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33" r:id="rId3"/>
    <p:sldId id="334" r:id="rId4"/>
    <p:sldId id="336" r:id="rId5"/>
    <p:sldId id="326" r:id="rId6"/>
    <p:sldId id="327" r:id="rId7"/>
    <p:sldId id="328" r:id="rId8"/>
    <p:sldId id="329" r:id="rId9"/>
    <p:sldId id="330" r:id="rId10"/>
    <p:sldId id="332" r:id="rId11"/>
    <p:sldId id="317" r:id="rId12"/>
    <p:sldId id="316" r:id="rId13"/>
    <p:sldId id="290" r:id="rId14"/>
    <p:sldId id="291" r:id="rId15"/>
    <p:sldId id="292" r:id="rId16"/>
    <p:sldId id="298" r:id="rId17"/>
    <p:sldId id="299" r:id="rId18"/>
    <p:sldId id="300" r:id="rId19"/>
    <p:sldId id="301" r:id="rId20"/>
    <p:sldId id="302" r:id="rId21"/>
    <p:sldId id="303" r:id="rId22"/>
    <p:sldId id="305" r:id="rId23"/>
    <p:sldId id="318" r:id="rId24"/>
    <p:sldId id="319" r:id="rId25"/>
    <p:sldId id="320" r:id="rId26"/>
    <p:sldId id="321" r:id="rId27"/>
    <p:sldId id="322" r:id="rId28"/>
    <p:sldId id="307" r:id="rId29"/>
    <p:sldId id="323" r:id="rId30"/>
    <p:sldId id="324" r:id="rId31"/>
    <p:sldId id="311" r:id="rId32"/>
    <p:sldId id="325" r:id="rId33"/>
    <p:sldId id="313" r:id="rId34"/>
    <p:sldId id="33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3A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9542482-FA2F-45FF-B3BF-375A103B6881}" type="datetimeFigureOut">
              <a:rPr lang="en-US" smtClean="0"/>
              <a:pPr/>
              <a:t>19-Aug-20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1A72B34-81D5-4783-88D1-8A0A8A1DD6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542482-FA2F-45FF-B3BF-375A103B6881}" type="datetimeFigureOut">
              <a:rPr lang="en-US" smtClean="0"/>
              <a:pPr/>
              <a:t>19-Aug-20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72B34-81D5-4783-88D1-8A0A8A1DD6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542482-FA2F-45FF-B3BF-375A103B6881}" type="datetimeFigureOut">
              <a:rPr lang="en-US" smtClean="0"/>
              <a:pPr/>
              <a:t>19-Aug-20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72B34-81D5-4783-88D1-8A0A8A1DD6F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F9BDB89E-04C8-4510-B01D-A18869348DE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542482-FA2F-45FF-B3BF-375A103B6881}" type="datetimeFigureOut">
              <a:rPr lang="en-US" smtClean="0"/>
              <a:pPr/>
              <a:t>19-Aug-20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72B34-81D5-4783-88D1-8A0A8A1DD6FC}"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9542482-FA2F-45FF-B3BF-375A103B6881}" type="datetimeFigureOut">
              <a:rPr lang="en-US" smtClean="0"/>
              <a:pPr/>
              <a:t>19-Aug-20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72B34-81D5-4783-88D1-8A0A8A1DD6F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9542482-FA2F-45FF-B3BF-375A103B6881}" type="datetimeFigureOut">
              <a:rPr lang="en-US" smtClean="0"/>
              <a:pPr/>
              <a:t>19-Aug-20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72B34-81D5-4783-88D1-8A0A8A1DD6FC}"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9542482-FA2F-45FF-B3BF-375A103B6881}" type="datetimeFigureOut">
              <a:rPr lang="en-US" smtClean="0"/>
              <a:pPr/>
              <a:t>19-Aug-20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A72B34-81D5-4783-88D1-8A0A8A1DD6F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9542482-FA2F-45FF-B3BF-375A103B6881}" type="datetimeFigureOut">
              <a:rPr lang="en-US" smtClean="0"/>
              <a:pPr/>
              <a:t>19-Aug-20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A72B34-81D5-4783-88D1-8A0A8A1DD6FC}"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42482-FA2F-45FF-B3BF-375A103B6881}" type="datetimeFigureOut">
              <a:rPr lang="en-US" smtClean="0"/>
              <a:pPr/>
              <a:t>19-Aug-20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A72B34-81D5-4783-88D1-8A0A8A1DD6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9542482-FA2F-45FF-B3BF-375A103B6881}" type="datetimeFigureOut">
              <a:rPr lang="en-US" smtClean="0"/>
              <a:pPr/>
              <a:t>19-Aug-20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72B34-81D5-4783-88D1-8A0A8A1DD6F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9542482-FA2F-45FF-B3BF-375A103B6881}" type="datetimeFigureOut">
              <a:rPr lang="en-US" smtClean="0"/>
              <a:pPr/>
              <a:t>19-Aug-20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1A72B34-81D5-4783-88D1-8A0A8A1DD6F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9542482-FA2F-45FF-B3BF-375A103B6881}" type="datetimeFigureOut">
              <a:rPr lang="en-US" smtClean="0"/>
              <a:pPr/>
              <a:t>19-Aug-20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1A72B34-81D5-4783-88D1-8A0A8A1DD6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 Id="rId9" Type="http://schemas.openxmlformats.org/officeDocument/2006/relationships/image" Target="../media/image10.jpeg"/></Relationships>
</file>

<file path=ppt/slides/_rels/slide2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hyperlink" Target="http://computer.howstuffworks.com/bytes.htm"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www.topnews.in/files/computer-mouse.j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3810000"/>
            <a:ext cx="8534400" cy="1905000"/>
          </a:xfrm>
        </p:spPr>
        <p:txBody>
          <a:bodyPr>
            <a:noAutofit/>
          </a:bodyPr>
          <a:lstStyle/>
          <a:p>
            <a:pPr algn="l"/>
            <a:r>
              <a:rPr lang="en-US" sz="3600" b="1" i="1" dirty="0">
                <a:solidFill>
                  <a:schemeClr val="tx1"/>
                </a:solidFill>
                <a:latin typeface="Baskerville Old Face" pitchFamily="18" charset="0"/>
              </a:rPr>
              <a:t>Course Title: </a:t>
            </a:r>
            <a:r>
              <a:rPr lang="en-GB" sz="3600" b="1" dirty="0">
                <a:solidFill>
                  <a:schemeClr val="tx1"/>
                </a:solidFill>
                <a:latin typeface="Baskerville Old Face" pitchFamily="18" charset="0"/>
              </a:rPr>
              <a:t> Peripherals and Interfacing</a:t>
            </a:r>
            <a:endParaRPr lang="en-US" sz="3600" b="1" i="1" dirty="0">
              <a:solidFill>
                <a:schemeClr val="tx1"/>
              </a:solidFill>
              <a:latin typeface="Baskerville Old Face" pitchFamily="18" charset="0"/>
            </a:endParaRPr>
          </a:p>
          <a:p>
            <a:pPr algn="l"/>
            <a:r>
              <a:rPr lang="en-US" sz="3600" b="1" i="1" dirty="0">
                <a:solidFill>
                  <a:schemeClr val="tx1"/>
                </a:solidFill>
                <a:latin typeface="Baskerville Old Face" pitchFamily="18" charset="0"/>
              </a:rPr>
              <a:t>Course Code : CSE333</a:t>
            </a:r>
          </a:p>
          <a:p>
            <a:pPr algn="l"/>
            <a:endParaRPr lang="en-US" sz="3600" b="1" i="1" dirty="0">
              <a:solidFill>
                <a:schemeClr val="tx1"/>
              </a:solidFill>
              <a:latin typeface="Baskerville Old Face" pitchFamily="18" charset="0"/>
            </a:endParaRPr>
          </a:p>
          <a:p>
            <a:pPr algn="l"/>
            <a:r>
              <a:rPr lang="en-US" sz="3600" b="1" i="1" dirty="0">
                <a:solidFill>
                  <a:schemeClr val="tx1"/>
                </a:solidFill>
                <a:latin typeface="Baskerville Old Face" pitchFamily="18" charset="0"/>
              </a:rPr>
              <a:t>Thanjida Akhter  : 102-15-1030</a:t>
            </a:r>
          </a:p>
          <a:p>
            <a:pPr algn="l"/>
            <a:endParaRPr lang="en-US" sz="3600" b="1" dirty="0">
              <a:solidFill>
                <a:schemeClr val="tx1"/>
              </a:solidFill>
              <a:latin typeface="Baskerville Old Face" pitchFamily="18" charset="0"/>
            </a:endParaRPr>
          </a:p>
          <a:p>
            <a:pPr algn="l"/>
            <a:endParaRPr lang="en-US" sz="3200" b="1" dirty="0">
              <a:solidFill>
                <a:schemeClr val="tx1"/>
              </a:solidFill>
            </a:endParaRPr>
          </a:p>
        </p:txBody>
      </p:sp>
      <p:pic>
        <p:nvPicPr>
          <p:cNvPr id="4" name="Picture 3" descr="diulogo.png"/>
          <p:cNvPicPr>
            <a:picLocks noChangeAspect="1"/>
          </p:cNvPicPr>
          <p:nvPr/>
        </p:nvPicPr>
        <p:blipFill>
          <a:blip r:embed="rId2" cstate="print"/>
          <a:stretch>
            <a:fillRect/>
          </a:stretch>
        </p:blipFill>
        <p:spPr>
          <a:xfrm>
            <a:off x="685800" y="457200"/>
            <a:ext cx="7848600" cy="2061557"/>
          </a:xfrm>
          <a:prstGeom prst="rect">
            <a:avLst/>
          </a:prstGeom>
        </p:spPr>
      </p:pic>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vvscd.jpg"/>
          <p:cNvPicPr>
            <a:picLocks noChangeAspect="1"/>
          </p:cNvPicPr>
          <p:nvPr/>
        </p:nvPicPr>
        <p:blipFill>
          <a:blip r:embed="rId2"/>
          <a:stretch>
            <a:fillRect/>
          </a:stretch>
        </p:blipFill>
        <p:spPr>
          <a:xfrm>
            <a:off x="1447800" y="762000"/>
            <a:ext cx="6629400" cy="4965651"/>
          </a:xfrm>
          <a:prstGeom prst="rect">
            <a:avLst/>
          </a:prstGeom>
        </p:spPr>
      </p:pic>
    </p:spTree>
  </p:cSld>
  <p:clrMapOvr>
    <a:masterClrMapping/>
  </p:clrMapOvr>
  <p:transition>
    <p:pull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51298" y="76200"/>
            <a:ext cx="8664102" cy="1143000"/>
          </a:xfrm>
        </p:spPr>
        <p:txBody>
          <a:bodyPr/>
          <a:lstStyle/>
          <a:p>
            <a:pPr algn="ctr"/>
            <a:r>
              <a:rPr lang="en-US" i="1" u="sng" dirty="0">
                <a:solidFill>
                  <a:schemeClr val="tx1"/>
                </a:solidFill>
                <a:latin typeface="Baskerville Old Face" pitchFamily="18" charset="0"/>
              </a:rPr>
              <a:t>Mouse Terms and Techniques</a:t>
            </a:r>
          </a:p>
        </p:txBody>
      </p:sp>
      <p:sp>
        <p:nvSpPr>
          <p:cNvPr id="5" name="Text Box 3"/>
          <p:cNvSpPr txBox="1">
            <a:spLocks noChangeArrowheads="1"/>
          </p:cNvSpPr>
          <p:nvPr/>
        </p:nvSpPr>
        <p:spPr bwMode="auto">
          <a:xfrm>
            <a:off x="685800" y="1600200"/>
            <a:ext cx="4343400" cy="4339650"/>
          </a:xfrm>
          <a:prstGeom prst="rect">
            <a:avLst/>
          </a:prstGeom>
          <a:noFill/>
          <a:ln w="9525">
            <a:noFill/>
            <a:miter lim="800000"/>
            <a:headEnd/>
            <a:tailEnd/>
          </a:ln>
          <a:effectLst/>
        </p:spPr>
        <p:txBody>
          <a:bodyPr wrap="square">
            <a:spAutoFit/>
          </a:bodyPr>
          <a:lstStyle/>
          <a:p>
            <a:pPr>
              <a:spcBef>
                <a:spcPct val="50000"/>
              </a:spcBef>
              <a:buFont typeface="Wingdings" pitchFamily="2" charset="2"/>
              <a:buChar char="Ø"/>
            </a:pPr>
            <a:r>
              <a:rPr lang="en-US" sz="2400" dirty="0">
                <a:latin typeface="Baskerville Old Face" pitchFamily="18" charset="0"/>
              </a:rPr>
              <a:t>Point</a:t>
            </a:r>
          </a:p>
          <a:p>
            <a:pPr>
              <a:spcBef>
                <a:spcPct val="50000"/>
              </a:spcBef>
              <a:buFont typeface="Wingdings" pitchFamily="2" charset="2"/>
              <a:buChar char="Ø"/>
            </a:pPr>
            <a:r>
              <a:rPr lang="en-US" sz="2400" dirty="0">
                <a:latin typeface="Baskerville Old Face" pitchFamily="18" charset="0"/>
              </a:rPr>
              <a:t>Click</a:t>
            </a:r>
          </a:p>
          <a:p>
            <a:pPr>
              <a:spcBef>
                <a:spcPct val="50000"/>
              </a:spcBef>
              <a:buFont typeface="Wingdings" pitchFamily="2" charset="2"/>
              <a:buChar char="Ø"/>
            </a:pPr>
            <a:r>
              <a:rPr lang="en-US" sz="2400" dirty="0">
                <a:latin typeface="Baskerville Old Face" pitchFamily="18" charset="0"/>
              </a:rPr>
              <a:t>Double Click</a:t>
            </a:r>
          </a:p>
          <a:p>
            <a:pPr>
              <a:spcBef>
                <a:spcPct val="50000"/>
              </a:spcBef>
              <a:buFont typeface="Wingdings" pitchFamily="2" charset="2"/>
              <a:buChar char="Ø"/>
            </a:pPr>
            <a:r>
              <a:rPr lang="en-US" sz="2400" dirty="0">
                <a:latin typeface="Baskerville Old Face" pitchFamily="18" charset="0"/>
              </a:rPr>
              <a:t>Right Click</a:t>
            </a:r>
          </a:p>
          <a:p>
            <a:pPr>
              <a:spcBef>
                <a:spcPct val="50000"/>
              </a:spcBef>
              <a:buFont typeface="Wingdings" pitchFamily="2" charset="2"/>
              <a:buChar char="Ø"/>
            </a:pPr>
            <a:r>
              <a:rPr lang="en-US" sz="2400" dirty="0">
                <a:latin typeface="Baskerville Old Face" pitchFamily="18" charset="0"/>
              </a:rPr>
              <a:t>Scroll</a:t>
            </a:r>
          </a:p>
          <a:p>
            <a:pPr>
              <a:spcBef>
                <a:spcPct val="50000"/>
              </a:spcBef>
              <a:buFont typeface="Wingdings" pitchFamily="2" charset="2"/>
              <a:buChar char="Ø"/>
            </a:pPr>
            <a:r>
              <a:rPr lang="en-US" sz="2400" dirty="0">
                <a:latin typeface="Baskerville Old Face" pitchFamily="18" charset="0"/>
              </a:rPr>
              <a:t>Drag</a:t>
            </a:r>
          </a:p>
          <a:p>
            <a:pPr>
              <a:spcBef>
                <a:spcPct val="50000"/>
              </a:spcBef>
              <a:buFont typeface="Wingdings" pitchFamily="2" charset="2"/>
              <a:buChar char="Ø"/>
            </a:pPr>
            <a:r>
              <a:rPr lang="en-US" sz="2400" dirty="0">
                <a:latin typeface="Baskerville Old Face" pitchFamily="18" charset="0"/>
              </a:rPr>
              <a:t>Drop</a:t>
            </a:r>
          </a:p>
          <a:p>
            <a:pPr>
              <a:spcBef>
                <a:spcPct val="50000"/>
              </a:spcBef>
              <a:buFont typeface="Wingdings" pitchFamily="2" charset="2"/>
              <a:buChar char="Ø"/>
            </a:pPr>
            <a:r>
              <a:rPr lang="en-US" sz="2400" dirty="0">
                <a:latin typeface="Baskerville Old Face" pitchFamily="18" charset="0"/>
              </a:rPr>
              <a:t>Highlight</a:t>
            </a:r>
          </a:p>
        </p:txBody>
      </p:sp>
      <p:pic>
        <p:nvPicPr>
          <p:cNvPr id="10" name="Picture 9" descr="fvfv.jpg"/>
          <p:cNvPicPr>
            <a:picLocks noChangeAspect="1"/>
          </p:cNvPicPr>
          <p:nvPr/>
        </p:nvPicPr>
        <p:blipFill>
          <a:blip r:embed="rId2"/>
          <a:stretch>
            <a:fillRect/>
          </a:stretch>
        </p:blipFill>
        <p:spPr>
          <a:xfrm>
            <a:off x="3386137" y="2462212"/>
            <a:ext cx="4538663" cy="3700195"/>
          </a:xfrm>
          <a:prstGeom prst="rect">
            <a:avLst/>
          </a:prstGeom>
        </p:spPr>
      </p:pic>
    </p:spTree>
  </p:cSld>
  <p:clrMapOvr>
    <a:masterClrMapping/>
  </p:clrMapOvr>
  <p:transition>
    <p:pull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341437"/>
            <a:ext cx="8229600" cy="4525963"/>
          </a:xfrm>
        </p:spPr>
        <p:txBody>
          <a:bodyPr>
            <a:normAutofit/>
          </a:bodyPr>
          <a:lstStyle/>
          <a:p>
            <a:pPr lvl="1">
              <a:buNone/>
            </a:pPr>
            <a:endParaRPr lang="en-US" sz="3200" dirty="0">
              <a:latin typeface="Baskerville Old Face" pitchFamily="18" charset="0"/>
              <a:cs typeface="Arial" pitchFamily="34" charset="0"/>
            </a:endParaRPr>
          </a:p>
          <a:p>
            <a:pPr lvl="1">
              <a:buFont typeface="Wingdings" pitchFamily="2" charset="2"/>
              <a:buChar char="Ø"/>
            </a:pPr>
            <a:r>
              <a:rPr lang="en-US" sz="3200" dirty="0">
                <a:latin typeface="Baskerville Old Face" pitchFamily="18" charset="0"/>
                <a:cs typeface="Arial" pitchFamily="34" charset="0"/>
              </a:rPr>
              <a:t>Ball Mice </a:t>
            </a:r>
          </a:p>
          <a:p>
            <a:pPr lvl="1">
              <a:buFont typeface="Wingdings" pitchFamily="2" charset="2"/>
              <a:buChar char="Ø"/>
            </a:pPr>
            <a:r>
              <a:rPr lang="en-US" sz="3200" dirty="0">
                <a:latin typeface="Baskerville Old Face" pitchFamily="18" charset="0"/>
                <a:cs typeface="Arial" pitchFamily="34" charset="0"/>
              </a:rPr>
              <a:t>Optical Mice </a:t>
            </a:r>
          </a:p>
          <a:p>
            <a:pPr lvl="1">
              <a:buFont typeface="Wingdings" pitchFamily="2" charset="2"/>
              <a:buChar char="Ø"/>
            </a:pPr>
            <a:r>
              <a:rPr lang="en-US" sz="3200" dirty="0">
                <a:latin typeface="Baskerville Old Face" pitchFamily="18" charset="0"/>
                <a:cs typeface="Arial" pitchFamily="34" charset="0"/>
              </a:rPr>
              <a:t>Laser Mice</a:t>
            </a:r>
          </a:p>
          <a:p>
            <a:pPr lvl="1">
              <a:buFont typeface="Wingdings" pitchFamily="2" charset="2"/>
              <a:buChar char="Ø"/>
            </a:pPr>
            <a:r>
              <a:rPr lang="en-US" sz="3200" dirty="0">
                <a:latin typeface="Baskerville Old Face" pitchFamily="18" charset="0"/>
                <a:cs typeface="Arial" pitchFamily="34" charset="0"/>
              </a:rPr>
              <a:t>Wireless Mice</a:t>
            </a:r>
          </a:p>
          <a:p>
            <a:pPr lvl="1">
              <a:buFont typeface="Wingdings" pitchFamily="2" charset="2"/>
              <a:buChar char="Ø"/>
            </a:pPr>
            <a:r>
              <a:rPr lang="en-US" sz="3200" dirty="0">
                <a:latin typeface="Baskerville Old Face" pitchFamily="18" charset="0"/>
                <a:cs typeface="Arial" pitchFamily="34" charset="0"/>
              </a:rPr>
              <a:t>Wireless Laser Mice</a:t>
            </a:r>
          </a:p>
          <a:p>
            <a:pPr>
              <a:buNone/>
            </a:pPr>
            <a:endParaRPr lang="en-US" sz="3200" dirty="0">
              <a:latin typeface="Baskerville Old Face" pitchFamily="18" charset="0"/>
            </a:endParaRPr>
          </a:p>
        </p:txBody>
      </p:sp>
      <p:sp>
        <p:nvSpPr>
          <p:cNvPr id="3" name="Title 2"/>
          <p:cNvSpPr>
            <a:spLocks noGrp="1"/>
          </p:cNvSpPr>
          <p:nvPr>
            <p:ph type="title"/>
          </p:nvPr>
        </p:nvSpPr>
        <p:spPr>
          <a:xfrm>
            <a:off x="457200" y="76200"/>
            <a:ext cx="8229600" cy="1143000"/>
          </a:xfrm>
        </p:spPr>
        <p:txBody>
          <a:bodyPr>
            <a:normAutofit/>
          </a:bodyPr>
          <a:lstStyle/>
          <a:p>
            <a:pPr algn="ctr"/>
            <a:r>
              <a:rPr lang="en-US" sz="4800" i="1" u="sng" dirty="0">
                <a:solidFill>
                  <a:schemeClr val="tx1"/>
                </a:solidFill>
                <a:latin typeface="Baskerville Old Face" pitchFamily="18" charset="0"/>
              </a:rPr>
              <a:t>Type of Mouse</a:t>
            </a:r>
          </a:p>
        </p:txBody>
      </p:sp>
      <p:pic>
        <p:nvPicPr>
          <p:cNvPr id="9" name="Picture 8" descr="DCDS.jpg"/>
          <p:cNvPicPr>
            <a:picLocks noChangeAspect="1"/>
          </p:cNvPicPr>
          <p:nvPr/>
        </p:nvPicPr>
        <p:blipFill>
          <a:blip r:embed="rId2"/>
          <a:stretch>
            <a:fillRect/>
          </a:stretch>
        </p:blipFill>
        <p:spPr>
          <a:xfrm>
            <a:off x="6953250" y="2105025"/>
            <a:ext cx="2114550" cy="2162175"/>
          </a:xfrm>
          <a:prstGeom prst="rect">
            <a:avLst/>
          </a:prstGeom>
        </p:spPr>
      </p:pic>
      <p:pic>
        <p:nvPicPr>
          <p:cNvPr id="10" name="Picture 9" descr="ascd.jpg"/>
          <p:cNvPicPr>
            <a:picLocks noChangeAspect="1"/>
          </p:cNvPicPr>
          <p:nvPr/>
        </p:nvPicPr>
        <p:blipFill>
          <a:blip r:embed="rId3"/>
          <a:stretch>
            <a:fillRect/>
          </a:stretch>
        </p:blipFill>
        <p:spPr>
          <a:xfrm>
            <a:off x="6924675" y="4267200"/>
            <a:ext cx="2143125" cy="2143125"/>
          </a:xfrm>
          <a:prstGeom prst="rect">
            <a:avLst/>
          </a:prstGeom>
        </p:spPr>
      </p:pic>
      <p:pic>
        <p:nvPicPr>
          <p:cNvPr id="12" name="Picture 11" descr="dcsdcsd.jpg"/>
          <p:cNvPicPr>
            <a:picLocks noChangeAspect="1"/>
          </p:cNvPicPr>
          <p:nvPr/>
        </p:nvPicPr>
        <p:blipFill>
          <a:blip r:embed="rId4"/>
          <a:stretch>
            <a:fillRect/>
          </a:stretch>
        </p:blipFill>
        <p:spPr>
          <a:xfrm>
            <a:off x="4724400" y="4181475"/>
            <a:ext cx="2143125" cy="2143125"/>
          </a:xfrm>
          <a:prstGeom prst="rect">
            <a:avLst/>
          </a:prstGeom>
        </p:spPr>
      </p:pic>
      <p:pic>
        <p:nvPicPr>
          <p:cNvPr id="14" name="Picture 13" descr="sdcadc.jpg"/>
          <p:cNvPicPr>
            <a:picLocks noChangeAspect="1"/>
          </p:cNvPicPr>
          <p:nvPr/>
        </p:nvPicPr>
        <p:blipFill>
          <a:blip r:embed="rId5"/>
          <a:stretch>
            <a:fillRect/>
          </a:stretch>
        </p:blipFill>
        <p:spPr>
          <a:xfrm>
            <a:off x="4714875" y="2057400"/>
            <a:ext cx="2143125" cy="2143125"/>
          </a:xfrm>
          <a:prstGeom prst="rect">
            <a:avLst/>
          </a:prstGeom>
        </p:spPr>
      </p:pic>
    </p:spTree>
  </p:cSld>
  <p:clrMapOvr>
    <a:masterClrMapping/>
  </p:clrMapOvr>
  <p:transition>
    <p:pull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algn="ctr"/>
            <a:r>
              <a:rPr lang="en-US" sz="4800" i="1" u="sng" dirty="0">
                <a:solidFill>
                  <a:schemeClr val="tx1"/>
                </a:solidFill>
                <a:latin typeface="Baskerville Old Face" pitchFamily="18" charset="0"/>
              </a:rPr>
              <a:t>Mouse Manufacturer's </a:t>
            </a:r>
          </a:p>
        </p:txBody>
      </p:sp>
      <p:sp>
        <p:nvSpPr>
          <p:cNvPr id="9219" name="Rectangle 3"/>
          <p:cNvSpPr>
            <a:spLocks noGrp="1" noChangeArrowheads="1"/>
          </p:cNvSpPr>
          <p:nvPr>
            <p:ph type="body" idx="1"/>
          </p:nvPr>
        </p:nvSpPr>
        <p:spPr>
          <a:xfrm>
            <a:off x="685800" y="1981200"/>
            <a:ext cx="7848600" cy="4114800"/>
          </a:xfrm>
        </p:spPr>
        <p:txBody>
          <a:bodyPr>
            <a:normAutofit/>
          </a:bodyPr>
          <a:lstStyle/>
          <a:p>
            <a:r>
              <a:rPr lang="en-US" sz="3200" dirty="0">
                <a:latin typeface="Baskerville Old Face" pitchFamily="18" charset="0"/>
              </a:rPr>
              <a:t>Microsoft</a:t>
            </a:r>
          </a:p>
          <a:p>
            <a:r>
              <a:rPr lang="en-US" sz="3200" dirty="0">
                <a:latin typeface="Baskerville Old Face" pitchFamily="18" charset="0"/>
              </a:rPr>
              <a:t>Logitech </a:t>
            </a:r>
          </a:p>
          <a:p>
            <a:r>
              <a:rPr lang="en-US" sz="3200" dirty="0" err="1">
                <a:latin typeface="Baskerville Old Face" pitchFamily="18" charset="0"/>
              </a:rPr>
              <a:t>Razer</a:t>
            </a:r>
            <a:endParaRPr lang="en-US" sz="3200" dirty="0">
              <a:latin typeface="Baskerville Old Face" pitchFamily="18" charset="0"/>
            </a:endParaRPr>
          </a:p>
          <a:p>
            <a:r>
              <a:rPr lang="en-US" sz="3200" dirty="0" err="1">
                <a:latin typeface="Baskerville Old Face" pitchFamily="18" charset="0"/>
              </a:rPr>
              <a:t>Ideazon</a:t>
            </a:r>
            <a:r>
              <a:rPr lang="en-US" sz="3200" dirty="0">
                <a:latin typeface="Baskerville Old Face" pitchFamily="18" charset="0"/>
              </a:rPr>
              <a:t> </a:t>
            </a:r>
          </a:p>
          <a:p>
            <a:r>
              <a:rPr lang="en-US" sz="3200" dirty="0" err="1">
                <a:latin typeface="Baskerville Old Face" pitchFamily="18" charset="0"/>
              </a:rPr>
              <a:t>Evoluent</a:t>
            </a:r>
            <a:endParaRPr lang="en-US" sz="3200" dirty="0">
              <a:latin typeface="Baskerville Old Face" pitchFamily="18" charset="0"/>
            </a:endParaRPr>
          </a:p>
          <a:p>
            <a:endParaRPr lang="en-US" sz="3200" dirty="0">
              <a:latin typeface="Baskerville Old Face" pitchFamily="18" charset="0"/>
            </a:endParaRPr>
          </a:p>
        </p:txBody>
      </p:sp>
      <p:pic>
        <p:nvPicPr>
          <p:cNvPr id="6" name="Picture 5" descr="http://2.bp.blogspot.com/_EQXPQvxgn9A/R-3c6DnySLI/AAAAAAAACsk/lJ_2un8iA-M/s320/DisneyMouseFactoryLPfront1.jpg"/>
          <p:cNvPicPr>
            <a:picLocks noChangeAspect="1" noChangeArrowheads="1"/>
          </p:cNvPicPr>
          <p:nvPr/>
        </p:nvPicPr>
        <p:blipFill>
          <a:blip r:embed="rId2"/>
          <a:srcRect/>
          <a:stretch>
            <a:fillRect/>
          </a:stretch>
        </p:blipFill>
        <p:spPr bwMode="auto">
          <a:xfrm>
            <a:off x="4191000" y="1524000"/>
            <a:ext cx="4572000" cy="4572000"/>
          </a:xfrm>
          <a:prstGeom prst="rect">
            <a:avLst/>
          </a:prstGeom>
          <a:noFill/>
        </p:spPr>
      </p:pic>
    </p:spTree>
  </p:cSld>
  <p:clrMapOvr>
    <a:masterClrMapping/>
  </p:clrMapOvr>
  <p:transition>
    <p:pull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599" y="0"/>
            <a:ext cx="8915401" cy="1143000"/>
          </a:xfrm>
        </p:spPr>
        <p:txBody>
          <a:bodyPr/>
          <a:lstStyle/>
          <a:p>
            <a:pPr algn="ctr"/>
            <a:r>
              <a:rPr lang="en-US" i="1" u="sng" dirty="0">
                <a:solidFill>
                  <a:schemeClr val="tx1"/>
                </a:solidFill>
                <a:latin typeface="Baskerville Old Face" pitchFamily="18" charset="0"/>
              </a:rPr>
              <a:t>How to use a corded mouse</a:t>
            </a:r>
          </a:p>
        </p:txBody>
      </p:sp>
      <p:sp>
        <p:nvSpPr>
          <p:cNvPr id="3075" name="Rectangle 3"/>
          <p:cNvSpPr>
            <a:spLocks noGrp="1" noChangeArrowheads="1"/>
          </p:cNvSpPr>
          <p:nvPr>
            <p:ph type="body" sz="half" idx="1"/>
          </p:nvPr>
        </p:nvSpPr>
        <p:spPr>
          <a:xfrm>
            <a:off x="457200" y="1295400"/>
            <a:ext cx="8382000" cy="4343400"/>
          </a:xfrm>
        </p:spPr>
        <p:txBody>
          <a:bodyPr>
            <a:normAutofit/>
          </a:bodyPr>
          <a:lstStyle/>
          <a:p>
            <a:pPr>
              <a:lnSpc>
                <a:spcPct val="90000"/>
              </a:lnSpc>
            </a:pPr>
            <a:r>
              <a:rPr lang="en-US" sz="2800" dirty="0">
                <a:latin typeface="Baskerville Old Face" pitchFamily="18" charset="0"/>
              </a:rPr>
              <a:t>If mouse is corded, connect  mouse to the back of the computer in the mouse slot.</a:t>
            </a:r>
          </a:p>
          <a:p>
            <a:pPr>
              <a:lnSpc>
                <a:spcPct val="90000"/>
              </a:lnSpc>
            </a:pPr>
            <a:r>
              <a:rPr lang="en-US" sz="2800" dirty="0">
                <a:latin typeface="Baskerville Old Face" pitchFamily="18" charset="0"/>
              </a:rPr>
              <a:t>Put  hand on the mouse.</a:t>
            </a:r>
          </a:p>
          <a:p>
            <a:pPr>
              <a:lnSpc>
                <a:spcPct val="90000"/>
              </a:lnSpc>
            </a:pPr>
            <a:r>
              <a:rPr lang="en-US" sz="2800" dirty="0">
                <a:latin typeface="Baskerville Old Face" pitchFamily="18" charset="0"/>
              </a:rPr>
              <a:t>Move  hand to go in the wanted direction.</a:t>
            </a:r>
          </a:p>
          <a:p>
            <a:pPr>
              <a:lnSpc>
                <a:spcPct val="90000"/>
              </a:lnSpc>
            </a:pPr>
            <a:r>
              <a:rPr lang="en-US" sz="2800" dirty="0">
                <a:latin typeface="Baskerville Old Face" pitchFamily="18" charset="0"/>
              </a:rPr>
              <a:t>Click  left  button to go to an address bar, link, or anything one can go to.</a:t>
            </a:r>
          </a:p>
          <a:p>
            <a:pPr>
              <a:lnSpc>
                <a:spcPct val="90000"/>
              </a:lnSpc>
            </a:pPr>
            <a:r>
              <a:rPr lang="en-US" sz="2800" dirty="0">
                <a:latin typeface="Baskerville Old Face" pitchFamily="18" charset="0"/>
              </a:rPr>
              <a:t>Click  right finger to open up a options menu.</a:t>
            </a:r>
          </a:p>
          <a:p>
            <a:pPr>
              <a:lnSpc>
                <a:spcPct val="90000"/>
              </a:lnSpc>
            </a:pPr>
            <a:r>
              <a:rPr lang="en-US" sz="2800" dirty="0">
                <a:latin typeface="Baskerville Old Face" pitchFamily="18" charset="0"/>
              </a:rPr>
              <a:t>One use the scroll wheel is to move  screen up or down when in a screen.</a:t>
            </a:r>
          </a:p>
          <a:p>
            <a:pPr>
              <a:lnSpc>
                <a:spcPct val="90000"/>
              </a:lnSpc>
              <a:buNone/>
            </a:pPr>
            <a:endParaRPr lang="en-US" sz="2800" dirty="0">
              <a:latin typeface="Baskerville Old Face" pitchFamily="18" charset="0"/>
            </a:endParaRPr>
          </a:p>
          <a:p>
            <a:pPr>
              <a:lnSpc>
                <a:spcPct val="90000"/>
              </a:lnSpc>
            </a:pPr>
            <a:endParaRPr lang="en-US" sz="2800" dirty="0">
              <a:latin typeface="Baskerville Old Face" pitchFamily="18" charset="0"/>
            </a:endParaRPr>
          </a:p>
        </p:txBody>
      </p:sp>
    </p:spTree>
  </p:cSld>
  <p:clrMapOvr>
    <a:masterClrMapping/>
  </p:clrMapOvr>
  <p:transition>
    <p:pull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52400"/>
            <a:ext cx="7772400" cy="1143000"/>
          </a:xfrm>
        </p:spPr>
        <p:txBody>
          <a:bodyPr>
            <a:normAutofit/>
          </a:bodyPr>
          <a:lstStyle/>
          <a:p>
            <a:pPr algn="ctr"/>
            <a:r>
              <a:rPr lang="en-US" i="1" u="sng" dirty="0">
                <a:solidFill>
                  <a:schemeClr val="tx1"/>
                </a:solidFill>
                <a:latin typeface="Baskerville Old Face" pitchFamily="18" charset="0"/>
              </a:rPr>
              <a:t>How to use a wireless mouse</a:t>
            </a:r>
          </a:p>
        </p:txBody>
      </p:sp>
      <p:sp>
        <p:nvSpPr>
          <p:cNvPr id="5123" name="Rectangle 3"/>
          <p:cNvSpPr>
            <a:spLocks noGrp="1" noChangeArrowheads="1"/>
          </p:cNvSpPr>
          <p:nvPr>
            <p:ph type="body" sz="half" idx="1"/>
          </p:nvPr>
        </p:nvSpPr>
        <p:spPr>
          <a:xfrm>
            <a:off x="381000" y="1524000"/>
            <a:ext cx="8534400" cy="4572000"/>
          </a:xfrm>
        </p:spPr>
        <p:txBody>
          <a:bodyPr>
            <a:normAutofit/>
          </a:bodyPr>
          <a:lstStyle/>
          <a:p>
            <a:pPr>
              <a:lnSpc>
                <a:spcPct val="90000"/>
              </a:lnSpc>
            </a:pPr>
            <a:r>
              <a:rPr lang="en-US" sz="3200" dirty="0">
                <a:latin typeface="Baskerville Old Face" pitchFamily="18" charset="0"/>
              </a:rPr>
              <a:t>Either put a USB in the computer and the mouse will automatically show up on the computer. Or…</a:t>
            </a:r>
          </a:p>
          <a:p>
            <a:pPr>
              <a:lnSpc>
                <a:spcPct val="90000"/>
              </a:lnSpc>
            </a:pPr>
            <a:r>
              <a:rPr lang="en-US" sz="3200" dirty="0">
                <a:latin typeface="Baskerville Old Face" pitchFamily="18" charset="0"/>
              </a:rPr>
              <a:t>Connect the wireless mouse adaptor</a:t>
            </a:r>
          </a:p>
          <a:p>
            <a:pPr>
              <a:lnSpc>
                <a:spcPct val="90000"/>
              </a:lnSpc>
            </a:pPr>
            <a:r>
              <a:rPr lang="en-US" sz="3200" dirty="0">
                <a:latin typeface="Baskerville Old Face" pitchFamily="18" charset="0"/>
              </a:rPr>
              <a:t>Press the connect button on the mouse, and the wireless adaptor.</a:t>
            </a:r>
          </a:p>
          <a:p>
            <a:pPr>
              <a:lnSpc>
                <a:spcPct val="90000"/>
              </a:lnSpc>
            </a:pPr>
            <a:r>
              <a:rPr lang="en-US" sz="3200" dirty="0">
                <a:latin typeface="Baskerville Old Face" pitchFamily="18" charset="0"/>
              </a:rPr>
              <a:t>Wait a few seconds</a:t>
            </a:r>
          </a:p>
          <a:p>
            <a:pPr>
              <a:lnSpc>
                <a:spcPct val="90000"/>
              </a:lnSpc>
            </a:pPr>
            <a:r>
              <a:rPr lang="en-US" sz="3200" dirty="0">
                <a:latin typeface="Baskerville Old Face" pitchFamily="18" charset="0"/>
              </a:rPr>
              <a:t>Mouse is connected!</a:t>
            </a:r>
          </a:p>
          <a:p>
            <a:pPr>
              <a:lnSpc>
                <a:spcPct val="90000"/>
              </a:lnSpc>
            </a:pPr>
            <a:endParaRPr lang="en-US" sz="3200" dirty="0">
              <a:latin typeface="Baskerville Old Face" pitchFamily="18" charset="0"/>
            </a:endParaRPr>
          </a:p>
        </p:txBody>
      </p:sp>
      <p:pic>
        <p:nvPicPr>
          <p:cNvPr id="1026" name="Picture 2"/>
          <p:cNvPicPr>
            <a:picLocks noChangeAspect="1" noChangeArrowheads="1"/>
          </p:cNvPicPr>
          <p:nvPr/>
        </p:nvPicPr>
        <p:blipFill>
          <a:blip r:embed="rId2"/>
          <a:srcRect/>
          <a:stretch>
            <a:fillRect/>
          </a:stretch>
        </p:blipFill>
        <p:spPr bwMode="auto">
          <a:xfrm>
            <a:off x="4800600" y="3400425"/>
            <a:ext cx="4267200" cy="2847975"/>
          </a:xfrm>
          <a:prstGeom prst="rect">
            <a:avLst/>
          </a:prstGeom>
          <a:noFill/>
          <a:ln w="9525">
            <a:noFill/>
            <a:miter lim="800000"/>
            <a:headEnd/>
            <a:tailEnd/>
          </a:ln>
          <a:effectLst/>
        </p:spPr>
      </p:pic>
    </p:spTree>
  </p:cSld>
  <p:clrMapOvr>
    <a:masterClrMapping/>
  </p:clrMapOvr>
  <p:transition>
    <p:pull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200" y="0"/>
            <a:ext cx="8229600" cy="1066800"/>
          </a:xfrm>
        </p:spPr>
        <p:txBody>
          <a:bodyPr/>
          <a:lstStyle/>
          <a:p>
            <a:pPr algn="ctr"/>
            <a:r>
              <a:rPr lang="en-US" i="1" u="sng" dirty="0">
                <a:solidFill>
                  <a:schemeClr val="tx1"/>
                </a:solidFill>
                <a:latin typeface="Baskerville Old Face" pitchFamily="18" charset="0"/>
              </a:rPr>
              <a:t>How the mouse works</a:t>
            </a:r>
          </a:p>
        </p:txBody>
      </p:sp>
      <p:sp>
        <p:nvSpPr>
          <p:cNvPr id="21507" name="Rectangle 3"/>
          <p:cNvSpPr>
            <a:spLocks noGrp="1" noChangeArrowheads="1"/>
          </p:cNvSpPr>
          <p:nvPr>
            <p:ph type="body" idx="1"/>
          </p:nvPr>
        </p:nvSpPr>
        <p:spPr>
          <a:xfrm>
            <a:off x="76200" y="1082040"/>
            <a:ext cx="8229600" cy="4709160"/>
          </a:xfrm>
        </p:spPr>
        <p:txBody>
          <a:bodyPr>
            <a:normAutofit/>
          </a:bodyPr>
          <a:lstStyle/>
          <a:p>
            <a:r>
              <a:rPr lang="en-US" sz="2800" dirty="0">
                <a:latin typeface="Baskerville Old Face" pitchFamily="18" charset="0"/>
              </a:rPr>
              <a:t>The reason the mouse is so accurate is because whenever you click or move your mouse, a signal is sent to the computer and the computer reads what the mouse is moving to or what it clicked on, then it reacts. </a:t>
            </a:r>
          </a:p>
          <a:p>
            <a:r>
              <a:rPr lang="en-US" sz="2800" dirty="0">
                <a:latin typeface="Baskerville Old Face" pitchFamily="18" charset="0"/>
              </a:rPr>
              <a:t>Almost all mice today do the translation using five components:</a:t>
            </a:r>
          </a:p>
        </p:txBody>
      </p:sp>
      <p:pic>
        <p:nvPicPr>
          <p:cNvPr id="4" name="Picture 5" descr="http://static.howstuffworks.com/gif/mouse5.jpg"/>
          <p:cNvPicPr>
            <a:picLocks noChangeAspect="1" noChangeArrowheads="1"/>
          </p:cNvPicPr>
          <p:nvPr/>
        </p:nvPicPr>
        <p:blipFill>
          <a:blip r:embed="rId2"/>
          <a:srcRect/>
          <a:stretch>
            <a:fillRect/>
          </a:stretch>
        </p:blipFill>
        <p:spPr bwMode="auto">
          <a:xfrm>
            <a:off x="4572000" y="3733800"/>
            <a:ext cx="4572000" cy="2789238"/>
          </a:xfrm>
          <a:prstGeom prst="rect">
            <a:avLst/>
          </a:prstGeom>
          <a:noFill/>
        </p:spPr>
      </p:pic>
    </p:spTree>
  </p:cSld>
  <p:clrMapOvr>
    <a:masterClrMapping/>
  </p:clrMapOvr>
  <p:transition>
    <p:pull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152400" y="860715"/>
            <a:ext cx="8763010" cy="6001260"/>
            <a:chOff x="-58" y="643"/>
            <a:chExt cx="3324" cy="3905"/>
          </a:xfrm>
        </p:grpSpPr>
        <p:sp>
          <p:nvSpPr>
            <p:cNvPr id="4098" name="Rectangle 2"/>
            <p:cNvSpPr>
              <a:spLocks noChangeArrowheads="1"/>
            </p:cNvSpPr>
            <p:nvPr/>
          </p:nvSpPr>
          <p:spPr bwMode="auto">
            <a:xfrm>
              <a:off x="0" y="643"/>
              <a:ext cx="3266" cy="3905"/>
            </a:xfrm>
            <a:prstGeom prst="rect">
              <a:avLst/>
            </a:prstGeom>
            <a:noFill/>
            <a:ln w="9525">
              <a:noFill/>
              <a:miter lim="800000"/>
              <a:headEnd/>
              <a:tailEnd/>
            </a:ln>
            <a:effectLst/>
          </p:spPr>
          <p:txBody>
            <a:bodyPr wrap="square">
              <a:spAutoFit/>
            </a:bodyPr>
            <a:lstStyle/>
            <a:p>
              <a:pPr marL="457200" indent="-457200">
                <a:buFont typeface="Wingdings" pitchFamily="2" charset="2"/>
                <a:buChar char="Ø"/>
              </a:pPr>
              <a:r>
                <a:rPr lang="en-US" sz="3200" dirty="0">
                  <a:latin typeface="Baskerville Old Face" pitchFamily="18" charset="0"/>
                  <a:cs typeface="Arial" charset="0"/>
                </a:rPr>
                <a:t>A ball inside the mouse touches the desktop and </a:t>
              </a:r>
              <a:r>
                <a:rPr lang="en-US" sz="2800" dirty="0">
                  <a:latin typeface="Baskerville Old Face" pitchFamily="18" charset="0"/>
                  <a:cs typeface="Arial" charset="0"/>
                </a:rPr>
                <a:t>rolls</a:t>
              </a:r>
              <a:r>
                <a:rPr lang="en-US" sz="3200" dirty="0">
                  <a:latin typeface="Baskerville Old Face" pitchFamily="18" charset="0"/>
                  <a:cs typeface="Arial" charset="0"/>
                </a:rPr>
                <a:t> when the mouse moves. </a:t>
              </a:r>
            </a:p>
            <a:p>
              <a:pPr marL="457200" indent="-457200">
                <a:buFont typeface="Wingdings" pitchFamily="2" charset="2"/>
                <a:buChar char="Ø"/>
              </a:pPr>
              <a:endParaRPr lang="en-US" sz="3200" dirty="0">
                <a:latin typeface="Baskerville Old Face" pitchFamily="18" charset="0"/>
                <a:cs typeface="Arial" charset="0"/>
              </a:endParaRPr>
            </a:p>
            <a:p>
              <a:pPr marL="457200" indent="-457200">
                <a:buFont typeface="Wingdings" pitchFamily="2" charset="2"/>
                <a:buChar char="Ø"/>
              </a:pPr>
              <a:endParaRPr lang="en-US" sz="3200" dirty="0">
                <a:latin typeface="Baskerville Old Face" pitchFamily="18" charset="0"/>
                <a:cs typeface="Arial" charset="0"/>
              </a:endParaRPr>
            </a:p>
            <a:p>
              <a:pPr marL="457200" indent="-457200"/>
              <a:endParaRPr lang="en-US" sz="3200" dirty="0">
                <a:latin typeface="Baskerville Old Face" pitchFamily="18" charset="0"/>
                <a:cs typeface="Arial" charset="0"/>
              </a:endParaRPr>
            </a:p>
            <a:p>
              <a:pPr marL="457200" indent="-457200">
                <a:buFont typeface="Wingdings" pitchFamily="2" charset="2"/>
                <a:buChar char="Ø"/>
              </a:pPr>
              <a:endParaRPr lang="en-US" sz="3200" dirty="0">
                <a:latin typeface="Baskerville Old Face" pitchFamily="18" charset="0"/>
                <a:cs typeface="Arial" charset="0"/>
              </a:endParaRPr>
            </a:p>
            <a:p>
              <a:pPr marL="457200" indent="-457200">
                <a:buFont typeface="Wingdings" pitchFamily="2" charset="2"/>
                <a:buChar char="Ø"/>
              </a:pPr>
              <a:endParaRPr lang="en-US" sz="3200" dirty="0">
                <a:latin typeface="Baskerville Old Face" pitchFamily="18" charset="0"/>
                <a:cs typeface="Arial" charset="0"/>
              </a:endParaRPr>
            </a:p>
            <a:p>
              <a:pPr marL="457200" indent="-457200"/>
              <a:endParaRPr lang="en-US" sz="3200" dirty="0">
                <a:latin typeface="Baskerville Old Face" pitchFamily="18" charset="0"/>
                <a:cs typeface="Arial" charset="0"/>
              </a:endParaRPr>
            </a:p>
            <a:p>
              <a:pPr marL="457200" indent="-457200">
                <a:buFont typeface="Wingdings" pitchFamily="2" charset="2"/>
                <a:buChar char="q"/>
              </a:pPr>
              <a:r>
                <a:rPr lang="en-US" sz="3200" dirty="0">
                  <a:latin typeface="Baskerville Old Face" pitchFamily="18" charset="0"/>
                  <a:cs typeface="Arial" charset="0"/>
                </a:rPr>
                <a:t>The underside of the mouse's logic  board: The exposed portion of the ball touches the desktop.</a:t>
              </a:r>
            </a:p>
            <a:p>
              <a:pPr marL="457200" indent="-457200">
                <a:buFont typeface="Wingdings" pitchFamily="2" charset="2"/>
                <a:buChar char="Ø"/>
              </a:pPr>
              <a:endParaRPr lang="en-US" sz="3200" dirty="0">
                <a:latin typeface="Baskerville Old Face" pitchFamily="18" charset="0"/>
                <a:cs typeface="Arial" charset="0"/>
              </a:endParaRPr>
            </a:p>
            <a:p>
              <a:pPr marL="914400" lvl="1" indent="-457200" eaLnBrk="0" hangingPunct="0"/>
              <a:endParaRPr lang="en-US" sz="3200" dirty="0">
                <a:latin typeface="Baskerville Old Face" pitchFamily="18" charset="0"/>
              </a:endParaRPr>
            </a:p>
          </p:txBody>
        </p:sp>
        <p:sp>
          <p:nvSpPr>
            <p:cNvPr id="4101" name="Rectangle 5"/>
            <p:cNvSpPr>
              <a:spLocks noChangeArrowheads="1"/>
            </p:cNvSpPr>
            <p:nvPr/>
          </p:nvSpPr>
          <p:spPr bwMode="auto">
            <a:xfrm>
              <a:off x="-58" y="2602"/>
              <a:ext cx="116" cy="1188"/>
            </a:xfrm>
            <a:prstGeom prst="rect">
              <a:avLst/>
            </a:prstGeom>
            <a:noFill/>
            <a:ln w="9525">
              <a:noFill/>
              <a:miter lim="800000"/>
              <a:headEnd/>
              <a:tailEnd/>
            </a:ln>
            <a:effectLst/>
          </p:spPr>
          <p:txBody>
            <a:bodyPr>
              <a:spAutoFit/>
            </a:bodyPr>
            <a:lstStyle/>
            <a:p>
              <a:pPr>
                <a:buFontTx/>
                <a:buAutoNum type="arabicPeriod"/>
              </a:pPr>
              <a:endParaRPr lang="en-US" sz="1000">
                <a:latin typeface="Baskerville Old Face" pitchFamily="18" charset="0"/>
                <a:cs typeface="Arial" charset="0"/>
              </a:endParaRPr>
            </a:p>
            <a:p>
              <a:pPr>
                <a:buFontTx/>
                <a:buAutoNum type="arabicPeriod"/>
              </a:pPr>
              <a:endParaRPr lang="en-US" sz="1000">
                <a:latin typeface="Baskerville Old Face" pitchFamily="18" charset="0"/>
                <a:cs typeface="Arial" charset="0"/>
              </a:endParaRPr>
            </a:p>
            <a:p>
              <a:pPr eaLnBrk="0" hangingPunct="0"/>
              <a:endParaRPr lang="en-US">
                <a:latin typeface="Baskerville Old Face" pitchFamily="18" charset="0"/>
              </a:endParaRPr>
            </a:p>
          </p:txBody>
        </p:sp>
        <p:sp>
          <p:nvSpPr>
            <p:cNvPr id="4102" name="Rectangle 6"/>
            <p:cNvSpPr>
              <a:spLocks noChangeArrowheads="1"/>
            </p:cNvSpPr>
            <p:nvPr/>
          </p:nvSpPr>
          <p:spPr bwMode="auto">
            <a:xfrm>
              <a:off x="-58" y="3082"/>
              <a:ext cx="116" cy="918"/>
            </a:xfrm>
            <a:prstGeom prst="rect">
              <a:avLst/>
            </a:prstGeom>
            <a:noFill/>
            <a:ln w="9525">
              <a:noFill/>
              <a:miter lim="800000"/>
              <a:headEnd/>
              <a:tailEnd/>
            </a:ln>
            <a:effectLst/>
          </p:spPr>
          <p:txBody>
            <a:bodyPr>
              <a:spAutoFit/>
            </a:bodyPr>
            <a:lstStyle/>
            <a:p>
              <a:endParaRPr lang="en-US" sz="1000">
                <a:latin typeface="Baskerville Old Face" pitchFamily="18" charset="0"/>
                <a:cs typeface="Arial" charset="0"/>
              </a:endParaRPr>
            </a:p>
            <a:p>
              <a:pPr eaLnBrk="0" hangingPunct="0"/>
              <a:endParaRPr lang="en-US">
                <a:latin typeface="Baskerville Old Face" pitchFamily="18" charset="0"/>
              </a:endParaRPr>
            </a:p>
          </p:txBody>
        </p:sp>
      </p:grpSp>
      <p:pic>
        <p:nvPicPr>
          <p:cNvPr id="4100" name="Picture 4" descr="http://static.howstuffworks.com/gif/mouse6.jpg"/>
          <p:cNvPicPr>
            <a:picLocks noChangeAspect="1" noChangeArrowheads="1"/>
          </p:cNvPicPr>
          <p:nvPr/>
        </p:nvPicPr>
        <p:blipFill>
          <a:blip r:embed="rId2"/>
          <a:srcRect/>
          <a:stretch>
            <a:fillRect/>
          </a:stretch>
        </p:blipFill>
        <p:spPr bwMode="auto">
          <a:xfrm>
            <a:off x="2133600" y="1905001"/>
            <a:ext cx="4648200" cy="2819399"/>
          </a:xfrm>
          <a:prstGeom prst="rect">
            <a:avLst/>
          </a:prstGeom>
          <a:noFill/>
        </p:spPr>
      </p:pic>
      <p:sp>
        <p:nvSpPr>
          <p:cNvPr id="9" name="Rectangle 2"/>
          <p:cNvSpPr txBox="1">
            <a:spLocks noChangeArrowheads="1"/>
          </p:cNvSpPr>
          <p:nvPr/>
        </p:nvSpPr>
        <p:spPr>
          <a:xfrm>
            <a:off x="76200" y="0"/>
            <a:ext cx="8229600" cy="1066800"/>
          </a:xfrm>
          <a:prstGeom prst="rect">
            <a:avLst/>
          </a:prstGeom>
        </p:spPr>
        <p:txBody>
          <a:bodyPr/>
          <a:lstStyle/>
          <a:p>
            <a:pPr lvl="0" algn="ctr">
              <a:spcBef>
                <a:spcPct val="0"/>
              </a:spcBef>
            </a:pPr>
            <a:r>
              <a:rPr lang="en-US" sz="4400" i="1" u="sng" dirty="0">
                <a:latin typeface="Baskerville Old Face" pitchFamily="18" charset="0"/>
              </a:rPr>
              <a:t>Component </a:t>
            </a:r>
            <a:r>
              <a:rPr lang="en-US" sz="4400" i="1" u="sng" dirty="0">
                <a:effectLst>
                  <a:outerShdw blurRad="31750" dist="25400" dir="5400000" algn="tl" rotWithShape="0">
                    <a:srgbClr val="000000">
                      <a:alpha val="25000"/>
                    </a:srgbClr>
                  </a:outerShdw>
                </a:effectLst>
                <a:latin typeface="Baskerville Old Face" pitchFamily="18" charset="0"/>
              </a:rPr>
              <a:t>Number 1 </a:t>
            </a:r>
            <a:r>
              <a:rPr lang="en-US" sz="4400" i="1" u="sng" dirty="0">
                <a:latin typeface="Baskerville Old Face" pitchFamily="18" charset="0"/>
              </a:rPr>
              <a:t>:</a:t>
            </a:r>
            <a:endParaRPr kumimoji="0" lang="en-US" sz="4400" i="1" u="sng"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Baskerville Old Face" pitchFamily="18" charset="0"/>
              <a:ea typeface="+mj-ea"/>
              <a:cs typeface="+mj-cs"/>
            </a:endParaRPr>
          </a:p>
        </p:txBody>
      </p:sp>
    </p:spTree>
  </p:cSld>
  <p:clrMapOvr>
    <a:masterClrMapping/>
  </p:clrMapOvr>
  <p:transition>
    <p:pull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46038" y="795338"/>
            <a:ext cx="9236076" cy="5483225"/>
            <a:chOff x="-58" y="136"/>
            <a:chExt cx="5818" cy="3454"/>
          </a:xfrm>
        </p:grpSpPr>
        <p:sp>
          <p:nvSpPr>
            <p:cNvPr id="6146" name="Rectangle 2"/>
            <p:cNvSpPr>
              <a:spLocks noChangeArrowheads="1"/>
            </p:cNvSpPr>
            <p:nvPr/>
          </p:nvSpPr>
          <p:spPr bwMode="auto">
            <a:xfrm>
              <a:off x="0" y="136"/>
              <a:ext cx="5760" cy="2152"/>
            </a:xfrm>
            <a:prstGeom prst="rect">
              <a:avLst/>
            </a:prstGeom>
            <a:noFill/>
            <a:ln w="9525">
              <a:noFill/>
              <a:miter lim="800000"/>
              <a:headEnd/>
              <a:tailEnd/>
            </a:ln>
            <a:effectLst/>
          </p:spPr>
          <p:txBody>
            <a:bodyPr>
              <a:spAutoFit/>
            </a:bodyPr>
            <a:lstStyle/>
            <a:p>
              <a:pPr marL="457200" indent="-457200">
                <a:buFont typeface="Wingdings" pitchFamily="2" charset="2"/>
                <a:buChar char="Ø"/>
              </a:pPr>
              <a:r>
                <a:rPr lang="en-US" sz="2400" dirty="0">
                  <a:latin typeface="Arial" charset="0"/>
                  <a:cs typeface="Arial" charset="0"/>
                </a:rPr>
                <a:t>Two rollers inside the mouse touch the ball. One of the rollers is oriented so that it detects motion in the X direction, and the other is oriented 90 degrees to the first roller so it detects motion in the Y direction. When the ball rotates, one or both of these rollers rotate as well. The following image shows the two white rollers on this mouse: </a:t>
              </a:r>
              <a:br>
                <a:rPr lang="en-US" sz="2400" dirty="0">
                  <a:latin typeface="Arial" charset="0"/>
                  <a:cs typeface="Arial" charset="0"/>
                </a:rPr>
              </a:br>
              <a:endParaRPr lang="en-US" sz="2400" dirty="0">
                <a:latin typeface="Arial" charset="0"/>
                <a:cs typeface="Arial" charset="0"/>
              </a:endParaRPr>
            </a:p>
            <a:p>
              <a:pPr marL="457200" indent="-457200">
                <a:buFontTx/>
                <a:buAutoNum type="arabicPeriod" startAt="2"/>
              </a:pPr>
              <a:endParaRPr lang="en-US" sz="2400" dirty="0">
                <a:latin typeface="Arial" charset="0"/>
                <a:cs typeface="Arial" charset="0"/>
              </a:endParaRPr>
            </a:p>
            <a:p>
              <a:pPr marL="914400" lvl="1" indent="-457200" eaLnBrk="0" hangingPunct="0"/>
              <a:endParaRPr lang="en-US" sz="2400" dirty="0"/>
            </a:p>
          </p:txBody>
        </p:sp>
        <p:sp>
          <p:nvSpPr>
            <p:cNvPr id="6149" name="Rectangle 5"/>
            <p:cNvSpPr>
              <a:spLocks noChangeArrowheads="1"/>
            </p:cNvSpPr>
            <p:nvPr/>
          </p:nvSpPr>
          <p:spPr bwMode="auto">
            <a:xfrm>
              <a:off x="-58" y="2822"/>
              <a:ext cx="116" cy="384"/>
            </a:xfrm>
            <a:prstGeom prst="rect">
              <a:avLst/>
            </a:prstGeom>
            <a:noFill/>
            <a:ln w="9525">
              <a:noFill/>
              <a:miter lim="800000"/>
              <a:headEnd/>
              <a:tailEnd/>
            </a:ln>
            <a:effectLst/>
          </p:spPr>
          <p:txBody>
            <a:bodyPr>
              <a:spAutoFit/>
            </a:bodyPr>
            <a:lstStyle/>
            <a:p>
              <a:pPr>
                <a:buFontTx/>
                <a:buAutoNum type="arabicPeriod"/>
              </a:pPr>
              <a:endParaRPr lang="en-US" sz="1000">
                <a:latin typeface="Arial" charset="0"/>
                <a:cs typeface="Arial" charset="0"/>
              </a:endParaRPr>
            </a:p>
            <a:p>
              <a:pPr eaLnBrk="0" hangingPunct="0"/>
              <a:endParaRPr lang="en-US"/>
            </a:p>
          </p:txBody>
        </p:sp>
        <p:sp>
          <p:nvSpPr>
            <p:cNvPr id="6150" name="Rectangle 6"/>
            <p:cNvSpPr>
              <a:spLocks noChangeArrowheads="1"/>
            </p:cNvSpPr>
            <p:nvPr/>
          </p:nvSpPr>
          <p:spPr bwMode="auto">
            <a:xfrm>
              <a:off x="-58" y="3206"/>
              <a:ext cx="116" cy="384"/>
            </a:xfrm>
            <a:prstGeom prst="rect">
              <a:avLst/>
            </a:prstGeom>
            <a:noFill/>
            <a:ln w="9525">
              <a:noFill/>
              <a:miter lim="800000"/>
              <a:headEnd/>
              <a:tailEnd/>
            </a:ln>
            <a:effectLst/>
          </p:spPr>
          <p:txBody>
            <a:bodyPr>
              <a:spAutoFit/>
            </a:bodyPr>
            <a:lstStyle/>
            <a:p>
              <a:endParaRPr lang="en-US" sz="1000">
                <a:latin typeface="Arial" charset="0"/>
                <a:cs typeface="Arial" charset="0"/>
              </a:endParaRPr>
            </a:p>
            <a:p>
              <a:pPr eaLnBrk="0" hangingPunct="0"/>
              <a:endParaRPr lang="en-US"/>
            </a:p>
          </p:txBody>
        </p:sp>
      </p:grpSp>
      <p:pic>
        <p:nvPicPr>
          <p:cNvPr id="6148" name="Picture 4" descr="http://static.howstuffworks.com/gif/mouse10.jpg"/>
          <p:cNvPicPr>
            <a:picLocks noChangeAspect="1" noChangeArrowheads="1"/>
          </p:cNvPicPr>
          <p:nvPr/>
        </p:nvPicPr>
        <p:blipFill>
          <a:blip r:embed="rId2"/>
          <a:srcRect/>
          <a:stretch>
            <a:fillRect/>
          </a:stretch>
        </p:blipFill>
        <p:spPr bwMode="auto">
          <a:xfrm>
            <a:off x="2286000" y="3129910"/>
            <a:ext cx="4572000" cy="3132138"/>
          </a:xfrm>
          <a:prstGeom prst="rect">
            <a:avLst/>
          </a:prstGeom>
          <a:noFill/>
        </p:spPr>
      </p:pic>
      <p:sp>
        <p:nvSpPr>
          <p:cNvPr id="10" name="Rectangle 2"/>
          <p:cNvSpPr txBox="1">
            <a:spLocks noChangeArrowheads="1"/>
          </p:cNvSpPr>
          <p:nvPr/>
        </p:nvSpPr>
        <p:spPr>
          <a:xfrm>
            <a:off x="76200" y="0"/>
            <a:ext cx="8229600" cy="1066800"/>
          </a:xfrm>
          <a:prstGeom prst="rect">
            <a:avLst/>
          </a:prstGeom>
        </p:spPr>
        <p:txBody>
          <a:bodyPr/>
          <a:lstStyle/>
          <a:p>
            <a:pPr lvl="0" algn="ctr">
              <a:spcBef>
                <a:spcPct val="0"/>
              </a:spcBef>
            </a:pPr>
            <a:r>
              <a:rPr lang="en-US" sz="4400" i="1" u="sng" dirty="0">
                <a:latin typeface="Baskerville Old Face" pitchFamily="18" charset="0"/>
              </a:rPr>
              <a:t>Component </a:t>
            </a:r>
            <a:r>
              <a:rPr lang="en-US" sz="4400" i="1" u="sng" dirty="0">
                <a:effectLst>
                  <a:outerShdw blurRad="31750" dist="25400" dir="5400000" algn="tl" rotWithShape="0">
                    <a:srgbClr val="000000">
                      <a:alpha val="25000"/>
                    </a:srgbClr>
                  </a:outerShdw>
                </a:effectLst>
                <a:latin typeface="Baskerville Old Face" pitchFamily="18" charset="0"/>
              </a:rPr>
              <a:t>Number 2 </a:t>
            </a:r>
            <a:r>
              <a:rPr lang="en-US" sz="4400" i="1" u="sng" dirty="0">
                <a:latin typeface="Baskerville Old Face" pitchFamily="18" charset="0"/>
              </a:rPr>
              <a:t>:</a:t>
            </a:r>
            <a:endParaRPr kumimoji="0" lang="en-US" sz="4400" i="1" u="sng"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Baskerville Old Face" pitchFamily="18" charset="0"/>
              <a:ea typeface="+mj-ea"/>
              <a:cs typeface="+mj-cs"/>
            </a:endParaRPr>
          </a:p>
        </p:txBody>
      </p:sp>
    </p:spTree>
  </p:cSld>
  <p:clrMapOvr>
    <a:masterClrMapping/>
  </p:clrMapOvr>
  <p:transition>
    <p:pull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46038" y="892176"/>
            <a:ext cx="9236076" cy="6124576"/>
            <a:chOff x="-58" y="178"/>
            <a:chExt cx="5818" cy="3858"/>
          </a:xfrm>
        </p:grpSpPr>
        <p:sp>
          <p:nvSpPr>
            <p:cNvPr id="7170" name="Rectangle 2"/>
            <p:cNvSpPr>
              <a:spLocks noChangeArrowheads="1"/>
            </p:cNvSpPr>
            <p:nvPr/>
          </p:nvSpPr>
          <p:spPr bwMode="auto">
            <a:xfrm>
              <a:off x="0" y="178"/>
              <a:ext cx="5760" cy="3858"/>
            </a:xfrm>
            <a:prstGeom prst="rect">
              <a:avLst/>
            </a:prstGeom>
            <a:noFill/>
            <a:ln w="9525">
              <a:noFill/>
              <a:miter lim="800000"/>
              <a:headEnd/>
              <a:tailEnd/>
            </a:ln>
            <a:effectLst/>
          </p:spPr>
          <p:txBody>
            <a:bodyPr>
              <a:spAutoFit/>
            </a:bodyPr>
            <a:lstStyle/>
            <a:p>
              <a:pPr marL="457200" indent="-457200">
                <a:buFont typeface="Wingdings" pitchFamily="2" charset="2"/>
                <a:buChar char="Ø"/>
              </a:pPr>
              <a:r>
                <a:rPr lang="en-US" sz="2800" dirty="0">
                  <a:latin typeface="Baskerville Old Face" pitchFamily="18" charset="0"/>
                  <a:cs typeface="Arial" charset="0"/>
                </a:rPr>
                <a:t>The rollers each connect to a shaft, and the shaft spins a disk with holes in it. When a roller rolls, its shaft and disk spin. The following image shows the disk: </a:t>
              </a:r>
            </a:p>
            <a:p>
              <a:pPr marL="457200" indent="-457200">
                <a:buFont typeface="Wingdings" pitchFamily="2" charset="2"/>
                <a:buChar char="Ø"/>
              </a:pPr>
              <a:endParaRPr lang="en-US" sz="2800" dirty="0">
                <a:latin typeface="Baskerville Old Face" pitchFamily="18" charset="0"/>
                <a:cs typeface="Arial" charset="0"/>
              </a:endParaRPr>
            </a:p>
            <a:p>
              <a:pPr marL="457200" indent="-457200">
                <a:buFont typeface="Wingdings" pitchFamily="2" charset="2"/>
                <a:buChar char="Ø"/>
              </a:pPr>
              <a:endParaRPr lang="en-US" sz="2800" dirty="0">
                <a:latin typeface="Baskerville Old Face" pitchFamily="18" charset="0"/>
                <a:cs typeface="Arial" charset="0"/>
              </a:endParaRPr>
            </a:p>
            <a:p>
              <a:pPr marL="457200" indent="-457200">
                <a:buFont typeface="Wingdings" pitchFamily="2" charset="2"/>
                <a:buChar char="Ø"/>
              </a:pPr>
              <a:endParaRPr lang="en-US" sz="2800" dirty="0">
                <a:latin typeface="Baskerville Old Face" pitchFamily="18" charset="0"/>
                <a:cs typeface="Arial" charset="0"/>
              </a:endParaRPr>
            </a:p>
            <a:p>
              <a:pPr marL="457200" indent="-457200">
                <a:buFont typeface="Wingdings" pitchFamily="2" charset="2"/>
                <a:buChar char="Ø"/>
              </a:pPr>
              <a:endParaRPr lang="en-US" sz="2800" dirty="0">
                <a:latin typeface="Baskerville Old Face" pitchFamily="18" charset="0"/>
                <a:cs typeface="Arial" charset="0"/>
              </a:endParaRPr>
            </a:p>
            <a:p>
              <a:pPr marL="457200" indent="-457200">
                <a:buFont typeface="Wingdings" pitchFamily="2" charset="2"/>
                <a:buChar char="Ø"/>
              </a:pPr>
              <a:endParaRPr lang="en-US" sz="2800" dirty="0">
                <a:latin typeface="Baskerville Old Face" pitchFamily="18" charset="0"/>
                <a:cs typeface="Arial" charset="0"/>
              </a:endParaRPr>
            </a:p>
            <a:p>
              <a:pPr marL="457200" indent="-457200">
                <a:buFont typeface="Wingdings" pitchFamily="2" charset="2"/>
                <a:buChar char="Ø"/>
              </a:pPr>
              <a:endParaRPr lang="en-US" sz="2800" dirty="0">
                <a:latin typeface="Baskerville Old Face" pitchFamily="18" charset="0"/>
                <a:cs typeface="Arial" charset="0"/>
              </a:endParaRPr>
            </a:p>
            <a:p>
              <a:pPr marL="457200" indent="-457200">
                <a:buFont typeface="Wingdings" pitchFamily="2" charset="2"/>
                <a:buChar char="Ø"/>
              </a:pPr>
              <a:endParaRPr lang="en-US" sz="2800" dirty="0">
                <a:latin typeface="Baskerville Old Face" pitchFamily="18" charset="0"/>
                <a:cs typeface="Arial" charset="0"/>
              </a:endParaRPr>
            </a:p>
            <a:p>
              <a:pPr marL="457200" indent="-457200">
                <a:buFont typeface="Wingdings" pitchFamily="2" charset="2"/>
                <a:buChar char="q"/>
              </a:pPr>
              <a:r>
                <a:rPr lang="en-US" sz="2800" dirty="0">
                  <a:latin typeface="Baskerville Old Face" pitchFamily="18" charset="0"/>
                  <a:cs typeface="Arial" charset="0"/>
                </a:rPr>
                <a:t>Typical optical encoding disk has 36 holes around its outer  edge.                                                      </a:t>
              </a:r>
            </a:p>
            <a:p>
              <a:pPr marL="457200" indent="-457200">
                <a:buFont typeface="Wingdings" pitchFamily="2" charset="2"/>
                <a:buChar char="Ø"/>
              </a:pPr>
              <a:endParaRPr lang="en-US" sz="2800" dirty="0">
                <a:latin typeface="Baskerville Old Face" pitchFamily="18" charset="0"/>
                <a:cs typeface="Arial" charset="0"/>
              </a:endParaRPr>
            </a:p>
            <a:p>
              <a:pPr marL="914400" lvl="1" indent="-457200" eaLnBrk="0" hangingPunct="0"/>
              <a:endParaRPr lang="en-US" sz="2800" dirty="0">
                <a:latin typeface="Baskerville Old Face" pitchFamily="18" charset="0"/>
              </a:endParaRPr>
            </a:p>
          </p:txBody>
        </p:sp>
        <p:sp>
          <p:nvSpPr>
            <p:cNvPr id="7171" name="Rectangle 3"/>
            <p:cNvSpPr>
              <a:spLocks noChangeArrowheads="1"/>
            </p:cNvSpPr>
            <p:nvPr/>
          </p:nvSpPr>
          <p:spPr bwMode="auto">
            <a:xfrm>
              <a:off x="0" y="576"/>
              <a:ext cx="1800" cy="2141"/>
            </a:xfrm>
            <a:prstGeom prst="rect">
              <a:avLst/>
            </a:prstGeom>
            <a:noFill/>
            <a:ln w="9525">
              <a:noFill/>
              <a:miter lim="800000"/>
              <a:headEnd/>
              <a:tailEnd/>
            </a:ln>
            <a:effectLst/>
          </p:spPr>
          <p:txBody>
            <a:bodyPr/>
            <a:lstStyle/>
            <a:p>
              <a:pPr algn="ctr"/>
              <a:endParaRPr lang="en-US" sz="900">
                <a:latin typeface="Baskerville Old Face" pitchFamily="18" charset="0"/>
                <a:cs typeface="Arial" charset="0"/>
              </a:endParaRPr>
            </a:p>
            <a:p>
              <a:pPr algn="ctr">
                <a:buFontTx/>
                <a:buChar char="•"/>
              </a:pPr>
              <a:endParaRPr lang="en-US" sz="900">
                <a:latin typeface="Baskerville Old Face" pitchFamily="18" charset="0"/>
                <a:cs typeface="Arial" charset="0"/>
              </a:endParaRPr>
            </a:p>
            <a:p>
              <a:pPr algn="ctr">
                <a:buFontTx/>
                <a:buChar char="•"/>
              </a:pPr>
              <a:endParaRPr lang="en-US" sz="900">
                <a:latin typeface="Baskerville Old Face" pitchFamily="18" charset="0"/>
                <a:cs typeface="Arial" charset="0"/>
              </a:endParaRPr>
            </a:p>
            <a:p>
              <a:pPr algn="ctr">
                <a:buFontTx/>
                <a:buChar char="•"/>
              </a:pPr>
              <a:endParaRPr lang="en-US" sz="900">
                <a:latin typeface="Baskerville Old Face" pitchFamily="18" charset="0"/>
                <a:cs typeface="Arial" charset="0"/>
              </a:endParaRPr>
            </a:p>
            <a:p>
              <a:pPr algn="ctr">
                <a:buFontTx/>
                <a:buChar char="•"/>
              </a:pPr>
              <a:endParaRPr lang="en-US" sz="900">
                <a:latin typeface="Baskerville Old Face" pitchFamily="18" charset="0"/>
                <a:cs typeface="Arial" charset="0"/>
              </a:endParaRPr>
            </a:p>
            <a:p>
              <a:pPr algn="ctr">
                <a:buFontTx/>
                <a:buChar char="•"/>
              </a:pPr>
              <a:endParaRPr lang="en-US" sz="900">
                <a:latin typeface="Baskerville Old Face" pitchFamily="18" charset="0"/>
                <a:cs typeface="Arial" charset="0"/>
              </a:endParaRPr>
            </a:p>
            <a:p>
              <a:pPr algn="ctr">
                <a:buFontTx/>
                <a:buChar char="•"/>
              </a:pPr>
              <a:endParaRPr lang="en-US" sz="900">
                <a:latin typeface="Baskerville Old Face" pitchFamily="18" charset="0"/>
                <a:cs typeface="Arial" charset="0"/>
              </a:endParaRPr>
            </a:p>
            <a:p>
              <a:pPr algn="ctr"/>
              <a:endParaRPr lang="en-US" sz="900">
                <a:latin typeface="Baskerville Old Face" pitchFamily="18" charset="0"/>
                <a:cs typeface="Arial" charset="0"/>
              </a:endParaRPr>
            </a:p>
            <a:p>
              <a:pPr algn="ctr"/>
              <a:r>
                <a:rPr lang="en-US" sz="900">
                  <a:latin typeface="Baskerville Old Face" pitchFamily="18" charset="0"/>
                  <a:cs typeface="Arial" charset="0"/>
                </a:rPr>
                <a:t>                                </a:t>
              </a:r>
              <a:br>
                <a:rPr lang="en-US" sz="900">
                  <a:latin typeface="Baskerville Old Face" pitchFamily="18" charset="0"/>
                  <a:cs typeface="Arial" charset="0"/>
                </a:rPr>
              </a:br>
              <a:endParaRPr lang="en-US" sz="2000">
                <a:latin typeface="Baskerville Old Face" pitchFamily="18" charset="0"/>
                <a:cs typeface="Arial" charset="0"/>
              </a:endParaRPr>
            </a:p>
          </p:txBody>
        </p:sp>
        <p:sp>
          <p:nvSpPr>
            <p:cNvPr id="7173" name="Rectangle 5"/>
            <p:cNvSpPr>
              <a:spLocks noChangeArrowheads="1"/>
            </p:cNvSpPr>
            <p:nvPr/>
          </p:nvSpPr>
          <p:spPr bwMode="auto">
            <a:xfrm>
              <a:off x="-58" y="2688"/>
              <a:ext cx="116" cy="427"/>
            </a:xfrm>
            <a:prstGeom prst="rect">
              <a:avLst/>
            </a:prstGeom>
            <a:noFill/>
            <a:ln w="9525">
              <a:noFill/>
              <a:miter lim="800000"/>
              <a:headEnd/>
              <a:tailEnd/>
            </a:ln>
            <a:effectLst/>
          </p:spPr>
          <p:txBody>
            <a:bodyPr>
              <a:spAutoFit/>
            </a:bodyPr>
            <a:lstStyle/>
            <a:p>
              <a:pPr>
                <a:buFontTx/>
                <a:buAutoNum type="arabicPeriod"/>
              </a:pPr>
              <a:endParaRPr lang="en-US" sz="1000">
                <a:latin typeface="Baskerville Old Face" pitchFamily="18" charset="0"/>
                <a:cs typeface="Arial" charset="0"/>
              </a:endParaRPr>
            </a:p>
            <a:p>
              <a:pPr>
                <a:buFontTx/>
                <a:buAutoNum type="arabicPeriod"/>
              </a:pPr>
              <a:endParaRPr lang="en-US" sz="1000">
                <a:latin typeface="Baskerville Old Face" pitchFamily="18" charset="0"/>
                <a:cs typeface="Arial" charset="0"/>
              </a:endParaRPr>
            </a:p>
            <a:p>
              <a:pPr eaLnBrk="0" hangingPunct="0"/>
              <a:endParaRPr lang="en-US">
                <a:latin typeface="Baskerville Old Face" pitchFamily="18" charset="0"/>
              </a:endParaRPr>
            </a:p>
          </p:txBody>
        </p:sp>
        <p:sp>
          <p:nvSpPr>
            <p:cNvPr id="7174" name="Rectangle 6"/>
            <p:cNvSpPr>
              <a:spLocks noChangeArrowheads="1"/>
            </p:cNvSpPr>
            <p:nvPr/>
          </p:nvSpPr>
          <p:spPr bwMode="auto">
            <a:xfrm>
              <a:off x="-58" y="3168"/>
              <a:ext cx="116" cy="330"/>
            </a:xfrm>
            <a:prstGeom prst="rect">
              <a:avLst/>
            </a:prstGeom>
            <a:noFill/>
            <a:ln w="9525">
              <a:noFill/>
              <a:miter lim="800000"/>
              <a:headEnd/>
              <a:tailEnd/>
            </a:ln>
            <a:effectLst/>
          </p:spPr>
          <p:txBody>
            <a:bodyPr>
              <a:spAutoFit/>
            </a:bodyPr>
            <a:lstStyle/>
            <a:p>
              <a:endParaRPr lang="en-US" sz="1000">
                <a:latin typeface="Baskerville Old Face" pitchFamily="18" charset="0"/>
                <a:cs typeface="Arial" charset="0"/>
              </a:endParaRPr>
            </a:p>
            <a:p>
              <a:pPr eaLnBrk="0" hangingPunct="0"/>
              <a:endParaRPr lang="en-US">
                <a:latin typeface="Baskerville Old Face" pitchFamily="18" charset="0"/>
              </a:endParaRPr>
            </a:p>
          </p:txBody>
        </p:sp>
      </p:grpSp>
      <p:pic>
        <p:nvPicPr>
          <p:cNvPr id="7172" name="Picture 4" descr="http://static.howstuffworks.com/gif/mouse9.jpg"/>
          <p:cNvPicPr>
            <a:picLocks noChangeAspect="1" noChangeArrowheads="1"/>
          </p:cNvPicPr>
          <p:nvPr/>
        </p:nvPicPr>
        <p:blipFill>
          <a:blip r:embed="rId2"/>
          <a:srcRect/>
          <a:stretch>
            <a:fillRect/>
          </a:stretch>
        </p:blipFill>
        <p:spPr bwMode="auto">
          <a:xfrm>
            <a:off x="1371600" y="2286000"/>
            <a:ext cx="5943600" cy="2819400"/>
          </a:xfrm>
          <a:prstGeom prst="rect">
            <a:avLst/>
          </a:prstGeom>
          <a:noFill/>
        </p:spPr>
      </p:pic>
      <p:sp>
        <p:nvSpPr>
          <p:cNvPr id="11" name="Rectangle 2"/>
          <p:cNvSpPr txBox="1">
            <a:spLocks noChangeArrowheads="1"/>
          </p:cNvSpPr>
          <p:nvPr/>
        </p:nvSpPr>
        <p:spPr>
          <a:xfrm>
            <a:off x="76200" y="0"/>
            <a:ext cx="8229600" cy="1066800"/>
          </a:xfrm>
          <a:prstGeom prst="rect">
            <a:avLst/>
          </a:prstGeom>
        </p:spPr>
        <p:txBody>
          <a:bodyPr/>
          <a:lstStyle/>
          <a:p>
            <a:pPr lvl="0" algn="ctr">
              <a:spcBef>
                <a:spcPct val="0"/>
              </a:spcBef>
            </a:pPr>
            <a:r>
              <a:rPr lang="en-US" sz="4400" i="1" u="sng" dirty="0">
                <a:latin typeface="Baskerville Old Face" pitchFamily="18" charset="0"/>
              </a:rPr>
              <a:t>Component </a:t>
            </a:r>
            <a:r>
              <a:rPr lang="en-US" sz="4400" i="1" u="sng" dirty="0">
                <a:effectLst>
                  <a:outerShdw blurRad="31750" dist="25400" dir="5400000" algn="tl" rotWithShape="0">
                    <a:srgbClr val="000000">
                      <a:alpha val="25000"/>
                    </a:srgbClr>
                  </a:outerShdw>
                </a:effectLst>
                <a:latin typeface="Baskerville Old Face" pitchFamily="18" charset="0"/>
              </a:rPr>
              <a:t>Number 3 </a:t>
            </a:r>
            <a:r>
              <a:rPr lang="en-US" sz="4400" i="1" u="sng" dirty="0">
                <a:latin typeface="Baskerville Old Face" pitchFamily="18" charset="0"/>
              </a:rPr>
              <a:t>:</a:t>
            </a:r>
            <a:endParaRPr kumimoji="0" lang="en-US" sz="4400" i="1" u="sng"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Baskerville Old Face" pitchFamily="18" charset="0"/>
              <a:ea typeface="+mj-ea"/>
              <a:cs typeface="+mj-cs"/>
            </a:endParaRPr>
          </a:p>
        </p:txBody>
      </p:sp>
    </p:spTree>
  </p:cSld>
  <p:clrMapOvr>
    <a:masterClrMapping/>
  </p:clrMapOvr>
  <p:transition>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
            <a:ext cx="8839200" cy="5854891"/>
          </a:xfrm>
        </p:spPr>
        <p:txBody>
          <a:bodyPr/>
          <a:lstStyle/>
          <a:p>
            <a:pPr lvl="7">
              <a:buFont typeface="Wingdings" pitchFamily="2" charset="2"/>
              <a:buChar char="Ø"/>
            </a:pPr>
            <a:endParaRPr lang="en-US" dirty="0"/>
          </a:p>
          <a:p>
            <a:pPr lvl="8">
              <a:buFont typeface="Wingdings" pitchFamily="2" charset="2"/>
              <a:buChar char="Ø"/>
            </a:pPr>
            <a:r>
              <a:rPr lang="en-US" sz="3200" dirty="0"/>
              <a:t>YEAR 1968........</a:t>
            </a:r>
            <a:endParaRPr lang="en-US" dirty="0"/>
          </a:p>
          <a:p>
            <a:pPr lvl="8">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pic>
        <p:nvPicPr>
          <p:cNvPr id="4" name="Picture 3" descr="uuu.jpg"/>
          <p:cNvPicPr>
            <a:picLocks noChangeAspect="1"/>
          </p:cNvPicPr>
          <p:nvPr/>
        </p:nvPicPr>
        <p:blipFill>
          <a:blip r:embed="rId2"/>
          <a:stretch>
            <a:fillRect/>
          </a:stretch>
        </p:blipFill>
        <p:spPr>
          <a:xfrm rot="16200000">
            <a:off x="414336" y="-119064"/>
            <a:ext cx="1619252" cy="2124075"/>
          </a:xfrm>
          <a:prstGeom prst="rect">
            <a:avLst/>
          </a:prstGeom>
        </p:spPr>
      </p:pic>
      <p:pic>
        <p:nvPicPr>
          <p:cNvPr id="1027" name="Picture 3" descr="C:\Users\sohag\Desktop\picture\jh.jpg"/>
          <p:cNvPicPr>
            <a:picLocks noChangeAspect="1" noChangeArrowheads="1"/>
          </p:cNvPicPr>
          <p:nvPr/>
        </p:nvPicPr>
        <p:blipFill>
          <a:blip r:embed="rId3"/>
          <a:srcRect/>
          <a:stretch>
            <a:fillRect/>
          </a:stretch>
        </p:blipFill>
        <p:spPr bwMode="auto">
          <a:xfrm>
            <a:off x="6858000" y="1"/>
            <a:ext cx="2057401" cy="1752599"/>
          </a:xfrm>
          <a:prstGeom prst="rect">
            <a:avLst/>
          </a:prstGeom>
          <a:noFill/>
        </p:spPr>
      </p:pic>
      <p:pic>
        <p:nvPicPr>
          <p:cNvPr id="1028" name="Picture 4"/>
          <p:cNvPicPr>
            <a:picLocks noChangeAspect="1" noChangeArrowheads="1"/>
          </p:cNvPicPr>
          <p:nvPr/>
        </p:nvPicPr>
        <p:blipFill>
          <a:blip r:embed="rId4"/>
          <a:srcRect/>
          <a:stretch>
            <a:fillRect/>
          </a:stretch>
        </p:blipFill>
        <p:spPr bwMode="auto">
          <a:xfrm>
            <a:off x="200025" y="1933575"/>
            <a:ext cx="2314575" cy="1724025"/>
          </a:xfrm>
          <a:prstGeom prst="rect">
            <a:avLst/>
          </a:prstGeom>
          <a:noFill/>
          <a:ln w="9525">
            <a:noFill/>
            <a:miter lim="800000"/>
            <a:headEnd/>
            <a:tailEnd/>
          </a:ln>
          <a:effectLst/>
        </p:spPr>
      </p:pic>
      <p:pic>
        <p:nvPicPr>
          <p:cNvPr id="1034" name="Picture 10" descr="C:\Users\sohag\Desktop\picture\mouth-bullfight-by-andrey-kokorin.jpg"/>
          <p:cNvPicPr>
            <a:picLocks noChangeAspect="1" noChangeArrowheads="1"/>
          </p:cNvPicPr>
          <p:nvPr/>
        </p:nvPicPr>
        <p:blipFill>
          <a:blip r:embed="rId5"/>
          <a:srcRect/>
          <a:stretch>
            <a:fillRect/>
          </a:stretch>
        </p:blipFill>
        <p:spPr bwMode="auto">
          <a:xfrm>
            <a:off x="6302830" y="3810000"/>
            <a:ext cx="2841172" cy="2209800"/>
          </a:xfrm>
          <a:prstGeom prst="rect">
            <a:avLst/>
          </a:prstGeom>
          <a:noFill/>
        </p:spPr>
      </p:pic>
      <p:pic>
        <p:nvPicPr>
          <p:cNvPr id="1035" name="Picture 11" descr="C:\Users\sohag\Desktop\picture\pic_1107840903_1.jpg"/>
          <p:cNvPicPr>
            <a:picLocks noChangeAspect="1" noChangeArrowheads="1"/>
          </p:cNvPicPr>
          <p:nvPr/>
        </p:nvPicPr>
        <p:blipFill>
          <a:blip r:embed="rId6"/>
          <a:srcRect/>
          <a:stretch>
            <a:fillRect/>
          </a:stretch>
        </p:blipFill>
        <p:spPr bwMode="auto">
          <a:xfrm>
            <a:off x="6705600" y="1877704"/>
            <a:ext cx="2209800" cy="1752600"/>
          </a:xfrm>
          <a:prstGeom prst="rect">
            <a:avLst/>
          </a:prstGeom>
          <a:noFill/>
        </p:spPr>
      </p:pic>
      <p:pic>
        <p:nvPicPr>
          <p:cNvPr id="1036" name="Picture 12" descr="C:\Users\sohag\Desktop\picture\stock-illustration-9544667-mouse-and-cat-fighting.jpg"/>
          <p:cNvPicPr>
            <a:picLocks noChangeAspect="1" noChangeArrowheads="1"/>
          </p:cNvPicPr>
          <p:nvPr/>
        </p:nvPicPr>
        <p:blipFill>
          <a:blip r:embed="rId7"/>
          <a:srcRect/>
          <a:stretch>
            <a:fillRect/>
          </a:stretch>
        </p:blipFill>
        <p:spPr bwMode="auto">
          <a:xfrm>
            <a:off x="3505200" y="1905001"/>
            <a:ext cx="2286000" cy="1752600"/>
          </a:xfrm>
          <a:prstGeom prst="rect">
            <a:avLst/>
          </a:prstGeom>
          <a:noFill/>
        </p:spPr>
      </p:pic>
      <p:pic>
        <p:nvPicPr>
          <p:cNvPr id="1037" name="Picture 13" descr="C:\Users\sohag\Desktop\picture\Tom-and-Jerry-Fighting.jpg"/>
          <p:cNvPicPr>
            <a:picLocks noChangeAspect="1" noChangeArrowheads="1"/>
          </p:cNvPicPr>
          <p:nvPr/>
        </p:nvPicPr>
        <p:blipFill>
          <a:blip r:embed="rId8"/>
          <a:srcRect/>
          <a:stretch>
            <a:fillRect/>
          </a:stretch>
        </p:blipFill>
        <p:spPr bwMode="auto">
          <a:xfrm>
            <a:off x="228600" y="3913496"/>
            <a:ext cx="2514600" cy="1905000"/>
          </a:xfrm>
          <a:prstGeom prst="rect">
            <a:avLst/>
          </a:prstGeom>
          <a:noFill/>
        </p:spPr>
      </p:pic>
      <p:pic>
        <p:nvPicPr>
          <p:cNvPr id="1038" name="Picture 14" descr="C:\Users\sohag\Desktop\picture\Tom-Jerry-tv-01.jpg"/>
          <p:cNvPicPr>
            <a:picLocks noChangeAspect="1" noChangeArrowheads="1"/>
          </p:cNvPicPr>
          <p:nvPr/>
        </p:nvPicPr>
        <p:blipFill>
          <a:blip r:embed="rId9"/>
          <a:srcRect/>
          <a:stretch>
            <a:fillRect/>
          </a:stretch>
        </p:blipFill>
        <p:spPr bwMode="auto">
          <a:xfrm>
            <a:off x="3124200" y="3803650"/>
            <a:ext cx="2673350" cy="20637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anim from="(-#ppt_w/2)" to="(#ppt_x)" calcmode="lin" valueType="num">
                                      <p:cBhvr>
                                        <p:cTn id="15" dur="600" fill="hold">
                                          <p:stCondLst>
                                            <p:cond delay="0"/>
                                          </p:stCondLst>
                                        </p:cTn>
                                        <p:tgtEl>
                                          <p:spTgt spid="1027"/>
                                        </p:tgtEl>
                                        <p:attrNameLst>
                                          <p:attrName>ppt_x</p:attrName>
                                        </p:attrNameLst>
                                      </p:cBhvr>
                                    </p:anim>
                                    <p:anim from="0" to="-1.0" calcmode="lin" valueType="num">
                                      <p:cBhvr>
                                        <p:cTn id="16" dur="200" decel="50000" autoRev="1" fill="hold">
                                          <p:stCondLst>
                                            <p:cond delay="600"/>
                                          </p:stCondLst>
                                        </p:cTn>
                                        <p:tgtEl>
                                          <p:spTgt spid="1027"/>
                                        </p:tgtEl>
                                        <p:attrNameLst>
                                          <p:attrName>xshear</p:attrName>
                                        </p:attrNameLst>
                                      </p:cBhvr>
                                    </p:anim>
                                    <p:animScale>
                                      <p:cBhvr>
                                        <p:cTn id="17" dur="200" decel="100000" autoRev="1" fill="hold">
                                          <p:stCondLst>
                                            <p:cond delay="600"/>
                                          </p:stCondLst>
                                        </p:cTn>
                                        <p:tgtEl>
                                          <p:spTgt spid="1027"/>
                                        </p:tgtEl>
                                      </p:cBhvr>
                                      <p:from x="100000" y="100000"/>
                                      <p:to x="80000" y="100000"/>
                                    </p:animScale>
                                    <p:anim by="(#ppt_h/3+#ppt_w*0.1)" calcmode="lin" valueType="num">
                                      <p:cBhvr additive="sum">
                                        <p:cTn id="18" dur="200" decel="100000" autoRev="1" fill="hold">
                                          <p:stCondLst>
                                            <p:cond delay="600"/>
                                          </p:stCondLst>
                                        </p:cTn>
                                        <p:tgtEl>
                                          <p:spTgt spid="1027"/>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19" presetClass="entr" presetSubtype="1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 calcmode="lin" valueType="num">
                                      <p:cBhvr>
                                        <p:cTn id="23" dur="5000" fill="hold"/>
                                        <p:tgtEl>
                                          <p:spTgt spid="1028"/>
                                        </p:tgtEl>
                                        <p:attrNameLst>
                                          <p:attrName>ppt_w</p:attrName>
                                        </p:attrNameLst>
                                      </p:cBhvr>
                                      <p:tavLst>
                                        <p:tav tm="0" fmla="#ppt_w*sin(2.5*pi*$)">
                                          <p:val>
                                            <p:fltVal val="0"/>
                                          </p:val>
                                        </p:tav>
                                        <p:tav tm="100000">
                                          <p:val>
                                            <p:fltVal val="1"/>
                                          </p:val>
                                        </p:tav>
                                      </p:tavLst>
                                    </p:anim>
                                    <p:anim calcmode="lin" valueType="num">
                                      <p:cBhvr>
                                        <p:cTn id="24" dur="5000" fill="hold"/>
                                        <p:tgtEl>
                                          <p:spTgt spid="1028"/>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34" presetClass="entr" presetSubtype="0" fill="hold" nodeType="clickEffect">
                                  <p:stCondLst>
                                    <p:cond delay="0"/>
                                  </p:stCondLst>
                                  <p:childTnLst>
                                    <p:set>
                                      <p:cBhvr>
                                        <p:cTn id="28" dur="1" fill="hold">
                                          <p:stCondLst>
                                            <p:cond delay="0"/>
                                          </p:stCondLst>
                                        </p:cTn>
                                        <p:tgtEl>
                                          <p:spTgt spid="1036"/>
                                        </p:tgtEl>
                                        <p:attrNameLst>
                                          <p:attrName>style.visibility</p:attrName>
                                        </p:attrNameLst>
                                      </p:cBhvr>
                                      <p:to>
                                        <p:strVal val="visible"/>
                                      </p:to>
                                    </p:set>
                                    <p:anim from="(-#ppt_w/2)" to="(#ppt_x)" calcmode="lin" valueType="num">
                                      <p:cBhvr>
                                        <p:cTn id="29" dur="600" fill="hold">
                                          <p:stCondLst>
                                            <p:cond delay="0"/>
                                          </p:stCondLst>
                                        </p:cTn>
                                        <p:tgtEl>
                                          <p:spTgt spid="1036"/>
                                        </p:tgtEl>
                                        <p:attrNameLst>
                                          <p:attrName>ppt_x</p:attrName>
                                        </p:attrNameLst>
                                      </p:cBhvr>
                                    </p:anim>
                                    <p:anim from="0" to="-1.0" calcmode="lin" valueType="num">
                                      <p:cBhvr>
                                        <p:cTn id="30" dur="200" decel="50000" autoRev="1" fill="hold">
                                          <p:stCondLst>
                                            <p:cond delay="600"/>
                                          </p:stCondLst>
                                        </p:cTn>
                                        <p:tgtEl>
                                          <p:spTgt spid="1036"/>
                                        </p:tgtEl>
                                        <p:attrNameLst>
                                          <p:attrName>xshear</p:attrName>
                                        </p:attrNameLst>
                                      </p:cBhvr>
                                    </p:anim>
                                    <p:animScale>
                                      <p:cBhvr>
                                        <p:cTn id="31" dur="200" decel="100000" autoRev="1" fill="hold">
                                          <p:stCondLst>
                                            <p:cond delay="600"/>
                                          </p:stCondLst>
                                        </p:cTn>
                                        <p:tgtEl>
                                          <p:spTgt spid="1036"/>
                                        </p:tgtEl>
                                      </p:cBhvr>
                                      <p:from x="100000" y="100000"/>
                                      <p:to x="80000" y="100000"/>
                                    </p:animScale>
                                    <p:anim by="(#ppt_h/3+#ppt_w*0.1)" calcmode="lin" valueType="num">
                                      <p:cBhvr additive="sum">
                                        <p:cTn id="32" dur="200" decel="100000" autoRev="1" fill="hold">
                                          <p:stCondLst>
                                            <p:cond delay="600"/>
                                          </p:stCondLst>
                                        </p:cTn>
                                        <p:tgtEl>
                                          <p:spTgt spid="1036"/>
                                        </p:tgtEl>
                                        <p:attrNameLst>
                                          <p:attrName>ppt_x</p:attrName>
                                        </p:attrNameLst>
                                      </p:cBhvr>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035"/>
                                        </p:tgtEl>
                                        <p:attrNameLst>
                                          <p:attrName>style.visibility</p:attrName>
                                        </p:attrNameLst>
                                      </p:cBhvr>
                                      <p:to>
                                        <p:strVal val="visible"/>
                                      </p:to>
                                    </p:set>
                                    <p:animEffect transition="in" filter="randombar(horizontal)">
                                      <p:cBhvr>
                                        <p:cTn id="37" dur="500"/>
                                        <p:tgtEl>
                                          <p:spTgt spid="1035"/>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037"/>
                                        </p:tgtEl>
                                        <p:attrNameLst>
                                          <p:attrName>style.visibility</p:attrName>
                                        </p:attrNameLst>
                                      </p:cBhvr>
                                      <p:to>
                                        <p:strVal val="visible"/>
                                      </p:to>
                                    </p:set>
                                    <p:animEffect transition="in" filter="randombar(horizontal)">
                                      <p:cBhvr>
                                        <p:cTn id="42" dur="500"/>
                                        <p:tgtEl>
                                          <p:spTgt spid="1037"/>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1038"/>
                                        </p:tgtEl>
                                        <p:attrNameLst>
                                          <p:attrName>style.visibility</p:attrName>
                                        </p:attrNameLst>
                                      </p:cBhvr>
                                      <p:to>
                                        <p:strVal val="visible"/>
                                      </p:to>
                                    </p:set>
                                    <p:animEffect transition="in" filter="diamond(in)">
                                      <p:cBhvr>
                                        <p:cTn id="47" dur="2000"/>
                                        <p:tgtEl>
                                          <p:spTgt spid="1038"/>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1034"/>
                                        </p:tgtEl>
                                        <p:attrNameLst>
                                          <p:attrName>style.visibility</p:attrName>
                                        </p:attrNameLst>
                                      </p:cBhvr>
                                      <p:to>
                                        <p:strVal val="visible"/>
                                      </p:to>
                                    </p:set>
                                    <p:animEffect transition="in" filter="checkerboard(across)">
                                      <p:cBhvr>
                                        <p:cTn id="52" dur="500"/>
                                        <p:tgtEl>
                                          <p:spTgt spid="1034"/>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nodeType="clickEffect">
                                  <p:stCondLst>
                                    <p:cond delay="0"/>
                                  </p:stCondLst>
                                  <p:iterate type="lt">
                                    <p:tmPct val="5000"/>
                                  </p:iterate>
                                  <p:childTnLst>
                                    <p:set>
                                      <p:cBhvr>
                                        <p:cTn id="56" dur="1" fill="hold">
                                          <p:stCondLst>
                                            <p:cond delay="0"/>
                                          </p:stCondLst>
                                        </p:cTn>
                                        <p:tgtEl>
                                          <p:spTgt spid="2">
                                            <p:txEl>
                                              <p:pRg st="1" end="1"/>
                                            </p:txEl>
                                          </p:spTgt>
                                        </p:tgtEl>
                                        <p:attrNameLst>
                                          <p:attrName>style.visibility</p:attrName>
                                        </p:attrNameLst>
                                      </p:cBhvr>
                                      <p:to>
                                        <p:strVal val="visible"/>
                                      </p:to>
                                    </p:set>
                                    <p:anim calcmode="lin" valueType="num">
                                      <p:cBhvr>
                                        <p:cTn id="57" dur="1000" fill="hold"/>
                                        <p:tgtEl>
                                          <p:spTgt spid="2">
                                            <p:txEl>
                                              <p:pRg st="1" end="1"/>
                                            </p:txEl>
                                          </p:spTgt>
                                        </p:tgtEl>
                                        <p:attrNameLst>
                                          <p:attrName>ppt_w</p:attrName>
                                        </p:attrNameLst>
                                      </p:cBhvr>
                                      <p:tavLst>
                                        <p:tav tm="0">
                                          <p:val>
                                            <p:fltVal val="0"/>
                                          </p:val>
                                        </p:tav>
                                        <p:tav tm="100000">
                                          <p:val>
                                            <p:strVal val="#ppt_w"/>
                                          </p:val>
                                        </p:tav>
                                      </p:tavLst>
                                    </p:anim>
                                    <p:anim calcmode="lin" valueType="num">
                                      <p:cBhvr>
                                        <p:cTn id="58" dur="1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59" dur="1000" fill="hold"/>
                                        <p:tgtEl>
                                          <p:spTgt spid="2">
                                            <p:txEl>
                                              <p:pRg st="1" end="1"/>
                                            </p:txEl>
                                          </p:spTgt>
                                        </p:tgtEl>
                                        <p:attrNameLst>
                                          <p:attrName>style.rotation</p:attrName>
                                        </p:attrNameLst>
                                      </p:cBhvr>
                                      <p:tavLst>
                                        <p:tav tm="0">
                                          <p:val>
                                            <p:fltVal val="90"/>
                                          </p:val>
                                        </p:tav>
                                        <p:tav tm="100000">
                                          <p:val>
                                            <p:fltVal val="0"/>
                                          </p:val>
                                        </p:tav>
                                      </p:tavLst>
                                    </p:anim>
                                    <p:animEffect transition="in" filter="fade">
                                      <p:cBhvr>
                                        <p:cTn id="60" dur="1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152400" y="914897"/>
            <a:ext cx="8839200" cy="5638303"/>
            <a:chOff x="-96" y="528"/>
            <a:chExt cx="5568" cy="3575"/>
          </a:xfrm>
        </p:grpSpPr>
        <p:sp>
          <p:nvSpPr>
            <p:cNvPr id="8194" name="Rectangle 2"/>
            <p:cNvSpPr>
              <a:spLocks noChangeArrowheads="1"/>
            </p:cNvSpPr>
            <p:nvPr/>
          </p:nvSpPr>
          <p:spPr bwMode="auto">
            <a:xfrm>
              <a:off x="-96" y="528"/>
              <a:ext cx="5568" cy="2205"/>
            </a:xfrm>
            <a:prstGeom prst="rect">
              <a:avLst/>
            </a:prstGeom>
            <a:noFill/>
            <a:ln w="9525">
              <a:noFill/>
              <a:miter lim="800000"/>
              <a:headEnd/>
              <a:tailEnd/>
            </a:ln>
            <a:effectLst/>
          </p:spPr>
          <p:txBody>
            <a:bodyPr wrap="square">
              <a:spAutoFit/>
            </a:bodyPr>
            <a:lstStyle/>
            <a:p>
              <a:pPr>
                <a:buFont typeface="Wingdings" pitchFamily="2" charset="2"/>
                <a:buChar char="Ø"/>
              </a:pPr>
              <a:r>
                <a:rPr lang="en-US" sz="2800" dirty="0">
                  <a:latin typeface="Baskerville Old Face" pitchFamily="18" charset="0"/>
                  <a:cs typeface="Arial" charset="0"/>
                </a:rPr>
                <a:t> </a:t>
              </a:r>
              <a:r>
                <a:rPr lang="en-US" sz="2800" dirty="0">
                  <a:latin typeface="Baskerville Old Face" pitchFamily="18" charset="0"/>
                </a:rPr>
                <a:t>On either side of the disk there is an infrared LED and an infrared sensor. The holes in the disk break the beam of light coming from the LED so that the infrared sensor sees pulses of light. The rate of the pulsing is directly related to the speed of the mouse and the distance it   travels.</a:t>
              </a:r>
            </a:p>
            <a:p>
              <a:endParaRPr lang="en-US" sz="2000" dirty="0">
                <a:latin typeface="Baskerville Old Face" pitchFamily="18" charset="0"/>
              </a:endParaRPr>
            </a:p>
            <a:p>
              <a:pPr>
                <a:buFont typeface="Wingdings" pitchFamily="2" charset="2"/>
                <a:buChar char="q"/>
              </a:pPr>
              <a:r>
                <a:rPr lang="en-US" sz="2000" b="1" dirty="0">
                  <a:latin typeface="Baskerville Old Face" pitchFamily="18" charset="0"/>
                </a:rPr>
                <a:t>In Figure: </a:t>
              </a:r>
            </a:p>
            <a:p>
              <a:r>
                <a:rPr lang="en-US" sz="2000" dirty="0">
                  <a:latin typeface="Baskerville Old Face" pitchFamily="18" charset="0"/>
                </a:rPr>
                <a:t>	Red (Sensor)</a:t>
              </a:r>
            </a:p>
            <a:p>
              <a:r>
                <a:rPr lang="en-US" sz="2000" dirty="0">
                  <a:latin typeface="Baskerville Old Face" pitchFamily="18" charset="0"/>
                </a:rPr>
                <a:t>	Clear (LED)</a:t>
              </a:r>
              <a:endParaRPr lang="en-US" sz="2000" dirty="0">
                <a:latin typeface="Baskerville Old Face" pitchFamily="18" charset="0"/>
                <a:cs typeface="Arial" charset="0"/>
              </a:endParaRPr>
            </a:p>
          </p:txBody>
        </p:sp>
        <p:sp>
          <p:nvSpPr>
            <p:cNvPr id="8195" name="Rectangle 3"/>
            <p:cNvSpPr>
              <a:spLocks noChangeArrowheads="1"/>
            </p:cNvSpPr>
            <p:nvPr/>
          </p:nvSpPr>
          <p:spPr bwMode="auto">
            <a:xfrm>
              <a:off x="0" y="576"/>
              <a:ext cx="1800" cy="2746"/>
            </a:xfrm>
            <a:prstGeom prst="rect">
              <a:avLst/>
            </a:prstGeom>
            <a:noFill/>
            <a:ln w="9525">
              <a:noFill/>
              <a:miter lim="800000"/>
              <a:headEnd/>
              <a:tailEnd/>
            </a:ln>
            <a:effectLst/>
          </p:spPr>
          <p:txBody>
            <a:bodyPr/>
            <a:lstStyle/>
            <a:p>
              <a:pPr marL="457200" indent="-457200" algn="ctr"/>
              <a:r>
                <a:rPr lang="en-US" sz="900" dirty="0">
                  <a:latin typeface="Baskerville Old Face" pitchFamily="18" charset="0"/>
                  <a:cs typeface="Arial" charset="0"/>
                </a:rPr>
                <a:t> </a:t>
              </a:r>
            </a:p>
            <a:p>
              <a:pPr marL="457200" indent="-457200" algn="ctr"/>
              <a:endParaRPr lang="en-US" sz="900" dirty="0">
                <a:latin typeface="Baskerville Old Face" pitchFamily="18" charset="0"/>
                <a:cs typeface="Arial" charset="0"/>
              </a:endParaRPr>
            </a:p>
            <a:p>
              <a:pPr marL="457200" indent="-457200" algn="ctr"/>
              <a:endParaRPr lang="en-US" sz="900" dirty="0">
                <a:latin typeface="Baskerville Old Face" pitchFamily="18" charset="0"/>
                <a:cs typeface="Arial" charset="0"/>
              </a:endParaRPr>
            </a:p>
            <a:p>
              <a:pPr marL="457200" indent="-457200" algn="ctr"/>
              <a:endParaRPr lang="en-US" sz="900" dirty="0">
                <a:latin typeface="Baskerville Old Face" pitchFamily="18" charset="0"/>
                <a:cs typeface="Arial" charset="0"/>
              </a:endParaRPr>
            </a:p>
            <a:p>
              <a:pPr marL="457200" indent="-457200" algn="ctr"/>
              <a:endParaRPr lang="en-US" sz="900" dirty="0">
                <a:latin typeface="Baskerville Old Face" pitchFamily="18" charset="0"/>
                <a:cs typeface="Arial" charset="0"/>
              </a:endParaRPr>
            </a:p>
            <a:p>
              <a:pPr marL="457200" indent="-457200" algn="ctr"/>
              <a:endParaRPr lang="en-US" sz="900" dirty="0">
                <a:latin typeface="Baskerville Old Face" pitchFamily="18" charset="0"/>
                <a:cs typeface="Arial" charset="0"/>
              </a:endParaRPr>
            </a:p>
            <a:p>
              <a:pPr marL="457200" indent="-457200" algn="ctr"/>
              <a:endParaRPr lang="en-US" sz="900" dirty="0">
                <a:latin typeface="Baskerville Old Face" pitchFamily="18" charset="0"/>
                <a:cs typeface="Arial" charset="0"/>
              </a:endParaRPr>
            </a:p>
            <a:p>
              <a:pPr marL="457200" indent="-457200" algn="ctr"/>
              <a:endParaRPr lang="en-US" sz="900" dirty="0">
                <a:latin typeface="Baskerville Old Face" pitchFamily="18" charset="0"/>
                <a:cs typeface="Arial" charset="0"/>
              </a:endParaRPr>
            </a:p>
            <a:p>
              <a:pPr marL="457200" indent="-457200" algn="ctr"/>
              <a:r>
                <a:rPr lang="en-US" sz="2000" b="1" dirty="0">
                  <a:latin typeface="Baskerville Old Face" pitchFamily="18" charset="0"/>
                  <a:cs typeface="Arial" charset="0"/>
                </a:rPr>
                <a:t>        </a:t>
              </a:r>
              <a:endParaRPr lang="en-US" sz="600" b="1" dirty="0">
                <a:latin typeface="Baskerville Old Face" pitchFamily="18" charset="0"/>
                <a:cs typeface="Arial" charset="0"/>
              </a:endParaRPr>
            </a:p>
          </p:txBody>
        </p:sp>
        <p:sp>
          <p:nvSpPr>
            <p:cNvPr id="8197" name="Rectangle 5"/>
            <p:cNvSpPr>
              <a:spLocks noChangeArrowheads="1"/>
            </p:cNvSpPr>
            <p:nvPr/>
          </p:nvSpPr>
          <p:spPr bwMode="auto">
            <a:xfrm>
              <a:off x="-58" y="3293"/>
              <a:ext cx="116" cy="427"/>
            </a:xfrm>
            <a:prstGeom prst="rect">
              <a:avLst/>
            </a:prstGeom>
            <a:noFill/>
            <a:ln w="9525">
              <a:noFill/>
              <a:miter lim="800000"/>
              <a:headEnd/>
              <a:tailEnd/>
            </a:ln>
            <a:effectLst/>
          </p:spPr>
          <p:txBody>
            <a:bodyPr>
              <a:spAutoFit/>
            </a:bodyPr>
            <a:lstStyle/>
            <a:p>
              <a:pPr>
                <a:buFontTx/>
                <a:buAutoNum type="arabicPeriod"/>
              </a:pPr>
              <a:endParaRPr lang="en-US" sz="1000">
                <a:latin typeface="Baskerville Old Face" pitchFamily="18" charset="0"/>
                <a:cs typeface="Arial" charset="0"/>
              </a:endParaRPr>
            </a:p>
            <a:p>
              <a:pPr>
                <a:buFontTx/>
                <a:buAutoNum type="arabicPeriod"/>
              </a:pPr>
              <a:endParaRPr lang="en-US" sz="1000">
                <a:latin typeface="Baskerville Old Face" pitchFamily="18" charset="0"/>
                <a:cs typeface="Arial" charset="0"/>
              </a:endParaRPr>
            </a:p>
            <a:p>
              <a:pPr eaLnBrk="0" hangingPunct="0"/>
              <a:endParaRPr lang="en-US">
                <a:latin typeface="Baskerville Old Face" pitchFamily="18" charset="0"/>
              </a:endParaRPr>
            </a:p>
          </p:txBody>
        </p:sp>
        <p:sp>
          <p:nvSpPr>
            <p:cNvPr id="8198" name="Rectangle 6"/>
            <p:cNvSpPr>
              <a:spLocks noChangeArrowheads="1"/>
            </p:cNvSpPr>
            <p:nvPr/>
          </p:nvSpPr>
          <p:spPr bwMode="auto">
            <a:xfrm>
              <a:off x="-58" y="3773"/>
              <a:ext cx="116" cy="330"/>
            </a:xfrm>
            <a:prstGeom prst="rect">
              <a:avLst/>
            </a:prstGeom>
            <a:noFill/>
            <a:ln w="9525">
              <a:noFill/>
              <a:miter lim="800000"/>
              <a:headEnd/>
              <a:tailEnd/>
            </a:ln>
            <a:effectLst/>
          </p:spPr>
          <p:txBody>
            <a:bodyPr>
              <a:spAutoFit/>
            </a:bodyPr>
            <a:lstStyle/>
            <a:p>
              <a:endParaRPr lang="en-US" sz="1000">
                <a:latin typeface="Baskerville Old Face" pitchFamily="18" charset="0"/>
                <a:cs typeface="Arial" charset="0"/>
              </a:endParaRPr>
            </a:p>
            <a:p>
              <a:pPr eaLnBrk="0" hangingPunct="0"/>
              <a:endParaRPr lang="en-US">
                <a:latin typeface="Baskerville Old Face" pitchFamily="18" charset="0"/>
              </a:endParaRPr>
            </a:p>
          </p:txBody>
        </p:sp>
      </p:grpSp>
      <p:pic>
        <p:nvPicPr>
          <p:cNvPr id="8196" name="Picture 4" descr="http://static.howstuffworks.com/gif/mouse2.jpg"/>
          <p:cNvPicPr>
            <a:picLocks noChangeAspect="1" noChangeArrowheads="1"/>
          </p:cNvPicPr>
          <p:nvPr/>
        </p:nvPicPr>
        <p:blipFill>
          <a:blip r:embed="rId2"/>
          <a:srcRect/>
          <a:stretch>
            <a:fillRect/>
          </a:stretch>
        </p:blipFill>
        <p:spPr bwMode="auto">
          <a:xfrm>
            <a:off x="2819400" y="3048000"/>
            <a:ext cx="4572000" cy="3429000"/>
          </a:xfrm>
          <a:prstGeom prst="rect">
            <a:avLst/>
          </a:prstGeom>
          <a:noFill/>
        </p:spPr>
      </p:pic>
      <p:sp>
        <p:nvSpPr>
          <p:cNvPr id="11" name="Rectangle 2"/>
          <p:cNvSpPr txBox="1">
            <a:spLocks noChangeArrowheads="1"/>
          </p:cNvSpPr>
          <p:nvPr/>
        </p:nvSpPr>
        <p:spPr>
          <a:xfrm>
            <a:off x="76200" y="0"/>
            <a:ext cx="8229600" cy="1066800"/>
          </a:xfrm>
          <a:prstGeom prst="rect">
            <a:avLst/>
          </a:prstGeom>
        </p:spPr>
        <p:txBody>
          <a:bodyPr/>
          <a:lstStyle/>
          <a:p>
            <a:pPr lvl="0" algn="ctr">
              <a:spcBef>
                <a:spcPct val="0"/>
              </a:spcBef>
            </a:pPr>
            <a:r>
              <a:rPr lang="en-US" sz="4400" i="1" u="sng" dirty="0">
                <a:latin typeface="Baskerville Old Face" pitchFamily="18" charset="0"/>
              </a:rPr>
              <a:t>Component </a:t>
            </a:r>
            <a:r>
              <a:rPr lang="en-US" sz="4400" i="1" u="sng" dirty="0">
                <a:effectLst>
                  <a:outerShdw blurRad="31750" dist="25400" dir="5400000" algn="tl" rotWithShape="0">
                    <a:srgbClr val="000000">
                      <a:alpha val="25000"/>
                    </a:srgbClr>
                  </a:outerShdw>
                </a:effectLst>
                <a:latin typeface="Baskerville Old Face" pitchFamily="18" charset="0"/>
              </a:rPr>
              <a:t>Number 4 </a:t>
            </a:r>
            <a:r>
              <a:rPr lang="en-US" sz="4400" i="1" u="sng" dirty="0">
                <a:latin typeface="Baskerville Old Face" pitchFamily="18" charset="0"/>
              </a:rPr>
              <a:t>:</a:t>
            </a:r>
            <a:endParaRPr kumimoji="0" lang="en-US" sz="4400" i="1" u="sng"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Baskerville Old Face" pitchFamily="18" charset="0"/>
              <a:ea typeface="+mj-ea"/>
              <a:cs typeface="+mj-cs"/>
            </a:endParaRPr>
          </a:p>
        </p:txBody>
      </p:sp>
    </p:spTree>
  </p:cSld>
  <p:clrMapOvr>
    <a:masterClrMapping/>
  </p:clrMapOvr>
  <p:transition>
    <p:pull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0" y="1066800"/>
            <a:ext cx="9144000" cy="5213350"/>
            <a:chOff x="0" y="528"/>
            <a:chExt cx="5760" cy="3284"/>
          </a:xfrm>
        </p:grpSpPr>
        <p:sp>
          <p:nvSpPr>
            <p:cNvPr id="9218" name="Rectangle 2"/>
            <p:cNvSpPr>
              <a:spLocks noChangeArrowheads="1"/>
            </p:cNvSpPr>
            <p:nvPr/>
          </p:nvSpPr>
          <p:spPr bwMode="auto">
            <a:xfrm>
              <a:off x="0" y="528"/>
              <a:ext cx="5760" cy="1454"/>
            </a:xfrm>
            <a:prstGeom prst="rect">
              <a:avLst/>
            </a:prstGeom>
            <a:noFill/>
            <a:ln w="9525">
              <a:noFill/>
              <a:miter lim="800000"/>
              <a:headEnd/>
              <a:tailEnd/>
            </a:ln>
            <a:effectLst/>
          </p:spPr>
          <p:txBody>
            <a:bodyPr>
              <a:spAutoFit/>
            </a:bodyPr>
            <a:lstStyle/>
            <a:p>
              <a:pPr marL="457200" indent="-457200">
                <a:buFont typeface="Wingdings" pitchFamily="2" charset="2"/>
                <a:buChar char="Ø"/>
              </a:pPr>
              <a:r>
                <a:rPr lang="en-US" sz="2400" dirty="0">
                  <a:latin typeface="Baskerville Old Face" pitchFamily="18" charset="0"/>
                  <a:cs typeface="Arial" charset="0"/>
                </a:rPr>
                <a:t>An on-board processor chip reads the pulses from the infrared sensors and turns them into binary data that the computer can understand. The chip sends the binary data to the computer through the mouse's cord. </a:t>
              </a:r>
            </a:p>
            <a:p>
              <a:pPr marL="457200" indent="-457200">
                <a:buFont typeface="Wingdings" pitchFamily="2" charset="2"/>
                <a:buChar char="Ø"/>
              </a:pPr>
              <a:endParaRPr lang="en-US" sz="2400" dirty="0">
                <a:latin typeface="Baskerville Old Face" pitchFamily="18" charset="0"/>
                <a:cs typeface="Arial" charset="0"/>
              </a:endParaRPr>
            </a:p>
            <a:p>
              <a:pPr marL="457200" indent="-457200" eaLnBrk="0" hangingPunct="0"/>
              <a:endParaRPr lang="en-US" sz="2400" dirty="0">
                <a:latin typeface="Baskerville Old Face" pitchFamily="18" charset="0"/>
              </a:endParaRPr>
            </a:p>
          </p:txBody>
        </p:sp>
        <p:sp>
          <p:nvSpPr>
            <p:cNvPr id="9219" name="Rectangle 3"/>
            <p:cNvSpPr>
              <a:spLocks noChangeArrowheads="1"/>
            </p:cNvSpPr>
            <p:nvPr/>
          </p:nvSpPr>
          <p:spPr bwMode="auto">
            <a:xfrm>
              <a:off x="0" y="576"/>
              <a:ext cx="1800" cy="3236"/>
            </a:xfrm>
            <a:prstGeom prst="rect">
              <a:avLst/>
            </a:prstGeom>
            <a:noFill/>
            <a:ln w="9525">
              <a:noFill/>
              <a:miter lim="800000"/>
              <a:headEnd/>
              <a:tailEnd/>
            </a:ln>
            <a:effectLst/>
          </p:spPr>
          <p:txBody>
            <a:bodyPr/>
            <a:lstStyle/>
            <a:p>
              <a:pPr algn="ctr"/>
              <a:r>
                <a:rPr lang="en-US" sz="900" dirty="0">
                  <a:latin typeface="Arial" charset="0"/>
                  <a:cs typeface="Arial" charset="0"/>
                </a:rPr>
                <a:t> </a:t>
              </a:r>
            </a:p>
            <a:p>
              <a:pPr algn="ctr"/>
              <a:endParaRPr lang="en-US" sz="900" dirty="0">
                <a:latin typeface="Arial" charset="0"/>
                <a:cs typeface="Arial" charset="0"/>
              </a:endParaRPr>
            </a:p>
            <a:p>
              <a:pPr algn="ctr"/>
              <a:endParaRPr lang="en-US" sz="900" dirty="0">
                <a:latin typeface="Arial" charset="0"/>
                <a:cs typeface="Arial" charset="0"/>
              </a:endParaRPr>
            </a:p>
            <a:p>
              <a:pPr algn="ctr"/>
              <a:endParaRPr lang="en-US" sz="900" dirty="0">
                <a:latin typeface="Arial" charset="0"/>
                <a:cs typeface="Arial" charset="0"/>
              </a:endParaRPr>
            </a:p>
            <a:p>
              <a:pPr algn="ctr"/>
              <a:endParaRPr lang="en-US" sz="900" dirty="0">
                <a:latin typeface="Arial" charset="0"/>
                <a:cs typeface="Arial" charset="0"/>
              </a:endParaRPr>
            </a:p>
            <a:p>
              <a:pPr algn="ctr"/>
              <a:endParaRPr lang="en-US" sz="900" dirty="0">
                <a:latin typeface="Arial" charset="0"/>
                <a:cs typeface="Arial" charset="0"/>
              </a:endParaRPr>
            </a:p>
            <a:p>
              <a:pPr algn="ctr"/>
              <a:endParaRPr lang="en-US" sz="900" dirty="0">
                <a:latin typeface="Arial" charset="0"/>
                <a:cs typeface="Arial" charset="0"/>
              </a:endParaRPr>
            </a:p>
            <a:p>
              <a:pPr algn="ctr"/>
              <a:endParaRPr lang="en-US" sz="900" dirty="0">
                <a:latin typeface="Arial" charset="0"/>
                <a:cs typeface="Arial" charset="0"/>
              </a:endParaRPr>
            </a:p>
            <a:p>
              <a:pPr algn="ctr"/>
              <a:endParaRPr lang="en-US" sz="900" dirty="0">
                <a:latin typeface="Arial" charset="0"/>
                <a:cs typeface="Arial" charset="0"/>
              </a:endParaRPr>
            </a:p>
            <a:p>
              <a:pPr algn="ctr"/>
              <a:endParaRPr lang="en-US" sz="900" dirty="0">
                <a:latin typeface="Arial" charset="0"/>
                <a:cs typeface="Arial" charset="0"/>
              </a:endParaRPr>
            </a:p>
            <a:p>
              <a:pPr algn="ctr"/>
              <a:endParaRPr lang="en-US" sz="900" dirty="0">
                <a:latin typeface="Arial" charset="0"/>
                <a:cs typeface="Arial" charset="0"/>
              </a:endParaRPr>
            </a:p>
            <a:p>
              <a:pPr algn="ctr"/>
              <a:r>
                <a:rPr lang="en-US" sz="600" b="1" dirty="0">
                  <a:latin typeface="Arial" charset="0"/>
                  <a:cs typeface="Arial" charset="0"/>
                </a:rPr>
                <a:t>connector</a:t>
              </a:r>
              <a:r>
                <a:rPr lang="en-US" sz="900" dirty="0">
                  <a:latin typeface="Arial" charset="0"/>
                  <a:cs typeface="Arial" charset="0"/>
                </a:rPr>
                <a:t> </a:t>
              </a:r>
              <a:r>
                <a:rPr lang="en-US" sz="29500" dirty="0">
                  <a:latin typeface="Arial" charset="0"/>
                  <a:cs typeface="Arial" charset="0"/>
                </a:rPr>
                <a:t> </a:t>
              </a:r>
              <a:r>
                <a:rPr lang="en-US" sz="900" dirty="0">
                  <a:latin typeface="Arial" charset="0"/>
                  <a:cs typeface="Arial" charset="0"/>
                </a:rPr>
                <a:t>                                                                                                                                               </a:t>
              </a:r>
              <a:br>
                <a:rPr lang="en-US" sz="900" dirty="0">
                  <a:latin typeface="Arial" charset="0"/>
                  <a:cs typeface="Arial" charset="0"/>
                </a:rPr>
              </a:br>
              <a:r>
                <a:rPr lang="en-US" sz="600" b="1" dirty="0">
                  <a:latin typeface="Arial" charset="0"/>
                  <a:cs typeface="Arial" charset="0"/>
                </a:rPr>
                <a:t>).</a:t>
              </a:r>
              <a:br>
                <a:rPr lang="en-US" sz="900" dirty="0">
                  <a:latin typeface="Arial" charset="0"/>
                  <a:cs typeface="Arial" charset="0"/>
                </a:rPr>
              </a:br>
              <a:endParaRPr lang="en-US" sz="900" dirty="0">
                <a:latin typeface="Arial" charset="0"/>
                <a:cs typeface="Arial" charset="0"/>
              </a:endParaRPr>
            </a:p>
          </p:txBody>
        </p:sp>
      </p:grpSp>
      <p:pic>
        <p:nvPicPr>
          <p:cNvPr id="9220" name="Picture 4" descr="http://static.howstuffworks.com/gif/mouse1.jpg"/>
          <p:cNvPicPr>
            <a:picLocks noChangeAspect="1" noChangeArrowheads="1"/>
          </p:cNvPicPr>
          <p:nvPr/>
        </p:nvPicPr>
        <p:blipFill>
          <a:blip r:embed="rId2"/>
          <a:srcRect/>
          <a:stretch>
            <a:fillRect/>
          </a:stretch>
        </p:blipFill>
        <p:spPr bwMode="auto">
          <a:xfrm rot="5400000">
            <a:off x="2514600" y="1981201"/>
            <a:ext cx="3276600" cy="4800600"/>
          </a:xfrm>
          <a:prstGeom prst="rect">
            <a:avLst/>
          </a:prstGeom>
          <a:noFill/>
        </p:spPr>
      </p:pic>
      <p:sp>
        <p:nvSpPr>
          <p:cNvPr id="8" name="Rectangle 2"/>
          <p:cNvSpPr txBox="1">
            <a:spLocks noChangeArrowheads="1"/>
          </p:cNvSpPr>
          <p:nvPr/>
        </p:nvSpPr>
        <p:spPr>
          <a:xfrm>
            <a:off x="76200" y="0"/>
            <a:ext cx="8229600" cy="1066800"/>
          </a:xfrm>
          <a:prstGeom prst="rect">
            <a:avLst/>
          </a:prstGeom>
        </p:spPr>
        <p:txBody>
          <a:bodyPr/>
          <a:lstStyle/>
          <a:p>
            <a:pPr lvl="0" algn="ctr">
              <a:spcBef>
                <a:spcPct val="0"/>
              </a:spcBef>
            </a:pPr>
            <a:r>
              <a:rPr lang="en-US" sz="4400" i="1" u="sng" dirty="0">
                <a:latin typeface="Baskerville Old Face" pitchFamily="18" charset="0"/>
              </a:rPr>
              <a:t>Component </a:t>
            </a:r>
            <a:r>
              <a:rPr lang="en-US" sz="4400" i="1" u="sng" dirty="0">
                <a:effectLst>
                  <a:outerShdw blurRad="31750" dist="25400" dir="5400000" algn="tl" rotWithShape="0">
                    <a:srgbClr val="000000">
                      <a:alpha val="25000"/>
                    </a:srgbClr>
                  </a:outerShdw>
                </a:effectLst>
                <a:latin typeface="Baskerville Old Face" pitchFamily="18" charset="0"/>
              </a:rPr>
              <a:t>Number 5 </a:t>
            </a:r>
            <a:r>
              <a:rPr lang="en-US" sz="4400" i="1" u="sng" dirty="0">
                <a:latin typeface="Baskerville Old Face" pitchFamily="18" charset="0"/>
              </a:rPr>
              <a:t>:</a:t>
            </a:r>
            <a:endParaRPr kumimoji="0" lang="en-US" sz="4400" i="1" u="sng"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Baskerville Old Face" pitchFamily="18" charset="0"/>
              <a:ea typeface="+mj-ea"/>
              <a:cs typeface="+mj-cs"/>
            </a:endParaRPr>
          </a:p>
        </p:txBody>
      </p:sp>
    </p:spTree>
  </p:cSld>
  <p:clrMapOvr>
    <a:masterClrMapping/>
  </p:clrMapOvr>
  <p:transition>
    <p:pull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0" y="1066800"/>
            <a:ext cx="9144000" cy="4724400"/>
            <a:chOff x="0" y="556"/>
            <a:chExt cx="5760" cy="2852"/>
          </a:xfrm>
        </p:grpSpPr>
        <p:sp>
          <p:nvSpPr>
            <p:cNvPr id="11266" name="Rectangle 2"/>
            <p:cNvSpPr>
              <a:spLocks noChangeArrowheads="1"/>
            </p:cNvSpPr>
            <p:nvPr/>
          </p:nvSpPr>
          <p:spPr bwMode="auto">
            <a:xfrm>
              <a:off x="0" y="556"/>
              <a:ext cx="5760" cy="1171"/>
            </a:xfrm>
            <a:prstGeom prst="rect">
              <a:avLst/>
            </a:prstGeom>
            <a:noFill/>
            <a:ln w="9525">
              <a:noFill/>
              <a:miter lim="800000"/>
              <a:headEnd/>
              <a:tailEnd/>
            </a:ln>
            <a:effectLst/>
          </p:spPr>
          <p:txBody>
            <a:bodyPr wrap="square">
              <a:spAutoFit/>
            </a:bodyPr>
            <a:lstStyle/>
            <a:p>
              <a:pPr>
                <a:buFont typeface="Wingdings" pitchFamily="2" charset="2"/>
                <a:buChar char="Ø"/>
              </a:pPr>
              <a:r>
                <a:rPr lang="en-US" sz="2400" dirty="0">
                  <a:latin typeface="Baskerville Old Face" pitchFamily="18" charset="0"/>
                </a:rPr>
                <a:t> In this </a:t>
              </a:r>
              <a:r>
                <a:rPr lang="en-US" sz="2400" dirty="0" err="1">
                  <a:latin typeface="Baskerville Old Face" pitchFamily="18" charset="0"/>
                </a:rPr>
                <a:t>optomechanical</a:t>
              </a:r>
              <a:r>
                <a:rPr lang="en-US" sz="2400" dirty="0">
                  <a:latin typeface="Baskerville Old Face" pitchFamily="18" charset="0"/>
                </a:rPr>
                <a:t> arrangement, the disk move mechanically and          an optical system counts pulses of light.</a:t>
              </a:r>
            </a:p>
            <a:p>
              <a:pPr>
                <a:buFont typeface="Wingdings" pitchFamily="2" charset="2"/>
                <a:buChar char="Ø"/>
              </a:pPr>
              <a:r>
                <a:rPr lang="en-US" sz="2400" dirty="0">
                  <a:latin typeface="Baskerville Old Face" pitchFamily="18" charset="0"/>
                </a:rPr>
                <a:t>Each encoder disk has two infrared LEDs and two infrared sensors,  one on each side of the disk . This arrangement allows the processor to detect the disk's direction of rotation.</a:t>
              </a:r>
            </a:p>
          </p:txBody>
        </p:sp>
        <p:sp>
          <p:nvSpPr>
            <p:cNvPr id="11267" name="Rectangle 3"/>
            <p:cNvSpPr>
              <a:spLocks noChangeArrowheads="1"/>
            </p:cNvSpPr>
            <p:nvPr/>
          </p:nvSpPr>
          <p:spPr bwMode="auto">
            <a:xfrm>
              <a:off x="0" y="576"/>
              <a:ext cx="2160" cy="2832"/>
            </a:xfrm>
            <a:prstGeom prst="rect">
              <a:avLst/>
            </a:prstGeom>
            <a:noFill/>
            <a:ln w="9525">
              <a:noFill/>
              <a:miter lim="800000"/>
              <a:headEnd/>
              <a:tailEnd/>
            </a:ln>
            <a:effectLst/>
          </p:spPr>
          <p:txBody>
            <a:bodyPr/>
            <a:lstStyle/>
            <a:p>
              <a:pPr algn="ctr"/>
              <a:r>
                <a:rPr lang="en-US" sz="1000" dirty="0">
                  <a:latin typeface="Baskerville Old Face" pitchFamily="18" charset="0"/>
                  <a:cs typeface="Arial" charset="0"/>
                </a:rPr>
                <a:t>  </a:t>
              </a:r>
            </a:p>
            <a:p>
              <a:pPr algn="ctr"/>
              <a:endParaRPr lang="en-US" sz="1000" dirty="0">
                <a:latin typeface="Baskerville Old Face" pitchFamily="18" charset="0"/>
                <a:cs typeface="Arial" charset="0"/>
              </a:endParaRPr>
            </a:p>
            <a:p>
              <a:pPr algn="ctr"/>
              <a:endParaRPr lang="en-US" sz="1000" dirty="0">
                <a:latin typeface="Baskerville Old Face" pitchFamily="18" charset="0"/>
                <a:cs typeface="Arial" charset="0"/>
              </a:endParaRPr>
            </a:p>
            <a:p>
              <a:pPr algn="ctr"/>
              <a:endParaRPr lang="en-US" sz="1000" dirty="0">
                <a:latin typeface="Baskerville Old Face" pitchFamily="18" charset="0"/>
                <a:cs typeface="Arial" charset="0"/>
              </a:endParaRPr>
            </a:p>
            <a:p>
              <a:pPr algn="ctr"/>
              <a:endParaRPr lang="en-US" sz="1000" dirty="0">
                <a:latin typeface="Baskerville Old Face" pitchFamily="18" charset="0"/>
                <a:cs typeface="Arial" charset="0"/>
              </a:endParaRPr>
            </a:p>
            <a:p>
              <a:pPr algn="ctr"/>
              <a:endParaRPr lang="en-US" sz="1000" dirty="0">
                <a:latin typeface="Baskerville Old Face" pitchFamily="18" charset="0"/>
                <a:cs typeface="Arial" charset="0"/>
              </a:endParaRPr>
            </a:p>
            <a:p>
              <a:pPr algn="ctr"/>
              <a:endParaRPr lang="en-US" sz="1000" dirty="0">
                <a:latin typeface="Baskerville Old Face" pitchFamily="18" charset="0"/>
                <a:cs typeface="Arial" charset="0"/>
              </a:endParaRPr>
            </a:p>
            <a:p>
              <a:pPr algn="ctr"/>
              <a:endParaRPr lang="en-US" sz="1000" dirty="0">
                <a:latin typeface="Baskerville Old Face" pitchFamily="18" charset="0"/>
                <a:cs typeface="Arial" charset="0"/>
              </a:endParaRPr>
            </a:p>
            <a:p>
              <a:pPr algn="ctr"/>
              <a:endParaRPr lang="en-US" sz="1000" dirty="0">
                <a:latin typeface="Baskerville Old Face" pitchFamily="18" charset="0"/>
                <a:cs typeface="Arial" charset="0"/>
              </a:endParaRPr>
            </a:p>
            <a:p>
              <a:pPr algn="ctr"/>
              <a:endParaRPr lang="en-US" sz="1000" dirty="0">
                <a:latin typeface="Baskerville Old Face" pitchFamily="18" charset="0"/>
                <a:cs typeface="Arial" charset="0"/>
              </a:endParaRPr>
            </a:p>
            <a:p>
              <a:pPr algn="ctr"/>
              <a:endParaRPr lang="en-US" sz="2000" dirty="0">
                <a:latin typeface="Baskerville Old Face" pitchFamily="18" charset="0"/>
                <a:cs typeface="Arial" charset="0"/>
              </a:endParaRPr>
            </a:p>
            <a:p>
              <a:pPr algn="ctr"/>
              <a:endParaRPr lang="en-US" sz="2000" dirty="0">
                <a:latin typeface="Baskerville Old Face" pitchFamily="18" charset="0"/>
                <a:cs typeface="Arial" charset="0"/>
              </a:endParaRPr>
            </a:p>
            <a:p>
              <a:pPr algn="ctr"/>
              <a:endParaRPr lang="en-US" sz="2000" dirty="0">
                <a:latin typeface="Baskerville Old Face" pitchFamily="18" charset="0"/>
                <a:cs typeface="Arial" charset="0"/>
              </a:endParaRPr>
            </a:p>
            <a:p>
              <a:pPr algn="ctr"/>
              <a:endParaRPr lang="en-US" sz="2000" dirty="0">
                <a:latin typeface="Baskerville Old Face" pitchFamily="18" charset="0"/>
                <a:cs typeface="Arial" charset="0"/>
              </a:endParaRPr>
            </a:p>
            <a:p>
              <a:pPr algn="ctr"/>
              <a:endParaRPr lang="en-US" sz="2000" dirty="0">
                <a:latin typeface="Baskerville Old Face" pitchFamily="18" charset="0"/>
                <a:cs typeface="Arial" charset="0"/>
              </a:endParaRPr>
            </a:p>
            <a:p>
              <a:pPr algn="ctr"/>
              <a:r>
                <a:rPr lang="en-US" sz="2000" dirty="0">
                  <a:latin typeface="Baskerville Old Face" pitchFamily="18" charset="0"/>
                  <a:cs typeface="Arial" charset="0"/>
                </a:rPr>
                <a:t>A close-up of one of the optical encoders that track mouse motion: Note the piece of plastic between the infrared sensor (red) and the encoding disk.</a:t>
              </a:r>
              <a:br>
                <a:rPr lang="en-US" sz="2000" dirty="0">
                  <a:latin typeface="Baskerville Old Face" pitchFamily="18" charset="0"/>
                  <a:cs typeface="Arial" charset="0"/>
                </a:rPr>
              </a:br>
              <a:r>
                <a:rPr lang="en-US" sz="31100" dirty="0">
                  <a:latin typeface="Baskerville Old Face" pitchFamily="18" charset="0"/>
                  <a:cs typeface="Arial" charset="0"/>
                </a:rPr>
                <a:t> </a:t>
              </a:r>
              <a:r>
                <a:rPr lang="en-US" sz="1000" dirty="0">
                  <a:latin typeface="Baskerville Old Face" pitchFamily="18" charset="0"/>
                  <a:cs typeface="Arial" charset="0"/>
                </a:rPr>
                <a:t>                                                                                                                                               </a:t>
              </a:r>
              <a:br>
                <a:rPr lang="en-US" sz="1000" dirty="0">
                  <a:latin typeface="Baskerville Old Face" pitchFamily="18" charset="0"/>
                  <a:cs typeface="Arial" charset="0"/>
                </a:rPr>
              </a:br>
              <a:endParaRPr lang="en-US" sz="1000" dirty="0">
                <a:latin typeface="Baskerville Old Face" pitchFamily="18" charset="0"/>
                <a:cs typeface="Arial" charset="0"/>
              </a:endParaRPr>
            </a:p>
          </p:txBody>
        </p:sp>
      </p:grpSp>
      <p:pic>
        <p:nvPicPr>
          <p:cNvPr id="11268" name="Picture 4" descr="http://static.howstuffworks.com/gif/mouse2.jpg"/>
          <p:cNvPicPr>
            <a:picLocks noChangeAspect="1" noChangeArrowheads="1"/>
          </p:cNvPicPr>
          <p:nvPr/>
        </p:nvPicPr>
        <p:blipFill>
          <a:blip r:embed="rId2"/>
          <a:srcRect/>
          <a:stretch>
            <a:fillRect/>
          </a:stretch>
        </p:blipFill>
        <p:spPr bwMode="auto">
          <a:xfrm>
            <a:off x="3733800" y="2971800"/>
            <a:ext cx="5029200" cy="3048000"/>
          </a:xfrm>
          <a:prstGeom prst="rect">
            <a:avLst/>
          </a:prstGeom>
          <a:noFill/>
        </p:spPr>
      </p:pic>
      <p:sp>
        <p:nvSpPr>
          <p:cNvPr id="7" name="Rectangle 2"/>
          <p:cNvSpPr txBox="1">
            <a:spLocks noChangeArrowheads="1"/>
          </p:cNvSpPr>
          <p:nvPr/>
        </p:nvSpPr>
        <p:spPr>
          <a:xfrm>
            <a:off x="76200" y="0"/>
            <a:ext cx="8229600" cy="1066800"/>
          </a:xfrm>
          <a:prstGeom prst="rect">
            <a:avLst/>
          </a:prstGeom>
        </p:spPr>
        <p:txBody>
          <a:bodyPr/>
          <a:lstStyle/>
          <a:p>
            <a:pPr lvl="0" algn="ctr">
              <a:spcBef>
                <a:spcPct val="0"/>
              </a:spcBef>
            </a:pPr>
            <a:r>
              <a:rPr lang="en-US" sz="4400" i="1" u="sng" dirty="0">
                <a:effectLst>
                  <a:outerShdw blurRad="31750" dist="25400" dir="5400000" algn="tl" rotWithShape="0">
                    <a:srgbClr val="000000">
                      <a:alpha val="25000"/>
                    </a:srgbClr>
                  </a:outerShdw>
                </a:effectLst>
                <a:latin typeface="Baskerville Old Face" pitchFamily="18" charset="0"/>
              </a:rPr>
              <a:t>How components works </a:t>
            </a:r>
            <a:r>
              <a:rPr lang="en-US" sz="4400" i="1" u="sng" dirty="0">
                <a:latin typeface="Baskerville Old Face" pitchFamily="18" charset="0"/>
              </a:rPr>
              <a:t>:</a:t>
            </a:r>
            <a:endParaRPr kumimoji="0" lang="en-US" sz="4400" i="1" u="sng" strike="noStrike" kern="1200" cap="none" spc="0" normalizeH="0" baseline="0" noProof="0" dirty="0">
              <a:ln>
                <a:noFill/>
              </a:ln>
              <a:solidFill>
                <a:schemeClr val="tx1"/>
              </a:solidFill>
              <a:effectLst>
                <a:outerShdw blurRad="31750" dist="25400" dir="5400000" algn="tl" rotWithShape="0">
                  <a:srgbClr val="000000">
                    <a:alpha val="25000"/>
                  </a:srgbClr>
                </a:outerShdw>
              </a:effectLst>
              <a:uLnTx/>
              <a:uFillTx/>
              <a:latin typeface="Baskerville Old Face" pitchFamily="18" charset="0"/>
              <a:ea typeface="+mj-ea"/>
              <a:cs typeface="+mj-cs"/>
            </a:endParaRPr>
          </a:p>
        </p:txBody>
      </p:sp>
    </p:spTree>
  </p:cSld>
  <p:clrMapOvr>
    <a:masterClrMapping/>
  </p:clrMapOvr>
  <p:transition>
    <p:pull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135082"/>
            <a:ext cx="8229600" cy="3477875"/>
          </a:xfrm>
          <a:prstGeom prst="rect">
            <a:avLst/>
          </a:prstGeom>
        </p:spPr>
        <p:txBody>
          <a:bodyPr wrap="square">
            <a:spAutoFit/>
          </a:bodyPr>
          <a:lstStyle/>
          <a:p>
            <a:pPr>
              <a:buFont typeface="Wingdings" pitchFamily="2" charset="2"/>
              <a:buChar char="Ø"/>
            </a:pPr>
            <a:r>
              <a:rPr lang="en-US" sz="2200" dirty="0">
                <a:latin typeface="Baskerville Old Face" pitchFamily="18" charset="0"/>
              </a:rPr>
              <a:t>Inside the mouse there are two wheels. The wheel is usually made of black plastic with rectangular slots punched in it. The figure shows only 6 slots at 60° spacing but they are a lot closer and many more. Shining through the slots are two LEDs (light Emitting Diodes) shown by the black dots. Each LED shines on to a light sensor. The two LEDs are spaced so that, when one sensor can 'see' its LED through the centre of its window, the other LED is looking at an edge and is therefore switching on or off. In the diagram LED A is fully illuminated and LED B is switching. Here LED B may be switching from light to dark or from dark to light - this depends on the rotation direction. </a:t>
            </a:r>
          </a:p>
        </p:txBody>
      </p:sp>
      <p:sp>
        <p:nvSpPr>
          <p:cNvPr id="3" name="Rectangle 2"/>
          <p:cNvSpPr txBox="1">
            <a:spLocks noChangeArrowheads="1"/>
          </p:cNvSpPr>
          <p:nvPr/>
        </p:nvSpPr>
        <p:spPr>
          <a:xfrm>
            <a:off x="76200" y="0"/>
            <a:ext cx="8229600" cy="1066800"/>
          </a:xfrm>
          <a:prstGeom prst="rect">
            <a:avLst/>
          </a:prstGeom>
        </p:spPr>
        <p:txBody>
          <a:bodyPr/>
          <a:lstStyle/>
          <a:p>
            <a:pPr algn="ctr"/>
            <a:r>
              <a:rPr lang="en-US" sz="4400" b="1" i="1" u="sng" dirty="0">
                <a:latin typeface="Baskerville Old Face" pitchFamily="18" charset="0"/>
              </a:rPr>
              <a:t>Direction</a:t>
            </a:r>
            <a:endParaRPr lang="en-US" sz="4400" i="1" u="sng" dirty="0">
              <a:latin typeface="Baskerville Old Face" pitchFamily="18" charset="0"/>
            </a:endParaRPr>
          </a:p>
        </p:txBody>
      </p:sp>
      <p:pic>
        <p:nvPicPr>
          <p:cNvPr id="2050" name="Picture 2" descr="C:\Users\sohag\Desktop\1.PNG"/>
          <p:cNvPicPr>
            <a:picLocks noChangeAspect="1" noChangeArrowheads="1"/>
          </p:cNvPicPr>
          <p:nvPr/>
        </p:nvPicPr>
        <p:blipFill>
          <a:blip r:embed="rId2"/>
          <a:srcRect/>
          <a:stretch>
            <a:fillRect/>
          </a:stretch>
        </p:blipFill>
        <p:spPr bwMode="auto">
          <a:xfrm>
            <a:off x="4419600" y="4638676"/>
            <a:ext cx="2378075" cy="2066924"/>
          </a:xfrm>
          <a:prstGeom prst="rect">
            <a:avLst/>
          </a:prstGeom>
          <a:noFill/>
        </p:spPr>
      </p:pic>
    </p:spTree>
  </p:cSld>
  <p:clrMapOvr>
    <a:masterClrMapping/>
  </p:clrMapOvr>
  <p:transition>
    <p:pull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92875"/>
            <a:ext cx="8763000" cy="2308324"/>
          </a:xfrm>
          <a:prstGeom prst="rect">
            <a:avLst/>
          </a:prstGeom>
        </p:spPr>
        <p:txBody>
          <a:bodyPr wrap="square">
            <a:spAutoFit/>
          </a:bodyPr>
          <a:lstStyle/>
          <a:p>
            <a:pPr>
              <a:buFont typeface="Wingdings" pitchFamily="2" charset="2"/>
              <a:buChar char="Ø"/>
            </a:pPr>
            <a:r>
              <a:rPr lang="en-US" sz="2400" dirty="0">
                <a:latin typeface="Baskerville Old Face" pitchFamily="18" charset="0"/>
              </a:rPr>
              <a:t>Now consider the second drawing. Here the wheel is shown in 4 different states, each 15° rotated from the last. Diagram E is equivalent to diagram A, being 60° rotated. For clockwise rotation the states follow each other in order A-B-C-D-E from left to right but if you read the states from right to left, E-D-C-B-A, then these correspond to anticlockwise rotation.</a:t>
            </a:r>
          </a:p>
        </p:txBody>
      </p:sp>
      <p:pic>
        <p:nvPicPr>
          <p:cNvPr id="3074" name="Picture 2"/>
          <p:cNvPicPr>
            <a:picLocks noChangeAspect="1" noChangeArrowheads="1"/>
          </p:cNvPicPr>
          <p:nvPr/>
        </p:nvPicPr>
        <p:blipFill>
          <a:blip r:embed="rId2"/>
          <a:srcRect/>
          <a:stretch>
            <a:fillRect/>
          </a:stretch>
        </p:blipFill>
        <p:spPr bwMode="auto">
          <a:xfrm>
            <a:off x="914400" y="3505200"/>
            <a:ext cx="7467600" cy="2466975"/>
          </a:xfrm>
          <a:prstGeom prst="rect">
            <a:avLst/>
          </a:prstGeom>
          <a:noFill/>
          <a:ln w="9525">
            <a:noFill/>
            <a:miter lim="800000"/>
            <a:headEnd/>
            <a:tailEnd/>
          </a:ln>
          <a:effectLst/>
        </p:spPr>
      </p:pic>
      <p:sp>
        <p:nvSpPr>
          <p:cNvPr id="4" name="Rectangle 2"/>
          <p:cNvSpPr txBox="1">
            <a:spLocks noChangeArrowheads="1"/>
          </p:cNvSpPr>
          <p:nvPr/>
        </p:nvSpPr>
        <p:spPr>
          <a:xfrm>
            <a:off x="76200" y="76200"/>
            <a:ext cx="8229600" cy="1066800"/>
          </a:xfrm>
          <a:prstGeom prst="rect">
            <a:avLst/>
          </a:prstGeom>
        </p:spPr>
        <p:txBody>
          <a:bodyPr/>
          <a:lstStyle/>
          <a:p>
            <a:pPr algn="ctr"/>
            <a:r>
              <a:rPr lang="en-US" sz="4400" b="1" i="1" u="sng" dirty="0">
                <a:latin typeface="Baskerville Old Face" pitchFamily="18" charset="0"/>
              </a:rPr>
              <a:t>Direction(Cont….)</a:t>
            </a:r>
            <a:endParaRPr lang="en-US" sz="4400" i="1" u="sng" dirty="0">
              <a:latin typeface="Baskerville Old Face" pitchFamily="18" charset="0"/>
            </a:endParaRPr>
          </a:p>
        </p:txBody>
      </p:sp>
    </p:spTree>
  </p:cSld>
  <p:clrMapOvr>
    <a:masterClrMapping/>
  </p:clrMapOvr>
  <p:transition>
    <p:pull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0"/>
            <a:ext cx="8229600" cy="1066800"/>
          </a:xfrm>
          <a:prstGeom prst="rect">
            <a:avLst/>
          </a:prstGeom>
        </p:spPr>
        <p:txBody>
          <a:bodyPr/>
          <a:lstStyle/>
          <a:p>
            <a:pPr algn="ctr"/>
            <a:r>
              <a:rPr lang="en-US" sz="4400" b="1" i="1" u="sng" dirty="0">
                <a:latin typeface="Baskerville Old Face" pitchFamily="18" charset="0"/>
              </a:rPr>
              <a:t>Direction(Cont….)</a:t>
            </a:r>
            <a:endParaRPr lang="en-US" sz="4400" i="1" u="sng" dirty="0">
              <a:latin typeface="Baskerville Old Face" pitchFamily="18" charset="0"/>
            </a:endParaRPr>
          </a:p>
        </p:txBody>
      </p:sp>
      <p:sp>
        <p:nvSpPr>
          <p:cNvPr id="3" name="Rectangle 2"/>
          <p:cNvSpPr/>
          <p:nvPr/>
        </p:nvSpPr>
        <p:spPr>
          <a:xfrm>
            <a:off x="152400" y="889844"/>
            <a:ext cx="8991600" cy="3970318"/>
          </a:xfrm>
          <a:prstGeom prst="rect">
            <a:avLst/>
          </a:prstGeom>
        </p:spPr>
        <p:txBody>
          <a:bodyPr wrap="square">
            <a:spAutoFit/>
          </a:bodyPr>
          <a:lstStyle/>
          <a:p>
            <a:pPr>
              <a:buFont typeface="Wingdings" pitchFamily="2" charset="2"/>
              <a:buChar char="Ø"/>
            </a:pPr>
            <a:r>
              <a:rPr lang="en-US" sz="2800" dirty="0">
                <a:latin typeface="Baskerville Old Face" pitchFamily="18" charset="0"/>
              </a:rPr>
              <a:t>Notice that LED 2 is changing state from light to dark in diagram A for clockwise rotation and in diagram C for anticlockwise rotation. So if we measure LED1 </a:t>
            </a:r>
            <a:r>
              <a:rPr lang="en-US" sz="2800" dirty="0" err="1">
                <a:latin typeface="Baskerville Old Face" pitchFamily="18" charset="0"/>
              </a:rPr>
              <a:t>everytime</a:t>
            </a:r>
            <a:r>
              <a:rPr lang="en-US" sz="2800" dirty="0">
                <a:latin typeface="Baskerville Old Face" pitchFamily="18" charset="0"/>
              </a:rPr>
              <a:t> LED 2 goes from light to dark, if LED 1 is light then we are rotating clockwise but if LED 1 is dark, then we have anticlockwise rotation. The computer uses this fact to monitor direction: each time LED 2  goes from light to dark it samples LED 1 to determine the direction. It uses the number of transitions to measure the distance.</a:t>
            </a:r>
          </a:p>
        </p:txBody>
      </p:sp>
    </p:spTree>
  </p:cSld>
  <p:clrMapOvr>
    <a:masterClrMapping/>
  </p:clrMapOvr>
  <p:transition>
    <p:pull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984885"/>
          </a:xfrm>
          <a:prstGeom prst="rect">
            <a:avLst/>
          </a:prstGeom>
        </p:spPr>
        <p:txBody>
          <a:bodyPr wrap="square">
            <a:spAutoFit/>
          </a:bodyPr>
          <a:lstStyle/>
          <a:p>
            <a:pPr algn="ctr"/>
            <a:r>
              <a:rPr lang="en-US" sz="4000" b="1" i="1" u="sng" dirty="0">
                <a:latin typeface="Baskerville Old Face" pitchFamily="18" charset="0"/>
                <a:cs typeface="Arial" charset="0"/>
              </a:rPr>
              <a:t>The Optical Mouse</a:t>
            </a:r>
            <a:br>
              <a:rPr lang="en-US" sz="1000" dirty="0">
                <a:latin typeface="Baskerville Old Face" pitchFamily="18" charset="0"/>
                <a:cs typeface="Arial" charset="0"/>
              </a:rPr>
            </a:br>
            <a:endParaRPr lang="en-US" dirty="0"/>
          </a:p>
        </p:txBody>
      </p:sp>
      <p:sp>
        <p:nvSpPr>
          <p:cNvPr id="3" name="Rectangle 2"/>
          <p:cNvSpPr/>
          <p:nvPr/>
        </p:nvSpPr>
        <p:spPr>
          <a:xfrm>
            <a:off x="228600" y="838200"/>
            <a:ext cx="8458200" cy="3539430"/>
          </a:xfrm>
          <a:prstGeom prst="rect">
            <a:avLst/>
          </a:prstGeom>
        </p:spPr>
        <p:txBody>
          <a:bodyPr wrap="square">
            <a:spAutoFit/>
          </a:bodyPr>
          <a:lstStyle/>
          <a:p>
            <a:pPr>
              <a:buFont typeface="Wingdings" pitchFamily="2" charset="2"/>
              <a:buChar char="Ø"/>
            </a:pPr>
            <a:r>
              <a:rPr lang="en-US" sz="2800" dirty="0">
                <a:latin typeface="Baskerville Old Face" pitchFamily="18" charset="0"/>
              </a:rPr>
              <a:t>The optical mouse actually uses a tiny camera to take thousands of pictures every second.</a:t>
            </a:r>
          </a:p>
          <a:p>
            <a:pPr>
              <a:buFont typeface="Wingdings" pitchFamily="2" charset="2"/>
              <a:buChar char="Ø"/>
            </a:pPr>
            <a:r>
              <a:rPr lang="en-US" sz="2800" dirty="0">
                <a:latin typeface="Baskerville Old Face" pitchFamily="18" charset="0"/>
              </a:rPr>
              <a:t>Able to work on almost any surface without a mouse pad.</a:t>
            </a:r>
          </a:p>
          <a:p>
            <a:pPr>
              <a:buFont typeface="Wingdings" pitchFamily="2" charset="2"/>
              <a:buChar char="Ø"/>
            </a:pPr>
            <a:r>
              <a:rPr lang="en-US" sz="2800" dirty="0">
                <a:latin typeface="Baskerville Old Face" pitchFamily="18" charset="0"/>
              </a:rPr>
              <a:t>Most optical mice use a small, red (LED) that bounces light off that surface onto a (CMOS) sensor. In addition to LEDs, a recent innovation are laser-based optical mice that detect more surface details compared to LED technology.</a:t>
            </a:r>
          </a:p>
        </p:txBody>
      </p:sp>
      <p:pic>
        <p:nvPicPr>
          <p:cNvPr id="6" name="Picture 5" descr="sdfvcdf.jpg"/>
          <p:cNvPicPr>
            <a:picLocks noChangeAspect="1"/>
          </p:cNvPicPr>
          <p:nvPr/>
        </p:nvPicPr>
        <p:blipFill>
          <a:blip r:embed="rId2"/>
          <a:stretch>
            <a:fillRect/>
          </a:stretch>
        </p:blipFill>
        <p:spPr>
          <a:xfrm>
            <a:off x="2895600" y="4267200"/>
            <a:ext cx="4648200" cy="2247900"/>
          </a:xfrm>
          <a:prstGeom prst="rect">
            <a:avLst/>
          </a:prstGeom>
        </p:spPr>
      </p:pic>
    </p:spTree>
  </p:cSld>
  <p:clrMapOvr>
    <a:masterClrMapping/>
  </p:clrMapOvr>
  <p:transition>
    <p:pull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
            <a:ext cx="9144000" cy="984885"/>
          </a:xfrm>
          <a:prstGeom prst="rect">
            <a:avLst/>
          </a:prstGeom>
        </p:spPr>
        <p:txBody>
          <a:bodyPr wrap="square">
            <a:spAutoFit/>
          </a:bodyPr>
          <a:lstStyle/>
          <a:p>
            <a:pPr algn="ctr"/>
            <a:r>
              <a:rPr lang="en-US" sz="4000" b="1" i="1" u="sng" dirty="0">
                <a:latin typeface="Baskerville Old Face" pitchFamily="18" charset="0"/>
                <a:cs typeface="Arial" charset="0"/>
              </a:rPr>
              <a:t>The Optical Mouse</a:t>
            </a:r>
            <a:br>
              <a:rPr lang="en-US" sz="1000" dirty="0">
                <a:latin typeface="Baskerville Old Face" pitchFamily="18" charset="0"/>
                <a:cs typeface="Arial" charset="0"/>
              </a:rPr>
            </a:br>
            <a:endParaRPr lang="en-US" dirty="0"/>
          </a:p>
        </p:txBody>
      </p:sp>
      <p:sp>
        <p:nvSpPr>
          <p:cNvPr id="3" name="Rectangle 2"/>
          <p:cNvSpPr/>
          <p:nvPr/>
        </p:nvSpPr>
        <p:spPr>
          <a:xfrm>
            <a:off x="457200" y="990600"/>
            <a:ext cx="8534400" cy="4524315"/>
          </a:xfrm>
          <a:prstGeom prst="rect">
            <a:avLst/>
          </a:prstGeom>
        </p:spPr>
        <p:txBody>
          <a:bodyPr wrap="square">
            <a:spAutoFit/>
          </a:bodyPr>
          <a:lstStyle/>
          <a:p>
            <a:pPr>
              <a:buFont typeface="Wingdings" pitchFamily="2" charset="2"/>
              <a:buChar char="Ø"/>
            </a:pPr>
            <a:r>
              <a:rPr lang="en-US" sz="2400" dirty="0">
                <a:latin typeface="Baskerville Old Face" pitchFamily="18" charset="0"/>
              </a:rPr>
              <a:t>Here's how the sensor and other parts of an optical mouse work together:</a:t>
            </a:r>
          </a:p>
          <a:p>
            <a:pPr>
              <a:buFont typeface="Wingdings" pitchFamily="2" charset="2"/>
              <a:buChar char="Ø"/>
            </a:pPr>
            <a:r>
              <a:rPr lang="en-US" sz="2400" dirty="0">
                <a:latin typeface="Baskerville Old Face" pitchFamily="18" charset="0"/>
              </a:rPr>
              <a:t>The CMOS sensor sends each image to a digital signal processor (DSP) for analysis.</a:t>
            </a:r>
          </a:p>
          <a:p>
            <a:pPr>
              <a:buFont typeface="Wingdings" pitchFamily="2" charset="2"/>
              <a:buChar char="Ø"/>
            </a:pPr>
            <a:r>
              <a:rPr lang="en-US" sz="2400" dirty="0">
                <a:latin typeface="Baskerville Old Face" pitchFamily="18" charset="0"/>
              </a:rPr>
              <a:t>The DSP detects patterns in the images and examines how the patterns have moved since the previous image.</a:t>
            </a:r>
          </a:p>
          <a:p>
            <a:pPr>
              <a:buFont typeface="Wingdings" pitchFamily="2" charset="2"/>
              <a:buChar char="Ø"/>
            </a:pPr>
            <a:r>
              <a:rPr lang="en-US" sz="2400" dirty="0">
                <a:latin typeface="Baskerville Old Face" pitchFamily="18" charset="0"/>
              </a:rPr>
              <a:t>Based on the change in patterns over a sequence of images, the DSP determines how far the mouse has moved and sends the corresponding coordinates to the computer.</a:t>
            </a:r>
          </a:p>
          <a:p>
            <a:pPr>
              <a:buFont typeface="Wingdings" pitchFamily="2" charset="2"/>
              <a:buChar char="Ø"/>
            </a:pPr>
            <a:r>
              <a:rPr lang="en-US" sz="2400" dirty="0">
                <a:latin typeface="Baskerville Old Face" pitchFamily="18" charset="0"/>
              </a:rPr>
              <a:t>The computer moves the cursor on the screen based on the coordinates received from the mouse. This happens hundreds of times each second, making the cursor appear to move very smoothly.</a:t>
            </a:r>
          </a:p>
        </p:txBody>
      </p:sp>
    </p:spTree>
  </p:cSld>
  <p:clrMapOvr>
    <a:masterClrMapping/>
  </p:clrMapOvr>
  <p:transition>
    <p:pull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0" y="76200"/>
            <a:ext cx="9136063" cy="6375400"/>
            <a:chOff x="0" y="-192"/>
            <a:chExt cx="5755" cy="4016"/>
          </a:xfrm>
        </p:grpSpPr>
        <p:sp>
          <p:nvSpPr>
            <p:cNvPr id="13314" name="Rectangle 2"/>
            <p:cNvSpPr>
              <a:spLocks noChangeArrowheads="1"/>
            </p:cNvSpPr>
            <p:nvPr/>
          </p:nvSpPr>
          <p:spPr bwMode="auto">
            <a:xfrm>
              <a:off x="48" y="-192"/>
              <a:ext cx="5664" cy="2268"/>
            </a:xfrm>
            <a:prstGeom prst="rect">
              <a:avLst/>
            </a:prstGeom>
            <a:noFill/>
            <a:ln w="9525">
              <a:noFill/>
              <a:miter lim="800000"/>
              <a:headEnd/>
              <a:tailEnd/>
            </a:ln>
            <a:effectLst/>
          </p:spPr>
          <p:txBody>
            <a:bodyPr wrap="square">
              <a:spAutoFit/>
            </a:bodyPr>
            <a:lstStyle/>
            <a:p>
              <a:r>
                <a:rPr lang="en-US" sz="2000" dirty="0">
                  <a:latin typeface="Baskerville Old Face" pitchFamily="18" charset="0"/>
                  <a:cs typeface="Arial" charset="0"/>
                </a:rPr>
                <a:t>		</a:t>
              </a:r>
              <a:r>
                <a:rPr lang="en-US" sz="4400" i="1" u="sng" dirty="0">
                  <a:latin typeface="Baskerville Old Face" pitchFamily="18" charset="0"/>
                  <a:cs typeface="Arial" charset="0"/>
                </a:rPr>
                <a:t>The Optical Mouse</a:t>
              </a:r>
              <a:br>
                <a:rPr lang="en-US" sz="2000" dirty="0">
                  <a:latin typeface="Baskerville Old Face" pitchFamily="18" charset="0"/>
                  <a:cs typeface="Arial" charset="0"/>
                </a:rPr>
              </a:br>
              <a:endParaRPr lang="en-US" sz="2000" dirty="0">
                <a:latin typeface="Baskerville Old Face" pitchFamily="18" charset="0"/>
                <a:cs typeface="Arial" charset="0"/>
              </a:endParaRPr>
            </a:p>
            <a:p>
              <a:pPr>
                <a:buFont typeface="Wingdings" pitchFamily="2" charset="2"/>
                <a:buChar char="Ø"/>
              </a:pPr>
              <a:r>
                <a:rPr lang="en-US" sz="2400" dirty="0">
                  <a:latin typeface="Baskerville Old Face" pitchFamily="18" charset="0"/>
                </a:rPr>
                <a:t>Optical mice have several benefits over track-ball mice:</a:t>
              </a:r>
            </a:p>
            <a:p>
              <a:pPr>
                <a:buFont typeface="Wingdings" pitchFamily="2" charset="2"/>
                <a:buChar char="Ø"/>
              </a:pPr>
              <a:r>
                <a:rPr lang="en-US" sz="2400" dirty="0">
                  <a:latin typeface="Baskerville Old Face" pitchFamily="18" charset="0"/>
                </a:rPr>
                <a:t>No moving parts means less wear and a lower chance of failure.</a:t>
              </a:r>
            </a:p>
            <a:p>
              <a:pPr>
                <a:buFont typeface="Wingdings" pitchFamily="2" charset="2"/>
                <a:buChar char="Ø"/>
              </a:pPr>
              <a:r>
                <a:rPr lang="en-US" sz="2400" dirty="0">
                  <a:latin typeface="Baskerville Old Face" pitchFamily="18" charset="0"/>
                </a:rPr>
                <a:t>There's no way for dirt to get inside the mouse and interfere with the  tracking sensors.</a:t>
              </a:r>
            </a:p>
            <a:p>
              <a:pPr>
                <a:buFont typeface="Wingdings" pitchFamily="2" charset="2"/>
                <a:buChar char="Ø"/>
              </a:pPr>
              <a:r>
                <a:rPr lang="en-US" sz="2400" dirty="0">
                  <a:latin typeface="Baskerville Old Face" pitchFamily="18" charset="0"/>
                </a:rPr>
                <a:t>Increased tracking resolution means a smoother response.</a:t>
              </a:r>
            </a:p>
            <a:p>
              <a:pPr>
                <a:buFont typeface="Wingdings" pitchFamily="2" charset="2"/>
                <a:buChar char="Ø"/>
              </a:pPr>
              <a:r>
                <a:rPr lang="en-US" sz="2400" dirty="0">
                  <a:latin typeface="Baskerville Old Face" pitchFamily="18" charset="0"/>
                </a:rPr>
                <a:t>They don't require a special surface, such as a mouse pad.</a:t>
              </a:r>
              <a:r>
                <a:rPr lang="en-US" sz="2400" dirty="0">
                  <a:latin typeface="Baskerville Old Face" pitchFamily="18" charset="0"/>
                  <a:cs typeface="Arial" charset="0"/>
                </a:rPr>
                <a:t>.</a:t>
              </a:r>
            </a:p>
            <a:p>
              <a:pPr eaLnBrk="0" hangingPunct="0"/>
              <a:endParaRPr lang="en-US" sz="2000" dirty="0">
                <a:latin typeface="Baskerville Old Face" pitchFamily="18" charset="0"/>
              </a:endParaRPr>
            </a:p>
          </p:txBody>
        </p:sp>
        <p:sp>
          <p:nvSpPr>
            <p:cNvPr id="13315" name="Rectangle 3"/>
            <p:cNvSpPr>
              <a:spLocks noChangeArrowheads="1"/>
            </p:cNvSpPr>
            <p:nvPr/>
          </p:nvSpPr>
          <p:spPr bwMode="auto">
            <a:xfrm>
              <a:off x="0" y="614"/>
              <a:ext cx="1800" cy="2275"/>
            </a:xfrm>
            <a:prstGeom prst="rect">
              <a:avLst/>
            </a:prstGeom>
            <a:noFill/>
            <a:ln w="9525">
              <a:noFill/>
              <a:miter lim="800000"/>
              <a:headEnd/>
              <a:tailEnd/>
            </a:ln>
            <a:effectLst/>
          </p:spPr>
          <p:txBody>
            <a:bodyPr/>
            <a:lstStyle/>
            <a:p>
              <a:pPr algn="ctr"/>
              <a:r>
                <a:rPr lang="en-US" sz="1000">
                  <a:latin typeface="Baskerville Old Face" pitchFamily="18" charset="0"/>
                  <a:cs typeface="Arial" charset="0"/>
                </a:rPr>
                <a:t> </a:t>
              </a:r>
            </a:p>
            <a:p>
              <a:pPr algn="ctr"/>
              <a:endParaRPr lang="en-US" sz="1000">
                <a:latin typeface="Baskerville Old Face" pitchFamily="18" charset="0"/>
                <a:cs typeface="Arial" charset="0"/>
              </a:endParaRPr>
            </a:p>
            <a:p>
              <a:pPr algn="ctr"/>
              <a:endParaRPr lang="en-US" sz="1000">
                <a:latin typeface="Baskerville Old Face" pitchFamily="18" charset="0"/>
                <a:cs typeface="Arial" charset="0"/>
              </a:endParaRPr>
            </a:p>
            <a:p>
              <a:pPr algn="ctr"/>
              <a:endParaRPr lang="en-US" sz="1000">
                <a:latin typeface="Baskerville Old Face" pitchFamily="18" charset="0"/>
                <a:cs typeface="Arial" charset="0"/>
              </a:endParaRPr>
            </a:p>
            <a:p>
              <a:pPr algn="ctr"/>
              <a:endParaRPr lang="en-US" sz="1000">
                <a:latin typeface="Baskerville Old Face" pitchFamily="18" charset="0"/>
                <a:cs typeface="Arial" charset="0"/>
              </a:endParaRPr>
            </a:p>
            <a:p>
              <a:pPr algn="ctr"/>
              <a:endParaRPr lang="en-US" sz="1000">
                <a:latin typeface="Baskerville Old Face" pitchFamily="18" charset="0"/>
                <a:cs typeface="Arial" charset="0"/>
              </a:endParaRPr>
            </a:p>
            <a:p>
              <a:pPr algn="ctr"/>
              <a:endParaRPr lang="en-US" sz="1000">
                <a:latin typeface="Baskerville Old Face" pitchFamily="18" charset="0"/>
                <a:cs typeface="Arial" charset="0"/>
              </a:endParaRPr>
            </a:p>
            <a:p>
              <a:pPr algn="ctr"/>
              <a:r>
                <a:rPr lang="en-US" sz="2000">
                  <a:latin typeface="Baskerville Old Face" pitchFamily="18" charset="0"/>
                  <a:cs typeface="Arial" charset="0"/>
                </a:rPr>
                <a:t>  </a:t>
              </a:r>
              <a:r>
                <a:rPr lang="en-US" sz="1000">
                  <a:latin typeface="Baskerville Old Face" pitchFamily="18" charset="0"/>
                  <a:cs typeface="Arial" charset="0"/>
                </a:rPr>
                <a:t> </a:t>
              </a:r>
              <a:r>
                <a:rPr lang="en-US" sz="24800">
                  <a:latin typeface="Baskerville Old Face" pitchFamily="18" charset="0"/>
                  <a:cs typeface="Arial" charset="0"/>
                </a:rPr>
                <a:t> </a:t>
              </a:r>
              <a:r>
                <a:rPr lang="en-US" sz="1000">
                  <a:latin typeface="Baskerville Old Face" pitchFamily="18" charset="0"/>
                  <a:cs typeface="Arial" charset="0"/>
                </a:rPr>
                <a:t>                                                                                                                                               </a:t>
              </a:r>
              <a:br>
                <a:rPr lang="en-US" sz="1000">
                  <a:latin typeface="Baskerville Old Face" pitchFamily="18" charset="0"/>
                  <a:cs typeface="Arial" charset="0"/>
                </a:rPr>
              </a:br>
              <a:r>
                <a:rPr lang="en-US" sz="700">
                  <a:latin typeface="Baskerville Old Face" pitchFamily="18" charset="0"/>
                  <a:cs typeface="Arial" charset="0"/>
                </a:rPr>
                <a:t>.</a:t>
              </a:r>
              <a:br>
                <a:rPr lang="en-US" sz="1000">
                  <a:latin typeface="Baskerville Old Face" pitchFamily="18" charset="0"/>
                  <a:cs typeface="Arial" charset="0"/>
                </a:rPr>
              </a:br>
              <a:endParaRPr lang="en-US" sz="1000">
                <a:latin typeface="Baskerville Old Face" pitchFamily="18" charset="0"/>
                <a:cs typeface="Arial" charset="0"/>
              </a:endParaRPr>
            </a:p>
          </p:txBody>
        </p:sp>
        <p:sp>
          <p:nvSpPr>
            <p:cNvPr id="13317" name="Rectangle 5"/>
            <p:cNvSpPr>
              <a:spLocks noChangeArrowheads="1"/>
            </p:cNvSpPr>
            <p:nvPr/>
          </p:nvSpPr>
          <p:spPr bwMode="auto">
            <a:xfrm>
              <a:off x="0" y="2889"/>
              <a:ext cx="5755" cy="935"/>
            </a:xfrm>
            <a:prstGeom prst="rect">
              <a:avLst/>
            </a:prstGeom>
            <a:noFill/>
            <a:ln w="9525">
              <a:noFill/>
              <a:miter lim="800000"/>
              <a:headEnd/>
              <a:tailEnd/>
            </a:ln>
            <a:effectLst/>
          </p:spPr>
          <p:txBody>
            <a:bodyPr>
              <a:spAutoFit/>
            </a:bodyPr>
            <a:lstStyle/>
            <a:p>
              <a:endParaRPr lang="en-US" sz="2000" dirty="0">
                <a:latin typeface="Baskerville Old Face" pitchFamily="18" charset="0"/>
                <a:cs typeface="Arial" charset="0"/>
              </a:endParaRPr>
            </a:p>
            <a:p>
              <a:endParaRPr lang="en-US" sz="2000" dirty="0">
                <a:latin typeface="Baskerville Old Face" pitchFamily="18" charset="0"/>
                <a:cs typeface="Arial" charset="0"/>
              </a:endParaRPr>
            </a:p>
            <a:p>
              <a:endParaRPr lang="en-US" sz="2000" dirty="0">
                <a:latin typeface="Baskerville Old Face" pitchFamily="18" charset="0"/>
                <a:cs typeface="Arial" charset="0"/>
              </a:endParaRPr>
            </a:p>
            <a:p>
              <a:endParaRPr lang="en-US" sz="1050" dirty="0">
                <a:latin typeface="Baskerville Old Face" pitchFamily="18" charset="0"/>
                <a:cs typeface="Arial" charset="0"/>
              </a:endParaRPr>
            </a:p>
            <a:p>
              <a:pPr eaLnBrk="0" hangingPunct="0"/>
              <a:endParaRPr lang="en-US" sz="2000" dirty="0">
                <a:latin typeface="Baskerville Old Face" pitchFamily="18" charset="0"/>
              </a:endParaRPr>
            </a:p>
          </p:txBody>
        </p:sp>
      </p:grpSp>
      <p:pic>
        <p:nvPicPr>
          <p:cNvPr id="11" name="Picture 10" descr="sdc dfv.jpg"/>
          <p:cNvPicPr>
            <a:picLocks noChangeAspect="1"/>
          </p:cNvPicPr>
          <p:nvPr/>
        </p:nvPicPr>
        <p:blipFill>
          <a:blip r:embed="rId2"/>
          <a:stretch>
            <a:fillRect/>
          </a:stretch>
        </p:blipFill>
        <p:spPr>
          <a:xfrm>
            <a:off x="3429001" y="3352800"/>
            <a:ext cx="3200400" cy="3200400"/>
          </a:xfrm>
          <a:prstGeom prst="rect">
            <a:avLst/>
          </a:prstGeom>
        </p:spPr>
      </p:pic>
    </p:spTree>
  </p:cSld>
  <p:clrMapOvr>
    <a:masterClrMapping/>
  </p:clrMapOvr>
  <p:transition>
    <p:pull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8846"/>
            <a:ext cx="8763000" cy="5232202"/>
          </a:xfrm>
          <a:prstGeom prst="rect">
            <a:avLst/>
          </a:prstGeom>
        </p:spPr>
        <p:txBody>
          <a:bodyPr wrap="square">
            <a:spAutoFit/>
          </a:bodyPr>
          <a:lstStyle/>
          <a:p>
            <a:pPr algn="ctr"/>
            <a:r>
              <a:rPr lang="en-US" sz="2800" b="1" u="sng" dirty="0">
                <a:latin typeface="Baskerville Old Face" pitchFamily="18" charset="0"/>
              </a:rPr>
              <a:t>Wireless Mouse</a:t>
            </a:r>
          </a:p>
          <a:p>
            <a:pPr algn="ctr"/>
            <a:endParaRPr lang="en-US" b="1" u="sng" dirty="0">
              <a:latin typeface="Baskerville Old Face" pitchFamily="18" charset="0"/>
            </a:endParaRPr>
          </a:p>
          <a:p>
            <a:pPr>
              <a:buFont typeface="Wingdings" pitchFamily="2" charset="2"/>
              <a:buChar char="Ø"/>
            </a:pPr>
            <a:r>
              <a:rPr lang="en-US" sz="2400" dirty="0">
                <a:latin typeface="Baskerville Old Face" pitchFamily="18" charset="0"/>
              </a:rPr>
              <a:t>Most wireless mice use radio frequency (RF) technology to communicate information to your computer.</a:t>
            </a:r>
          </a:p>
          <a:p>
            <a:pPr>
              <a:buFont typeface="Wingdings" pitchFamily="2" charset="2"/>
              <a:buChar char="Ø"/>
            </a:pPr>
            <a:r>
              <a:rPr lang="en-US" sz="2400" dirty="0">
                <a:latin typeface="Baskerville Old Face" pitchFamily="18" charset="0"/>
              </a:rPr>
              <a:t>RF devices require two main components: </a:t>
            </a:r>
          </a:p>
          <a:p>
            <a:pPr lvl="3">
              <a:buFont typeface="Arial" pitchFamily="34" charset="0"/>
              <a:buChar char="•"/>
            </a:pPr>
            <a:r>
              <a:rPr lang="en-US" sz="2400" dirty="0">
                <a:latin typeface="Baskerville Old Face" pitchFamily="18" charset="0"/>
              </a:rPr>
              <a:t>  a Transmitter and a Receiver.</a:t>
            </a:r>
          </a:p>
          <a:p>
            <a:pPr>
              <a:buFont typeface="Wingdings" pitchFamily="2" charset="2"/>
              <a:buChar char="Ø"/>
            </a:pPr>
            <a:r>
              <a:rPr lang="en-US" sz="2400" dirty="0">
                <a:latin typeface="Baskerville Old Face" pitchFamily="18" charset="0"/>
              </a:rPr>
              <a:t> The transmitter is housed in the mouse. It sends an electromagnetic (radio) signal that encodes the information about the mouse's movements and the buttons you click.</a:t>
            </a:r>
          </a:p>
          <a:p>
            <a:pPr>
              <a:buFont typeface="Wingdings" pitchFamily="2" charset="2"/>
              <a:buChar char="Ø"/>
            </a:pPr>
            <a:r>
              <a:rPr lang="en-US" sz="2400" dirty="0">
                <a:latin typeface="Baskerville Old Face" pitchFamily="18" charset="0"/>
              </a:rPr>
              <a:t>The receiver, which is connected to computer, accepts the signal, decodes it and passes it on to the computer's operating system.</a:t>
            </a:r>
          </a:p>
          <a:p>
            <a:pPr>
              <a:buFont typeface="Wingdings" pitchFamily="2" charset="2"/>
              <a:buChar char="Ø"/>
            </a:pPr>
            <a:r>
              <a:rPr lang="en-US" sz="2400" dirty="0">
                <a:latin typeface="Baskerville Old Face" pitchFamily="18" charset="0"/>
              </a:rPr>
              <a:t>The receiver can be a separate device that plugs into computer, a special card that you place in an expansions lot, or a built-in component.</a:t>
            </a:r>
          </a:p>
        </p:txBody>
      </p:sp>
      <p:pic>
        <p:nvPicPr>
          <p:cNvPr id="3" name="Picture 2"/>
          <p:cNvPicPr>
            <a:picLocks noChangeAspect="1" noChangeArrowheads="1"/>
          </p:cNvPicPr>
          <p:nvPr/>
        </p:nvPicPr>
        <p:blipFill>
          <a:blip r:embed="rId2"/>
          <a:srcRect/>
          <a:stretch>
            <a:fillRect/>
          </a:stretch>
        </p:blipFill>
        <p:spPr bwMode="auto">
          <a:xfrm>
            <a:off x="3048000" y="4876800"/>
            <a:ext cx="4267200" cy="1981200"/>
          </a:xfrm>
          <a:prstGeom prst="rect">
            <a:avLst/>
          </a:prstGeom>
          <a:noFill/>
          <a:ln w="9525">
            <a:noFill/>
            <a:miter lim="800000"/>
            <a:headEnd/>
            <a:tailEnd/>
          </a:ln>
          <a:effectLst/>
        </p:spPr>
      </p:pic>
    </p:spTree>
  </p:cSld>
  <p:clrMapOvr>
    <a:masterClrMapping/>
  </p:clrMapOvr>
  <p:transition>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ohag\Desktop\picture\bilai.jpg"/>
          <p:cNvPicPr>
            <a:picLocks noChangeAspect="1" noChangeArrowheads="1"/>
          </p:cNvPicPr>
          <p:nvPr/>
        </p:nvPicPr>
        <p:blipFill>
          <a:blip r:embed="rId2"/>
          <a:srcRect/>
          <a:stretch>
            <a:fillRect/>
          </a:stretch>
        </p:blipFill>
        <p:spPr bwMode="auto">
          <a:xfrm>
            <a:off x="7010400" y="3314700"/>
            <a:ext cx="1905000" cy="2400300"/>
          </a:xfrm>
          <a:prstGeom prst="rect">
            <a:avLst/>
          </a:prstGeom>
          <a:noFill/>
        </p:spPr>
      </p:pic>
      <p:pic>
        <p:nvPicPr>
          <p:cNvPr id="2051" name="Picture 3" descr="C:\Users\sohag\Desktop\picture\hgf.jpg"/>
          <p:cNvPicPr>
            <a:picLocks noChangeAspect="1" noChangeArrowheads="1"/>
          </p:cNvPicPr>
          <p:nvPr/>
        </p:nvPicPr>
        <p:blipFill>
          <a:blip r:embed="rId3"/>
          <a:srcRect/>
          <a:stretch>
            <a:fillRect/>
          </a:stretch>
        </p:blipFill>
        <p:spPr bwMode="auto">
          <a:xfrm>
            <a:off x="2743200" y="2286000"/>
            <a:ext cx="3810000" cy="1981200"/>
          </a:xfrm>
          <a:prstGeom prst="rect">
            <a:avLst/>
          </a:prstGeom>
          <a:noFill/>
        </p:spPr>
      </p:pic>
      <p:pic>
        <p:nvPicPr>
          <p:cNvPr id="2052" name="Picture 4" descr="C:\Users\sohag\Desktop\picture\index.jpg"/>
          <p:cNvPicPr>
            <a:picLocks noChangeAspect="1" noChangeArrowheads="1"/>
          </p:cNvPicPr>
          <p:nvPr/>
        </p:nvPicPr>
        <p:blipFill>
          <a:blip r:embed="rId4"/>
          <a:srcRect/>
          <a:stretch>
            <a:fillRect/>
          </a:stretch>
        </p:blipFill>
        <p:spPr bwMode="auto">
          <a:xfrm>
            <a:off x="76200" y="76200"/>
            <a:ext cx="3048000" cy="2057400"/>
          </a:xfrm>
          <a:prstGeom prst="rect">
            <a:avLst/>
          </a:prstGeom>
          <a:noFill/>
        </p:spPr>
      </p:pic>
      <p:pic>
        <p:nvPicPr>
          <p:cNvPr id="2053" name="Picture 5" descr="C:\Users\sohag\Desktop\picture\lkytrewrtyi.jpg"/>
          <p:cNvPicPr>
            <a:picLocks noChangeAspect="1" noChangeArrowheads="1"/>
          </p:cNvPicPr>
          <p:nvPr/>
        </p:nvPicPr>
        <p:blipFill>
          <a:blip r:embed="rId5"/>
          <a:srcRect/>
          <a:stretch>
            <a:fillRect/>
          </a:stretch>
        </p:blipFill>
        <p:spPr bwMode="auto">
          <a:xfrm>
            <a:off x="175573" y="3822369"/>
            <a:ext cx="2276475" cy="2009775"/>
          </a:xfrm>
          <a:prstGeom prst="rect">
            <a:avLst/>
          </a:prstGeom>
          <a:noFill/>
        </p:spPr>
      </p:pic>
      <p:pic>
        <p:nvPicPr>
          <p:cNvPr id="2054" name="Picture 6" descr="C:\Users\sohag\Desktop\picture\index654.jpg"/>
          <p:cNvPicPr>
            <a:picLocks noChangeAspect="1" noChangeArrowheads="1"/>
          </p:cNvPicPr>
          <p:nvPr/>
        </p:nvPicPr>
        <p:blipFill>
          <a:blip r:embed="rId6"/>
          <a:srcRect/>
          <a:stretch>
            <a:fillRect/>
          </a:stretch>
        </p:blipFill>
        <p:spPr bwMode="auto">
          <a:xfrm>
            <a:off x="5638800" y="0"/>
            <a:ext cx="3048000" cy="2209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p:cTn id="7" dur="5000" fill="hold"/>
                                        <p:tgtEl>
                                          <p:spTgt spid="2052"/>
                                        </p:tgtEl>
                                        <p:attrNameLst>
                                          <p:attrName>ppt_w</p:attrName>
                                        </p:attrNameLst>
                                      </p:cBhvr>
                                      <p:tavLst>
                                        <p:tav tm="0" fmla="#ppt_w*sin(2.5*pi*$)">
                                          <p:val>
                                            <p:fltVal val="0"/>
                                          </p:val>
                                        </p:tav>
                                        <p:tav tm="100000">
                                          <p:val>
                                            <p:fltVal val="1"/>
                                          </p:val>
                                        </p:tav>
                                      </p:tavLst>
                                    </p:anim>
                                    <p:anim calcmode="lin" valueType="num">
                                      <p:cBhvr>
                                        <p:cTn id="8" dur="5000" fill="hold"/>
                                        <p:tgtEl>
                                          <p:spTgt spid="205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nodeType="clickEffect">
                                  <p:stCondLst>
                                    <p:cond delay="0"/>
                                  </p:stCondLst>
                                  <p:childTnLst>
                                    <p:set>
                                      <p:cBhvr>
                                        <p:cTn id="12" dur="1" fill="hold">
                                          <p:stCondLst>
                                            <p:cond delay="0"/>
                                          </p:stCondLst>
                                        </p:cTn>
                                        <p:tgtEl>
                                          <p:spTgt spid="2054"/>
                                        </p:tgtEl>
                                        <p:attrNameLst>
                                          <p:attrName>style.visibility</p:attrName>
                                        </p:attrNameLst>
                                      </p:cBhvr>
                                      <p:to>
                                        <p:strVal val="visible"/>
                                      </p:to>
                                    </p:set>
                                    <p:anim calcmode="lin" valueType="num">
                                      <p:cBhvr>
                                        <p:cTn id="13" dur="5000" fill="hold"/>
                                        <p:tgtEl>
                                          <p:spTgt spid="2054"/>
                                        </p:tgtEl>
                                        <p:attrNameLst>
                                          <p:attrName>ppt_w</p:attrName>
                                        </p:attrNameLst>
                                      </p:cBhvr>
                                      <p:tavLst>
                                        <p:tav tm="0" fmla="#ppt_w*sin(2.5*pi*$)">
                                          <p:val>
                                            <p:fltVal val="0"/>
                                          </p:val>
                                        </p:tav>
                                        <p:tav tm="100000">
                                          <p:val>
                                            <p:fltVal val="1"/>
                                          </p:val>
                                        </p:tav>
                                      </p:tavLst>
                                    </p:anim>
                                    <p:anim calcmode="lin" valueType="num">
                                      <p:cBhvr>
                                        <p:cTn id="14" dur="5000" fill="hold"/>
                                        <p:tgtEl>
                                          <p:spTgt spid="205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nodeType="clickEffect">
                                  <p:stCondLst>
                                    <p:cond delay="0"/>
                                  </p:stCondLst>
                                  <p:childTnLst>
                                    <p:set>
                                      <p:cBhvr>
                                        <p:cTn id="18" dur="1" fill="hold">
                                          <p:stCondLst>
                                            <p:cond delay="0"/>
                                          </p:stCondLst>
                                        </p:cTn>
                                        <p:tgtEl>
                                          <p:spTgt spid="2053"/>
                                        </p:tgtEl>
                                        <p:attrNameLst>
                                          <p:attrName>style.visibility</p:attrName>
                                        </p:attrNameLst>
                                      </p:cBhvr>
                                      <p:to>
                                        <p:strVal val="visible"/>
                                      </p:to>
                                    </p:set>
                                    <p:animEffect transition="in" filter="fade">
                                      <p:cBhvr>
                                        <p:cTn id="19" dur="1000"/>
                                        <p:tgtEl>
                                          <p:spTgt spid="2053"/>
                                        </p:tgtEl>
                                      </p:cBhvr>
                                    </p:animEffect>
                                    <p:anim calcmode="lin" valueType="num">
                                      <p:cBhvr>
                                        <p:cTn id="20" dur="1000" fill="hold"/>
                                        <p:tgtEl>
                                          <p:spTgt spid="2053"/>
                                        </p:tgtEl>
                                        <p:attrNameLst>
                                          <p:attrName>ppt_x</p:attrName>
                                        </p:attrNameLst>
                                      </p:cBhvr>
                                      <p:tavLst>
                                        <p:tav tm="0">
                                          <p:val>
                                            <p:strVal val="#ppt_x"/>
                                          </p:val>
                                        </p:tav>
                                        <p:tav tm="100000">
                                          <p:val>
                                            <p:strVal val="#ppt_x"/>
                                          </p:val>
                                        </p:tav>
                                      </p:tavLst>
                                    </p:anim>
                                    <p:anim calcmode="lin" valueType="num">
                                      <p:cBhvr>
                                        <p:cTn id="21" dur="900" decel="100000" fill="hold"/>
                                        <p:tgtEl>
                                          <p:spTgt spid="205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053"/>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diamond(in)">
                                      <p:cBhvr>
                                        <p:cTn id="27" dur="2000"/>
                                        <p:tgtEl>
                                          <p:spTgt spid="2050"/>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iterate type="lt">
                                    <p:tmPct val="5000"/>
                                  </p:iterate>
                                  <p:childTnLst>
                                    <p:set>
                                      <p:cBhvr>
                                        <p:cTn id="31" dur="1" fill="hold">
                                          <p:stCondLst>
                                            <p:cond delay="0"/>
                                          </p:stCondLst>
                                        </p:cTn>
                                        <p:tgtEl>
                                          <p:spTgt spid="2051"/>
                                        </p:tgtEl>
                                        <p:attrNameLst>
                                          <p:attrName>style.visibility</p:attrName>
                                        </p:attrNameLst>
                                      </p:cBhvr>
                                      <p:to>
                                        <p:strVal val="visible"/>
                                      </p:to>
                                    </p:set>
                                    <p:anim calcmode="lin" valueType="num">
                                      <p:cBhvr>
                                        <p:cTn id="32" dur="1000" fill="hold"/>
                                        <p:tgtEl>
                                          <p:spTgt spid="2051"/>
                                        </p:tgtEl>
                                        <p:attrNameLst>
                                          <p:attrName>ppt_w</p:attrName>
                                        </p:attrNameLst>
                                      </p:cBhvr>
                                      <p:tavLst>
                                        <p:tav tm="0">
                                          <p:val>
                                            <p:fltVal val="0"/>
                                          </p:val>
                                        </p:tav>
                                        <p:tav tm="100000">
                                          <p:val>
                                            <p:strVal val="#ppt_w"/>
                                          </p:val>
                                        </p:tav>
                                      </p:tavLst>
                                    </p:anim>
                                    <p:anim calcmode="lin" valueType="num">
                                      <p:cBhvr>
                                        <p:cTn id="33" dur="1000" fill="hold"/>
                                        <p:tgtEl>
                                          <p:spTgt spid="2051"/>
                                        </p:tgtEl>
                                        <p:attrNameLst>
                                          <p:attrName>ppt_h</p:attrName>
                                        </p:attrNameLst>
                                      </p:cBhvr>
                                      <p:tavLst>
                                        <p:tav tm="0">
                                          <p:val>
                                            <p:fltVal val="0"/>
                                          </p:val>
                                        </p:tav>
                                        <p:tav tm="100000">
                                          <p:val>
                                            <p:strVal val="#ppt_h"/>
                                          </p:val>
                                        </p:tav>
                                      </p:tavLst>
                                    </p:anim>
                                    <p:anim calcmode="lin" valueType="num">
                                      <p:cBhvr>
                                        <p:cTn id="34" dur="1000" fill="hold"/>
                                        <p:tgtEl>
                                          <p:spTgt spid="2051"/>
                                        </p:tgtEl>
                                        <p:attrNameLst>
                                          <p:attrName>style.rotation</p:attrName>
                                        </p:attrNameLst>
                                      </p:cBhvr>
                                      <p:tavLst>
                                        <p:tav tm="0">
                                          <p:val>
                                            <p:fltVal val="90"/>
                                          </p:val>
                                        </p:tav>
                                        <p:tav tm="100000">
                                          <p:val>
                                            <p:fltVal val="0"/>
                                          </p:val>
                                        </p:tav>
                                      </p:tavLst>
                                    </p:anim>
                                    <p:animEffect transition="in" filter="fade">
                                      <p:cBhvr>
                                        <p:cTn id="35" dur="1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95400"/>
            <a:ext cx="8839200" cy="4154984"/>
          </a:xfrm>
          <a:prstGeom prst="rect">
            <a:avLst/>
          </a:prstGeom>
        </p:spPr>
        <p:txBody>
          <a:bodyPr wrap="square">
            <a:spAutoFit/>
          </a:bodyPr>
          <a:lstStyle/>
          <a:p>
            <a:pPr>
              <a:buFont typeface="Wingdings" pitchFamily="2" charset="2"/>
              <a:buChar char="Ø"/>
            </a:pPr>
            <a:r>
              <a:rPr lang="en-US" sz="2400" dirty="0">
                <a:latin typeface="Baskerville Old Face" pitchFamily="18" charset="0"/>
              </a:rPr>
              <a:t>Unlike infrared technology, which is commonly used for short-range wireless communications such as television remote controls, RF devices do not need a clear line of sight between the transmitter (mouse) and receiver. Just like other types of devices that use radio waves to communicate, a wireless mouse signal can pass through barriers such as a desk or your monitor.</a:t>
            </a:r>
          </a:p>
          <a:p>
            <a:pPr>
              <a:buFont typeface="Wingdings" pitchFamily="2" charset="2"/>
              <a:buChar char="Ø"/>
            </a:pPr>
            <a:r>
              <a:rPr lang="en-US" sz="2400" dirty="0">
                <a:latin typeface="Baskerville Old Face" pitchFamily="18" charset="0"/>
              </a:rPr>
              <a:t>RF technology provides a number of additional benefits for wireless mice. These include:</a:t>
            </a:r>
          </a:p>
          <a:p>
            <a:pPr>
              <a:buFont typeface="Wingdings" pitchFamily="2" charset="2"/>
              <a:buChar char="Ø"/>
            </a:pPr>
            <a:r>
              <a:rPr lang="en-US" sz="2400" dirty="0">
                <a:latin typeface="Baskerville Old Face" pitchFamily="18" charset="0"/>
              </a:rPr>
              <a:t>RF transmitters require low power and can run on batteries</a:t>
            </a:r>
          </a:p>
          <a:p>
            <a:pPr>
              <a:buFont typeface="Wingdings" pitchFamily="2" charset="2"/>
              <a:buChar char="Ø"/>
            </a:pPr>
            <a:r>
              <a:rPr lang="en-US" sz="2400" dirty="0">
                <a:latin typeface="Baskerville Old Face" pitchFamily="18" charset="0"/>
              </a:rPr>
              <a:t>RF components are inexpensive</a:t>
            </a:r>
          </a:p>
          <a:p>
            <a:pPr>
              <a:buFont typeface="Wingdings" pitchFamily="2" charset="2"/>
              <a:buChar char="Ø"/>
            </a:pPr>
            <a:r>
              <a:rPr lang="en-US" sz="2400" dirty="0">
                <a:latin typeface="Baskerville Old Face" pitchFamily="18" charset="0"/>
              </a:rPr>
              <a:t>RF components are light weight</a:t>
            </a:r>
          </a:p>
        </p:txBody>
      </p:sp>
      <p:sp>
        <p:nvSpPr>
          <p:cNvPr id="3" name="Rectangle 2"/>
          <p:cNvSpPr/>
          <p:nvPr/>
        </p:nvSpPr>
        <p:spPr>
          <a:xfrm>
            <a:off x="914400" y="164068"/>
            <a:ext cx="6781800" cy="584775"/>
          </a:xfrm>
          <a:prstGeom prst="rect">
            <a:avLst/>
          </a:prstGeom>
        </p:spPr>
        <p:txBody>
          <a:bodyPr wrap="square">
            <a:spAutoFit/>
          </a:bodyPr>
          <a:lstStyle/>
          <a:p>
            <a:pPr algn="ctr"/>
            <a:r>
              <a:rPr lang="en-US" sz="3200" b="1" u="sng" dirty="0">
                <a:latin typeface="Baskerville Old Face" pitchFamily="18" charset="0"/>
              </a:rPr>
              <a:t>Benefits of Wireless Mouse</a:t>
            </a:r>
            <a:endParaRPr lang="en-US" u="sng" dirty="0">
              <a:latin typeface="Baskerville Old Face" pitchFamily="18" charset="0"/>
            </a:endParaRPr>
          </a:p>
        </p:txBody>
      </p:sp>
    </p:spTree>
  </p:cSld>
  <p:clrMapOvr>
    <a:masterClrMapping/>
  </p:clrMapOvr>
  <p:transition>
    <p:pull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152400" y="228600"/>
            <a:ext cx="8991600" cy="4303713"/>
            <a:chOff x="0" y="0"/>
            <a:chExt cx="3106" cy="2711"/>
          </a:xfrm>
        </p:grpSpPr>
        <p:sp>
          <p:nvSpPr>
            <p:cNvPr id="17410" name="Rectangle 2"/>
            <p:cNvSpPr>
              <a:spLocks noChangeArrowheads="1"/>
            </p:cNvSpPr>
            <p:nvPr/>
          </p:nvSpPr>
          <p:spPr bwMode="auto">
            <a:xfrm>
              <a:off x="0" y="0"/>
              <a:ext cx="2885" cy="1144"/>
            </a:xfrm>
            <a:prstGeom prst="rect">
              <a:avLst/>
            </a:prstGeom>
            <a:noFill/>
            <a:ln w="9525">
              <a:noFill/>
              <a:miter lim="800000"/>
              <a:headEnd/>
              <a:tailEnd/>
            </a:ln>
            <a:effectLst/>
          </p:spPr>
          <p:txBody>
            <a:bodyPr>
              <a:spAutoFit/>
            </a:bodyPr>
            <a:lstStyle/>
            <a:p>
              <a:r>
                <a:rPr lang="en-US" sz="2000" dirty="0">
                  <a:latin typeface="Baskerville Old Face" pitchFamily="18" charset="0"/>
                  <a:cs typeface="Arial" charset="0"/>
                </a:rPr>
                <a:t>			</a:t>
              </a:r>
              <a:r>
                <a:rPr lang="en-US" sz="3600" i="1" u="sng" dirty="0">
                  <a:latin typeface="Baskerville Old Face" pitchFamily="18" charset="0"/>
                  <a:cs typeface="Arial" charset="0"/>
                </a:rPr>
                <a:t>Data Interface</a:t>
              </a:r>
            </a:p>
            <a:p>
              <a:endParaRPr lang="en-US" sz="3600" i="1" u="sng" dirty="0">
                <a:latin typeface="Baskerville Old Face" pitchFamily="18" charset="0"/>
                <a:cs typeface="Arial" charset="0"/>
              </a:endParaRPr>
            </a:p>
            <a:p>
              <a:pPr>
                <a:buFont typeface="Wingdings" pitchFamily="2" charset="2"/>
                <a:buChar char="Ø"/>
              </a:pPr>
              <a:r>
                <a:rPr lang="en-US" sz="2000" dirty="0">
                  <a:latin typeface="Baskerville Old Face" pitchFamily="18" charset="0"/>
                  <a:cs typeface="Arial" charset="0"/>
                </a:rPr>
                <a:t>Most mice in use today use the standard PS/2 type connector, as shown here:</a:t>
              </a:r>
              <a:r>
                <a:rPr lang="en-US" sz="1050" dirty="0">
                  <a:latin typeface="Baskerville Old Face" pitchFamily="18" charset="0"/>
                  <a:cs typeface="Arial" charset="0"/>
                </a:rPr>
                <a:t> </a:t>
              </a:r>
            </a:p>
            <a:p>
              <a:pPr eaLnBrk="0" hangingPunct="0"/>
              <a:endParaRPr lang="en-US" sz="2000" dirty="0">
                <a:latin typeface="Baskerville Old Face" pitchFamily="18" charset="0"/>
              </a:endParaRPr>
            </a:p>
          </p:txBody>
        </p:sp>
        <p:sp>
          <p:nvSpPr>
            <p:cNvPr id="17413" name="Rectangle 5"/>
            <p:cNvSpPr>
              <a:spLocks noChangeArrowheads="1"/>
            </p:cNvSpPr>
            <p:nvPr/>
          </p:nvSpPr>
          <p:spPr bwMode="auto">
            <a:xfrm>
              <a:off x="0" y="1102"/>
              <a:ext cx="3106" cy="1609"/>
            </a:xfrm>
            <a:prstGeom prst="rect">
              <a:avLst/>
            </a:prstGeom>
            <a:noFill/>
            <a:ln w="9525">
              <a:noFill/>
              <a:miter lim="800000"/>
              <a:headEnd/>
              <a:tailEnd/>
            </a:ln>
            <a:effectLst/>
          </p:spPr>
          <p:txBody>
            <a:bodyPr>
              <a:spAutoFit/>
            </a:bodyPr>
            <a:lstStyle/>
            <a:p>
              <a:pPr>
                <a:buFont typeface="Wingdings" pitchFamily="2" charset="2"/>
                <a:buChar char="Ø"/>
              </a:pPr>
              <a:r>
                <a:rPr lang="en-US" sz="2000" dirty="0">
                  <a:latin typeface="Baskerville Old Face" pitchFamily="18" charset="0"/>
                  <a:cs typeface="Arial" charset="0"/>
                </a:rPr>
                <a:t>These pins have the following functions (refer to the above photo for pin numbering): </a:t>
              </a:r>
            </a:p>
            <a:p>
              <a:pPr lvl="1" eaLnBrk="0" hangingPunct="0">
                <a:buFontTx/>
                <a:buAutoNum type="arabicPeriod"/>
              </a:pPr>
              <a:r>
                <a:rPr lang="en-US" sz="2000" dirty="0">
                  <a:latin typeface="Baskerville Old Face" pitchFamily="18" charset="0"/>
                  <a:cs typeface="Arial" charset="0"/>
                </a:rPr>
                <a:t>Unused </a:t>
              </a:r>
            </a:p>
            <a:p>
              <a:pPr lvl="1" eaLnBrk="0" hangingPunct="0">
                <a:buFontTx/>
                <a:buAutoNum type="arabicPeriod"/>
              </a:pPr>
              <a:r>
                <a:rPr lang="en-US" sz="2000" dirty="0">
                  <a:latin typeface="Baskerville Old Face" pitchFamily="18" charset="0"/>
                  <a:cs typeface="Arial" charset="0"/>
                </a:rPr>
                <a:t>+5 volts (to power the chip and LEDs) </a:t>
              </a:r>
            </a:p>
            <a:p>
              <a:pPr lvl="1" eaLnBrk="0" hangingPunct="0">
                <a:buFontTx/>
                <a:buAutoNum type="arabicPeriod"/>
              </a:pPr>
              <a:r>
                <a:rPr lang="en-US" sz="2000" dirty="0">
                  <a:latin typeface="Baskerville Old Face" pitchFamily="18" charset="0"/>
                  <a:cs typeface="Arial" charset="0"/>
                </a:rPr>
                <a:t>Unused </a:t>
              </a:r>
            </a:p>
            <a:p>
              <a:pPr lvl="1" eaLnBrk="0" hangingPunct="0">
                <a:buFontTx/>
                <a:buAutoNum type="arabicPeriod"/>
              </a:pPr>
              <a:r>
                <a:rPr lang="en-US" sz="2000" dirty="0">
                  <a:latin typeface="Baskerville Old Face" pitchFamily="18" charset="0"/>
                  <a:cs typeface="Arial" charset="0"/>
                </a:rPr>
                <a:t>Clock </a:t>
              </a:r>
            </a:p>
            <a:p>
              <a:pPr lvl="1" eaLnBrk="0" hangingPunct="0">
                <a:buFontTx/>
                <a:buAutoNum type="arabicPeriod"/>
              </a:pPr>
              <a:r>
                <a:rPr lang="en-US" sz="2000" dirty="0">
                  <a:latin typeface="Baskerville Old Face" pitchFamily="18" charset="0"/>
                  <a:cs typeface="Arial" charset="0"/>
                </a:rPr>
                <a:t>Ground </a:t>
              </a:r>
            </a:p>
            <a:p>
              <a:pPr lvl="1" eaLnBrk="0" hangingPunct="0">
                <a:buFontTx/>
                <a:buAutoNum type="arabicPeriod"/>
              </a:pPr>
              <a:r>
                <a:rPr lang="en-US" sz="2000" dirty="0">
                  <a:latin typeface="Baskerville Old Face" pitchFamily="18" charset="0"/>
                  <a:cs typeface="Arial" charset="0"/>
                </a:rPr>
                <a:t>Data </a:t>
              </a:r>
            </a:p>
            <a:p>
              <a:pPr eaLnBrk="0" hangingPunct="0"/>
              <a:endParaRPr lang="en-US" sz="2000" dirty="0">
                <a:latin typeface="Baskerville Old Face" pitchFamily="18" charset="0"/>
              </a:endParaRPr>
            </a:p>
          </p:txBody>
        </p:sp>
      </p:grpSp>
      <p:pic>
        <p:nvPicPr>
          <p:cNvPr id="17412" name="Picture 4" descr="http://static.howstuffworks.com/gif/mouse8.jpg"/>
          <p:cNvPicPr>
            <a:picLocks noChangeAspect="1" noChangeArrowheads="1"/>
          </p:cNvPicPr>
          <p:nvPr/>
        </p:nvPicPr>
        <p:blipFill>
          <a:blip r:embed="rId2"/>
          <a:srcRect/>
          <a:stretch>
            <a:fillRect/>
          </a:stretch>
        </p:blipFill>
        <p:spPr bwMode="auto">
          <a:xfrm>
            <a:off x="2898775" y="3581400"/>
            <a:ext cx="2435225" cy="2743200"/>
          </a:xfrm>
          <a:prstGeom prst="rect">
            <a:avLst/>
          </a:prstGeom>
          <a:noFill/>
        </p:spPr>
      </p:pic>
      <p:pic>
        <p:nvPicPr>
          <p:cNvPr id="9" name="Picture 8" descr="SCASC.jpg"/>
          <p:cNvPicPr>
            <a:picLocks noChangeAspect="1"/>
          </p:cNvPicPr>
          <p:nvPr/>
        </p:nvPicPr>
        <p:blipFill>
          <a:blip r:embed="rId3"/>
          <a:stretch>
            <a:fillRect/>
          </a:stretch>
        </p:blipFill>
        <p:spPr>
          <a:xfrm rot="16200000">
            <a:off x="6350001" y="3149601"/>
            <a:ext cx="1625599" cy="2438398"/>
          </a:xfrm>
          <a:prstGeom prst="rect">
            <a:avLst/>
          </a:prstGeom>
        </p:spPr>
      </p:pic>
    </p:spTree>
  </p:cSld>
  <p:clrMapOvr>
    <a:masterClrMapping/>
  </p:clrMapOvr>
  <p:transition>
    <p:pull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0" y="228600"/>
            <a:ext cx="9144000" cy="990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100" b="1" i="1" u="sng" strike="noStrike" kern="1200" cap="none" spc="0" normalizeH="0" baseline="0" noProof="0" dirty="0">
                <a:ln>
                  <a:noFill/>
                </a:ln>
                <a:effectLst>
                  <a:outerShdw blurRad="31750" dist="25400" dir="5400000" algn="tl" rotWithShape="0">
                    <a:srgbClr val="000000">
                      <a:alpha val="25000"/>
                    </a:srgbClr>
                  </a:outerShdw>
                </a:effectLst>
                <a:uLnTx/>
                <a:uFillTx/>
                <a:latin typeface="Baskerville Old Face" pitchFamily="18" charset="0"/>
                <a:ea typeface="+mj-ea"/>
                <a:cs typeface="+mj-cs"/>
              </a:rPr>
              <a:t>What Data is Sent</a:t>
            </a:r>
          </a:p>
        </p:txBody>
      </p:sp>
      <p:sp>
        <p:nvSpPr>
          <p:cNvPr id="3" name="Rectangle 3"/>
          <p:cNvSpPr>
            <a:spLocks noChangeArrowheads="1"/>
          </p:cNvSpPr>
          <p:nvPr/>
        </p:nvSpPr>
        <p:spPr bwMode="auto">
          <a:xfrm>
            <a:off x="0" y="930275"/>
            <a:ext cx="9144000" cy="4939814"/>
          </a:xfrm>
          <a:prstGeom prst="rect">
            <a:avLst/>
          </a:prstGeom>
          <a:noFill/>
          <a:ln w="9525">
            <a:noFill/>
            <a:miter lim="800000"/>
            <a:headEnd/>
            <a:tailEnd/>
          </a:ln>
          <a:effectLst/>
        </p:spPr>
        <p:txBody>
          <a:bodyPr>
            <a:spAutoFit/>
          </a:bodyPr>
          <a:lstStyle/>
          <a:p>
            <a:pPr marL="457200" indent="-457200">
              <a:spcBef>
                <a:spcPct val="50000"/>
              </a:spcBef>
              <a:buFont typeface="Wingdings" pitchFamily="2" charset="2"/>
              <a:buChar char="Ø"/>
            </a:pPr>
            <a:r>
              <a:rPr lang="en-US" dirty="0">
                <a:latin typeface="Baskerville Old Face" pitchFamily="18" charset="0"/>
                <a:cs typeface="Arial" charset="0"/>
              </a:rPr>
              <a:t>Whenever the mouse moves or the user clicks a button, the mouse sends 3 </a:t>
            </a:r>
            <a:r>
              <a:rPr lang="en-US" dirty="0">
                <a:latin typeface="Baskerville Old Face" pitchFamily="18" charset="0"/>
                <a:cs typeface="Arial" charset="0"/>
                <a:hlinkClick r:id="rId2"/>
              </a:rPr>
              <a:t>bytes</a:t>
            </a:r>
            <a:r>
              <a:rPr lang="en-US" dirty="0">
                <a:latin typeface="Baskerville Old Face" pitchFamily="18" charset="0"/>
                <a:cs typeface="Arial" charset="0"/>
              </a:rPr>
              <a:t> of data to the computer. The first byte's 8 bits contain: </a:t>
            </a:r>
          </a:p>
          <a:p>
            <a:pPr marL="914400" lvl="1" indent="-457200" eaLnBrk="0" hangingPunct="0">
              <a:spcBef>
                <a:spcPct val="50000"/>
              </a:spcBef>
              <a:buFontTx/>
              <a:buAutoNum type="arabicPeriod"/>
            </a:pPr>
            <a:r>
              <a:rPr lang="en-US" dirty="0">
                <a:latin typeface="Baskerville Old Face" pitchFamily="18" charset="0"/>
                <a:cs typeface="Arial" charset="0"/>
              </a:rPr>
              <a:t>Left button state (0 = off, 1 = on) </a:t>
            </a:r>
          </a:p>
          <a:p>
            <a:pPr marL="914400" lvl="1" indent="-457200" eaLnBrk="0" hangingPunct="0">
              <a:spcBef>
                <a:spcPct val="50000"/>
              </a:spcBef>
              <a:buFontTx/>
              <a:buAutoNum type="arabicPeriod"/>
            </a:pPr>
            <a:r>
              <a:rPr lang="en-US" dirty="0">
                <a:latin typeface="Baskerville Old Face" pitchFamily="18" charset="0"/>
                <a:cs typeface="Arial" charset="0"/>
              </a:rPr>
              <a:t>Right button state (0 = off, 1 = on) </a:t>
            </a:r>
          </a:p>
          <a:p>
            <a:pPr marL="914400" lvl="1" indent="-457200" eaLnBrk="0" hangingPunct="0">
              <a:spcBef>
                <a:spcPct val="50000"/>
              </a:spcBef>
              <a:buFontTx/>
              <a:buAutoNum type="arabicPeriod"/>
            </a:pPr>
            <a:r>
              <a:rPr lang="en-US" dirty="0">
                <a:latin typeface="Baskerville Old Face" pitchFamily="18" charset="0"/>
                <a:cs typeface="Arial" charset="0"/>
              </a:rPr>
              <a:t>0 </a:t>
            </a:r>
          </a:p>
          <a:p>
            <a:pPr marL="914400" lvl="1" indent="-457200" eaLnBrk="0" hangingPunct="0">
              <a:spcBef>
                <a:spcPct val="50000"/>
              </a:spcBef>
              <a:buFontTx/>
              <a:buAutoNum type="arabicPeriod"/>
            </a:pPr>
            <a:r>
              <a:rPr lang="en-US" dirty="0">
                <a:latin typeface="Baskerville Old Face" pitchFamily="18" charset="0"/>
                <a:cs typeface="Arial" charset="0"/>
              </a:rPr>
              <a:t>1 </a:t>
            </a:r>
          </a:p>
          <a:p>
            <a:pPr marL="914400" lvl="1" indent="-457200" eaLnBrk="0" hangingPunct="0">
              <a:spcBef>
                <a:spcPct val="50000"/>
              </a:spcBef>
              <a:buFontTx/>
              <a:buAutoNum type="arabicPeriod"/>
            </a:pPr>
            <a:r>
              <a:rPr lang="en-US" dirty="0">
                <a:latin typeface="Baskerville Old Face" pitchFamily="18" charset="0"/>
                <a:cs typeface="Arial" charset="0"/>
              </a:rPr>
              <a:t>X direction (positive or negative) </a:t>
            </a:r>
          </a:p>
          <a:p>
            <a:pPr marL="914400" lvl="1" indent="-457200" eaLnBrk="0" hangingPunct="0">
              <a:spcBef>
                <a:spcPct val="50000"/>
              </a:spcBef>
              <a:buFontTx/>
              <a:buAutoNum type="arabicPeriod"/>
            </a:pPr>
            <a:r>
              <a:rPr lang="en-US" dirty="0">
                <a:latin typeface="Baskerville Old Face" pitchFamily="18" charset="0"/>
                <a:cs typeface="Arial" charset="0"/>
              </a:rPr>
              <a:t>Y direction </a:t>
            </a:r>
          </a:p>
          <a:p>
            <a:pPr marL="914400" lvl="1" indent="-457200" eaLnBrk="0" hangingPunct="0">
              <a:spcBef>
                <a:spcPct val="50000"/>
              </a:spcBef>
              <a:buFontTx/>
              <a:buAutoNum type="arabicPeriod"/>
            </a:pPr>
            <a:r>
              <a:rPr lang="en-US" dirty="0">
                <a:latin typeface="Baskerville Old Face" pitchFamily="18" charset="0"/>
                <a:cs typeface="Arial" charset="0"/>
              </a:rPr>
              <a:t>X overflow (the mouse moved more than 255 pulses in 1/40th of a second) </a:t>
            </a:r>
          </a:p>
          <a:p>
            <a:pPr marL="914400" lvl="1" indent="-457200" eaLnBrk="0" hangingPunct="0">
              <a:spcBef>
                <a:spcPct val="50000"/>
              </a:spcBef>
              <a:buFontTx/>
              <a:buAutoNum type="arabicPeriod"/>
            </a:pPr>
            <a:r>
              <a:rPr lang="en-US" dirty="0">
                <a:latin typeface="Baskerville Old Face" pitchFamily="18" charset="0"/>
                <a:cs typeface="Arial" charset="0"/>
              </a:rPr>
              <a:t>Y overflow </a:t>
            </a:r>
          </a:p>
          <a:p>
            <a:pPr marL="457200" indent="-457200" eaLnBrk="0" hangingPunct="0">
              <a:spcBef>
                <a:spcPct val="50000"/>
              </a:spcBef>
              <a:buFont typeface="Wingdings" pitchFamily="2" charset="2"/>
              <a:buChar char="Ø"/>
            </a:pPr>
            <a:r>
              <a:rPr lang="en-US" dirty="0">
                <a:latin typeface="Baskerville Old Face" pitchFamily="18" charset="0"/>
                <a:cs typeface="Arial" charset="0"/>
              </a:rPr>
              <a:t>The next 2 bytes contain the X and Y movement values, respectively. These 2 bytes contain the number of pulses that have been detected in the X and Y direction since the last packet was sent. </a:t>
            </a:r>
          </a:p>
        </p:txBody>
      </p:sp>
      <p:pic>
        <p:nvPicPr>
          <p:cNvPr id="6" name="Picture 5" descr="wfcwe.jpg"/>
          <p:cNvPicPr>
            <a:picLocks noChangeAspect="1"/>
          </p:cNvPicPr>
          <p:nvPr/>
        </p:nvPicPr>
        <p:blipFill>
          <a:blip r:embed="rId3"/>
          <a:stretch>
            <a:fillRect/>
          </a:stretch>
        </p:blipFill>
        <p:spPr>
          <a:xfrm>
            <a:off x="5791200" y="1524000"/>
            <a:ext cx="3200400" cy="2286000"/>
          </a:xfrm>
          <a:prstGeom prst="rect">
            <a:avLst/>
          </a:prstGeom>
        </p:spPr>
      </p:pic>
    </p:spTree>
  </p:cSld>
  <p:clrMapOvr>
    <a:masterClrMapping/>
  </p:clrMapOvr>
  <p:transition>
    <p:pull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28600" y="609600"/>
            <a:ext cx="8686800" cy="1524000"/>
          </a:xfrm>
          <a:prstGeom prst="rect">
            <a:avLst/>
          </a:prstGeom>
          <a:noFill/>
          <a:ln w="9525">
            <a:noFill/>
            <a:miter lim="800000"/>
            <a:headEnd/>
            <a:tailEnd/>
          </a:ln>
          <a:effectLst/>
        </p:spPr>
        <p:txBody>
          <a:bodyPr/>
          <a:lstStyle/>
          <a:p>
            <a:r>
              <a:rPr lang="en-US" sz="1800">
                <a:latin typeface="Arial" charset="0"/>
                <a:cs typeface="Arial" charset="0"/>
              </a:rPr>
              <a:t>The data is sent from the mouse to the computer serially on the data line, with the clock line pulsing to tell the computer where each bit starts and stops. Eleven bits are sent for each byte (1 start bit, 8 data bits, 1 parity bit and 1 stop bit). The PS/2 mouse sends on the order of 1,200 bits per second. That allows it to report mouse position to the computer at a maximum rate of about 40 reports per second. If you are moving the mouse very rapidly, the mouse may travel an inch or more in one-fortieth of a second. This is why there is a byte allocated for X and Y motion in the data protocol. </a:t>
            </a:r>
          </a:p>
          <a:p>
            <a:pPr eaLnBrk="0" hangingPunct="0"/>
            <a:endParaRPr lang="en-US" sz="1800"/>
          </a:p>
        </p:txBody>
      </p:sp>
      <p:sp>
        <p:nvSpPr>
          <p:cNvPr id="19459" name="Rectangle 3"/>
          <p:cNvSpPr>
            <a:spLocks noChangeArrowheads="1"/>
          </p:cNvSpPr>
          <p:nvPr/>
        </p:nvSpPr>
        <p:spPr bwMode="auto">
          <a:xfrm>
            <a:off x="304800" y="4267200"/>
            <a:ext cx="8610600" cy="762000"/>
          </a:xfrm>
          <a:prstGeom prst="rect">
            <a:avLst/>
          </a:prstGeom>
          <a:noFill/>
          <a:ln w="9525">
            <a:noFill/>
            <a:miter lim="800000"/>
            <a:headEnd/>
            <a:tailEnd/>
          </a:ln>
          <a:effectLst/>
        </p:spPr>
        <p:txBody>
          <a:bodyPr/>
          <a:lstStyle/>
          <a:p>
            <a:r>
              <a:rPr lang="en-US" sz="2000" dirty="0">
                <a:latin typeface="Arial" charset="0"/>
                <a:cs typeface="Arial" charset="0"/>
              </a:rPr>
              <a:t>Some mice use </a:t>
            </a:r>
            <a:r>
              <a:rPr lang="en-US" sz="2000" b="1" dirty="0">
                <a:latin typeface="Arial" charset="0"/>
                <a:cs typeface="Arial" charset="0"/>
              </a:rPr>
              <a:t>serial</a:t>
            </a:r>
            <a:r>
              <a:rPr lang="en-US" sz="2000" dirty="0">
                <a:latin typeface="Arial" charset="0"/>
                <a:cs typeface="Arial" charset="0"/>
              </a:rPr>
              <a:t> or </a:t>
            </a:r>
            <a:r>
              <a:rPr lang="en-US" sz="2000" b="1" dirty="0">
                <a:latin typeface="Arial" charset="0"/>
                <a:cs typeface="Arial" charset="0"/>
              </a:rPr>
              <a:t>USB</a:t>
            </a:r>
            <a:r>
              <a:rPr lang="en-US" sz="2000" dirty="0">
                <a:latin typeface="Arial" charset="0"/>
                <a:cs typeface="Arial" charset="0"/>
              </a:rPr>
              <a:t> type connectors.  </a:t>
            </a:r>
          </a:p>
          <a:p>
            <a:pPr eaLnBrk="0" hangingPunct="0"/>
            <a:endParaRPr lang="en-US" sz="2000" dirty="0"/>
          </a:p>
        </p:txBody>
      </p:sp>
    </p:spTree>
  </p:cSld>
  <p:clrMapOvr>
    <a:masterClrMapping/>
  </p:clrMapOvr>
  <p:transition>
    <p:pull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2057400"/>
            <a:ext cx="9144000" cy="990600"/>
          </a:xfrm>
          <a:prstGeom prst="rect">
            <a:avLst/>
          </a:prstGeom>
          <a:scene3d>
            <a:camera prst="isometricOffAxis1Right"/>
            <a:lightRig rig="threePt" dir="t"/>
          </a:scene3d>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6600" b="1" i="1" dirty="0">
                <a:effectLst>
                  <a:outerShdw blurRad="31750" dist="25400" dir="5400000" algn="tl" rotWithShape="0">
                    <a:srgbClr val="000000">
                      <a:alpha val="25000"/>
                    </a:srgbClr>
                  </a:outerShdw>
                </a:effectLst>
                <a:latin typeface="Baskerville Old Face" pitchFamily="18" charset="0"/>
                <a:ea typeface="+mj-ea"/>
                <a:cs typeface="+mj-cs"/>
              </a:rPr>
              <a:t>Thank You.</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13800" b="1" i="1" dirty="0">
                <a:effectLst>
                  <a:outerShdw blurRad="31750" dist="25400" dir="5400000" algn="tl" rotWithShape="0">
                    <a:srgbClr val="000000">
                      <a:alpha val="25000"/>
                    </a:srgbClr>
                  </a:outerShdw>
                </a:effectLst>
                <a:latin typeface="Baskerville Old Face" pitchFamily="18" charset="0"/>
                <a:ea typeface="+mj-ea"/>
                <a:cs typeface="+mj-cs"/>
              </a:rPr>
              <a:t>END.</a:t>
            </a:r>
            <a:endParaRPr kumimoji="0" lang="en-US" sz="13800" b="1" i="1" strike="noStrike" kern="1200" cap="none" spc="0" normalizeH="0" baseline="0" noProof="0" dirty="0">
              <a:ln>
                <a:noFill/>
              </a:ln>
              <a:uLnTx/>
              <a:uFillTx/>
              <a:latin typeface="Baskerville Old Face" pitchFamily="18" charset="0"/>
              <a:ea typeface="+mj-ea"/>
              <a:cs typeface="+mj-cs"/>
            </a:endParaRPr>
          </a:p>
        </p:txBody>
      </p:sp>
      <p:pic>
        <p:nvPicPr>
          <p:cNvPr id="3074" name="Picture 2" descr="C:\Users\sohag\Desktop\picture\thanku.jpg"/>
          <p:cNvPicPr>
            <a:picLocks noChangeAspect="1" noChangeArrowheads="1"/>
          </p:cNvPicPr>
          <p:nvPr/>
        </p:nvPicPr>
        <p:blipFill>
          <a:blip r:embed="rId2"/>
          <a:srcRect/>
          <a:stretch>
            <a:fillRect/>
          </a:stretch>
        </p:blipFill>
        <p:spPr bwMode="auto">
          <a:xfrm>
            <a:off x="6324600" y="0"/>
            <a:ext cx="2819400" cy="2286000"/>
          </a:xfrm>
          <a:prstGeom prst="rect">
            <a:avLst/>
          </a:prstGeom>
          <a:noFill/>
        </p:spPr>
      </p:pic>
      <p:pic>
        <p:nvPicPr>
          <p:cNvPr id="3075" name="Picture 3" descr="C:\Users\sohag\Desktop\picture\kk.jpg"/>
          <p:cNvPicPr>
            <a:picLocks noChangeAspect="1" noChangeArrowheads="1"/>
          </p:cNvPicPr>
          <p:nvPr/>
        </p:nvPicPr>
        <p:blipFill>
          <a:blip r:embed="rId3"/>
          <a:srcRect/>
          <a:stretch>
            <a:fillRect/>
          </a:stretch>
        </p:blipFill>
        <p:spPr bwMode="auto">
          <a:xfrm>
            <a:off x="38100" y="76200"/>
            <a:ext cx="3619500" cy="2133600"/>
          </a:xfrm>
          <a:prstGeom prst="rect">
            <a:avLst/>
          </a:prstGeom>
          <a:noFill/>
        </p:spPr>
      </p:pic>
      <p:pic>
        <p:nvPicPr>
          <p:cNvPr id="3076" name="Picture 4" descr="C:\Users\sohag\Desktop\picture\uuu.jpg"/>
          <p:cNvPicPr>
            <a:picLocks noChangeAspect="1" noChangeArrowheads="1"/>
          </p:cNvPicPr>
          <p:nvPr/>
        </p:nvPicPr>
        <p:blipFill>
          <a:blip r:embed="rId4"/>
          <a:srcRect/>
          <a:stretch>
            <a:fillRect/>
          </a:stretch>
        </p:blipFill>
        <p:spPr bwMode="auto">
          <a:xfrm rot="5400000">
            <a:off x="6850856" y="4502944"/>
            <a:ext cx="1766888" cy="2514600"/>
          </a:xfrm>
          <a:prstGeom prst="rect">
            <a:avLst/>
          </a:prstGeom>
          <a:noFill/>
        </p:spPr>
      </p:pic>
    </p:spTree>
  </p:cSld>
  <p:clrMapOvr>
    <a:masterClrMapping/>
  </p:clrMapOvr>
  <p:transition>
    <p:pull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a:latin typeface="Baskerville Old Face" pitchFamily="18" charset="0"/>
                <a:cs typeface="Arial" pitchFamily="34" charset="0"/>
              </a:rPr>
              <a:t>Mouse</a:t>
            </a:r>
            <a:r>
              <a:rPr lang="en-US" sz="3600" dirty="0">
                <a:latin typeface="Baskerville Old Face" pitchFamily="18" charset="0"/>
              </a:rPr>
              <a:t> </a:t>
            </a:r>
            <a:r>
              <a:rPr lang="en-US" sz="3600" dirty="0">
                <a:latin typeface="Baskerville Old Face" pitchFamily="18" charset="0"/>
                <a:cs typeface="Arial" pitchFamily="34" charset="0"/>
              </a:rPr>
              <a:t>a peripheral device</a:t>
            </a:r>
            <a:r>
              <a:rPr lang="en-US" sz="3600" dirty="0">
                <a:latin typeface="Baskerville Old Face" pitchFamily="18" charset="0"/>
              </a:rPr>
              <a:t>.</a:t>
            </a:r>
          </a:p>
          <a:p>
            <a:r>
              <a:rPr lang="en-US" sz="3600" dirty="0">
                <a:latin typeface="Baskerville Old Face" pitchFamily="18" charset="0"/>
              </a:rPr>
              <a:t>The main goal is to translate the motion of our hand into signals which computer can use.</a:t>
            </a:r>
          </a:p>
          <a:p>
            <a:endParaRPr lang="en-US" sz="3200" dirty="0">
              <a:latin typeface="Baskerville Old Face" pitchFamily="18" charset="0"/>
            </a:endParaRPr>
          </a:p>
        </p:txBody>
      </p:sp>
      <p:sp>
        <p:nvSpPr>
          <p:cNvPr id="3" name="Title 2"/>
          <p:cNvSpPr>
            <a:spLocks noGrp="1"/>
          </p:cNvSpPr>
          <p:nvPr>
            <p:ph type="title"/>
          </p:nvPr>
        </p:nvSpPr>
        <p:spPr/>
        <p:txBody>
          <a:bodyPr>
            <a:normAutofit/>
          </a:bodyPr>
          <a:lstStyle/>
          <a:p>
            <a:pPr algn="ctr"/>
            <a:r>
              <a:rPr lang="en-US" sz="4800" i="1" u="sng" dirty="0">
                <a:solidFill>
                  <a:schemeClr val="tx1"/>
                </a:solidFill>
                <a:latin typeface="Baskerville Old Face" pitchFamily="18" charset="0"/>
                <a:cs typeface="Arial" pitchFamily="34" charset="0"/>
              </a:rPr>
              <a:t>Mouse</a:t>
            </a:r>
            <a:endParaRPr lang="en-US" sz="4400" i="1" u="sng" dirty="0">
              <a:solidFill>
                <a:schemeClr val="tx1"/>
              </a:solidFill>
              <a:latin typeface="Baskerville Old Face" pitchFamily="18" charset="0"/>
            </a:endParaRPr>
          </a:p>
        </p:txBody>
      </p:sp>
      <p:pic>
        <p:nvPicPr>
          <p:cNvPr id="8" name="Picture 7" descr="index.jpg"/>
          <p:cNvPicPr>
            <a:picLocks noChangeAspect="1"/>
          </p:cNvPicPr>
          <p:nvPr/>
        </p:nvPicPr>
        <p:blipFill>
          <a:blip r:embed="rId2"/>
          <a:stretch>
            <a:fillRect/>
          </a:stretch>
        </p:blipFill>
        <p:spPr>
          <a:xfrm>
            <a:off x="2819400" y="3581400"/>
            <a:ext cx="3048000" cy="2596444"/>
          </a:xfrm>
          <a:prstGeom prst="rect">
            <a:avLst/>
          </a:prstGeom>
        </p:spPr>
      </p:pic>
    </p:spTree>
  </p:cSld>
  <p:clrMapOvr>
    <a:masterClrMapping/>
  </p:clrMapOvr>
  <p:transition>
    <p:pull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457200" y="1481328"/>
            <a:ext cx="8686800" cy="4525963"/>
          </a:xfrm>
        </p:spPr>
        <p:txBody>
          <a:bodyPr>
            <a:normAutofit/>
          </a:bodyPr>
          <a:lstStyle/>
          <a:p>
            <a:pPr>
              <a:buFont typeface="Wingdings" pitchFamily="2" charset="2"/>
              <a:buChar char="Ø"/>
            </a:pPr>
            <a:r>
              <a:rPr lang="en-US" sz="3200" dirty="0">
                <a:latin typeface="Baskerville Old Face" pitchFamily="18" charset="0"/>
              </a:rPr>
              <a:t>The mouse didn’t always look the way it does. When the creator of a mouse, Douglas </a:t>
            </a:r>
            <a:r>
              <a:rPr lang="en-US" sz="3200" dirty="0" err="1">
                <a:latin typeface="Baskerville Old Face" pitchFamily="18" charset="0"/>
              </a:rPr>
              <a:t>Engelbart</a:t>
            </a:r>
            <a:r>
              <a:rPr lang="en-US" sz="3200" dirty="0">
                <a:latin typeface="Baskerville Old Face" pitchFamily="18" charset="0"/>
              </a:rPr>
              <a:t>, first made the mouse in 1964 (first prototype), it was a piece of wood with metal wheels inside of it.</a:t>
            </a:r>
          </a:p>
          <a:p>
            <a:pPr>
              <a:buFontTx/>
              <a:buNone/>
            </a:pPr>
            <a:endParaRPr lang="en-US" sz="3200" dirty="0">
              <a:latin typeface="Baskerville Old Face" pitchFamily="18" charset="0"/>
            </a:endParaRPr>
          </a:p>
        </p:txBody>
      </p:sp>
      <p:pic>
        <p:nvPicPr>
          <p:cNvPr id="11268" name="Picture 4" descr="I:\MAERZJOS\11th Grade - Junior\Pictures\dodjs.jpg"/>
          <p:cNvPicPr>
            <a:picLocks noChangeAspect="1" noChangeArrowheads="1"/>
          </p:cNvPicPr>
          <p:nvPr/>
        </p:nvPicPr>
        <p:blipFill>
          <a:blip r:embed="rId2"/>
          <a:srcRect/>
          <a:stretch>
            <a:fillRect/>
          </a:stretch>
        </p:blipFill>
        <p:spPr bwMode="auto">
          <a:xfrm>
            <a:off x="3733800" y="3962400"/>
            <a:ext cx="2876550" cy="2057400"/>
          </a:xfrm>
          <a:prstGeom prst="rect">
            <a:avLst/>
          </a:prstGeom>
          <a:noFill/>
        </p:spPr>
      </p:pic>
      <p:sp>
        <p:nvSpPr>
          <p:cNvPr id="8" name="Rectangle 2"/>
          <p:cNvSpPr txBox="1">
            <a:spLocks noChangeArrowheads="1"/>
          </p:cNvSpPr>
          <p:nvPr/>
        </p:nvSpPr>
        <p:spPr>
          <a:xfrm>
            <a:off x="609600" y="7620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1" i="1" u="sng" strike="noStrike" kern="1200" cap="none" spc="0" normalizeH="0" baseline="0" noProof="0" dirty="0">
                <a:ln>
                  <a:noFill/>
                </a:ln>
                <a:effectLst>
                  <a:outerShdw blurRad="31750" dist="25400" dir="5400000" algn="tl" rotWithShape="0">
                    <a:srgbClr val="000000">
                      <a:alpha val="25000"/>
                    </a:srgbClr>
                  </a:outerShdw>
                </a:effectLst>
                <a:uLnTx/>
                <a:uFillTx/>
                <a:latin typeface="Baskerville Old Face" pitchFamily="18" charset="0"/>
                <a:ea typeface="+mj-ea"/>
                <a:cs typeface="+mj-cs"/>
              </a:rPr>
              <a:t>History Of Mice Part-1</a:t>
            </a:r>
          </a:p>
        </p:txBody>
      </p:sp>
    </p:spTree>
  </p:cSld>
  <p:clrMapOvr>
    <a:masterClrMapping/>
  </p:clrMapOvr>
  <p:transition>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457200" y="1371600"/>
            <a:ext cx="8229600" cy="4635691"/>
          </a:xfrm>
        </p:spPr>
        <p:txBody>
          <a:bodyPr>
            <a:normAutofit/>
          </a:bodyPr>
          <a:lstStyle/>
          <a:p>
            <a:pPr>
              <a:buFont typeface="Wingdings" pitchFamily="2" charset="2"/>
              <a:buChar char="Ø"/>
            </a:pPr>
            <a:r>
              <a:rPr lang="en-US" sz="3200" dirty="0">
                <a:latin typeface="Baskerville Old Face" pitchFamily="18" charset="0"/>
              </a:rPr>
              <a:t>Six years after </a:t>
            </a:r>
            <a:r>
              <a:rPr lang="en-US" sz="3200" dirty="0" err="1">
                <a:latin typeface="Baskerville Old Face" pitchFamily="18" charset="0"/>
              </a:rPr>
              <a:t>Engelbart</a:t>
            </a:r>
            <a:r>
              <a:rPr lang="en-US" sz="3200" dirty="0">
                <a:latin typeface="Baskerville Old Face" pitchFamily="18" charset="0"/>
              </a:rPr>
              <a:t> made the mouse they gave it the name of “Mouse” because it had the tail that came out of it to connect to the computer.</a:t>
            </a:r>
          </a:p>
          <a:p>
            <a:endParaRPr lang="en-US" sz="3200" dirty="0">
              <a:latin typeface="Baskerville Old Face" pitchFamily="18" charset="0"/>
            </a:endParaRPr>
          </a:p>
        </p:txBody>
      </p:sp>
      <p:sp>
        <p:nvSpPr>
          <p:cNvPr id="6" name="Rectangle 2"/>
          <p:cNvSpPr txBox="1">
            <a:spLocks noChangeArrowheads="1"/>
          </p:cNvSpPr>
          <p:nvPr/>
        </p:nvSpPr>
        <p:spPr>
          <a:xfrm>
            <a:off x="609600" y="7620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1" i="1" u="sng" strike="noStrike" kern="1200" cap="none" spc="0" normalizeH="0" baseline="0" noProof="0" dirty="0">
                <a:ln>
                  <a:noFill/>
                </a:ln>
                <a:effectLst>
                  <a:outerShdw blurRad="31750" dist="25400" dir="5400000" algn="tl" rotWithShape="0">
                    <a:srgbClr val="000000">
                      <a:alpha val="25000"/>
                    </a:srgbClr>
                  </a:outerShdw>
                </a:effectLst>
                <a:uLnTx/>
                <a:uFillTx/>
                <a:latin typeface="Baskerville Old Face" pitchFamily="18" charset="0"/>
                <a:ea typeface="+mj-ea"/>
                <a:cs typeface="+mj-cs"/>
              </a:rPr>
              <a:t>History Of Mice Part-2</a:t>
            </a:r>
          </a:p>
        </p:txBody>
      </p:sp>
      <p:pic>
        <p:nvPicPr>
          <p:cNvPr id="5" name="Picture 4" descr="uuu.jpg"/>
          <p:cNvPicPr>
            <a:picLocks noChangeAspect="1"/>
          </p:cNvPicPr>
          <p:nvPr/>
        </p:nvPicPr>
        <p:blipFill>
          <a:blip r:embed="rId2"/>
          <a:stretch>
            <a:fillRect/>
          </a:stretch>
        </p:blipFill>
        <p:spPr>
          <a:xfrm rot="16200000">
            <a:off x="3609979" y="3076573"/>
            <a:ext cx="1924052" cy="3200401"/>
          </a:xfrm>
          <a:prstGeom prst="rect">
            <a:avLst/>
          </a:prstGeom>
        </p:spPr>
      </p:pic>
    </p:spTree>
  </p:cSld>
  <p:clrMapOvr>
    <a:masterClrMapping/>
  </p:clrMapOvr>
  <p:transition>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027"/>
          <p:cNvSpPr>
            <a:spLocks noGrp="1" noChangeArrowheads="1"/>
          </p:cNvSpPr>
          <p:nvPr>
            <p:ph type="body" idx="1"/>
          </p:nvPr>
        </p:nvSpPr>
        <p:spPr/>
        <p:txBody>
          <a:bodyPr>
            <a:normAutofit/>
          </a:bodyPr>
          <a:lstStyle/>
          <a:p>
            <a:r>
              <a:rPr lang="en-US" sz="2800" dirty="0">
                <a:latin typeface="Baskerville Old Face" pitchFamily="18" charset="0"/>
              </a:rPr>
              <a:t>In 1968 </a:t>
            </a:r>
            <a:r>
              <a:rPr lang="en-US" sz="2800" dirty="0" err="1">
                <a:latin typeface="Baskerville Old Face" pitchFamily="18" charset="0"/>
              </a:rPr>
              <a:t>Engelbart</a:t>
            </a:r>
            <a:r>
              <a:rPr lang="en-US" sz="2800" dirty="0">
                <a:latin typeface="Baskerville Old Face" pitchFamily="18" charset="0"/>
              </a:rPr>
              <a:t> held a presentation to show he had made the mouse, what it was used for, and why people should use this.</a:t>
            </a:r>
          </a:p>
          <a:p>
            <a:r>
              <a:rPr lang="en-US" sz="2800" dirty="0">
                <a:latin typeface="Baskerville Old Face" pitchFamily="18" charset="0"/>
              </a:rPr>
              <a:t>Because of this presentation he won an award for a great technology achievement, and he won $500,000.</a:t>
            </a:r>
          </a:p>
          <a:p>
            <a:r>
              <a:rPr lang="en-US" sz="2800" dirty="0">
                <a:latin typeface="Baskerville Old Face" pitchFamily="18" charset="0"/>
              </a:rPr>
              <a:t>Later he was put into the hall of fame for inventors.</a:t>
            </a:r>
          </a:p>
        </p:txBody>
      </p:sp>
      <p:grpSp>
        <p:nvGrpSpPr>
          <p:cNvPr id="2" name="Group 1033"/>
          <p:cNvGrpSpPr>
            <a:grpSpLocks/>
          </p:cNvGrpSpPr>
          <p:nvPr/>
        </p:nvGrpSpPr>
        <p:grpSpPr bwMode="auto">
          <a:xfrm>
            <a:off x="0" y="2949575"/>
            <a:ext cx="9144000" cy="960438"/>
            <a:chOff x="0" y="43"/>
            <a:chExt cx="5760" cy="605"/>
          </a:xfrm>
        </p:grpSpPr>
        <p:sp>
          <p:nvSpPr>
            <p:cNvPr id="15366" name="Rectangle 1030"/>
            <p:cNvSpPr>
              <a:spLocks noChangeArrowheads="1"/>
            </p:cNvSpPr>
            <p:nvPr/>
          </p:nvSpPr>
          <p:spPr bwMode="auto">
            <a:xfrm>
              <a:off x="0" y="43"/>
              <a:ext cx="5760" cy="233"/>
            </a:xfrm>
            <a:prstGeom prst="rect">
              <a:avLst/>
            </a:prstGeom>
            <a:noFill/>
            <a:ln w="9525">
              <a:noFill/>
              <a:miter lim="800000"/>
              <a:headEnd/>
              <a:tailEnd/>
            </a:ln>
            <a:effectLst/>
          </p:spPr>
          <p:txBody>
            <a:bodyPr>
              <a:spAutoFit/>
            </a:bodyPr>
            <a:lstStyle/>
            <a:p>
              <a:endParaRPr lang="en-US">
                <a:latin typeface="Baskerville Old Face" pitchFamily="18" charset="0"/>
              </a:endParaRPr>
            </a:p>
          </p:txBody>
        </p:sp>
        <p:sp>
          <p:nvSpPr>
            <p:cNvPr id="15367" name="Rectangle 1031"/>
            <p:cNvSpPr>
              <a:spLocks noChangeArrowheads="1"/>
            </p:cNvSpPr>
            <p:nvPr/>
          </p:nvSpPr>
          <p:spPr bwMode="auto">
            <a:xfrm>
              <a:off x="0" y="43"/>
              <a:ext cx="5760" cy="605"/>
            </a:xfrm>
            <a:prstGeom prst="rect">
              <a:avLst/>
            </a:prstGeom>
            <a:noFill/>
            <a:ln w="9525">
              <a:noFill/>
              <a:miter lim="800000"/>
              <a:headEnd/>
              <a:tailEnd/>
            </a:ln>
            <a:effectLst/>
          </p:spPr>
          <p:txBody>
            <a:bodyPr anchor="ctr"/>
            <a:lstStyle/>
            <a:p>
              <a:r>
                <a:rPr lang="en-US" sz="600">
                  <a:latin typeface="Baskerville Old Face" pitchFamily="18" charset="0"/>
                  <a:hlinkClick r:id="rId2"/>
                </a:rPr>
                <a:t>  </a:t>
              </a:r>
              <a:r>
                <a:rPr lang="en-US" sz="5700">
                  <a:latin typeface="Baskerville Old Face" pitchFamily="18" charset="0"/>
                </a:rPr>
                <a:t> </a:t>
              </a:r>
              <a:r>
                <a:rPr lang="en-US" sz="600">
                  <a:latin typeface="Baskerville Old Face" pitchFamily="18" charset="0"/>
                </a:rPr>
                <a:t>                                                                       </a:t>
              </a:r>
            </a:p>
          </p:txBody>
        </p:sp>
      </p:grpSp>
      <p:sp>
        <p:nvSpPr>
          <p:cNvPr id="10" name="Rectangle 2"/>
          <p:cNvSpPr txBox="1">
            <a:spLocks noChangeArrowheads="1"/>
          </p:cNvSpPr>
          <p:nvPr/>
        </p:nvSpPr>
        <p:spPr>
          <a:xfrm>
            <a:off x="609600" y="7620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1" i="1" u="sng" strike="noStrike" kern="1200" cap="none" spc="0" normalizeH="0" baseline="0" noProof="0" dirty="0">
                <a:ln>
                  <a:noFill/>
                </a:ln>
                <a:effectLst>
                  <a:outerShdw blurRad="31750" dist="25400" dir="5400000" algn="tl" rotWithShape="0">
                    <a:srgbClr val="000000">
                      <a:alpha val="25000"/>
                    </a:srgbClr>
                  </a:outerShdw>
                </a:effectLst>
                <a:uLnTx/>
                <a:uFillTx/>
                <a:latin typeface="Baskerville Old Face" pitchFamily="18" charset="0"/>
                <a:ea typeface="+mj-ea"/>
                <a:cs typeface="+mj-cs"/>
              </a:rPr>
              <a:t>History Of Mice Part-3</a:t>
            </a:r>
          </a:p>
        </p:txBody>
      </p:sp>
      <p:pic>
        <p:nvPicPr>
          <p:cNvPr id="1026" name="Picture 2" descr="C:\Users\sohag\Desktop\picture\index.jpg"/>
          <p:cNvPicPr>
            <a:picLocks noChangeAspect="1" noChangeArrowheads="1"/>
          </p:cNvPicPr>
          <p:nvPr/>
        </p:nvPicPr>
        <p:blipFill>
          <a:blip r:embed="rId3"/>
          <a:srcRect/>
          <a:stretch>
            <a:fillRect/>
          </a:stretch>
        </p:blipFill>
        <p:spPr bwMode="auto">
          <a:xfrm>
            <a:off x="2133600" y="4343400"/>
            <a:ext cx="4648200" cy="1752600"/>
          </a:xfrm>
          <a:prstGeom prst="rect">
            <a:avLst/>
          </a:prstGeom>
          <a:noFill/>
        </p:spPr>
      </p:pic>
    </p:spTree>
  </p:cSld>
  <p:clrMapOvr>
    <a:masterClrMapping/>
  </p:clrMapOvr>
  <p:transition>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457200" y="1219200"/>
            <a:ext cx="8382000" cy="4114800"/>
          </a:xfrm>
        </p:spPr>
        <p:txBody>
          <a:bodyPr>
            <a:normAutofit/>
          </a:bodyPr>
          <a:lstStyle/>
          <a:p>
            <a:r>
              <a:rPr lang="en-US" sz="2800" dirty="0">
                <a:latin typeface="Baskerville Old Face" pitchFamily="18" charset="0"/>
              </a:rPr>
              <a:t>After </a:t>
            </a:r>
            <a:r>
              <a:rPr lang="en-US" sz="2800" dirty="0" err="1">
                <a:latin typeface="Baskerville Old Face" pitchFamily="18" charset="0"/>
              </a:rPr>
              <a:t>Englebarts</a:t>
            </a:r>
            <a:r>
              <a:rPr lang="en-US" sz="2800" dirty="0">
                <a:latin typeface="Baskerville Old Face" pitchFamily="18" charset="0"/>
              </a:rPr>
              <a:t> attempt to make a mouse a technician, Bill English, created his own mouse. But this mouse he made was not the same kind of mouse </a:t>
            </a:r>
            <a:r>
              <a:rPr lang="en-US" sz="2800" dirty="0" err="1">
                <a:latin typeface="Baskerville Old Face" pitchFamily="18" charset="0"/>
              </a:rPr>
              <a:t>Englebarts</a:t>
            </a:r>
            <a:r>
              <a:rPr lang="en-US" sz="2800" dirty="0">
                <a:latin typeface="Baskerville Old Face" pitchFamily="18" charset="0"/>
              </a:rPr>
              <a:t> created, his was a ball mouse, not a wheel mouse.</a:t>
            </a:r>
          </a:p>
          <a:p>
            <a:r>
              <a:rPr lang="en-US" sz="2800" dirty="0">
                <a:latin typeface="Baskerville Old Face" pitchFamily="18" charset="0"/>
              </a:rPr>
              <a:t>After completing his creation his mouse became the most successful, and most used mouse.</a:t>
            </a:r>
          </a:p>
          <a:p>
            <a:endParaRPr lang="en-US" sz="2800" dirty="0">
              <a:latin typeface="Baskerville Old Face" pitchFamily="18" charset="0"/>
            </a:endParaRPr>
          </a:p>
          <a:p>
            <a:endParaRPr lang="en-US" sz="2800" dirty="0">
              <a:latin typeface="Baskerville Old Face" pitchFamily="18" charset="0"/>
            </a:endParaRPr>
          </a:p>
          <a:p>
            <a:endParaRPr lang="en-US" sz="2800" dirty="0">
              <a:latin typeface="Baskerville Old Face" pitchFamily="18" charset="0"/>
            </a:endParaRPr>
          </a:p>
        </p:txBody>
      </p:sp>
      <p:pic>
        <p:nvPicPr>
          <p:cNvPr id="12292" name="Picture 4" descr="I:\MAERZJOS\11th Grade - Junior\Pictures\mouse number two....jpg"/>
          <p:cNvPicPr>
            <a:picLocks noChangeAspect="1" noChangeArrowheads="1"/>
          </p:cNvPicPr>
          <p:nvPr/>
        </p:nvPicPr>
        <p:blipFill>
          <a:blip r:embed="rId2"/>
          <a:srcRect/>
          <a:stretch>
            <a:fillRect/>
          </a:stretch>
        </p:blipFill>
        <p:spPr bwMode="auto">
          <a:xfrm>
            <a:off x="3124200" y="3907808"/>
            <a:ext cx="3276600" cy="2667000"/>
          </a:xfrm>
          <a:prstGeom prst="rect">
            <a:avLst/>
          </a:prstGeom>
          <a:noFill/>
        </p:spPr>
      </p:pic>
      <p:sp>
        <p:nvSpPr>
          <p:cNvPr id="7" name="Rectangle 2"/>
          <p:cNvSpPr txBox="1">
            <a:spLocks noChangeArrowheads="1"/>
          </p:cNvSpPr>
          <p:nvPr/>
        </p:nvSpPr>
        <p:spPr>
          <a:xfrm>
            <a:off x="609600" y="7620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1" i="1" u="sng" strike="noStrike" kern="1200" cap="none" spc="0" normalizeH="0" baseline="0" noProof="0" dirty="0">
                <a:ln>
                  <a:noFill/>
                </a:ln>
                <a:effectLst>
                  <a:outerShdw blurRad="31750" dist="25400" dir="5400000" algn="tl" rotWithShape="0">
                    <a:srgbClr val="000000">
                      <a:alpha val="25000"/>
                    </a:srgbClr>
                  </a:outerShdw>
                </a:effectLst>
                <a:uLnTx/>
                <a:uFillTx/>
                <a:latin typeface="Baskerville Old Face" pitchFamily="18" charset="0"/>
                <a:ea typeface="+mj-ea"/>
                <a:cs typeface="+mj-cs"/>
              </a:rPr>
              <a:t>History Of Mice Part-4</a:t>
            </a:r>
          </a:p>
        </p:txBody>
      </p:sp>
    </p:spTree>
  </p:cSld>
  <p:clrMapOvr>
    <a:masterClrMapping/>
  </p:clrMapOvr>
  <p:transition>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457200" y="1219200"/>
            <a:ext cx="8229600" cy="4525963"/>
          </a:xfrm>
        </p:spPr>
        <p:txBody>
          <a:bodyPr>
            <a:normAutofit/>
          </a:bodyPr>
          <a:lstStyle/>
          <a:p>
            <a:r>
              <a:rPr lang="en-US" sz="2800" dirty="0">
                <a:latin typeface="Baskerville Old Face" pitchFamily="18" charset="0"/>
              </a:rPr>
              <a:t>After Bill’s mouse the next kind of mouse that came out was a mouse that moves from the laser moving to certain new spots, sound familiar?</a:t>
            </a:r>
          </a:p>
          <a:p>
            <a:r>
              <a:rPr lang="en-US" sz="2800" dirty="0">
                <a:latin typeface="Baskerville Old Face" pitchFamily="18" charset="0"/>
              </a:rPr>
              <a:t>After Bills Prototype mouse it then went to our kinds!</a:t>
            </a:r>
          </a:p>
          <a:p>
            <a:endParaRPr lang="en-US" sz="2800" dirty="0">
              <a:latin typeface="Baskerville Old Face" pitchFamily="18" charset="0"/>
            </a:endParaRPr>
          </a:p>
        </p:txBody>
      </p:sp>
      <p:pic>
        <p:nvPicPr>
          <p:cNvPr id="5" name="Picture 5"/>
          <p:cNvPicPr>
            <a:picLocks noChangeAspect="1" noChangeArrowheads="1"/>
          </p:cNvPicPr>
          <p:nvPr/>
        </p:nvPicPr>
        <p:blipFill>
          <a:blip r:embed="rId2"/>
          <a:srcRect/>
          <a:stretch>
            <a:fillRect/>
          </a:stretch>
        </p:blipFill>
        <p:spPr>
          <a:xfrm>
            <a:off x="228600" y="3352800"/>
            <a:ext cx="2743200" cy="2491068"/>
          </a:xfrm>
          <a:prstGeom prst="rect">
            <a:avLst/>
          </a:prstGeom>
          <a:ln/>
        </p:spPr>
      </p:pic>
      <p:pic>
        <p:nvPicPr>
          <p:cNvPr id="6" name="Picture 6"/>
          <p:cNvPicPr>
            <a:picLocks noChangeAspect="1" noChangeArrowheads="1"/>
          </p:cNvPicPr>
          <p:nvPr/>
        </p:nvPicPr>
        <p:blipFill>
          <a:blip r:embed="rId3"/>
          <a:srcRect/>
          <a:stretch>
            <a:fillRect/>
          </a:stretch>
        </p:blipFill>
        <p:spPr>
          <a:xfrm>
            <a:off x="6113187" y="3352800"/>
            <a:ext cx="2345013" cy="2209800"/>
          </a:xfrm>
          <a:prstGeom prst="rect">
            <a:avLst/>
          </a:prstGeom>
          <a:noFill/>
          <a:ln/>
        </p:spPr>
      </p:pic>
      <p:pic>
        <p:nvPicPr>
          <p:cNvPr id="7" name="Picture 12"/>
          <p:cNvPicPr>
            <a:picLocks noChangeAspect="1" noChangeArrowheads="1"/>
          </p:cNvPicPr>
          <p:nvPr/>
        </p:nvPicPr>
        <p:blipFill>
          <a:blip r:embed="rId4"/>
          <a:srcRect/>
          <a:stretch>
            <a:fillRect/>
          </a:stretch>
        </p:blipFill>
        <p:spPr>
          <a:xfrm>
            <a:off x="3886200" y="3657600"/>
            <a:ext cx="1524000" cy="1783271"/>
          </a:xfrm>
          <a:prstGeom prst="rect">
            <a:avLst/>
          </a:prstGeom>
        </p:spPr>
      </p:pic>
      <p:sp>
        <p:nvSpPr>
          <p:cNvPr id="10" name="Rectangle 2"/>
          <p:cNvSpPr txBox="1">
            <a:spLocks noChangeArrowheads="1"/>
          </p:cNvSpPr>
          <p:nvPr/>
        </p:nvSpPr>
        <p:spPr>
          <a:xfrm>
            <a:off x="609600" y="7620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1" i="1" u="sng" strike="noStrike" kern="1200" cap="none" spc="0" normalizeH="0" baseline="0" noProof="0" dirty="0">
                <a:ln>
                  <a:noFill/>
                </a:ln>
                <a:effectLst>
                  <a:outerShdw blurRad="31750" dist="25400" dir="5400000" algn="tl" rotWithShape="0">
                    <a:srgbClr val="000000">
                      <a:alpha val="25000"/>
                    </a:srgbClr>
                  </a:outerShdw>
                </a:effectLst>
                <a:uLnTx/>
                <a:uFillTx/>
                <a:latin typeface="Baskerville Old Face" pitchFamily="18" charset="0"/>
                <a:ea typeface="+mj-ea"/>
                <a:cs typeface="+mj-cs"/>
              </a:rPr>
              <a:t>History Of Mice Part-5(Final)</a:t>
            </a:r>
          </a:p>
        </p:txBody>
      </p:sp>
    </p:spTree>
  </p:cSld>
  <p:clrMapOvr>
    <a:masterClrMapping/>
  </p:clrMapOvr>
  <p:transition>
    <p:pull dir="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476</TotalTime>
  <Words>2230</Words>
  <Application>Microsoft Office PowerPoint</Application>
  <PresentationFormat>On-screen Show (4:3)</PresentationFormat>
  <Paragraphs>218</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Baskerville Old Face</vt:lpstr>
      <vt:lpstr>Lucida Sans Unicode</vt:lpstr>
      <vt:lpstr>Verdana</vt:lpstr>
      <vt:lpstr>Wingdings</vt:lpstr>
      <vt:lpstr>Wingdings 2</vt:lpstr>
      <vt:lpstr>Wingdings 3</vt:lpstr>
      <vt:lpstr>Concourse</vt:lpstr>
      <vt:lpstr>PowerPoint Presentation</vt:lpstr>
      <vt:lpstr>PowerPoint Presentation</vt:lpstr>
      <vt:lpstr>PowerPoint Presentation</vt:lpstr>
      <vt:lpstr>Mouse</vt:lpstr>
      <vt:lpstr>PowerPoint Presentation</vt:lpstr>
      <vt:lpstr>PowerPoint Presentation</vt:lpstr>
      <vt:lpstr>PowerPoint Presentation</vt:lpstr>
      <vt:lpstr>PowerPoint Presentation</vt:lpstr>
      <vt:lpstr>PowerPoint Presentation</vt:lpstr>
      <vt:lpstr>PowerPoint Presentation</vt:lpstr>
      <vt:lpstr>Mouse Terms and Techniques</vt:lpstr>
      <vt:lpstr>Type of Mouse</vt:lpstr>
      <vt:lpstr>Mouse Manufacturer's </vt:lpstr>
      <vt:lpstr>How to use a corded mouse</vt:lpstr>
      <vt:lpstr>How to use a wireless mouse</vt:lpstr>
      <vt:lpstr>How the mouse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Afrigis Bangladesh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Hasan Mahmud</dc:creator>
  <cp:lastModifiedBy>Tanjida</cp:lastModifiedBy>
  <cp:revision>71</cp:revision>
  <dcterms:created xsi:type="dcterms:W3CDTF">2012-07-30T13:52:32Z</dcterms:created>
  <dcterms:modified xsi:type="dcterms:W3CDTF">2020-08-19T20:35:47Z</dcterms:modified>
</cp:coreProperties>
</file>