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8" r:id="rId3"/>
    <p:sldId id="263" r:id="rId4"/>
    <p:sldId id="269" r:id="rId5"/>
    <p:sldId id="266" r:id="rId6"/>
    <p:sldId id="261"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19-Aug-20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19-Aug-20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19-Aug-20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75"/>
          <p:cNvSpPr>
            <a:spLocks noChangeArrowheads="1"/>
          </p:cNvSpPr>
          <p:nvPr/>
        </p:nvSpPr>
        <p:spPr bwMode="auto">
          <a:xfrm>
            <a:off x="254000" y="4797425"/>
            <a:ext cx="5254625" cy="647700"/>
          </a:xfrm>
          <a:prstGeom prst="rect">
            <a:avLst/>
          </a:prstGeom>
          <a:noFill/>
          <a:ln w="9525">
            <a:noFill/>
            <a:miter lim="800000"/>
            <a:headEnd/>
            <a:tailEnd/>
          </a:ln>
        </p:spPr>
        <p:txBody>
          <a:bodyPr anchor="ctr"/>
          <a:lstStyle/>
          <a:p>
            <a:endParaRPr lang="en-US" sz="2000" b="1" dirty="0">
              <a:solidFill>
                <a:srgbClr val="663300"/>
              </a:solidFill>
            </a:endParaRPr>
          </a:p>
        </p:txBody>
      </p:sp>
      <p:pic>
        <p:nvPicPr>
          <p:cNvPr id="5" name="Picture 4" descr="diulogo.png"/>
          <p:cNvPicPr>
            <a:picLocks noChangeAspect="1"/>
          </p:cNvPicPr>
          <p:nvPr/>
        </p:nvPicPr>
        <p:blipFill>
          <a:blip r:embed="rId2" cstate="print"/>
          <a:stretch>
            <a:fillRect/>
          </a:stretch>
        </p:blipFill>
        <p:spPr>
          <a:xfrm>
            <a:off x="685800" y="457200"/>
            <a:ext cx="7848600" cy="2061557"/>
          </a:xfrm>
          <a:prstGeom prst="rect">
            <a:avLst/>
          </a:prstGeom>
          <a:ln>
            <a:noFill/>
          </a:ln>
          <a:effectLst>
            <a:outerShdw blurRad="292100" dist="139700" dir="2700000" algn="tl" rotWithShape="0">
              <a:srgbClr val="333333">
                <a:alpha val="65000"/>
              </a:srgbClr>
            </a:outerShdw>
          </a:effectLst>
        </p:spPr>
      </p:pic>
      <p:sp>
        <p:nvSpPr>
          <p:cNvPr id="6" name="Subtitle 2"/>
          <p:cNvSpPr>
            <a:spLocks noGrp="1"/>
          </p:cNvSpPr>
          <p:nvPr>
            <p:ph type="subTitle" idx="1"/>
          </p:nvPr>
        </p:nvSpPr>
        <p:spPr>
          <a:xfrm>
            <a:off x="254000" y="3657600"/>
            <a:ext cx="9144032" cy="1905000"/>
          </a:xfrm>
        </p:spPr>
        <p:txBody>
          <a:bodyPr>
            <a:noAutofit/>
          </a:bodyPr>
          <a:lstStyle/>
          <a:p>
            <a:pPr algn="l"/>
            <a:r>
              <a:rPr lang="en-US" sz="3200" b="1" i="1" u="sng"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Baskerville Old Face" pitchFamily="18" charset="0"/>
              </a:rPr>
              <a:t>Hospital  management  system</a:t>
            </a:r>
            <a:br>
              <a:rPr lang="en-US" sz="3200" b="1" i="1" u="sng"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Baskerville Old Face" pitchFamily="18" charset="0"/>
              </a:rPr>
            </a:br>
            <a:r>
              <a:rPr lang="en-US" sz="3200" b="1" i="1" u="sng"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Baskerville Old Face" pitchFamily="18" charset="0"/>
              </a:rPr>
              <a:t>(Patient  movement)</a:t>
            </a:r>
            <a:endParaRPr lang="en-US" sz="3200" b="1" i="1" dirty="0">
              <a:solidFill>
                <a:schemeClr val="tx1"/>
              </a:solidFill>
              <a:latin typeface="Aharoni" pitchFamily="2" charset="-79"/>
              <a:cs typeface="Aharoni" pitchFamily="2" charset="-79"/>
            </a:endParaRPr>
          </a:p>
          <a:p>
            <a:pPr algn="l"/>
            <a:r>
              <a:rPr lang="en-US" sz="3200" b="1" i="1" dirty="0">
                <a:solidFill>
                  <a:schemeClr val="tx1"/>
                </a:solidFill>
                <a:latin typeface="Aharoni" pitchFamily="2" charset="-79"/>
                <a:cs typeface="Aharoni" pitchFamily="2" charset="-79"/>
              </a:rPr>
              <a:t>Course Title: </a:t>
            </a:r>
            <a:r>
              <a:rPr lang="en-GB" sz="3200" b="1" dirty="0">
                <a:solidFill>
                  <a:schemeClr val="tx1"/>
                </a:solidFill>
                <a:latin typeface="Aharoni" pitchFamily="2" charset="-79"/>
                <a:cs typeface="Aharoni" pitchFamily="2" charset="-79"/>
              </a:rPr>
              <a:t> Simulation  and Modelling</a:t>
            </a:r>
            <a:endParaRPr lang="en-US" sz="3200" b="1" i="1" dirty="0">
              <a:solidFill>
                <a:schemeClr val="tx1"/>
              </a:solidFill>
              <a:latin typeface="Aharoni" pitchFamily="2" charset="-79"/>
              <a:cs typeface="Aharoni" pitchFamily="2" charset="-79"/>
            </a:endParaRPr>
          </a:p>
          <a:p>
            <a:pPr algn="l"/>
            <a:r>
              <a:rPr lang="en-US" sz="3200" b="1" i="1" dirty="0">
                <a:solidFill>
                  <a:schemeClr val="tx1"/>
                </a:solidFill>
                <a:latin typeface="Aharoni" pitchFamily="2" charset="-79"/>
                <a:cs typeface="Aharoni" pitchFamily="2" charset="-79"/>
              </a:rPr>
              <a:t>Course Code : CSE413</a:t>
            </a:r>
          </a:p>
          <a:p>
            <a:pPr algn="l"/>
            <a:r>
              <a:rPr lang="en-US" sz="3200" b="1" i="1" dirty="0">
                <a:solidFill>
                  <a:schemeClr val="tx1"/>
                </a:solidFill>
                <a:latin typeface="Aharoni" pitchFamily="2" charset="-79"/>
                <a:cs typeface="Aharoni" pitchFamily="2" charset="-79"/>
              </a:rPr>
              <a:t>Thanjida Akhter </a:t>
            </a:r>
          </a:p>
          <a:p>
            <a:pPr algn="l"/>
            <a:endParaRPr lang="en-US" sz="3200" b="1" dirty="0">
              <a:solidFill>
                <a:schemeClr val="tx1"/>
              </a:solidFill>
              <a:latin typeface="Aharoni" pitchFamily="2" charset="-79"/>
              <a:cs typeface="Aharoni" pitchFamily="2" charset="-79"/>
            </a:endParaRPr>
          </a:p>
          <a:p>
            <a:pPr algn="l"/>
            <a:endParaRPr lang="en-US" sz="3200" b="1" dirty="0">
              <a:solidFill>
                <a:schemeClr val="tx1"/>
              </a:solidFill>
              <a:latin typeface="Aharoni" pitchFamily="2" charset="-79"/>
              <a:cs typeface="Aharoni" pitchFamily="2" charset="-79"/>
            </a:endParaRPr>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
            <a:ext cx="7239000" cy="701040"/>
          </a:xfrm>
        </p:spPr>
        <p:txBody>
          <a:bodyPr>
            <a:normAutofit fontScale="90000"/>
          </a:bodyPr>
          <a:lstStyle/>
          <a:p>
            <a:r>
              <a:rPr lang="en-US" dirty="0"/>
              <a:t>Hospital Management Systems</a:t>
            </a:r>
          </a:p>
        </p:txBody>
      </p:sp>
      <p:sp>
        <p:nvSpPr>
          <p:cNvPr id="3" name="Content Placeholder 2"/>
          <p:cNvSpPr>
            <a:spLocks noGrp="1"/>
          </p:cNvSpPr>
          <p:nvPr>
            <p:ph idx="1"/>
          </p:nvPr>
        </p:nvSpPr>
        <p:spPr>
          <a:xfrm>
            <a:off x="304800" y="1447800"/>
            <a:ext cx="7772400" cy="5181600"/>
          </a:xfrm>
        </p:spPr>
        <p:txBody>
          <a:bodyPr>
            <a:normAutofit/>
          </a:bodyPr>
          <a:lstStyle/>
          <a:p>
            <a:r>
              <a:rPr lang="en-US" dirty="0"/>
              <a:t>Hospital Management Systems can be defined as massive, integrated systems that support the comprehensive information requirements of hospitals, including patient, clinical, ancillary and financial management. </a:t>
            </a:r>
          </a:p>
          <a:p>
            <a:r>
              <a:rPr lang="en-US" dirty="0"/>
              <a:t>Hospitals are extremely complex institutions with large departments and units coordinate care for patients. Hospitals are becoming more reliant on the ability of HMS to assist in the diagnosis, management and education for better and improved services and practices. </a:t>
            </a:r>
          </a:p>
          <a:p>
            <a:endParaRPr lang="en-US" dirty="0"/>
          </a:p>
        </p:txBody>
      </p:sp>
      <p:sp>
        <p:nvSpPr>
          <p:cNvPr id="4" name="Slide Number Placeholder 3"/>
          <p:cNvSpPr>
            <a:spLocks noGrp="1"/>
          </p:cNvSpPr>
          <p:nvPr>
            <p:ph type="sldNum" sz="quarter" idx="12"/>
          </p:nvPr>
        </p:nvSpPr>
        <p:spPr/>
        <p:txBody>
          <a:bodyPr/>
          <a:lstStyle/>
          <a:p>
            <a:fld id="{967AC397-9B6D-4D7E-87DD-E2B232D4335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8153400" cy="1143000"/>
          </a:xfrm>
        </p:spPr>
        <p:txBody>
          <a:bodyPr>
            <a:normAutofit fontScale="90000"/>
          </a:bodyPr>
          <a:lstStyle/>
          <a:p>
            <a:pPr algn="ctr"/>
            <a:r>
              <a:rPr lang="en-US" b="0" i="1" u="sng" dirty="0">
                <a:latin typeface="Baskerville Old Face" pitchFamily="18" charset="0"/>
              </a:rPr>
              <a:t>Corporate model of hospital management system</a:t>
            </a:r>
          </a:p>
        </p:txBody>
      </p:sp>
      <p:sp>
        <p:nvSpPr>
          <p:cNvPr id="4" name="Oval 3"/>
          <p:cNvSpPr/>
          <p:nvPr/>
        </p:nvSpPr>
        <p:spPr>
          <a:xfrm>
            <a:off x="1600200" y="2209800"/>
            <a:ext cx="4953000" cy="3886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skerville Old Face" pitchFamily="18" charset="0"/>
            </a:endParaRPr>
          </a:p>
        </p:txBody>
      </p:sp>
      <p:graphicFrame>
        <p:nvGraphicFramePr>
          <p:cNvPr id="5" name="Content Placeholder 7"/>
          <p:cNvGraphicFramePr>
            <a:graphicFrameLocks/>
          </p:cNvGraphicFramePr>
          <p:nvPr/>
        </p:nvGraphicFramePr>
        <p:xfrm>
          <a:off x="3429000" y="1981200"/>
          <a:ext cx="1371600" cy="457200"/>
        </p:xfrm>
        <a:graphic>
          <a:graphicData uri="http://schemas.openxmlformats.org/drawingml/2006/table">
            <a:tbl>
              <a:tblPr firstRow="1" bandRow="1">
                <a:effectLst>
                  <a:innerShdw blurRad="114300">
                    <a:prstClr val="black"/>
                  </a:innerShdw>
                </a:effectLst>
                <a:tableStyleId>{5C22544A-7EE6-4342-B048-85BDC9FD1C3A}</a:tableStyleId>
              </a:tblPr>
              <a:tblGrid>
                <a:gridCol w="1371600">
                  <a:extLst>
                    <a:ext uri="{9D8B030D-6E8A-4147-A177-3AD203B41FA5}">
                      <a16:colId xmlns:a16="http://schemas.microsoft.com/office/drawing/2014/main" val="20000"/>
                    </a:ext>
                  </a:extLst>
                </a:gridCol>
              </a:tblGrid>
              <a:tr h="457200">
                <a:tc>
                  <a:txBody>
                    <a:bodyPr/>
                    <a:lstStyle/>
                    <a:p>
                      <a:pPr algn="ctr"/>
                      <a:r>
                        <a:rPr lang="en-US" sz="2400" dirty="0">
                          <a:solidFill>
                            <a:schemeClr val="tx1"/>
                          </a:solidFill>
                        </a:rPr>
                        <a:t>Patient</a:t>
                      </a: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791200" y="3896360"/>
          <a:ext cx="1295400" cy="447040"/>
        </p:xfrm>
        <a:graphic>
          <a:graphicData uri="http://schemas.openxmlformats.org/drawingml/2006/table">
            <a:tbl>
              <a:tblPr firstRow="1" bandRow="1">
                <a:effectLst>
                  <a:innerShdw blurRad="114300">
                    <a:prstClr val="black"/>
                  </a:innerShdw>
                </a:effectLst>
                <a:tableStyleId>{5C22544A-7EE6-4342-B048-85BDC9FD1C3A}</a:tableStyleId>
              </a:tblPr>
              <a:tblGrid>
                <a:gridCol w="1295400">
                  <a:extLst>
                    <a:ext uri="{9D8B030D-6E8A-4147-A177-3AD203B41FA5}">
                      <a16:colId xmlns:a16="http://schemas.microsoft.com/office/drawing/2014/main" val="20000"/>
                    </a:ext>
                  </a:extLst>
                </a:gridCol>
              </a:tblGrid>
              <a:tr h="447040">
                <a:tc>
                  <a:txBody>
                    <a:bodyPr/>
                    <a:lstStyle/>
                    <a:p>
                      <a:pPr algn="ctr"/>
                      <a:r>
                        <a:rPr lang="en-US" sz="2000" dirty="0">
                          <a:solidFill>
                            <a:schemeClr val="tx1"/>
                          </a:solidFill>
                        </a:rPr>
                        <a:t>Admin</a:t>
                      </a: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066800" y="3810000"/>
          <a:ext cx="1371600" cy="457200"/>
        </p:xfrm>
        <a:graphic>
          <a:graphicData uri="http://schemas.openxmlformats.org/drawingml/2006/table">
            <a:tbl>
              <a:tblPr firstRow="1" bandRow="1">
                <a:effectLst>
                  <a:innerShdw blurRad="114300">
                    <a:prstClr val="black"/>
                  </a:innerShdw>
                </a:effectLst>
                <a:tableStyleId>{5C22544A-7EE6-4342-B048-85BDC9FD1C3A}</a:tableStyleId>
              </a:tblPr>
              <a:tblGrid>
                <a:gridCol w="1371600">
                  <a:extLst>
                    <a:ext uri="{9D8B030D-6E8A-4147-A177-3AD203B41FA5}">
                      <a16:colId xmlns:a16="http://schemas.microsoft.com/office/drawing/2014/main" val="20000"/>
                    </a:ext>
                  </a:extLst>
                </a:gridCol>
              </a:tblGrid>
              <a:tr h="457200">
                <a:tc>
                  <a:txBody>
                    <a:bodyPr/>
                    <a:lstStyle/>
                    <a:p>
                      <a:pPr algn="ctr"/>
                      <a:r>
                        <a:rPr lang="en-US" sz="2000" dirty="0">
                          <a:solidFill>
                            <a:schemeClr val="tx1"/>
                          </a:solidFill>
                        </a:rPr>
                        <a:t>Doctor</a:t>
                      </a: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12" name="Isosceles Triangle 11"/>
          <p:cNvSpPr/>
          <p:nvPr/>
        </p:nvSpPr>
        <p:spPr>
          <a:xfrm rot="3939050">
            <a:off x="3034582" y="2151361"/>
            <a:ext cx="457200" cy="3810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skerville Old Face" pitchFamily="18" charset="0"/>
            </a:endParaRPr>
          </a:p>
        </p:txBody>
      </p:sp>
      <p:sp>
        <p:nvSpPr>
          <p:cNvPr id="13" name="Isosceles Triangle 12"/>
          <p:cNvSpPr/>
          <p:nvPr/>
        </p:nvSpPr>
        <p:spPr>
          <a:xfrm rot="9892929">
            <a:off x="6282828" y="3514304"/>
            <a:ext cx="457200" cy="3810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skerville Old Face" pitchFamily="18" charset="0"/>
            </a:endParaRPr>
          </a:p>
        </p:txBody>
      </p:sp>
      <p:sp>
        <p:nvSpPr>
          <p:cNvPr id="17" name="Isosceles Triangle 16"/>
          <p:cNvSpPr/>
          <p:nvPr/>
        </p:nvSpPr>
        <p:spPr>
          <a:xfrm rot="20360635">
            <a:off x="1471495" y="4259395"/>
            <a:ext cx="457200" cy="3810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skerville Old Face" pitchFamily="18" charset="0"/>
            </a:endParaRPr>
          </a:p>
        </p:txBody>
      </p:sp>
      <p:sp>
        <p:nvSpPr>
          <p:cNvPr id="10" name="TextBox 9"/>
          <p:cNvSpPr txBox="1"/>
          <p:nvPr/>
        </p:nvSpPr>
        <p:spPr>
          <a:xfrm>
            <a:off x="1600200" y="6248400"/>
            <a:ext cx="4876800" cy="430887"/>
          </a:xfrm>
          <a:prstGeom prst="rect">
            <a:avLst/>
          </a:prstGeom>
          <a:noFill/>
        </p:spPr>
        <p:txBody>
          <a:bodyPr wrap="square" rtlCol="0">
            <a:spAutoFit/>
          </a:bodyPr>
          <a:lstStyle/>
          <a:p>
            <a:pPr algn="ctr"/>
            <a:r>
              <a:rPr lang="en-US" sz="2200" b="1" dirty="0"/>
              <a:t>Abstract View</a:t>
            </a:r>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a:t>
            </a:r>
          </a:p>
        </p:txBody>
      </p:sp>
      <p:sp>
        <p:nvSpPr>
          <p:cNvPr id="3" name="Content Placeholder 2"/>
          <p:cNvSpPr>
            <a:spLocks noGrp="1"/>
          </p:cNvSpPr>
          <p:nvPr>
            <p:ph idx="1"/>
          </p:nvPr>
        </p:nvSpPr>
        <p:spPr/>
        <p:txBody>
          <a:bodyPr/>
          <a:lstStyle/>
          <a:p>
            <a:r>
              <a:rPr lang="en-US" dirty="0"/>
              <a:t>From the abstract view we can see that one of the main component of HMS is Patient.</a:t>
            </a:r>
          </a:p>
          <a:p>
            <a:r>
              <a:rPr lang="en-US" dirty="0"/>
              <a:t>Who is this Patient?</a:t>
            </a:r>
          </a:p>
          <a:p>
            <a:pPr lvl="1"/>
            <a:r>
              <a:rPr lang="en-US" dirty="0">
                <a:solidFill>
                  <a:schemeClr val="tx1"/>
                </a:solidFill>
              </a:rPr>
              <a:t>When we get injured or</a:t>
            </a:r>
          </a:p>
          <a:p>
            <a:pPr lvl="1"/>
            <a:r>
              <a:rPr lang="en-US" dirty="0">
                <a:solidFill>
                  <a:schemeClr val="tx1"/>
                </a:solidFill>
              </a:rPr>
              <a:t>Feel sickness or</a:t>
            </a:r>
          </a:p>
          <a:p>
            <a:pPr lvl="1"/>
            <a:r>
              <a:rPr lang="en-US" dirty="0">
                <a:solidFill>
                  <a:schemeClr val="tx1"/>
                </a:solidFill>
              </a:rPr>
              <a:t>Weakness</a:t>
            </a:r>
            <a:endParaRPr lang="en-US" dirty="0"/>
          </a:p>
          <a:p>
            <a:r>
              <a:rPr lang="en-US" dirty="0"/>
              <a:t>We become the Patient.</a:t>
            </a:r>
          </a:p>
          <a:p>
            <a:r>
              <a:rPr lang="en-US" dirty="0"/>
              <a:t>How Patient works in HMS ?</a:t>
            </a:r>
          </a:p>
          <a:p>
            <a:pPr lvl="1">
              <a:buNone/>
            </a:pP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png"/>
          <p:cNvPicPr>
            <a:picLocks noGrp="1" noChangeAspect="1"/>
          </p:cNvPicPr>
          <p:nvPr>
            <p:ph idx="1"/>
          </p:nvPr>
        </p:nvPicPr>
        <p:blipFill>
          <a:blip r:embed="rId2"/>
          <a:stretch>
            <a:fillRect/>
          </a:stretch>
        </p:blipFill>
        <p:spPr>
          <a:xfrm>
            <a:off x="0" y="76200"/>
            <a:ext cx="8077200" cy="3505200"/>
          </a:xfrm>
        </p:spPr>
      </p:pic>
      <p:sp>
        <p:nvSpPr>
          <p:cNvPr id="5" name="Rectangle 4"/>
          <p:cNvSpPr/>
          <p:nvPr/>
        </p:nvSpPr>
        <p:spPr>
          <a:xfrm>
            <a:off x="5715000" y="3124200"/>
            <a:ext cx="1295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a:off x="274316" y="3703316"/>
            <a:ext cx="2667000" cy="838200"/>
          </a:xfrm>
          <a:prstGeom prst="flowChartDecision">
            <a:avLst/>
          </a:prstGeom>
          <a:solidFill>
            <a:schemeClr val="bg1"/>
          </a:solidFill>
          <a:ln w="6350">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cision 6"/>
          <p:cNvSpPr/>
          <p:nvPr/>
        </p:nvSpPr>
        <p:spPr>
          <a:xfrm>
            <a:off x="4371536" y="3705664"/>
            <a:ext cx="2667000" cy="838200"/>
          </a:xfrm>
          <a:prstGeom prst="flowChartDecision">
            <a:avLst/>
          </a:prstGeom>
          <a:solidFill>
            <a:schemeClr val="bg1"/>
          </a:solidFill>
          <a:ln w="9525">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1516" y="3931916"/>
            <a:ext cx="1981200" cy="369332"/>
          </a:xfrm>
          <a:prstGeom prst="rect">
            <a:avLst/>
          </a:prstGeom>
          <a:noFill/>
        </p:spPr>
        <p:txBody>
          <a:bodyPr wrap="square" rtlCol="0">
            <a:spAutoFit/>
          </a:bodyPr>
          <a:lstStyle/>
          <a:p>
            <a:r>
              <a:rPr lang="en-US" dirty="0"/>
              <a:t>Examination??</a:t>
            </a:r>
          </a:p>
        </p:txBody>
      </p:sp>
      <p:cxnSp>
        <p:nvCxnSpPr>
          <p:cNvPr id="10" name="Straight Arrow Connector 9"/>
          <p:cNvCxnSpPr/>
          <p:nvPr/>
        </p:nvCxnSpPr>
        <p:spPr>
          <a:xfrm rot="5400000">
            <a:off x="2720046" y="2412898"/>
            <a:ext cx="121916" cy="2430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descr="123_11.PNG"/>
          <p:cNvPicPr>
            <a:picLocks noChangeAspect="1"/>
          </p:cNvPicPr>
          <p:nvPr/>
        </p:nvPicPr>
        <p:blipFill>
          <a:blip r:embed="rId3"/>
          <a:stretch>
            <a:fillRect/>
          </a:stretch>
        </p:blipFill>
        <p:spPr>
          <a:xfrm>
            <a:off x="452424" y="4572001"/>
            <a:ext cx="1681176" cy="2286000"/>
          </a:xfrm>
          <a:prstGeom prst="rect">
            <a:avLst/>
          </a:prstGeom>
        </p:spPr>
      </p:pic>
      <p:sp>
        <p:nvSpPr>
          <p:cNvPr id="17" name="TextBox 16"/>
          <p:cNvSpPr txBox="1"/>
          <p:nvPr/>
        </p:nvSpPr>
        <p:spPr>
          <a:xfrm>
            <a:off x="1676400" y="4583668"/>
            <a:ext cx="1219200" cy="369332"/>
          </a:xfrm>
          <a:prstGeom prst="rect">
            <a:avLst/>
          </a:prstGeom>
          <a:noFill/>
        </p:spPr>
        <p:txBody>
          <a:bodyPr wrap="square" rtlCol="0">
            <a:spAutoFit/>
          </a:bodyPr>
          <a:lstStyle/>
          <a:p>
            <a:r>
              <a:rPr lang="en-US" dirty="0"/>
              <a:t>Yes</a:t>
            </a:r>
          </a:p>
        </p:txBody>
      </p:sp>
      <p:cxnSp>
        <p:nvCxnSpPr>
          <p:cNvPr id="18" name="Straight Arrow Connector 17"/>
          <p:cNvCxnSpPr/>
          <p:nvPr/>
        </p:nvCxnSpPr>
        <p:spPr>
          <a:xfrm flipV="1">
            <a:off x="186396" y="3352800"/>
            <a:ext cx="1752600" cy="140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33365" y="4457699"/>
            <a:ext cx="2210593" cy="7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8260" y="55626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2941316" y="4114800"/>
            <a:ext cx="1402084" cy="76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00400" y="4052668"/>
            <a:ext cx="1066800" cy="369332"/>
          </a:xfrm>
          <a:prstGeom prst="rect">
            <a:avLst/>
          </a:prstGeom>
          <a:noFill/>
        </p:spPr>
        <p:txBody>
          <a:bodyPr wrap="square" rtlCol="0">
            <a:spAutoFit/>
          </a:bodyPr>
          <a:lstStyle/>
          <a:p>
            <a:r>
              <a:rPr lang="en-US" dirty="0"/>
              <a:t>No</a:t>
            </a:r>
          </a:p>
        </p:txBody>
      </p:sp>
      <p:sp>
        <p:nvSpPr>
          <p:cNvPr id="24" name="TextBox 23"/>
          <p:cNvSpPr txBox="1"/>
          <p:nvPr/>
        </p:nvSpPr>
        <p:spPr>
          <a:xfrm>
            <a:off x="4862732" y="3954192"/>
            <a:ext cx="1752600" cy="369332"/>
          </a:xfrm>
          <a:prstGeom prst="rect">
            <a:avLst/>
          </a:prstGeom>
          <a:noFill/>
        </p:spPr>
        <p:txBody>
          <a:bodyPr wrap="square" rtlCol="0">
            <a:spAutoFit/>
          </a:bodyPr>
          <a:lstStyle/>
          <a:p>
            <a:r>
              <a:rPr lang="en-US" dirty="0"/>
              <a:t>Admit Patient?</a:t>
            </a:r>
          </a:p>
        </p:txBody>
      </p:sp>
      <p:pic>
        <p:nvPicPr>
          <p:cNvPr id="26" name="Picture 25" descr="222222222.PNG"/>
          <p:cNvPicPr>
            <a:picLocks noChangeAspect="1"/>
          </p:cNvPicPr>
          <p:nvPr/>
        </p:nvPicPr>
        <p:blipFill>
          <a:blip r:embed="rId4"/>
          <a:stretch>
            <a:fillRect/>
          </a:stretch>
        </p:blipFill>
        <p:spPr>
          <a:xfrm>
            <a:off x="6236681" y="4419419"/>
            <a:ext cx="1905000" cy="1295581"/>
          </a:xfrm>
          <a:prstGeom prst="rect">
            <a:avLst/>
          </a:prstGeom>
        </p:spPr>
      </p:pic>
      <p:sp>
        <p:nvSpPr>
          <p:cNvPr id="33" name="Rectangle 32"/>
          <p:cNvSpPr/>
          <p:nvPr/>
        </p:nvSpPr>
        <p:spPr>
          <a:xfrm>
            <a:off x="7162800" y="4267200"/>
            <a:ext cx="228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7" idx="3"/>
            <a:endCxn id="33" idx="2"/>
          </p:cNvCxnSpPr>
          <p:nvPr/>
        </p:nvCxnSpPr>
        <p:spPr>
          <a:xfrm>
            <a:off x="7038536" y="4124764"/>
            <a:ext cx="238564" cy="10568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239000" y="4419600"/>
            <a:ext cx="685800" cy="369332"/>
          </a:xfrm>
          <a:prstGeom prst="rect">
            <a:avLst/>
          </a:prstGeom>
          <a:noFill/>
        </p:spPr>
        <p:txBody>
          <a:bodyPr wrap="square" rtlCol="0">
            <a:spAutoFit/>
          </a:bodyPr>
          <a:lstStyle/>
          <a:p>
            <a:r>
              <a:rPr lang="en-US" dirty="0"/>
              <a:t>Yes</a:t>
            </a:r>
          </a:p>
        </p:txBody>
      </p:sp>
      <p:pic>
        <p:nvPicPr>
          <p:cNvPr id="40" name="Picture 39" descr="234567890.PNG"/>
          <p:cNvPicPr>
            <a:picLocks noChangeAspect="1"/>
          </p:cNvPicPr>
          <p:nvPr/>
        </p:nvPicPr>
        <p:blipFill>
          <a:blip r:embed="rId5"/>
          <a:stretch>
            <a:fillRect/>
          </a:stretch>
        </p:blipFill>
        <p:spPr>
          <a:xfrm>
            <a:off x="2657112" y="4771734"/>
            <a:ext cx="2600688" cy="2086266"/>
          </a:xfrm>
          <a:prstGeom prst="rect">
            <a:avLst/>
          </a:prstGeom>
        </p:spPr>
      </p:pic>
      <p:cxnSp>
        <p:nvCxnSpPr>
          <p:cNvPr id="46" name="Straight Arrow Connector 45"/>
          <p:cNvCxnSpPr>
            <a:stCxn id="7" idx="2"/>
            <a:endCxn id="40" idx="0"/>
          </p:cNvCxnSpPr>
          <p:nvPr/>
        </p:nvCxnSpPr>
        <p:spPr>
          <a:xfrm rot="5400000">
            <a:off x="4717311" y="3784009"/>
            <a:ext cx="227870" cy="1747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345026" y="4357468"/>
            <a:ext cx="455574" cy="369332"/>
          </a:xfrm>
          <a:prstGeom prst="rect">
            <a:avLst/>
          </a:prstGeom>
        </p:spPr>
        <p:txBody>
          <a:bodyPr wrap="none">
            <a:spAutoFit/>
          </a:bodyPr>
          <a:lstStyle/>
          <a:p>
            <a:r>
              <a:rPr lang="en-US" dirty="0"/>
              <a:t>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746760"/>
          </a:xfrm>
        </p:spPr>
        <p:txBody>
          <a:bodyPr>
            <a:normAutofit/>
          </a:bodyPr>
          <a:lstStyle/>
          <a:p>
            <a:pPr algn="ctr"/>
            <a:r>
              <a:rPr lang="en-US" i="1" u="sng" dirty="0"/>
              <a:t>P. a. s.</a:t>
            </a:r>
          </a:p>
        </p:txBody>
      </p:sp>
      <p:pic>
        <p:nvPicPr>
          <p:cNvPr id="6" name="Content Placeholder 5" descr="pa.jpg"/>
          <p:cNvPicPr>
            <a:picLocks noGrp="1" noChangeAspect="1"/>
          </p:cNvPicPr>
          <p:nvPr>
            <p:ph idx="1"/>
          </p:nvPr>
        </p:nvPicPr>
        <p:blipFill>
          <a:blip r:embed="rId2"/>
          <a:stretch>
            <a:fillRect/>
          </a:stretch>
        </p:blipFill>
        <p:spPr>
          <a:xfrm>
            <a:off x="367156" y="1102444"/>
            <a:ext cx="7405244" cy="5069756"/>
          </a:xfrm>
        </p:spPr>
      </p:pic>
      <p:graphicFrame>
        <p:nvGraphicFramePr>
          <p:cNvPr id="7" name="Table 6"/>
          <p:cNvGraphicFramePr>
            <a:graphicFrameLocks noGrp="1"/>
          </p:cNvGraphicFramePr>
          <p:nvPr/>
        </p:nvGraphicFramePr>
        <p:xfrm>
          <a:off x="5410200" y="1143000"/>
          <a:ext cx="2057400" cy="533400"/>
        </p:xfrm>
        <a:graphic>
          <a:graphicData uri="http://schemas.openxmlformats.org/drawingml/2006/table">
            <a:tbl>
              <a:tblPr firstRow="1" bandRow="1">
                <a:effectLst>
                  <a:innerShdw blurRad="114300">
                    <a:prstClr val="black"/>
                  </a:innerShdw>
                </a:effectLst>
                <a:tableStyleId>{5C22544A-7EE6-4342-B048-85BDC9FD1C3A}</a:tableStyleId>
              </a:tblPr>
              <a:tblGrid>
                <a:gridCol w="2057400">
                  <a:extLst>
                    <a:ext uri="{9D8B030D-6E8A-4147-A177-3AD203B41FA5}">
                      <a16:colId xmlns:a16="http://schemas.microsoft.com/office/drawing/2014/main" val="20000"/>
                    </a:ext>
                  </a:extLst>
                </a:gridCol>
              </a:tblGrid>
              <a:tr h="533400">
                <a:tc>
                  <a:txBody>
                    <a:bodyPr/>
                    <a:lstStyle/>
                    <a:p>
                      <a:r>
                        <a:rPr lang="en-US" dirty="0">
                          <a:solidFill>
                            <a:schemeClr val="tx1"/>
                          </a:solidFill>
                        </a:rPr>
                        <a:t>Hospitalization</a:t>
                      </a: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5867400" y="5410200"/>
          <a:ext cx="2057400" cy="533400"/>
        </p:xfrm>
        <a:graphic>
          <a:graphicData uri="http://schemas.openxmlformats.org/drawingml/2006/table">
            <a:tbl>
              <a:tblPr firstRow="1" bandRow="1">
                <a:effectLst>
                  <a:innerShdw blurRad="114300">
                    <a:prstClr val="black"/>
                  </a:innerShdw>
                </a:effectLst>
                <a:tableStyleId>{5C22544A-7EE6-4342-B048-85BDC9FD1C3A}</a:tableStyleId>
              </a:tblPr>
              <a:tblGrid>
                <a:gridCol w="2057400">
                  <a:extLst>
                    <a:ext uri="{9D8B030D-6E8A-4147-A177-3AD203B41FA5}">
                      <a16:colId xmlns:a16="http://schemas.microsoft.com/office/drawing/2014/main" val="20000"/>
                    </a:ext>
                  </a:extLst>
                </a:gridCol>
              </a:tblGrid>
              <a:tr h="533400">
                <a:tc>
                  <a:txBody>
                    <a:bodyPr/>
                    <a:lstStyle/>
                    <a:p>
                      <a:pPr algn="ctr"/>
                      <a:r>
                        <a:rPr lang="en-US" dirty="0">
                          <a:solidFill>
                            <a:schemeClr val="tx1"/>
                          </a:solidFill>
                        </a:rPr>
                        <a:t>Go</a:t>
                      </a:r>
                      <a:r>
                        <a:rPr lang="en-US" baseline="0" dirty="0">
                          <a:solidFill>
                            <a:schemeClr val="tx1"/>
                          </a:solidFill>
                        </a:rPr>
                        <a:t> Home</a:t>
                      </a:r>
                    </a:p>
                  </a:txBody>
                  <a:tcPr>
                    <a:solidFill>
                      <a:schemeClr val="bg1"/>
                    </a:solidFill>
                  </a:tcPr>
                </a:tc>
                <a:extLst>
                  <a:ext uri="{0D108BD9-81ED-4DB2-BD59-A6C34878D82A}">
                    <a16:rowId xmlns:a16="http://schemas.microsoft.com/office/drawing/2014/main" val="10000"/>
                  </a:ext>
                </a:extLst>
              </a:tr>
            </a:tbl>
          </a:graphicData>
        </a:graphic>
      </p:graphicFrame>
      <p:cxnSp>
        <p:nvCxnSpPr>
          <p:cNvPr id="23" name="Straight Arrow Connector 22"/>
          <p:cNvCxnSpPr/>
          <p:nvPr/>
        </p:nvCxnSpPr>
        <p:spPr>
          <a:xfrm rot="5400000">
            <a:off x="6276634" y="4738914"/>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1281332" y="914400"/>
            <a:ext cx="2452468" cy="990600"/>
          </a:xfrm>
          <a:prstGeom prst="flowChartDecision">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1219200"/>
            <a:ext cx="1676400" cy="381000"/>
          </a:xfrm>
          <a:prstGeom prst="rect">
            <a:avLst/>
          </a:prstGeom>
          <a:noFill/>
        </p:spPr>
        <p:txBody>
          <a:bodyPr wrap="square" rtlCol="0">
            <a:spAutoFit/>
          </a:bodyPr>
          <a:lstStyle/>
          <a:p>
            <a:pPr algn="ctr"/>
            <a:r>
              <a:rPr lang="en-US" dirty="0"/>
              <a:t>Emergency ?</a:t>
            </a:r>
          </a:p>
        </p:txBody>
      </p:sp>
      <p:sp>
        <p:nvSpPr>
          <p:cNvPr id="10" name="TextBox 9"/>
          <p:cNvSpPr txBox="1"/>
          <p:nvPr/>
        </p:nvSpPr>
        <p:spPr>
          <a:xfrm>
            <a:off x="2514600" y="1978800"/>
            <a:ext cx="1219200" cy="369332"/>
          </a:xfrm>
          <a:prstGeom prst="rect">
            <a:avLst/>
          </a:prstGeom>
          <a:noFill/>
        </p:spPr>
        <p:txBody>
          <a:bodyPr wrap="square" rtlCol="0">
            <a:spAutoFit/>
          </a:bodyPr>
          <a:lstStyle/>
          <a:p>
            <a:r>
              <a:rPr lang="en-US" dirty="0"/>
              <a:t>Yes</a:t>
            </a:r>
          </a:p>
        </p:txBody>
      </p:sp>
      <p:sp>
        <p:nvSpPr>
          <p:cNvPr id="11" name="TextBox 10"/>
          <p:cNvSpPr txBox="1"/>
          <p:nvPr/>
        </p:nvSpPr>
        <p:spPr>
          <a:xfrm>
            <a:off x="838200" y="1764268"/>
            <a:ext cx="1066800" cy="369332"/>
          </a:xfrm>
          <a:prstGeom prst="rect">
            <a:avLst/>
          </a:prstGeom>
          <a:noFill/>
        </p:spPr>
        <p:txBody>
          <a:bodyPr wrap="square" rtlCol="0">
            <a:spAutoFit/>
          </a:bodyPr>
          <a:lstStyle/>
          <a:p>
            <a:r>
              <a:rPr lang="en-US" dirty="0"/>
              <a:t>No</a:t>
            </a:r>
          </a:p>
        </p:txBody>
      </p:sp>
      <p:cxnSp>
        <p:nvCxnSpPr>
          <p:cNvPr id="13" name="Straight Arrow Connector 12"/>
          <p:cNvCxnSpPr>
            <a:endCxn id="8" idx="3"/>
          </p:cNvCxnSpPr>
          <p:nvPr/>
        </p:nvCxnSpPr>
        <p:spPr>
          <a:xfrm rot="10800000">
            <a:off x="3733800" y="1409700"/>
            <a:ext cx="16764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2"/>
          <a:stretch>
            <a:fillRect/>
          </a:stretch>
        </p:blipFill>
        <p:spPr>
          <a:xfrm>
            <a:off x="0" y="0"/>
            <a:ext cx="8153400" cy="6858000"/>
          </a:xfrm>
          <a:prstGeom prst="rect">
            <a:avLst/>
          </a:prstGeom>
        </p:spPr>
      </p:pic>
    </p:spTree>
  </p:cSld>
  <p:clrMapOvr>
    <a:masterClrMapping/>
  </p:clrMapOvr>
  <p:transition>
    <p:strips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151</TotalTime>
  <Words>173</Words>
  <Application>Microsoft Office PowerPoint</Application>
  <PresentationFormat>On-screen Show (4:3)</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Baskerville Old Face</vt:lpstr>
      <vt:lpstr>Trebuchet MS</vt:lpstr>
      <vt:lpstr>Wingdings</vt:lpstr>
      <vt:lpstr>Wingdings 2</vt:lpstr>
      <vt:lpstr>Opulent</vt:lpstr>
      <vt:lpstr>PowerPoint Presentation</vt:lpstr>
      <vt:lpstr>Hospital Management Systems</vt:lpstr>
      <vt:lpstr>Corporate model of hospital management system</vt:lpstr>
      <vt:lpstr>Patient</vt:lpstr>
      <vt:lpstr>PowerPoint Presentation</vt:lpstr>
      <vt:lpstr>P. a. 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sohag</dc:creator>
  <cp:lastModifiedBy>Tanjida</cp:lastModifiedBy>
  <cp:revision>30</cp:revision>
  <dcterms:created xsi:type="dcterms:W3CDTF">2006-08-16T00:00:00Z</dcterms:created>
  <dcterms:modified xsi:type="dcterms:W3CDTF">2020-08-19T20:39:04Z</dcterms:modified>
</cp:coreProperties>
</file>