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64"/>
  </p:notesMasterIdLst>
  <p:handoutMasterIdLst>
    <p:handoutMasterId r:id="rId65"/>
  </p:handoutMasterIdLst>
  <p:sldIdLst>
    <p:sldId id="282" r:id="rId5"/>
    <p:sldId id="283" r:id="rId6"/>
    <p:sldId id="347" r:id="rId7"/>
    <p:sldId id="312" r:id="rId8"/>
    <p:sldId id="313" r:id="rId9"/>
    <p:sldId id="311" r:id="rId10"/>
    <p:sldId id="316" r:id="rId11"/>
    <p:sldId id="346" r:id="rId12"/>
    <p:sldId id="314" r:id="rId13"/>
    <p:sldId id="315" r:id="rId14"/>
    <p:sldId id="317" r:id="rId15"/>
    <p:sldId id="318" r:id="rId16"/>
    <p:sldId id="319" r:id="rId17"/>
    <p:sldId id="320" r:id="rId18"/>
    <p:sldId id="321" r:id="rId19"/>
    <p:sldId id="322" r:id="rId20"/>
    <p:sldId id="323" r:id="rId21"/>
    <p:sldId id="324" r:id="rId22"/>
    <p:sldId id="325" r:id="rId23"/>
    <p:sldId id="326" r:id="rId24"/>
    <p:sldId id="327" r:id="rId25"/>
    <p:sldId id="329" r:id="rId26"/>
    <p:sldId id="328" r:id="rId27"/>
    <p:sldId id="330" r:id="rId28"/>
    <p:sldId id="331" r:id="rId29"/>
    <p:sldId id="332" r:id="rId30"/>
    <p:sldId id="333" r:id="rId31"/>
    <p:sldId id="334" r:id="rId32"/>
    <p:sldId id="336" r:id="rId33"/>
    <p:sldId id="337" r:id="rId34"/>
    <p:sldId id="338" r:id="rId35"/>
    <p:sldId id="339" r:id="rId36"/>
    <p:sldId id="340" r:id="rId37"/>
    <p:sldId id="341" r:id="rId38"/>
    <p:sldId id="342" r:id="rId39"/>
    <p:sldId id="343" r:id="rId40"/>
    <p:sldId id="344" r:id="rId41"/>
    <p:sldId id="345" r:id="rId42"/>
    <p:sldId id="302" r:id="rId43"/>
    <p:sldId id="303" r:id="rId44"/>
    <p:sldId id="304" r:id="rId45"/>
    <p:sldId id="305" r:id="rId46"/>
    <p:sldId id="306" r:id="rId47"/>
    <p:sldId id="308" r:id="rId48"/>
    <p:sldId id="309" r:id="rId49"/>
    <p:sldId id="307" r:id="rId50"/>
    <p:sldId id="291" r:id="rId51"/>
    <p:sldId id="292" r:id="rId52"/>
    <p:sldId id="293" r:id="rId53"/>
    <p:sldId id="294" r:id="rId54"/>
    <p:sldId id="295" r:id="rId55"/>
    <p:sldId id="296" r:id="rId56"/>
    <p:sldId id="297" r:id="rId57"/>
    <p:sldId id="298" r:id="rId58"/>
    <p:sldId id="299" r:id="rId59"/>
    <p:sldId id="300" r:id="rId60"/>
    <p:sldId id="301" r:id="rId61"/>
    <p:sldId id="289" r:id="rId62"/>
    <p:sldId id="290" r:id="rId6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082" autoAdjust="0"/>
  </p:normalViewPr>
  <p:slideViewPr>
    <p:cSldViewPr showGuides="1">
      <p:cViewPr varScale="1">
        <p:scale>
          <a:sx n="60" d="100"/>
          <a:sy n="60" d="100"/>
        </p:scale>
        <p:origin x="1140" y="60"/>
      </p:cViewPr>
      <p:guideLst>
        <p:guide pos="3839"/>
        <p:guide orient="horz" pos="2160"/>
      </p:guideLst>
    </p:cSldViewPr>
  </p:slideViewPr>
  <p:notesTextViewPr>
    <p:cViewPr>
      <p:scale>
        <a:sx n="1" d="1"/>
        <a:sy n="1" d="1"/>
      </p:scale>
      <p:origin x="0" y="0"/>
    </p:cViewPr>
  </p:notesTextViewPr>
  <p:notesViewPr>
    <p:cSldViewPr>
      <p:cViewPr varScale="1">
        <p:scale>
          <a:sx n="56" d="100"/>
          <a:sy n="56" d="100"/>
        </p:scale>
        <p:origin x="-280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pPr/>
              <a:t>19-Aug-20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p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19-Aug-20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pPr/>
              <a:t>2</a:t>
            </a:fld>
            <a:endParaRPr lang="en-US"/>
          </a:p>
        </p:txBody>
      </p:sp>
    </p:spTree>
    <p:extLst>
      <p:ext uri="{BB962C8B-B14F-4D97-AF65-F5344CB8AC3E}">
        <p14:creationId xmlns:p14="http://schemas.microsoft.com/office/powerpoint/2010/main" val="4229366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Palatino"/>
            </a:endParaRPr>
          </a:p>
          <a:p>
            <a:r>
              <a:rPr lang="en-US" dirty="0">
                <a:latin typeface="Palatino"/>
              </a:rPr>
              <a:t>A process is a set of activities that is performed towards a specific purpose (e.g., requirements, management, delivery). The IEEE standard lists a total of 17 processes. The processes are grouped into higher levels of abstractions called process groups. </a:t>
            </a:r>
          </a:p>
          <a:p>
            <a:r>
              <a:rPr lang="en-US" dirty="0">
                <a:latin typeface="Palatino"/>
              </a:rPr>
              <a:t>Examples of process groups are project management, pre-development, development, and post-development. Examples of processes in the development process group include:</a:t>
            </a:r>
          </a:p>
          <a:p>
            <a:r>
              <a:rPr lang="en-US" dirty="0">
                <a:latin typeface="Palatino"/>
              </a:rPr>
              <a:t>the Requirements Process, during which the developers develop the system models</a:t>
            </a:r>
          </a:p>
          <a:p>
            <a:r>
              <a:rPr lang="en-US" dirty="0">
                <a:latin typeface="Palatino"/>
              </a:rPr>
              <a:t>the Design Process, during which developers decompose the system into components</a:t>
            </a:r>
          </a:p>
          <a:p>
            <a:r>
              <a:rPr lang="en-US" dirty="0">
                <a:latin typeface="Palatino"/>
              </a:rPr>
              <a:t>the Implementation Process, during which developers realize each component</a:t>
            </a:r>
          </a:p>
          <a:p>
            <a:endParaRPr lang="en-US" dirty="0">
              <a:latin typeface="Palatin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Palatino"/>
              </a:rPr>
              <a:t>The waterfall model was first described by Royse [Royce, 1970].</a:t>
            </a:r>
          </a:p>
          <a:p>
            <a:r>
              <a:rPr lang="en-US" dirty="0">
                <a:latin typeface="Palatino"/>
              </a:rPr>
              <a:t> The waterfall model is an activity-centered life cycle model that prescribes a sequential execution of a subset of the development processes and management processes we have mentioned so far. </a:t>
            </a:r>
          </a:p>
          <a:p>
            <a:r>
              <a:rPr lang="en-US" dirty="0">
                <a:latin typeface="Palatino"/>
              </a:rPr>
              <a:t>The requirements activities are all completed before the system design activity starts. </a:t>
            </a:r>
          </a:p>
          <a:p>
            <a:r>
              <a:rPr lang="en-US" dirty="0">
                <a:latin typeface="Palatino"/>
              </a:rPr>
              <a:t>The goal is to never turn back once an activity is completed. </a:t>
            </a:r>
          </a:p>
          <a:p>
            <a:r>
              <a:rPr lang="en-US" dirty="0">
                <a:latin typeface="Palatino"/>
              </a:rPr>
              <a:t>This model provides a simple (or even simplistic) view of software development that measures progress by the number of tasks that have been completed. </a:t>
            </a:r>
          </a:p>
          <a:p>
            <a:r>
              <a:rPr lang="en-US" dirty="0">
                <a:latin typeface="Palatino"/>
              </a:rPr>
              <a:t>The model assumes that software development can be scheduled as a step-by-step process that transforms user needs into code</a:t>
            </a:r>
            <a:endParaRPr lang="de-DE" dirty="0">
              <a:latin typeface="Palatino"/>
            </a:endParaRPr>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p:spPr>
        <p:txBody>
          <a:bodyPr/>
          <a:lstStyle/>
          <a:p>
            <a:r>
              <a:rPr lang="en-US">
                <a:latin typeface="Palatino"/>
              </a:rPr>
              <a:t>The diamond below each activity denotes a decision point: The next activity is initiated </a:t>
            </a:r>
          </a:p>
          <a:p>
            <a:r>
              <a:rPr lang="en-US">
                <a:latin typeface="Palatino"/>
              </a:rPr>
              <a:t>only if the review </a:t>
            </a:r>
          </a:p>
          <a:p>
            <a:r>
              <a:rPr lang="en-US">
                <a:latin typeface="Palatino"/>
              </a:rPr>
              <a:t>is successful</a:t>
            </a:r>
            <a:endParaRPr lang="de-DE">
              <a:latin typeface="Palatino"/>
            </a:endParaRPr>
          </a:p>
          <a:p>
            <a:endParaRPr lang="en-US">
              <a:latin typeface="Palatin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Palatino"/>
              </a:rPr>
              <a:t>The V-model is a variation of the waterfall model that makes explicit the dependency between development activities and verification activities.</a:t>
            </a:r>
          </a:p>
          <a:p>
            <a:r>
              <a:rPr lang="en-US" dirty="0">
                <a:latin typeface="Palatino"/>
              </a:rPr>
              <a:t> The difference between the waterfall model and the V model is that the latter makes explicit the notion of level of abstraction. </a:t>
            </a:r>
          </a:p>
          <a:p>
            <a:r>
              <a:rPr lang="en-US" dirty="0">
                <a:latin typeface="Palatino"/>
              </a:rPr>
              <a:t>All activities from requirements to implementation focus on building more and more detailed representation of the system, whereas all activities from implementation to operation focus on validating the system. This slide shows origin of the V-model form the waterfall model. </a:t>
            </a:r>
            <a:endParaRPr lang="de-DE" dirty="0">
              <a:latin typeface="Palatino"/>
            </a:endParaRPr>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p:spPr>
        <p:txBody>
          <a:bodyPr/>
          <a:lstStyle/>
          <a:p>
            <a:r>
              <a:rPr lang="en-US" dirty="0">
                <a:latin typeface="Palatino"/>
              </a:rPr>
              <a:t>It shows 2 types of dependencies: Precedes (which is a temporal dependency) and “is validated by” which shows </a:t>
            </a:r>
          </a:p>
          <a:p>
            <a:r>
              <a:rPr lang="en-US" dirty="0">
                <a:latin typeface="Palatino"/>
              </a:rPr>
              <a:t>The horizontal object flow denotes the information flow between activities of same abstraction level. The V-shape layout of the activities was conserved to reflect the original drawing. </a:t>
            </a:r>
          </a:p>
          <a:p>
            <a:endParaRPr lang="en-US" dirty="0">
              <a:latin typeface="Palatino"/>
            </a:endParaRPr>
          </a:p>
          <a:p>
            <a:r>
              <a:rPr lang="en-US" dirty="0">
                <a:latin typeface="Palatino"/>
              </a:rPr>
              <a:t>Higher levels of abstractions of the V-model deal with the requirements in terms of elicitation and operation. The middle-part of the V-model focuses on mapping the understanding of the problem into a software architecture. The lower level of the V-model focuses on details such as the assembly of software components and the coding of new ones.</a:t>
            </a:r>
          </a:p>
          <a:p>
            <a:r>
              <a:rPr lang="en-US" dirty="0">
                <a:latin typeface="Palatino"/>
              </a:rPr>
              <a:t> For example, the goal of the Unit Test activity is to validate units against their description in the detailed design. The Component Integration and Test activity validates functional components against the preliminary (or high-level) design. In many aspects, the waterfall model and its variants are simplistic abstractions of the software development process.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Palatino"/>
              </a:rPr>
              <a:t>In practice, software development is not sequential</a:t>
            </a:r>
          </a:p>
          <a:p>
            <a:pPr lvl="1"/>
            <a:r>
              <a:rPr lang="en-US">
                <a:latin typeface="Palatino"/>
              </a:rPr>
              <a:t>The development stages overlap</a:t>
            </a:r>
          </a:p>
          <a:p>
            <a:r>
              <a:rPr lang="en-US">
                <a:latin typeface="Palatino"/>
              </a:rPr>
              <a:t>The tendency to freeze parts of the development leads to systems the client does not want and which are badly structured as design problems are circumvented by tricky </a:t>
            </a:r>
            <a:br>
              <a:rPr lang="en-US">
                <a:latin typeface="Palatino"/>
              </a:rPr>
            </a:br>
            <a:r>
              <a:rPr lang="en-US">
                <a:latin typeface="Palatino"/>
              </a:rPr>
              <a:t>coding</a:t>
            </a:r>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Palatino"/>
              </a:rPr>
              <a:t>Boehm’s spiral model [Boehm, 1987] is an activity-centered life cycle model that was devised to address the source of weaknesses in the waterfall model, in particular, to accommodate infrequent change during the software development. It based on the same activities as the waterfall model, however, it adds several activities such as risk management, reuse, and prototyping to each activity. </a:t>
            </a:r>
          </a:p>
          <a:p>
            <a:endParaRPr lang="en-US" dirty="0">
              <a:latin typeface="Palatino"/>
            </a:endParaRPr>
          </a:p>
          <a:p>
            <a:r>
              <a:rPr lang="en-US" dirty="0">
                <a:latin typeface="Palatino"/>
              </a:rPr>
              <a:t>These extended activities are called cycles or rounds.</a:t>
            </a:r>
            <a:endParaRPr lang="de-DE" dirty="0">
              <a:latin typeface="Palatino"/>
            </a:endParaRPr>
          </a:p>
        </p:txBody>
      </p:sp>
      <p:sp>
        <p:nvSpPr>
          <p:cNvPr id="58371" name="Rectangle 3"/>
          <p:cNvSpPr>
            <a:spLocks noGrp="1" noRot="1" noChangeAspect="1" noChangeArrowheads="1" noTextEdit="1"/>
          </p:cNvSpPr>
          <p:nvPr>
            <p:ph type="sldImg"/>
          </p:nvPr>
        </p:nvSpPr>
        <p:spPr>
          <a:xfrm>
            <a:off x="895350" y="317500"/>
            <a:ext cx="4716463" cy="2654300"/>
          </a:xfrm>
          <a:ln cap="flat"/>
        </p:spPr>
      </p:sp>
      <p:sp>
        <p:nvSpPr>
          <p:cNvPr id="58372" name="Rectangle 4"/>
          <p:cNvSpPr>
            <a:spLocks noChangeArrowheads="1"/>
          </p:cNvSpPr>
          <p:nvPr/>
        </p:nvSpPr>
        <p:spPr bwMode="auto">
          <a:xfrm>
            <a:off x="6057900" y="609600"/>
            <a:ext cx="355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7" rIns="19050" bIns="26987"/>
          <a:lstStyle/>
          <a:p>
            <a:pPr eaLnBrk="0" hangingPunct="0">
              <a:lnSpc>
                <a:spcPts val="1600"/>
              </a:lnSpc>
            </a:pPr>
            <a:r>
              <a:rPr lang="en-US" sz="1400" u="none">
                <a:solidFill>
                  <a:srgbClr val="000000"/>
                </a:solidFill>
                <a:latin typeface="Helvetica" pitchFamily="34" charset="0"/>
              </a:rPr>
              <a:t>18</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Palatino"/>
              </a:rPr>
              <a:t>The spiral model focuses on addressing risks incrementally, in order of priority. </a:t>
            </a:r>
          </a:p>
          <a:p>
            <a:endParaRPr lang="en-US" dirty="0">
              <a:latin typeface="Palatino"/>
            </a:endParaRPr>
          </a:p>
          <a:p>
            <a:r>
              <a:rPr lang="en-US" dirty="0">
                <a:latin typeface="Palatino"/>
              </a:rPr>
              <a:t>Boehm’s spiral model distinguishes the following rounds: Concept of Operation, Software Requirements, Software Product Design, Detailed Design, Code, Unit Test, Integration and Test, Acceptance Test, Implementation</a:t>
            </a:r>
          </a:p>
          <a:p>
            <a:endParaRPr lang="en-US" dirty="0">
              <a:latin typeface="Palatino"/>
            </a:endParaRPr>
          </a:p>
          <a:p>
            <a:r>
              <a:rPr lang="en-US" dirty="0">
                <a:latin typeface="Palatino"/>
              </a:rPr>
              <a:t>Each round is composed of four phases.</a:t>
            </a:r>
          </a:p>
          <a:p>
            <a:endParaRPr lang="en-US" dirty="0">
              <a:latin typeface="Palatino"/>
            </a:endParaRPr>
          </a:p>
          <a:p>
            <a:r>
              <a:rPr lang="en-US" dirty="0">
                <a:latin typeface="Palatino"/>
              </a:rPr>
              <a:t>The first 3 rounds are shown in a polar coordinate system.</a:t>
            </a:r>
          </a:p>
          <a:p>
            <a:pPr lvl="1"/>
            <a:r>
              <a:rPr lang="en-US" dirty="0">
                <a:latin typeface="Palatino"/>
              </a:rPr>
              <a:t>The polar coordinates r = (l, a) of a point indicate the resource spent in the project and the type of activity</a:t>
            </a:r>
          </a:p>
          <a:p>
            <a:endParaRPr lang="de-DE" dirty="0">
              <a:latin typeface="Palatino"/>
            </a:endParaRPr>
          </a:p>
        </p:txBody>
      </p:sp>
      <p:sp>
        <p:nvSpPr>
          <p:cNvPr id="60419" name="Rectangle 3"/>
          <p:cNvSpPr>
            <a:spLocks noGrp="1" noRot="1" noChangeAspect="1" noChangeArrowheads="1" noTextEdit="1"/>
          </p:cNvSpPr>
          <p:nvPr>
            <p:ph type="sldImg"/>
          </p:nvPr>
        </p:nvSpPr>
        <p:spPr>
          <a:xfrm>
            <a:off x="596900" y="307975"/>
            <a:ext cx="5611813" cy="3157538"/>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solidFill>
            <a:srgbClr val="FFFFFF"/>
          </a:solidFill>
          <a:ln/>
        </p:spPr>
      </p:sp>
      <p:sp>
        <p:nvSpPr>
          <p:cNvPr id="59395" name="Rectangle 3"/>
          <p:cNvSpPr>
            <a:spLocks noGrp="1" noChangeArrowheads="1"/>
          </p:cNvSpPr>
          <p:nvPr>
            <p:ph type="body" idx="1"/>
          </p:nvPr>
        </p:nvSpPr>
        <p:spPr>
          <a:solidFill>
            <a:srgbClr val="FFFFFF"/>
          </a:solidFill>
          <a:ln>
            <a:solidFill>
              <a:srgbClr val="000000"/>
            </a:solidFill>
          </a:ln>
        </p:spPr>
        <p:txBody>
          <a:bodyPr/>
          <a:lstStyle/>
          <a:p>
            <a:r>
              <a:rPr lang="en-US" dirty="0">
                <a:latin typeface="Palatino"/>
              </a:rPr>
              <a:t>Each round follows the waterfall model and includes the following activities:</a:t>
            </a:r>
          </a:p>
          <a:p>
            <a:r>
              <a:rPr lang="en-US" dirty="0">
                <a:latin typeface="Palatino"/>
              </a:rPr>
              <a:t>Determine objectives</a:t>
            </a:r>
          </a:p>
          <a:p>
            <a:r>
              <a:rPr lang="en-US" dirty="0">
                <a:latin typeface="Palatino"/>
              </a:rPr>
              <a:t>Specify constraints</a:t>
            </a:r>
          </a:p>
          <a:p>
            <a:r>
              <a:rPr lang="en-US" dirty="0">
                <a:latin typeface="Palatino"/>
              </a:rPr>
              <a:t>Generate alternatives</a:t>
            </a:r>
          </a:p>
          <a:p>
            <a:r>
              <a:rPr lang="en-US" dirty="0">
                <a:latin typeface="Palatino"/>
              </a:rPr>
              <a:t>Identify risks</a:t>
            </a:r>
          </a:p>
          <a:p>
            <a:r>
              <a:rPr lang="en-US" dirty="0">
                <a:latin typeface="Palatino"/>
              </a:rPr>
              <a:t>Resolve risks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Palatino"/>
            </a:endParaRPr>
          </a:p>
          <a:p>
            <a:r>
              <a:rPr lang="en-US">
                <a:latin typeface="Palatino"/>
              </a:rPr>
              <a:t>During the first phase (upper left quadrant), developers explore alternatives, define constraints, and identify objectives. </a:t>
            </a:r>
          </a:p>
        </p:txBody>
      </p:sp>
      <p:sp>
        <p:nvSpPr>
          <p:cNvPr id="61443" name="Rectangle 3"/>
          <p:cNvSpPr>
            <a:spLocks noGrp="1" noRot="1" noChangeAspect="1" noChangeArrowheads="1" noTextEdit="1"/>
          </p:cNvSpPr>
          <p:nvPr>
            <p:ph type="sldImg"/>
          </p:nvPr>
        </p:nvSpPr>
        <p:spPr>
          <a:xfrm>
            <a:off x="596900" y="307975"/>
            <a:ext cx="5611813" cy="3157538"/>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atin typeface="Palatino"/>
            </a:endParaRPr>
          </a:p>
        </p:txBody>
      </p:sp>
      <p:sp>
        <p:nvSpPr>
          <p:cNvPr id="45059" name="Rectangle 3"/>
          <p:cNvSpPr>
            <a:spLocks noGrp="1" noRot="1" noChangeAspect="1" noChangeArrowheads="1" noTextEdit="1"/>
          </p:cNvSpPr>
          <p:nvPr>
            <p:ph type="sldImg"/>
          </p:nvPr>
        </p:nvSpPr>
        <p:spPr>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Palatino"/>
              </a:rPr>
              <a:t>During the second phase (upper right quadrant), developers manage risks associated with the solutions defined during the first phase and specify a prototype to be built in the next phase</a:t>
            </a:r>
            <a:endParaRPr lang="de-DE">
              <a:latin typeface="Palatino"/>
            </a:endParaRPr>
          </a:p>
        </p:txBody>
      </p:sp>
      <p:sp>
        <p:nvSpPr>
          <p:cNvPr id="62467" name="Rectangle 3"/>
          <p:cNvSpPr>
            <a:spLocks noGrp="1" noRot="1" noChangeAspect="1" noChangeArrowheads="1" noTextEdit="1"/>
          </p:cNvSpPr>
          <p:nvPr>
            <p:ph type="sldImg"/>
          </p:nvPr>
        </p:nvSpPr>
        <p:spPr>
          <a:xfrm>
            <a:off x="596900" y="307975"/>
            <a:ext cx="5611813" cy="3157538"/>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Palatino"/>
              </a:rPr>
              <a:t>During the third phase (lower right quadrant), developers realize and validate a prototype or the part of the system associated with the risks addressed in this round. </a:t>
            </a:r>
          </a:p>
          <a:p>
            <a:endParaRPr lang="en-US">
              <a:latin typeface="Palatino"/>
            </a:endParaRPr>
          </a:p>
        </p:txBody>
      </p:sp>
      <p:sp>
        <p:nvSpPr>
          <p:cNvPr id="63491" name="Rectangle 3"/>
          <p:cNvSpPr>
            <a:spLocks noGrp="1" noRot="1" noChangeAspect="1" noChangeArrowheads="1" noTextEdit="1"/>
          </p:cNvSpPr>
          <p:nvPr>
            <p:ph type="sldImg"/>
          </p:nvPr>
        </p:nvSpPr>
        <p:spPr>
          <a:xfrm>
            <a:off x="596900" y="307975"/>
            <a:ext cx="5611813" cy="3157538"/>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Palatino"/>
              </a:rPr>
              <a:t>The fourth phase (lower left quadrant) focuses on the planning of the next round based on the results produced in the current round. </a:t>
            </a:r>
          </a:p>
          <a:p>
            <a:endParaRPr lang="de-DE" dirty="0">
              <a:latin typeface="Palatino"/>
            </a:endParaRPr>
          </a:p>
        </p:txBody>
      </p:sp>
      <p:sp>
        <p:nvSpPr>
          <p:cNvPr id="64515" name="Rectangle 3"/>
          <p:cNvSpPr>
            <a:spLocks noGrp="1" noRot="1" noChangeAspect="1" noChangeArrowheads="1" noTextEdit="1"/>
          </p:cNvSpPr>
          <p:nvPr>
            <p:ph type="sldImg"/>
          </p:nvPr>
        </p:nvSpPr>
        <p:spPr>
          <a:xfrm>
            <a:off x="596900" y="307975"/>
            <a:ext cx="5611813" cy="3157538"/>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Palatino"/>
              </a:rPr>
              <a:t>The last phase of the round is usually conducted as a review involving the project participants, including developers, clients, and users. This review covers the artifacts developed during the previous and current rounds and the plans for the next round. </a:t>
            </a:r>
            <a:endParaRPr lang="de-DE">
              <a:latin typeface="Palatino"/>
            </a:endParaRPr>
          </a:p>
          <a:p>
            <a:endParaRPr lang="de-DE">
              <a:latin typeface="Palatino"/>
            </a:endParaRPr>
          </a:p>
          <a:p>
            <a:endParaRPr lang="de-DE">
              <a:latin typeface="Palatino"/>
            </a:endParaRPr>
          </a:p>
        </p:txBody>
      </p:sp>
      <p:sp>
        <p:nvSpPr>
          <p:cNvPr id="65539" name="Rectangle 3"/>
          <p:cNvSpPr>
            <a:spLocks noGrp="1" noRot="1" noChangeAspect="1" noChangeArrowheads="1" noTextEdit="1"/>
          </p:cNvSpPr>
          <p:nvPr>
            <p:ph type="sldImg"/>
          </p:nvPr>
        </p:nvSpPr>
        <p:spPr>
          <a:xfrm>
            <a:off x="596900" y="307975"/>
            <a:ext cx="5611813" cy="3157538"/>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solidFill>
            <a:srgbClr val="FFFFFF"/>
          </a:solidFill>
          <a:ln/>
        </p:spPr>
      </p:sp>
      <p:sp>
        <p:nvSpPr>
          <p:cNvPr id="67587" name="Rectangle 3"/>
          <p:cNvSpPr>
            <a:spLocks noGrp="1" noChangeArrowheads="1"/>
          </p:cNvSpPr>
          <p:nvPr>
            <p:ph type="body" idx="1"/>
          </p:nvPr>
        </p:nvSpPr>
        <p:spPr>
          <a:solidFill>
            <a:srgbClr val="FFFFFF"/>
          </a:solidFill>
          <a:ln>
            <a:solidFill>
              <a:srgbClr val="000000"/>
            </a:solidFill>
          </a:ln>
        </p:spPr>
        <p:txBody>
          <a:bodyPr/>
          <a:lstStyle/>
          <a:p>
            <a:endParaRPr lang="en-US">
              <a:latin typeface="Palatin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solidFill>
            <a:srgbClr val="FFFFFF"/>
          </a:solidFill>
          <a:ln/>
        </p:spPr>
      </p:sp>
      <p:sp>
        <p:nvSpPr>
          <p:cNvPr id="68611" name="Rectangle 3"/>
          <p:cNvSpPr>
            <a:spLocks noGrp="1" noChangeArrowheads="1"/>
          </p:cNvSpPr>
          <p:nvPr>
            <p:ph type="body" idx="1"/>
          </p:nvPr>
        </p:nvSpPr>
        <p:spPr>
          <a:solidFill>
            <a:srgbClr val="FFFFFF"/>
          </a:solidFill>
          <a:ln>
            <a:solidFill>
              <a:srgbClr val="000000"/>
            </a:solidFill>
          </a:ln>
        </p:spPr>
        <p:txBody>
          <a:bodyPr/>
          <a:lstStyle/>
          <a:p>
            <a:endParaRPr lang="en-US">
              <a:latin typeface="Palatin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solidFill>
            <a:srgbClr val="FFFFFF"/>
          </a:solidFill>
          <a:ln/>
        </p:spPr>
      </p:sp>
      <p:sp>
        <p:nvSpPr>
          <p:cNvPr id="69635" name="Rectangle 3"/>
          <p:cNvSpPr>
            <a:spLocks noGrp="1" noChangeArrowheads="1"/>
          </p:cNvSpPr>
          <p:nvPr>
            <p:ph type="body" idx="1"/>
          </p:nvPr>
        </p:nvSpPr>
        <p:spPr>
          <a:solidFill>
            <a:srgbClr val="FFFFFF"/>
          </a:solidFill>
          <a:ln>
            <a:solidFill>
              <a:srgbClr val="000000"/>
            </a:solidFill>
          </a:ln>
        </p:spPr>
        <p:txBody>
          <a:bodyPr/>
          <a:lstStyle/>
          <a:p>
            <a:endParaRPr lang="en-US">
              <a:latin typeface="Palatin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solidFill>
            <a:srgbClr val="FFFFFF"/>
          </a:solidFill>
          <a:ln/>
        </p:spPr>
      </p:sp>
      <p:sp>
        <p:nvSpPr>
          <p:cNvPr id="70659" name="Rectangle 3"/>
          <p:cNvSpPr>
            <a:spLocks noGrp="1" noChangeArrowheads="1"/>
          </p:cNvSpPr>
          <p:nvPr>
            <p:ph type="body" idx="1"/>
          </p:nvPr>
        </p:nvSpPr>
        <p:spPr>
          <a:solidFill>
            <a:srgbClr val="FFFFFF"/>
          </a:solidFill>
          <a:ln>
            <a:solidFill>
              <a:srgbClr val="000000"/>
            </a:solidFill>
          </a:ln>
        </p:spPr>
        <p:txBody>
          <a:bodyPr/>
          <a:lstStyle/>
          <a:p>
            <a:endParaRPr lang="en-US">
              <a:latin typeface="Palatin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solidFill>
            <a:srgbClr val="FFFFFF"/>
          </a:solidFill>
          <a:ln/>
        </p:spPr>
      </p:sp>
      <p:sp>
        <p:nvSpPr>
          <p:cNvPr id="71683" name="Rectangle 3"/>
          <p:cNvSpPr>
            <a:spLocks noGrp="1" noChangeArrowheads="1"/>
          </p:cNvSpPr>
          <p:nvPr>
            <p:ph type="body" idx="1"/>
          </p:nvPr>
        </p:nvSpPr>
        <p:spPr>
          <a:solidFill>
            <a:srgbClr val="FFFFFF"/>
          </a:solidFill>
          <a:ln>
            <a:solidFill>
              <a:srgbClr val="000000"/>
            </a:solidFill>
          </a:ln>
        </p:spPr>
        <p:txBody>
          <a:bodyPr/>
          <a:lstStyle/>
          <a:p>
            <a:endParaRPr lang="en-US">
              <a:latin typeface="Palatin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solidFill>
            <a:srgbClr val="FFFFFF"/>
          </a:solidFill>
          <a:ln/>
        </p:spPr>
      </p:sp>
      <p:sp>
        <p:nvSpPr>
          <p:cNvPr id="72707" name="Rectangle 3"/>
          <p:cNvSpPr>
            <a:spLocks noGrp="1" noChangeArrowheads="1"/>
          </p:cNvSpPr>
          <p:nvPr>
            <p:ph type="body" idx="1"/>
          </p:nvPr>
        </p:nvSpPr>
        <p:spPr>
          <a:solidFill>
            <a:srgbClr val="FFFFFF"/>
          </a:solidFill>
          <a:ln>
            <a:solidFill>
              <a:srgbClr val="000000"/>
            </a:solidFill>
          </a:ln>
        </p:spPr>
        <p:txBody>
          <a:bodyPr/>
          <a:lstStyle/>
          <a:p>
            <a:endParaRPr lang="en-US">
              <a:latin typeface="Palatin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Palatino"/>
              </a:rPr>
              <a:t>A </a:t>
            </a:r>
            <a:r>
              <a:rPr lang="en-US" dirty="0">
                <a:latin typeface="Palatino"/>
              </a:rPr>
              <a:t>methodology is a collection of methods for solving a class of problems and specifies how and when each method should be used.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solidFill>
            <a:srgbClr val="FFFFFF"/>
          </a:solidFill>
          <a:ln/>
        </p:spPr>
      </p:sp>
      <p:sp>
        <p:nvSpPr>
          <p:cNvPr id="73731" name="Rectangle 3"/>
          <p:cNvSpPr>
            <a:spLocks noGrp="1" noChangeArrowheads="1"/>
          </p:cNvSpPr>
          <p:nvPr>
            <p:ph type="body" idx="1"/>
          </p:nvPr>
        </p:nvSpPr>
        <p:spPr>
          <a:solidFill>
            <a:srgbClr val="FFFFFF"/>
          </a:solidFill>
          <a:ln>
            <a:solidFill>
              <a:srgbClr val="000000"/>
            </a:solidFill>
          </a:ln>
        </p:spPr>
        <p:txBody>
          <a:bodyPr/>
          <a:lstStyle/>
          <a:p>
            <a:endParaRPr lang="en-US">
              <a:latin typeface="Palatin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solidFill>
            <a:srgbClr val="FFFFFF"/>
          </a:solidFill>
          <a:ln/>
        </p:spPr>
      </p:sp>
      <p:sp>
        <p:nvSpPr>
          <p:cNvPr id="74755" name="Rectangle 3"/>
          <p:cNvSpPr>
            <a:spLocks noGrp="1" noChangeArrowheads="1"/>
          </p:cNvSpPr>
          <p:nvPr>
            <p:ph type="body" idx="1"/>
          </p:nvPr>
        </p:nvSpPr>
        <p:spPr>
          <a:solidFill>
            <a:srgbClr val="FFFFFF"/>
          </a:solidFill>
          <a:ln>
            <a:solidFill>
              <a:srgbClr val="000000"/>
            </a:solidFill>
          </a:ln>
        </p:spPr>
        <p:txBody>
          <a:bodyPr/>
          <a:lstStyle/>
          <a:p>
            <a:endParaRPr lang="en-US">
              <a:latin typeface="Palatin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solidFill>
            <a:srgbClr val="FFFFFF"/>
          </a:solidFill>
          <a:ln/>
        </p:spPr>
      </p:sp>
      <p:sp>
        <p:nvSpPr>
          <p:cNvPr id="75779" name="Rectangle 3"/>
          <p:cNvSpPr>
            <a:spLocks noGrp="1" noChangeArrowheads="1"/>
          </p:cNvSpPr>
          <p:nvPr>
            <p:ph type="body" idx="1"/>
          </p:nvPr>
        </p:nvSpPr>
        <p:spPr>
          <a:solidFill>
            <a:srgbClr val="FFFFFF"/>
          </a:solidFill>
          <a:ln>
            <a:solidFill>
              <a:srgbClr val="000000"/>
            </a:solidFill>
          </a:ln>
        </p:spPr>
        <p:txBody>
          <a:bodyPr/>
          <a:lstStyle/>
          <a:p>
            <a:endParaRPr lang="en-US">
              <a:latin typeface="Palatin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solidFill>
            <a:srgbClr val="FFFFFF"/>
          </a:solidFill>
          <a:ln/>
        </p:spPr>
      </p:sp>
      <p:sp>
        <p:nvSpPr>
          <p:cNvPr id="76803" name="Rectangle 3"/>
          <p:cNvSpPr>
            <a:spLocks noGrp="1" noChangeArrowheads="1"/>
          </p:cNvSpPr>
          <p:nvPr>
            <p:ph type="body" idx="1"/>
          </p:nvPr>
        </p:nvSpPr>
        <p:spPr>
          <a:solidFill>
            <a:srgbClr val="FFFFFF"/>
          </a:solidFill>
          <a:ln>
            <a:solidFill>
              <a:srgbClr val="000000"/>
            </a:solidFill>
          </a:ln>
        </p:spPr>
        <p:txBody>
          <a:bodyPr/>
          <a:lstStyle/>
          <a:p>
            <a:endParaRPr lang="en-US">
              <a:latin typeface="Palatin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Aft>
                <a:spcPts val="1300"/>
              </a:spcAft>
            </a:pPr>
            <a:r>
              <a:rPr lang="en-US" dirty="0">
                <a:latin typeface="Palatino" charset="0"/>
                <a:ea typeface="ＭＳ Ｐゴシック" charset="-128"/>
              </a:rPr>
              <a:t>Process maturity describes a set of maturity levels at which an organizations' development process takes place. </a:t>
            </a:r>
            <a:r>
              <a:rPr lang="en-US" dirty="0" err="1">
                <a:latin typeface="Palatino" charset="0"/>
                <a:ea typeface="ＭＳ Ｐゴシック" charset="-128"/>
              </a:rPr>
              <a:t>Onle</a:t>
            </a:r>
            <a:r>
              <a:rPr lang="en-US" dirty="0">
                <a:latin typeface="Palatino" charset="0"/>
                <a:ea typeface="ＭＳ Ｐゴシック" charset="-128"/>
              </a:rPr>
              <a:t> when the development process possesses sufficient structure and procedures does it make sense to collect certain kind of metrics.</a:t>
            </a:r>
          </a:p>
          <a:p>
            <a:endParaRPr lang="en-US" dirty="0">
              <a:latin typeface="Palatino" charset="0"/>
              <a:ea typeface="ＭＳ Ｐゴシック" charset="-128"/>
            </a:endParaRPr>
          </a:p>
          <a:p>
            <a:r>
              <a:rPr lang="en-US" dirty="0">
                <a:latin typeface="Palatino" charset="0"/>
                <a:ea typeface="ＭＳ Ｐゴシック" charset="-128"/>
              </a:rPr>
              <a:t>Why do we care about process maturity? Well, with increasing maturity we assume that the risk of project failure decreases.</a:t>
            </a:r>
          </a:p>
          <a:p>
            <a:endParaRPr lang="en-US" dirty="0">
              <a:latin typeface="Palatino" charset="0"/>
              <a:ea typeface="ＭＳ Ｐゴシック" charset="-128"/>
            </a:endParaRPr>
          </a:p>
          <a:p>
            <a:r>
              <a:rPr lang="en-US" dirty="0">
                <a:latin typeface="Palatino" charset="0"/>
                <a:ea typeface="ＭＳ Ｐゴシック" charset="-128"/>
              </a:rPr>
              <a:t>There is another implicit assumption here. This one says, that if you can decompose a process into a set of development activities, you actually can handle it better. This is not necessarily true. Good examples: Mozart. We don’t know how he composed, he might not have known it himself, at least he never wrote about it. And he composed wonderful music. One of the characteristics of his person is that he was able to keep a full score in his head before writing down the final composition. There are scores written by Mozart one hour before the performance with no writing mistakes. (The fact that they were written </a:t>
            </a:r>
            <a:r>
              <a:rPr lang="en-US" dirty="0" err="1">
                <a:latin typeface="Palatino" charset="0"/>
                <a:ea typeface="ＭＳ Ｐゴシック" charset="-128"/>
              </a:rPr>
              <a:t>hourse</a:t>
            </a:r>
            <a:r>
              <a:rPr lang="en-US" dirty="0">
                <a:latin typeface="Palatino" charset="0"/>
                <a:ea typeface="ＭＳ Ｐゴシック" charset="-128"/>
              </a:rPr>
              <a:t> before the performance was deduced from the haste the </a:t>
            </a:r>
            <a:r>
              <a:rPr lang="en-US" dirty="0" err="1">
                <a:latin typeface="Palatino" charset="0"/>
                <a:ea typeface="ＭＳ Ｐゴシック" charset="-128"/>
              </a:rPr>
              <a:t>inkblotter</a:t>
            </a:r>
            <a:r>
              <a:rPr lang="en-US" dirty="0">
                <a:latin typeface="Palatino" charset="0"/>
                <a:ea typeface="ＭＳ Ｐゴシック" charset="-128"/>
              </a:rPr>
              <a:t> was pushed on the notes to dry the ink.</a:t>
            </a:r>
          </a:p>
          <a:p>
            <a:r>
              <a:rPr lang="en-US" dirty="0">
                <a:latin typeface="Palatino" charset="0"/>
                <a:ea typeface="ＭＳ Ｐゴシック" charset="-128"/>
              </a:rPr>
              <a:t>Mozart was able to go to a church, hear a wonderful piece of music, with a duration of half an hour, then go home and write down the exact piece of music, all voices, from memory!</a:t>
            </a:r>
          </a:p>
          <a:p>
            <a:endParaRPr lang="en-US" dirty="0">
              <a:latin typeface="Palatino" charset="0"/>
              <a:ea typeface="ＭＳ Ｐゴシック" charset="-128"/>
            </a:endParaRPr>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Aft>
                <a:spcPts val="1300"/>
              </a:spcAft>
            </a:pPr>
            <a:r>
              <a:rPr lang="en-US">
                <a:latin typeface="Arial" charset="0"/>
                <a:ea typeface="ＭＳ Ｐゴシック" charset="-128"/>
              </a:rPr>
              <a:t>CMM does not specify any particular process model. </a:t>
            </a:r>
          </a:p>
          <a:p>
            <a:pPr>
              <a:spcAft>
                <a:spcPts val="1300"/>
              </a:spcAft>
            </a:pPr>
            <a:r>
              <a:rPr lang="en-US">
                <a:latin typeface="Arial" charset="0"/>
                <a:ea typeface="ＭＳ Ｐゴシック" charset="-128"/>
              </a:rPr>
              <a:t>But it does dictate guidance on how to measure the maturity of your process, as well as outline certain Key Process Areas (KPAs) that it deems necessary for achieving different maturity levels.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Palatino" charset="0"/>
                <a:ea typeface="ＭＳ Ｐゴシック" charset="-128"/>
              </a:rPr>
              <a:t>Level 4 </a:t>
            </a:r>
            <a:r>
              <a:rPr lang="de-DE" dirty="0">
                <a:latin typeface="Palatino" charset="0"/>
                <a:ea typeface="ＭＳ Ｐゴシック" charset="-128"/>
              </a:rPr>
              <a:t>either </a:t>
            </a:r>
          </a:p>
          <a:p>
            <a:pPr lvl="2"/>
            <a:r>
              <a:rPr lang="de-DE" dirty="0">
                <a:latin typeface="Palatino" charset="0"/>
                <a:ea typeface="ＭＳ Ｐゴシック" charset="-128"/>
              </a:rPr>
              <a:t>Substantially (order of magnitude) in one dimension of project performance OR</a:t>
            </a:r>
          </a:p>
          <a:p>
            <a:pPr lvl="2"/>
            <a:r>
              <a:rPr lang="de-DE" dirty="0">
                <a:latin typeface="Palatino" charset="0"/>
                <a:ea typeface="ＭＳ Ｐゴシック" charset="-128"/>
              </a:rPr>
              <a:t>Significant in each dimension of project performance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Palatino" charset="0"/>
                <a:ea typeface="ＭＳ Ｐゴシック" charset="-128"/>
              </a:rPr>
              <a:t>To be able to measure the maturity of an organization,</a:t>
            </a:r>
          </a:p>
          <a:p>
            <a:r>
              <a:rPr lang="en-US" dirty="0">
                <a:latin typeface="Palatino" charset="0"/>
                <a:ea typeface="ＭＳ Ｐゴシック" charset="-128"/>
              </a:rPr>
              <a:t> a set of key process areas (KPA) has been defined by the SEI. </a:t>
            </a:r>
          </a:p>
          <a:p>
            <a:r>
              <a:rPr lang="en-US" dirty="0">
                <a:latin typeface="Palatino" charset="0"/>
                <a:ea typeface="ＭＳ Ｐゴシック" charset="-128"/>
              </a:rPr>
              <a:t>To achieve a specific level of maturity, the organization must demonstrate that it addresses all the key process areas defined for that level. </a:t>
            </a:r>
          </a:p>
          <a:p>
            <a:r>
              <a:rPr lang="en-US" dirty="0">
                <a:latin typeface="Palatino" charset="0"/>
                <a:ea typeface="ＭＳ Ｐゴシック" charset="-128"/>
              </a:rPr>
              <a:t>Some of these key process areas go beyond activities defined in the IEEE 1074 standard. The following slides show a mapping between maturity level and key process area</a:t>
            </a:r>
          </a:p>
          <a:p>
            <a:r>
              <a:rPr lang="en-US" dirty="0">
                <a:latin typeface="Palatino" charset="0"/>
                <a:ea typeface="ＭＳ Ｐゴシック" charset="-128"/>
              </a:rPr>
              <a:t>Focus of level 2 KPAs: Establish basic project management controls.</a:t>
            </a:r>
          </a:p>
          <a:p>
            <a:r>
              <a:rPr lang="en-US" dirty="0">
                <a:latin typeface="Palatino" charset="0"/>
                <a:ea typeface="ＭＳ Ｐゴシック" charset="-128"/>
              </a:rPr>
              <a:t>Focus of level 3 KPAs: Establish an infrastructure that allows a single effective software life cycle model across all projects.</a:t>
            </a:r>
          </a:p>
          <a:p>
            <a:r>
              <a:rPr lang="en-US" dirty="0">
                <a:latin typeface="Palatino" charset="0"/>
                <a:ea typeface="ＭＳ Ｐゴシック" charset="-128"/>
              </a:rPr>
              <a:t>Level 4 KPAs: Quantitative understanding of the software life cycle process and deliverables.</a:t>
            </a:r>
          </a:p>
          <a:p>
            <a:r>
              <a:rPr lang="en-US" dirty="0">
                <a:latin typeface="Palatino" charset="0"/>
                <a:ea typeface="ＭＳ Ｐゴシック" charset="-128"/>
              </a:rPr>
              <a:t>Level 5 KPAs: Focus: Keep track of technology and process changes that may cause change in the system model or deliverables even during the duration of a project.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Aft>
                <a:spcPts val="1300"/>
              </a:spcAft>
            </a:pPr>
            <a:r>
              <a:rPr lang="en-US">
                <a:latin typeface="Arial" charset="0"/>
                <a:ea typeface="ＭＳ Ｐゴシック" charset="-128"/>
              </a:rPr>
              <a:t>From Brian Noyes, </a:t>
            </a:r>
            <a:r>
              <a:rPr lang="en-US">
                <a:latin typeface="Palatino" charset="0"/>
                <a:ea typeface="ＭＳ Ｐゴシック" charset="-128"/>
              </a:rPr>
              <a:t>http://www.fawcette.com/resources/managingdev/methodologies/cmm/default_pf.asp</a:t>
            </a:r>
            <a:endParaRPr lang="en-US">
              <a:latin typeface="Arial" charset="0"/>
              <a:ea typeface="ＭＳ Ｐゴシック" charset="-128"/>
            </a:endParaRPr>
          </a:p>
          <a:p>
            <a:pPr>
              <a:spcAft>
                <a:spcPts val="1300"/>
              </a:spcAft>
            </a:pPr>
            <a:endParaRPr lang="en-US">
              <a:latin typeface="Arial" charset="0"/>
              <a:ea typeface="ＭＳ Ｐゴシック" charset="-128"/>
            </a:endParaRPr>
          </a:p>
          <a:p>
            <a:pPr>
              <a:spcAft>
                <a:spcPts val="1300"/>
              </a:spcAft>
            </a:pPr>
            <a:r>
              <a:rPr lang="en-US">
                <a:latin typeface="Arial" charset="0"/>
                <a:ea typeface="ＭＳ Ｐゴシック" charset="-128"/>
              </a:rPr>
              <a:t>The downside to CMM is that it requires a heavyweight process to meet all the guidelines for each KPA and produce all the associated artifacts necessary to get certified at a certain process maturity level. Also, interpreting specifically what you need to do or have in place to get certified at a given level can be vague and difficult.</a:t>
            </a:r>
          </a:p>
          <a:p>
            <a:pPr>
              <a:spcAft>
                <a:spcPts val="1300"/>
              </a:spcAft>
            </a:pPr>
            <a:r>
              <a:rPr lang="en-US">
                <a:latin typeface="Arial" charset="0"/>
                <a:ea typeface="ＭＳ Ｐゴシック" charset="-128"/>
              </a:rPr>
              <a:t> But CMM is well recognized in the industry as a well-established measurement of process maturity, and you can find an immense amount of information through SEI's Web site and numerous books on the subject (see Resources).</a:t>
            </a:r>
          </a:p>
          <a:p>
            <a:pPr>
              <a:spcAft>
                <a:spcPts val="1300"/>
              </a:spcAft>
            </a:pPr>
            <a:r>
              <a:rPr lang="en-US">
                <a:latin typeface="Arial" charset="0"/>
                <a:ea typeface="ＭＳ Ｐゴシック" charset="-128"/>
              </a:rPr>
              <a:t> In fact, a whole cottage industry has cropped up around CMM, with consultants and trainers who can help your company along the path to maturity if you can afford it. Many would argue that you can't afford to pass up the opportunity because, in the long run, achieving process maturity should save you money. </a:t>
            </a:r>
          </a:p>
          <a:p>
            <a:pPr>
              <a:spcAft>
                <a:spcPts val="1300"/>
              </a:spcAft>
            </a:pPr>
            <a:r>
              <a:rPr lang="en-US">
                <a:latin typeface="Arial" charset="0"/>
                <a:ea typeface="ＭＳ Ｐゴシック" charset="-128"/>
              </a:rPr>
              <a:t>But the cost of getting there, especially with outside assistance, is significant and takes real commitment from management and the development team.</a:t>
            </a:r>
            <a:endParaRPr lang="de-DE">
              <a:latin typeface="Palatino" charset="0"/>
              <a:ea typeface="ＭＳ Ｐゴシック" charset="-128"/>
            </a:endParaRPr>
          </a:p>
          <a:p>
            <a:endParaRPr lang="de-DE">
              <a:latin typeface="Palatino" charset="0"/>
              <a:ea typeface="ＭＳ Ｐゴシック" charset="-128"/>
            </a:endParaRPr>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p:cNvSpPr>
          <p:nvPr>
            <p:ph type="sldImg"/>
          </p:nvPr>
        </p:nvSpPr>
        <p:spPr>
          <a:solidFill>
            <a:srgbClr val="FFFFFF"/>
          </a:solidFill>
          <a:ln/>
        </p:spPr>
      </p:sp>
      <p:sp>
        <p:nvSpPr>
          <p:cNvPr id="120835" name="Rectangle 3"/>
          <p:cNvSpPr>
            <a:spLocks noGrp="1" noChangeArrowheads="1"/>
          </p:cNvSpPr>
          <p:nvPr>
            <p:ph type="body" idx="1"/>
          </p:nvPr>
        </p:nvSpPr>
        <p:spPr>
          <a:solidFill>
            <a:srgbClr val="FFFFFF"/>
          </a:solidFill>
          <a:ln>
            <a:solidFill>
              <a:srgbClr val="000000"/>
            </a:solidFill>
          </a:ln>
        </p:spPr>
        <p:txBody>
          <a:bodyPr/>
          <a:lstStyle/>
          <a:p>
            <a:pPr>
              <a:spcAft>
                <a:spcPts val="1300"/>
              </a:spcAft>
            </a:pPr>
            <a:endParaRPr lang="en-US">
              <a:latin typeface="Arial"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dirty="0"/>
              <a:t>It specifies the various phases/workflows of the software process, such as the requirements, analysis (specification), design, implementation, and post-delivery maintenance, and the order in which they are to be carried out</a:t>
            </a:r>
            <a:endParaRPr lang="en-US" dirty="0"/>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8</a:t>
            </a:fld>
            <a:endParaRPr lang="en-US"/>
          </a:p>
        </p:txBody>
      </p:sp>
    </p:spTree>
    <p:extLst>
      <p:ext uri="{BB962C8B-B14F-4D97-AF65-F5344CB8AC3E}">
        <p14:creationId xmlns:p14="http://schemas.microsoft.com/office/powerpoint/2010/main" val="366604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p:cNvSpPr>
          <p:nvPr>
            <p:ph type="sldImg"/>
          </p:nvPr>
        </p:nvSpPr>
        <p:spPr>
          <a:solidFill>
            <a:srgbClr val="FFFFFF"/>
          </a:solidFill>
          <a:ln/>
        </p:spPr>
      </p:sp>
      <p:sp>
        <p:nvSpPr>
          <p:cNvPr id="129027" name="Rectangle 3"/>
          <p:cNvSpPr>
            <a:spLocks noGrp="1" noChangeArrowheads="1"/>
          </p:cNvSpPr>
          <p:nvPr>
            <p:ph type="body" idx="1"/>
          </p:nvPr>
        </p:nvSpPr>
        <p:spPr>
          <a:solidFill>
            <a:srgbClr val="FFFFFF"/>
          </a:solidFill>
          <a:ln>
            <a:solidFill>
              <a:srgbClr val="000000"/>
            </a:solidFill>
          </a:ln>
        </p:spPr>
        <p:txBody>
          <a:bodyPr/>
          <a:lstStyle/>
          <a:p>
            <a:endParaRPr lang="en-US">
              <a:latin typeface="Palatino" charset="0"/>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pPr/>
              <a:t>59</a:t>
            </a:fld>
            <a:endParaRPr lang="en-US"/>
          </a:p>
        </p:txBody>
      </p:sp>
    </p:spTree>
    <p:extLst>
      <p:ext uri="{BB962C8B-B14F-4D97-AF65-F5344CB8AC3E}">
        <p14:creationId xmlns:p14="http://schemas.microsoft.com/office/powerpoint/2010/main" val="286607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Palatin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00"/>
              <a:t>Possible Identification of Software Development Activities</a:t>
            </a:r>
            <a:endParaRPr lang="de-DE" dirty="0">
              <a:latin typeface="Palatino"/>
            </a:endParaRPr>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00" kern="1200" baseline="0" dirty="0">
                <a:solidFill>
                  <a:schemeClr val="tx2"/>
                </a:solidFill>
                <a:latin typeface="+mn-lt"/>
                <a:ea typeface="+mn-ea"/>
                <a:cs typeface="+mn-cs"/>
              </a:rPr>
              <a:t>a simple life cycle for software development</a:t>
            </a:r>
          </a:p>
          <a:p>
            <a:r>
              <a:rPr lang="en-US" sz="1600" kern="1200" baseline="0" dirty="0">
                <a:solidFill>
                  <a:schemeClr val="tx2"/>
                </a:solidFill>
                <a:latin typeface="+mn-lt"/>
                <a:ea typeface="+mn-ea"/>
                <a:cs typeface="+mn-cs"/>
              </a:rPr>
              <a:t>using three activities: Problem definition, System development, and System operation.</a:t>
            </a:r>
            <a:endParaRPr lang="en-US" dirty="0">
              <a:latin typeface="Palatin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Palatino"/>
              </a:rPr>
              <a:t>The activity-centered view leads participants to focus on how work products are created. </a:t>
            </a:r>
          </a:p>
          <a:p>
            <a:r>
              <a:rPr lang="en-US" dirty="0">
                <a:latin typeface="Palatino"/>
              </a:rPr>
              <a:t>The entity-centered view leads participants to focus on the content and structure of the work products.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Palatino"/>
              </a:rPr>
              <a:t>The activity-centered view and the entity-centered view are complementary, as illustrated in this slide. </a:t>
            </a:r>
          </a:p>
          <a:p>
            <a:r>
              <a:rPr lang="en-US" dirty="0">
                <a:latin typeface="Palatino"/>
              </a:rPr>
              <a:t>For every product there is one or more activity that generates it. </a:t>
            </a:r>
          </a:p>
          <a:p>
            <a:r>
              <a:rPr lang="en-US" dirty="0">
                <a:latin typeface="Palatino"/>
              </a:rPr>
              <a:t>The Problem definition activity uses a Market survey document as input and generates a Requirements specification document. </a:t>
            </a:r>
          </a:p>
          <a:p>
            <a:r>
              <a:rPr lang="en-US" dirty="0">
                <a:latin typeface="Palatino"/>
              </a:rPr>
              <a:t>The System development activity takes the Requirements specification document as input and produces an Executable system. </a:t>
            </a:r>
          </a:p>
          <a:p>
            <a:r>
              <a:rPr lang="en-US" dirty="0">
                <a:latin typeface="Palatino"/>
              </a:rPr>
              <a:t>System operation generates a Lessons learned document that could be used during the development of the next product. </a:t>
            </a:r>
          </a:p>
          <a:p>
            <a:r>
              <a:rPr lang="en-US" dirty="0">
                <a:latin typeface="Palatino"/>
              </a:rPr>
              <a:t>Alternatively, every activity generates one or more products.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88825"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12188825"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1927" y="2362200"/>
            <a:ext cx="5484971"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3" name="Subtitle 2"/>
          <p:cNvSpPr>
            <a:spLocks noGrp="1"/>
          </p:cNvSpPr>
          <p:nvPr>
            <p:ph type="subTitle" idx="1"/>
          </p:nvPr>
        </p:nvSpPr>
        <p:spPr>
          <a:xfrm>
            <a:off x="3419643" y="3045461"/>
            <a:ext cx="534954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Title 11"/>
          <p:cNvSpPr>
            <a:spLocks noGrp="1"/>
          </p:cNvSpPr>
          <p:nvPr>
            <p:ph type="title"/>
          </p:nvPr>
        </p:nvSpPr>
        <p:spPr>
          <a:xfrm>
            <a:off x="3419643" y="2397760"/>
            <a:ext cx="5349540" cy="599440"/>
          </a:xfrm>
          <a:noFill/>
          <a:ln>
            <a:noFill/>
          </a:ln>
        </p:spPr>
        <p:txBody>
          <a:bodyPr bIns="0" anchor="b"/>
          <a:lstStyle>
            <a:lvl1pPr>
              <a:defRPr>
                <a:effectLst>
                  <a:glow rad="88900">
                    <a:schemeClr val="tx1">
                      <a:alpha val="60000"/>
                    </a:schemeClr>
                  </a:glow>
                </a:effectLst>
              </a:defRPr>
            </a:lvl1pPr>
          </a:lstStyle>
          <a:p>
            <a:r>
              <a:rPr lang="en-US"/>
              <a:t>Click to edit Master title style</a:t>
            </a:r>
            <a:endParaRPr lang="en-US" dirty="0"/>
          </a:p>
        </p:txBody>
      </p:sp>
      <p:sp>
        <p:nvSpPr>
          <p:cNvPr id="11" name="Date Placeholder 10"/>
          <p:cNvSpPr>
            <a:spLocks noGrp="1"/>
          </p:cNvSpPr>
          <p:nvPr>
            <p:ph type="dt" sz="half" idx="10"/>
          </p:nvPr>
        </p:nvSpPr>
        <p:spPr bwMode="black"/>
        <p:txBody>
          <a:bodyPr/>
          <a:lstStyle/>
          <a:p>
            <a:fld id="{25AE17C7-B787-4E50-994D-5E804113A1E9}" type="datetime4">
              <a:rPr lang="en-US" smtClean="0"/>
              <a:pPr/>
              <a:t>August 19, 2020</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ECB6C2-1084-4AED-A74A-DF028B0094EA}"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29928"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5892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609441" y="914401"/>
            <a:ext cx="8836898"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ECB6C2-1084-4AED-A74A-DF028B0094EA}"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pPr/>
              <a:t>‹#›</a:t>
            </a:fld>
            <a:endParaRPr lang="en-US"/>
          </a:p>
        </p:txBody>
      </p:sp>
      <p:sp>
        <p:nvSpPr>
          <p:cNvPr id="2" name="Vertical Title 1"/>
          <p:cNvSpPr>
            <a:spLocks noGrp="1"/>
          </p:cNvSpPr>
          <p:nvPr>
            <p:ph type="title" orient="vert"/>
          </p:nvPr>
        </p:nvSpPr>
        <p:spPr>
          <a:xfrm>
            <a:off x="9649487" y="914401"/>
            <a:ext cx="1235651" cy="5029200"/>
          </a:xfrm>
        </p:spPr>
        <p:txBody>
          <a:bodyPr vert="eaVert"/>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441" y="2020824"/>
            <a:ext cx="10969943"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8B5A30F4-0B4E-4E4B-BC36-C30CD13F4E17}" type="datetimeFigureOut">
              <a:rPr lang="en-US" smtClean="0"/>
              <a:pPr/>
              <a:t>19-Aug-20</a:t>
            </a:fld>
            <a:endParaRPr lang="en-US" dirty="0"/>
          </a:p>
        </p:txBody>
      </p:sp>
      <p:sp>
        <p:nvSpPr>
          <p:cNvPr id="12" name="Slide Number Placeholder 11"/>
          <p:cNvSpPr>
            <a:spLocks noGrp="1"/>
          </p:cNvSpPr>
          <p:nvPr>
            <p:ph type="sldNum" sz="quarter" idx="15"/>
          </p:nvPr>
        </p:nvSpPr>
        <p:spPr/>
        <p:txBody>
          <a:bodyPr/>
          <a:lstStyle/>
          <a:p>
            <a:fld id="{DA60BA0E-20D0-4E7C-B286-26C960A6788F}"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0" y="3922776"/>
            <a:ext cx="12188825"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12188825"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1927" y="3368040"/>
            <a:ext cx="5484971"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1192" y="3367247"/>
            <a:ext cx="5446444"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a:t>Click to edit Master title style</a:t>
            </a:r>
            <a:endParaRPr lang="en-US" dirty="0"/>
          </a:p>
        </p:txBody>
      </p:sp>
      <p:sp>
        <p:nvSpPr>
          <p:cNvPr id="10" name="Subtitle 2"/>
          <p:cNvSpPr>
            <a:spLocks noGrp="1"/>
          </p:cNvSpPr>
          <p:nvPr>
            <p:ph type="subTitle" idx="1"/>
          </p:nvPr>
        </p:nvSpPr>
        <p:spPr bwMode="black">
          <a:xfrm>
            <a:off x="3357182" y="4084577"/>
            <a:ext cx="5474463"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12"/>
          <p:cNvSpPr>
            <a:spLocks noGrp="1"/>
          </p:cNvSpPr>
          <p:nvPr>
            <p:ph type="dt" sz="half" idx="10"/>
          </p:nvPr>
        </p:nvSpPr>
        <p:spPr/>
        <p:txBody>
          <a:bodyPr/>
          <a:lstStyle/>
          <a:p>
            <a:fld id="{679F0FCF-2EA5-4FF5-AF14-1CA9C8854AAB}" type="datetime4">
              <a:rPr lang="en-US" smtClean="0"/>
              <a:pPr/>
              <a:t>August 19, 2020</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443" y="2020824"/>
            <a:ext cx="5363083"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0"/>
          <p:cNvSpPr>
            <a:spLocks noGrp="1"/>
          </p:cNvSpPr>
          <p:nvPr>
            <p:ph sz="quarter" idx="14"/>
          </p:nvPr>
        </p:nvSpPr>
        <p:spPr>
          <a:xfrm>
            <a:off x="6216301" y="2020824"/>
            <a:ext cx="5363083"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5"/>
          </p:nvPr>
        </p:nvSpPr>
        <p:spPr/>
        <p:txBody>
          <a:bodyPr/>
          <a:lstStyle/>
          <a:p>
            <a:fld id="{2DD204D1-F9BD-4643-8480-6EA41EB484F1}" type="datetimeFigureOut">
              <a:rPr lang="en-US" smtClean="0"/>
              <a:pPr/>
              <a:t>19-Aug-20</a:t>
            </a:fld>
            <a:endParaRPr lang="en-US"/>
          </a:p>
        </p:txBody>
      </p:sp>
      <p:sp>
        <p:nvSpPr>
          <p:cNvPr id="12" name="Slide Number Placeholder 11"/>
          <p:cNvSpPr>
            <a:spLocks noGrp="1"/>
          </p:cNvSpPr>
          <p:nvPr>
            <p:ph type="sldNum" sz="quarter" idx="16"/>
          </p:nvPr>
        </p:nvSpPr>
        <p:spPr/>
        <p:txBody>
          <a:bodyPr/>
          <a:lstStyle/>
          <a:p>
            <a:fld id="{EB37DED6-D4C7-42EE-AB49-D2E39E64FDE4}"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443" y="2819400"/>
            <a:ext cx="5363083"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30"/>
          <p:cNvSpPr>
            <a:spLocks noGrp="1"/>
          </p:cNvSpPr>
          <p:nvPr>
            <p:ph sz="quarter" idx="14"/>
          </p:nvPr>
        </p:nvSpPr>
        <p:spPr>
          <a:xfrm>
            <a:off x="6216301" y="2816352"/>
            <a:ext cx="5363083"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half" idx="2"/>
          </p:nvPr>
        </p:nvSpPr>
        <p:spPr>
          <a:xfrm>
            <a:off x="609441" y="2020824"/>
            <a:ext cx="5363083"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 name="Text Placeholder 3"/>
          <p:cNvSpPr>
            <a:spLocks noGrp="1"/>
          </p:cNvSpPr>
          <p:nvPr>
            <p:ph type="body" sz="half" idx="15"/>
          </p:nvPr>
        </p:nvSpPr>
        <p:spPr>
          <a:xfrm>
            <a:off x="6216301" y="2020824"/>
            <a:ext cx="5363083"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a:t>Click to edit Master text styles</a:t>
            </a:r>
          </a:p>
        </p:txBody>
      </p:sp>
      <p:sp>
        <p:nvSpPr>
          <p:cNvPr id="11" name="Date Placeholder 10"/>
          <p:cNvSpPr>
            <a:spLocks noGrp="1"/>
          </p:cNvSpPr>
          <p:nvPr>
            <p:ph type="dt" sz="half" idx="16"/>
          </p:nvPr>
        </p:nvSpPr>
        <p:spPr/>
        <p:txBody>
          <a:bodyPr/>
          <a:lstStyle/>
          <a:p>
            <a:fld id="{2DD204D1-F9BD-4643-8480-6EA41EB484F1}" type="datetimeFigureOut">
              <a:rPr lang="en-US" smtClean="0"/>
              <a:pPr/>
              <a:t>19-Aug-20</a:t>
            </a:fld>
            <a:endParaRPr lang="en-US"/>
          </a:p>
        </p:txBody>
      </p:sp>
      <p:sp>
        <p:nvSpPr>
          <p:cNvPr id="12" name="Slide Number Placeholder 11"/>
          <p:cNvSpPr>
            <a:spLocks noGrp="1"/>
          </p:cNvSpPr>
          <p:nvPr>
            <p:ph type="sldNum" sz="quarter" idx="17"/>
          </p:nvPr>
        </p:nvSpPr>
        <p:spPr/>
        <p:txBody>
          <a:bodyPr/>
          <a:lstStyle/>
          <a:p>
            <a:fld id="{EB37DED6-D4C7-42EE-AB49-D2E39E64FDE4}"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15" name="Date Placeholder 14"/>
          <p:cNvSpPr>
            <a:spLocks noGrp="1"/>
          </p:cNvSpPr>
          <p:nvPr>
            <p:ph type="dt" sz="half" idx="10"/>
          </p:nvPr>
        </p:nvSpPr>
        <p:spPr/>
        <p:txBody>
          <a:bodyPr/>
          <a:lstStyle/>
          <a:p>
            <a:fld id="{2DD204D1-F9BD-4643-8480-6EA41EB484F1}" type="datetimeFigureOut">
              <a:rPr lang="en-US" smtClean="0"/>
              <a:pPr/>
              <a:t>19-Aug-20</a:t>
            </a:fld>
            <a:endParaRPr lang="en-US"/>
          </a:p>
        </p:txBody>
      </p:sp>
      <p:sp>
        <p:nvSpPr>
          <p:cNvPr id="16" name="Slide Number Placeholder 15"/>
          <p:cNvSpPr>
            <a:spLocks noGrp="1"/>
          </p:cNvSpPr>
          <p:nvPr>
            <p:ph type="sldNum" sz="quarter" idx="11"/>
          </p:nvPr>
        </p:nvSpPr>
        <p:spPr/>
        <p:txBody>
          <a:bodyPr/>
          <a:lstStyle/>
          <a:p>
            <a:fld id="{EB37DED6-D4C7-42EE-AB49-D2E39E64FDE4}"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DD204D1-F9BD-4643-8480-6EA41EB484F1}" type="datetimeFigureOut">
              <a:rPr lang="en-US" smtClean="0"/>
              <a:pPr/>
              <a:t>19-Aug-20</a:t>
            </a:fld>
            <a:endParaRPr lang="en-US"/>
          </a:p>
        </p:txBody>
      </p:sp>
      <p:sp>
        <p:nvSpPr>
          <p:cNvPr id="8" name="Slide Number Placeholder 7"/>
          <p:cNvSpPr>
            <a:spLocks noGrp="1"/>
          </p:cNvSpPr>
          <p:nvPr>
            <p:ph type="sldNum" sz="quarter" idx="11"/>
          </p:nvPr>
        </p:nvSpPr>
        <p:spPr/>
        <p:txBody>
          <a:bodyPr/>
          <a:lstStyle/>
          <a:p>
            <a:fld id="{EB37DED6-D4C7-42EE-AB49-D2E39E64FDE4}"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0684" y="1914526"/>
            <a:ext cx="8227457" cy="3510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half" idx="2"/>
          </p:nvPr>
        </p:nvSpPr>
        <p:spPr>
          <a:xfrm>
            <a:off x="2315877" y="5513832"/>
            <a:ext cx="7557072"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itle 12"/>
          <p:cNvSpPr>
            <a:spLocks noGrp="1"/>
          </p:cNvSpPr>
          <p:nvPr>
            <p:ph type="title"/>
          </p:nvPr>
        </p:nvSpPr>
        <p:spPr/>
        <p:txBody>
          <a:bodyPr/>
          <a:lstStyle/>
          <a:p>
            <a:r>
              <a:rPr lang="en-US"/>
              <a:t>Click to edit Master title style</a:t>
            </a:r>
          </a:p>
        </p:txBody>
      </p:sp>
      <p:sp>
        <p:nvSpPr>
          <p:cNvPr id="16" name="Date Placeholder 15"/>
          <p:cNvSpPr>
            <a:spLocks noGrp="1"/>
          </p:cNvSpPr>
          <p:nvPr>
            <p:ph type="dt" sz="half" idx="15"/>
          </p:nvPr>
        </p:nvSpPr>
        <p:spPr/>
        <p:txBody>
          <a:bodyPr/>
          <a:lstStyle/>
          <a:p>
            <a:fld id="{126BF754-515F-40B9-8D24-D54D5825B3D0}" type="datetimeFigureOut">
              <a:rPr lang="en-US" smtClean="0"/>
              <a:pPr/>
              <a:t>19-Aug-20</a:t>
            </a:fld>
            <a:endParaRPr lang="en-US"/>
          </a:p>
        </p:txBody>
      </p:sp>
      <p:sp>
        <p:nvSpPr>
          <p:cNvPr id="19" name="Slide Number Placeholder 18"/>
          <p:cNvSpPr>
            <a:spLocks noGrp="1"/>
          </p:cNvSpPr>
          <p:nvPr>
            <p:ph type="sldNum" sz="quarter" idx="16"/>
          </p:nvPr>
        </p:nvSpPr>
        <p:spPr/>
        <p:txBody>
          <a:bodyPr/>
          <a:lstStyle/>
          <a:p>
            <a:fld id="{2DFBB78A-01B4-41F2-96B0-677A4A282832}"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8969" y="2026918"/>
            <a:ext cx="7250887"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2315877" y="5516880"/>
            <a:ext cx="7557072"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a:t>Click to edit Master text styles</a:t>
            </a:r>
          </a:p>
        </p:txBody>
      </p:sp>
      <p:sp>
        <p:nvSpPr>
          <p:cNvPr id="12" name="Title 11"/>
          <p:cNvSpPr>
            <a:spLocks noGrp="1"/>
          </p:cNvSpPr>
          <p:nvPr>
            <p:ph type="title"/>
          </p:nvPr>
        </p:nvSpPr>
        <p:spPr>
          <a:xfrm>
            <a:off x="3351927" y="975360"/>
            <a:ext cx="5484971" cy="701040"/>
          </a:xfrm>
        </p:spPr>
        <p:txBody>
          <a:bodyPr/>
          <a:lstStyle/>
          <a:p>
            <a:r>
              <a:rPr lang="en-US"/>
              <a:t>Click to edit Master title style</a:t>
            </a:r>
          </a:p>
        </p:txBody>
      </p:sp>
      <p:sp>
        <p:nvSpPr>
          <p:cNvPr id="13" name="Date Placeholder 12"/>
          <p:cNvSpPr>
            <a:spLocks noGrp="1"/>
          </p:cNvSpPr>
          <p:nvPr>
            <p:ph type="dt" sz="half" idx="14"/>
          </p:nvPr>
        </p:nvSpPr>
        <p:spPr>
          <a:xfrm>
            <a:off x="3974065" y="273180"/>
            <a:ext cx="4240695" cy="292100"/>
          </a:xfrm>
        </p:spPr>
        <p:txBody>
          <a:bodyPr/>
          <a:lstStyle/>
          <a:p>
            <a:fld id="{126BF754-515F-40B9-8D24-D54D5825B3D0}" type="datetimeFigureOut">
              <a:rPr lang="en-US" smtClean="0"/>
              <a:pPr/>
              <a:t>19-Aug-20</a:t>
            </a:fld>
            <a:endParaRPr lang="en-US"/>
          </a:p>
        </p:txBody>
      </p:sp>
      <p:sp>
        <p:nvSpPr>
          <p:cNvPr id="14" name="Slide Number Placeholder 13"/>
          <p:cNvSpPr>
            <a:spLocks noGrp="1"/>
          </p:cNvSpPr>
          <p:nvPr>
            <p:ph type="sldNum" sz="quarter" idx="15"/>
          </p:nvPr>
        </p:nvSpPr>
        <p:spPr>
          <a:xfrm>
            <a:off x="5383398" y="6172200"/>
            <a:ext cx="1422030" cy="304800"/>
          </a:xfrm>
        </p:spPr>
        <p:txBody>
          <a:bodyPr/>
          <a:lstStyle/>
          <a:p>
            <a:fld id="{2DFBB78A-01B4-41F2-96B0-677A4A282832}" type="slidenum">
              <a:rPr lang="en-US" smtClean="0"/>
              <a:pPr/>
              <a:t>‹#›</a:t>
            </a:fld>
            <a:endParaRPr lang="en-US"/>
          </a:p>
        </p:txBody>
      </p:sp>
      <p:sp>
        <p:nvSpPr>
          <p:cNvPr id="15" name="Footer Placeholder 14"/>
          <p:cNvSpPr>
            <a:spLocks noGrp="1"/>
          </p:cNvSpPr>
          <p:nvPr>
            <p:ph type="ftr" sz="quarter" idx="16"/>
          </p:nvPr>
        </p:nvSpPr>
        <p:spPr>
          <a:xfrm>
            <a:off x="1929898" y="6486525"/>
            <a:ext cx="8329030" cy="29210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bwMode="hidden">
          <a:xfrm>
            <a:off x="0" y="1335974"/>
            <a:ext cx="12188825"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441" y="2019301"/>
            <a:ext cx="10969943" cy="4117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74065" y="273180"/>
            <a:ext cx="4240695"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DD204D1-F9BD-4643-8480-6EA41EB484F1}" type="datetimeFigureOut">
              <a:rPr lang="en-US" smtClean="0"/>
              <a:pPr/>
              <a:t>19-Aug-20</a:t>
            </a:fld>
            <a:endParaRPr lang="en-US"/>
          </a:p>
        </p:txBody>
      </p:sp>
      <p:sp>
        <p:nvSpPr>
          <p:cNvPr id="5" name="Footer Placeholder 4"/>
          <p:cNvSpPr>
            <a:spLocks noGrp="1"/>
          </p:cNvSpPr>
          <p:nvPr>
            <p:ph type="ftr" sz="quarter" idx="3"/>
          </p:nvPr>
        </p:nvSpPr>
        <p:spPr>
          <a:xfrm>
            <a:off x="1929898" y="6486525"/>
            <a:ext cx="832903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5383398" y="6172200"/>
            <a:ext cx="142203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EB37DED6-D4C7-42EE-AB49-D2E39E64FDE4}" type="slidenum">
              <a:rPr lang="en-US" smtClean="0"/>
              <a:pPr/>
              <a:t>‹#›</a:t>
            </a:fld>
            <a:endParaRPr lang="en-US"/>
          </a:p>
        </p:txBody>
      </p:sp>
      <p:cxnSp>
        <p:nvCxnSpPr>
          <p:cNvPr id="10" name="Straight Connector 9"/>
          <p:cNvCxnSpPr/>
          <p:nvPr/>
        </p:nvCxnSpPr>
        <p:spPr>
          <a:xfrm>
            <a:off x="0" y="1331436"/>
            <a:ext cx="12188825"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1927" y="975360"/>
            <a:ext cx="5484971"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06134692"/>
              </p:ext>
            </p:extLst>
          </p:nvPr>
        </p:nvGraphicFramePr>
        <p:xfrm>
          <a:off x="1296116" y="4991101"/>
          <a:ext cx="8836896" cy="876299"/>
        </p:xfrm>
        <a:graphic>
          <a:graphicData uri="http://schemas.openxmlformats.org/drawingml/2006/table">
            <a:tbl>
              <a:tblPr firstRow="1" firstCol="1" bandRow="1">
                <a:tableStyleId>{E269D01E-BC32-4049-B463-5C60D7B0CCD2}</a:tableStyleId>
              </a:tblPr>
              <a:tblGrid>
                <a:gridCol w="3177311">
                  <a:extLst>
                    <a:ext uri="{9D8B030D-6E8A-4147-A177-3AD203B41FA5}">
                      <a16:colId xmlns:a16="http://schemas.microsoft.com/office/drawing/2014/main" val="20000"/>
                    </a:ext>
                  </a:extLst>
                </a:gridCol>
                <a:gridCol w="2512197">
                  <a:extLst>
                    <a:ext uri="{9D8B030D-6E8A-4147-A177-3AD203B41FA5}">
                      <a16:colId xmlns:a16="http://schemas.microsoft.com/office/drawing/2014/main" val="20001"/>
                    </a:ext>
                  </a:extLst>
                </a:gridCol>
                <a:gridCol w="3147388">
                  <a:extLst>
                    <a:ext uri="{9D8B030D-6E8A-4147-A177-3AD203B41FA5}">
                      <a16:colId xmlns:a16="http://schemas.microsoft.com/office/drawing/2014/main" val="20002"/>
                    </a:ext>
                  </a:extLst>
                </a:gridCol>
              </a:tblGrid>
              <a:tr h="876299">
                <a:tc>
                  <a:txBody>
                    <a:bodyPr/>
                    <a:lstStyle/>
                    <a:p>
                      <a:pPr marL="0" marR="0" algn="just">
                        <a:lnSpc>
                          <a:spcPct val="115000"/>
                        </a:lnSpc>
                        <a:spcBef>
                          <a:spcPts val="0"/>
                        </a:spcBef>
                        <a:spcAft>
                          <a:spcPts val="0"/>
                        </a:spcAft>
                        <a:tabLst>
                          <a:tab pos="228600" algn="l"/>
                        </a:tabLst>
                      </a:pPr>
                      <a:r>
                        <a:rPr lang="en-US" sz="3200" b="1" dirty="0">
                          <a:solidFill>
                            <a:schemeClr val="tx1"/>
                          </a:solidFill>
                          <a:effectLst/>
                          <a:latin typeface="+mn-lt"/>
                        </a:rPr>
                        <a:t>Thanjida Akhter</a:t>
                      </a:r>
                      <a:endParaRPr lang="en-US" sz="3200" b="1" dirty="0">
                        <a:solidFill>
                          <a:schemeClr val="tx1"/>
                        </a:solidFill>
                        <a:effectLst/>
                        <a:latin typeface="+mn-lt"/>
                        <a:ea typeface="Calibri"/>
                        <a:cs typeface="Vrinda"/>
                      </a:endParaRPr>
                    </a:p>
                  </a:txBody>
                  <a:tcPr marL="91416" marR="91416" marT="0" marB="0"/>
                </a:tc>
                <a:tc>
                  <a:txBody>
                    <a:bodyPr/>
                    <a:lstStyle/>
                    <a:p>
                      <a:pPr marL="0" marR="0" algn="just">
                        <a:lnSpc>
                          <a:spcPct val="115000"/>
                        </a:lnSpc>
                        <a:spcBef>
                          <a:spcPts val="0"/>
                        </a:spcBef>
                        <a:spcAft>
                          <a:spcPts val="0"/>
                        </a:spcAft>
                        <a:tabLst>
                          <a:tab pos="228600" algn="l"/>
                        </a:tabLst>
                      </a:pPr>
                      <a:r>
                        <a:rPr lang="en-US" sz="3200" b="1" dirty="0">
                          <a:solidFill>
                            <a:schemeClr val="tx1"/>
                          </a:solidFill>
                          <a:effectLst/>
                          <a:latin typeface="+mn-lt"/>
                        </a:rPr>
                        <a:t>201691489</a:t>
                      </a:r>
                      <a:endParaRPr lang="en-US" sz="3200" b="1" dirty="0">
                        <a:solidFill>
                          <a:schemeClr val="tx1"/>
                        </a:solidFill>
                        <a:effectLst/>
                        <a:latin typeface="+mn-lt"/>
                        <a:ea typeface="Calibri"/>
                        <a:cs typeface="Vrinda"/>
                      </a:endParaRPr>
                    </a:p>
                  </a:txBody>
                  <a:tcPr marL="91416" marR="91416" marT="0" marB="0"/>
                </a:tc>
                <a:tc>
                  <a:txBody>
                    <a:bodyPr/>
                    <a:lstStyle/>
                    <a:p>
                      <a:pPr marL="0" marR="0" algn="just">
                        <a:lnSpc>
                          <a:spcPct val="115000"/>
                        </a:lnSpc>
                        <a:spcBef>
                          <a:spcPts val="0"/>
                        </a:spcBef>
                        <a:spcAft>
                          <a:spcPts val="0"/>
                        </a:spcAft>
                        <a:tabLst>
                          <a:tab pos="228600" algn="l"/>
                        </a:tabLst>
                      </a:pPr>
                      <a:r>
                        <a:rPr lang="en-US" sz="3200" b="1" dirty="0">
                          <a:solidFill>
                            <a:schemeClr val="tx1"/>
                          </a:solidFill>
                          <a:effectLst/>
                          <a:latin typeface="+mn-lt"/>
                        </a:rPr>
                        <a:t>takhter@mun.ca</a:t>
                      </a:r>
                      <a:endParaRPr lang="en-US" sz="3200" b="1" dirty="0">
                        <a:solidFill>
                          <a:schemeClr val="tx1"/>
                        </a:solidFill>
                        <a:effectLst/>
                        <a:latin typeface="+mn-lt"/>
                        <a:ea typeface="Calibri"/>
                        <a:cs typeface="Vrinda"/>
                      </a:endParaRPr>
                    </a:p>
                  </a:txBody>
                  <a:tcPr marL="91416" marR="91416" marT="0" marB="0"/>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2412" y="152400"/>
            <a:ext cx="8106604" cy="4572000"/>
          </a:xfrm>
          <a:prstGeom prst="rect">
            <a:avLst/>
          </a:prstGeom>
        </p:spPr>
      </p:pic>
      <p:sp>
        <p:nvSpPr>
          <p:cNvPr id="8" name="Right Arrow 7"/>
          <p:cNvSpPr/>
          <p:nvPr/>
        </p:nvSpPr>
        <p:spPr>
          <a:xfrm>
            <a:off x="-77788" y="2553270"/>
            <a:ext cx="2741612" cy="762001"/>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9" name="Right Arrow 8"/>
          <p:cNvSpPr/>
          <p:nvPr/>
        </p:nvSpPr>
        <p:spPr>
          <a:xfrm rot="10800000">
            <a:off x="9218611" y="2590801"/>
            <a:ext cx="2970213" cy="8382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962129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ChangeArrowheads="1"/>
          </p:cNvSpPr>
          <p:nvPr/>
        </p:nvSpPr>
        <p:spPr bwMode="auto">
          <a:xfrm>
            <a:off x="484592" y="1493269"/>
            <a:ext cx="4412100" cy="482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b="1">
              <a:latin typeface="+mj-lt"/>
            </a:endParaRPr>
          </a:p>
        </p:txBody>
      </p:sp>
      <p:sp>
        <p:nvSpPr>
          <p:cNvPr id="12291" name="Rectangle 6"/>
          <p:cNvSpPr>
            <a:spLocks noChangeArrowheads="1"/>
          </p:cNvSpPr>
          <p:nvPr/>
        </p:nvSpPr>
        <p:spPr bwMode="auto">
          <a:xfrm>
            <a:off x="493055" y="1499619"/>
            <a:ext cx="4409985" cy="48101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b="1">
              <a:latin typeface="+mj-lt"/>
            </a:endParaRPr>
          </a:p>
        </p:txBody>
      </p:sp>
      <p:sp>
        <p:nvSpPr>
          <p:cNvPr id="12292" name="Rectangle 7"/>
          <p:cNvSpPr>
            <a:spLocks noChangeArrowheads="1"/>
          </p:cNvSpPr>
          <p:nvPr/>
        </p:nvSpPr>
        <p:spPr bwMode="auto">
          <a:xfrm>
            <a:off x="484592" y="2383856"/>
            <a:ext cx="4395171" cy="482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b="1">
              <a:latin typeface="+mj-lt"/>
            </a:endParaRPr>
          </a:p>
        </p:txBody>
      </p:sp>
      <p:sp>
        <p:nvSpPr>
          <p:cNvPr id="12293" name="Rectangle 8"/>
          <p:cNvSpPr>
            <a:spLocks noChangeArrowheads="1"/>
          </p:cNvSpPr>
          <p:nvPr/>
        </p:nvSpPr>
        <p:spPr bwMode="auto">
          <a:xfrm>
            <a:off x="493056" y="2390207"/>
            <a:ext cx="4395171" cy="4810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b="1">
              <a:latin typeface="+mj-lt"/>
            </a:endParaRPr>
          </a:p>
        </p:txBody>
      </p:sp>
      <p:sp>
        <p:nvSpPr>
          <p:cNvPr id="12294" name="Rectangle 9"/>
          <p:cNvSpPr>
            <a:spLocks noChangeArrowheads="1"/>
          </p:cNvSpPr>
          <p:nvPr/>
        </p:nvSpPr>
        <p:spPr bwMode="auto">
          <a:xfrm>
            <a:off x="505753" y="1561532"/>
            <a:ext cx="2808640"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Requirements Analysis</a:t>
            </a:r>
          </a:p>
        </p:txBody>
      </p:sp>
      <p:sp>
        <p:nvSpPr>
          <p:cNvPr id="12295" name="Rectangle 10"/>
          <p:cNvSpPr>
            <a:spLocks noChangeArrowheads="1"/>
          </p:cNvSpPr>
          <p:nvPr/>
        </p:nvSpPr>
        <p:spPr bwMode="auto">
          <a:xfrm>
            <a:off x="497288" y="2496570"/>
            <a:ext cx="1882681"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System Design</a:t>
            </a:r>
          </a:p>
        </p:txBody>
      </p:sp>
      <p:sp>
        <p:nvSpPr>
          <p:cNvPr id="12296" name="Rectangle 11"/>
          <p:cNvSpPr>
            <a:spLocks noChangeArrowheads="1"/>
          </p:cNvSpPr>
          <p:nvPr/>
        </p:nvSpPr>
        <p:spPr bwMode="auto">
          <a:xfrm>
            <a:off x="5061748" y="1561532"/>
            <a:ext cx="2611535"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What is the problem?</a:t>
            </a:r>
          </a:p>
        </p:txBody>
      </p:sp>
      <p:sp>
        <p:nvSpPr>
          <p:cNvPr id="12297" name="Rectangle 12"/>
          <p:cNvSpPr>
            <a:spLocks noChangeArrowheads="1"/>
          </p:cNvSpPr>
          <p:nvPr/>
        </p:nvSpPr>
        <p:spPr bwMode="auto">
          <a:xfrm>
            <a:off x="5068097" y="2453707"/>
            <a:ext cx="2575243"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What is the solution?</a:t>
            </a:r>
          </a:p>
        </p:txBody>
      </p:sp>
      <p:sp>
        <p:nvSpPr>
          <p:cNvPr id="12298" name="Rectangle 13"/>
          <p:cNvSpPr>
            <a:spLocks noChangeArrowheads="1"/>
          </p:cNvSpPr>
          <p:nvPr/>
        </p:nvSpPr>
        <p:spPr bwMode="auto">
          <a:xfrm>
            <a:off x="499404" y="3188719"/>
            <a:ext cx="4397288" cy="482600"/>
          </a:xfrm>
          <a:prstGeom prst="rect">
            <a:avLst/>
          </a:prstGeom>
          <a:solidFill>
            <a:srgbClr val="FFFFFF"/>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eaLnBrk="0" hangingPunct="0"/>
            <a:endParaRPr lang="en-US" b="1">
              <a:latin typeface="+mj-lt"/>
            </a:endParaRPr>
          </a:p>
        </p:txBody>
      </p:sp>
      <p:sp>
        <p:nvSpPr>
          <p:cNvPr id="12299" name="Rectangle 14"/>
          <p:cNvSpPr>
            <a:spLocks noChangeArrowheads="1"/>
          </p:cNvSpPr>
          <p:nvPr/>
        </p:nvSpPr>
        <p:spPr bwMode="auto">
          <a:xfrm>
            <a:off x="507868" y="3195069"/>
            <a:ext cx="4395172" cy="48101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b="1">
              <a:latin typeface="+mj-lt"/>
            </a:endParaRPr>
          </a:p>
        </p:txBody>
      </p:sp>
      <p:sp>
        <p:nvSpPr>
          <p:cNvPr id="12300" name="Rectangle 15"/>
          <p:cNvSpPr>
            <a:spLocks noChangeArrowheads="1"/>
          </p:cNvSpPr>
          <p:nvPr/>
        </p:nvSpPr>
        <p:spPr bwMode="auto">
          <a:xfrm>
            <a:off x="581933" y="3256982"/>
            <a:ext cx="2038173"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Detailed Design</a:t>
            </a:r>
          </a:p>
        </p:txBody>
      </p:sp>
      <p:sp>
        <p:nvSpPr>
          <p:cNvPr id="12301" name="Rectangle 16"/>
          <p:cNvSpPr>
            <a:spLocks noChangeArrowheads="1"/>
          </p:cNvSpPr>
          <p:nvPr/>
        </p:nvSpPr>
        <p:spPr bwMode="auto">
          <a:xfrm>
            <a:off x="5078677" y="3014095"/>
            <a:ext cx="3677531"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What are the best mechanisms</a:t>
            </a:r>
          </a:p>
        </p:txBody>
      </p:sp>
      <p:sp>
        <p:nvSpPr>
          <p:cNvPr id="12302" name="Rectangle 17"/>
          <p:cNvSpPr>
            <a:spLocks noChangeArrowheads="1"/>
          </p:cNvSpPr>
          <p:nvPr/>
        </p:nvSpPr>
        <p:spPr bwMode="auto">
          <a:xfrm>
            <a:off x="467663" y="3949131"/>
            <a:ext cx="4539067" cy="482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b="1">
              <a:latin typeface="+mj-lt"/>
            </a:endParaRPr>
          </a:p>
        </p:txBody>
      </p:sp>
      <p:sp>
        <p:nvSpPr>
          <p:cNvPr id="12303" name="Rectangle 18"/>
          <p:cNvSpPr>
            <a:spLocks noChangeArrowheads="1"/>
          </p:cNvSpPr>
          <p:nvPr/>
        </p:nvSpPr>
        <p:spPr bwMode="auto">
          <a:xfrm>
            <a:off x="476126" y="3955482"/>
            <a:ext cx="4536952" cy="4810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b="1">
              <a:latin typeface="+mj-lt"/>
            </a:endParaRPr>
          </a:p>
        </p:txBody>
      </p:sp>
      <p:sp>
        <p:nvSpPr>
          <p:cNvPr id="12304" name="Rectangle 19"/>
          <p:cNvSpPr>
            <a:spLocks noChangeArrowheads="1"/>
          </p:cNvSpPr>
          <p:nvPr/>
        </p:nvSpPr>
        <p:spPr bwMode="auto">
          <a:xfrm>
            <a:off x="440153" y="4017395"/>
            <a:ext cx="3092114"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Program Implementation</a:t>
            </a:r>
          </a:p>
        </p:txBody>
      </p:sp>
      <p:sp>
        <p:nvSpPr>
          <p:cNvPr id="12305" name="Rectangle 20"/>
          <p:cNvSpPr>
            <a:spLocks noChangeArrowheads="1"/>
          </p:cNvSpPr>
          <p:nvPr/>
        </p:nvSpPr>
        <p:spPr bwMode="auto">
          <a:xfrm>
            <a:off x="5097723" y="3955481"/>
            <a:ext cx="2482781" cy="73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How is the solution </a:t>
            </a:r>
          </a:p>
          <a:p>
            <a:pPr defTabSz="901700" eaLnBrk="0" hangingPunct="0"/>
            <a:r>
              <a:rPr lang="en-US" sz="2100" b="1" u="none">
                <a:solidFill>
                  <a:srgbClr val="000000"/>
                </a:solidFill>
                <a:latin typeface="+mj-lt"/>
              </a:rPr>
              <a:t>constructed?</a:t>
            </a:r>
          </a:p>
        </p:txBody>
      </p:sp>
      <p:sp>
        <p:nvSpPr>
          <p:cNvPr id="12306" name="Rectangle 21"/>
          <p:cNvSpPr>
            <a:spLocks noChangeArrowheads="1"/>
          </p:cNvSpPr>
          <p:nvPr/>
        </p:nvSpPr>
        <p:spPr bwMode="auto">
          <a:xfrm>
            <a:off x="484591" y="4665094"/>
            <a:ext cx="4536952" cy="482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b="1">
              <a:latin typeface="+mj-lt"/>
            </a:endParaRPr>
          </a:p>
        </p:txBody>
      </p:sp>
      <p:sp>
        <p:nvSpPr>
          <p:cNvPr id="12307" name="Rectangle 22"/>
          <p:cNvSpPr>
            <a:spLocks noChangeArrowheads="1"/>
          </p:cNvSpPr>
          <p:nvPr/>
        </p:nvSpPr>
        <p:spPr bwMode="auto">
          <a:xfrm>
            <a:off x="493055" y="4671444"/>
            <a:ext cx="4536952" cy="48101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b="1">
              <a:latin typeface="+mj-lt"/>
            </a:endParaRPr>
          </a:p>
        </p:txBody>
      </p:sp>
      <p:sp>
        <p:nvSpPr>
          <p:cNvPr id="12308" name="Rectangle 23"/>
          <p:cNvSpPr>
            <a:spLocks noChangeArrowheads="1"/>
          </p:cNvSpPr>
          <p:nvPr/>
        </p:nvSpPr>
        <p:spPr bwMode="auto">
          <a:xfrm>
            <a:off x="501521" y="4733357"/>
            <a:ext cx="1037962"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Testing</a:t>
            </a:r>
          </a:p>
        </p:txBody>
      </p:sp>
      <p:sp>
        <p:nvSpPr>
          <p:cNvPr id="12309" name="Rectangle 24"/>
          <p:cNvSpPr>
            <a:spLocks noChangeArrowheads="1"/>
          </p:cNvSpPr>
          <p:nvPr/>
        </p:nvSpPr>
        <p:spPr bwMode="auto">
          <a:xfrm>
            <a:off x="5057517" y="4777807"/>
            <a:ext cx="2752727"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Is the problem solved?</a:t>
            </a:r>
          </a:p>
        </p:txBody>
      </p:sp>
      <p:sp>
        <p:nvSpPr>
          <p:cNvPr id="12310" name="Rectangle 25"/>
          <p:cNvSpPr>
            <a:spLocks noChangeArrowheads="1"/>
          </p:cNvSpPr>
          <p:nvPr/>
        </p:nvSpPr>
        <p:spPr bwMode="auto">
          <a:xfrm>
            <a:off x="484591" y="5258819"/>
            <a:ext cx="4536952" cy="482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b="1">
              <a:latin typeface="+mj-lt"/>
            </a:endParaRPr>
          </a:p>
        </p:txBody>
      </p:sp>
      <p:sp>
        <p:nvSpPr>
          <p:cNvPr id="12311" name="Rectangle 26"/>
          <p:cNvSpPr>
            <a:spLocks noChangeArrowheads="1"/>
          </p:cNvSpPr>
          <p:nvPr/>
        </p:nvSpPr>
        <p:spPr bwMode="auto">
          <a:xfrm>
            <a:off x="493055" y="5265169"/>
            <a:ext cx="4536952" cy="48101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b="1">
              <a:latin typeface="+mj-lt"/>
            </a:endParaRPr>
          </a:p>
        </p:txBody>
      </p:sp>
      <p:sp>
        <p:nvSpPr>
          <p:cNvPr id="12312" name="Rectangle 27"/>
          <p:cNvSpPr>
            <a:spLocks noChangeArrowheads="1"/>
          </p:cNvSpPr>
          <p:nvPr/>
        </p:nvSpPr>
        <p:spPr bwMode="auto">
          <a:xfrm>
            <a:off x="505753" y="5327082"/>
            <a:ext cx="1134527"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Delivery</a:t>
            </a:r>
          </a:p>
        </p:txBody>
      </p:sp>
      <p:sp>
        <p:nvSpPr>
          <p:cNvPr id="12313" name="Rectangle 28"/>
          <p:cNvSpPr>
            <a:spLocks noChangeArrowheads="1"/>
          </p:cNvSpPr>
          <p:nvPr/>
        </p:nvSpPr>
        <p:spPr bwMode="auto">
          <a:xfrm>
            <a:off x="5148509" y="5354070"/>
            <a:ext cx="4182990"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Can the customer use the solution?</a:t>
            </a:r>
          </a:p>
        </p:txBody>
      </p:sp>
      <p:sp>
        <p:nvSpPr>
          <p:cNvPr id="12314" name="Rectangle 29"/>
          <p:cNvSpPr>
            <a:spLocks noChangeArrowheads="1"/>
          </p:cNvSpPr>
          <p:nvPr/>
        </p:nvSpPr>
        <p:spPr bwMode="auto">
          <a:xfrm>
            <a:off x="484591" y="5952556"/>
            <a:ext cx="4536952" cy="482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b="1">
              <a:latin typeface="+mj-lt"/>
            </a:endParaRPr>
          </a:p>
        </p:txBody>
      </p:sp>
      <p:sp>
        <p:nvSpPr>
          <p:cNvPr id="12315" name="Rectangle 30"/>
          <p:cNvSpPr>
            <a:spLocks noChangeArrowheads="1"/>
          </p:cNvSpPr>
          <p:nvPr/>
        </p:nvSpPr>
        <p:spPr bwMode="auto">
          <a:xfrm>
            <a:off x="493055" y="5958907"/>
            <a:ext cx="4536952" cy="4810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b="1">
              <a:latin typeface="+mj-lt"/>
            </a:endParaRPr>
          </a:p>
        </p:txBody>
      </p:sp>
      <p:sp>
        <p:nvSpPr>
          <p:cNvPr id="12316" name="Rectangle 31"/>
          <p:cNvSpPr>
            <a:spLocks noChangeArrowheads="1"/>
          </p:cNvSpPr>
          <p:nvPr/>
        </p:nvSpPr>
        <p:spPr bwMode="auto">
          <a:xfrm>
            <a:off x="512101" y="6022407"/>
            <a:ext cx="1671084"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Maintenance</a:t>
            </a:r>
          </a:p>
        </p:txBody>
      </p:sp>
      <p:sp>
        <p:nvSpPr>
          <p:cNvPr id="12317" name="Rectangle 32"/>
          <p:cNvSpPr>
            <a:spLocks noChangeArrowheads="1"/>
          </p:cNvSpPr>
          <p:nvPr/>
        </p:nvSpPr>
        <p:spPr bwMode="auto">
          <a:xfrm>
            <a:off x="5068098" y="6065270"/>
            <a:ext cx="3308777"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Are enhancements needed?</a:t>
            </a:r>
          </a:p>
        </p:txBody>
      </p:sp>
      <p:sp>
        <p:nvSpPr>
          <p:cNvPr id="12318" name="Rectangle 33"/>
          <p:cNvSpPr>
            <a:spLocks noChangeArrowheads="1"/>
          </p:cNvSpPr>
          <p:nvPr/>
        </p:nvSpPr>
        <p:spPr bwMode="auto">
          <a:xfrm>
            <a:off x="5078677" y="3279207"/>
            <a:ext cx="3309353" cy="41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100" b="1" u="none">
                <a:solidFill>
                  <a:srgbClr val="000000"/>
                </a:solidFill>
                <a:latin typeface="+mj-lt"/>
              </a:rPr>
              <a:t>to implement the solution? </a:t>
            </a:r>
          </a:p>
        </p:txBody>
      </p:sp>
      <p:sp>
        <p:nvSpPr>
          <p:cNvPr id="19491" name="Rectangle 35"/>
          <p:cNvSpPr>
            <a:spLocks noChangeArrowheads="1"/>
          </p:cNvSpPr>
          <p:nvPr/>
        </p:nvSpPr>
        <p:spPr bwMode="auto">
          <a:xfrm>
            <a:off x="9241077" y="1580582"/>
            <a:ext cx="2389094" cy="110807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p>
            <a:pPr algn="ctr" defTabSz="901700" eaLnBrk="0" hangingPunct="0">
              <a:defRPr/>
            </a:pPr>
            <a:r>
              <a:rPr lang="en-US" b="1" u="none" dirty="0">
                <a:latin typeface="+mj-lt"/>
                <a:cs typeface="+mn-cs"/>
              </a:rPr>
              <a:t>Application</a:t>
            </a:r>
          </a:p>
          <a:p>
            <a:pPr algn="ctr" defTabSz="901700" eaLnBrk="0" hangingPunct="0">
              <a:defRPr/>
            </a:pPr>
            <a:r>
              <a:rPr lang="en-US" b="1" u="none" dirty="0">
                <a:latin typeface="+mj-lt"/>
                <a:cs typeface="+mn-cs"/>
              </a:rPr>
              <a:t>Domain</a:t>
            </a:r>
          </a:p>
        </p:txBody>
      </p:sp>
      <p:sp>
        <p:nvSpPr>
          <p:cNvPr id="19492" name="Rectangle 36"/>
          <p:cNvSpPr>
            <a:spLocks noChangeArrowheads="1"/>
          </p:cNvSpPr>
          <p:nvPr/>
        </p:nvSpPr>
        <p:spPr bwMode="auto">
          <a:xfrm>
            <a:off x="9287631" y="3787207"/>
            <a:ext cx="2386978" cy="110807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p>
            <a:pPr algn="ctr" defTabSz="901700" eaLnBrk="0" hangingPunct="0">
              <a:defRPr/>
            </a:pPr>
            <a:r>
              <a:rPr lang="en-US" b="1" u="none">
                <a:latin typeface="+mj-lt"/>
                <a:cs typeface="+mn-cs"/>
              </a:rPr>
              <a:t>Solution</a:t>
            </a:r>
          </a:p>
          <a:p>
            <a:pPr algn="ctr" defTabSz="901700" eaLnBrk="0" hangingPunct="0">
              <a:defRPr/>
            </a:pPr>
            <a:r>
              <a:rPr lang="en-US" b="1" u="none">
                <a:latin typeface="+mj-lt"/>
                <a:cs typeface="+mn-cs"/>
              </a:rPr>
              <a:t>Domain</a:t>
            </a:r>
          </a:p>
        </p:txBody>
      </p:sp>
      <p:sp>
        <p:nvSpPr>
          <p:cNvPr id="12322" name="Line 39"/>
          <p:cNvSpPr>
            <a:spLocks noChangeShapeType="1"/>
          </p:cNvSpPr>
          <p:nvPr/>
        </p:nvSpPr>
        <p:spPr bwMode="auto">
          <a:xfrm>
            <a:off x="5209877" y="2960119"/>
            <a:ext cx="632718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b="1">
              <a:latin typeface="+mj-lt"/>
            </a:endParaRPr>
          </a:p>
        </p:txBody>
      </p:sp>
      <p:sp>
        <p:nvSpPr>
          <p:cNvPr id="2" name="Rectangle 1"/>
          <p:cNvSpPr/>
          <p:nvPr/>
        </p:nvSpPr>
        <p:spPr>
          <a:xfrm>
            <a:off x="1827212" y="410380"/>
            <a:ext cx="8425705" cy="646331"/>
          </a:xfrm>
          <a:prstGeom prst="rect">
            <a:avLst/>
          </a:prstGeom>
        </p:spPr>
        <p:txBody>
          <a:bodyPr wrap="none">
            <a:spAutoFit/>
          </a:bodyPr>
          <a:lstStyle/>
          <a:p>
            <a:r>
              <a:rPr lang="en-US" sz="3600" u="sng" dirty="0">
                <a:latin typeface="Algerian" pitchFamily="82" charset="0"/>
              </a:rPr>
              <a:t>Software Development Activities </a:t>
            </a:r>
          </a:p>
        </p:txBody>
      </p:sp>
    </p:spTree>
    <p:extLst>
      <p:ext uri="{BB962C8B-B14F-4D97-AF65-F5344CB8AC3E}">
        <p14:creationId xmlns:p14="http://schemas.microsoft.com/office/powerpoint/2010/main" val="1756689206"/>
      </p:ext>
    </p:extLst>
  </p:cSld>
  <p:clrMapOvr>
    <a:masterClrMapping/>
  </p:clrMapOvr>
  <mc:AlternateContent xmlns:mc="http://schemas.openxmlformats.org/markup-compatibility/2006" xmlns:p14="http://schemas.microsoft.com/office/powerpoint/2010/main">
    <mc:Choice Requires="p14">
      <p:transition p14:dur="250" advTm="2000">
        <p:push/>
      </p:transition>
    </mc:Choice>
    <mc:Fallback xmlns="">
      <p:transition advTm="2000">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0467" y="304800"/>
            <a:ext cx="11296682" cy="646331"/>
          </a:xfrm>
          <a:prstGeom prst="rect">
            <a:avLst/>
          </a:prstGeom>
        </p:spPr>
        <p:txBody>
          <a:bodyPr wrap="none">
            <a:spAutoFit/>
          </a:bodyPr>
          <a:lstStyle/>
          <a:p>
            <a:r>
              <a:rPr lang="en-US" sz="3600" u="sng" dirty="0">
                <a:latin typeface="Algerian" pitchFamily="82" charset="0"/>
              </a:rPr>
              <a:t>Functional Model of a simple life cycle model</a:t>
            </a:r>
          </a:p>
        </p:txBody>
      </p:sp>
      <p:pic>
        <p:nvPicPr>
          <p:cNvPr id="6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836612" y="1371600"/>
            <a:ext cx="10439400" cy="5044769"/>
          </a:xfrm>
          <a:prstGeom prst="rect">
            <a:avLst/>
          </a:prstGeom>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91340235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sz="quarter" idx="4294967295"/>
          </p:nvPr>
        </p:nvSpPr>
        <p:spPr>
          <a:xfrm>
            <a:off x="74612" y="1336675"/>
            <a:ext cx="11506200" cy="4683125"/>
          </a:xfrm>
          <a:prstGeom prst="rect">
            <a:avLst/>
          </a:prstGeom>
        </p:spPr>
        <p:txBody>
          <a:bodyPr/>
          <a:lstStyle/>
          <a:p>
            <a:pPr marL="457200" indent="-457200" algn="l" eaLnBrk="1" hangingPunct="1">
              <a:buFont typeface="Wingdings" pitchFamily="2" charset="2"/>
              <a:buChar char="q"/>
            </a:pPr>
            <a:r>
              <a:rPr lang="en-US" sz="2800" b="1" dirty="0"/>
              <a:t>Activity-oriented view of a software life cycle</a:t>
            </a:r>
          </a:p>
          <a:p>
            <a:pPr lvl="1" algn="l" eaLnBrk="1" hangingPunct="1"/>
            <a:r>
              <a:rPr lang="en-US" sz="1800" dirty="0">
                <a:solidFill>
                  <a:schemeClr val="tx1"/>
                </a:solidFill>
              </a:rPr>
              <a:t>	</a:t>
            </a:r>
            <a:r>
              <a:rPr lang="en-US" sz="2400" dirty="0">
                <a:solidFill>
                  <a:schemeClr val="tx1"/>
                </a:solidFill>
              </a:rPr>
              <a:t>Software development consists of a set of development activities </a:t>
            </a:r>
          </a:p>
          <a:p>
            <a:pPr lvl="1" algn="l" eaLnBrk="1" hangingPunct="1"/>
            <a:endParaRPr lang="en-US" dirty="0">
              <a:solidFill>
                <a:schemeClr val="tx1"/>
              </a:solidFill>
            </a:endParaRPr>
          </a:p>
          <a:p>
            <a:pPr marL="342900" indent="-342900" algn="l" eaLnBrk="1" hangingPunct="1">
              <a:buFont typeface="Wingdings" pitchFamily="2" charset="2"/>
              <a:buChar char="q"/>
            </a:pPr>
            <a:r>
              <a:rPr lang="en-US" sz="2800" b="1" dirty="0"/>
              <a:t>Entity-oriented view of a software life cycle</a:t>
            </a:r>
          </a:p>
          <a:p>
            <a:pPr lvl="1" algn="l" eaLnBrk="1" hangingPunct="1"/>
            <a:r>
              <a:rPr lang="en-US" sz="1800" dirty="0">
                <a:solidFill>
                  <a:schemeClr val="tx1"/>
                </a:solidFill>
              </a:rPr>
              <a:t>	</a:t>
            </a:r>
            <a:r>
              <a:rPr lang="en-US" sz="2400" dirty="0">
                <a:solidFill>
                  <a:schemeClr val="tx1"/>
                </a:solidFill>
              </a:rPr>
              <a:t>Software development consists of the creation of a set of deliverables.</a:t>
            </a:r>
          </a:p>
        </p:txBody>
      </p:sp>
      <p:sp>
        <p:nvSpPr>
          <p:cNvPr id="2" name="Rectangle 1"/>
          <p:cNvSpPr/>
          <p:nvPr/>
        </p:nvSpPr>
        <p:spPr>
          <a:xfrm>
            <a:off x="1141412" y="304800"/>
            <a:ext cx="10818987" cy="646331"/>
          </a:xfrm>
          <a:prstGeom prst="rect">
            <a:avLst/>
          </a:prstGeom>
        </p:spPr>
        <p:txBody>
          <a:bodyPr wrap="none">
            <a:spAutoFit/>
          </a:bodyPr>
          <a:lstStyle/>
          <a:p>
            <a:r>
              <a:rPr lang="en-US" sz="3600" u="sng" dirty="0">
                <a:latin typeface="Algerian" pitchFamily="82" charset="0"/>
              </a:rPr>
              <a:t>Two Major Views of the Software Life Cycle</a:t>
            </a:r>
          </a:p>
        </p:txBody>
      </p:sp>
    </p:spTree>
    <p:extLst>
      <p:ext uri="{BB962C8B-B14F-4D97-AF65-F5344CB8AC3E}">
        <p14:creationId xmlns:p14="http://schemas.microsoft.com/office/powerpoint/2010/main" val="253848451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546" y="1760538"/>
            <a:ext cx="11092677" cy="395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Rectangle 1"/>
          <p:cNvSpPr/>
          <p:nvPr/>
        </p:nvSpPr>
        <p:spPr>
          <a:xfrm>
            <a:off x="1065212" y="228600"/>
            <a:ext cx="10809369" cy="646331"/>
          </a:xfrm>
          <a:prstGeom prst="rect">
            <a:avLst/>
          </a:prstGeom>
        </p:spPr>
        <p:txBody>
          <a:bodyPr wrap="none">
            <a:spAutoFit/>
          </a:bodyPr>
          <a:lstStyle/>
          <a:p>
            <a:r>
              <a:rPr lang="en-US" sz="3600" u="sng" dirty="0">
                <a:latin typeface="Algerian" pitchFamily="82" charset="0"/>
              </a:rPr>
              <a:t>Combining Activities and Entities in One View</a:t>
            </a:r>
          </a:p>
        </p:txBody>
      </p:sp>
    </p:spTree>
    <p:extLst>
      <p:ext uri="{BB962C8B-B14F-4D97-AF65-F5344CB8AC3E}">
        <p14:creationId xmlns:p14="http://schemas.microsoft.com/office/powerpoint/2010/main" val="192058592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ChangeArrowheads="1"/>
          </p:cNvSpPr>
          <p:nvPr/>
        </p:nvSpPr>
        <p:spPr bwMode="auto">
          <a:xfrm>
            <a:off x="4412101" y="1547852"/>
            <a:ext cx="2564732" cy="73977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p>
            <a:pPr algn="ctr" defTabSz="901700" eaLnBrk="0" hangingPunct="0">
              <a:defRPr/>
            </a:pPr>
            <a:r>
              <a:rPr lang="en-US" sz="2800" b="1" u="none" dirty="0">
                <a:solidFill>
                  <a:srgbClr val="0070C0"/>
                </a:solidFill>
                <a:latin typeface="Times New Roman" pitchFamily="18" charset="0"/>
                <a:cs typeface="+mn-cs"/>
              </a:rPr>
              <a:t>IEEE </a:t>
            </a:r>
            <a:r>
              <a:rPr lang="en-US" sz="2800" b="1" u="none" dirty="0" err="1">
                <a:solidFill>
                  <a:srgbClr val="0070C0"/>
                </a:solidFill>
                <a:latin typeface="Times New Roman" pitchFamily="18" charset="0"/>
                <a:cs typeface="+mn-cs"/>
              </a:rPr>
              <a:t>Std</a:t>
            </a:r>
            <a:r>
              <a:rPr lang="en-US" sz="2800" b="1" u="none" dirty="0">
                <a:solidFill>
                  <a:srgbClr val="0070C0"/>
                </a:solidFill>
                <a:latin typeface="Times New Roman" pitchFamily="18" charset="0"/>
                <a:cs typeface="+mn-cs"/>
              </a:rPr>
              <a:t> 1074</a:t>
            </a:r>
          </a:p>
        </p:txBody>
      </p:sp>
      <p:sp>
        <p:nvSpPr>
          <p:cNvPr id="265220" name="Rectangle 4"/>
          <p:cNvSpPr>
            <a:spLocks noChangeArrowheads="1"/>
          </p:cNvSpPr>
          <p:nvPr/>
        </p:nvSpPr>
        <p:spPr bwMode="auto">
          <a:xfrm>
            <a:off x="74612" y="2668627"/>
            <a:ext cx="2625265" cy="103187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p>
            <a:pPr algn="ctr" defTabSz="901700" eaLnBrk="0" hangingPunct="0">
              <a:defRPr/>
            </a:pPr>
            <a:r>
              <a:rPr lang="en-US" u="none" dirty="0">
                <a:latin typeface="Times New Roman" pitchFamily="18" charset="0"/>
                <a:cs typeface="+mn-cs"/>
              </a:rPr>
              <a:t>Project </a:t>
            </a:r>
          </a:p>
          <a:p>
            <a:pPr algn="ctr" defTabSz="901700" eaLnBrk="0" hangingPunct="0">
              <a:defRPr/>
            </a:pPr>
            <a:r>
              <a:rPr lang="en-US" u="none" dirty="0">
                <a:latin typeface="Times New Roman" pitchFamily="18" charset="0"/>
                <a:cs typeface="+mn-cs"/>
              </a:rPr>
              <a:t>Management</a:t>
            </a:r>
          </a:p>
        </p:txBody>
      </p:sp>
      <p:sp>
        <p:nvSpPr>
          <p:cNvPr id="265221" name="Rectangle 5"/>
          <p:cNvSpPr>
            <a:spLocks noChangeArrowheads="1"/>
          </p:cNvSpPr>
          <p:nvPr/>
        </p:nvSpPr>
        <p:spPr bwMode="auto">
          <a:xfrm>
            <a:off x="2817812" y="2651164"/>
            <a:ext cx="1946117" cy="1049337"/>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p>
            <a:pPr algn="ctr" defTabSz="901700" eaLnBrk="0" hangingPunct="0">
              <a:defRPr/>
            </a:pPr>
            <a:r>
              <a:rPr lang="en-US" u="none" dirty="0">
                <a:latin typeface="Times New Roman" pitchFamily="18" charset="0"/>
                <a:cs typeface="+mn-cs"/>
              </a:rPr>
              <a:t>Pre-</a:t>
            </a:r>
          </a:p>
          <a:p>
            <a:pPr algn="ctr" defTabSz="901700" eaLnBrk="0" hangingPunct="0">
              <a:defRPr/>
            </a:pPr>
            <a:r>
              <a:rPr lang="en-US" u="none" dirty="0">
                <a:latin typeface="Times New Roman" pitchFamily="18" charset="0"/>
                <a:cs typeface="+mn-cs"/>
              </a:rPr>
              <a:t>Development</a:t>
            </a:r>
          </a:p>
        </p:txBody>
      </p:sp>
      <p:sp>
        <p:nvSpPr>
          <p:cNvPr id="265222" name="Rectangle 6"/>
          <p:cNvSpPr>
            <a:spLocks noChangeArrowheads="1"/>
          </p:cNvSpPr>
          <p:nvPr/>
        </p:nvSpPr>
        <p:spPr bwMode="auto">
          <a:xfrm>
            <a:off x="4864654" y="2633702"/>
            <a:ext cx="2112179" cy="1066799"/>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p>
            <a:pPr algn="ctr" defTabSz="901700" eaLnBrk="0" hangingPunct="0">
              <a:defRPr/>
            </a:pPr>
            <a:r>
              <a:rPr lang="en-US" u="none" dirty="0">
                <a:latin typeface="Times New Roman" pitchFamily="18" charset="0"/>
                <a:cs typeface="+mn-cs"/>
              </a:rPr>
              <a:t>Development</a:t>
            </a:r>
          </a:p>
        </p:txBody>
      </p:sp>
      <p:sp>
        <p:nvSpPr>
          <p:cNvPr id="265223" name="Rectangle 7"/>
          <p:cNvSpPr>
            <a:spLocks noChangeArrowheads="1"/>
          </p:cNvSpPr>
          <p:nvPr/>
        </p:nvSpPr>
        <p:spPr bwMode="auto">
          <a:xfrm>
            <a:off x="7171516" y="2684500"/>
            <a:ext cx="2015733" cy="1016001"/>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p>
            <a:pPr algn="ctr" defTabSz="901700" eaLnBrk="0" hangingPunct="0">
              <a:defRPr/>
            </a:pPr>
            <a:r>
              <a:rPr lang="en-US" u="none" dirty="0">
                <a:latin typeface="Times New Roman" pitchFamily="18" charset="0"/>
                <a:cs typeface="+mn-cs"/>
              </a:rPr>
              <a:t>Post-</a:t>
            </a:r>
          </a:p>
          <a:p>
            <a:pPr algn="ctr" defTabSz="901700" eaLnBrk="0" hangingPunct="0">
              <a:defRPr/>
            </a:pPr>
            <a:r>
              <a:rPr lang="en-US" u="none" dirty="0">
                <a:latin typeface="Times New Roman" pitchFamily="18" charset="0"/>
                <a:cs typeface="+mn-cs"/>
              </a:rPr>
              <a:t>Development</a:t>
            </a:r>
          </a:p>
        </p:txBody>
      </p:sp>
      <p:sp>
        <p:nvSpPr>
          <p:cNvPr id="265224" name="Rectangle 8"/>
          <p:cNvSpPr>
            <a:spLocks noChangeArrowheads="1"/>
          </p:cNvSpPr>
          <p:nvPr/>
        </p:nvSpPr>
        <p:spPr bwMode="auto">
          <a:xfrm>
            <a:off x="9355347" y="2700377"/>
            <a:ext cx="2630331" cy="100012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nchor="ctr"/>
          <a:lstStyle/>
          <a:p>
            <a:pPr algn="ctr" defTabSz="901700" eaLnBrk="0" hangingPunct="0">
              <a:defRPr/>
            </a:pPr>
            <a:r>
              <a:rPr lang="en-US" u="none" dirty="0">
                <a:latin typeface="Times New Roman" pitchFamily="18" charset="0"/>
                <a:cs typeface="+mn-cs"/>
              </a:rPr>
              <a:t>Cross-</a:t>
            </a:r>
          </a:p>
          <a:p>
            <a:pPr algn="ctr" defTabSz="901700" eaLnBrk="0" hangingPunct="0">
              <a:defRPr/>
            </a:pPr>
            <a:r>
              <a:rPr lang="en-US" u="none" dirty="0">
                <a:latin typeface="Times New Roman" pitchFamily="18" charset="0"/>
                <a:cs typeface="+mn-cs"/>
              </a:rPr>
              <a:t>Development</a:t>
            </a:r>
            <a:endParaRPr lang="en-US" sz="2000" u="none" dirty="0">
              <a:latin typeface="Times New Roman" pitchFamily="18" charset="0"/>
              <a:cs typeface="+mn-cs"/>
            </a:endParaRPr>
          </a:p>
          <a:p>
            <a:pPr algn="ctr" defTabSz="901700" eaLnBrk="0" hangingPunct="0">
              <a:defRPr/>
            </a:pPr>
            <a:r>
              <a:rPr lang="en-US" sz="1400" u="none" dirty="0">
                <a:latin typeface="Times New Roman" pitchFamily="18" charset="0"/>
                <a:cs typeface="+mn-cs"/>
              </a:rPr>
              <a:t>(Integral Processes)</a:t>
            </a:r>
          </a:p>
        </p:txBody>
      </p:sp>
      <p:sp>
        <p:nvSpPr>
          <p:cNvPr id="17417" name="Line 9"/>
          <p:cNvSpPr>
            <a:spLocks noChangeShapeType="1"/>
          </p:cNvSpPr>
          <p:nvPr/>
        </p:nvSpPr>
        <p:spPr bwMode="auto">
          <a:xfrm flipH="1">
            <a:off x="1553230" y="2300327"/>
            <a:ext cx="3762453" cy="338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8" name="Line 10"/>
          <p:cNvSpPr>
            <a:spLocks noChangeShapeType="1"/>
          </p:cNvSpPr>
          <p:nvPr/>
        </p:nvSpPr>
        <p:spPr bwMode="auto">
          <a:xfrm flipH="1">
            <a:off x="4223767" y="2317788"/>
            <a:ext cx="1113077" cy="3381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9" name="Line 11"/>
          <p:cNvSpPr>
            <a:spLocks noChangeShapeType="1"/>
          </p:cNvSpPr>
          <p:nvPr/>
        </p:nvSpPr>
        <p:spPr bwMode="auto">
          <a:xfrm>
            <a:off x="5410909" y="2332076"/>
            <a:ext cx="1119424" cy="27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12"/>
          <p:cNvSpPr>
            <a:spLocks noChangeShapeType="1"/>
          </p:cNvSpPr>
          <p:nvPr/>
        </p:nvSpPr>
        <p:spPr bwMode="auto">
          <a:xfrm>
            <a:off x="5478623" y="2317789"/>
            <a:ext cx="3434455" cy="3540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1" name="Line 13"/>
          <p:cNvSpPr>
            <a:spLocks noChangeShapeType="1"/>
          </p:cNvSpPr>
          <p:nvPr/>
        </p:nvSpPr>
        <p:spPr bwMode="auto">
          <a:xfrm>
            <a:off x="5478623" y="2266988"/>
            <a:ext cx="5527294"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14"/>
          <p:cNvSpPr>
            <a:spLocks noChangeShapeType="1"/>
          </p:cNvSpPr>
          <p:nvPr/>
        </p:nvSpPr>
        <p:spPr bwMode="auto">
          <a:xfrm>
            <a:off x="379412" y="3716338"/>
            <a:ext cx="0" cy="14189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3" name="Rectangle 15"/>
          <p:cNvSpPr>
            <a:spLocks noChangeArrowheads="1"/>
          </p:cNvSpPr>
          <p:nvPr/>
        </p:nvSpPr>
        <p:spPr bwMode="auto">
          <a:xfrm>
            <a:off x="357625" y="3700502"/>
            <a:ext cx="2536386" cy="131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9274" tIns="43854" rIns="89274" bIns="43854">
            <a:spAutoFit/>
          </a:bodyPr>
          <a:lstStyle/>
          <a:p>
            <a:pPr defTabSz="901700" eaLnBrk="0" hangingPunct="0"/>
            <a:r>
              <a:rPr lang="en-US" sz="1600" u="none" dirty="0">
                <a:latin typeface="Times New Roman" pitchFamily="18" charset="0"/>
              </a:rPr>
              <a:t>&gt; Project Initiation</a:t>
            </a:r>
          </a:p>
          <a:p>
            <a:pPr defTabSz="901700" eaLnBrk="0" hangingPunct="0"/>
            <a:r>
              <a:rPr lang="en-US" sz="1600" u="none" dirty="0">
                <a:latin typeface="Times New Roman" pitchFamily="18" charset="0"/>
              </a:rPr>
              <a:t>&gt;Project Monitoring</a:t>
            </a:r>
          </a:p>
          <a:p>
            <a:pPr defTabSz="901700" eaLnBrk="0" hangingPunct="0"/>
            <a:r>
              <a:rPr lang="en-US" sz="1600" u="none" dirty="0">
                <a:latin typeface="Times New Roman" pitchFamily="18" charset="0"/>
              </a:rPr>
              <a:t>   &amp;Control</a:t>
            </a:r>
          </a:p>
          <a:p>
            <a:pPr defTabSz="901700" eaLnBrk="0" hangingPunct="0"/>
            <a:r>
              <a:rPr lang="en-US" sz="1600" u="none" dirty="0">
                <a:latin typeface="Times New Roman" pitchFamily="18" charset="0"/>
              </a:rPr>
              <a:t>&gt; Software Quality</a:t>
            </a:r>
          </a:p>
          <a:p>
            <a:pPr defTabSz="901700" eaLnBrk="0" hangingPunct="0"/>
            <a:r>
              <a:rPr lang="en-US" sz="1600" u="none" dirty="0">
                <a:latin typeface="Times New Roman" pitchFamily="18" charset="0"/>
              </a:rPr>
              <a:t>   Management</a:t>
            </a:r>
          </a:p>
        </p:txBody>
      </p:sp>
      <p:sp>
        <p:nvSpPr>
          <p:cNvPr id="17424" name="Line 16"/>
          <p:cNvSpPr>
            <a:spLocks noChangeShapeType="1"/>
          </p:cNvSpPr>
          <p:nvPr/>
        </p:nvSpPr>
        <p:spPr bwMode="auto">
          <a:xfrm>
            <a:off x="3046412" y="3746500"/>
            <a:ext cx="0" cy="135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5" name="Rectangle 17"/>
          <p:cNvSpPr>
            <a:spLocks noChangeArrowheads="1"/>
          </p:cNvSpPr>
          <p:nvPr/>
        </p:nvSpPr>
        <p:spPr bwMode="auto">
          <a:xfrm>
            <a:off x="3049738" y="3733800"/>
            <a:ext cx="1749274" cy="10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9274" tIns="43854" rIns="89274" bIns="43854">
            <a:spAutoFit/>
          </a:bodyPr>
          <a:lstStyle/>
          <a:p>
            <a:pPr defTabSz="901700" eaLnBrk="0" hangingPunct="0"/>
            <a:r>
              <a:rPr lang="en-US" sz="1600" u="none" dirty="0">
                <a:latin typeface="Times New Roman" pitchFamily="18" charset="0"/>
              </a:rPr>
              <a:t>&gt; Concept </a:t>
            </a:r>
          </a:p>
          <a:p>
            <a:pPr defTabSz="901700" eaLnBrk="0" hangingPunct="0"/>
            <a:r>
              <a:rPr lang="en-US" sz="1600" u="none" dirty="0">
                <a:latin typeface="Times New Roman" pitchFamily="18" charset="0"/>
              </a:rPr>
              <a:t>   Exploration</a:t>
            </a:r>
          </a:p>
          <a:p>
            <a:pPr defTabSz="901700" eaLnBrk="0" hangingPunct="0"/>
            <a:r>
              <a:rPr lang="en-US" sz="1600" u="none" dirty="0">
                <a:latin typeface="Times New Roman" pitchFamily="18" charset="0"/>
              </a:rPr>
              <a:t>&gt; System </a:t>
            </a:r>
          </a:p>
          <a:p>
            <a:pPr defTabSz="901700" eaLnBrk="0" hangingPunct="0"/>
            <a:r>
              <a:rPr lang="en-US" sz="1600" u="none" dirty="0">
                <a:latin typeface="Times New Roman" pitchFamily="18" charset="0"/>
              </a:rPr>
              <a:t>   Allocation</a:t>
            </a:r>
          </a:p>
        </p:txBody>
      </p:sp>
      <p:sp>
        <p:nvSpPr>
          <p:cNvPr id="17426" name="Line 18"/>
          <p:cNvSpPr>
            <a:spLocks noChangeShapeType="1"/>
          </p:cNvSpPr>
          <p:nvPr/>
        </p:nvSpPr>
        <p:spPr bwMode="auto">
          <a:xfrm>
            <a:off x="5103812" y="3724275"/>
            <a:ext cx="0" cy="14650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Rectangle 19"/>
          <p:cNvSpPr>
            <a:spLocks noChangeArrowheads="1"/>
          </p:cNvSpPr>
          <p:nvPr/>
        </p:nvSpPr>
        <p:spPr bwMode="auto">
          <a:xfrm>
            <a:off x="5103811" y="3717963"/>
            <a:ext cx="1873021" cy="82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9274" tIns="43854" rIns="89274" bIns="43854">
            <a:spAutoFit/>
          </a:bodyPr>
          <a:lstStyle/>
          <a:p>
            <a:pPr defTabSz="901700" eaLnBrk="0" hangingPunct="0"/>
            <a:r>
              <a:rPr lang="en-US" sz="1600" u="none" dirty="0">
                <a:latin typeface="Times New Roman" pitchFamily="18" charset="0"/>
              </a:rPr>
              <a:t>&gt; Requirements</a:t>
            </a:r>
          </a:p>
          <a:p>
            <a:pPr defTabSz="901700" eaLnBrk="0" hangingPunct="0"/>
            <a:r>
              <a:rPr lang="en-US" sz="1600" u="none" dirty="0">
                <a:latin typeface="Times New Roman" pitchFamily="18" charset="0"/>
              </a:rPr>
              <a:t>&gt; Design</a:t>
            </a:r>
          </a:p>
          <a:p>
            <a:pPr defTabSz="901700" eaLnBrk="0" hangingPunct="0"/>
            <a:r>
              <a:rPr lang="en-US" sz="1600" u="none" dirty="0">
                <a:latin typeface="Times New Roman" pitchFamily="18" charset="0"/>
              </a:rPr>
              <a:t>&gt; Implementation</a:t>
            </a:r>
          </a:p>
        </p:txBody>
      </p:sp>
      <p:sp>
        <p:nvSpPr>
          <p:cNvPr id="17428" name="Line 20"/>
          <p:cNvSpPr>
            <a:spLocks noChangeShapeType="1"/>
          </p:cNvSpPr>
          <p:nvPr/>
        </p:nvSpPr>
        <p:spPr bwMode="auto">
          <a:xfrm>
            <a:off x="7389812" y="3733800"/>
            <a:ext cx="0" cy="14014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Rectangle 21"/>
          <p:cNvSpPr>
            <a:spLocks noChangeArrowheads="1"/>
          </p:cNvSpPr>
          <p:nvPr/>
        </p:nvSpPr>
        <p:spPr bwMode="auto">
          <a:xfrm>
            <a:off x="7389812" y="3709529"/>
            <a:ext cx="1797437" cy="131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9274" tIns="43854" rIns="89274" bIns="43854">
            <a:spAutoFit/>
          </a:bodyPr>
          <a:lstStyle/>
          <a:p>
            <a:pPr defTabSz="901700" eaLnBrk="0" hangingPunct="0"/>
            <a:r>
              <a:rPr lang="en-US" sz="1600" u="none" dirty="0">
                <a:latin typeface="Times New Roman" pitchFamily="18" charset="0"/>
              </a:rPr>
              <a:t>&gt; Installation</a:t>
            </a:r>
          </a:p>
          <a:p>
            <a:pPr defTabSz="901700" eaLnBrk="0" hangingPunct="0"/>
            <a:r>
              <a:rPr lang="en-US" sz="1600" u="none" dirty="0">
                <a:latin typeface="Times New Roman" pitchFamily="18" charset="0"/>
              </a:rPr>
              <a:t>&gt; Operation &amp; Support</a:t>
            </a:r>
          </a:p>
          <a:p>
            <a:pPr defTabSz="901700" eaLnBrk="0" hangingPunct="0"/>
            <a:r>
              <a:rPr lang="en-US" sz="1600" u="none" dirty="0">
                <a:latin typeface="Times New Roman" pitchFamily="18" charset="0"/>
              </a:rPr>
              <a:t>&gt; Maintenance</a:t>
            </a:r>
          </a:p>
          <a:p>
            <a:pPr defTabSz="901700" eaLnBrk="0" hangingPunct="0"/>
            <a:r>
              <a:rPr lang="en-US" sz="1600" u="none" dirty="0">
                <a:latin typeface="Times New Roman" pitchFamily="18" charset="0"/>
              </a:rPr>
              <a:t>&gt; Retirement</a:t>
            </a:r>
          </a:p>
        </p:txBody>
      </p:sp>
      <p:sp>
        <p:nvSpPr>
          <p:cNvPr id="17430" name="Line 22"/>
          <p:cNvSpPr>
            <a:spLocks noChangeShapeType="1"/>
          </p:cNvSpPr>
          <p:nvPr/>
        </p:nvSpPr>
        <p:spPr bwMode="auto">
          <a:xfrm>
            <a:off x="9599613" y="3735388"/>
            <a:ext cx="0" cy="15009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1" name="Rectangle 23"/>
          <p:cNvSpPr>
            <a:spLocks noChangeArrowheads="1"/>
          </p:cNvSpPr>
          <p:nvPr/>
        </p:nvSpPr>
        <p:spPr bwMode="auto">
          <a:xfrm>
            <a:off x="9599612" y="3691908"/>
            <a:ext cx="2386066" cy="131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9274" tIns="43854" rIns="89274" bIns="43854">
            <a:spAutoFit/>
          </a:bodyPr>
          <a:lstStyle/>
          <a:p>
            <a:pPr defTabSz="901700" eaLnBrk="0" hangingPunct="0"/>
            <a:r>
              <a:rPr lang="en-US" sz="1600" u="none" dirty="0">
                <a:latin typeface="Times New Roman" pitchFamily="18" charset="0"/>
              </a:rPr>
              <a:t>&gt; V &amp; V</a:t>
            </a:r>
          </a:p>
          <a:p>
            <a:pPr defTabSz="901700" eaLnBrk="0" hangingPunct="0"/>
            <a:r>
              <a:rPr lang="en-US" sz="1600" u="none" dirty="0">
                <a:latin typeface="Times New Roman" pitchFamily="18" charset="0"/>
              </a:rPr>
              <a:t>&gt; Configuration Management</a:t>
            </a:r>
          </a:p>
          <a:p>
            <a:pPr defTabSz="901700" eaLnBrk="0" hangingPunct="0"/>
            <a:r>
              <a:rPr lang="en-US" sz="1600" u="none" dirty="0">
                <a:latin typeface="Times New Roman" pitchFamily="18" charset="0"/>
              </a:rPr>
              <a:t>&gt; Documentation</a:t>
            </a:r>
          </a:p>
          <a:p>
            <a:pPr defTabSz="901700" eaLnBrk="0" hangingPunct="0"/>
            <a:r>
              <a:rPr lang="en-US" sz="1600" u="none" dirty="0">
                <a:latin typeface="Times New Roman" pitchFamily="18" charset="0"/>
              </a:rPr>
              <a:t>&gt; Training</a:t>
            </a:r>
          </a:p>
        </p:txBody>
      </p:sp>
      <p:sp>
        <p:nvSpPr>
          <p:cNvPr id="3" name="Rectangle 2"/>
          <p:cNvSpPr/>
          <p:nvPr/>
        </p:nvSpPr>
        <p:spPr>
          <a:xfrm>
            <a:off x="268748" y="76200"/>
            <a:ext cx="11716930" cy="1077218"/>
          </a:xfrm>
          <a:prstGeom prst="rect">
            <a:avLst/>
          </a:prstGeom>
        </p:spPr>
        <p:txBody>
          <a:bodyPr wrap="square">
            <a:spAutoFit/>
          </a:bodyPr>
          <a:lstStyle/>
          <a:p>
            <a:pPr algn="ctr"/>
            <a:r>
              <a:rPr lang="en-US" sz="3200" u="sng" dirty="0">
                <a:latin typeface="Algerian" pitchFamily="82" charset="0"/>
              </a:rPr>
              <a:t>IEEE </a:t>
            </a:r>
            <a:r>
              <a:rPr lang="en-US" sz="3200" u="sng" dirty="0" err="1">
                <a:latin typeface="Algerian" pitchFamily="82" charset="0"/>
              </a:rPr>
              <a:t>Std</a:t>
            </a:r>
            <a:r>
              <a:rPr lang="en-US" sz="3200" u="sng" dirty="0">
                <a:latin typeface="Algerian" pitchFamily="82" charset="0"/>
              </a:rPr>
              <a:t> 1074: </a:t>
            </a:r>
          </a:p>
          <a:p>
            <a:pPr algn="ctr"/>
            <a:r>
              <a:rPr lang="en-US" sz="3200" u="sng" dirty="0">
                <a:latin typeface="Algerian" pitchFamily="82" charset="0"/>
              </a:rPr>
              <a:t>Standard for Software Life Cycle Activities</a:t>
            </a:r>
          </a:p>
        </p:txBody>
      </p:sp>
      <p:grpSp>
        <p:nvGrpSpPr>
          <p:cNvPr id="39" name="Group 38"/>
          <p:cNvGrpSpPr>
            <a:grpSpLocks/>
          </p:cNvGrpSpPr>
          <p:nvPr/>
        </p:nvGrpSpPr>
        <p:grpSpPr bwMode="auto">
          <a:xfrm>
            <a:off x="4737204" y="4918076"/>
            <a:ext cx="1914525" cy="1406524"/>
            <a:chOff x="2177" y="2806"/>
            <a:chExt cx="1223" cy="897"/>
          </a:xfrm>
        </p:grpSpPr>
        <p:grpSp>
          <p:nvGrpSpPr>
            <p:cNvPr id="40" name="Group 39"/>
            <p:cNvGrpSpPr>
              <a:grpSpLocks/>
            </p:cNvGrpSpPr>
            <p:nvPr/>
          </p:nvGrpSpPr>
          <p:grpSpPr bwMode="auto">
            <a:xfrm>
              <a:off x="2331" y="2806"/>
              <a:ext cx="1069" cy="595"/>
              <a:chOff x="2331" y="2806"/>
              <a:chExt cx="1069" cy="595"/>
            </a:xfrm>
          </p:grpSpPr>
          <p:sp>
            <p:nvSpPr>
              <p:cNvPr id="42" name="Freeform 41"/>
              <p:cNvSpPr>
                <a:spLocks/>
              </p:cNvSpPr>
              <p:nvPr/>
            </p:nvSpPr>
            <p:spPr bwMode="auto">
              <a:xfrm>
                <a:off x="2331" y="3009"/>
                <a:ext cx="616" cy="392"/>
              </a:xfrm>
              <a:custGeom>
                <a:avLst/>
                <a:gdLst>
                  <a:gd name="T0" fmla="*/ 0 w 616"/>
                  <a:gd name="T1" fmla="*/ 391 h 392"/>
                  <a:gd name="T2" fmla="*/ 0 w 616"/>
                  <a:gd name="T3" fmla="*/ 360 h 392"/>
                  <a:gd name="T4" fmla="*/ 47 w 616"/>
                  <a:gd name="T5" fmla="*/ 355 h 392"/>
                  <a:gd name="T6" fmla="*/ 88 w 616"/>
                  <a:gd name="T7" fmla="*/ 345 h 392"/>
                  <a:gd name="T8" fmla="*/ 124 w 616"/>
                  <a:gd name="T9" fmla="*/ 329 h 392"/>
                  <a:gd name="T10" fmla="*/ 160 w 616"/>
                  <a:gd name="T11" fmla="*/ 319 h 392"/>
                  <a:gd name="T12" fmla="*/ 191 w 616"/>
                  <a:gd name="T13" fmla="*/ 309 h 392"/>
                  <a:gd name="T14" fmla="*/ 222 w 616"/>
                  <a:gd name="T15" fmla="*/ 298 h 392"/>
                  <a:gd name="T16" fmla="*/ 248 w 616"/>
                  <a:gd name="T17" fmla="*/ 288 h 392"/>
                  <a:gd name="T18" fmla="*/ 274 w 616"/>
                  <a:gd name="T19" fmla="*/ 273 h 392"/>
                  <a:gd name="T20" fmla="*/ 300 w 616"/>
                  <a:gd name="T21" fmla="*/ 257 h 392"/>
                  <a:gd name="T22" fmla="*/ 331 w 616"/>
                  <a:gd name="T23" fmla="*/ 237 h 392"/>
                  <a:gd name="T24" fmla="*/ 351 w 616"/>
                  <a:gd name="T25" fmla="*/ 221 h 392"/>
                  <a:gd name="T26" fmla="*/ 377 w 616"/>
                  <a:gd name="T27" fmla="*/ 206 h 392"/>
                  <a:gd name="T28" fmla="*/ 398 w 616"/>
                  <a:gd name="T29" fmla="*/ 185 h 392"/>
                  <a:gd name="T30" fmla="*/ 424 w 616"/>
                  <a:gd name="T31" fmla="*/ 165 h 392"/>
                  <a:gd name="T32" fmla="*/ 455 w 616"/>
                  <a:gd name="T33" fmla="*/ 134 h 392"/>
                  <a:gd name="T34" fmla="*/ 470 w 616"/>
                  <a:gd name="T35" fmla="*/ 118 h 392"/>
                  <a:gd name="T36" fmla="*/ 486 w 616"/>
                  <a:gd name="T37" fmla="*/ 98 h 392"/>
                  <a:gd name="T38" fmla="*/ 506 w 616"/>
                  <a:gd name="T39" fmla="*/ 77 h 392"/>
                  <a:gd name="T40" fmla="*/ 522 w 616"/>
                  <a:gd name="T41" fmla="*/ 57 h 392"/>
                  <a:gd name="T42" fmla="*/ 537 w 616"/>
                  <a:gd name="T43" fmla="*/ 26 h 392"/>
                  <a:gd name="T44" fmla="*/ 553 w 616"/>
                  <a:gd name="T45" fmla="*/ 0 h 392"/>
                  <a:gd name="T46" fmla="*/ 615 w 616"/>
                  <a:gd name="T47" fmla="*/ 10 h 392"/>
                  <a:gd name="T48" fmla="*/ 594 w 616"/>
                  <a:gd name="T49" fmla="*/ 51 h 392"/>
                  <a:gd name="T50" fmla="*/ 563 w 616"/>
                  <a:gd name="T51" fmla="*/ 98 h 392"/>
                  <a:gd name="T52" fmla="*/ 532 w 616"/>
                  <a:gd name="T53" fmla="*/ 134 h 392"/>
                  <a:gd name="T54" fmla="*/ 486 w 616"/>
                  <a:gd name="T55" fmla="*/ 175 h 392"/>
                  <a:gd name="T56" fmla="*/ 429 w 616"/>
                  <a:gd name="T57" fmla="*/ 232 h 392"/>
                  <a:gd name="T58" fmla="*/ 367 w 616"/>
                  <a:gd name="T59" fmla="*/ 278 h 392"/>
                  <a:gd name="T60" fmla="*/ 300 w 616"/>
                  <a:gd name="T61" fmla="*/ 319 h 392"/>
                  <a:gd name="T62" fmla="*/ 238 w 616"/>
                  <a:gd name="T63" fmla="*/ 345 h 392"/>
                  <a:gd name="T64" fmla="*/ 165 w 616"/>
                  <a:gd name="T65" fmla="*/ 370 h 392"/>
                  <a:gd name="T66" fmla="*/ 103 w 616"/>
                  <a:gd name="T67" fmla="*/ 381 h 392"/>
                  <a:gd name="T68" fmla="*/ 0 w 616"/>
                  <a:gd name="T69" fmla="*/ 391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16"/>
                  <a:gd name="T106" fmla="*/ 0 h 392"/>
                  <a:gd name="T107" fmla="*/ 616 w 616"/>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16" h="392">
                    <a:moveTo>
                      <a:pt x="0" y="391"/>
                    </a:moveTo>
                    <a:lnTo>
                      <a:pt x="0" y="360"/>
                    </a:lnTo>
                    <a:lnTo>
                      <a:pt x="47" y="355"/>
                    </a:lnTo>
                    <a:lnTo>
                      <a:pt x="88" y="345"/>
                    </a:lnTo>
                    <a:lnTo>
                      <a:pt x="124" y="329"/>
                    </a:lnTo>
                    <a:lnTo>
                      <a:pt x="160" y="319"/>
                    </a:lnTo>
                    <a:lnTo>
                      <a:pt x="191" y="309"/>
                    </a:lnTo>
                    <a:lnTo>
                      <a:pt x="222" y="298"/>
                    </a:lnTo>
                    <a:lnTo>
                      <a:pt x="248" y="288"/>
                    </a:lnTo>
                    <a:lnTo>
                      <a:pt x="274" y="273"/>
                    </a:lnTo>
                    <a:lnTo>
                      <a:pt x="300" y="257"/>
                    </a:lnTo>
                    <a:lnTo>
                      <a:pt x="331" y="237"/>
                    </a:lnTo>
                    <a:lnTo>
                      <a:pt x="351" y="221"/>
                    </a:lnTo>
                    <a:lnTo>
                      <a:pt x="377" y="206"/>
                    </a:lnTo>
                    <a:lnTo>
                      <a:pt x="398" y="185"/>
                    </a:lnTo>
                    <a:lnTo>
                      <a:pt x="424" y="165"/>
                    </a:lnTo>
                    <a:lnTo>
                      <a:pt x="455" y="134"/>
                    </a:lnTo>
                    <a:lnTo>
                      <a:pt x="470" y="118"/>
                    </a:lnTo>
                    <a:lnTo>
                      <a:pt x="486" y="98"/>
                    </a:lnTo>
                    <a:lnTo>
                      <a:pt x="506" y="77"/>
                    </a:lnTo>
                    <a:lnTo>
                      <a:pt x="522" y="57"/>
                    </a:lnTo>
                    <a:lnTo>
                      <a:pt x="537" y="26"/>
                    </a:lnTo>
                    <a:lnTo>
                      <a:pt x="553" y="0"/>
                    </a:lnTo>
                    <a:lnTo>
                      <a:pt x="615" y="10"/>
                    </a:lnTo>
                    <a:lnTo>
                      <a:pt x="594" y="51"/>
                    </a:lnTo>
                    <a:lnTo>
                      <a:pt x="563" y="98"/>
                    </a:lnTo>
                    <a:lnTo>
                      <a:pt x="532" y="134"/>
                    </a:lnTo>
                    <a:lnTo>
                      <a:pt x="486" y="175"/>
                    </a:lnTo>
                    <a:lnTo>
                      <a:pt x="429" y="232"/>
                    </a:lnTo>
                    <a:lnTo>
                      <a:pt x="367" y="278"/>
                    </a:lnTo>
                    <a:lnTo>
                      <a:pt x="300" y="319"/>
                    </a:lnTo>
                    <a:lnTo>
                      <a:pt x="238" y="345"/>
                    </a:lnTo>
                    <a:lnTo>
                      <a:pt x="165" y="370"/>
                    </a:lnTo>
                    <a:lnTo>
                      <a:pt x="103" y="381"/>
                    </a:lnTo>
                    <a:lnTo>
                      <a:pt x="0" y="391"/>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43" name="Freeform 42"/>
              <p:cNvSpPr>
                <a:spLocks/>
              </p:cNvSpPr>
              <p:nvPr/>
            </p:nvSpPr>
            <p:spPr bwMode="auto">
              <a:xfrm>
                <a:off x="3081" y="2806"/>
                <a:ext cx="319" cy="277"/>
              </a:xfrm>
              <a:custGeom>
                <a:avLst/>
                <a:gdLst>
                  <a:gd name="T0" fmla="*/ 0 w 319"/>
                  <a:gd name="T1" fmla="*/ 61 h 277"/>
                  <a:gd name="T2" fmla="*/ 0 w 319"/>
                  <a:gd name="T3" fmla="*/ 0 h 277"/>
                  <a:gd name="T4" fmla="*/ 15 w 319"/>
                  <a:gd name="T5" fmla="*/ 15 h 277"/>
                  <a:gd name="T6" fmla="*/ 26 w 319"/>
                  <a:gd name="T7" fmla="*/ 31 h 277"/>
                  <a:gd name="T8" fmla="*/ 46 w 319"/>
                  <a:gd name="T9" fmla="*/ 51 h 277"/>
                  <a:gd name="T10" fmla="*/ 67 w 319"/>
                  <a:gd name="T11" fmla="*/ 72 h 277"/>
                  <a:gd name="T12" fmla="*/ 92 w 319"/>
                  <a:gd name="T13" fmla="*/ 92 h 277"/>
                  <a:gd name="T14" fmla="*/ 113 w 319"/>
                  <a:gd name="T15" fmla="*/ 112 h 277"/>
                  <a:gd name="T16" fmla="*/ 133 w 319"/>
                  <a:gd name="T17" fmla="*/ 128 h 277"/>
                  <a:gd name="T18" fmla="*/ 154 w 319"/>
                  <a:gd name="T19" fmla="*/ 143 h 277"/>
                  <a:gd name="T20" fmla="*/ 174 w 319"/>
                  <a:gd name="T21" fmla="*/ 158 h 277"/>
                  <a:gd name="T22" fmla="*/ 200 w 319"/>
                  <a:gd name="T23" fmla="*/ 174 h 277"/>
                  <a:gd name="T24" fmla="*/ 226 w 319"/>
                  <a:gd name="T25" fmla="*/ 189 h 277"/>
                  <a:gd name="T26" fmla="*/ 246 w 319"/>
                  <a:gd name="T27" fmla="*/ 199 h 277"/>
                  <a:gd name="T28" fmla="*/ 272 w 319"/>
                  <a:gd name="T29" fmla="*/ 210 h 277"/>
                  <a:gd name="T30" fmla="*/ 297 w 319"/>
                  <a:gd name="T31" fmla="*/ 220 h 277"/>
                  <a:gd name="T32" fmla="*/ 318 w 319"/>
                  <a:gd name="T33" fmla="*/ 230 h 277"/>
                  <a:gd name="T34" fmla="*/ 318 w 319"/>
                  <a:gd name="T35" fmla="*/ 276 h 277"/>
                  <a:gd name="T36" fmla="*/ 282 w 319"/>
                  <a:gd name="T37" fmla="*/ 266 h 277"/>
                  <a:gd name="T38" fmla="*/ 231 w 319"/>
                  <a:gd name="T39" fmla="*/ 245 h 277"/>
                  <a:gd name="T40" fmla="*/ 164 w 319"/>
                  <a:gd name="T41" fmla="*/ 220 h 277"/>
                  <a:gd name="T42" fmla="*/ 118 w 319"/>
                  <a:gd name="T43" fmla="*/ 189 h 277"/>
                  <a:gd name="T44" fmla="*/ 77 w 319"/>
                  <a:gd name="T45" fmla="*/ 148 h 277"/>
                  <a:gd name="T46" fmla="*/ 31 w 319"/>
                  <a:gd name="T47" fmla="*/ 112 h 277"/>
                  <a:gd name="T48" fmla="*/ 0 w 319"/>
                  <a:gd name="T49" fmla="*/ 77 h 277"/>
                  <a:gd name="T50" fmla="*/ 0 w 319"/>
                  <a:gd name="T51" fmla="*/ 0 h 277"/>
                  <a:gd name="T52" fmla="*/ 0 w 319"/>
                  <a:gd name="T53" fmla="*/ 61 h 2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19"/>
                  <a:gd name="T82" fmla="*/ 0 h 277"/>
                  <a:gd name="T83" fmla="*/ 319 w 319"/>
                  <a:gd name="T84" fmla="*/ 277 h 2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19" h="277">
                    <a:moveTo>
                      <a:pt x="0" y="61"/>
                    </a:moveTo>
                    <a:lnTo>
                      <a:pt x="0" y="0"/>
                    </a:lnTo>
                    <a:lnTo>
                      <a:pt x="15" y="15"/>
                    </a:lnTo>
                    <a:lnTo>
                      <a:pt x="26" y="31"/>
                    </a:lnTo>
                    <a:lnTo>
                      <a:pt x="46" y="51"/>
                    </a:lnTo>
                    <a:lnTo>
                      <a:pt x="67" y="72"/>
                    </a:lnTo>
                    <a:lnTo>
                      <a:pt x="92" y="92"/>
                    </a:lnTo>
                    <a:lnTo>
                      <a:pt x="113" y="112"/>
                    </a:lnTo>
                    <a:lnTo>
                      <a:pt x="133" y="128"/>
                    </a:lnTo>
                    <a:lnTo>
                      <a:pt x="154" y="143"/>
                    </a:lnTo>
                    <a:lnTo>
                      <a:pt x="174" y="158"/>
                    </a:lnTo>
                    <a:lnTo>
                      <a:pt x="200" y="174"/>
                    </a:lnTo>
                    <a:lnTo>
                      <a:pt x="226" y="189"/>
                    </a:lnTo>
                    <a:lnTo>
                      <a:pt x="246" y="199"/>
                    </a:lnTo>
                    <a:lnTo>
                      <a:pt x="272" y="210"/>
                    </a:lnTo>
                    <a:lnTo>
                      <a:pt x="297" y="220"/>
                    </a:lnTo>
                    <a:lnTo>
                      <a:pt x="318" y="230"/>
                    </a:lnTo>
                    <a:lnTo>
                      <a:pt x="318" y="276"/>
                    </a:lnTo>
                    <a:lnTo>
                      <a:pt x="282" y="266"/>
                    </a:lnTo>
                    <a:lnTo>
                      <a:pt x="231" y="245"/>
                    </a:lnTo>
                    <a:lnTo>
                      <a:pt x="164" y="220"/>
                    </a:lnTo>
                    <a:lnTo>
                      <a:pt x="118" y="189"/>
                    </a:lnTo>
                    <a:lnTo>
                      <a:pt x="77" y="148"/>
                    </a:lnTo>
                    <a:lnTo>
                      <a:pt x="31" y="112"/>
                    </a:lnTo>
                    <a:lnTo>
                      <a:pt x="0" y="77"/>
                    </a:lnTo>
                    <a:lnTo>
                      <a:pt x="0" y="0"/>
                    </a:lnTo>
                    <a:lnTo>
                      <a:pt x="0" y="61"/>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44" name="Freeform 43"/>
              <p:cNvSpPr>
                <a:spLocks/>
              </p:cNvSpPr>
              <p:nvPr/>
            </p:nvSpPr>
            <p:spPr bwMode="auto">
              <a:xfrm>
                <a:off x="2696" y="2806"/>
                <a:ext cx="381" cy="173"/>
              </a:xfrm>
              <a:custGeom>
                <a:avLst/>
                <a:gdLst>
                  <a:gd name="T0" fmla="*/ 0 w 381"/>
                  <a:gd name="T1" fmla="*/ 172 h 173"/>
                  <a:gd name="T2" fmla="*/ 0 w 381"/>
                  <a:gd name="T3" fmla="*/ 116 h 173"/>
                  <a:gd name="T4" fmla="*/ 26 w 381"/>
                  <a:gd name="T5" fmla="*/ 116 h 173"/>
                  <a:gd name="T6" fmla="*/ 51 w 381"/>
                  <a:gd name="T7" fmla="*/ 111 h 173"/>
                  <a:gd name="T8" fmla="*/ 72 w 381"/>
                  <a:gd name="T9" fmla="*/ 106 h 173"/>
                  <a:gd name="T10" fmla="*/ 98 w 381"/>
                  <a:gd name="T11" fmla="*/ 96 h 173"/>
                  <a:gd name="T12" fmla="*/ 128 w 381"/>
                  <a:gd name="T13" fmla="*/ 91 h 173"/>
                  <a:gd name="T14" fmla="*/ 159 w 381"/>
                  <a:gd name="T15" fmla="*/ 86 h 173"/>
                  <a:gd name="T16" fmla="*/ 195 w 381"/>
                  <a:gd name="T17" fmla="*/ 71 h 173"/>
                  <a:gd name="T18" fmla="*/ 231 w 381"/>
                  <a:gd name="T19" fmla="*/ 61 h 173"/>
                  <a:gd name="T20" fmla="*/ 257 w 381"/>
                  <a:gd name="T21" fmla="*/ 56 h 173"/>
                  <a:gd name="T22" fmla="*/ 288 w 381"/>
                  <a:gd name="T23" fmla="*/ 46 h 173"/>
                  <a:gd name="T24" fmla="*/ 318 w 381"/>
                  <a:gd name="T25" fmla="*/ 30 h 173"/>
                  <a:gd name="T26" fmla="*/ 344 w 381"/>
                  <a:gd name="T27" fmla="*/ 20 h 173"/>
                  <a:gd name="T28" fmla="*/ 365 w 381"/>
                  <a:gd name="T29" fmla="*/ 10 h 173"/>
                  <a:gd name="T30" fmla="*/ 380 w 381"/>
                  <a:gd name="T31" fmla="*/ 0 h 173"/>
                  <a:gd name="T32" fmla="*/ 380 w 381"/>
                  <a:gd name="T33" fmla="*/ 66 h 173"/>
                  <a:gd name="T34" fmla="*/ 354 w 381"/>
                  <a:gd name="T35" fmla="*/ 81 h 173"/>
                  <a:gd name="T36" fmla="*/ 308 w 381"/>
                  <a:gd name="T37" fmla="*/ 106 h 173"/>
                  <a:gd name="T38" fmla="*/ 252 w 381"/>
                  <a:gd name="T39" fmla="*/ 126 h 173"/>
                  <a:gd name="T40" fmla="*/ 205 w 381"/>
                  <a:gd name="T41" fmla="*/ 142 h 173"/>
                  <a:gd name="T42" fmla="*/ 144 w 381"/>
                  <a:gd name="T43" fmla="*/ 157 h 173"/>
                  <a:gd name="T44" fmla="*/ 87 w 381"/>
                  <a:gd name="T45" fmla="*/ 167 h 173"/>
                  <a:gd name="T46" fmla="*/ 46 w 381"/>
                  <a:gd name="T47" fmla="*/ 172 h 173"/>
                  <a:gd name="T48" fmla="*/ 0 w 381"/>
                  <a:gd name="T49" fmla="*/ 172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1"/>
                  <a:gd name="T76" fmla="*/ 0 h 173"/>
                  <a:gd name="T77" fmla="*/ 381 w 381"/>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1" h="173">
                    <a:moveTo>
                      <a:pt x="0" y="172"/>
                    </a:moveTo>
                    <a:lnTo>
                      <a:pt x="0" y="116"/>
                    </a:lnTo>
                    <a:lnTo>
                      <a:pt x="26" y="116"/>
                    </a:lnTo>
                    <a:lnTo>
                      <a:pt x="51" y="111"/>
                    </a:lnTo>
                    <a:lnTo>
                      <a:pt x="72" y="106"/>
                    </a:lnTo>
                    <a:lnTo>
                      <a:pt x="98" y="96"/>
                    </a:lnTo>
                    <a:lnTo>
                      <a:pt x="128" y="91"/>
                    </a:lnTo>
                    <a:lnTo>
                      <a:pt x="159" y="86"/>
                    </a:lnTo>
                    <a:lnTo>
                      <a:pt x="195" y="71"/>
                    </a:lnTo>
                    <a:lnTo>
                      <a:pt x="231" y="61"/>
                    </a:lnTo>
                    <a:lnTo>
                      <a:pt x="257" y="56"/>
                    </a:lnTo>
                    <a:lnTo>
                      <a:pt x="288" y="46"/>
                    </a:lnTo>
                    <a:lnTo>
                      <a:pt x="318" y="30"/>
                    </a:lnTo>
                    <a:lnTo>
                      <a:pt x="344" y="20"/>
                    </a:lnTo>
                    <a:lnTo>
                      <a:pt x="365" y="10"/>
                    </a:lnTo>
                    <a:lnTo>
                      <a:pt x="380" y="0"/>
                    </a:lnTo>
                    <a:lnTo>
                      <a:pt x="380" y="66"/>
                    </a:lnTo>
                    <a:lnTo>
                      <a:pt x="354" y="81"/>
                    </a:lnTo>
                    <a:lnTo>
                      <a:pt x="308" y="106"/>
                    </a:lnTo>
                    <a:lnTo>
                      <a:pt x="252" y="126"/>
                    </a:lnTo>
                    <a:lnTo>
                      <a:pt x="205" y="142"/>
                    </a:lnTo>
                    <a:lnTo>
                      <a:pt x="144" y="157"/>
                    </a:lnTo>
                    <a:lnTo>
                      <a:pt x="87" y="167"/>
                    </a:lnTo>
                    <a:lnTo>
                      <a:pt x="46" y="172"/>
                    </a:lnTo>
                    <a:lnTo>
                      <a:pt x="0" y="172"/>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45" name="Freeform 44"/>
              <p:cNvSpPr>
                <a:spLocks/>
              </p:cNvSpPr>
              <p:nvPr/>
            </p:nvSpPr>
            <p:spPr bwMode="auto">
              <a:xfrm>
                <a:off x="2331" y="2874"/>
                <a:ext cx="1069" cy="527"/>
              </a:xfrm>
              <a:custGeom>
                <a:avLst/>
                <a:gdLst>
                  <a:gd name="T0" fmla="*/ 57 w 1069"/>
                  <a:gd name="T1" fmla="*/ 526 h 527"/>
                  <a:gd name="T2" fmla="*/ 124 w 1069"/>
                  <a:gd name="T3" fmla="*/ 526 h 527"/>
                  <a:gd name="T4" fmla="*/ 187 w 1069"/>
                  <a:gd name="T5" fmla="*/ 521 h 527"/>
                  <a:gd name="T6" fmla="*/ 249 w 1069"/>
                  <a:gd name="T7" fmla="*/ 511 h 527"/>
                  <a:gd name="T8" fmla="*/ 321 w 1069"/>
                  <a:gd name="T9" fmla="*/ 495 h 527"/>
                  <a:gd name="T10" fmla="*/ 389 w 1069"/>
                  <a:gd name="T11" fmla="*/ 474 h 527"/>
                  <a:gd name="T12" fmla="*/ 461 w 1069"/>
                  <a:gd name="T13" fmla="*/ 449 h 527"/>
                  <a:gd name="T14" fmla="*/ 524 w 1069"/>
                  <a:gd name="T15" fmla="*/ 418 h 527"/>
                  <a:gd name="T16" fmla="*/ 586 w 1069"/>
                  <a:gd name="T17" fmla="*/ 387 h 527"/>
                  <a:gd name="T18" fmla="*/ 648 w 1069"/>
                  <a:gd name="T19" fmla="*/ 351 h 527"/>
                  <a:gd name="T20" fmla="*/ 705 w 1069"/>
                  <a:gd name="T21" fmla="*/ 315 h 527"/>
                  <a:gd name="T22" fmla="*/ 762 w 1069"/>
                  <a:gd name="T23" fmla="*/ 268 h 527"/>
                  <a:gd name="T24" fmla="*/ 809 w 1069"/>
                  <a:gd name="T25" fmla="*/ 227 h 527"/>
                  <a:gd name="T26" fmla="*/ 840 w 1069"/>
                  <a:gd name="T27" fmla="*/ 186 h 527"/>
                  <a:gd name="T28" fmla="*/ 1037 w 1069"/>
                  <a:gd name="T29" fmla="*/ 196 h 527"/>
                  <a:gd name="T30" fmla="*/ 969 w 1069"/>
                  <a:gd name="T31" fmla="*/ 170 h 527"/>
                  <a:gd name="T32" fmla="*/ 923 w 1069"/>
                  <a:gd name="T33" fmla="*/ 144 h 527"/>
                  <a:gd name="T34" fmla="*/ 887 w 1069"/>
                  <a:gd name="T35" fmla="*/ 124 h 527"/>
                  <a:gd name="T36" fmla="*/ 845 w 1069"/>
                  <a:gd name="T37" fmla="*/ 93 h 527"/>
                  <a:gd name="T38" fmla="*/ 804 w 1069"/>
                  <a:gd name="T39" fmla="*/ 52 h 527"/>
                  <a:gd name="T40" fmla="*/ 762 w 1069"/>
                  <a:gd name="T41" fmla="*/ 15 h 527"/>
                  <a:gd name="T42" fmla="*/ 731 w 1069"/>
                  <a:gd name="T43" fmla="*/ 5 h 527"/>
                  <a:gd name="T44" fmla="*/ 695 w 1069"/>
                  <a:gd name="T45" fmla="*/ 26 h 527"/>
                  <a:gd name="T46" fmla="*/ 648 w 1069"/>
                  <a:gd name="T47" fmla="*/ 41 h 527"/>
                  <a:gd name="T48" fmla="*/ 607 w 1069"/>
                  <a:gd name="T49" fmla="*/ 57 h 527"/>
                  <a:gd name="T50" fmla="*/ 560 w 1069"/>
                  <a:gd name="T51" fmla="*/ 67 h 527"/>
                  <a:gd name="T52" fmla="*/ 513 w 1069"/>
                  <a:gd name="T53" fmla="*/ 77 h 527"/>
                  <a:gd name="T54" fmla="*/ 467 w 1069"/>
                  <a:gd name="T55" fmla="*/ 88 h 527"/>
                  <a:gd name="T56" fmla="*/ 425 w 1069"/>
                  <a:gd name="T57" fmla="*/ 98 h 527"/>
                  <a:gd name="T58" fmla="*/ 363 w 1069"/>
                  <a:gd name="T59" fmla="*/ 108 h 527"/>
                  <a:gd name="T60" fmla="*/ 581 w 1069"/>
                  <a:gd name="T61" fmla="*/ 180 h 527"/>
                  <a:gd name="T62" fmla="*/ 529 w 1069"/>
                  <a:gd name="T63" fmla="*/ 242 h 527"/>
                  <a:gd name="T64" fmla="*/ 493 w 1069"/>
                  <a:gd name="T65" fmla="*/ 284 h 527"/>
                  <a:gd name="T66" fmla="*/ 435 w 1069"/>
                  <a:gd name="T67" fmla="*/ 335 h 527"/>
                  <a:gd name="T68" fmla="*/ 384 w 1069"/>
                  <a:gd name="T69" fmla="*/ 376 h 527"/>
                  <a:gd name="T70" fmla="*/ 347 w 1069"/>
                  <a:gd name="T71" fmla="*/ 407 h 527"/>
                  <a:gd name="T72" fmla="*/ 301 w 1069"/>
                  <a:gd name="T73" fmla="*/ 438 h 527"/>
                  <a:gd name="T74" fmla="*/ 249 w 1069"/>
                  <a:gd name="T75" fmla="*/ 459 h 527"/>
                  <a:gd name="T76" fmla="*/ 187 w 1069"/>
                  <a:gd name="T77" fmla="*/ 480 h 527"/>
                  <a:gd name="T78" fmla="*/ 124 w 1069"/>
                  <a:gd name="T79" fmla="*/ 495 h 527"/>
                  <a:gd name="T80" fmla="*/ 57 w 1069"/>
                  <a:gd name="T81" fmla="*/ 511 h 5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69"/>
                  <a:gd name="T124" fmla="*/ 0 h 527"/>
                  <a:gd name="T125" fmla="*/ 1069 w 1069"/>
                  <a:gd name="T126" fmla="*/ 527 h 5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69" h="527">
                    <a:moveTo>
                      <a:pt x="0" y="521"/>
                    </a:moveTo>
                    <a:lnTo>
                      <a:pt x="57" y="526"/>
                    </a:lnTo>
                    <a:lnTo>
                      <a:pt x="88" y="526"/>
                    </a:lnTo>
                    <a:lnTo>
                      <a:pt x="124" y="526"/>
                    </a:lnTo>
                    <a:lnTo>
                      <a:pt x="156" y="526"/>
                    </a:lnTo>
                    <a:lnTo>
                      <a:pt x="187" y="521"/>
                    </a:lnTo>
                    <a:lnTo>
                      <a:pt x="223" y="521"/>
                    </a:lnTo>
                    <a:lnTo>
                      <a:pt x="249" y="511"/>
                    </a:lnTo>
                    <a:lnTo>
                      <a:pt x="285" y="505"/>
                    </a:lnTo>
                    <a:lnTo>
                      <a:pt x="321" y="495"/>
                    </a:lnTo>
                    <a:lnTo>
                      <a:pt x="358" y="485"/>
                    </a:lnTo>
                    <a:lnTo>
                      <a:pt x="389" y="474"/>
                    </a:lnTo>
                    <a:lnTo>
                      <a:pt x="425" y="464"/>
                    </a:lnTo>
                    <a:lnTo>
                      <a:pt x="461" y="449"/>
                    </a:lnTo>
                    <a:lnTo>
                      <a:pt x="498" y="433"/>
                    </a:lnTo>
                    <a:lnTo>
                      <a:pt x="524" y="418"/>
                    </a:lnTo>
                    <a:lnTo>
                      <a:pt x="560" y="402"/>
                    </a:lnTo>
                    <a:lnTo>
                      <a:pt x="586" y="387"/>
                    </a:lnTo>
                    <a:lnTo>
                      <a:pt x="617" y="371"/>
                    </a:lnTo>
                    <a:lnTo>
                      <a:pt x="648" y="351"/>
                    </a:lnTo>
                    <a:lnTo>
                      <a:pt x="679" y="330"/>
                    </a:lnTo>
                    <a:lnTo>
                      <a:pt x="705" y="315"/>
                    </a:lnTo>
                    <a:lnTo>
                      <a:pt x="736" y="289"/>
                    </a:lnTo>
                    <a:lnTo>
                      <a:pt x="762" y="268"/>
                    </a:lnTo>
                    <a:lnTo>
                      <a:pt x="788" y="248"/>
                    </a:lnTo>
                    <a:lnTo>
                      <a:pt x="809" y="227"/>
                    </a:lnTo>
                    <a:lnTo>
                      <a:pt x="830" y="206"/>
                    </a:lnTo>
                    <a:lnTo>
                      <a:pt x="840" y="186"/>
                    </a:lnTo>
                    <a:lnTo>
                      <a:pt x="1068" y="211"/>
                    </a:lnTo>
                    <a:lnTo>
                      <a:pt x="1037" y="196"/>
                    </a:lnTo>
                    <a:lnTo>
                      <a:pt x="995" y="180"/>
                    </a:lnTo>
                    <a:lnTo>
                      <a:pt x="969" y="170"/>
                    </a:lnTo>
                    <a:lnTo>
                      <a:pt x="949" y="160"/>
                    </a:lnTo>
                    <a:lnTo>
                      <a:pt x="923" y="144"/>
                    </a:lnTo>
                    <a:lnTo>
                      <a:pt x="902" y="134"/>
                    </a:lnTo>
                    <a:lnTo>
                      <a:pt x="887" y="124"/>
                    </a:lnTo>
                    <a:lnTo>
                      <a:pt x="866" y="108"/>
                    </a:lnTo>
                    <a:lnTo>
                      <a:pt x="845" y="93"/>
                    </a:lnTo>
                    <a:lnTo>
                      <a:pt x="824" y="72"/>
                    </a:lnTo>
                    <a:lnTo>
                      <a:pt x="804" y="52"/>
                    </a:lnTo>
                    <a:lnTo>
                      <a:pt x="783" y="36"/>
                    </a:lnTo>
                    <a:lnTo>
                      <a:pt x="762" y="15"/>
                    </a:lnTo>
                    <a:lnTo>
                      <a:pt x="747" y="0"/>
                    </a:lnTo>
                    <a:lnTo>
                      <a:pt x="731" y="5"/>
                    </a:lnTo>
                    <a:lnTo>
                      <a:pt x="710" y="15"/>
                    </a:lnTo>
                    <a:lnTo>
                      <a:pt x="695" y="26"/>
                    </a:lnTo>
                    <a:lnTo>
                      <a:pt x="669" y="31"/>
                    </a:lnTo>
                    <a:lnTo>
                      <a:pt x="648" y="41"/>
                    </a:lnTo>
                    <a:lnTo>
                      <a:pt x="627" y="46"/>
                    </a:lnTo>
                    <a:lnTo>
                      <a:pt x="607" y="57"/>
                    </a:lnTo>
                    <a:lnTo>
                      <a:pt x="586" y="62"/>
                    </a:lnTo>
                    <a:lnTo>
                      <a:pt x="560" y="67"/>
                    </a:lnTo>
                    <a:lnTo>
                      <a:pt x="534" y="72"/>
                    </a:lnTo>
                    <a:lnTo>
                      <a:pt x="513" y="77"/>
                    </a:lnTo>
                    <a:lnTo>
                      <a:pt x="493" y="88"/>
                    </a:lnTo>
                    <a:lnTo>
                      <a:pt x="467" y="88"/>
                    </a:lnTo>
                    <a:lnTo>
                      <a:pt x="446" y="93"/>
                    </a:lnTo>
                    <a:lnTo>
                      <a:pt x="425" y="98"/>
                    </a:lnTo>
                    <a:lnTo>
                      <a:pt x="399" y="103"/>
                    </a:lnTo>
                    <a:lnTo>
                      <a:pt x="363" y="108"/>
                    </a:lnTo>
                    <a:lnTo>
                      <a:pt x="596" y="150"/>
                    </a:lnTo>
                    <a:lnTo>
                      <a:pt x="581" y="180"/>
                    </a:lnTo>
                    <a:lnTo>
                      <a:pt x="565" y="201"/>
                    </a:lnTo>
                    <a:lnTo>
                      <a:pt x="529" y="242"/>
                    </a:lnTo>
                    <a:lnTo>
                      <a:pt x="508" y="263"/>
                    </a:lnTo>
                    <a:lnTo>
                      <a:pt x="493" y="284"/>
                    </a:lnTo>
                    <a:lnTo>
                      <a:pt x="456" y="315"/>
                    </a:lnTo>
                    <a:lnTo>
                      <a:pt x="435" y="335"/>
                    </a:lnTo>
                    <a:lnTo>
                      <a:pt x="410" y="356"/>
                    </a:lnTo>
                    <a:lnTo>
                      <a:pt x="384" y="376"/>
                    </a:lnTo>
                    <a:lnTo>
                      <a:pt x="368" y="392"/>
                    </a:lnTo>
                    <a:lnTo>
                      <a:pt x="347" y="407"/>
                    </a:lnTo>
                    <a:lnTo>
                      <a:pt x="321" y="423"/>
                    </a:lnTo>
                    <a:lnTo>
                      <a:pt x="301" y="438"/>
                    </a:lnTo>
                    <a:lnTo>
                      <a:pt x="275" y="449"/>
                    </a:lnTo>
                    <a:lnTo>
                      <a:pt x="249" y="459"/>
                    </a:lnTo>
                    <a:lnTo>
                      <a:pt x="218" y="474"/>
                    </a:lnTo>
                    <a:lnTo>
                      <a:pt x="187" y="480"/>
                    </a:lnTo>
                    <a:lnTo>
                      <a:pt x="156" y="490"/>
                    </a:lnTo>
                    <a:lnTo>
                      <a:pt x="124" y="495"/>
                    </a:lnTo>
                    <a:lnTo>
                      <a:pt x="93" y="505"/>
                    </a:lnTo>
                    <a:lnTo>
                      <a:pt x="57" y="511"/>
                    </a:lnTo>
                    <a:lnTo>
                      <a:pt x="0" y="521"/>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sp>
          <p:nvSpPr>
            <p:cNvPr id="41" name="Rectangle 40"/>
            <p:cNvSpPr>
              <a:spLocks noChangeArrowheads="1"/>
            </p:cNvSpPr>
            <p:nvPr/>
          </p:nvSpPr>
          <p:spPr bwMode="auto">
            <a:xfrm>
              <a:off x="2177" y="3452"/>
              <a:ext cx="63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2000" u="none">
                  <a:latin typeface="Times New Roman" pitchFamily="18" charset="0"/>
                </a:rPr>
                <a:t>Process</a:t>
              </a:r>
            </a:p>
          </p:txBody>
        </p:sp>
      </p:grpSp>
      <p:grpSp>
        <p:nvGrpSpPr>
          <p:cNvPr id="53" name="Group 52"/>
          <p:cNvGrpSpPr>
            <a:grpSpLocks/>
          </p:cNvGrpSpPr>
          <p:nvPr/>
        </p:nvGrpSpPr>
        <p:grpSpPr bwMode="auto">
          <a:xfrm>
            <a:off x="9058276" y="1295400"/>
            <a:ext cx="2370136" cy="1309687"/>
            <a:chOff x="3915" y="433"/>
            <a:chExt cx="1513" cy="835"/>
          </a:xfrm>
        </p:grpSpPr>
        <p:grpSp>
          <p:nvGrpSpPr>
            <p:cNvPr id="54" name="Group 53"/>
            <p:cNvGrpSpPr>
              <a:grpSpLocks/>
            </p:cNvGrpSpPr>
            <p:nvPr/>
          </p:nvGrpSpPr>
          <p:grpSpPr bwMode="auto">
            <a:xfrm>
              <a:off x="4359" y="673"/>
              <a:ext cx="1069" cy="595"/>
              <a:chOff x="4359" y="673"/>
              <a:chExt cx="1069" cy="595"/>
            </a:xfrm>
          </p:grpSpPr>
          <p:sp>
            <p:nvSpPr>
              <p:cNvPr id="56" name="Freeform 55"/>
              <p:cNvSpPr>
                <a:spLocks/>
              </p:cNvSpPr>
              <p:nvPr/>
            </p:nvSpPr>
            <p:spPr bwMode="auto">
              <a:xfrm>
                <a:off x="4359" y="673"/>
                <a:ext cx="616" cy="392"/>
              </a:xfrm>
              <a:custGeom>
                <a:avLst/>
                <a:gdLst>
                  <a:gd name="T0" fmla="*/ 0 w 616"/>
                  <a:gd name="T1" fmla="*/ 0 h 392"/>
                  <a:gd name="T2" fmla="*/ 0 w 616"/>
                  <a:gd name="T3" fmla="*/ 31 h 392"/>
                  <a:gd name="T4" fmla="*/ 47 w 616"/>
                  <a:gd name="T5" fmla="*/ 36 h 392"/>
                  <a:gd name="T6" fmla="*/ 88 w 616"/>
                  <a:gd name="T7" fmla="*/ 46 h 392"/>
                  <a:gd name="T8" fmla="*/ 124 w 616"/>
                  <a:gd name="T9" fmla="*/ 62 h 392"/>
                  <a:gd name="T10" fmla="*/ 160 w 616"/>
                  <a:gd name="T11" fmla="*/ 72 h 392"/>
                  <a:gd name="T12" fmla="*/ 191 w 616"/>
                  <a:gd name="T13" fmla="*/ 82 h 392"/>
                  <a:gd name="T14" fmla="*/ 222 w 616"/>
                  <a:gd name="T15" fmla="*/ 93 h 392"/>
                  <a:gd name="T16" fmla="*/ 248 w 616"/>
                  <a:gd name="T17" fmla="*/ 103 h 392"/>
                  <a:gd name="T18" fmla="*/ 274 w 616"/>
                  <a:gd name="T19" fmla="*/ 118 h 392"/>
                  <a:gd name="T20" fmla="*/ 300 w 616"/>
                  <a:gd name="T21" fmla="*/ 134 h 392"/>
                  <a:gd name="T22" fmla="*/ 331 w 616"/>
                  <a:gd name="T23" fmla="*/ 154 h 392"/>
                  <a:gd name="T24" fmla="*/ 351 w 616"/>
                  <a:gd name="T25" fmla="*/ 170 h 392"/>
                  <a:gd name="T26" fmla="*/ 377 w 616"/>
                  <a:gd name="T27" fmla="*/ 185 h 392"/>
                  <a:gd name="T28" fmla="*/ 398 w 616"/>
                  <a:gd name="T29" fmla="*/ 206 h 392"/>
                  <a:gd name="T30" fmla="*/ 424 w 616"/>
                  <a:gd name="T31" fmla="*/ 226 h 392"/>
                  <a:gd name="T32" fmla="*/ 455 w 616"/>
                  <a:gd name="T33" fmla="*/ 257 h 392"/>
                  <a:gd name="T34" fmla="*/ 470 w 616"/>
                  <a:gd name="T35" fmla="*/ 273 h 392"/>
                  <a:gd name="T36" fmla="*/ 486 w 616"/>
                  <a:gd name="T37" fmla="*/ 293 h 392"/>
                  <a:gd name="T38" fmla="*/ 506 w 616"/>
                  <a:gd name="T39" fmla="*/ 314 h 392"/>
                  <a:gd name="T40" fmla="*/ 522 w 616"/>
                  <a:gd name="T41" fmla="*/ 334 h 392"/>
                  <a:gd name="T42" fmla="*/ 537 w 616"/>
                  <a:gd name="T43" fmla="*/ 365 h 392"/>
                  <a:gd name="T44" fmla="*/ 553 w 616"/>
                  <a:gd name="T45" fmla="*/ 391 h 392"/>
                  <a:gd name="T46" fmla="*/ 615 w 616"/>
                  <a:gd name="T47" fmla="*/ 381 h 392"/>
                  <a:gd name="T48" fmla="*/ 594 w 616"/>
                  <a:gd name="T49" fmla="*/ 340 h 392"/>
                  <a:gd name="T50" fmla="*/ 563 w 616"/>
                  <a:gd name="T51" fmla="*/ 293 h 392"/>
                  <a:gd name="T52" fmla="*/ 532 w 616"/>
                  <a:gd name="T53" fmla="*/ 257 h 392"/>
                  <a:gd name="T54" fmla="*/ 486 w 616"/>
                  <a:gd name="T55" fmla="*/ 216 h 392"/>
                  <a:gd name="T56" fmla="*/ 429 w 616"/>
                  <a:gd name="T57" fmla="*/ 159 h 392"/>
                  <a:gd name="T58" fmla="*/ 367 w 616"/>
                  <a:gd name="T59" fmla="*/ 113 h 392"/>
                  <a:gd name="T60" fmla="*/ 300 w 616"/>
                  <a:gd name="T61" fmla="*/ 72 h 392"/>
                  <a:gd name="T62" fmla="*/ 238 w 616"/>
                  <a:gd name="T63" fmla="*/ 46 h 392"/>
                  <a:gd name="T64" fmla="*/ 165 w 616"/>
                  <a:gd name="T65" fmla="*/ 21 h 392"/>
                  <a:gd name="T66" fmla="*/ 103 w 616"/>
                  <a:gd name="T67" fmla="*/ 10 h 392"/>
                  <a:gd name="T68" fmla="*/ 0 w 616"/>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16"/>
                  <a:gd name="T106" fmla="*/ 0 h 392"/>
                  <a:gd name="T107" fmla="*/ 616 w 616"/>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16" h="392">
                    <a:moveTo>
                      <a:pt x="0" y="0"/>
                    </a:moveTo>
                    <a:lnTo>
                      <a:pt x="0" y="31"/>
                    </a:lnTo>
                    <a:lnTo>
                      <a:pt x="47" y="36"/>
                    </a:lnTo>
                    <a:lnTo>
                      <a:pt x="88" y="46"/>
                    </a:lnTo>
                    <a:lnTo>
                      <a:pt x="124" y="62"/>
                    </a:lnTo>
                    <a:lnTo>
                      <a:pt x="160" y="72"/>
                    </a:lnTo>
                    <a:lnTo>
                      <a:pt x="191" y="82"/>
                    </a:lnTo>
                    <a:lnTo>
                      <a:pt x="222" y="93"/>
                    </a:lnTo>
                    <a:lnTo>
                      <a:pt x="248" y="103"/>
                    </a:lnTo>
                    <a:lnTo>
                      <a:pt x="274" y="118"/>
                    </a:lnTo>
                    <a:lnTo>
                      <a:pt x="300" y="134"/>
                    </a:lnTo>
                    <a:lnTo>
                      <a:pt x="331" y="154"/>
                    </a:lnTo>
                    <a:lnTo>
                      <a:pt x="351" y="170"/>
                    </a:lnTo>
                    <a:lnTo>
                      <a:pt x="377" y="185"/>
                    </a:lnTo>
                    <a:lnTo>
                      <a:pt x="398" y="206"/>
                    </a:lnTo>
                    <a:lnTo>
                      <a:pt x="424" y="226"/>
                    </a:lnTo>
                    <a:lnTo>
                      <a:pt x="455" y="257"/>
                    </a:lnTo>
                    <a:lnTo>
                      <a:pt x="470" y="273"/>
                    </a:lnTo>
                    <a:lnTo>
                      <a:pt x="486" y="293"/>
                    </a:lnTo>
                    <a:lnTo>
                      <a:pt x="506" y="314"/>
                    </a:lnTo>
                    <a:lnTo>
                      <a:pt x="522" y="334"/>
                    </a:lnTo>
                    <a:lnTo>
                      <a:pt x="537" y="365"/>
                    </a:lnTo>
                    <a:lnTo>
                      <a:pt x="553" y="391"/>
                    </a:lnTo>
                    <a:lnTo>
                      <a:pt x="615" y="381"/>
                    </a:lnTo>
                    <a:lnTo>
                      <a:pt x="594" y="340"/>
                    </a:lnTo>
                    <a:lnTo>
                      <a:pt x="563" y="293"/>
                    </a:lnTo>
                    <a:lnTo>
                      <a:pt x="532" y="257"/>
                    </a:lnTo>
                    <a:lnTo>
                      <a:pt x="486" y="216"/>
                    </a:lnTo>
                    <a:lnTo>
                      <a:pt x="429" y="159"/>
                    </a:lnTo>
                    <a:lnTo>
                      <a:pt x="367" y="113"/>
                    </a:lnTo>
                    <a:lnTo>
                      <a:pt x="300" y="72"/>
                    </a:lnTo>
                    <a:lnTo>
                      <a:pt x="238" y="46"/>
                    </a:lnTo>
                    <a:lnTo>
                      <a:pt x="165" y="21"/>
                    </a:lnTo>
                    <a:lnTo>
                      <a:pt x="103" y="10"/>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57" name="Freeform 56"/>
              <p:cNvSpPr>
                <a:spLocks/>
              </p:cNvSpPr>
              <p:nvPr/>
            </p:nvSpPr>
            <p:spPr bwMode="auto">
              <a:xfrm>
                <a:off x="5109" y="991"/>
                <a:ext cx="319" cy="277"/>
              </a:xfrm>
              <a:custGeom>
                <a:avLst/>
                <a:gdLst>
                  <a:gd name="T0" fmla="*/ 0 w 319"/>
                  <a:gd name="T1" fmla="*/ 215 h 277"/>
                  <a:gd name="T2" fmla="*/ 0 w 319"/>
                  <a:gd name="T3" fmla="*/ 276 h 277"/>
                  <a:gd name="T4" fmla="*/ 15 w 319"/>
                  <a:gd name="T5" fmla="*/ 261 h 277"/>
                  <a:gd name="T6" fmla="*/ 26 w 319"/>
                  <a:gd name="T7" fmla="*/ 245 h 277"/>
                  <a:gd name="T8" fmla="*/ 46 w 319"/>
                  <a:gd name="T9" fmla="*/ 225 h 277"/>
                  <a:gd name="T10" fmla="*/ 67 w 319"/>
                  <a:gd name="T11" fmla="*/ 204 h 277"/>
                  <a:gd name="T12" fmla="*/ 92 w 319"/>
                  <a:gd name="T13" fmla="*/ 184 h 277"/>
                  <a:gd name="T14" fmla="*/ 113 w 319"/>
                  <a:gd name="T15" fmla="*/ 164 h 277"/>
                  <a:gd name="T16" fmla="*/ 133 w 319"/>
                  <a:gd name="T17" fmla="*/ 148 h 277"/>
                  <a:gd name="T18" fmla="*/ 154 w 319"/>
                  <a:gd name="T19" fmla="*/ 133 h 277"/>
                  <a:gd name="T20" fmla="*/ 174 w 319"/>
                  <a:gd name="T21" fmla="*/ 118 h 277"/>
                  <a:gd name="T22" fmla="*/ 200 w 319"/>
                  <a:gd name="T23" fmla="*/ 102 h 277"/>
                  <a:gd name="T24" fmla="*/ 226 w 319"/>
                  <a:gd name="T25" fmla="*/ 87 h 277"/>
                  <a:gd name="T26" fmla="*/ 246 w 319"/>
                  <a:gd name="T27" fmla="*/ 77 h 277"/>
                  <a:gd name="T28" fmla="*/ 272 w 319"/>
                  <a:gd name="T29" fmla="*/ 66 h 277"/>
                  <a:gd name="T30" fmla="*/ 297 w 319"/>
                  <a:gd name="T31" fmla="*/ 56 h 277"/>
                  <a:gd name="T32" fmla="*/ 318 w 319"/>
                  <a:gd name="T33" fmla="*/ 46 h 277"/>
                  <a:gd name="T34" fmla="*/ 318 w 319"/>
                  <a:gd name="T35" fmla="*/ 0 h 277"/>
                  <a:gd name="T36" fmla="*/ 282 w 319"/>
                  <a:gd name="T37" fmla="*/ 10 h 277"/>
                  <a:gd name="T38" fmla="*/ 231 w 319"/>
                  <a:gd name="T39" fmla="*/ 31 h 277"/>
                  <a:gd name="T40" fmla="*/ 164 w 319"/>
                  <a:gd name="T41" fmla="*/ 56 h 277"/>
                  <a:gd name="T42" fmla="*/ 118 w 319"/>
                  <a:gd name="T43" fmla="*/ 87 h 277"/>
                  <a:gd name="T44" fmla="*/ 77 w 319"/>
                  <a:gd name="T45" fmla="*/ 128 h 277"/>
                  <a:gd name="T46" fmla="*/ 31 w 319"/>
                  <a:gd name="T47" fmla="*/ 164 h 277"/>
                  <a:gd name="T48" fmla="*/ 0 w 319"/>
                  <a:gd name="T49" fmla="*/ 199 h 277"/>
                  <a:gd name="T50" fmla="*/ 0 w 319"/>
                  <a:gd name="T51" fmla="*/ 276 h 277"/>
                  <a:gd name="T52" fmla="*/ 0 w 319"/>
                  <a:gd name="T53" fmla="*/ 215 h 2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19"/>
                  <a:gd name="T82" fmla="*/ 0 h 277"/>
                  <a:gd name="T83" fmla="*/ 319 w 319"/>
                  <a:gd name="T84" fmla="*/ 277 h 2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19" h="277">
                    <a:moveTo>
                      <a:pt x="0" y="215"/>
                    </a:moveTo>
                    <a:lnTo>
                      <a:pt x="0" y="276"/>
                    </a:lnTo>
                    <a:lnTo>
                      <a:pt x="15" y="261"/>
                    </a:lnTo>
                    <a:lnTo>
                      <a:pt x="26" y="245"/>
                    </a:lnTo>
                    <a:lnTo>
                      <a:pt x="46" y="225"/>
                    </a:lnTo>
                    <a:lnTo>
                      <a:pt x="67" y="204"/>
                    </a:lnTo>
                    <a:lnTo>
                      <a:pt x="92" y="184"/>
                    </a:lnTo>
                    <a:lnTo>
                      <a:pt x="113" y="164"/>
                    </a:lnTo>
                    <a:lnTo>
                      <a:pt x="133" y="148"/>
                    </a:lnTo>
                    <a:lnTo>
                      <a:pt x="154" y="133"/>
                    </a:lnTo>
                    <a:lnTo>
                      <a:pt x="174" y="118"/>
                    </a:lnTo>
                    <a:lnTo>
                      <a:pt x="200" y="102"/>
                    </a:lnTo>
                    <a:lnTo>
                      <a:pt x="226" y="87"/>
                    </a:lnTo>
                    <a:lnTo>
                      <a:pt x="246" y="77"/>
                    </a:lnTo>
                    <a:lnTo>
                      <a:pt x="272" y="66"/>
                    </a:lnTo>
                    <a:lnTo>
                      <a:pt x="297" y="56"/>
                    </a:lnTo>
                    <a:lnTo>
                      <a:pt x="318" y="46"/>
                    </a:lnTo>
                    <a:lnTo>
                      <a:pt x="318" y="0"/>
                    </a:lnTo>
                    <a:lnTo>
                      <a:pt x="282" y="10"/>
                    </a:lnTo>
                    <a:lnTo>
                      <a:pt x="231" y="31"/>
                    </a:lnTo>
                    <a:lnTo>
                      <a:pt x="164" y="56"/>
                    </a:lnTo>
                    <a:lnTo>
                      <a:pt x="118" y="87"/>
                    </a:lnTo>
                    <a:lnTo>
                      <a:pt x="77" y="128"/>
                    </a:lnTo>
                    <a:lnTo>
                      <a:pt x="31" y="164"/>
                    </a:lnTo>
                    <a:lnTo>
                      <a:pt x="0" y="199"/>
                    </a:lnTo>
                    <a:lnTo>
                      <a:pt x="0" y="276"/>
                    </a:lnTo>
                    <a:lnTo>
                      <a:pt x="0" y="215"/>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58" name="Freeform 57"/>
              <p:cNvSpPr>
                <a:spLocks/>
              </p:cNvSpPr>
              <p:nvPr/>
            </p:nvSpPr>
            <p:spPr bwMode="auto">
              <a:xfrm>
                <a:off x="4724" y="1095"/>
                <a:ext cx="381" cy="173"/>
              </a:xfrm>
              <a:custGeom>
                <a:avLst/>
                <a:gdLst>
                  <a:gd name="T0" fmla="*/ 0 w 381"/>
                  <a:gd name="T1" fmla="*/ 0 h 173"/>
                  <a:gd name="T2" fmla="*/ 0 w 381"/>
                  <a:gd name="T3" fmla="*/ 56 h 173"/>
                  <a:gd name="T4" fmla="*/ 26 w 381"/>
                  <a:gd name="T5" fmla="*/ 56 h 173"/>
                  <a:gd name="T6" fmla="*/ 51 w 381"/>
                  <a:gd name="T7" fmla="*/ 61 h 173"/>
                  <a:gd name="T8" fmla="*/ 72 w 381"/>
                  <a:gd name="T9" fmla="*/ 66 h 173"/>
                  <a:gd name="T10" fmla="*/ 98 w 381"/>
                  <a:gd name="T11" fmla="*/ 76 h 173"/>
                  <a:gd name="T12" fmla="*/ 128 w 381"/>
                  <a:gd name="T13" fmla="*/ 81 h 173"/>
                  <a:gd name="T14" fmla="*/ 159 w 381"/>
                  <a:gd name="T15" fmla="*/ 86 h 173"/>
                  <a:gd name="T16" fmla="*/ 195 w 381"/>
                  <a:gd name="T17" fmla="*/ 101 h 173"/>
                  <a:gd name="T18" fmla="*/ 231 w 381"/>
                  <a:gd name="T19" fmla="*/ 111 h 173"/>
                  <a:gd name="T20" fmla="*/ 257 w 381"/>
                  <a:gd name="T21" fmla="*/ 116 h 173"/>
                  <a:gd name="T22" fmla="*/ 288 w 381"/>
                  <a:gd name="T23" fmla="*/ 126 h 173"/>
                  <a:gd name="T24" fmla="*/ 318 w 381"/>
                  <a:gd name="T25" fmla="*/ 142 h 173"/>
                  <a:gd name="T26" fmla="*/ 344 w 381"/>
                  <a:gd name="T27" fmla="*/ 152 h 173"/>
                  <a:gd name="T28" fmla="*/ 365 w 381"/>
                  <a:gd name="T29" fmla="*/ 162 h 173"/>
                  <a:gd name="T30" fmla="*/ 380 w 381"/>
                  <a:gd name="T31" fmla="*/ 172 h 173"/>
                  <a:gd name="T32" fmla="*/ 380 w 381"/>
                  <a:gd name="T33" fmla="*/ 106 h 173"/>
                  <a:gd name="T34" fmla="*/ 354 w 381"/>
                  <a:gd name="T35" fmla="*/ 91 h 173"/>
                  <a:gd name="T36" fmla="*/ 308 w 381"/>
                  <a:gd name="T37" fmla="*/ 66 h 173"/>
                  <a:gd name="T38" fmla="*/ 252 w 381"/>
                  <a:gd name="T39" fmla="*/ 46 h 173"/>
                  <a:gd name="T40" fmla="*/ 205 w 381"/>
                  <a:gd name="T41" fmla="*/ 30 h 173"/>
                  <a:gd name="T42" fmla="*/ 144 w 381"/>
                  <a:gd name="T43" fmla="*/ 15 h 173"/>
                  <a:gd name="T44" fmla="*/ 87 w 381"/>
                  <a:gd name="T45" fmla="*/ 5 h 173"/>
                  <a:gd name="T46" fmla="*/ 46 w 381"/>
                  <a:gd name="T47" fmla="*/ 0 h 173"/>
                  <a:gd name="T48" fmla="*/ 0 w 381"/>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1"/>
                  <a:gd name="T76" fmla="*/ 0 h 173"/>
                  <a:gd name="T77" fmla="*/ 381 w 381"/>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1" h="173">
                    <a:moveTo>
                      <a:pt x="0" y="0"/>
                    </a:moveTo>
                    <a:lnTo>
                      <a:pt x="0" y="56"/>
                    </a:lnTo>
                    <a:lnTo>
                      <a:pt x="26" y="56"/>
                    </a:lnTo>
                    <a:lnTo>
                      <a:pt x="51" y="61"/>
                    </a:lnTo>
                    <a:lnTo>
                      <a:pt x="72" y="66"/>
                    </a:lnTo>
                    <a:lnTo>
                      <a:pt x="98" y="76"/>
                    </a:lnTo>
                    <a:lnTo>
                      <a:pt x="128" y="81"/>
                    </a:lnTo>
                    <a:lnTo>
                      <a:pt x="159" y="86"/>
                    </a:lnTo>
                    <a:lnTo>
                      <a:pt x="195" y="101"/>
                    </a:lnTo>
                    <a:lnTo>
                      <a:pt x="231" y="111"/>
                    </a:lnTo>
                    <a:lnTo>
                      <a:pt x="257" y="116"/>
                    </a:lnTo>
                    <a:lnTo>
                      <a:pt x="288" y="126"/>
                    </a:lnTo>
                    <a:lnTo>
                      <a:pt x="318" y="142"/>
                    </a:lnTo>
                    <a:lnTo>
                      <a:pt x="344" y="152"/>
                    </a:lnTo>
                    <a:lnTo>
                      <a:pt x="365" y="162"/>
                    </a:lnTo>
                    <a:lnTo>
                      <a:pt x="380" y="172"/>
                    </a:lnTo>
                    <a:lnTo>
                      <a:pt x="380" y="106"/>
                    </a:lnTo>
                    <a:lnTo>
                      <a:pt x="354" y="91"/>
                    </a:lnTo>
                    <a:lnTo>
                      <a:pt x="308" y="66"/>
                    </a:lnTo>
                    <a:lnTo>
                      <a:pt x="252" y="46"/>
                    </a:lnTo>
                    <a:lnTo>
                      <a:pt x="205" y="30"/>
                    </a:lnTo>
                    <a:lnTo>
                      <a:pt x="144" y="15"/>
                    </a:lnTo>
                    <a:lnTo>
                      <a:pt x="87" y="5"/>
                    </a:lnTo>
                    <a:lnTo>
                      <a:pt x="46" y="0"/>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59" name="Freeform 58"/>
              <p:cNvSpPr>
                <a:spLocks/>
              </p:cNvSpPr>
              <p:nvPr/>
            </p:nvSpPr>
            <p:spPr bwMode="auto">
              <a:xfrm>
                <a:off x="4359" y="673"/>
                <a:ext cx="1069" cy="527"/>
              </a:xfrm>
              <a:custGeom>
                <a:avLst/>
                <a:gdLst>
                  <a:gd name="T0" fmla="*/ 57 w 1069"/>
                  <a:gd name="T1" fmla="*/ 0 h 527"/>
                  <a:gd name="T2" fmla="*/ 124 w 1069"/>
                  <a:gd name="T3" fmla="*/ 0 h 527"/>
                  <a:gd name="T4" fmla="*/ 187 w 1069"/>
                  <a:gd name="T5" fmla="*/ 5 h 527"/>
                  <a:gd name="T6" fmla="*/ 249 w 1069"/>
                  <a:gd name="T7" fmla="*/ 15 h 527"/>
                  <a:gd name="T8" fmla="*/ 321 w 1069"/>
                  <a:gd name="T9" fmla="*/ 31 h 527"/>
                  <a:gd name="T10" fmla="*/ 389 w 1069"/>
                  <a:gd name="T11" fmla="*/ 52 h 527"/>
                  <a:gd name="T12" fmla="*/ 461 w 1069"/>
                  <a:gd name="T13" fmla="*/ 77 h 527"/>
                  <a:gd name="T14" fmla="*/ 524 w 1069"/>
                  <a:gd name="T15" fmla="*/ 108 h 527"/>
                  <a:gd name="T16" fmla="*/ 586 w 1069"/>
                  <a:gd name="T17" fmla="*/ 139 h 527"/>
                  <a:gd name="T18" fmla="*/ 648 w 1069"/>
                  <a:gd name="T19" fmla="*/ 175 h 527"/>
                  <a:gd name="T20" fmla="*/ 705 w 1069"/>
                  <a:gd name="T21" fmla="*/ 211 h 527"/>
                  <a:gd name="T22" fmla="*/ 762 w 1069"/>
                  <a:gd name="T23" fmla="*/ 258 h 527"/>
                  <a:gd name="T24" fmla="*/ 809 w 1069"/>
                  <a:gd name="T25" fmla="*/ 299 h 527"/>
                  <a:gd name="T26" fmla="*/ 840 w 1069"/>
                  <a:gd name="T27" fmla="*/ 340 h 527"/>
                  <a:gd name="T28" fmla="*/ 1037 w 1069"/>
                  <a:gd name="T29" fmla="*/ 330 h 527"/>
                  <a:gd name="T30" fmla="*/ 969 w 1069"/>
                  <a:gd name="T31" fmla="*/ 356 h 527"/>
                  <a:gd name="T32" fmla="*/ 923 w 1069"/>
                  <a:gd name="T33" fmla="*/ 382 h 527"/>
                  <a:gd name="T34" fmla="*/ 887 w 1069"/>
                  <a:gd name="T35" fmla="*/ 402 h 527"/>
                  <a:gd name="T36" fmla="*/ 845 w 1069"/>
                  <a:gd name="T37" fmla="*/ 433 h 527"/>
                  <a:gd name="T38" fmla="*/ 804 w 1069"/>
                  <a:gd name="T39" fmla="*/ 474 h 527"/>
                  <a:gd name="T40" fmla="*/ 762 w 1069"/>
                  <a:gd name="T41" fmla="*/ 511 h 527"/>
                  <a:gd name="T42" fmla="*/ 731 w 1069"/>
                  <a:gd name="T43" fmla="*/ 521 h 527"/>
                  <a:gd name="T44" fmla="*/ 695 w 1069"/>
                  <a:gd name="T45" fmla="*/ 500 h 527"/>
                  <a:gd name="T46" fmla="*/ 648 w 1069"/>
                  <a:gd name="T47" fmla="*/ 485 h 527"/>
                  <a:gd name="T48" fmla="*/ 607 w 1069"/>
                  <a:gd name="T49" fmla="*/ 469 h 527"/>
                  <a:gd name="T50" fmla="*/ 560 w 1069"/>
                  <a:gd name="T51" fmla="*/ 459 h 527"/>
                  <a:gd name="T52" fmla="*/ 513 w 1069"/>
                  <a:gd name="T53" fmla="*/ 449 h 527"/>
                  <a:gd name="T54" fmla="*/ 467 w 1069"/>
                  <a:gd name="T55" fmla="*/ 438 h 527"/>
                  <a:gd name="T56" fmla="*/ 425 w 1069"/>
                  <a:gd name="T57" fmla="*/ 428 h 527"/>
                  <a:gd name="T58" fmla="*/ 363 w 1069"/>
                  <a:gd name="T59" fmla="*/ 418 h 527"/>
                  <a:gd name="T60" fmla="*/ 581 w 1069"/>
                  <a:gd name="T61" fmla="*/ 346 h 527"/>
                  <a:gd name="T62" fmla="*/ 529 w 1069"/>
                  <a:gd name="T63" fmla="*/ 284 h 527"/>
                  <a:gd name="T64" fmla="*/ 493 w 1069"/>
                  <a:gd name="T65" fmla="*/ 242 h 527"/>
                  <a:gd name="T66" fmla="*/ 435 w 1069"/>
                  <a:gd name="T67" fmla="*/ 191 h 527"/>
                  <a:gd name="T68" fmla="*/ 384 w 1069"/>
                  <a:gd name="T69" fmla="*/ 150 h 527"/>
                  <a:gd name="T70" fmla="*/ 347 w 1069"/>
                  <a:gd name="T71" fmla="*/ 119 h 527"/>
                  <a:gd name="T72" fmla="*/ 301 w 1069"/>
                  <a:gd name="T73" fmla="*/ 88 h 527"/>
                  <a:gd name="T74" fmla="*/ 249 w 1069"/>
                  <a:gd name="T75" fmla="*/ 67 h 527"/>
                  <a:gd name="T76" fmla="*/ 187 w 1069"/>
                  <a:gd name="T77" fmla="*/ 46 h 527"/>
                  <a:gd name="T78" fmla="*/ 124 w 1069"/>
                  <a:gd name="T79" fmla="*/ 31 h 527"/>
                  <a:gd name="T80" fmla="*/ 57 w 1069"/>
                  <a:gd name="T81" fmla="*/ 15 h 5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69"/>
                  <a:gd name="T124" fmla="*/ 0 h 527"/>
                  <a:gd name="T125" fmla="*/ 1069 w 1069"/>
                  <a:gd name="T126" fmla="*/ 527 h 5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69" h="527">
                    <a:moveTo>
                      <a:pt x="0" y="5"/>
                    </a:moveTo>
                    <a:lnTo>
                      <a:pt x="57" y="0"/>
                    </a:lnTo>
                    <a:lnTo>
                      <a:pt x="88" y="0"/>
                    </a:lnTo>
                    <a:lnTo>
                      <a:pt x="124" y="0"/>
                    </a:lnTo>
                    <a:lnTo>
                      <a:pt x="156" y="0"/>
                    </a:lnTo>
                    <a:lnTo>
                      <a:pt x="187" y="5"/>
                    </a:lnTo>
                    <a:lnTo>
                      <a:pt x="223" y="5"/>
                    </a:lnTo>
                    <a:lnTo>
                      <a:pt x="249" y="15"/>
                    </a:lnTo>
                    <a:lnTo>
                      <a:pt x="285" y="21"/>
                    </a:lnTo>
                    <a:lnTo>
                      <a:pt x="321" y="31"/>
                    </a:lnTo>
                    <a:lnTo>
                      <a:pt x="358" y="41"/>
                    </a:lnTo>
                    <a:lnTo>
                      <a:pt x="389" y="52"/>
                    </a:lnTo>
                    <a:lnTo>
                      <a:pt x="425" y="62"/>
                    </a:lnTo>
                    <a:lnTo>
                      <a:pt x="461" y="77"/>
                    </a:lnTo>
                    <a:lnTo>
                      <a:pt x="498" y="93"/>
                    </a:lnTo>
                    <a:lnTo>
                      <a:pt x="524" y="108"/>
                    </a:lnTo>
                    <a:lnTo>
                      <a:pt x="560" y="124"/>
                    </a:lnTo>
                    <a:lnTo>
                      <a:pt x="586" y="139"/>
                    </a:lnTo>
                    <a:lnTo>
                      <a:pt x="617" y="155"/>
                    </a:lnTo>
                    <a:lnTo>
                      <a:pt x="648" y="175"/>
                    </a:lnTo>
                    <a:lnTo>
                      <a:pt x="679" y="196"/>
                    </a:lnTo>
                    <a:lnTo>
                      <a:pt x="705" y="211"/>
                    </a:lnTo>
                    <a:lnTo>
                      <a:pt x="736" y="237"/>
                    </a:lnTo>
                    <a:lnTo>
                      <a:pt x="762" y="258"/>
                    </a:lnTo>
                    <a:lnTo>
                      <a:pt x="788" y="278"/>
                    </a:lnTo>
                    <a:lnTo>
                      <a:pt x="809" y="299"/>
                    </a:lnTo>
                    <a:lnTo>
                      <a:pt x="830" y="320"/>
                    </a:lnTo>
                    <a:lnTo>
                      <a:pt x="840" y="340"/>
                    </a:lnTo>
                    <a:lnTo>
                      <a:pt x="1068" y="315"/>
                    </a:lnTo>
                    <a:lnTo>
                      <a:pt x="1037" y="330"/>
                    </a:lnTo>
                    <a:lnTo>
                      <a:pt x="995" y="346"/>
                    </a:lnTo>
                    <a:lnTo>
                      <a:pt x="969" y="356"/>
                    </a:lnTo>
                    <a:lnTo>
                      <a:pt x="949" y="366"/>
                    </a:lnTo>
                    <a:lnTo>
                      <a:pt x="923" y="382"/>
                    </a:lnTo>
                    <a:lnTo>
                      <a:pt x="902" y="392"/>
                    </a:lnTo>
                    <a:lnTo>
                      <a:pt x="887" y="402"/>
                    </a:lnTo>
                    <a:lnTo>
                      <a:pt x="866" y="418"/>
                    </a:lnTo>
                    <a:lnTo>
                      <a:pt x="845" y="433"/>
                    </a:lnTo>
                    <a:lnTo>
                      <a:pt x="824" y="454"/>
                    </a:lnTo>
                    <a:lnTo>
                      <a:pt x="804" y="474"/>
                    </a:lnTo>
                    <a:lnTo>
                      <a:pt x="783" y="490"/>
                    </a:lnTo>
                    <a:lnTo>
                      <a:pt x="762" y="511"/>
                    </a:lnTo>
                    <a:lnTo>
                      <a:pt x="747" y="526"/>
                    </a:lnTo>
                    <a:lnTo>
                      <a:pt x="731" y="521"/>
                    </a:lnTo>
                    <a:lnTo>
                      <a:pt x="710" y="511"/>
                    </a:lnTo>
                    <a:lnTo>
                      <a:pt x="695" y="500"/>
                    </a:lnTo>
                    <a:lnTo>
                      <a:pt x="669" y="495"/>
                    </a:lnTo>
                    <a:lnTo>
                      <a:pt x="648" y="485"/>
                    </a:lnTo>
                    <a:lnTo>
                      <a:pt x="627" y="480"/>
                    </a:lnTo>
                    <a:lnTo>
                      <a:pt x="607" y="469"/>
                    </a:lnTo>
                    <a:lnTo>
                      <a:pt x="586" y="464"/>
                    </a:lnTo>
                    <a:lnTo>
                      <a:pt x="560" y="459"/>
                    </a:lnTo>
                    <a:lnTo>
                      <a:pt x="534" y="454"/>
                    </a:lnTo>
                    <a:lnTo>
                      <a:pt x="513" y="449"/>
                    </a:lnTo>
                    <a:lnTo>
                      <a:pt x="493" y="438"/>
                    </a:lnTo>
                    <a:lnTo>
                      <a:pt x="467" y="438"/>
                    </a:lnTo>
                    <a:lnTo>
                      <a:pt x="446" y="433"/>
                    </a:lnTo>
                    <a:lnTo>
                      <a:pt x="425" y="428"/>
                    </a:lnTo>
                    <a:lnTo>
                      <a:pt x="399" y="423"/>
                    </a:lnTo>
                    <a:lnTo>
                      <a:pt x="363" y="418"/>
                    </a:lnTo>
                    <a:lnTo>
                      <a:pt x="596" y="376"/>
                    </a:lnTo>
                    <a:lnTo>
                      <a:pt x="581" y="346"/>
                    </a:lnTo>
                    <a:lnTo>
                      <a:pt x="565" y="325"/>
                    </a:lnTo>
                    <a:lnTo>
                      <a:pt x="529" y="284"/>
                    </a:lnTo>
                    <a:lnTo>
                      <a:pt x="508" y="263"/>
                    </a:lnTo>
                    <a:lnTo>
                      <a:pt x="493" y="242"/>
                    </a:lnTo>
                    <a:lnTo>
                      <a:pt x="456" y="211"/>
                    </a:lnTo>
                    <a:lnTo>
                      <a:pt x="435" y="191"/>
                    </a:lnTo>
                    <a:lnTo>
                      <a:pt x="410" y="170"/>
                    </a:lnTo>
                    <a:lnTo>
                      <a:pt x="384" y="150"/>
                    </a:lnTo>
                    <a:lnTo>
                      <a:pt x="368" y="134"/>
                    </a:lnTo>
                    <a:lnTo>
                      <a:pt x="347" y="119"/>
                    </a:lnTo>
                    <a:lnTo>
                      <a:pt x="321" y="103"/>
                    </a:lnTo>
                    <a:lnTo>
                      <a:pt x="301" y="88"/>
                    </a:lnTo>
                    <a:lnTo>
                      <a:pt x="275" y="77"/>
                    </a:lnTo>
                    <a:lnTo>
                      <a:pt x="249" y="67"/>
                    </a:lnTo>
                    <a:lnTo>
                      <a:pt x="218" y="52"/>
                    </a:lnTo>
                    <a:lnTo>
                      <a:pt x="187" y="46"/>
                    </a:lnTo>
                    <a:lnTo>
                      <a:pt x="156" y="36"/>
                    </a:lnTo>
                    <a:lnTo>
                      <a:pt x="124" y="31"/>
                    </a:lnTo>
                    <a:lnTo>
                      <a:pt x="93" y="21"/>
                    </a:lnTo>
                    <a:lnTo>
                      <a:pt x="57" y="15"/>
                    </a:lnTo>
                    <a:lnTo>
                      <a:pt x="0" y="5"/>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sp>
          <p:nvSpPr>
            <p:cNvPr id="55" name="Rectangle 54"/>
            <p:cNvSpPr>
              <a:spLocks noChangeArrowheads="1"/>
            </p:cNvSpPr>
            <p:nvPr/>
          </p:nvSpPr>
          <p:spPr bwMode="auto">
            <a:xfrm>
              <a:off x="3915" y="433"/>
              <a:ext cx="114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2000" u="none" dirty="0">
                  <a:latin typeface="Times New Roman" pitchFamily="18" charset="0"/>
                </a:rPr>
                <a:t>Process Group</a:t>
              </a:r>
            </a:p>
          </p:txBody>
        </p:sp>
      </p:grpSp>
    </p:spTree>
    <p:extLst>
      <p:ext uri="{BB962C8B-B14F-4D97-AF65-F5344CB8AC3E}">
        <p14:creationId xmlns:p14="http://schemas.microsoft.com/office/powerpoint/2010/main" val="280800835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88" y="1371600"/>
            <a:ext cx="11963400" cy="4950073"/>
          </a:xfrm>
          <a:prstGeom prst="rect">
            <a:avLst/>
          </a:prstGeom>
        </p:spPr>
        <p:txBody>
          <a:bodyPr wrap="square">
            <a:spAutoFit/>
          </a:bodyPr>
          <a:lstStyle/>
          <a:p>
            <a:pPr marL="342900" indent="-342900" fontAlgn="auto">
              <a:spcBef>
                <a:spcPts val="580"/>
              </a:spcBef>
              <a:spcAft>
                <a:spcPts val="0"/>
              </a:spcAft>
              <a:buFont typeface="Wingdings" pitchFamily="2" charset="2"/>
              <a:buChar char="q"/>
              <a:defRPr/>
            </a:pPr>
            <a:r>
              <a:rPr lang="en-US" sz="3200" b="1" u="none" dirty="0">
                <a:cs typeface="+mn-cs"/>
              </a:rPr>
              <a:t>Modeling the software life cycle</a:t>
            </a:r>
          </a:p>
          <a:p>
            <a:pPr fontAlgn="auto">
              <a:spcBef>
                <a:spcPts val="580"/>
              </a:spcBef>
              <a:spcAft>
                <a:spcPts val="0"/>
              </a:spcAft>
              <a:defRPr/>
            </a:pPr>
            <a:endParaRPr lang="en-US" sz="1800" b="0" u="none" dirty="0">
              <a:cs typeface="+mn-cs"/>
            </a:endParaRPr>
          </a:p>
          <a:p>
            <a:pPr marL="548640" lvl="1" fontAlgn="auto">
              <a:spcBef>
                <a:spcPts val="370"/>
              </a:spcBef>
              <a:spcAft>
                <a:spcPts val="0"/>
              </a:spcAft>
              <a:buFont typeface="Wingdings 2"/>
              <a:buChar char=""/>
              <a:defRPr/>
            </a:pPr>
            <a:r>
              <a:rPr lang="en-US" sz="2800" b="1" u="none" dirty="0">
                <a:cs typeface="+mn-cs"/>
              </a:rPr>
              <a:t>Sequential models</a:t>
            </a:r>
          </a:p>
          <a:p>
            <a:pPr marL="1165860" lvl="2" indent="-342900" fontAlgn="auto">
              <a:spcBef>
                <a:spcPts val="370"/>
              </a:spcBef>
              <a:spcAft>
                <a:spcPts val="0"/>
              </a:spcAft>
              <a:buClr>
                <a:schemeClr val="accent1">
                  <a:tint val="60000"/>
                </a:schemeClr>
              </a:buClr>
              <a:buFont typeface="Courier New" pitchFamily="49" charset="0"/>
              <a:buChar char="o"/>
              <a:defRPr/>
            </a:pPr>
            <a:r>
              <a:rPr lang="en-US" sz="2800" b="0" u="none" dirty="0">
                <a:cs typeface="+mn-cs"/>
              </a:rPr>
              <a:t>Pure waterfall model</a:t>
            </a:r>
          </a:p>
          <a:p>
            <a:pPr marL="1165860" lvl="2" indent="-342900" fontAlgn="auto">
              <a:spcBef>
                <a:spcPts val="370"/>
              </a:spcBef>
              <a:spcAft>
                <a:spcPts val="0"/>
              </a:spcAft>
              <a:buClr>
                <a:schemeClr val="accent1">
                  <a:tint val="60000"/>
                </a:schemeClr>
              </a:buClr>
              <a:buFont typeface="Courier New" pitchFamily="49" charset="0"/>
              <a:buChar char="o"/>
              <a:defRPr/>
            </a:pPr>
            <a:r>
              <a:rPr lang="en-US" sz="2800" b="0" u="none" dirty="0">
                <a:cs typeface="+mn-cs"/>
              </a:rPr>
              <a:t>V-model</a:t>
            </a:r>
          </a:p>
          <a:p>
            <a:pPr marL="548640" lvl="1" fontAlgn="auto">
              <a:spcBef>
                <a:spcPts val="370"/>
              </a:spcBef>
              <a:spcAft>
                <a:spcPts val="0"/>
              </a:spcAft>
              <a:buFont typeface="Wingdings 2"/>
              <a:buChar char=""/>
              <a:defRPr/>
            </a:pPr>
            <a:r>
              <a:rPr lang="en-US" sz="2800" b="1" u="none" dirty="0">
                <a:cs typeface="+mn-cs"/>
              </a:rPr>
              <a:t>Iterative models</a:t>
            </a:r>
          </a:p>
          <a:p>
            <a:pPr marL="1165860" lvl="2" indent="-342900" fontAlgn="auto">
              <a:spcBef>
                <a:spcPts val="370"/>
              </a:spcBef>
              <a:spcAft>
                <a:spcPts val="0"/>
              </a:spcAft>
              <a:buClr>
                <a:schemeClr val="accent1">
                  <a:tint val="60000"/>
                </a:schemeClr>
              </a:buClr>
              <a:buFont typeface="Courier New" pitchFamily="49" charset="0"/>
              <a:buChar char="o"/>
              <a:defRPr/>
            </a:pPr>
            <a:r>
              <a:rPr lang="en-US" sz="2800" b="0" u="none" dirty="0">
                <a:cs typeface="+mn-cs"/>
              </a:rPr>
              <a:t>Boehm’s spiral model </a:t>
            </a:r>
          </a:p>
          <a:p>
            <a:pPr marL="1165860" lvl="2" indent="-342900" fontAlgn="auto">
              <a:spcBef>
                <a:spcPts val="370"/>
              </a:spcBef>
              <a:spcAft>
                <a:spcPts val="0"/>
              </a:spcAft>
              <a:buClr>
                <a:schemeClr val="accent1">
                  <a:tint val="60000"/>
                </a:schemeClr>
              </a:buClr>
              <a:buFont typeface="Courier New" pitchFamily="49" charset="0"/>
              <a:buChar char="o"/>
              <a:defRPr/>
            </a:pPr>
            <a:r>
              <a:rPr lang="en-US" sz="2800" b="0" u="none" dirty="0">
                <a:cs typeface="+mn-cs"/>
              </a:rPr>
              <a:t> Unified Process </a:t>
            </a:r>
          </a:p>
          <a:p>
            <a:pPr marL="548640" lvl="1" fontAlgn="auto">
              <a:spcBef>
                <a:spcPts val="370"/>
              </a:spcBef>
              <a:spcAft>
                <a:spcPts val="0"/>
              </a:spcAft>
              <a:buFont typeface="Wingdings 2"/>
              <a:buChar char=""/>
              <a:defRPr/>
            </a:pPr>
            <a:r>
              <a:rPr lang="en-US" sz="2800" b="1" u="none" dirty="0">
                <a:cs typeface="+mn-cs"/>
              </a:rPr>
              <a:t>Entity-oriented models</a:t>
            </a:r>
          </a:p>
          <a:p>
            <a:pPr marL="1165860" lvl="2" indent="-342900" fontAlgn="auto">
              <a:spcBef>
                <a:spcPts val="370"/>
              </a:spcBef>
              <a:spcAft>
                <a:spcPts val="0"/>
              </a:spcAft>
              <a:buClr>
                <a:schemeClr val="accent1">
                  <a:tint val="60000"/>
                </a:schemeClr>
              </a:buClr>
              <a:buFont typeface="Courier New" pitchFamily="49" charset="0"/>
              <a:buChar char="o"/>
              <a:defRPr/>
            </a:pPr>
            <a:r>
              <a:rPr lang="en-US" sz="2800" b="0" u="none" dirty="0">
                <a:cs typeface="+mn-cs"/>
              </a:rPr>
              <a:t>Issue-based model</a:t>
            </a:r>
          </a:p>
        </p:txBody>
      </p:sp>
      <p:sp>
        <p:nvSpPr>
          <p:cNvPr id="2" name="Rectangle 1"/>
          <p:cNvSpPr/>
          <p:nvPr/>
        </p:nvSpPr>
        <p:spPr>
          <a:xfrm>
            <a:off x="5122879" y="533400"/>
            <a:ext cx="3060453" cy="646331"/>
          </a:xfrm>
          <a:prstGeom prst="rect">
            <a:avLst/>
          </a:prstGeom>
        </p:spPr>
        <p:txBody>
          <a:bodyPr wrap="none">
            <a:spAutoFit/>
          </a:bodyPr>
          <a:lstStyle/>
          <a:p>
            <a:r>
              <a:rPr lang="en-US" sz="3600" u="sng" dirty="0">
                <a:latin typeface="Algerian" pitchFamily="82" charset="0"/>
              </a:rPr>
              <a:t>SDLC Models</a:t>
            </a:r>
          </a:p>
        </p:txBody>
      </p:sp>
    </p:spTree>
    <p:extLst>
      <p:ext uri="{BB962C8B-B14F-4D97-AF65-F5344CB8AC3E}">
        <p14:creationId xmlns:p14="http://schemas.microsoft.com/office/powerpoint/2010/main" val="369183868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a:grpSpLocks/>
          </p:cNvGrpSpPr>
          <p:nvPr/>
        </p:nvGrpSpPr>
        <p:grpSpPr bwMode="auto">
          <a:xfrm>
            <a:off x="108462" y="1408491"/>
            <a:ext cx="12005750" cy="5107841"/>
            <a:chOff x="628" y="663"/>
            <a:chExt cx="6086" cy="3194"/>
          </a:xfrm>
        </p:grpSpPr>
        <p:sp>
          <p:nvSpPr>
            <p:cNvPr id="61" name="AutoShape 9"/>
            <p:cNvSpPr>
              <a:spLocks noChangeArrowheads="1"/>
            </p:cNvSpPr>
            <p:nvPr/>
          </p:nvSpPr>
          <p:spPr bwMode="auto">
            <a:xfrm>
              <a:off x="1930" y="1536"/>
              <a:ext cx="96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sp>
          <p:nvSpPr>
            <p:cNvPr id="62" name="Rectangle 61"/>
            <p:cNvSpPr>
              <a:spLocks noChangeArrowheads="1"/>
            </p:cNvSpPr>
            <p:nvPr/>
          </p:nvSpPr>
          <p:spPr bwMode="auto">
            <a:xfrm>
              <a:off x="2008" y="1641"/>
              <a:ext cx="83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Requirements</a:t>
              </a:r>
              <a:endParaRPr lang="de-DE" sz="1800" dirty="0">
                <a:latin typeface="Courier New" pitchFamily="49" charset="0"/>
              </a:endParaRPr>
            </a:p>
          </p:txBody>
        </p:sp>
        <p:sp>
          <p:nvSpPr>
            <p:cNvPr id="63" name="Rectangle 62"/>
            <p:cNvSpPr>
              <a:spLocks noChangeArrowheads="1"/>
            </p:cNvSpPr>
            <p:nvPr/>
          </p:nvSpPr>
          <p:spPr bwMode="auto">
            <a:xfrm>
              <a:off x="2176" y="1739"/>
              <a:ext cx="4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Process</a:t>
              </a:r>
              <a:endParaRPr lang="de-DE" sz="1800" dirty="0">
                <a:latin typeface="Courier New" pitchFamily="49" charset="0"/>
              </a:endParaRPr>
            </a:p>
          </p:txBody>
        </p:sp>
        <p:sp>
          <p:nvSpPr>
            <p:cNvPr id="64" name="AutoShape 12"/>
            <p:cNvSpPr>
              <a:spLocks noChangeArrowheads="1"/>
            </p:cNvSpPr>
            <p:nvPr/>
          </p:nvSpPr>
          <p:spPr bwMode="auto">
            <a:xfrm>
              <a:off x="1440" y="1088"/>
              <a:ext cx="96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sp>
          <p:nvSpPr>
            <p:cNvPr id="65" name="Rectangle 64"/>
            <p:cNvSpPr>
              <a:spLocks noChangeArrowheads="1"/>
            </p:cNvSpPr>
            <p:nvPr/>
          </p:nvSpPr>
          <p:spPr bwMode="auto">
            <a:xfrm>
              <a:off x="1716" y="1137"/>
              <a:ext cx="4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2000" u="none" dirty="0">
                  <a:solidFill>
                    <a:srgbClr val="000000"/>
                  </a:solidFill>
                  <a:latin typeface="Courier New" pitchFamily="49" charset="0"/>
                </a:rPr>
                <a:t>System</a:t>
              </a:r>
              <a:endParaRPr lang="de-DE" sz="2000" dirty="0">
                <a:latin typeface="Courier New" pitchFamily="49" charset="0"/>
              </a:endParaRPr>
            </a:p>
          </p:txBody>
        </p:sp>
        <p:sp>
          <p:nvSpPr>
            <p:cNvPr id="66" name="Rectangle 65"/>
            <p:cNvSpPr>
              <a:spLocks noChangeArrowheads="1"/>
            </p:cNvSpPr>
            <p:nvPr/>
          </p:nvSpPr>
          <p:spPr bwMode="auto">
            <a:xfrm>
              <a:off x="1581" y="1235"/>
              <a:ext cx="6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Allocation</a:t>
              </a:r>
              <a:endParaRPr lang="de-DE" sz="1800" dirty="0">
                <a:latin typeface="Courier New" pitchFamily="49" charset="0"/>
              </a:endParaRPr>
            </a:p>
          </p:txBody>
        </p:sp>
        <p:sp>
          <p:nvSpPr>
            <p:cNvPr id="67" name="Rectangle 66"/>
            <p:cNvSpPr>
              <a:spLocks noChangeArrowheads="1"/>
            </p:cNvSpPr>
            <p:nvPr/>
          </p:nvSpPr>
          <p:spPr bwMode="auto">
            <a:xfrm>
              <a:off x="1682" y="1347"/>
              <a:ext cx="4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Process</a:t>
              </a:r>
              <a:endParaRPr lang="de-DE" sz="1800" dirty="0">
                <a:latin typeface="Courier New" pitchFamily="49" charset="0"/>
              </a:endParaRPr>
            </a:p>
          </p:txBody>
        </p:sp>
        <p:sp>
          <p:nvSpPr>
            <p:cNvPr id="68" name="AutoShape 16"/>
            <p:cNvSpPr>
              <a:spLocks noChangeArrowheads="1"/>
            </p:cNvSpPr>
            <p:nvPr/>
          </p:nvSpPr>
          <p:spPr bwMode="auto">
            <a:xfrm>
              <a:off x="628" y="663"/>
              <a:ext cx="96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sp>
          <p:nvSpPr>
            <p:cNvPr id="69" name="Rectangle 68"/>
            <p:cNvSpPr>
              <a:spLocks noChangeArrowheads="1"/>
            </p:cNvSpPr>
            <p:nvPr/>
          </p:nvSpPr>
          <p:spPr bwMode="auto">
            <a:xfrm>
              <a:off x="899" y="689"/>
              <a:ext cx="4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Concept</a:t>
              </a:r>
              <a:endParaRPr lang="de-DE" sz="1800" dirty="0">
                <a:latin typeface="Courier New" pitchFamily="49" charset="0"/>
              </a:endParaRPr>
            </a:p>
          </p:txBody>
        </p:sp>
        <p:sp>
          <p:nvSpPr>
            <p:cNvPr id="70" name="Rectangle 69"/>
            <p:cNvSpPr>
              <a:spLocks noChangeArrowheads="1"/>
            </p:cNvSpPr>
            <p:nvPr/>
          </p:nvSpPr>
          <p:spPr bwMode="auto">
            <a:xfrm>
              <a:off x="667" y="787"/>
              <a:ext cx="7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Exploration</a:t>
              </a:r>
              <a:endParaRPr lang="de-DE" sz="1800" dirty="0">
                <a:latin typeface="Courier New" pitchFamily="49" charset="0"/>
              </a:endParaRPr>
            </a:p>
          </p:txBody>
        </p:sp>
        <p:sp>
          <p:nvSpPr>
            <p:cNvPr id="71" name="Rectangle 70"/>
            <p:cNvSpPr>
              <a:spLocks noChangeArrowheads="1"/>
            </p:cNvSpPr>
            <p:nvPr/>
          </p:nvSpPr>
          <p:spPr bwMode="auto">
            <a:xfrm>
              <a:off x="822" y="899"/>
              <a:ext cx="4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Process</a:t>
              </a:r>
              <a:endParaRPr lang="de-DE" sz="2000" dirty="0">
                <a:latin typeface="Courier New" pitchFamily="49" charset="0"/>
              </a:endParaRPr>
            </a:p>
          </p:txBody>
        </p:sp>
        <p:sp>
          <p:nvSpPr>
            <p:cNvPr id="72" name="AutoShape 20"/>
            <p:cNvSpPr>
              <a:spLocks noChangeArrowheads="1"/>
            </p:cNvSpPr>
            <p:nvPr/>
          </p:nvSpPr>
          <p:spPr bwMode="auto">
            <a:xfrm>
              <a:off x="2420" y="1984"/>
              <a:ext cx="96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sp>
          <p:nvSpPr>
            <p:cNvPr id="73" name="Rectangle 72"/>
            <p:cNvSpPr>
              <a:spLocks noChangeArrowheads="1"/>
            </p:cNvSpPr>
            <p:nvPr/>
          </p:nvSpPr>
          <p:spPr bwMode="auto">
            <a:xfrm>
              <a:off x="2704" y="2089"/>
              <a:ext cx="4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Design</a:t>
              </a:r>
              <a:endParaRPr lang="de-DE" sz="1800" dirty="0">
                <a:latin typeface="Courier New" pitchFamily="49" charset="0"/>
              </a:endParaRPr>
            </a:p>
          </p:txBody>
        </p:sp>
        <p:sp>
          <p:nvSpPr>
            <p:cNvPr id="74" name="Rectangle 73"/>
            <p:cNvSpPr>
              <a:spLocks noChangeArrowheads="1"/>
            </p:cNvSpPr>
            <p:nvPr/>
          </p:nvSpPr>
          <p:spPr bwMode="auto">
            <a:xfrm>
              <a:off x="2670" y="2187"/>
              <a:ext cx="4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Process</a:t>
              </a:r>
              <a:endParaRPr lang="de-DE" sz="1800" dirty="0">
                <a:latin typeface="Courier New" pitchFamily="49" charset="0"/>
              </a:endParaRPr>
            </a:p>
          </p:txBody>
        </p:sp>
        <p:sp>
          <p:nvSpPr>
            <p:cNvPr id="75" name="Freeform 74"/>
            <p:cNvSpPr>
              <a:spLocks/>
            </p:cNvSpPr>
            <p:nvPr/>
          </p:nvSpPr>
          <p:spPr bwMode="auto">
            <a:xfrm>
              <a:off x="2098" y="934"/>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76" name="Freeform 75"/>
            <p:cNvSpPr>
              <a:spLocks/>
            </p:cNvSpPr>
            <p:nvPr/>
          </p:nvSpPr>
          <p:spPr bwMode="auto">
            <a:xfrm>
              <a:off x="1581" y="862"/>
              <a:ext cx="559" cy="72"/>
            </a:xfrm>
            <a:custGeom>
              <a:avLst/>
              <a:gdLst>
                <a:gd name="T0" fmla="*/ 0 w 238"/>
                <a:gd name="T1" fmla="*/ 0 h 98"/>
                <a:gd name="T2" fmla="*/ 238 w 238"/>
                <a:gd name="T3" fmla="*/ 0 h 98"/>
                <a:gd name="T4" fmla="*/ 238 w 238"/>
                <a:gd name="T5" fmla="*/ 98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77" name="Line 25"/>
            <p:cNvSpPr>
              <a:spLocks noChangeShapeType="1"/>
            </p:cNvSpPr>
            <p:nvPr/>
          </p:nvSpPr>
          <p:spPr bwMode="auto">
            <a:xfrm>
              <a:off x="2140" y="934"/>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78" name="Line 26"/>
            <p:cNvSpPr>
              <a:spLocks noChangeShapeType="1"/>
            </p:cNvSpPr>
            <p:nvPr/>
          </p:nvSpPr>
          <p:spPr bwMode="auto">
            <a:xfrm>
              <a:off x="2630" y="1382"/>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79" name="Freeform 78"/>
            <p:cNvSpPr>
              <a:spLocks/>
            </p:cNvSpPr>
            <p:nvPr/>
          </p:nvSpPr>
          <p:spPr bwMode="auto">
            <a:xfrm>
              <a:off x="2588" y="1382"/>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80" name="Freeform 79"/>
            <p:cNvSpPr>
              <a:spLocks/>
            </p:cNvSpPr>
            <p:nvPr/>
          </p:nvSpPr>
          <p:spPr bwMode="auto">
            <a:xfrm>
              <a:off x="2392" y="1284"/>
              <a:ext cx="238" cy="98"/>
            </a:xfrm>
            <a:custGeom>
              <a:avLst/>
              <a:gdLst>
                <a:gd name="T0" fmla="*/ 0 w 238"/>
                <a:gd name="T1" fmla="*/ 0 h 98"/>
                <a:gd name="T2" fmla="*/ 238 w 238"/>
                <a:gd name="T3" fmla="*/ 0 h 98"/>
                <a:gd name="T4" fmla="*/ 238 w 238"/>
                <a:gd name="T5" fmla="*/ 98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81" name="Freeform 80"/>
            <p:cNvSpPr>
              <a:spLocks/>
            </p:cNvSpPr>
            <p:nvPr/>
          </p:nvSpPr>
          <p:spPr bwMode="auto">
            <a:xfrm>
              <a:off x="3092" y="1830"/>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82" name="Freeform 81"/>
            <p:cNvSpPr>
              <a:spLocks/>
            </p:cNvSpPr>
            <p:nvPr/>
          </p:nvSpPr>
          <p:spPr bwMode="auto">
            <a:xfrm>
              <a:off x="2882" y="1732"/>
              <a:ext cx="252" cy="98"/>
            </a:xfrm>
            <a:custGeom>
              <a:avLst/>
              <a:gdLst>
                <a:gd name="T0" fmla="*/ 0 w 252"/>
                <a:gd name="T1" fmla="*/ 0 h 98"/>
                <a:gd name="T2" fmla="*/ 252 w 252"/>
                <a:gd name="T3" fmla="*/ 0 h 98"/>
                <a:gd name="T4" fmla="*/ 252 w 252"/>
                <a:gd name="T5" fmla="*/ 98 h 98"/>
                <a:gd name="T6" fmla="*/ 0 60000 65536"/>
                <a:gd name="T7" fmla="*/ 0 60000 65536"/>
                <a:gd name="T8" fmla="*/ 0 60000 65536"/>
                <a:gd name="T9" fmla="*/ 0 w 252"/>
                <a:gd name="T10" fmla="*/ 0 h 98"/>
                <a:gd name="T11" fmla="*/ 252 w 252"/>
                <a:gd name="T12" fmla="*/ 98 h 98"/>
              </a:gdLst>
              <a:ahLst/>
              <a:cxnLst>
                <a:cxn ang="T6">
                  <a:pos x="T0" y="T1"/>
                </a:cxn>
                <a:cxn ang="T7">
                  <a:pos x="T2" y="T3"/>
                </a:cxn>
                <a:cxn ang="T8">
                  <a:pos x="T4" y="T5"/>
                </a:cxn>
              </a:cxnLst>
              <a:rect l="T9" t="T10" r="T11" b="T12"/>
              <a:pathLst>
                <a:path w="252" h="98">
                  <a:moveTo>
                    <a:pt x="0" y="0"/>
                  </a:moveTo>
                  <a:lnTo>
                    <a:pt x="252" y="0"/>
                  </a:lnTo>
                  <a:lnTo>
                    <a:pt x="252"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83" name="Line 31"/>
            <p:cNvSpPr>
              <a:spLocks noChangeShapeType="1"/>
            </p:cNvSpPr>
            <p:nvPr/>
          </p:nvSpPr>
          <p:spPr bwMode="auto">
            <a:xfrm>
              <a:off x="3134" y="1830"/>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84" name="Line 32"/>
            <p:cNvSpPr>
              <a:spLocks noChangeShapeType="1"/>
            </p:cNvSpPr>
            <p:nvPr/>
          </p:nvSpPr>
          <p:spPr bwMode="auto">
            <a:xfrm>
              <a:off x="3624" y="2278"/>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85" name="Freeform 84"/>
            <p:cNvSpPr>
              <a:spLocks/>
            </p:cNvSpPr>
            <p:nvPr/>
          </p:nvSpPr>
          <p:spPr bwMode="auto">
            <a:xfrm>
              <a:off x="3582" y="2278"/>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86" name="Freeform 85"/>
            <p:cNvSpPr>
              <a:spLocks/>
            </p:cNvSpPr>
            <p:nvPr/>
          </p:nvSpPr>
          <p:spPr bwMode="auto">
            <a:xfrm>
              <a:off x="3386" y="2180"/>
              <a:ext cx="238" cy="98"/>
            </a:xfrm>
            <a:custGeom>
              <a:avLst/>
              <a:gdLst>
                <a:gd name="T0" fmla="*/ 0 w 238"/>
                <a:gd name="T1" fmla="*/ 0 h 98"/>
                <a:gd name="T2" fmla="*/ 238 w 238"/>
                <a:gd name="T3" fmla="*/ 0 h 98"/>
                <a:gd name="T4" fmla="*/ 238 w 238"/>
                <a:gd name="T5" fmla="*/ 98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87" name="Freeform 86"/>
            <p:cNvSpPr>
              <a:spLocks/>
            </p:cNvSpPr>
            <p:nvPr/>
          </p:nvSpPr>
          <p:spPr bwMode="auto">
            <a:xfrm>
              <a:off x="4072" y="2726"/>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88" name="Freeform 87"/>
            <p:cNvSpPr>
              <a:spLocks/>
            </p:cNvSpPr>
            <p:nvPr/>
          </p:nvSpPr>
          <p:spPr bwMode="auto">
            <a:xfrm>
              <a:off x="3904" y="2632"/>
              <a:ext cx="210" cy="76"/>
            </a:xfrm>
            <a:custGeom>
              <a:avLst/>
              <a:gdLst>
                <a:gd name="T0" fmla="*/ 0 w 210"/>
                <a:gd name="T1" fmla="*/ 0 h 84"/>
                <a:gd name="T2" fmla="*/ 210 w 210"/>
                <a:gd name="T3" fmla="*/ 0 h 84"/>
                <a:gd name="T4" fmla="*/ 210 w 210"/>
                <a:gd name="T5" fmla="*/ 84 h 84"/>
                <a:gd name="T6" fmla="*/ 0 60000 65536"/>
                <a:gd name="T7" fmla="*/ 0 60000 65536"/>
                <a:gd name="T8" fmla="*/ 0 60000 65536"/>
                <a:gd name="T9" fmla="*/ 0 w 210"/>
                <a:gd name="T10" fmla="*/ 0 h 84"/>
                <a:gd name="T11" fmla="*/ 210 w 210"/>
                <a:gd name="T12" fmla="*/ 84 h 84"/>
              </a:gdLst>
              <a:ahLst/>
              <a:cxnLst>
                <a:cxn ang="T6">
                  <a:pos x="T0" y="T1"/>
                </a:cxn>
                <a:cxn ang="T7">
                  <a:pos x="T2" y="T3"/>
                </a:cxn>
                <a:cxn ang="T8">
                  <a:pos x="T4" y="T5"/>
                </a:cxn>
              </a:cxnLst>
              <a:rect l="T9" t="T10" r="T11" b="T12"/>
              <a:pathLst>
                <a:path w="210" h="84">
                  <a:moveTo>
                    <a:pt x="0" y="0"/>
                  </a:moveTo>
                  <a:lnTo>
                    <a:pt x="210" y="0"/>
                  </a:lnTo>
                  <a:lnTo>
                    <a:pt x="210"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89" name="Line 37"/>
            <p:cNvSpPr>
              <a:spLocks noChangeShapeType="1"/>
            </p:cNvSpPr>
            <p:nvPr/>
          </p:nvSpPr>
          <p:spPr bwMode="auto">
            <a:xfrm>
              <a:off x="4114" y="2712"/>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91" name="Freeform 90"/>
            <p:cNvSpPr>
              <a:spLocks/>
            </p:cNvSpPr>
            <p:nvPr/>
          </p:nvSpPr>
          <p:spPr bwMode="auto">
            <a:xfrm>
              <a:off x="4576" y="3264"/>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96" name="AutoShape 44"/>
            <p:cNvSpPr>
              <a:spLocks noChangeArrowheads="1"/>
            </p:cNvSpPr>
            <p:nvPr/>
          </p:nvSpPr>
          <p:spPr bwMode="auto">
            <a:xfrm>
              <a:off x="2882" y="2432"/>
              <a:ext cx="103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sp>
          <p:nvSpPr>
            <p:cNvPr id="97" name="Rectangle 96"/>
            <p:cNvSpPr>
              <a:spLocks noChangeArrowheads="1"/>
            </p:cNvSpPr>
            <p:nvPr/>
          </p:nvSpPr>
          <p:spPr bwMode="auto">
            <a:xfrm>
              <a:off x="2929" y="2537"/>
              <a:ext cx="97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Implementation</a:t>
              </a:r>
              <a:endParaRPr lang="de-DE" sz="1800" dirty="0">
                <a:latin typeface="Courier New" pitchFamily="49" charset="0"/>
              </a:endParaRPr>
            </a:p>
          </p:txBody>
        </p:sp>
        <p:sp>
          <p:nvSpPr>
            <p:cNvPr id="98" name="Rectangle 97"/>
            <p:cNvSpPr>
              <a:spLocks noChangeArrowheads="1"/>
            </p:cNvSpPr>
            <p:nvPr/>
          </p:nvSpPr>
          <p:spPr bwMode="auto">
            <a:xfrm>
              <a:off x="3165" y="2635"/>
              <a:ext cx="4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Process</a:t>
              </a:r>
              <a:endParaRPr lang="de-DE" sz="1800" dirty="0">
                <a:latin typeface="Courier New" pitchFamily="49" charset="0"/>
              </a:endParaRPr>
            </a:p>
          </p:txBody>
        </p:sp>
        <p:sp>
          <p:nvSpPr>
            <p:cNvPr id="99" name="AutoShape 47"/>
            <p:cNvSpPr>
              <a:spLocks noChangeArrowheads="1"/>
            </p:cNvSpPr>
            <p:nvPr/>
          </p:nvSpPr>
          <p:spPr bwMode="auto">
            <a:xfrm>
              <a:off x="3904" y="3393"/>
              <a:ext cx="966"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sp>
          <p:nvSpPr>
            <p:cNvPr id="100" name="Rectangle 99"/>
            <p:cNvSpPr>
              <a:spLocks noChangeArrowheads="1"/>
            </p:cNvSpPr>
            <p:nvPr/>
          </p:nvSpPr>
          <p:spPr bwMode="auto">
            <a:xfrm>
              <a:off x="3985" y="3419"/>
              <a:ext cx="83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Installation</a:t>
              </a:r>
              <a:endParaRPr lang="de-DE" sz="1800" dirty="0">
                <a:latin typeface="Courier New" pitchFamily="49" charset="0"/>
              </a:endParaRPr>
            </a:p>
          </p:txBody>
        </p:sp>
        <p:sp>
          <p:nvSpPr>
            <p:cNvPr id="101" name="Rectangle 100"/>
            <p:cNvSpPr>
              <a:spLocks noChangeArrowheads="1"/>
            </p:cNvSpPr>
            <p:nvPr/>
          </p:nvSpPr>
          <p:spPr bwMode="auto">
            <a:xfrm>
              <a:off x="4153" y="3531"/>
              <a:ext cx="4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Process</a:t>
              </a:r>
              <a:endParaRPr lang="de-DE" sz="1800" dirty="0">
                <a:latin typeface="Courier New" pitchFamily="49" charset="0"/>
              </a:endParaRPr>
            </a:p>
          </p:txBody>
        </p:sp>
        <p:sp>
          <p:nvSpPr>
            <p:cNvPr id="102" name="AutoShape 50"/>
            <p:cNvSpPr>
              <a:spLocks noChangeArrowheads="1"/>
            </p:cNvSpPr>
            <p:nvPr/>
          </p:nvSpPr>
          <p:spPr bwMode="auto">
            <a:xfrm>
              <a:off x="5650" y="3451"/>
              <a:ext cx="1064"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sp>
          <p:nvSpPr>
            <p:cNvPr id="103" name="Rectangle 102"/>
            <p:cNvSpPr>
              <a:spLocks noChangeArrowheads="1"/>
            </p:cNvSpPr>
            <p:nvPr/>
          </p:nvSpPr>
          <p:spPr bwMode="auto">
            <a:xfrm>
              <a:off x="5766" y="3505"/>
              <a:ext cx="6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600" u="none" dirty="0">
                  <a:solidFill>
                    <a:srgbClr val="000000"/>
                  </a:solidFill>
                  <a:latin typeface="Courier New" pitchFamily="49" charset="0"/>
                </a:rPr>
                <a:t>Operation &amp;</a:t>
              </a:r>
              <a:endParaRPr lang="de-DE" sz="1600" dirty="0">
                <a:latin typeface="Courier New" pitchFamily="49" charset="0"/>
              </a:endParaRPr>
            </a:p>
          </p:txBody>
        </p:sp>
        <p:sp>
          <p:nvSpPr>
            <p:cNvPr id="104" name="Rectangle 103"/>
            <p:cNvSpPr>
              <a:spLocks noChangeArrowheads="1"/>
            </p:cNvSpPr>
            <p:nvPr/>
          </p:nvSpPr>
          <p:spPr bwMode="auto">
            <a:xfrm>
              <a:off x="5712" y="3654"/>
              <a:ext cx="93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600" u="none" dirty="0">
                  <a:solidFill>
                    <a:srgbClr val="000000"/>
                  </a:solidFill>
                  <a:latin typeface="Courier New" pitchFamily="49" charset="0"/>
                </a:rPr>
                <a:t>Support Process</a:t>
              </a:r>
              <a:endParaRPr lang="de-DE" sz="1600" dirty="0">
                <a:latin typeface="Courier New" pitchFamily="49" charset="0"/>
              </a:endParaRPr>
            </a:p>
          </p:txBody>
        </p:sp>
        <p:sp>
          <p:nvSpPr>
            <p:cNvPr id="105" name="AutoShape 53"/>
            <p:cNvSpPr>
              <a:spLocks noChangeArrowheads="1"/>
            </p:cNvSpPr>
            <p:nvPr/>
          </p:nvSpPr>
          <p:spPr bwMode="auto">
            <a:xfrm>
              <a:off x="3386" y="2880"/>
              <a:ext cx="1022"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sp>
          <p:nvSpPr>
            <p:cNvPr id="106" name="Rectangle 105"/>
            <p:cNvSpPr>
              <a:spLocks noChangeArrowheads="1"/>
            </p:cNvSpPr>
            <p:nvPr/>
          </p:nvSpPr>
          <p:spPr bwMode="auto">
            <a:xfrm>
              <a:off x="3491" y="2929"/>
              <a:ext cx="83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Verification</a:t>
              </a:r>
              <a:endParaRPr lang="de-DE" sz="1800" dirty="0">
                <a:latin typeface="Courier New" pitchFamily="49" charset="0"/>
              </a:endParaRPr>
            </a:p>
          </p:txBody>
        </p:sp>
        <p:sp>
          <p:nvSpPr>
            <p:cNvPr id="107" name="Rectangle 106"/>
            <p:cNvSpPr>
              <a:spLocks noChangeArrowheads="1"/>
            </p:cNvSpPr>
            <p:nvPr/>
          </p:nvSpPr>
          <p:spPr bwMode="auto">
            <a:xfrm>
              <a:off x="3491" y="3027"/>
              <a:ext cx="83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&amp; Validation</a:t>
              </a:r>
              <a:endParaRPr lang="de-DE" sz="1800" dirty="0">
                <a:latin typeface="Courier New" pitchFamily="49" charset="0"/>
              </a:endParaRPr>
            </a:p>
          </p:txBody>
        </p:sp>
        <p:sp>
          <p:nvSpPr>
            <p:cNvPr id="108" name="Rectangle 107"/>
            <p:cNvSpPr>
              <a:spLocks noChangeArrowheads="1"/>
            </p:cNvSpPr>
            <p:nvPr/>
          </p:nvSpPr>
          <p:spPr bwMode="auto">
            <a:xfrm>
              <a:off x="3659" y="3125"/>
              <a:ext cx="4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de-DE" sz="1800" u="none" dirty="0">
                  <a:solidFill>
                    <a:srgbClr val="000000"/>
                  </a:solidFill>
                  <a:latin typeface="Courier New" pitchFamily="49" charset="0"/>
                </a:rPr>
                <a:t>Process</a:t>
              </a:r>
              <a:endParaRPr lang="de-DE" sz="1800" dirty="0">
                <a:latin typeface="Courier New" pitchFamily="49" charset="0"/>
              </a:endParaRPr>
            </a:p>
          </p:txBody>
        </p:sp>
      </p:grpSp>
      <p:sp>
        <p:nvSpPr>
          <p:cNvPr id="3" name="Rectangle 2"/>
          <p:cNvSpPr/>
          <p:nvPr/>
        </p:nvSpPr>
        <p:spPr>
          <a:xfrm>
            <a:off x="1162498" y="363940"/>
            <a:ext cx="10692351" cy="584775"/>
          </a:xfrm>
          <a:prstGeom prst="rect">
            <a:avLst/>
          </a:prstGeom>
        </p:spPr>
        <p:txBody>
          <a:bodyPr wrap="none">
            <a:spAutoFit/>
          </a:bodyPr>
          <a:lstStyle/>
          <a:p>
            <a:r>
              <a:rPr lang="en-US" sz="3200" u="sng" dirty="0">
                <a:latin typeface="Algerian" pitchFamily="82" charset="0"/>
              </a:rPr>
              <a:t>The Waterfall Model of the Software Life Cycle</a:t>
            </a:r>
          </a:p>
        </p:txBody>
      </p:sp>
      <p:cxnSp>
        <p:nvCxnSpPr>
          <p:cNvPr id="5" name="Straight Arrow Connector 4"/>
          <p:cNvCxnSpPr>
            <a:stCxn id="99" idx="3"/>
          </p:cNvCxnSpPr>
          <p:nvPr/>
        </p:nvCxnSpPr>
        <p:spPr>
          <a:xfrm>
            <a:off x="8476584" y="6087747"/>
            <a:ext cx="153869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2" name="Freeform 121"/>
          <p:cNvSpPr>
            <a:spLocks/>
          </p:cNvSpPr>
          <p:nvPr/>
        </p:nvSpPr>
        <p:spPr bwMode="auto">
          <a:xfrm>
            <a:off x="7585149" y="5364861"/>
            <a:ext cx="414263" cy="121539"/>
          </a:xfrm>
          <a:custGeom>
            <a:avLst/>
            <a:gdLst>
              <a:gd name="T0" fmla="*/ 0 w 210"/>
              <a:gd name="T1" fmla="*/ 0 h 84"/>
              <a:gd name="T2" fmla="*/ 210 w 210"/>
              <a:gd name="T3" fmla="*/ 0 h 84"/>
              <a:gd name="T4" fmla="*/ 210 w 210"/>
              <a:gd name="T5" fmla="*/ 84 h 84"/>
              <a:gd name="T6" fmla="*/ 0 60000 65536"/>
              <a:gd name="T7" fmla="*/ 0 60000 65536"/>
              <a:gd name="T8" fmla="*/ 0 60000 65536"/>
              <a:gd name="T9" fmla="*/ 0 w 210"/>
              <a:gd name="T10" fmla="*/ 0 h 84"/>
              <a:gd name="T11" fmla="*/ 210 w 210"/>
              <a:gd name="T12" fmla="*/ 84 h 84"/>
            </a:gdLst>
            <a:ahLst/>
            <a:cxnLst>
              <a:cxn ang="T6">
                <a:pos x="T0" y="T1"/>
              </a:cxn>
              <a:cxn ang="T7">
                <a:pos x="T2" y="T3"/>
              </a:cxn>
              <a:cxn ang="T8">
                <a:pos x="T4" y="T5"/>
              </a:cxn>
            </a:cxnLst>
            <a:rect l="T9" t="T10" r="T11" b="T12"/>
            <a:pathLst>
              <a:path w="210" h="84">
                <a:moveTo>
                  <a:pt x="0" y="0"/>
                </a:moveTo>
                <a:lnTo>
                  <a:pt x="210" y="0"/>
                </a:lnTo>
                <a:lnTo>
                  <a:pt x="210"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23" name="Line 37"/>
          <p:cNvSpPr>
            <a:spLocks noChangeShapeType="1"/>
          </p:cNvSpPr>
          <p:nvPr/>
        </p:nvSpPr>
        <p:spPr bwMode="auto">
          <a:xfrm>
            <a:off x="7997439" y="5410200"/>
            <a:ext cx="1973" cy="24627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Tree>
    <p:extLst>
      <p:ext uri="{BB962C8B-B14F-4D97-AF65-F5344CB8AC3E}">
        <p14:creationId xmlns:p14="http://schemas.microsoft.com/office/powerpoint/2010/main" val="4288842760"/>
      </p:ext>
    </p:extLst>
  </p:cSld>
  <p:clrMapOvr>
    <a:masterClrMapping/>
  </p:clrMapOvr>
  <mc:AlternateContent xmlns:mc="http://schemas.openxmlformats.org/markup-compatibility/2006" xmlns:p14="http://schemas.microsoft.com/office/powerpoint/2010/main">
    <mc:Choice Requires="p14">
      <p:transition p14:dur="250" advTm="2000">
        <p:push/>
      </p:transition>
    </mc:Choice>
    <mc:Fallback xmlns="">
      <p:transition advTm="2000">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p:cNvSpPr>
            <a:spLocks noGrp="1" noChangeArrowheads="1"/>
          </p:cNvSpPr>
          <p:nvPr/>
        </p:nvSpPr>
        <p:spPr bwMode="auto">
          <a:xfrm>
            <a:off x="227012" y="76200"/>
            <a:ext cx="115824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no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fontAlgn="auto" hangingPunct="1">
              <a:spcAft>
                <a:spcPts val="0"/>
              </a:spcAft>
              <a:defRPr/>
            </a:pPr>
            <a:r>
              <a:rPr lang="en-US" sz="3600" u="sng" dirty="0">
                <a:solidFill>
                  <a:schemeClr val="tx1"/>
                </a:solidFill>
                <a:latin typeface="Algerian" pitchFamily="82" charset="0"/>
              </a:rPr>
              <a:t>Activity Diagram</a:t>
            </a:r>
          </a:p>
        </p:txBody>
      </p:sp>
      <p:grpSp>
        <p:nvGrpSpPr>
          <p:cNvPr id="122" name="Group 121"/>
          <p:cNvGrpSpPr>
            <a:grpSpLocks/>
          </p:cNvGrpSpPr>
          <p:nvPr/>
        </p:nvGrpSpPr>
        <p:grpSpPr bwMode="auto">
          <a:xfrm>
            <a:off x="1661319" y="1438283"/>
            <a:ext cx="8866188" cy="5419717"/>
            <a:chOff x="75" y="424"/>
            <a:chExt cx="5662" cy="3459"/>
          </a:xfrm>
        </p:grpSpPr>
        <p:sp>
          <p:nvSpPr>
            <p:cNvPr id="123" name="Rectangle 122"/>
            <p:cNvSpPr>
              <a:spLocks noChangeArrowheads="1"/>
            </p:cNvSpPr>
            <p:nvPr/>
          </p:nvSpPr>
          <p:spPr bwMode="auto">
            <a:xfrm>
              <a:off x="4784" y="1270"/>
              <a:ext cx="88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algn="ctr" defTabSz="901700" eaLnBrk="0" hangingPunct="0"/>
              <a:r>
                <a:rPr lang="en-US" sz="1400" u="none">
                  <a:solidFill>
                    <a:srgbClr val="000000"/>
                  </a:solidFill>
                  <a:latin typeface="Courier New" pitchFamily="49" charset="0"/>
                </a:rPr>
                <a:t>Preliminary</a:t>
              </a:r>
            </a:p>
            <a:p>
              <a:pPr algn="ctr" defTabSz="901700" eaLnBrk="0" hangingPunct="0"/>
              <a:r>
                <a:rPr lang="en-US" sz="1400" u="none">
                  <a:solidFill>
                    <a:srgbClr val="000000"/>
                  </a:solidFill>
                  <a:latin typeface="Courier New" pitchFamily="49" charset="0"/>
                </a:rPr>
                <a:t>Design Review</a:t>
              </a:r>
              <a:endParaRPr lang="en-US" sz="1400" b="0" u="none">
                <a:latin typeface="Courier New" pitchFamily="49" charset="0"/>
              </a:endParaRPr>
            </a:p>
          </p:txBody>
        </p:sp>
        <p:sp>
          <p:nvSpPr>
            <p:cNvPr id="124" name="Rectangle 123"/>
            <p:cNvSpPr>
              <a:spLocks noChangeArrowheads="1"/>
            </p:cNvSpPr>
            <p:nvPr/>
          </p:nvSpPr>
          <p:spPr bwMode="auto">
            <a:xfrm>
              <a:off x="4715" y="2181"/>
              <a:ext cx="102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algn="ctr" defTabSz="901700" eaLnBrk="0" hangingPunct="0"/>
              <a:r>
                <a:rPr lang="en-US" sz="1400" u="none">
                  <a:solidFill>
                    <a:srgbClr val="000000"/>
                  </a:solidFill>
                  <a:latin typeface="Courier New" pitchFamily="49" charset="0"/>
                </a:rPr>
                <a:t>Critical Design</a:t>
              </a:r>
            </a:p>
            <a:p>
              <a:pPr algn="ctr" defTabSz="901700" eaLnBrk="0" hangingPunct="0"/>
              <a:r>
                <a:rPr lang="en-US" sz="1400" u="none">
                  <a:solidFill>
                    <a:srgbClr val="000000"/>
                  </a:solidFill>
                  <a:latin typeface="Courier New" pitchFamily="49" charset="0"/>
                </a:rPr>
                <a:t>Review (CDR)</a:t>
              </a:r>
              <a:endParaRPr lang="en-US" sz="1400" b="0" u="none">
                <a:latin typeface="Courier New" pitchFamily="49" charset="0"/>
              </a:endParaRPr>
            </a:p>
          </p:txBody>
        </p:sp>
        <p:sp>
          <p:nvSpPr>
            <p:cNvPr id="125" name="Rectangle 124"/>
            <p:cNvSpPr>
              <a:spLocks noChangeArrowheads="1"/>
            </p:cNvSpPr>
            <p:nvPr/>
          </p:nvSpPr>
          <p:spPr bwMode="auto">
            <a:xfrm>
              <a:off x="109" y="982"/>
              <a:ext cx="81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algn="ctr" defTabSz="901700" eaLnBrk="0" hangingPunct="0"/>
              <a:r>
                <a:rPr lang="en-US" sz="1400" u="none">
                  <a:solidFill>
                    <a:srgbClr val="000000"/>
                  </a:solidFill>
                  <a:latin typeface="Courier New" pitchFamily="49" charset="0"/>
                </a:rPr>
                <a:t>System</a:t>
              </a:r>
            </a:p>
            <a:p>
              <a:pPr algn="ctr" defTabSz="901700" eaLnBrk="0" hangingPunct="0"/>
              <a:r>
                <a:rPr lang="en-US" sz="1400" u="none">
                  <a:solidFill>
                    <a:srgbClr val="000000"/>
                  </a:solidFill>
                  <a:latin typeface="Courier New" pitchFamily="49" charset="0"/>
                </a:rPr>
                <a:t>Requirements</a:t>
              </a:r>
            </a:p>
            <a:p>
              <a:pPr algn="ctr" defTabSz="901700" eaLnBrk="0" hangingPunct="0"/>
              <a:r>
                <a:rPr lang="en-US" sz="1400" u="none">
                  <a:solidFill>
                    <a:srgbClr val="000000"/>
                  </a:solidFill>
                  <a:latin typeface="Courier New" pitchFamily="49" charset="0"/>
                </a:rPr>
                <a:t>Review</a:t>
              </a:r>
              <a:endParaRPr lang="en-US" sz="1400" b="0" u="none">
                <a:latin typeface="Courier New" pitchFamily="49" charset="0"/>
              </a:endParaRPr>
            </a:p>
          </p:txBody>
        </p:sp>
        <p:sp>
          <p:nvSpPr>
            <p:cNvPr id="126" name="Rectangle 125"/>
            <p:cNvSpPr>
              <a:spLocks noChangeArrowheads="1"/>
            </p:cNvSpPr>
            <p:nvPr/>
          </p:nvSpPr>
          <p:spPr bwMode="auto">
            <a:xfrm>
              <a:off x="312" y="1991"/>
              <a:ext cx="40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algn="ctr" defTabSz="901700" eaLnBrk="0" hangingPunct="0"/>
              <a:r>
                <a:rPr lang="en-US" sz="1400" u="none">
                  <a:solidFill>
                    <a:srgbClr val="000000"/>
                  </a:solidFill>
                  <a:latin typeface="Courier New" pitchFamily="49" charset="0"/>
                </a:rPr>
                <a:t>System</a:t>
              </a:r>
            </a:p>
            <a:p>
              <a:pPr algn="ctr" defTabSz="901700" eaLnBrk="0" hangingPunct="0"/>
              <a:r>
                <a:rPr lang="en-US" sz="1400" u="none">
                  <a:solidFill>
                    <a:srgbClr val="000000"/>
                  </a:solidFill>
                  <a:latin typeface="Courier New" pitchFamily="49" charset="0"/>
                </a:rPr>
                <a:t>Design</a:t>
              </a:r>
            </a:p>
            <a:p>
              <a:pPr algn="ctr" defTabSz="901700" eaLnBrk="0" hangingPunct="0"/>
              <a:r>
                <a:rPr lang="en-US" sz="1400" u="none">
                  <a:solidFill>
                    <a:srgbClr val="000000"/>
                  </a:solidFill>
                  <a:latin typeface="Courier New" pitchFamily="49" charset="0"/>
                </a:rPr>
                <a:t>Review</a:t>
              </a:r>
              <a:endParaRPr lang="en-US" sz="1400" b="0" u="none">
                <a:latin typeface="Courier New" pitchFamily="49" charset="0"/>
              </a:endParaRPr>
            </a:p>
          </p:txBody>
        </p:sp>
        <p:sp>
          <p:nvSpPr>
            <p:cNvPr id="127" name="Rectangle 126"/>
            <p:cNvSpPr>
              <a:spLocks noChangeArrowheads="1"/>
            </p:cNvSpPr>
            <p:nvPr/>
          </p:nvSpPr>
          <p:spPr bwMode="auto">
            <a:xfrm>
              <a:off x="75" y="3000"/>
              <a:ext cx="88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algn="ctr" defTabSz="901700" eaLnBrk="0" hangingPunct="0"/>
              <a:r>
                <a:rPr lang="en-US" sz="1400" u="none">
                  <a:solidFill>
                    <a:srgbClr val="000000"/>
                  </a:solidFill>
                  <a:latin typeface="Courier New" pitchFamily="49" charset="0"/>
                </a:rPr>
                <a:t>Software</a:t>
              </a:r>
            </a:p>
            <a:p>
              <a:pPr algn="ctr" defTabSz="901700" eaLnBrk="0" hangingPunct="0"/>
              <a:r>
                <a:rPr lang="en-US" sz="1400" u="none">
                  <a:solidFill>
                    <a:srgbClr val="000000"/>
                  </a:solidFill>
                  <a:latin typeface="Courier New" pitchFamily="49" charset="0"/>
                </a:rPr>
                <a:t>Specification</a:t>
              </a:r>
            </a:p>
            <a:p>
              <a:pPr algn="ctr" defTabSz="901700" eaLnBrk="0" hangingPunct="0"/>
              <a:r>
                <a:rPr lang="en-US" sz="1400" u="none">
                  <a:solidFill>
                    <a:srgbClr val="000000"/>
                  </a:solidFill>
                  <a:latin typeface="Courier New" pitchFamily="49" charset="0"/>
                </a:rPr>
                <a:t>Review</a:t>
              </a:r>
              <a:endParaRPr lang="en-US" sz="1400" b="0" u="none">
                <a:latin typeface="Courier New" pitchFamily="49" charset="0"/>
              </a:endParaRPr>
            </a:p>
          </p:txBody>
        </p:sp>
        <p:sp>
          <p:nvSpPr>
            <p:cNvPr id="128" name="Line 9"/>
            <p:cNvSpPr>
              <a:spLocks noChangeShapeType="1"/>
            </p:cNvSpPr>
            <p:nvPr/>
          </p:nvSpPr>
          <p:spPr bwMode="auto">
            <a:xfrm>
              <a:off x="1368" y="1993"/>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29" name="Freeform 128"/>
            <p:cNvSpPr>
              <a:spLocks/>
            </p:cNvSpPr>
            <p:nvPr/>
          </p:nvSpPr>
          <p:spPr bwMode="auto">
            <a:xfrm>
              <a:off x="1340" y="1993"/>
              <a:ext cx="56" cy="112"/>
            </a:xfrm>
            <a:custGeom>
              <a:avLst/>
              <a:gdLst>
                <a:gd name="T0" fmla="*/ 56 w 56"/>
                <a:gd name="T1" fmla="*/ 0 h 112"/>
                <a:gd name="T2" fmla="*/ 28 w 56"/>
                <a:gd name="T3" fmla="*/ 112 h 112"/>
                <a:gd name="T4" fmla="*/ 0 w 56"/>
                <a:gd name="T5" fmla="*/ 0 h 112"/>
                <a:gd name="T6" fmla="*/ 0 60000 65536"/>
                <a:gd name="T7" fmla="*/ 0 60000 65536"/>
                <a:gd name="T8" fmla="*/ 0 60000 65536"/>
                <a:gd name="T9" fmla="*/ 0 w 56"/>
                <a:gd name="T10" fmla="*/ 0 h 112"/>
                <a:gd name="T11" fmla="*/ 56 w 56"/>
                <a:gd name="T12" fmla="*/ 112 h 112"/>
              </a:gdLst>
              <a:ahLst/>
              <a:cxnLst>
                <a:cxn ang="T6">
                  <a:pos x="T0" y="T1"/>
                </a:cxn>
                <a:cxn ang="T7">
                  <a:pos x="T2" y="T3"/>
                </a:cxn>
                <a:cxn ang="T8">
                  <a:pos x="T4" y="T5"/>
                </a:cxn>
              </a:cxnLst>
              <a:rect l="T9" t="T10" r="T11" b="T12"/>
              <a:pathLst>
                <a:path w="56" h="112">
                  <a:moveTo>
                    <a:pt x="56" y="0"/>
                  </a:moveTo>
                  <a:lnTo>
                    <a:pt x="28" y="112"/>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30" name="Line 11"/>
            <p:cNvSpPr>
              <a:spLocks noChangeShapeType="1"/>
            </p:cNvSpPr>
            <p:nvPr/>
          </p:nvSpPr>
          <p:spPr bwMode="auto">
            <a:xfrm>
              <a:off x="1368" y="1909"/>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31" name="Line 12"/>
            <p:cNvSpPr>
              <a:spLocks noChangeShapeType="1"/>
            </p:cNvSpPr>
            <p:nvPr/>
          </p:nvSpPr>
          <p:spPr bwMode="auto">
            <a:xfrm>
              <a:off x="1368" y="2329"/>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32" name="Freeform 131"/>
            <p:cNvSpPr>
              <a:spLocks/>
            </p:cNvSpPr>
            <p:nvPr/>
          </p:nvSpPr>
          <p:spPr bwMode="auto">
            <a:xfrm>
              <a:off x="1340" y="2329"/>
              <a:ext cx="56" cy="112"/>
            </a:xfrm>
            <a:custGeom>
              <a:avLst/>
              <a:gdLst>
                <a:gd name="T0" fmla="*/ 56 w 56"/>
                <a:gd name="T1" fmla="*/ 0 h 112"/>
                <a:gd name="T2" fmla="*/ 28 w 56"/>
                <a:gd name="T3" fmla="*/ 112 h 112"/>
                <a:gd name="T4" fmla="*/ 0 w 56"/>
                <a:gd name="T5" fmla="*/ 0 h 112"/>
                <a:gd name="T6" fmla="*/ 0 60000 65536"/>
                <a:gd name="T7" fmla="*/ 0 60000 65536"/>
                <a:gd name="T8" fmla="*/ 0 60000 65536"/>
                <a:gd name="T9" fmla="*/ 0 w 56"/>
                <a:gd name="T10" fmla="*/ 0 h 112"/>
                <a:gd name="T11" fmla="*/ 56 w 56"/>
                <a:gd name="T12" fmla="*/ 112 h 112"/>
              </a:gdLst>
              <a:ahLst/>
              <a:cxnLst>
                <a:cxn ang="T6">
                  <a:pos x="T0" y="T1"/>
                </a:cxn>
                <a:cxn ang="T7">
                  <a:pos x="T2" y="T3"/>
                </a:cxn>
                <a:cxn ang="T8">
                  <a:pos x="T4" y="T5"/>
                </a:cxn>
              </a:cxnLst>
              <a:rect l="T9" t="T10" r="T11" b="T12"/>
              <a:pathLst>
                <a:path w="56" h="112">
                  <a:moveTo>
                    <a:pt x="56" y="0"/>
                  </a:moveTo>
                  <a:lnTo>
                    <a:pt x="28" y="112"/>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33" name="Line 14"/>
            <p:cNvSpPr>
              <a:spLocks noChangeShapeType="1"/>
            </p:cNvSpPr>
            <p:nvPr/>
          </p:nvSpPr>
          <p:spPr bwMode="auto">
            <a:xfrm>
              <a:off x="1368" y="2245"/>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nvGrpSpPr>
            <p:cNvPr id="134" name="Group 133"/>
            <p:cNvGrpSpPr>
              <a:grpSpLocks/>
            </p:cNvGrpSpPr>
            <p:nvPr/>
          </p:nvGrpSpPr>
          <p:grpSpPr bwMode="auto">
            <a:xfrm>
              <a:off x="1340" y="2902"/>
              <a:ext cx="56" cy="195"/>
              <a:chOff x="1340" y="2902"/>
              <a:chExt cx="56" cy="195"/>
            </a:xfrm>
          </p:grpSpPr>
          <p:sp>
            <p:nvSpPr>
              <p:cNvPr id="236" name="Line 16"/>
              <p:cNvSpPr>
                <a:spLocks noChangeShapeType="1"/>
              </p:cNvSpPr>
              <p:nvPr/>
            </p:nvSpPr>
            <p:spPr bwMode="auto">
              <a:xfrm>
                <a:off x="1368" y="2986"/>
                <a:ext cx="1" cy="11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237" name="Freeform 236"/>
              <p:cNvSpPr>
                <a:spLocks/>
              </p:cNvSpPr>
              <p:nvPr/>
            </p:nvSpPr>
            <p:spPr bwMode="auto">
              <a:xfrm>
                <a:off x="1340" y="3000"/>
                <a:ext cx="56" cy="97"/>
              </a:xfrm>
              <a:custGeom>
                <a:avLst/>
                <a:gdLst>
                  <a:gd name="T0" fmla="*/ 56 w 56"/>
                  <a:gd name="T1" fmla="*/ 0 h 97"/>
                  <a:gd name="T2" fmla="*/ 28 w 56"/>
                  <a:gd name="T3" fmla="*/ 97 h 97"/>
                  <a:gd name="T4" fmla="*/ 0 w 56"/>
                  <a:gd name="T5" fmla="*/ 0 h 97"/>
                  <a:gd name="T6" fmla="*/ 0 60000 65536"/>
                  <a:gd name="T7" fmla="*/ 0 60000 65536"/>
                  <a:gd name="T8" fmla="*/ 0 60000 65536"/>
                  <a:gd name="T9" fmla="*/ 0 w 56"/>
                  <a:gd name="T10" fmla="*/ 0 h 97"/>
                  <a:gd name="T11" fmla="*/ 56 w 56"/>
                  <a:gd name="T12" fmla="*/ 97 h 97"/>
                </a:gdLst>
                <a:ahLst/>
                <a:cxnLst>
                  <a:cxn ang="T6">
                    <a:pos x="T0" y="T1"/>
                  </a:cxn>
                  <a:cxn ang="T7">
                    <a:pos x="T2" y="T3"/>
                  </a:cxn>
                  <a:cxn ang="T8">
                    <a:pos x="T4" y="T5"/>
                  </a:cxn>
                </a:cxnLst>
                <a:rect l="T9" t="T10" r="T11" b="T12"/>
                <a:pathLst>
                  <a:path w="56" h="97">
                    <a:moveTo>
                      <a:pt x="56" y="0"/>
                    </a:moveTo>
                    <a:lnTo>
                      <a:pt x="28" y="97"/>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238" name="Line 18"/>
              <p:cNvSpPr>
                <a:spLocks noChangeShapeType="1"/>
              </p:cNvSpPr>
              <p:nvPr/>
            </p:nvSpPr>
            <p:spPr bwMode="auto">
              <a:xfrm>
                <a:off x="1368" y="2902"/>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sp>
          <p:nvSpPr>
            <p:cNvPr id="135" name="Line 19"/>
            <p:cNvSpPr>
              <a:spLocks noChangeShapeType="1"/>
            </p:cNvSpPr>
            <p:nvPr/>
          </p:nvSpPr>
          <p:spPr bwMode="auto">
            <a:xfrm flipH="1">
              <a:off x="1885" y="1658"/>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36" name="Freeform 135"/>
            <p:cNvSpPr>
              <a:spLocks/>
            </p:cNvSpPr>
            <p:nvPr/>
          </p:nvSpPr>
          <p:spPr bwMode="auto">
            <a:xfrm>
              <a:off x="1885" y="1630"/>
              <a:ext cx="112" cy="56"/>
            </a:xfrm>
            <a:custGeom>
              <a:avLst/>
              <a:gdLst>
                <a:gd name="T0" fmla="*/ 112 w 112"/>
                <a:gd name="T1" fmla="*/ 56 h 56"/>
                <a:gd name="T2" fmla="*/ 0 w 112"/>
                <a:gd name="T3" fmla="*/ 28 h 56"/>
                <a:gd name="T4" fmla="*/ 112 w 112"/>
                <a:gd name="T5" fmla="*/ 0 h 56"/>
                <a:gd name="T6" fmla="*/ 0 60000 65536"/>
                <a:gd name="T7" fmla="*/ 0 60000 65536"/>
                <a:gd name="T8" fmla="*/ 0 60000 65536"/>
                <a:gd name="T9" fmla="*/ 0 w 112"/>
                <a:gd name="T10" fmla="*/ 0 h 56"/>
                <a:gd name="T11" fmla="*/ 112 w 112"/>
                <a:gd name="T12" fmla="*/ 56 h 56"/>
              </a:gdLst>
              <a:ahLst/>
              <a:cxnLst>
                <a:cxn ang="T6">
                  <a:pos x="T0" y="T1"/>
                </a:cxn>
                <a:cxn ang="T7">
                  <a:pos x="T2" y="T3"/>
                </a:cxn>
                <a:cxn ang="T8">
                  <a:pos x="T4" y="T5"/>
                </a:cxn>
              </a:cxnLst>
              <a:rect l="T9" t="T10" r="T11" b="T12"/>
              <a:pathLst>
                <a:path w="112" h="56">
                  <a:moveTo>
                    <a:pt x="112" y="56"/>
                  </a:moveTo>
                  <a:lnTo>
                    <a:pt x="0" y="28"/>
                  </a:lnTo>
                  <a:lnTo>
                    <a:pt x="112"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37" name="Freeform 136"/>
            <p:cNvSpPr>
              <a:spLocks/>
            </p:cNvSpPr>
            <p:nvPr/>
          </p:nvSpPr>
          <p:spPr bwMode="auto">
            <a:xfrm>
              <a:off x="1508" y="1658"/>
              <a:ext cx="712" cy="517"/>
            </a:xfrm>
            <a:custGeom>
              <a:avLst/>
              <a:gdLst>
                <a:gd name="T0" fmla="*/ 0 w 712"/>
                <a:gd name="T1" fmla="*/ 517 h 517"/>
                <a:gd name="T2" fmla="*/ 712 w 712"/>
                <a:gd name="T3" fmla="*/ 517 h 517"/>
                <a:gd name="T4" fmla="*/ 712 w 712"/>
                <a:gd name="T5" fmla="*/ 0 h 517"/>
                <a:gd name="T6" fmla="*/ 489 w 712"/>
                <a:gd name="T7" fmla="*/ 0 h 517"/>
                <a:gd name="T8" fmla="*/ 0 60000 65536"/>
                <a:gd name="T9" fmla="*/ 0 60000 65536"/>
                <a:gd name="T10" fmla="*/ 0 60000 65536"/>
                <a:gd name="T11" fmla="*/ 0 60000 65536"/>
                <a:gd name="T12" fmla="*/ 0 w 712"/>
                <a:gd name="T13" fmla="*/ 0 h 517"/>
                <a:gd name="T14" fmla="*/ 712 w 712"/>
                <a:gd name="T15" fmla="*/ 517 h 517"/>
              </a:gdLst>
              <a:ahLst/>
              <a:cxnLst>
                <a:cxn ang="T8">
                  <a:pos x="T0" y="T1"/>
                </a:cxn>
                <a:cxn ang="T9">
                  <a:pos x="T2" y="T3"/>
                </a:cxn>
                <a:cxn ang="T10">
                  <a:pos x="T4" y="T5"/>
                </a:cxn>
                <a:cxn ang="T11">
                  <a:pos x="T6" y="T7"/>
                </a:cxn>
              </a:cxnLst>
              <a:rect l="T12" t="T13" r="T14" b="T15"/>
              <a:pathLst>
                <a:path w="712" h="517">
                  <a:moveTo>
                    <a:pt x="0" y="517"/>
                  </a:moveTo>
                  <a:lnTo>
                    <a:pt x="712" y="517"/>
                  </a:lnTo>
                  <a:lnTo>
                    <a:pt x="712" y="0"/>
                  </a:lnTo>
                  <a:lnTo>
                    <a:pt x="489"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38" name="Freeform 137"/>
            <p:cNvSpPr>
              <a:spLocks/>
            </p:cNvSpPr>
            <p:nvPr/>
          </p:nvSpPr>
          <p:spPr bwMode="auto">
            <a:xfrm>
              <a:off x="1885" y="2650"/>
              <a:ext cx="98" cy="56"/>
            </a:xfrm>
            <a:custGeom>
              <a:avLst/>
              <a:gdLst>
                <a:gd name="T0" fmla="*/ 98 w 98"/>
                <a:gd name="T1" fmla="*/ 56 h 56"/>
                <a:gd name="T2" fmla="*/ 0 w 98"/>
                <a:gd name="T3" fmla="*/ 28 h 56"/>
                <a:gd name="T4" fmla="*/ 98 w 98"/>
                <a:gd name="T5" fmla="*/ 0 h 56"/>
                <a:gd name="T6" fmla="*/ 0 60000 65536"/>
                <a:gd name="T7" fmla="*/ 0 60000 65536"/>
                <a:gd name="T8" fmla="*/ 0 60000 65536"/>
                <a:gd name="T9" fmla="*/ 0 w 98"/>
                <a:gd name="T10" fmla="*/ 0 h 56"/>
                <a:gd name="T11" fmla="*/ 98 w 98"/>
                <a:gd name="T12" fmla="*/ 56 h 56"/>
              </a:gdLst>
              <a:ahLst/>
              <a:cxnLst>
                <a:cxn ang="T6">
                  <a:pos x="T0" y="T1"/>
                </a:cxn>
                <a:cxn ang="T7">
                  <a:pos x="T2" y="T3"/>
                </a:cxn>
                <a:cxn ang="T8">
                  <a:pos x="T4" y="T5"/>
                </a:cxn>
              </a:cxnLst>
              <a:rect l="T9" t="T10" r="T11" b="T12"/>
              <a:pathLst>
                <a:path w="98" h="56">
                  <a:moveTo>
                    <a:pt x="98" y="56"/>
                  </a:moveTo>
                  <a:lnTo>
                    <a:pt x="0" y="28"/>
                  </a:lnTo>
                  <a:lnTo>
                    <a:pt x="98"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39" name="Freeform 138"/>
            <p:cNvSpPr>
              <a:spLocks/>
            </p:cNvSpPr>
            <p:nvPr/>
          </p:nvSpPr>
          <p:spPr bwMode="auto">
            <a:xfrm>
              <a:off x="1508" y="2678"/>
              <a:ext cx="726" cy="489"/>
            </a:xfrm>
            <a:custGeom>
              <a:avLst/>
              <a:gdLst>
                <a:gd name="T0" fmla="*/ 0 w 726"/>
                <a:gd name="T1" fmla="*/ 489 h 489"/>
                <a:gd name="T2" fmla="*/ 726 w 726"/>
                <a:gd name="T3" fmla="*/ 489 h 489"/>
                <a:gd name="T4" fmla="*/ 726 w 726"/>
                <a:gd name="T5" fmla="*/ 0 h 489"/>
                <a:gd name="T6" fmla="*/ 489 w 726"/>
                <a:gd name="T7" fmla="*/ 0 h 489"/>
                <a:gd name="T8" fmla="*/ 0 60000 65536"/>
                <a:gd name="T9" fmla="*/ 0 60000 65536"/>
                <a:gd name="T10" fmla="*/ 0 60000 65536"/>
                <a:gd name="T11" fmla="*/ 0 60000 65536"/>
                <a:gd name="T12" fmla="*/ 0 w 726"/>
                <a:gd name="T13" fmla="*/ 0 h 489"/>
                <a:gd name="T14" fmla="*/ 726 w 726"/>
                <a:gd name="T15" fmla="*/ 489 h 489"/>
              </a:gdLst>
              <a:ahLst/>
              <a:cxnLst>
                <a:cxn ang="T8">
                  <a:pos x="T0" y="T1"/>
                </a:cxn>
                <a:cxn ang="T9">
                  <a:pos x="T2" y="T3"/>
                </a:cxn>
                <a:cxn ang="T10">
                  <a:pos x="T4" y="T5"/>
                </a:cxn>
                <a:cxn ang="T11">
                  <a:pos x="T6" y="T7"/>
                </a:cxn>
              </a:cxnLst>
              <a:rect l="T12" t="T13" r="T14" b="T15"/>
              <a:pathLst>
                <a:path w="726" h="489">
                  <a:moveTo>
                    <a:pt x="0" y="489"/>
                  </a:moveTo>
                  <a:lnTo>
                    <a:pt x="726" y="489"/>
                  </a:lnTo>
                  <a:lnTo>
                    <a:pt x="726" y="0"/>
                  </a:lnTo>
                  <a:lnTo>
                    <a:pt x="489"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40" name="Line 24"/>
            <p:cNvSpPr>
              <a:spLocks noChangeShapeType="1"/>
            </p:cNvSpPr>
            <p:nvPr/>
          </p:nvSpPr>
          <p:spPr bwMode="auto">
            <a:xfrm flipH="1">
              <a:off x="1885" y="2678"/>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41" name="Line 25"/>
            <p:cNvSpPr>
              <a:spLocks noChangeShapeType="1"/>
            </p:cNvSpPr>
            <p:nvPr/>
          </p:nvSpPr>
          <p:spPr bwMode="auto">
            <a:xfrm>
              <a:off x="1368" y="1001"/>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42" name="Freeform 141"/>
            <p:cNvSpPr>
              <a:spLocks/>
            </p:cNvSpPr>
            <p:nvPr/>
          </p:nvSpPr>
          <p:spPr bwMode="auto">
            <a:xfrm>
              <a:off x="1340" y="1015"/>
              <a:ext cx="56" cy="98"/>
            </a:xfrm>
            <a:custGeom>
              <a:avLst/>
              <a:gdLst>
                <a:gd name="T0" fmla="*/ 56 w 56"/>
                <a:gd name="T1" fmla="*/ 0 h 98"/>
                <a:gd name="T2" fmla="*/ 28 w 56"/>
                <a:gd name="T3" fmla="*/ 98 h 98"/>
                <a:gd name="T4" fmla="*/ 0 w 56"/>
                <a:gd name="T5" fmla="*/ 0 h 98"/>
                <a:gd name="T6" fmla="*/ 0 60000 65536"/>
                <a:gd name="T7" fmla="*/ 0 60000 65536"/>
                <a:gd name="T8" fmla="*/ 0 60000 65536"/>
                <a:gd name="T9" fmla="*/ 0 w 56"/>
                <a:gd name="T10" fmla="*/ 0 h 98"/>
                <a:gd name="T11" fmla="*/ 56 w 56"/>
                <a:gd name="T12" fmla="*/ 98 h 98"/>
              </a:gdLst>
              <a:ahLst/>
              <a:cxnLst>
                <a:cxn ang="T6">
                  <a:pos x="T0" y="T1"/>
                </a:cxn>
                <a:cxn ang="T7">
                  <a:pos x="T2" y="T3"/>
                </a:cxn>
                <a:cxn ang="T8">
                  <a:pos x="T4" y="T5"/>
                </a:cxn>
              </a:cxnLst>
              <a:rect l="T9" t="T10" r="T11" b="T12"/>
              <a:pathLst>
                <a:path w="56" h="98">
                  <a:moveTo>
                    <a:pt x="56" y="0"/>
                  </a:moveTo>
                  <a:lnTo>
                    <a:pt x="28" y="98"/>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43" name="Line 27"/>
            <p:cNvSpPr>
              <a:spLocks noChangeShapeType="1"/>
            </p:cNvSpPr>
            <p:nvPr/>
          </p:nvSpPr>
          <p:spPr bwMode="auto">
            <a:xfrm>
              <a:off x="1368" y="917"/>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44" name="Line 28"/>
            <p:cNvSpPr>
              <a:spLocks noChangeShapeType="1"/>
            </p:cNvSpPr>
            <p:nvPr/>
          </p:nvSpPr>
          <p:spPr bwMode="auto">
            <a:xfrm>
              <a:off x="1368" y="1336"/>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45" name="Freeform 144"/>
            <p:cNvSpPr>
              <a:spLocks/>
            </p:cNvSpPr>
            <p:nvPr/>
          </p:nvSpPr>
          <p:spPr bwMode="auto">
            <a:xfrm>
              <a:off x="1340" y="1350"/>
              <a:ext cx="56" cy="98"/>
            </a:xfrm>
            <a:custGeom>
              <a:avLst/>
              <a:gdLst>
                <a:gd name="T0" fmla="*/ 56 w 56"/>
                <a:gd name="T1" fmla="*/ 0 h 98"/>
                <a:gd name="T2" fmla="*/ 28 w 56"/>
                <a:gd name="T3" fmla="*/ 98 h 98"/>
                <a:gd name="T4" fmla="*/ 0 w 56"/>
                <a:gd name="T5" fmla="*/ 0 h 98"/>
                <a:gd name="T6" fmla="*/ 0 60000 65536"/>
                <a:gd name="T7" fmla="*/ 0 60000 65536"/>
                <a:gd name="T8" fmla="*/ 0 60000 65536"/>
                <a:gd name="T9" fmla="*/ 0 w 56"/>
                <a:gd name="T10" fmla="*/ 0 h 98"/>
                <a:gd name="T11" fmla="*/ 56 w 56"/>
                <a:gd name="T12" fmla="*/ 98 h 98"/>
              </a:gdLst>
              <a:ahLst/>
              <a:cxnLst>
                <a:cxn ang="T6">
                  <a:pos x="T0" y="T1"/>
                </a:cxn>
                <a:cxn ang="T7">
                  <a:pos x="T2" y="T3"/>
                </a:cxn>
                <a:cxn ang="T8">
                  <a:pos x="T4" y="T5"/>
                </a:cxn>
              </a:cxnLst>
              <a:rect l="T9" t="T10" r="T11" b="T12"/>
              <a:pathLst>
                <a:path w="56" h="98">
                  <a:moveTo>
                    <a:pt x="56" y="0"/>
                  </a:moveTo>
                  <a:lnTo>
                    <a:pt x="28" y="98"/>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46" name="Line 30"/>
            <p:cNvSpPr>
              <a:spLocks noChangeShapeType="1"/>
            </p:cNvSpPr>
            <p:nvPr/>
          </p:nvSpPr>
          <p:spPr bwMode="auto">
            <a:xfrm>
              <a:off x="1368" y="1253"/>
              <a:ext cx="1" cy="8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47" name="Line 31"/>
            <p:cNvSpPr>
              <a:spLocks noChangeShapeType="1"/>
            </p:cNvSpPr>
            <p:nvPr/>
          </p:nvSpPr>
          <p:spPr bwMode="auto">
            <a:xfrm flipH="1">
              <a:off x="1885" y="666"/>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48" name="Freeform 147"/>
            <p:cNvSpPr>
              <a:spLocks/>
            </p:cNvSpPr>
            <p:nvPr/>
          </p:nvSpPr>
          <p:spPr bwMode="auto">
            <a:xfrm>
              <a:off x="1885" y="638"/>
              <a:ext cx="112" cy="70"/>
            </a:xfrm>
            <a:custGeom>
              <a:avLst/>
              <a:gdLst>
                <a:gd name="T0" fmla="*/ 112 w 112"/>
                <a:gd name="T1" fmla="*/ 70 h 70"/>
                <a:gd name="T2" fmla="*/ 0 w 112"/>
                <a:gd name="T3" fmla="*/ 28 h 70"/>
                <a:gd name="T4" fmla="*/ 112 w 112"/>
                <a:gd name="T5" fmla="*/ 0 h 70"/>
                <a:gd name="T6" fmla="*/ 0 60000 65536"/>
                <a:gd name="T7" fmla="*/ 0 60000 65536"/>
                <a:gd name="T8" fmla="*/ 0 60000 65536"/>
                <a:gd name="T9" fmla="*/ 0 w 112"/>
                <a:gd name="T10" fmla="*/ 0 h 70"/>
                <a:gd name="T11" fmla="*/ 112 w 112"/>
                <a:gd name="T12" fmla="*/ 70 h 70"/>
              </a:gdLst>
              <a:ahLst/>
              <a:cxnLst>
                <a:cxn ang="T6">
                  <a:pos x="T0" y="T1"/>
                </a:cxn>
                <a:cxn ang="T7">
                  <a:pos x="T2" y="T3"/>
                </a:cxn>
                <a:cxn ang="T8">
                  <a:pos x="T4" y="T5"/>
                </a:cxn>
              </a:cxnLst>
              <a:rect l="T9" t="T10" r="T11" b="T12"/>
              <a:pathLst>
                <a:path w="112" h="70">
                  <a:moveTo>
                    <a:pt x="112" y="70"/>
                  </a:moveTo>
                  <a:lnTo>
                    <a:pt x="0" y="28"/>
                  </a:lnTo>
                  <a:lnTo>
                    <a:pt x="112"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49" name="Freeform 148"/>
            <p:cNvSpPr>
              <a:spLocks/>
            </p:cNvSpPr>
            <p:nvPr/>
          </p:nvSpPr>
          <p:spPr bwMode="auto">
            <a:xfrm>
              <a:off x="1508" y="666"/>
              <a:ext cx="726" cy="517"/>
            </a:xfrm>
            <a:custGeom>
              <a:avLst/>
              <a:gdLst>
                <a:gd name="T0" fmla="*/ 0 w 726"/>
                <a:gd name="T1" fmla="*/ 517 h 517"/>
                <a:gd name="T2" fmla="*/ 726 w 726"/>
                <a:gd name="T3" fmla="*/ 517 h 517"/>
                <a:gd name="T4" fmla="*/ 726 w 726"/>
                <a:gd name="T5" fmla="*/ 0 h 517"/>
                <a:gd name="T6" fmla="*/ 489 w 726"/>
                <a:gd name="T7" fmla="*/ 0 h 517"/>
                <a:gd name="T8" fmla="*/ 0 60000 65536"/>
                <a:gd name="T9" fmla="*/ 0 60000 65536"/>
                <a:gd name="T10" fmla="*/ 0 60000 65536"/>
                <a:gd name="T11" fmla="*/ 0 60000 65536"/>
                <a:gd name="T12" fmla="*/ 0 w 726"/>
                <a:gd name="T13" fmla="*/ 0 h 517"/>
                <a:gd name="T14" fmla="*/ 726 w 726"/>
                <a:gd name="T15" fmla="*/ 517 h 517"/>
              </a:gdLst>
              <a:ahLst/>
              <a:cxnLst>
                <a:cxn ang="T8">
                  <a:pos x="T0" y="T1"/>
                </a:cxn>
                <a:cxn ang="T9">
                  <a:pos x="T2" y="T3"/>
                </a:cxn>
                <a:cxn ang="T10">
                  <a:pos x="T4" y="T5"/>
                </a:cxn>
                <a:cxn ang="T11">
                  <a:pos x="T6" y="T7"/>
                </a:cxn>
              </a:cxnLst>
              <a:rect l="T12" t="T13" r="T14" b="T15"/>
              <a:pathLst>
                <a:path w="726" h="517">
                  <a:moveTo>
                    <a:pt x="0" y="517"/>
                  </a:moveTo>
                  <a:lnTo>
                    <a:pt x="726" y="517"/>
                  </a:lnTo>
                  <a:lnTo>
                    <a:pt x="726" y="0"/>
                  </a:lnTo>
                  <a:lnTo>
                    <a:pt x="489"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nvGrpSpPr>
            <p:cNvPr id="150" name="Group 149"/>
            <p:cNvGrpSpPr>
              <a:grpSpLocks/>
            </p:cNvGrpSpPr>
            <p:nvPr/>
          </p:nvGrpSpPr>
          <p:grpSpPr bwMode="auto">
            <a:xfrm>
              <a:off x="865" y="456"/>
              <a:ext cx="1020" cy="475"/>
              <a:chOff x="264" y="456"/>
              <a:chExt cx="1020" cy="475"/>
            </a:xfrm>
          </p:grpSpPr>
          <p:sp>
            <p:nvSpPr>
              <p:cNvPr id="231" name="AutoShape 35"/>
              <p:cNvSpPr>
                <a:spLocks noChangeArrowheads="1"/>
              </p:cNvSpPr>
              <p:nvPr/>
            </p:nvSpPr>
            <p:spPr bwMode="auto">
              <a:xfrm>
                <a:off x="264" y="456"/>
                <a:ext cx="1020" cy="475"/>
              </a:xfrm>
              <a:prstGeom prst="roundRect">
                <a:avLst>
                  <a:gd name="adj" fmla="val 47051"/>
                </a:avLst>
              </a:prstGeom>
              <a:solidFill>
                <a:schemeClr val="bg1"/>
              </a:solidFill>
              <a:ln w="22225">
                <a:solidFill>
                  <a:srgbClr val="000000"/>
                </a:solidFill>
                <a:round/>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grpSp>
            <p:nvGrpSpPr>
              <p:cNvPr id="232" name="Group 231"/>
              <p:cNvGrpSpPr>
                <a:grpSpLocks/>
              </p:cNvGrpSpPr>
              <p:nvPr/>
            </p:nvGrpSpPr>
            <p:grpSpPr bwMode="auto">
              <a:xfrm>
                <a:off x="348" y="508"/>
                <a:ext cx="818" cy="374"/>
                <a:chOff x="375" y="532"/>
                <a:chExt cx="818" cy="374"/>
              </a:xfrm>
            </p:grpSpPr>
            <p:sp>
              <p:nvSpPr>
                <p:cNvPr id="233" name="Rectangle 232"/>
                <p:cNvSpPr>
                  <a:spLocks noChangeArrowheads="1"/>
                </p:cNvSpPr>
                <p:nvPr/>
              </p:nvSpPr>
              <p:spPr bwMode="auto">
                <a:xfrm>
                  <a:off x="576" y="532"/>
                  <a:ext cx="40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System</a:t>
                  </a:r>
                  <a:endParaRPr lang="en-US" sz="1400" b="0" u="none">
                    <a:latin typeface="Courier New" pitchFamily="49" charset="0"/>
                  </a:endParaRPr>
                </a:p>
              </p:txBody>
            </p:sp>
            <p:sp>
              <p:nvSpPr>
                <p:cNvPr id="234" name="Rectangle 233"/>
                <p:cNvSpPr>
                  <a:spLocks noChangeArrowheads="1"/>
                </p:cNvSpPr>
                <p:nvPr/>
              </p:nvSpPr>
              <p:spPr bwMode="auto">
                <a:xfrm>
                  <a:off x="375" y="645"/>
                  <a:ext cx="81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Requirements</a:t>
                  </a:r>
                  <a:endParaRPr lang="en-US" sz="1400" b="0" u="none">
                    <a:latin typeface="Courier New" pitchFamily="49" charset="0"/>
                  </a:endParaRPr>
                </a:p>
              </p:txBody>
            </p:sp>
            <p:sp>
              <p:nvSpPr>
                <p:cNvPr id="235" name="Rectangle 234"/>
                <p:cNvSpPr>
                  <a:spLocks noChangeArrowheads="1"/>
                </p:cNvSpPr>
                <p:nvPr/>
              </p:nvSpPr>
              <p:spPr bwMode="auto">
                <a:xfrm>
                  <a:off x="509" y="770"/>
                  <a:ext cx="5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Analysis</a:t>
                  </a:r>
                  <a:endParaRPr lang="en-US" sz="1400" b="0" u="none">
                    <a:latin typeface="Courier New" pitchFamily="49" charset="0"/>
                  </a:endParaRPr>
                </a:p>
              </p:txBody>
            </p:sp>
          </p:grpSp>
        </p:grpSp>
        <p:grpSp>
          <p:nvGrpSpPr>
            <p:cNvPr id="151" name="Group 150"/>
            <p:cNvGrpSpPr>
              <a:grpSpLocks/>
            </p:cNvGrpSpPr>
            <p:nvPr/>
          </p:nvGrpSpPr>
          <p:grpSpPr bwMode="auto">
            <a:xfrm>
              <a:off x="865" y="2441"/>
              <a:ext cx="1020" cy="475"/>
              <a:chOff x="264" y="2441"/>
              <a:chExt cx="1020" cy="475"/>
            </a:xfrm>
          </p:grpSpPr>
          <p:sp>
            <p:nvSpPr>
              <p:cNvPr id="226" name="AutoShape 41"/>
              <p:cNvSpPr>
                <a:spLocks noChangeArrowheads="1"/>
              </p:cNvSpPr>
              <p:nvPr/>
            </p:nvSpPr>
            <p:spPr bwMode="auto">
              <a:xfrm>
                <a:off x="264" y="2441"/>
                <a:ext cx="1020" cy="475"/>
              </a:xfrm>
              <a:prstGeom prst="roundRect">
                <a:avLst>
                  <a:gd name="adj" fmla="val 47051"/>
                </a:avLst>
              </a:prstGeom>
              <a:solidFill>
                <a:schemeClr val="bg1"/>
              </a:solidFill>
              <a:ln w="22225">
                <a:solidFill>
                  <a:srgbClr val="000000"/>
                </a:solidFill>
                <a:round/>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grpSp>
            <p:nvGrpSpPr>
              <p:cNvPr id="227" name="Group 226"/>
              <p:cNvGrpSpPr>
                <a:grpSpLocks/>
              </p:cNvGrpSpPr>
              <p:nvPr/>
            </p:nvGrpSpPr>
            <p:grpSpPr bwMode="auto">
              <a:xfrm>
                <a:off x="348" y="2493"/>
                <a:ext cx="818" cy="373"/>
                <a:chOff x="375" y="2517"/>
                <a:chExt cx="818" cy="373"/>
              </a:xfrm>
            </p:grpSpPr>
            <p:sp>
              <p:nvSpPr>
                <p:cNvPr id="228" name="Rectangle 227"/>
                <p:cNvSpPr>
                  <a:spLocks noChangeArrowheads="1"/>
                </p:cNvSpPr>
                <p:nvPr/>
              </p:nvSpPr>
              <p:spPr bwMode="auto">
                <a:xfrm>
                  <a:off x="509" y="2517"/>
                  <a:ext cx="5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Software</a:t>
                  </a:r>
                  <a:endParaRPr lang="en-US" sz="1400" b="0" u="none">
                    <a:latin typeface="Courier New" pitchFamily="49" charset="0"/>
                  </a:endParaRPr>
                </a:p>
              </p:txBody>
            </p:sp>
            <p:sp>
              <p:nvSpPr>
                <p:cNvPr id="229" name="Rectangle 228"/>
                <p:cNvSpPr>
                  <a:spLocks noChangeArrowheads="1"/>
                </p:cNvSpPr>
                <p:nvPr/>
              </p:nvSpPr>
              <p:spPr bwMode="auto">
                <a:xfrm>
                  <a:off x="375" y="2648"/>
                  <a:ext cx="81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Requirements</a:t>
                  </a:r>
                  <a:endParaRPr lang="en-US" sz="1400" b="0" u="none">
                    <a:latin typeface="Courier New" pitchFamily="49" charset="0"/>
                  </a:endParaRPr>
                </a:p>
              </p:txBody>
            </p:sp>
            <p:sp>
              <p:nvSpPr>
                <p:cNvPr id="230" name="Rectangle 229"/>
                <p:cNvSpPr>
                  <a:spLocks noChangeArrowheads="1"/>
                </p:cNvSpPr>
                <p:nvPr/>
              </p:nvSpPr>
              <p:spPr bwMode="auto">
                <a:xfrm>
                  <a:off x="509" y="2754"/>
                  <a:ext cx="5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Analysis</a:t>
                  </a:r>
                  <a:endParaRPr lang="en-US" sz="1400" b="0" u="none">
                    <a:latin typeface="Courier New" pitchFamily="49" charset="0"/>
                  </a:endParaRPr>
                </a:p>
              </p:txBody>
            </p:sp>
          </p:grpSp>
        </p:grpSp>
        <p:sp>
          <p:nvSpPr>
            <p:cNvPr id="152" name="Freeform 151"/>
            <p:cNvSpPr>
              <a:spLocks/>
            </p:cNvSpPr>
            <p:nvPr/>
          </p:nvSpPr>
          <p:spPr bwMode="auto">
            <a:xfrm>
              <a:off x="1242" y="1113"/>
              <a:ext cx="266" cy="140"/>
            </a:xfrm>
            <a:custGeom>
              <a:avLst/>
              <a:gdLst>
                <a:gd name="T0" fmla="*/ 0 w 266"/>
                <a:gd name="T1" fmla="*/ 70 h 140"/>
                <a:gd name="T2" fmla="*/ 126 w 266"/>
                <a:gd name="T3" fmla="*/ 0 h 140"/>
                <a:gd name="T4" fmla="*/ 266 w 266"/>
                <a:gd name="T5" fmla="*/ 70 h 140"/>
                <a:gd name="T6" fmla="*/ 126 w 266"/>
                <a:gd name="T7" fmla="*/ 140 h 140"/>
                <a:gd name="T8" fmla="*/ 0 w 266"/>
                <a:gd name="T9" fmla="*/ 70 h 140"/>
                <a:gd name="T10" fmla="*/ 0 60000 65536"/>
                <a:gd name="T11" fmla="*/ 0 60000 65536"/>
                <a:gd name="T12" fmla="*/ 0 60000 65536"/>
                <a:gd name="T13" fmla="*/ 0 60000 65536"/>
                <a:gd name="T14" fmla="*/ 0 60000 65536"/>
                <a:gd name="T15" fmla="*/ 0 w 266"/>
                <a:gd name="T16" fmla="*/ 0 h 140"/>
                <a:gd name="T17" fmla="*/ 266 w 266"/>
                <a:gd name="T18" fmla="*/ 140 h 140"/>
              </a:gdLst>
              <a:ahLst/>
              <a:cxnLst>
                <a:cxn ang="T10">
                  <a:pos x="T0" y="T1"/>
                </a:cxn>
                <a:cxn ang="T11">
                  <a:pos x="T2" y="T3"/>
                </a:cxn>
                <a:cxn ang="T12">
                  <a:pos x="T4" y="T5"/>
                </a:cxn>
                <a:cxn ang="T13">
                  <a:pos x="T6" y="T7"/>
                </a:cxn>
                <a:cxn ang="T14">
                  <a:pos x="T8" y="T9"/>
                </a:cxn>
              </a:cxnLst>
              <a:rect l="T15" t="T16" r="T17" b="T18"/>
              <a:pathLst>
                <a:path w="266" h="140">
                  <a:moveTo>
                    <a:pt x="0" y="70"/>
                  </a:moveTo>
                  <a:lnTo>
                    <a:pt x="126" y="0"/>
                  </a:lnTo>
                  <a:lnTo>
                    <a:pt x="266" y="70"/>
                  </a:lnTo>
                  <a:lnTo>
                    <a:pt x="126" y="140"/>
                  </a:lnTo>
                  <a:lnTo>
                    <a:pt x="0" y="70"/>
                  </a:lnTo>
                  <a:close/>
                </a:path>
              </a:pathLst>
            </a:custGeom>
            <a:solidFill>
              <a:schemeClr val="bg1"/>
            </a:solidFill>
            <a:ln w="22225">
              <a:solidFill>
                <a:srgbClr val="000000"/>
              </a:solidFill>
              <a:round/>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53" name="Freeform 152"/>
            <p:cNvSpPr>
              <a:spLocks/>
            </p:cNvSpPr>
            <p:nvPr/>
          </p:nvSpPr>
          <p:spPr bwMode="auto">
            <a:xfrm>
              <a:off x="1242" y="2119"/>
              <a:ext cx="266" cy="126"/>
            </a:xfrm>
            <a:custGeom>
              <a:avLst/>
              <a:gdLst>
                <a:gd name="T0" fmla="*/ 0 w 266"/>
                <a:gd name="T1" fmla="*/ 56 h 126"/>
                <a:gd name="T2" fmla="*/ 126 w 266"/>
                <a:gd name="T3" fmla="*/ 0 h 126"/>
                <a:gd name="T4" fmla="*/ 266 w 266"/>
                <a:gd name="T5" fmla="*/ 56 h 126"/>
                <a:gd name="T6" fmla="*/ 126 w 266"/>
                <a:gd name="T7" fmla="*/ 126 h 126"/>
                <a:gd name="T8" fmla="*/ 0 w 266"/>
                <a:gd name="T9" fmla="*/ 56 h 126"/>
                <a:gd name="T10" fmla="*/ 0 60000 65536"/>
                <a:gd name="T11" fmla="*/ 0 60000 65536"/>
                <a:gd name="T12" fmla="*/ 0 60000 65536"/>
                <a:gd name="T13" fmla="*/ 0 60000 65536"/>
                <a:gd name="T14" fmla="*/ 0 60000 65536"/>
                <a:gd name="T15" fmla="*/ 0 w 266"/>
                <a:gd name="T16" fmla="*/ 0 h 126"/>
                <a:gd name="T17" fmla="*/ 266 w 266"/>
                <a:gd name="T18" fmla="*/ 126 h 126"/>
              </a:gdLst>
              <a:ahLst/>
              <a:cxnLst>
                <a:cxn ang="T10">
                  <a:pos x="T0" y="T1"/>
                </a:cxn>
                <a:cxn ang="T11">
                  <a:pos x="T2" y="T3"/>
                </a:cxn>
                <a:cxn ang="T12">
                  <a:pos x="T4" y="T5"/>
                </a:cxn>
                <a:cxn ang="T13">
                  <a:pos x="T6" y="T7"/>
                </a:cxn>
                <a:cxn ang="T14">
                  <a:pos x="T8" y="T9"/>
                </a:cxn>
              </a:cxnLst>
              <a:rect l="T15" t="T16" r="T17" b="T18"/>
              <a:pathLst>
                <a:path w="266" h="126">
                  <a:moveTo>
                    <a:pt x="0" y="56"/>
                  </a:moveTo>
                  <a:lnTo>
                    <a:pt x="126" y="0"/>
                  </a:lnTo>
                  <a:lnTo>
                    <a:pt x="266" y="56"/>
                  </a:lnTo>
                  <a:lnTo>
                    <a:pt x="126" y="126"/>
                  </a:lnTo>
                  <a:lnTo>
                    <a:pt x="0" y="56"/>
                  </a:lnTo>
                  <a:close/>
                </a:path>
              </a:pathLst>
            </a:custGeom>
            <a:solidFill>
              <a:schemeClr val="bg1"/>
            </a:solidFill>
            <a:ln w="22225">
              <a:solidFill>
                <a:srgbClr val="000000"/>
              </a:solidFill>
              <a:round/>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54" name="Freeform 153"/>
            <p:cNvSpPr>
              <a:spLocks/>
            </p:cNvSpPr>
            <p:nvPr/>
          </p:nvSpPr>
          <p:spPr bwMode="auto">
            <a:xfrm>
              <a:off x="1242" y="3111"/>
              <a:ext cx="266" cy="126"/>
            </a:xfrm>
            <a:custGeom>
              <a:avLst/>
              <a:gdLst>
                <a:gd name="T0" fmla="*/ 0 w 266"/>
                <a:gd name="T1" fmla="*/ 56 h 126"/>
                <a:gd name="T2" fmla="*/ 126 w 266"/>
                <a:gd name="T3" fmla="*/ 0 h 126"/>
                <a:gd name="T4" fmla="*/ 266 w 266"/>
                <a:gd name="T5" fmla="*/ 56 h 126"/>
                <a:gd name="T6" fmla="*/ 126 w 266"/>
                <a:gd name="T7" fmla="*/ 126 h 126"/>
                <a:gd name="T8" fmla="*/ 0 w 266"/>
                <a:gd name="T9" fmla="*/ 56 h 126"/>
                <a:gd name="T10" fmla="*/ 0 60000 65536"/>
                <a:gd name="T11" fmla="*/ 0 60000 65536"/>
                <a:gd name="T12" fmla="*/ 0 60000 65536"/>
                <a:gd name="T13" fmla="*/ 0 60000 65536"/>
                <a:gd name="T14" fmla="*/ 0 60000 65536"/>
                <a:gd name="T15" fmla="*/ 0 w 266"/>
                <a:gd name="T16" fmla="*/ 0 h 126"/>
                <a:gd name="T17" fmla="*/ 266 w 266"/>
                <a:gd name="T18" fmla="*/ 126 h 126"/>
              </a:gdLst>
              <a:ahLst/>
              <a:cxnLst>
                <a:cxn ang="T10">
                  <a:pos x="T0" y="T1"/>
                </a:cxn>
                <a:cxn ang="T11">
                  <a:pos x="T2" y="T3"/>
                </a:cxn>
                <a:cxn ang="T12">
                  <a:pos x="T4" y="T5"/>
                </a:cxn>
                <a:cxn ang="T13">
                  <a:pos x="T6" y="T7"/>
                </a:cxn>
                <a:cxn ang="T14">
                  <a:pos x="T8" y="T9"/>
                </a:cxn>
              </a:cxnLst>
              <a:rect l="T15" t="T16" r="T17" b="T18"/>
              <a:pathLst>
                <a:path w="266" h="126">
                  <a:moveTo>
                    <a:pt x="0" y="56"/>
                  </a:moveTo>
                  <a:lnTo>
                    <a:pt x="126" y="0"/>
                  </a:lnTo>
                  <a:lnTo>
                    <a:pt x="266" y="56"/>
                  </a:lnTo>
                  <a:lnTo>
                    <a:pt x="126" y="126"/>
                  </a:lnTo>
                  <a:lnTo>
                    <a:pt x="0" y="56"/>
                  </a:lnTo>
                  <a:close/>
                </a:path>
              </a:pathLst>
            </a:custGeom>
            <a:solidFill>
              <a:schemeClr val="bg1"/>
            </a:solidFill>
            <a:ln w="22225">
              <a:solidFill>
                <a:srgbClr val="000000"/>
              </a:solidFill>
              <a:round/>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nvGrpSpPr>
            <p:cNvPr id="155" name="Group 154"/>
            <p:cNvGrpSpPr>
              <a:grpSpLocks/>
            </p:cNvGrpSpPr>
            <p:nvPr/>
          </p:nvGrpSpPr>
          <p:grpSpPr bwMode="auto">
            <a:xfrm>
              <a:off x="865" y="1448"/>
              <a:ext cx="1020" cy="475"/>
              <a:chOff x="264" y="1448"/>
              <a:chExt cx="1020" cy="475"/>
            </a:xfrm>
          </p:grpSpPr>
          <p:sp>
            <p:nvSpPr>
              <p:cNvPr id="222" name="AutoShape 50"/>
              <p:cNvSpPr>
                <a:spLocks noChangeArrowheads="1"/>
              </p:cNvSpPr>
              <p:nvPr/>
            </p:nvSpPr>
            <p:spPr bwMode="auto">
              <a:xfrm>
                <a:off x="264" y="1448"/>
                <a:ext cx="1020" cy="475"/>
              </a:xfrm>
              <a:prstGeom prst="roundRect">
                <a:avLst>
                  <a:gd name="adj" fmla="val 47051"/>
                </a:avLst>
              </a:prstGeom>
              <a:solidFill>
                <a:schemeClr val="bg1"/>
              </a:solidFill>
              <a:ln w="22225">
                <a:solidFill>
                  <a:srgbClr val="000000"/>
                </a:solidFill>
                <a:round/>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grpSp>
            <p:nvGrpSpPr>
              <p:cNvPr id="223" name="Group 222"/>
              <p:cNvGrpSpPr>
                <a:grpSpLocks/>
              </p:cNvGrpSpPr>
              <p:nvPr/>
            </p:nvGrpSpPr>
            <p:grpSpPr bwMode="auto">
              <a:xfrm>
                <a:off x="551" y="1556"/>
                <a:ext cx="408" cy="262"/>
                <a:chOff x="576" y="1580"/>
                <a:chExt cx="408" cy="262"/>
              </a:xfrm>
            </p:grpSpPr>
            <p:sp>
              <p:nvSpPr>
                <p:cNvPr id="224" name="Rectangle 223"/>
                <p:cNvSpPr>
                  <a:spLocks noChangeArrowheads="1"/>
                </p:cNvSpPr>
                <p:nvPr/>
              </p:nvSpPr>
              <p:spPr bwMode="auto">
                <a:xfrm>
                  <a:off x="576" y="1580"/>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System</a:t>
                  </a:r>
                  <a:endParaRPr lang="en-US" sz="1400" b="0" u="none">
                    <a:latin typeface="Courier New" pitchFamily="49" charset="0"/>
                  </a:endParaRPr>
                </a:p>
              </p:txBody>
            </p:sp>
            <p:sp>
              <p:nvSpPr>
                <p:cNvPr id="225" name="Rectangle 224"/>
                <p:cNvSpPr>
                  <a:spLocks noChangeArrowheads="1"/>
                </p:cNvSpPr>
                <p:nvPr/>
              </p:nvSpPr>
              <p:spPr bwMode="auto">
                <a:xfrm>
                  <a:off x="576" y="1706"/>
                  <a:ext cx="40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Design</a:t>
                  </a:r>
                  <a:endParaRPr lang="en-US" sz="1400" b="0" u="none">
                    <a:latin typeface="Courier New" pitchFamily="49" charset="0"/>
                  </a:endParaRPr>
                </a:p>
              </p:txBody>
            </p:sp>
          </p:grpSp>
        </p:grpSp>
        <p:grpSp>
          <p:nvGrpSpPr>
            <p:cNvPr id="156" name="Group 155"/>
            <p:cNvGrpSpPr>
              <a:grpSpLocks/>
            </p:cNvGrpSpPr>
            <p:nvPr/>
          </p:nvGrpSpPr>
          <p:grpSpPr bwMode="auto">
            <a:xfrm>
              <a:off x="2956" y="614"/>
              <a:ext cx="2370" cy="3269"/>
              <a:chOff x="3156" y="614"/>
              <a:chExt cx="2370" cy="3269"/>
            </a:xfrm>
          </p:grpSpPr>
          <p:sp>
            <p:nvSpPr>
              <p:cNvPr id="164" name="Rectangle 163"/>
              <p:cNvSpPr>
                <a:spLocks noChangeArrowheads="1"/>
              </p:cNvSpPr>
              <p:nvPr/>
            </p:nvSpPr>
            <p:spPr bwMode="auto">
              <a:xfrm>
                <a:off x="4011" y="2591"/>
                <a:ext cx="687" cy="56"/>
              </a:xfrm>
              <a:prstGeom prst="rect">
                <a:avLst/>
              </a:prstGeom>
              <a:solidFill>
                <a:schemeClr val="tx1"/>
              </a:solidFill>
              <a:ln w="22225">
                <a:solidFill>
                  <a:srgbClr val="000000"/>
                </a:solidFill>
                <a:miter lim="800000"/>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sp>
            <p:nvSpPr>
              <p:cNvPr id="165" name="Rectangle 164"/>
              <p:cNvSpPr>
                <a:spLocks noChangeArrowheads="1"/>
              </p:cNvSpPr>
              <p:nvPr/>
            </p:nvSpPr>
            <p:spPr bwMode="auto">
              <a:xfrm>
                <a:off x="4039" y="3685"/>
                <a:ext cx="688" cy="56"/>
              </a:xfrm>
              <a:prstGeom prst="rect">
                <a:avLst/>
              </a:prstGeom>
              <a:solidFill>
                <a:schemeClr val="tx1"/>
              </a:solidFill>
              <a:ln w="22225">
                <a:solidFill>
                  <a:srgbClr val="000000"/>
                </a:solidFill>
                <a:miter lim="800000"/>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sp>
            <p:nvSpPr>
              <p:cNvPr id="166" name="Rectangle 165"/>
              <p:cNvSpPr>
                <a:spLocks noChangeArrowheads="1"/>
              </p:cNvSpPr>
              <p:nvPr/>
            </p:nvSpPr>
            <p:spPr bwMode="auto">
              <a:xfrm>
                <a:off x="4277" y="3747"/>
                <a:ext cx="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a:t>
                </a:r>
                <a:endParaRPr lang="en-US" sz="1400" b="0" u="none">
                  <a:latin typeface="Courier New" pitchFamily="49" charset="0"/>
                </a:endParaRPr>
              </a:p>
            </p:txBody>
          </p:sp>
          <p:sp>
            <p:nvSpPr>
              <p:cNvPr id="167" name="Freeform 166"/>
              <p:cNvSpPr>
                <a:spLocks/>
              </p:cNvSpPr>
              <p:nvPr/>
            </p:nvSpPr>
            <p:spPr bwMode="auto">
              <a:xfrm>
                <a:off x="4208" y="1273"/>
                <a:ext cx="266" cy="126"/>
              </a:xfrm>
              <a:custGeom>
                <a:avLst/>
                <a:gdLst>
                  <a:gd name="T0" fmla="*/ 0 w 266"/>
                  <a:gd name="T1" fmla="*/ 70 h 126"/>
                  <a:gd name="T2" fmla="*/ 126 w 266"/>
                  <a:gd name="T3" fmla="*/ 0 h 126"/>
                  <a:gd name="T4" fmla="*/ 266 w 266"/>
                  <a:gd name="T5" fmla="*/ 70 h 126"/>
                  <a:gd name="T6" fmla="*/ 126 w 266"/>
                  <a:gd name="T7" fmla="*/ 126 h 126"/>
                  <a:gd name="T8" fmla="*/ 0 w 266"/>
                  <a:gd name="T9" fmla="*/ 70 h 126"/>
                  <a:gd name="T10" fmla="*/ 0 60000 65536"/>
                  <a:gd name="T11" fmla="*/ 0 60000 65536"/>
                  <a:gd name="T12" fmla="*/ 0 60000 65536"/>
                  <a:gd name="T13" fmla="*/ 0 60000 65536"/>
                  <a:gd name="T14" fmla="*/ 0 60000 65536"/>
                  <a:gd name="T15" fmla="*/ 0 w 266"/>
                  <a:gd name="T16" fmla="*/ 0 h 126"/>
                  <a:gd name="T17" fmla="*/ 266 w 266"/>
                  <a:gd name="T18" fmla="*/ 126 h 126"/>
                </a:gdLst>
                <a:ahLst/>
                <a:cxnLst>
                  <a:cxn ang="T10">
                    <a:pos x="T0" y="T1"/>
                  </a:cxn>
                  <a:cxn ang="T11">
                    <a:pos x="T2" y="T3"/>
                  </a:cxn>
                  <a:cxn ang="T12">
                    <a:pos x="T4" y="T5"/>
                  </a:cxn>
                  <a:cxn ang="T13">
                    <a:pos x="T6" y="T7"/>
                  </a:cxn>
                  <a:cxn ang="T14">
                    <a:pos x="T8" y="T9"/>
                  </a:cxn>
                </a:cxnLst>
                <a:rect l="T15" t="T16" r="T17" b="T18"/>
                <a:pathLst>
                  <a:path w="266" h="126">
                    <a:moveTo>
                      <a:pt x="0" y="70"/>
                    </a:moveTo>
                    <a:lnTo>
                      <a:pt x="126" y="0"/>
                    </a:lnTo>
                    <a:lnTo>
                      <a:pt x="266" y="70"/>
                    </a:lnTo>
                    <a:lnTo>
                      <a:pt x="126" y="126"/>
                    </a:lnTo>
                    <a:lnTo>
                      <a:pt x="0" y="70"/>
                    </a:lnTo>
                    <a:close/>
                  </a:path>
                </a:pathLst>
              </a:custGeom>
              <a:solidFill>
                <a:schemeClr val="bg1"/>
              </a:solidFill>
              <a:ln w="22225">
                <a:solidFill>
                  <a:srgbClr val="000000"/>
                </a:solidFill>
                <a:round/>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68" name="Freeform 167"/>
              <p:cNvSpPr>
                <a:spLocks/>
              </p:cNvSpPr>
              <p:nvPr/>
            </p:nvSpPr>
            <p:spPr bwMode="auto">
              <a:xfrm>
                <a:off x="4208" y="2269"/>
                <a:ext cx="266" cy="126"/>
              </a:xfrm>
              <a:custGeom>
                <a:avLst/>
                <a:gdLst>
                  <a:gd name="T0" fmla="*/ 0 w 266"/>
                  <a:gd name="T1" fmla="*/ 70 h 126"/>
                  <a:gd name="T2" fmla="*/ 126 w 266"/>
                  <a:gd name="T3" fmla="*/ 0 h 126"/>
                  <a:gd name="T4" fmla="*/ 266 w 266"/>
                  <a:gd name="T5" fmla="*/ 70 h 126"/>
                  <a:gd name="T6" fmla="*/ 126 w 266"/>
                  <a:gd name="T7" fmla="*/ 126 h 126"/>
                  <a:gd name="T8" fmla="*/ 0 w 266"/>
                  <a:gd name="T9" fmla="*/ 70 h 126"/>
                  <a:gd name="T10" fmla="*/ 0 60000 65536"/>
                  <a:gd name="T11" fmla="*/ 0 60000 65536"/>
                  <a:gd name="T12" fmla="*/ 0 60000 65536"/>
                  <a:gd name="T13" fmla="*/ 0 60000 65536"/>
                  <a:gd name="T14" fmla="*/ 0 60000 65536"/>
                  <a:gd name="T15" fmla="*/ 0 w 266"/>
                  <a:gd name="T16" fmla="*/ 0 h 126"/>
                  <a:gd name="T17" fmla="*/ 266 w 266"/>
                  <a:gd name="T18" fmla="*/ 126 h 126"/>
                </a:gdLst>
                <a:ahLst/>
                <a:cxnLst>
                  <a:cxn ang="T10">
                    <a:pos x="T0" y="T1"/>
                  </a:cxn>
                  <a:cxn ang="T11">
                    <a:pos x="T2" y="T3"/>
                  </a:cxn>
                  <a:cxn ang="T12">
                    <a:pos x="T4" y="T5"/>
                  </a:cxn>
                  <a:cxn ang="T13">
                    <a:pos x="T6" y="T7"/>
                  </a:cxn>
                  <a:cxn ang="T14">
                    <a:pos x="T8" y="T9"/>
                  </a:cxn>
                </a:cxnLst>
                <a:rect l="T15" t="T16" r="T17" b="T18"/>
                <a:pathLst>
                  <a:path w="266" h="126">
                    <a:moveTo>
                      <a:pt x="0" y="70"/>
                    </a:moveTo>
                    <a:lnTo>
                      <a:pt x="126" y="0"/>
                    </a:lnTo>
                    <a:lnTo>
                      <a:pt x="266" y="70"/>
                    </a:lnTo>
                    <a:lnTo>
                      <a:pt x="126" y="126"/>
                    </a:lnTo>
                    <a:lnTo>
                      <a:pt x="0" y="70"/>
                    </a:lnTo>
                    <a:close/>
                  </a:path>
                </a:pathLst>
              </a:custGeom>
              <a:solidFill>
                <a:schemeClr val="bg1"/>
              </a:solidFill>
              <a:ln w="22225">
                <a:solidFill>
                  <a:srgbClr val="000000"/>
                </a:solidFill>
                <a:round/>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69" name="Line 60"/>
              <p:cNvSpPr>
                <a:spLocks noChangeShapeType="1"/>
              </p:cNvSpPr>
              <p:nvPr/>
            </p:nvSpPr>
            <p:spPr bwMode="auto">
              <a:xfrm>
                <a:off x="4334" y="1147"/>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70" name="Freeform 169"/>
              <p:cNvSpPr>
                <a:spLocks/>
              </p:cNvSpPr>
              <p:nvPr/>
            </p:nvSpPr>
            <p:spPr bwMode="auto">
              <a:xfrm>
                <a:off x="4306" y="1147"/>
                <a:ext cx="56" cy="112"/>
              </a:xfrm>
              <a:custGeom>
                <a:avLst/>
                <a:gdLst>
                  <a:gd name="T0" fmla="*/ 56 w 56"/>
                  <a:gd name="T1" fmla="*/ 0 h 112"/>
                  <a:gd name="T2" fmla="*/ 28 w 56"/>
                  <a:gd name="T3" fmla="*/ 112 h 112"/>
                  <a:gd name="T4" fmla="*/ 0 w 56"/>
                  <a:gd name="T5" fmla="*/ 0 h 112"/>
                  <a:gd name="T6" fmla="*/ 0 60000 65536"/>
                  <a:gd name="T7" fmla="*/ 0 60000 65536"/>
                  <a:gd name="T8" fmla="*/ 0 60000 65536"/>
                  <a:gd name="T9" fmla="*/ 0 w 56"/>
                  <a:gd name="T10" fmla="*/ 0 h 112"/>
                  <a:gd name="T11" fmla="*/ 56 w 56"/>
                  <a:gd name="T12" fmla="*/ 112 h 112"/>
                </a:gdLst>
                <a:ahLst/>
                <a:cxnLst>
                  <a:cxn ang="T6">
                    <a:pos x="T0" y="T1"/>
                  </a:cxn>
                  <a:cxn ang="T7">
                    <a:pos x="T2" y="T3"/>
                  </a:cxn>
                  <a:cxn ang="T8">
                    <a:pos x="T4" y="T5"/>
                  </a:cxn>
                </a:cxnLst>
                <a:rect l="T9" t="T10" r="T11" b="T12"/>
                <a:pathLst>
                  <a:path w="56" h="112">
                    <a:moveTo>
                      <a:pt x="56" y="0"/>
                    </a:moveTo>
                    <a:lnTo>
                      <a:pt x="28" y="112"/>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71" name="Line 62"/>
              <p:cNvSpPr>
                <a:spLocks noChangeShapeType="1"/>
              </p:cNvSpPr>
              <p:nvPr/>
            </p:nvSpPr>
            <p:spPr bwMode="auto">
              <a:xfrm>
                <a:off x="4334" y="1063"/>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72" name="Line 63"/>
              <p:cNvSpPr>
                <a:spLocks noChangeShapeType="1"/>
              </p:cNvSpPr>
              <p:nvPr/>
            </p:nvSpPr>
            <p:spPr bwMode="auto">
              <a:xfrm>
                <a:off x="4334" y="1497"/>
                <a:ext cx="1" cy="9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73" name="Freeform 172"/>
              <p:cNvSpPr>
                <a:spLocks/>
              </p:cNvSpPr>
              <p:nvPr/>
            </p:nvSpPr>
            <p:spPr bwMode="auto">
              <a:xfrm>
                <a:off x="4306" y="1497"/>
                <a:ext cx="56" cy="99"/>
              </a:xfrm>
              <a:custGeom>
                <a:avLst/>
                <a:gdLst>
                  <a:gd name="T0" fmla="*/ 56 w 56"/>
                  <a:gd name="T1" fmla="*/ 0 h 99"/>
                  <a:gd name="T2" fmla="*/ 28 w 56"/>
                  <a:gd name="T3" fmla="*/ 99 h 99"/>
                  <a:gd name="T4" fmla="*/ 0 w 56"/>
                  <a:gd name="T5" fmla="*/ 0 h 99"/>
                  <a:gd name="T6" fmla="*/ 0 60000 65536"/>
                  <a:gd name="T7" fmla="*/ 0 60000 65536"/>
                  <a:gd name="T8" fmla="*/ 0 60000 65536"/>
                  <a:gd name="T9" fmla="*/ 0 w 56"/>
                  <a:gd name="T10" fmla="*/ 0 h 99"/>
                  <a:gd name="T11" fmla="*/ 56 w 56"/>
                  <a:gd name="T12" fmla="*/ 99 h 99"/>
                </a:gdLst>
                <a:ahLst/>
                <a:cxnLst>
                  <a:cxn ang="T6">
                    <a:pos x="T0" y="T1"/>
                  </a:cxn>
                  <a:cxn ang="T7">
                    <a:pos x="T2" y="T3"/>
                  </a:cxn>
                  <a:cxn ang="T8">
                    <a:pos x="T4" y="T5"/>
                  </a:cxn>
                </a:cxnLst>
                <a:rect l="T9" t="T10" r="T11" b="T12"/>
                <a:pathLst>
                  <a:path w="56" h="99">
                    <a:moveTo>
                      <a:pt x="56" y="0"/>
                    </a:moveTo>
                    <a:lnTo>
                      <a:pt x="28" y="99"/>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74" name="Line 65"/>
              <p:cNvSpPr>
                <a:spLocks noChangeShapeType="1"/>
              </p:cNvSpPr>
              <p:nvPr/>
            </p:nvSpPr>
            <p:spPr bwMode="auto">
              <a:xfrm>
                <a:off x="4334" y="1399"/>
                <a:ext cx="1" cy="9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75" name="Line 66"/>
              <p:cNvSpPr>
                <a:spLocks noChangeShapeType="1"/>
              </p:cNvSpPr>
              <p:nvPr/>
            </p:nvSpPr>
            <p:spPr bwMode="auto">
              <a:xfrm>
                <a:off x="4334" y="2170"/>
                <a:ext cx="1" cy="9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76" name="Freeform 175"/>
              <p:cNvSpPr>
                <a:spLocks/>
              </p:cNvSpPr>
              <p:nvPr/>
            </p:nvSpPr>
            <p:spPr bwMode="auto">
              <a:xfrm>
                <a:off x="4306" y="2170"/>
                <a:ext cx="56" cy="99"/>
              </a:xfrm>
              <a:custGeom>
                <a:avLst/>
                <a:gdLst>
                  <a:gd name="T0" fmla="*/ 56 w 56"/>
                  <a:gd name="T1" fmla="*/ 0 h 99"/>
                  <a:gd name="T2" fmla="*/ 28 w 56"/>
                  <a:gd name="T3" fmla="*/ 99 h 99"/>
                  <a:gd name="T4" fmla="*/ 0 w 56"/>
                  <a:gd name="T5" fmla="*/ 0 h 99"/>
                  <a:gd name="T6" fmla="*/ 0 60000 65536"/>
                  <a:gd name="T7" fmla="*/ 0 60000 65536"/>
                  <a:gd name="T8" fmla="*/ 0 60000 65536"/>
                  <a:gd name="T9" fmla="*/ 0 w 56"/>
                  <a:gd name="T10" fmla="*/ 0 h 99"/>
                  <a:gd name="T11" fmla="*/ 56 w 56"/>
                  <a:gd name="T12" fmla="*/ 99 h 99"/>
                </a:gdLst>
                <a:ahLst/>
                <a:cxnLst>
                  <a:cxn ang="T6">
                    <a:pos x="T0" y="T1"/>
                  </a:cxn>
                  <a:cxn ang="T7">
                    <a:pos x="T2" y="T3"/>
                  </a:cxn>
                  <a:cxn ang="T8">
                    <a:pos x="T4" y="T5"/>
                  </a:cxn>
                </a:cxnLst>
                <a:rect l="T9" t="T10" r="T11" b="T12"/>
                <a:pathLst>
                  <a:path w="56" h="99">
                    <a:moveTo>
                      <a:pt x="56" y="0"/>
                    </a:moveTo>
                    <a:lnTo>
                      <a:pt x="28" y="99"/>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77" name="Line 68"/>
              <p:cNvSpPr>
                <a:spLocks noChangeShapeType="1"/>
              </p:cNvSpPr>
              <p:nvPr/>
            </p:nvSpPr>
            <p:spPr bwMode="auto">
              <a:xfrm>
                <a:off x="4334" y="2058"/>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nvGrpSpPr>
              <p:cNvPr id="178" name="Group 177"/>
              <p:cNvGrpSpPr>
                <a:grpSpLocks/>
              </p:cNvGrpSpPr>
              <p:nvPr/>
            </p:nvGrpSpPr>
            <p:grpSpPr bwMode="auto">
              <a:xfrm flipH="1">
                <a:off x="3466" y="782"/>
                <a:ext cx="729" cy="561"/>
                <a:chOff x="4474" y="782"/>
                <a:chExt cx="729" cy="561"/>
              </a:xfrm>
            </p:grpSpPr>
            <p:sp>
              <p:nvSpPr>
                <p:cNvPr id="219" name="Line 70"/>
                <p:cNvSpPr>
                  <a:spLocks noChangeShapeType="1"/>
                </p:cNvSpPr>
                <p:nvPr/>
              </p:nvSpPr>
              <p:spPr bwMode="auto">
                <a:xfrm flipH="1">
                  <a:off x="4853" y="824"/>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220" name="Freeform 219"/>
                <p:cNvSpPr>
                  <a:spLocks/>
                </p:cNvSpPr>
                <p:nvPr/>
              </p:nvSpPr>
              <p:spPr bwMode="auto">
                <a:xfrm>
                  <a:off x="4853" y="782"/>
                  <a:ext cx="98" cy="70"/>
                </a:xfrm>
                <a:custGeom>
                  <a:avLst/>
                  <a:gdLst>
                    <a:gd name="T0" fmla="*/ 98 w 98"/>
                    <a:gd name="T1" fmla="*/ 70 h 70"/>
                    <a:gd name="T2" fmla="*/ 0 w 98"/>
                    <a:gd name="T3" fmla="*/ 42 h 70"/>
                    <a:gd name="T4" fmla="*/ 98 w 98"/>
                    <a:gd name="T5" fmla="*/ 0 h 70"/>
                    <a:gd name="T6" fmla="*/ 0 60000 65536"/>
                    <a:gd name="T7" fmla="*/ 0 60000 65536"/>
                    <a:gd name="T8" fmla="*/ 0 60000 65536"/>
                    <a:gd name="T9" fmla="*/ 0 w 98"/>
                    <a:gd name="T10" fmla="*/ 0 h 70"/>
                    <a:gd name="T11" fmla="*/ 98 w 98"/>
                    <a:gd name="T12" fmla="*/ 70 h 70"/>
                  </a:gdLst>
                  <a:ahLst/>
                  <a:cxnLst>
                    <a:cxn ang="T6">
                      <a:pos x="T0" y="T1"/>
                    </a:cxn>
                    <a:cxn ang="T7">
                      <a:pos x="T2" y="T3"/>
                    </a:cxn>
                    <a:cxn ang="T8">
                      <a:pos x="T4" y="T5"/>
                    </a:cxn>
                  </a:cxnLst>
                  <a:rect l="T9" t="T10" r="T11" b="T12"/>
                  <a:pathLst>
                    <a:path w="98" h="70">
                      <a:moveTo>
                        <a:pt x="98" y="70"/>
                      </a:moveTo>
                      <a:lnTo>
                        <a:pt x="0" y="42"/>
                      </a:lnTo>
                      <a:lnTo>
                        <a:pt x="98"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221" name="Freeform 220"/>
                <p:cNvSpPr>
                  <a:spLocks/>
                </p:cNvSpPr>
                <p:nvPr/>
              </p:nvSpPr>
              <p:spPr bwMode="auto">
                <a:xfrm>
                  <a:off x="4474" y="824"/>
                  <a:ext cx="729" cy="519"/>
                </a:xfrm>
                <a:custGeom>
                  <a:avLst/>
                  <a:gdLst>
                    <a:gd name="T0" fmla="*/ 0 w 729"/>
                    <a:gd name="T1" fmla="*/ 519 h 519"/>
                    <a:gd name="T2" fmla="*/ 729 w 729"/>
                    <a:gd name="T3" fmla="*/ 519 h 519"/>
                    <a:gd name="T4" fmla="*/ 729 w 729"/>
                    <a:gd name="T5" fmla="*/ 0 h 519"/>
                    <a:gd name="T6" fmla="*/ 491 w 729"/>
                    <a:gd name="T7" fmla="*/ 0 h 519"/>
                    <a:gd name="T8" fmla="*/ 0 60000 65536"/>
                    <a:gd name="T9" fmla="*/ 0 60000 65536"/>
                    <a:gd name="T10" fmla="*/ 0 60000 65536"/>
                    <a:gd name="T11" fmla="*/ 0 60000 65536"/>
                    <a:gd name="T12" fmla="*/ 0 w 729"/>
                    <a:gd name="T13" fmla="*/ 0 h 519"/>
                    <a:gd name="T14" fmla="*/ 729 w 729"/>
                    <a:gd name="T15" fmla="*/ 519 h 519"/>
                  </a:gdLst>
                  <a:ahLst/>
                  <a:cxnLst>
                    <a:cxn ang="T8">
                      <a:pos x="T0" y="T1"/>
                    </a:cxn>
                    <a:cxn ang="T9">
                      <a:pos x="T2" y="T3"/>
                    </a:cxn>
                    <a:cxn ang="T10">
                      <a:pos x="T4" y="T5"/>
                    </a:cxn>
                    <a:cxn ang="T11">
                      <a:pos x="T6" y="T7"/>
                    </a:cxn>
                  </a:cxnLst>
                  <a:rect l="T12" t="T13" r="T14" b="T15"/>
                  <a:pathLst>
                    <a:path w="729" h="519">
                      <a:moveTo>
                        <a:pt x="0" y="519"/>
                      </a:moveTo>
                      <a:lnTo>
                        <a:pt x="729" y="519"/>
                      </a:lnTo>
                      <a:lnTo>
                        <a:pt x="729" y="0"/>
                      </a:lnTo>
                      <a:lnTo>
                        <a:pt x="491"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grpSp>
            <p:nvGrpSpPr>
              <p:cNvPr id="179" name="Group 178"/>
              <p:cNvGrpSpPr>
                <a:grpSpLocks/>
              </p:cNvGrpSpPr>
              <p:nvPr/>
            </p:nvGrpSpPr>
            <p:grpSpPr bwMode="auto">
              <a:xfrm flipH="1">
                <a:off x="3466" y="1792"/>
                <a:ext cx="729" cy="547"/>
                <a:chOff x="4474" y="1792"/>
                <a:chExt cx="729" cy="547"/>
              </a:xfrm>
            </p:grpSpPr>
            <p:sp>
              <p:nvSpPr>
                <p:cNvPr id="216" name="Freeform 215"/>
                <p:cNvSpPr>
                  <a:spLocks/>
                </p:cNvSpPr>
                <p:nvPr/>
              </p:nvSpPr>
              <p:spPr bwMode="auto">
                <a:xfrm>
                  <a:off x="4853" y="1792"/>
                  <a:ext cx="98" cy="56"/>
                </a:xfrm>
                <a:custGeom>
                  <a:avLst/>
                  <a:gdLst>
                    <a:gd name="T0" fmla="*/ 98 w 98"/>
                    <a:gd name="T1" fmla="*/ 56 h 56"/>
                    <a:gd name="T2" fmla="*/ 0 w 98"/>
                    <a:gd name="T3" fmla="*/ 28 h 56"/>
                    <a:gd name="T4" fmla="*/ 98 w 98"/>
                    <a:gd name="T5" fmla="*/ 0 h 56"/>
                    <a:gd name="T6" fmla="*/ 0 60000 65536"/>
                    <a:gd name="T7" fmla="*/ 0 60000 65536"/>
                    <a:gd name="T8" fmla="*/ 0 60000 65536"/>
                    <a:gd name="T9" fmla="*/ 0 w 98"/>
                    <a:gd name="T10" fmla="*/ 0 h 56"/>
                    <a:gd name="T11" fmla="*/ 98 w 98"/>
                    <a:gd name="T12" fmla="*/ 56 h 56"/>
                  </a:gdLst>
                  <a:ahLst/>
                  <a:cxnLst>
                    <a:cxn ang="T6">
                      <a:pos x="T0" y="T1"/>
                    </a:cxn>
                    <a:cxn ang="T7">
                      <a:pos x="T2" y="T3"/>
                    </a:cxn>
                    <a:cxn ang="T8">
                      <a:pos x="T4" y="T5"/>
                    </a:cxn>
                  </a:cxnLst>
                  <a:rect l="T9" t="T10" r="T11" b="T12"/>
                  <a:pathLst>
                    <a:path w="98" h="56">
                      <a:moveTo>
                        <a:pt x="98" y="56"/>
                      </a:moveTo>
                      <a:lnTo>
                        <a:pt x="0" y="28"/>
                      </a:lnTo>
                      <a:lnTo>
                        <a:pt x="98"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217" name="Freeform 216"/>
                <p:cNvSpPr>
                  <a:spLocks/>
                </p:cNvSpPr>
                <p:nvPr/>
              </p:nvSpPr>
              <p:spPr bwMode="auto">
                <a:xfrm>
                  <a:off x="4474" y="1820"/>
                  <a:ext cx="729" cy="519"/>
                </a:xfrm>
                <a:custGeom>
                  <a:avLst/>
                  <a:gdLst>
                    <a:gd name="T0" fmla="*/ 0 w 729"/>
                    <a:gd name="T1" fmla="*/ 519 h 519"/>
                    <a:gd name="T2" fmla="*/ 729 w 729"/>
                    <a:gd name="T3" fmla="*/ 519 h 519"/>
                    <a:gd name="T4" fmla="*/ 729 w 729"/>
                    <a:gd name="T5" fmla="*/ 0 h 519"/>
                    <a:gd name="T6" fmla="*/ 491 w 729"/>
                    <a:gd name="T7" fmla="*/ 0 h 519"/>
                    <a:gd name="T8" fmla="*/ 0 60000 65536"/>
                    <a:gd name="T9" fmla="*/ 0 60000 65536"/>
                    <a:gd name="T10" fmla="*/ 0 60000 65536"/>
                    <a:gd name="T11" fmla="*/ 0 60000 65536"/>
                    <a:gd name="T12" fmla="*/ 0 w 729"/>
                    <a:gd name="T13" fmla="*/ 0 h 519"/>
                    <a:gd name="T14" fmla="*/ 729 w 729"/>
                    <a:gd name="T15" fmla="*/ 519 h 519"/>
                  </a:gdLst>
                  <a:ahLst/>
                  <a:cxnLst>
                    <a:cxn ang="T8">
                      <a:pos x="T0" y="T1"/>
                    </a:cxn>
                    <a:cxn ang="T9">
                      <a:pos x="T2" y="T3"/>
                    </a:cxn>
                    <a:cxn ang="T10">
                      <a:pos x="T4" y="T5"/>
                    </a:cxn>
                    <a:cxn ang="T11">
                      <a:pos x="T6" y="T7"/>
                    </a:cxn>
                  </a:cxnLst>
                  <a:rect l="T12" t="T13" r="T14" b="T15"/>
                  <a:pathLst>
                    <a:path w="729" h="519">
                      <a:moveTo>
                        <a:pt x="0" y="519"/>
                      </a:moveTo>
                      <a:lnTo>
                        <a:pt x="729" y="519"/>
                      </a:lnTo>
                      <a:lnTo>
                        <a:pt x="729" y="0"/>
                      </a:lnTo>
                      <a:lnTo>
                        <a:pt x="491"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218" name="Line 76"/>
                <p:cNvSpPr>
                  <a:spLocks noChangeShapeType="1"/>
                </p:cNvSpPr>
                <p:nvPr/>
              </p:nvSpPr>
              <p:spPr bwMode="auto">
                <a:xfrm flipH="1">
                  <a:off x="4853" y="1820"/>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sp>
            <p:nvSpPr>
              <p:cNvPr id="180" name="Line 77"/>
              <p:cNvSpPr>
                <a:spLocks noChangeShapeType="1"/>
              </p:cNvSpPr>
              <p:nvPr/>
            </p:nvSpPr>
            <p:spPr bwMode="auto">
              <a:xfrm>
                <a:off x="4334" y="2465"/>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81" name="Freeform 180"/>
              <p:cNvSpPr>
                <a:spLocks/>
              </p:cNvSpPr>
              <p:nvPr/>
            </p:nvSpPr>
            <p:spPr bwMode="auto">
              <a:xfrm>
                <a:off x="4306" y="2479"/>
                <a:ext cx="56" cy="98"/>
              </a:xfrm>
              <a:custGeom>
                <a:avLst/>
                <a:gdLst>
                  <a:gd name="T0" fmla="*/ 56 w 56"/>
                  <a:gd name="T1" fmla="*/ 0 h 98"/>
                  <a:gd name="T2" fmla="*/ 28 w 56"/>
                  <a:gd name="T3" fmla="*/ 98 h 98"/>
                  <a:gd name="T4" fmla="*/ 0 w 56"/>
                  <a:gd name="T5" fmla="*/ 0 h 98"/>
                  <a:gd name="T6" fmla="*/ 0 60000 65536"/>
                  <a:gd name="T7" fmla="*/ 0 60000 65536"/>
                  <a:gd name="T8" fmla="*/ 0 60000 65536"/>
                  <a:gd name="T9" fmla="*/ 0 w 56"/>
                  <a:gd name="T10" fmla="*/ 0 h 98"/>
                  <a:gd name="T11" fmla="*/ 56 w 56"/>
                  <a:gd name="T12" fmla="*/ 98 h 98"/>
                </a:gdLst>
                <a:ahLst/>
                <a:cxnLst>
                  <a:cxn ang="T6">
                    <a:pos x="T0" y="T1"/>
                  </a:cxn>
                  <a:cxn ang="T7">
                    <a:pos x="T2" y="T3"/>
                  </a:cxn>
                  <a:cxn ang="T8">
                    <a:pos x="T4" y="T5"/>
                  </a:cxn>
                </a:cxnLst>
                <a:rect l="T9" t="T10" r="T11" b="T12"/>
                <a:pathLst>
                  <a:path w="56" h="98">
                    <a:moveTo>
                      <a:pt x="56" y="0"/>
                    </a:moveTo>
                    <a:lnTo>
                      <a:pt x="28" y="98"/>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82" name="Line 79"/>
              <p:cNvSpPr>
                <a:spLocks noChangeShapeType="1"/>
              </p:cNvSpPr>
              <p:nvPr/>
            </p:nvSpPr>
            <p:spPr bwMode="auto">
              <a:xfrm>
                <a:off x="4334" y="2395"/>
                <a:ext cx="1" cy="7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83" name="Line 80"/>
              <p:cNvSpPr>
                <a:spLocks noChangeShapeType="1"/>
              </p:cNvSpPr>
              <p:nvPr/>
            </p:nvSpPr>
            <p:spPr bwMode="auto">
              <a:xfrm>
                <a:off x="3675" y="2801"/>
                <a:ext cx="1" cy="1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84" name="Freeform 183"/>
              <p:cNvSpPr>
                <a:spLocks/>
              </p:cNvSpPr>
              <p:nvPr/>
            </p:nvSpPr>
            <p:spPr bwMode="auto">
              <a:xfrm>
                <a:off x="3647" y="2815"/>
                <a:ext cx="56" cy="99"/>
              </a:xfrm>
              <a:custGeom>
                <a:avLst/>
                <a:gdLst>
                  <a:gd name="T0" fmla="*/ 56 w 56"/>
                  <a:gd name="T1" fmla="*/ 0 h 99"/>
                  <a:gd name="T2" fmla="*/ 28 w 56"/>
                  <a:gd name="T3" fmla="*/ 99 h 99"/>
                  <a:gd name="T4" fmla="*/ 0 w 56"/>
                  <a:gd name="T5" fmla="*/ 0 h 99"/>
                  <a:gd name="T6" fmla="*/ 0 60000 65536"/>
                  <a:gd name="T7" fmla="*/ 0 60000 65536"/>
                  <a:gd name="T8" fmla="*/ 0 60000 65536"/>
                  <a:gd name="T9" fmla="*/ 0 w 56"/>
                  <a:gd name="T10" fmla="*/ 0 h 99"/>
                  <a:gd name="T11" fmla="*/ 56 w 56"/>
                  <a:gd name="T12" fmla="*/ 99 h 99"/>
                </a:gdLst>
                <a:ahLst/>
                <a:cxnLst>
                  <a:cxn ang="T6">
                    <a:pos x="T0" y="T1"/>
                  </a:cxn>
                  <a:cxn ang="T7">
                    <a:pos x="T2" y="T3"/>
                  </a:cxn>
                  <a:cxn ang="T8">
                    <a:pos x="T4" y="T5"/>
                  </a:cxn>
                </a:cxnLst>
                <a:rect l="T9" t="T10" r="T11" b="T12"/>
                <a:pathLst>
                  <a:path w="56" h="99">
                    <a:moveTo>
                      <a:pt x="56" y="0"/>
                    </a:moveTo>
                    <a:lnTo>
                      <a:pt x="28" y="99"/>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85" name="Freeform 184"/>
              <p:cNvSpPr>
                <a:spLocks/>
              </p:cNvSpPr>
              <p:nvPr/>
            </p:nvSpPr>
            <p:spPr bwMode="auto">
              <a:xfrm>
                <a:off x="3675" y="2633"/>
                <a:ext cx="505" cy="168"/>
              </a:xfrm>
              <a:custGeom>
                <a:avLst/>
                <a:gdLst>
                  <a:gd name="T0" fmla="*/ 505 w 505"/>
                  <a:gd name="T1" fmla="*/ 0 h 168"/>
                  <a:gd name="T2" fmla="*/ 505 w 505"/>
                  <a:gd name="T3" fmla="*/ 140 h 168"/>
                  <a:gd name="T4" fmla="*/ 0 w 505"/>
                  <a:gd name="T5" fmla="*/ 140 h 168"/>
                  <a:gd name="T6" fmla="*/ 0 w 505"/>
                  <a:gd name="T7" fmla="*/ 168 h 168"/>
                  <a:gd name="T8" fmla="*/ 0 60000 65536"/>
                  <a:gd name="T9" fmla="*/ 0 60000 65536"/>
                  <a:gd name="T10" fmla="*/ 0 60000 65536"/>
                  <a:gd name="T11" fmla="*/ 0 60000 65536"/>
                  <a:gd name="T12" fmla="*/ 0 w 505"/>
                  <a:gd name="T13" fmla="*/ 0 h 168"/>
                  <a:gd name="T14" fmla="*/ 505 w 505"/>
                  <a:gd name="T15" fmla="*/ 168 h 168"/>
                </a:gdLst>
                <a:ahLst/>
                <a:cxnLst>
                  <a:cxn ang="T8">
                    <a:pos x="T0" y="T1"/>
                  </a:cxn>
                  <a:cxn ang="T9">
                    <a:pos x="T2" y="T3"/>
                  </a:cxn>
                  <a:cxn ang="T10">
                    <a:pos x="T4" y="T5"/>
                  </a:cxn>
                  <a:cxn ang="T11">
                    <a:pos x="T6" y="T7"/>
                  </a:cxn>
                </a:cxnLst>
                <a:rect l="T12" t="T13" r="T14" b="T15"/>
                <a:pathLst>
                  <a:path w="505" h="168">
                    <a:moveTo>
                      <a:pt x="505" y="0"/>
                    </a:moveTo>
                    <a:lnTo>
                      <a:pt x="505" y="140"/>
                    </a:lnTo>
                    <a:lnTo>
                      <a:pt x="0" y="140"/>
                    </a:lnTo>
                    <a:lnTo>
                      <a:pt x="0" y="16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86" name="Freeform 185"/>
              <p:cNvSpPr>
                <a:spLocks/>
              </p:cNvSpPr>
              <p:nvPr/>
            </p:nvSpPr>
            <p:spPr bwMode="auto">
              <a:xfrm>
                <a:off x="5007" y="2815"/>
                <a:ext cx="70" cy="113"/>
              </a:xfrm>
              <a:custGeom>
                <a:avLst/>
                <a:gdLst>
                  <a:gd name="T0" fmla="*/ 70 w 70"/>
                  <a:gd name="T1" fmla="*/ 0 h 113"/>
                  <a:gd name="T2" fmla="*/ 28 w 70"/>
                  <a:gd name="T3" fmla="*/ 113 h 113"/>
                  <a:gd name="T4" fmla="*/ 0 w 70"/>
                  <a:gd name="T5" fmla="*/ 0 h 113"/>
                  <a:gd name="T6" fmla="*/ 0 60000 65536"/>
                  <a:gd name="T7" fmla="*/ 0 60000 65536"/>
                  <a:gd name="T8" fmla="*/ 0 60000 65536"/>
                  <a:gd name="T9" fmla="*/ 0 w 70"/>
                  <a:gd name="T10" fmla="*/ 0 h 113"/>
                  <a:gd name="T11" fmla="*/ 70 w 70"/>
                  <a:gd name="T12" fmla="*/ 113 h 113"/>
                </a:gdLst>
                <a:ahLst/>
                <a:cxnLst>
                  <a:cxn ang="T6">
                    <a:pos x="T0" y="T1"/>
                  </a:cxn>
                  <a:cxn ang="T7">
                    <a:pos x="T2" y="T3"/>
                  </a:cxn>
                  <a:cxn ang="T8">
                    <a:pos x="T4" y="T5"/>
                  </a:cxn>
                </a:cxnLst>
                <a:rect l="T9" t="T10" r="T11" b="T12"/>
                <a:pathLst>
                  <a:path w="70" h="113">
                    <a:moveTo>
                      <a:pt x="70" y="0"/>
                    </a:moveTo>
                    <a:lnTo>
                      <a:pt x="28" y="113"/>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87" name="Freeform 186"/>
              <p:cNvSpPr>
                <a:spLocks/>
              </p:cNvSpPr>
              <p:nvPr/>
            </p:nvSpPr>
            <p:spPr bwMode="auto">
              <a:xfrm>
                <a:off x="4544" y="2633"/>
                <a:ext cx="491" cy="182"/>
              </a:xfrm>
              <a:custGeom>
                <a:avLst/>
                <a:gdLst>
                  <a:gd name="T0" fmla="*/ 0 w 491"/>
                  <a:gd name="T1" fmla="*/ 0 h 182"/>
                  <a:gd name="T2" fmla="*/ 0 w 491"/>
                  <a:gd name="T3" fmla="*/ 154 h 182"/>
                  <a:gd name="T4" fmla="*/ 491 w 491"/>
                  <a:gd name="T5" fmla="*/ 154 h 182"/>
                  <a:gd name="T6" fmla="*/ 491 w 491"/>
                  <a:gd name="T7" fmla="*/ 182 h 182"/>
                  <a:gd name="T8" fmla="*/ 0 60000 65536"/>
                  <a:gd name="T9" fmla="*/ 0 60000 65536"/>
                  <a:gd name="T10" fmla="*/ 0 60000 65536"/>
                  <a:gd name="T11" fmla="*/ 0 60000 65536"/>
                  <a:gd name="T12" fmla="*/ 0 w 491"/>
                  <a:gd name="T13" fmla="*/ 0 h 182"/>
                  <a:gd name="T14" fmla="*/ 491 w 491"/>
                  <a:gd name="T15" fmla="*/ 182 h 182"/>
                </a:gdLst>
                <a:ahLst/>
                <a:cxnLst>
                  <a:cxn ang="T8">
                    <a:pos x="T0" y="T1"/>
                  </a:cxn>
                  <a:cxn ang="T9">
                    <a:pos x="T2" y="T3"/>
                  </a:cxn>
                  <a:cxn ang="T10">
                    <a:pos x="T4" y="T5"/>
                  </a:cxn>
                  <a:cxn ang="T11">
                    <a:pos x="T6" y="T7"/>
                  </a:cxn>
                </a:cxnLst>
                <a:rect l="T12" t="T13" r="T14" b="T15"/>
                <a:pathLst>
                  <a:path w="491" h="182">
                    <a:moveTo>
                      <a:pt x="0" y="0"/>
                    </a:moveTo>
                    <a:lnTo>
                      <a:pt x="0" y="154"/>
                    </a:lnTo>
                    <a:lnTo>
                      <a:pt x="491" y="154"/>
                    </a:lnTo>
                    <a:lnTo>
                      <a:pt x="491" y="18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88" name="Line 85"/>
              <p:cNvSpPr>
                <a:spLocks noChangeShapeType="1"/>
              </p:cNvSpPr>
              <p:nvPr/>
            </p:nvSpPr>
            <p:spPr bwMode="auto">
              <a:xfrm>
                <a:off x="5035" y="2815"/>
                <a:ext cx="1" cy="1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89" name="Line 86"/>
              <p:cNvSpPr>
                <a:spLocks noChangeShapeType="1"/>
              </p:cNvSpPr>
              <p:nvPr/>
            </p:nvSpPr>
            <p:spPr bwMode="auto">
              <a:xfrm>
                <a:off x="4166" y="3573"/>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90" name="Freeform 189"/>
              <p:cNvSpPr>
                <a:spLocks/>
              </p:cNvSpPr>
              <p:nvPr/>
            </p:nvSpPr>
            <p:spPr bwMode="auto">
              <a:xfrm>
                <a:off x="4124" y="3573"/>
                <a:ext cx="70" cy="112"/>
              </a:xfrm>
              <a:custGeom>
                <a:avLst/>
                <a:gdLst>
                  <a:gd name="T0" fmla="*/ 70 w 70"/>
                  <a:gd name="T1" fmla="*/ 0 h 112"/>
                  <a:gd name="T2" fmla="*/ 42 w 70"/>
                  <a:gd name="T3" fmla="*/ 112 h 112"/>
                  <a:gd name="T4" fmla="*/ 0 w 70"/>
                  <a:gd name="T5" fmla="*/ 0 h 112"/>
                  <a:gd name="T6" fmla="*/ 0 60000 65536"/>
                  <a:gd name="T7" fmla="*/ 0 60000 65536"/>
                  <a:gd name="T8" fmla="*/ 0 60000 65536"/>
                  <a:gd name="T9" fmla="*/ 0 w 70"/>
                  <a:gd name="T10" fmla="*/ 0 h 112"/>
                  <a:gd name="T11" fmla="*/ 70 w 70"/>
                  <a:gd name="T12" fmla="*/ 112 h 112"/>
                </a:gdLst>
                <a:ahLst/>
                <a:cxnLst>
                  <a:cxn ang="T6">
                    <a:pos x="T0" y="T1"/>
                  </a:cxn>
                  <a:cxn ang="T7">
                    <a:pos x="T2" y="T3"/>
                  </a:cxn>
                  <a:cxn ang="T8">
                    <a:pos x="T4" y="T5"/>
                  </a:cxn>
                </a:cxnLst>
                <a:rect l="T9" t="T10" r="T11" b="T12"/>
                <a:pathLst>
                  <a:path w="70" h="112">
                    <a:moveTo>
                      <a:pt x="70" y="0"/>
                    </a:moveTo>
                    <a:lnTo>
                      <a:pt x="42" y="112"/>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91" name="Freeform 190"/>
              <p:cNvSpPr>
                <a:spLocks/>
              </p:cNvSpPr>
              <p:nvPr/>
            </p:nvSpPr>
            <p:spPr bwMode="auto">
              <a:xfrm>
                <a:off x="3661" y="3390"/>
                <a:ext cx="505" cy="183"/>
              </a:xfrm>
              <a:custGeom>
                <a:avLst/>
                <a:gdLst>
                  <a:gd name="T0" fmla="*/ 0 w 505"/>
                  <a:gd name="T1" fmla="*/ 0 h 183"/>
                  <a:gd name="T2" fmla="*/ 0 w 505"/>
                  <a:gd name="T3" fmla="*/ 155 h 183"/>
                  <a:gd name="T4" fmla="*/ 505 w 505"/>
                  <a:gd name="T5" fmla="*/ 155 h 183"/>
                  <a:gd name="T6" fmla="*/ 505 w 505"/>
                  <a:gd name="T7" fmla="*/ 183 h 183"/>
                  <a:gd name="T8" fmla="*/ 0 60000 65536"/>
                  <a:gd name="T9" fmla="*/ 0 60000 65536"/>
                  <a:gd name="T10" fmla="*/ 0 60000 65536"/>
                  <a:gd name="T11" fmla="*/ 0 60000 65536"/>
                  <a:gd name="T12" fmla="*/ 0 w 505"/>
                  <a:gd name="T13" fmla="*/ 0 h 183"/>
                  <a:gd name="T14" fmla="*/ 505 w 505"/>
                  <a:gd name="T15" fmla="*/ 183 h 183"/>
                </a:gdLst>
                <a:ahLst/>
                <a:cxnLst>
                  <a:cxn ang="T8">
                    <a:pos x="T0" y="T1"/>
                  </a:cxn>
                  <a:cxn ang="T9">
                    <a:pos x="T2" y="T3"/>
                  </a:cxn>
                  <a:cxn ang="T10">
                    <a:pos x="T4" y="T5"/>
                  </a:cxn>
                  <a:cxn ang="T11">
                    <a:pos x="T6" y="T7"/>
                  </a:cxn>
                </a:cxnLst>
                <a:rect l="T12" t="T13" r="T14" b="T15"/>
                <a:pathLst>
                  <a:path w="505" h="183">
                    <a:moveTo>
                      <a:pt x="0" y="0"/>
                    </a:moveTo>
                    <a:lnTo>
                      <a:pt x="0" y="155"/>
                    </a:lnTo>
                    <a:lnTo>
                      <a:pt x="505" y="155"/>
                    </a:lnTo>
                    <a:lnTo>
                      <a:pt x="505" y="18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92" name="Freeform 191"/>
              <p:cNvSpPr>
                <a:spLocks/>
              </p:cNvSpPr>
              <p:nvPr/>
            </p:nvSpPr>
            <p:spPr bwMode="auto">
              <a:xfrm>
                <a:off x="4502" y="3573"/>
                <a:ext cx="70" cy="112"/>
              </a:xfrm>
              <a:custGeom>
                <a:avLst/>
                <a:gdLst>
                  <a:gd name="T0" fmla="*/ 70 w 70"/>
                  <a:gd name="T1" fmla="*/ 0 h 112"/>
                  <a:gd name="T2" fmla="*/ 42 w 70"/>
                  <a:gd name="T3" fmla="*/ 112 h 112"/>
                  <a:gd name="T4" fmla="*/ 0 w 70"/>
                  <a:gd name="T5" fmla="*/ 0 h 112"/>
                  <a:gd name="T6" fmla="*/ 0 60000 65536"/>
                  <a:gd name="T7" fmla="*/ 0 60000 65536"/>
                  <a:gd name="T8" fmla="*/ 0 60000 65536"/>
                  <a:gd name="T9" fmla="*/ 0 w 70"/>
                  <a:gd name="T10" fmla="*/ 0 h 112"/>
                  <a:gd name="T11" fmla="*/ 70 w 70"/>
                  <a:gd name="T12" fmla="*/ 112 h 112"/>
                </a:gdLst>
                <a:ahLst/>
                <a:cxnLst>
                  <a:cxn ang="T6">
                    <a:pos x="T0" y="T1"/>
                  </a:cxn>
                  <a:cxn ang="T7">
                    <a:pos x="T2" y="T3"/>
                  </a:cxn>
                  <a:cxn ang="T8">
                    <a:pos x="T4" y="T5"/>
                  </a:cxn>
                </a:cxnLst>
                <a:rect l="T9" t="T10" r="T11" b="T12"/>
                <a:pathLst>
                  <a:path w="70" h="112">
                    <a:moveTo>
                      <a:pt x="70" y="0"/>
                    </a:moveTo>
                    <a:lnTo>
                      <a:pt x="42" y="112"/>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93" name="Freeform 192"/>
              <p:cNvSpPr>
                <a:spLocks/>
              </p:cNvSpPr>
              <p:nvPr/>
            </p:nvSpPr>
            <p:spPr bwMode="auto">
              <a:xfrm>
                <a:off x="4544" y="3390"/>
                <a:ext cx="491" cy="183"/>
              </a:xfrm>
              <a:custGeom>
                <a:avLst/>
                <a:gdLst>
                  <a:gd name="T0" fmla="*/ 491 w 491"/>
                  <a:gd name="T1" fmla="*/ 0 h 183"/>
                  <a:gd name="T2" fmla="*/ 491 w 491"/>
                  <a:gd name="T3" fmla="*/ 155 h 183"/>
                  <a:gd name="T4" fmla="*/ 0 w 491"/>
                  <a:gd name="T5" fmla="*/ 155 h 183"/>
                  <a:gd name="T6" fmla="*/ 0 w 491"/>
                  <a:gd name="T7" fmla="*/ 183 h 183"/>
                  <a:gd name="T8" fmla="*/ 0 60000 65536"/>
                  <a:gd name="T9" fmla="*/ 0 60000 65536"/>
                  <a:gd name="T10" fmla="*/ 0 60000 65536"/>
                  <a:gd name="T11" fmla="*/ 0 60000 65536"/>
                  <a:gd name="T12" fmla="*/ 0 w 491"/>
                  <a:gd name="T13" fmla="*/ 0 h 183"/>
                  <a:gd name="T14" fmla="*/ 491 w 491"/>
                  <a:gd name="T15" fmla="*/ 183 h 183"/>
                </a:gdLst>
                <a:ahLst/>
                <a:cxnLst>
                  <a:cxn ang="T8">
                    <a:pos x="T0" y="T1"/>
                  </a:cxn>
                  <a:cxn ang="T9">
                    <a:pos x="T2" y="T3"/>
                  </a:cxn>
                  <a:cxn ang="T10">
                    <a:pos x="T4" y="T5"/>
                  </a:cxn>
                  <a:cxn ang="T11">
                    <a:pos x="T6" y="T7"/>
                  </a:cxn>
                </a:cxnLst>
                <a:rect l="T12" t="T13" r="T14" b="T15"/>
                <a:pathLst>
                  <a:path w="491" h="183">
                    <a:moveTo>
                      <a:pt x="491" y="0"/>
                    </a:moveTo>
                    <a:lnTo>
                      <a:pt x="491" y="155"/>
                    </a:lnTo>
                    <a:lnTo>
                      <a:pt x="0" y="155"/>
                    </a:lnTo>
                    <a:lnTo>
                      <a:pt x="0" y="18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94" name="Line 91"/>
              <p:cNvSpPr>
                <a:spLocks noChangeShapeType="1"/>
              </p:cNvSpPr>
              <p:nvPr/>
            </p:nvSpPr>
            <p:spPr bwMode="auto">
              <a:xfrm>
                <a:off x="4544" y="3573"/>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nvGrpSpPr>
              <p:cNvPr id="195" name="Group 194"/>
              <p:cNvGrpSpPr>
                <a:grpSpLocks/>
              </p:cNvGrpSpPr>
              <p:nvPr/>
            </p:nvGrpSpPr>
            <p:grpSpPr bwMode="auto">
              <a:xfrm>
                <a:off x="3829" y="614"/>
                <a:ext cx="1024" cy="463"/>
                <a:chOff x="3829" y="614"/>
                <a:chExt cx="1024" cy="463"/>
              </a:xfrm>
            </p:grpSpPr>
            <p:sp>
              <p:nvSpPr>
                <p:cNvPr id="212" name="AutoShape 93"/>
                <p:cNvSpPr>
                  <a:spLocks noChangeArrowheads="1"/>
                </p:cNvSpPr>
                <p:nvPr/>
              </p:nvSpPr>
              <p:spPr bwMode="auto">
                <a:xfrm>
                  <a:off x="3829" y="614"/>
                  <a:ext cx="1024" cy="463"/>
                </a:xfrm>
                <a:prstGeom prst="roundRect">
                  <a:avLst>
                    <a:gd name="adj" fmla="val 48486"/>
                  </a:avLst>
                </a:prstGeom>
                <a:solidFill>
                  <a:schemeClr val="bg1"/>
                </a:solidFill>
                <a:ln w="22225">
                  <a:solidFill>
                    <a:srgbClr val="000000"/>
                  </a:solidFill>
                  <a:round/>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grpSp>
              <p:nvGrpSpPr>
                <p:cNvPr id="213" name="Group 212"/>
                <p:cNvGrpSpPr>
                  <a:grpSpLocks/>
                </p:cNvGrpSpPr>
                <p:nvPr/>
              </p:nvGrpSpPr>
              <p:grpSpPr bwMode="auto">
                <a:xfrm>
                  <a:off x="3949" y="724"/>
                  <a:ext cx="749" cy="247"/>
                  <a:chOff x="3974" y="748"/>
                  <a:chExt cx="749" cy="247"/>
                </a:xfrm>
              </p:grpSpPr>
              <p:sp>
                <p:nvSpPr>
                  <p:cNvPr id="214" name="Rectangle 213"/>
                  <p:cNvSpPr>
                    <a:spLocks noChangeArrowheads="1"/>
                  </p:cNvSpPr>
                  <p:nvPr/>
                </p:nvSpPr>
                <p:spPr bwMode="auto">
                  <a:xfrm>
                    <a:off x="3974" y="748"/>
                    <a:ext cx="74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Preliminary</a:t>
                    </a:r>
                    <a:endParaRPr lang="en-US" sz="1400" b="0" u="none">
                      <a:latin typeface="Courier New" pitchFamily="49" charset="0"/>
                    </a:endParaRPr>
                  </a:p>
                </p:txBody>
              </p:sp>
              <p:sp>
                <p:nvSpPr>
                  <p:cNvPr id="215" name="Rectangle 214"/>
                  <p:cNvSpPr>
                    <a:spLocks noChangeArrowheads="1"/>
                  </p:cNvSpPr>
                  <p:nvPr/>
                </p:nvSpPr>
                <p:spPr bwMode="auto">
                  <a:xfrm>
                    <a:off x="4143" y="859"/>
                    <a:ext cx="40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Design</a:t>
                    </a:r>
                    <a:endParaRPr lang="en-US" sz="1400" b="0" u="none">
                      <a:latin typeface="Courier New" pitchFamily="49" charset="0"/>
                    </a:endParaRPr>
                  </a:p>
                </p:txBody>
              </p:sp>
            </p:grpSp>
          </p:grpSp>
          <p:grpSp>
            <p:nvGrpSpPr>
              <p:cNvPr id="196" name="Group 195"/>
              <p:cNvGrpSpPr>
                <a:grpSpLocks/>
              </p:cNvGrpSpPr>
              <p:nvPr/>
            </p:nvGrpSpPr>
            <p:grpSpPr bwMode="auto">
              <a:xfrm>
                <a:off x="3829" y="1610"/>
                <a:ext cx="1024" cy="462"/>
                <a:chOff x="3829" y="1610"/>
                <a:chExt cx="1024" cy="462"/>
              </a:xfrm>
            </p:grpSpPr>
            <p:sp>
              <p:nvSpPr>
                <p:cNvPr id="208" name="AutoShape 98"/>
                <p:cNvSpPr>
                  <a:spLocks noChangeArrowheads="1"/>
                </p:cNvSpPr>
                <p:nvPr/>
              </p:nvSpPr>
              <p:spPr bwMode="auto">
                <a:xfrm>
                  <a:off x="3829" y="1610"/>
                  <a:ext cx="1024" cy="462"/>
                </a:xfrm>
                <a:prstGeom prst="roundRect">
                  <a:avLst>
                    <a:gd name="adj" fmla="val 48593"/>
                  </a:avLst>
                </a:prstGeom>
                <a:solidFill>
                  <a:schemeClr val="bg1"/>
                </a:solidFill>
                <a:ln w="22225">
                  <a:solidFill>
                    <a:srgbClr val="000000"/>
                  </a:solidFill>
                  <a:round/>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grpSp>
              <p:nvGrpSpPr>
                <p:cNvPr id="209" name="Group 208"/>
                <p:cNvGrpSpPr>
                  <a:grpSpLocks/>
                </p:cNvGrpSpPr>
                <p:nvPr/>
              </p:nvGrpSpPr>
              <p:grpSpPr bwMode="auto">
                <a:xfrm>
                  <a:off x="4047" y="1723"/>
                  <a:ext cx="546" cy="244"/>
                  <a:chOff x="4075" y="1747"/>
                  <a:chExt cx="546" cy="244"/>
                </a:xfrm>
              </p:grpSpPr>
              <p:sp>
                <p:nvSpPr>
                  <p:cNvPr id="210" name="Rectangle 209"/>
                  <p:cNvSpPr>
                    <a:spLocks noChangeArrowheads="1"/>
                  </p:cNvSpPr>
                  <p:nvPr/>
                </p:nvSpPr>
                <p:spPr bwMode="auto">
                  <a:xfrm>
                    <a:off x="4075" y="1747"/>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Detailed</a:t>
                    </a:r>
                    <a:endParaRPr lang="en-US" sz="1400" b="0" u="none">
                      <a:latin typeface="Courier New" pitchFamily="49" charset="0"/>
                    </a:endParaRPr>
                  </a:p>
                </p:txBody>
              </p:sp>
              <p:sp>
                <p:nvSpPr>
                  <p:cNvPr id="211" name="Rectangle 210"/>
                  <p:cNvSpPr>
                    <a:spLocks noChangeArrowheads="1"/>
                  </p:cNvSpPr>
                  <p:nvPr/>
                </p:nvSpPr>
                <p:spPr bwMode="auto">
                  <a:xfrm>
                    <a:off x="4143" y="1855"/>
                    <a:ext cx="40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Design</a:t>
                    </a:r>
                    <a:endParaRPr lang="en-US" sz="1400" b="0" u="none">
                      <a:latin typeface="Courier New" pitchFamily="49" charset="0"/>
                    </a:endParaRPr>
                  </a:p>
                </p:txBody>
              </p:sp>
            </p:grpSp>
          </p:grpSp>
          <p:grpSp>
            <p:nvGrpSpPr>
              <p:cNvPr id="197" name="Group 196"/>
              <p:cNvGrpSpPr>
                <a:grpSpLocks/>
              </p:cNvGrpSpPr>
              <p:nvPr/>
            </p:nvGrpSpPr>
            <p:grpSpPr bwMode="auto">
              <a:xfrm>
                <a:off x="3156" y="2928"/>
                <a:ext cx="1038" cy="476"/>
                <a:chOff x="3156" y="2928"/>
                <a:chExt cx="1038" cy="476"/>
              </a:xfrm>
            </p:grpSpPr>
            <p:sp>
              <p:nvSpPr>
                <p:cNvPr id="204" name="AutoShape 103"/>
                <p:cNvSpPr>
                  <a:spLocks noChangeArrowheads="1"/>
                </p:cNvSpPr>
                <p:nvPr/>
              </p:nvSpPr>
              <p:spPr bwMode="auto">
                <a:xfrm>
                  <a:off x="3156" y="2928"/>
                  <a:ext cx="1038" cy="476"/>
                </a:xfrm>
                <a:prstGeom prst="roundRect">
                  <a:avLst>
                    <a:gd name="adj" fmla="val 47162"/>
                  </a:avLst>
                </a:prstGeom>
                <a:solidFill>
                  <a:schemeClr val="bg1"/>
                </a:solidFill>
                <a:ln w="22225">
                  <a:solidFill>
                    <a:srgbClr val="000000"/>
                  </a:solidFill>
                  <a:round/>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grpSp>
              <p:nvGrpSpPr>
                <p:cNvPr id="205" name="Group 204"/>
                <p:cNvGrpSpPr>
                  <a:grpSpLocks/>
                </p:cNvGrpSpPr>
                <p:nvPr/>
              </p:nvGrpSpPr>
              <p:grpSpPr bwMode="auto">
                <a:xfrm>
                  <a:off x="3283" y="3036"/>
                  <a:ext cx="749" cy="267"/>
                  <a:chOff x="3303" y="3060"/>
                  <a:chExt cx="749" cy="267"/>
                </a:xfrm>
              </p:grpSpPr>
              <p:sp>
                <p:nvSpPr>
                  <p:cNvPr id="206" name="Rectangle 205"/>
                  <p:cNvSpPr>
                    <a:spLocks noChangeArrowheads="1"/>
                  </p:cNvSpPr>
                  <p:nvPr/>
                </p:nvSpPr>
                <p:spPr bwMode="auto">
                  <a:xfrm>
                    <a:off x="3404" y="3060"/>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Coding &amp;</a:t>
                    </a:r>
                    <a:endParaRPr lang="en-US" sz="1400" b="0" u="none">
                      <a:latin typeface="Courier New" pitchFamily="49" charset="0"/>
                    </a:endParaRPr>
                  </a:p>
                </p:txBody>
              </p:sp>
              <p:sp>
                <p:nvSpPr>
                  <p:cNvPr id="207" name="Rectangle 206"/>
                  <p:cNvSpPr>
                    <a:spLocks noChangeArrowheads="1"/>
                  </p:cNvSpPr>
                  <p:nvPr/>
                </p:nvSpPr>
                <p:spPr bwMode="auto">
                  <a:xfrm>
                    <a:off x="3303" y="3192"/>
                    <a:ext cx="74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CSU Testing</a:t>
                    </a:r>
                    <a:endParaRPr lang="en-US" sz="1400" b="0" u="none">
                      <a:latin typeface="Courier New" pitchFamily="49" charset="0"/>
                    </a:endParaRPr>
                  </a:p>
                </p:txBody>
              </p:sp>
            </p:grpSp>
          </p:grpSp>
          <p:grpSp>
            <p:nvGrpSpPr>
              <p:cNvPr id="198" name="Group 197"/>
              <p:cNvGrpSpPr>
                <a:grpSpLocks/>
              </p:cNvGrpSpPr>
              <p:nvPr/>
            </p:nvGrpSpPr>
            <p:grpSpPr bwMode="auto">
              <a:xfrm>
                <a:off x="4502" y="2928"/>
                <a:ext cx="1024" cy="476"/>
                <a:chOff x="4502" y="2928"/>
                <a:chExt cx="1024" cy="476"/>
              </a:xfrm>
            </p:grpSpPr>
            <p:sp>
              <p:nvSpPr>
                <p:cNvPr id="199" name="AutoShape 108"/>
                <p:cNvSpPr>
                  <a:spLocks noChangeArrowheads="1"/>
                </p:cNvSpPr>
                <p:nvPr/>
              </p:nvSpPr>
              <p:spPr bwMode="auto">
                <a:xfrm>
                  <a:off x="4502" y="2928"/>
                  <a:ext cx="1024" cy="476"/>
                </a:xfrm>
                <a:prstGeom prst="roundRect">
                  <a:avLst>
                    <a:gd name="adj" fmla="val 47162"/>
                  </a:avLst>
                </a:prstGeom>
                <a:solidFill>
                  <a:schemeClr val="bg1"/>
                </a:solidFill>
                <a:ln w="22225">
                  <a:solidFill>
                    <a:srgbClr val="000000"/>
                  </a:solidFill>
                  <a:round/>
                  <a:headEnd/>
                  <a:tailEnd/>
                </a:ln>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eaLnBrk="0" hangingPunct="0"/>
                  <a:endParaRPr lang="en-US"/>
                </a:p>
              </p:txBody>
            </p:sp>
            <p:grpSp>
              <p:nvGrpSpPr>
                <p:cNvPr id="200" name="Group 199"/>
                <p:cNvGrpSpPr>
                  <a:grpSpLocks/>
                </p:cNvGrpSpPr>
                <p:nvPr/>
              </p:nvGrpSpPr>
              <p:grpSpPr bwMode="auto">
                <a:xfrm>
                  <a:off x="4622" y="2980"/>
                  <a:ext cx="749" cy="375"/>
                  <a:chOff x="4646" y="3004"/>
                  <a:chExt cx="749" cy="375"/>
                </a:xfrm>
              </p:grpSpPr>
              <p:sp>
                <p:nvSpPr>
                  <p:cNvPr id="201" name="Rectangle 200"/>
                  <p:cNvSpPr>
                    <a:spLocks noChangeArrowheads="1"/>
                  </p:cNvSpPr>
                  <p:nvPr/>
                </p:nvSpPr>
                <p:spPr bwMode="auto">
                  <a:xfrm>
                    <a:off x="4915" y="3004"/>
                    <a:ext cx="2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CSC</a:t>
                    </a:r>
                    <a:endParaRPr lang="en-US" sz="1400" b="0" u="none">
                      <a:latin typeface="Courier New" pitchFamily="49" charset="0"/>
                    </a:endParaRPr>
                  </a:p>
                </p:txBody>
              </p:sp>
              <p:sp>
                <p:nvSpPr>
                  <p:cNvPr id="202" name="Rectangle 201"/>
                  <p:cNvSpPr>
                    <a:spLocks noChangeArrowheads="1"/>
                  </p:cNvSpPr>
                  <p:nvPr/>
                </p:nvSpPr>
                <p:spPr bwMode="auto">
                  <a:xfrm>
                    <a:off x="4646" y="3117"/>
                    <a:ext cx="74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Integration</a:t>
                    </a:r>
                    <a:endParaRPr lang="en-US" sz="1400" b="0" u="none">
                      <a:latin typeface="Courier New" pitchFamily="49" charset="0"/>
                    </a:endParaRPr>
                  </a:p>
                </p:txBody>
              </p:sp>
              <p:sp>
                <p:nvSpPr>
                  <p:cNvPr id="203" name="Rectangle 202"/>
                  <p:cNvSpPr>
                    <a:spLocks noChangeArrowheads="1"/>
                  </p:cNvSpPr>
                  <p:nvPr/>
                </p:nvSpPr>
                <p:spPr bwMode="auto">
                  <a:xfrm>
                    <a:off x="4713" y="3243"/>
                    <a:ext cx="6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defTabSz="901700" eaLnBrk="0" hangingPunct="0"/>
                    <a:r>
                      <a:rPr lang="en-US" sz="1400" u="none">
                        <a:solidFill>
                          <a:srgbClr val="000000"/>
                        </a:solidFill>
                        <a:latin typeface="Courier New" pitchFamily="49" charset="0"/>
                      </a:rPr>
                      <a:t>&amp; Testing</a:t>
                    </a:r>
                    <a:endParaRPr lang="en-US" sz="1400" b="0" u="none">
                      <a:latin typeface="Courier New" pitchFamily="49" charset="0"/>
                    </a:endParaRPr>
                  </a:p>
                </p:txBody>
              </p:sp>
            </p:grpSp>
          </p:grpSp>
        </p:grpSp>
        <p:grpSp>
          <p:nvGrpSpPr>
            <p:cNvPr id="157" name="Group 156"/>
            <p:cNvGrpSpPr>
              <a:grpSpLocks/>
            </p:cNvGrpSpPr>
            <p:nvPr/>
          </p:nvGrpSpPr>
          <p:grpSpPr bwMode="auto">
            <a:xfrm>
              <a:off x="1368" y="424"/>
              <a:ext cx="2795" cy="3264"/>
              <a:chOff x="1368" y="424"/>
              <a:chExt cx="2795" cy="3264"/>
            </a:xfrm>
          </p:grpSpPr>
          <p:grpSp>
            <p:nvGrpSpPr>
              <p:cNvPr id="158" name="Group 157"/>
              <p:cNvGrpSpPr>
                <a:grpSpLocks/>
              </p:cNvGrpSpPr>
              <p:nvPr/>
            </p:nvGrpSpPr>
            <p:grpSpPr bwMode="auto">
              <a:xfrm>
                <a:off x="4107" y="425"/>
                <a:ext cx="56" cy="195"/>
                <a:chOff x="1340" y="2902"/>
                <a:chExt cx="56" cy="195"/>
              </a:xfrm>
            </p:grpSpPr>
            <p:sp>
              <p:nvSpPr>
                <p:cNvPr id="161" name="Line 115"/>
                <p:cNvSpPr>
                  <a:spLocks noChangeShapeType="1"/>
                </p:cNvSpPr>
                <p:nvPr/>
              </p:nvSpPr>
              <p:spPr bwMode="auto">
                <a:xfrm>
                  <a:off x="1368" y="2986"/>
                  <a:ext cx="1" cy="11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62" name="Freeform 161"/>
                <p:cNvSpPr>
                  <a:spLocks/>
                </p:cNvSpPr>
                <p:nvPr/>
              </p:nvSpPr>
              <p:spPr bwMode="auto">
                <a:xfrm>
                  <a:off x="1340" y="3000"/>
                  <a:ext cx="56" cy="97"/>
                </a:xfrm>
                <a:custGeom>
                  <a:avLst/>
                  <a:gdLst>
                    <a:gd name="T0" fmla="*/ 56 w 56"/>
                    <a:gd name="T1" fmla="*/ 0 h 97"/>
                    <a:gd name="T2" fmla="*/ 28 w 56"/>
                    <a:gd name="T3" fmla="*/ 97 h 97"/>
                    <a:gd name="T4" fmla="*/ 0 w 56"/>
                    <a:gd name="T5" fmla="*/ 0 h 97"/>
                    <a:gd name="T6" fmla="*/ 0 60000 65536"/>
                    <a:gd name="T7" fmla="*/ 0 60000 65536"/>
                    <a:gd name="T8" fmla="*/ 0 60000 65536"/>
                    <a:gd name="T9" fmla="*/ 0 w 56"/>
                    <a:gd name="T10" fmla="*/ 0 h 97"/>
                    <a:gd name="T11" fmla="*/ 56 w 56"/>
                    <a:gd name="T12" fmla="*/ 97 h 97"/>
                  </a:gdLst>
                  <a:ahLst/>
                  <a:cxnLst>
                    <a:cxn ang="T6">
                      <a:pos x="T0" y="T1"/>
                    </a:cxn>
                    <a:cxn ang="T7">
                      <a:pos x="T2" y="T3"/>
                    </a:cxn>
                    <a:cxn ang="T8">
                      <a:pos x="T4" y="T5"/>
                    </a:cxn>
                  </a:cxnLst>
                  <a:rect l="T9" t="T10" r="T11" b="T12"/>
                  <a:pathLst>
                    <a:path w="56" h="97">
                      <a:moveTo>
                        <a:pt x="56" y="0"/>
                      </a:moveTo>
                      <a:lnTo>
                        <a:pt x="28" y="97"/>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63" name="Line 117"/>
                <p:cNvSpPr>
                  <a:spLocks noChangeShapeType="1"/>
                </p:cNvSpPr>
                <p:nvPr/>
              </p:nvSpPr>
              <p:spPr bwMode="auto">
                <a:xfrm>
                  <a:off x="1368" y="2902"/>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sp>
            <p:nvSpPr>
              <p:cNvPr id="159" name="Freeform 158"/>
              <p:cNvSpPr>
                <a:spLocks/>
              </p:cNvSpPr>
              <p:nvPr/>
            </p:nvSpPr>
            <p:spPr bwMode="auto">
              <a:xfrm>
                <a:off x="1376" y="424"/>
                <a:ext cx="2760" cy="3264"/>
              </a:xfrm>
              <a:custGeom>
                <a:avLst/>
                <a:gdLst>
                  <a:gd name="T0" fmla="*/ 0 w 2760"/>
                  <a:gd name="T1" fmla="*/ 3264 h 3264"/>
                  <a:gd name="T2" fmla="*/ 1271 w 2760"/>
                  <a:gd name="T3" fmla="*/ 3261 h 3264"/>
                  <a:gd name="T4" fmla="*/ 1271 w 2760"/>
                  <a:gd name="T5" fmla="*/ 1 h 3264"/>
                  <a:gd name="T6" fmla="*/ 2760 w 2760"/>
                  <a:gd name="T7" fmla="*/ 0 h 3264"/>
                  <a:gd name="T8" fmla="*/ 0 60000 65536"/>
                  <a:gd name="T9" fmla="*/ 0 60000 65536"/>
                  <a:gd name="T10" fmla="*/ 0 60000 65536"/>
                  <a:gd name="T11" fmla="*/ 0 60000 65536"/>
                  <a:gd name="T12" fmla="*/ 0 w 2760"/>
                  <a:gd name="T13" fmla="*/ 0 h 3264"/>
                  <a:gd name="T14" fmla="*/ 2760 w 2760"/>
                  <a:gd name="T15" fmla="*/ 3264 h 3264"/>
                </a:gdLst>
                <a:ahLst/>
                <a:cxnLst>
                  <a:cxn ang="T8">
                    <a:pos x="T0" y="T1"/>
                  </a:cxn>
                  <a:cxn ang="T9">
                    <a:pos x="T2" y="T3"/>
                  </a:cxn>
                  <a:cxn ang="T10">
                    <a:pos x="T4" y="T5"/>
                  </a:cxn>
                  <a:cxn ang="T11">
                    <a:pos x="T6" y="T7"/>
                  </a:cxn>
                </a:cxnLst>
                <a:rect l="T12" t="T13" r="T14" b="T15"/>
                <a:pathLst>
                  <a:path w="2760" h="3264">
                    <a:moveTo>
                      <a:pt x="0" y="3264"/>
                    </a:moveTo>
                    <a:lnTo>
                      <a:pt x="1271" y="3261"/>
                    </a:lnTo>
                    <a:lnTo>
                      <a:pt x="1271" y="1"/>
                    </a:lnTo>
                    <a:lnTo>
                      <a:pt x="276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60" name="Line 119"/>
              <p:cNvSpPr>
                <a:spLocks noChangeShapeType="1"/>
              </p:cNvSpPr>
              <p:nvPr/>
            </p:nvSpPr>
            <p:spPr bwMode="auto">
              <a:xfrm flipH="1">
                <a:off x="1368" y="3237"/>
                <a:ext cx="0" cy="44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grpSp>
    </p:spTree>
    <p:extLst>
      <p:ext uri="{BB962C8B-B14F-4D97-AF65-F5344CB8AC3E}">
        <p14:creationId xmlns:p14="http://schemas.microsoft.com/office/powerpoint/2010/main" val="293051067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768758" y="1204914"/>
            <a:ext cx="265251" cy="457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p>
            <a:pPr defTabSz="901700" eaLnBrk="0" hangingPunct="0"/>
            <a:r>
              <a:rPr lang="en-US" sz="2400" b="1" u="none">
                <a:solidFill>
                  <a:srgbClr val="DD0806"/>
                </a:solidFill>
                <a:latin typeface="Helvetica" pitchFamily="34" charset="0"/>
              </a:rPr>
              <a:t> </a:t>
            </a:r>
          </a:p>
        </p:txBody>
      </p:sp>
      <p:sp>
        <p:nvSpPr>
          <p:cNvPr id="21507" name="Rectangle 3"/>
          <p:cNvSpPr>
            <a:spLocks noChangeArrowheads="1"/>
          </p:cNvSpPr>
          <p:nvPr/>
        </p:nvSpPr>
        <p:spPr bwMode="auto">
          <a:xfrm>
            <a:off x="7483190" y="3551238"/>
            <a:ext cx="2117" cy="23812"/>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b="1"/>
          </a:p>
        </p:txBody>
      </p:sp>
      <p:sp>
        <p:nvSpPr>
          <p:cNvPr id="21508" name="Rectangle 4"/>
          <p:cNvSpPr>
            <a:spLocks noChangeArrowheads="1"/>
          </p:cNvSpPr>
          <p:nvPr/>
        </p:nvSpPr>
        <p:spPr bwMode="auto">
          <a:xfrm>
            <a:off x="8534901" y="3551238"/>
            <a:ext cx="33858" cy="0"/>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b="1"/>
          </a:p>
        </p:txBody>
      </p:sp>
      <p:sp>
        <p:nvSpPr>
          <p:cNvPr id="21509" name="Rectangle 5"/>
          <p:cNvSpPr>
            <a:spLocks noChangeArrowheads="1"/>
          </p:cNvSpPr>
          <p:nvPr/>
        </p:nvSpPr>
        <p:spPr bwMode="auto">
          <a:xfrm>
            <a:off x="5530018" y="2309813"/>
            <a:ext cx="2115" cy="23812"/>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b="1"/>
          </a:p>
        </p:txBody>
      </p:sp>
      <p:sp>
        <p:nvSpPr>
          <p:cNvPr id="21510" name="Rectangle 6"/>
          <p:cNvSpPr>
            <a:spLocks noChangeArrowheads="1"/>
          </p:cNvSpPr>
          <p:nvPr/>
        </p:nvSpPr>
        <p:spPr bwMode="auto">
          <a:xfrm>
            <a:off x="6581725" y="2309814"/>
            <a:ext cx="33858" cy="1587"/>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b="1"/>
          </a:p>
        </p:txBody>
      </p:sp>
      <p:sp>
        <p:nvSpPr>
          <p:cNvPr id="21511" name="Rectangle 7"/>
          <p:cNvSpPr>
            <a:spLocks noChangeArrowheads="1"/>
          </p:cNvSpPr>
          <p:nvPr/>
        </p:nvSpPr>
        <p:spPr bwMode="auto">
          <a:xfrm>
            <a:off x="9135878" y="4903788"/>
            <a:ext cx="2115" cy="25400"/>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b="1"/>
          </a:p>
        </p:txBody>
      </p:sp>
      <p:sp>
        <p:nvSpPr>
          <p:cNvPr id="21513" name="AutoShape 9"/>
          <p:cNvSpPr>
            <a:spLocks noChangeArrowheads="1"/>
          </p:cNvSpPr>
          <p:nvPr/>
        </p:nvSpPr>
        <p:spPr bwMode="auto">
          <a:xfrm>
            <a:off x="2379120" y="2913064"/>
            <a:ext cx="2133044" cy="636587"/>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215" tIns="45107" rIns="90215" bIns="45107"/>
          <a:lstStyle/>
          <a:p>
            <a:pPr defTabSz="901700" eaLnBrk="0" hangingPunct="0">
              <a:lnSpc>
                <a:spcPct val="30000"/>
              </a:lnSpc>
            </a:pPr>
            <a:endParaRPr lang="en-US" sz="1400" b="1" u="none">
              <a:latin typeface="Book Antiqua" pitchFamily="18" charset="0"/>
            </a:endParaRPr>
          </a:p>
          <a:p>
            <a:pPr defTabSz="901700" eaLnBrk="0" hangingPunct="0"/>
            <a:r>
              <a:rPr lang="en-US" sz="1400" b="1" u="none">
                <a:latin typeface="Book Antiqua" pitchFamily="18" charset="0"/>
              </a:rPr>
              <a:t>System Design</a:t>
            </a:r>
            <a:endParaRPr lang="de-DE" sz="1400" b="1" u="none">
              <a:latin typeface="Book Antiqua" pitchFamily="18" charset="0"/>
            </a:endParaRPr>
          </a:p>
        </p:txBody>
      </p:sp>
      <p:sp>
        <p:nvSpPr>
          <p:cNvPr id="21514" name="AutoShape 10"/>
          <p:cNvSpPr>
            <a:spLocks noChangeArrowheads="1"/>
          </p:cNvSpPr>
          <p:nvPr/>
        </p:nvSpPr>
        <p:spPr bwMode="auto">
          <a:xfrm>
            <a:off x="1354920" y="2209800"/>
            <a:ext cx="2016659" cy="636588"/>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215" tIns="45107" rIns="90215" bIns="45107"/>
          <a:lstStyle/>
          <a:p>
            <a:pPr algn="ctr" defTabSz="901700" eaLnBrk="0" hangingPunct="0"/>
            <a:r>
              <a:rPr lang="en-US" sz="1400" b="1" u="none">
                <a:latin typeface="Book Antiqua" pitchFamily="18" charset="0"/>
              </a:rPr>
              <a:t>Requirements</a:t>
            </a:r>
          </a:p>
          <a:p>
            <a:pPr algn="ctr" defTabSz="901700" eaLnBrk="0" hangingPunct="0"/>
            <a:r>
              <a:rPr lang="en-US" sz="1400" b="1" u="none">
                <a:latin typeface="Book Antiqua" pitchFamily="18" charset="0"/>
              </a:rPr>
              <a:t>Analysis</a:t>
            </a:r>
            <a:endParaRPr lang="de-DE" sz="1400" b="1" u="none">
              <a:latin typeface="Book Antiqua" pitchFamily="18" charset="0"/>
            </a:endParaRPr>
          </a:p>
        </p:txBody>
      </p:sp>
      <p:sp>
        <p:nvSpPr>
          <p:cNvPr id="21515" name="AutoShape 11"/>
          <p:cNvSpPr>
            <a:spLocks noChangeArrowheads="1"/>
          </p:cNvSpPr>
          <p:nvPr/>
        </p:nvSpPr>
        <p:spPr bwMode="auto">
          <a:xfrm>
            <a:off x="303212" y="1508125"/>
            <a:ext cx="2016657" cy="636588"/>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215" tIns="45107" rIns="90215" bIns="45107"/>
          <a:lstStyle/>
          <a:p>
            <a:pPr algn="ctr" defTabSz="901700" eaLnBrk="0" hangingPunct="0"/>
            <a:r>
              <a:rPr lang="en-US" sz="1400" b="1" u="none">
                <a:latin typeface="Book Antiqua" pitchFamily="18" charset="0"/>
              </a:rPr>
              <a:t>Requirements</a:t>
            </a:r>
          </a:p>
          <a:p>
            <a:pPr algn="ctr" defTabSz="901700" eaLnBrk="0" hangingPunct="0"/>
            <a:r>
              <a:rPr lang="en-US" sz="1400" b="1" u="none">
                <a:latin typeface="Book Antiqua" pitchFamily="18" charset="0"/>
              </a:rPr>
              <a:t>Engineering</a:t>
            </a:r>
            <a:endParaRPr lang="de-DE" sz="1400" b="1" u="none">
              <a:latin typeface="Book Antiqua" pitchFamily="18" charset="0"/>
            </a:endParaRPr>
          </a:p>
        </p:txBody>
      </p:sp>
      <p:sp>
        <p:nvSpPr>
          <p:cNvPr id="21516" name="AutoShape 12"/>
          <p:cNvSpPr>
            <a:spLocks noChangeArrowheads="1"/>
          </p:cNvSpPr>
          <p:nvPr/>
        </p:nvSpPr>
        <p:spPr bwMode="auto">
          <a:xfrm>
            <a:off x="3401205" y="3602039"/>
            <a:ext cx="2016657" cy="636587"/>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215" tIns="45107" rIns="90215" bIns="45107"/>
          <a:lstStyle/>
          <a:p>
            <a:pPr defTabSz="901700" eaLnBrk="0" hangingPunct="0">
              <a:lnSpc>
                <a:spcPct val="40000"/>
              </a:lnSpc>
            </a:pPr>
            <a:endParaRPr lang="de-DE" sz="1400" b="1" u="none"/>
          </a:p>
          <a:p>
            <a:pPr defTabSz="901700" eaLnBrk="0" hangingPunct="0"/>
            <a:r>
              <a:rPr lang="de-DE" sz="1400" b="1" u="none"/>
              <a:t>Object Design</a:t>
            </a:r>
            <a:endParaRPr lang="de-DE" b="1"/>
          </a:p>
        </p:txBody>
      </p:sp>
      <p:sp>
        <p:nvSpPr>
          <p:cNvPr id="21517" name="Freeform 13"/>
          <p:cNvSpPr>
            <a:spLocks/>
          </p:cNvSpPr>
          <p:nvPr/>
        </p:nvSpPr>
        <p:spPr bwMode="auto">
          <a:xfrm>
            <a:off x="2728280" y="1968501"/>
            <a:ext cx="175637" cy="220663"/>
          </a:xfrm>
          <a:custGeom>
            <a:avLst/>
            <a:gdLst>
              <a:gd name="T0" fmla="*/ 2147483647 w 84"/>
              <a:gd name="T1" fmla="*/ 0 h 140"/>
              <a:gd name="T2" fmla="*/ 2147483647 w 84"/>
              <a:gd name="T3" fmla="*/ 2147483647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1518" name="Freeform 14"/>
          <p:cNvSpPr>
            <a:spLocks/>
          </p:cNvSpPr>
          <p:nvPr/>
        </p:nvSpPr>
        <p:spPr bwMode="auto">
          <a:xfrm>
            <a:off x="2319869" y="1816100"/>
            <a:ext cx="497288" cy="152400"/>
          </a:xfrm>
          <a:custGeom>
            <a:avLst/>
            <a:gdLst>
              <a:gd name="T0" fmla="*/ 0 w 238"/>
              <a:gd name="T1" fmla="*/ 0 h 98"/>
              <a:gd name="T2" fmla="*/ 2147483647 w 238"/>
              <a:gd name="T3" fmla="*/ 0 h 98"/>
              <a:gd name="T4" fmla="*/ 2147483647 w 238"/>
              <a:gd name="T5" fmla="*/ 2147483647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1519" name="Line 15"/>
          <p:cNvSpPr>
            <a:spLocks noChangeShapeType="1"/>
          </p:cNvSpPr>
          <p:nvPr/>
        </p:nvSpPr>
        <p:spPr bwMode="auto">
          <a:xfrm>
            <a:off x="2817158" y="1968501"/>
            <a:ext cx="2115" cy="22066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1520" name="Line 16"/>
          <p:cNvSpPr>
            <a:spLocks noChangeShapeType="1"/>
          </p:cNvSpPr>
          <p:nvPr/>
        </p:nvSpPr>
        <p:spPr bwMode="auto">
          <a:xfrm>
            <a:off x="3839240" y="2671764"/>
            <a:ext cx="2117" cy="2190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1521" name="Freeform 17"/>
          <p:cNvSpPr>
            <a:spLocks/>
          </p:cNvSpPr>
          <p:nvPr/>
        </p:nvSpPr>
        <p:spPr bwMode="auto">
          <a:xfrm>
            <a:off x="3752480" y="2671764"/>
            <a:ext cx="175637" cy="219075"/>
          </a:xfrm>
          <a:custGeom>
            <a:avLst/>
            <a:gdLst>
              <a:gd name="T0" fmla="*/ 2147483647 w 84"/>
              <a:gd name="T1" fmla="*/ 0 h 140"/>
              <a:gd name="T2" fmla="*/ 2147483647 w 84"/>
              <a:gd name="T3" fmla="*/ 2147483647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1522" name="Freeform 18"/>
          <p:cNvSpPr>
            <a:spLocks/>
          </p:cNvSpPr>
          <p:nvPr/>
        </p:nvSpPr>
        <p:spPr bwMode="auto">
          <a:xfrm>
            <a:off x="3341954" y="2517775"/>
            <a:ext cx="497286" cy="153988"/>
          </a:xfrm>
          <a:custGeom>
            <a:avLst/>
            <a:gdLst>
              <a:gd name="T0" fmla="*/ 0 w 238"/>
              <a:gd name="T1" fmla="*/ 0 h 98"/>
              <a:gd name="T2" fmla="*/ 2147483647 w 238"/>
              <a:gd name="T3" fmla="*/ 0 h 98"/>
              <a:gd name="T4" fmla="*/ 2147483647 w 238"/>
              <a:gd name="T5" fmla="*/ 2147483647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1523" name="Freeform 19"/>
          <p:cNvSpPr>
            <a:spLocks/>
          </p:cNvSpPr>
          <p:nvPr/>
        </p:nvSpPr>
        <p:spPr bwMode="auto">
          <a:xfrm>
            <a:off x="4804189" y="3373439"/>
            <a:ext cx="175638" cy="219075"/>
          </a:xfrm>
          <a:custGeom>
            <a:avLst/>
            <a:gdLst>
              <a:gd name="T0" fmla="*/ 2147483647 w 84"/>
              <a:gd name="T1" fmla="*/ 0 h 140"/>
              <a:gd name="T2" fmla="*/ 2147483647 w 84"/>
              <a:gd name="T3" fmla="*/ 2147483647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1524" name="Freeform 20"/>
          <p:cNvSpPr>
            <a:spLocks/>
          </p:cNvSpPr>
          <p:nvPr/>
        </p:nvSpPr>
        <p:spPr bwMode="auto">
          <a:xfrm>
            <a:off x="4366153" y="3219450"/>
            <a:ext cx="524797" cy="153988"/>
          </a:xfrm>
          <a:custGeom>
            <a:avLst/>
            <a:gdLst>
              <a:gd name="T0" fmla="*/ 0 w 252"/>
              <a:gd name="T1" fmla="*/ 0 h 98"/>
              <a:gd name="T2" fmla="*/ 2147483647 w 252"/>
              <a:gd name="T3" fmla="*/ 0 h 98"/>
              <a:gd name="T4" fmla="*/ 2147483647 w 252"/>
              <a:gd name="T5" fmla="*/ 2147483647 h 98"/>
              <a:gd name="T6" fmla="*/ 0 60000 65536"/>
              <a:gd name="T7" fmla="*/ 0 60000 65536"/>
              <a:gd name="T8" fmla="*/ 0 60000 65536"/>
              <a:gd name="T9" fmla="*/ 0 w 252"/>
              <a:gd name="T10" fmla="*/ 0 h 98"/>
              <a:gd name="T11" fmla="*/ 252 w 252"/>
              <a:gd name="T12" fmla="*/ 98 h 98"/>
            </a:gdLst>
            <a:ahLst/>
            <a:cxnLst>
              <a:cxn ang="T6">
                <a:pos x="T0" y="T1"/>
              </a:cxn>
              <a:cxn ang="T7">
                <a:pos x="T2" y="T3"/>
              </a:cxn>
              <a:cxn ang="T8">
                <a:pos x="T4" y="T5"/>
              </a:cxn>
            </a:cxnLst>
            <a:rect l="T9" t="T10" r="T11" b="T12"/>
            <a:pathLst>
              <a:path w="252" h="98">
                <a:moveTo>
                  <a:pt x="0" y="0"/>
                </a:moveTo>
                <a:lnTo>
                  <a:pt x="252" y="0"/>
                </a:lnTo>
                <a:lnTo>
                  <a:pt x="252"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1525" name="Line 21"/>
          <p:cNvSpPr>
            <a:spLocks noChangeShapeType="1"/>
          </p:cNvSpPr>
          <p:nvPr/>
        </p:nvSpPr>
        <p:spPr bwMode="auto">
          <a:xfrm>
            <a:off x="4890951" y="3373439"/>
            <a:ext cx="2115" cy="2190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b="1"/>
          </a:p>
        </p:txBody>
      </p:sp>
      <p:grpSp>
        <p:nvGrpSpPr>
          <p:cNvPr id="2" name="Group 22"/>
          <p:cNvGrpSpPr>
            <a:grpSpLocks/>
          </p:cNvGrpSpPr>
          <p:nvPr/>
        </p:nvGrpSpPr>
        <p:grpSpPr bwMode="auto">
          <a:xfrm>
            <a:off x="6786990" y="4445000"/>
            <a:ext cx="4236463" cy="2413000"/>
            <a:chOff x="3400" y="2828"/>
            <a:chExt cx="2030" cy="1540"/>
          </a:xfrm>
        </p:grpSpPr>
        <p:sp>
          <p:nvSpPr>
            <p:cNvPr id="21561" name="Freeform 23"/>
            <p:cNvSpPr>
              <a:spLocks/>
            </p:cNvSpPr>
            <p:nvPr/>
          </p:nvSpPr>
          <p:spPr bwMode="auto">
            <a:xfrm>
              <a:off x="4086" y="2926"/>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endParaRPr lang="en-US" b="1"/>
            </a:p>
          </p:txBody>
        </p:sp>
        <p:sp>
          <p:nvSpPr>
            <p:cNvPr id="21562" name="Freeform 24"/>
            <p:cNvSpPr>
              <a:spLocks/>
            </p:cNvSpPr>
            <p:nvPr/>
          </p:nvSpPr>
          <p:spPr bwMode="auto">
            <a:xfrm>
              <a:off x="3918" y="2828"/>
              <a:ext cx="210" cy="84"/>
            </a:xfrm>
            <a:custGeom>
              <a:avLst/>
              <a:gdLst>
                <a:gd name="T0" fmla="*/ 0 w 210"/>
                <a:gd name="T1" fmla="*/ 0 h 84"/>
                <a:gd name="T2" fmla="*/ 210 w 210"/>
                <a:gd name="T3" fmla="*/ 0 h 84"/>
                <a:gd name="T4" fmla="*/ 210 w 210"/>
                <a:gd name="T5" fmla="*/ 84 h 84"/>
                <a:gd name="T6" fmla="*/ 0 60000 65536"/>
                <a:gd name="T7" fmla="*/ 0 60000 65536"/>
                <a:gd name="T8" fmla="*/ 0 60000 65536"/>
                <a:gd name="T9" fmla="*/ 0 w 210"/>
                <a:gd name="T10" fmla="*/ 0 h 84"/>
                <a:gd name="T11" fmla="*/ 210 w 210"/>
                <a:gd name="T12" fmla="*/ 84 h 84"/>
              </a:gdLst>
              <a:ahLst/>
              <a:cxnLst>
                <a:cxn ang="T6">
                  <a:pos x="T0" y="T1"/>
                </a:cxn>
                <a:cxn ang="T7">
                  <a:pos x="T2" y="T3"/>
                </a:cxn>
                <a:cxn ang="T8">
                  <a:pos x="T4" y="T5"/>
                </a:cxn>
              </a:cxnLst>
              <a:rect l="T9" t="T10" r="T11" b="T12"/>
              <a:pathLst>
                <a:path w="210" h="84">
                  <a:moveTo>
                    <a:pt x="0" y="0"/>
                  </a:moveTo>
                  <a:lnTo>
                    <a:pt x="210" y="0"/>
                  </a:lnTo>
                  <a:lnTo>
                    <a:pt x="210"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endParaRPr lang="en-US" b="1"/>
            </a:p>
          </p:txBody>
        </p:sp>
        <p:sp>
          <p:nvSpPr>
            <p:cNvPr id="21563" name="Line 25"/>
            <p:cNvSpPr>
              <a:spLocks noChangeShapeType="1"/>
            </p:cNvSpPr>
            <p:nvPr/>
          </p:nvSpPr>
          <p:spPr bwMode="auto">
            <a:xfrm>
              <a:off x="4128" y="2912"/>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7813" tIns="43907" rIns="87813" bIns="43907"/>
            <a:lstStyle/>
            <a:p>
              <a:endParaRPr lang="en-US" b="1"/>
            </a:p>
          </p:txBody>
        </p:sp>
        <p:sp>
          <p:nvSpPr>
            <p:cNvPr id="21564" name="Line 26"/>
            <p:cNvSpPr>
              <a:spLocks noChangeShapeType="1"/>
            </p:cNvSpPr>
            <p:nvPr/>
          </p:nvSpPr>
          <p:spPr bwMode="auto">
            <a:xfrm>
              <a:off x="4632" y="3360"/>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7813" tIns="43907" rIns="87813" bIns="43907"/>
            <a:lstStyle/>
            <a:p>
              <a:endParaRPr lang="en-US" b="1"/>
            </a:p>
          </p:txBody>
        </p:sp>
        <p:sp>
          <p:nvSpPr>
            <p:cNvPr id="21565" name="Freeform 27"/>
            <p:cNvSpPr>
              <a:spLocks/>
            </p:cNvSpPr>
            <p:nvPr/>
          </p:nvSpPr>
          <p:spPr bwMode="auto">
            <a:xfrm>
              <a:off x="4590" y="3374"/>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endParaRPr lang="en-US" b="1"/>
            </a:p>
          </p:txBody>
        </p:sp>
        <p:sp>
          <p:nvSpPr>
            <p:cNvPr id="21566" name="Freeform 28"/>
            <p:cNvSpPr>
              <a:spLocks/>
            </p:cNvSpPr>
            <p:nvPr/>
          </p:nvSpPr>
          <p:spPr bwMode="auto">
            <a:xfrm>
              <a:off x="4408" y="3276"/>
              <a:ext cx="224" cy="84"/>
            </a:xfrm>
            <a:custGeom>
              <a:avLst/>
              <a:gdLst>
                <a:gd name="T0" fmla="*/ 0 w 224"/>
                <a:gd name="T1" fmla="*/ 0 h 84"/>
                <a:gd name="T2" fmla="*/ 224 w 224"/>
                <a:gd name="T3" fmla="*/ 0 h 84"/>
                <a:gd name="T4" fmla="*/ 224 w 224"/>
                <a:gd name="T5" fmla="*/ 84 h 84"/>
                <a:gd name="T6" fmla="*/ 0 60000 65536"/>
                <a:gd name="T7" fmla="*/ 0 60000 65536"/>
                <a:gd name="T8" fmla="*/ 0 60000 65536"/>
                <a:gd name="T9" fmla="*/ 0 w 224"/>
                <a:gd name="T10" fmla="*/ 0 h 84"/>
                <a:gd name="T11" fmla="*/ 224 w 224"/>
                <a:gd name="T12" fmla="*/ 84 h 84"/>
              </a:gdLst>
              <a:ahLst/>
              <a:cxnLst>
                <a:cxn ang="T6">
                  <a:pos x="T0" y="T1"/>
                </a:cxn>
                <a:cxn ang="T7">
                  <a:pos x="T2" y="T3"/>
                </a:cxn>
                <a:cxn ang="T8">
                  <a:pos x="T4" y="T5"/>
                </a:cxn>
              </a:cxnLst>
              <a:rect l="T9" t="T10" r="T11" b="T12"/>
              <a:pathLst>
                <a:path w="224" h="84">
                  <a:moveTo>
                    <a:pt x="0" y="0"/>
                  </a:moveTo>
                  <a:lnTo>
                    <a:pt x="224" y="0"/>
                  </a:lnTo>
                  <a:lnTo>
                    <a:pt x="224"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endParaRPr lang="en-US" b="1"/>
            </a:p>
          </p:txBody>
        </p:sp>
        <p:sp>
          <p:nvSpPr>
            <p:cNvPr id="21567" name="Freeform 29"/>
            <p:cNvSpPr>
              <a:spLocks/>
            </p:cNvSpPr>
            <p:nvPr/>
          </p:nvSpPr>
          <p:spPr bwMode="auto">
            <a:xfrm>
              <a:off x="5080" y="3822"/>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endParaRPr lang="en-US" b="1"/>
            </a:p>
          </p:txBody>
        </p:sp>
        <p:sp>
          <p:nvSpPr>
            <p:cNvPr id="21568" name="Freeform 30"/>
            <p:cNvSpPr>
              <a:spLocks/>
            </p:cNvSpPr>
            <p:nvPr/>
          </p:nvSpPr>
          <p:spPr bwMode="auto">
            <a:xfrm>
              <a:off x="4884" y="3710"/>
              <a:ext cx="238" cy="98"/>
            </a:xfrm>
            <a:custGeom>
              <a:avLst/>
              <a:gdLst>
                <a:gd name="T0" fmla="*/ 0 w 238"/>
                <a:gd name="T1" fmla="*/ 0 h 98"/>
                <a:gd name="T2" fmla="*/ 238 w 238"/>
                <a:gd name="T3" fmla="*/ 0 h 98"/>
                <a:gd name="T4" fmla="*/ 238 w 238"/>
                <a:gd name="T5" fmla="*/ 98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endParaRPr lang="en-US" b="1"/>
            </a:p>
          </p:txBody>
        </p:sp>
        <p:sp>
          <p:nvSpPr>
            <p:cNvPr id="21569" name="Line 31"/>
            <p:cNvSpPr>
              <a:spLocks noChangeShapeType="1"/>
            </p:cNvSpPr>
            <p:nvPr/>
          </p:nvSpPr>
          <p:spPr bwMode="auto">
            <a:xfrm>
              <a:off x="5122" y="3808"/>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7813" tIns="43907" rIns="87813" bIns="43907"/>
            <a:lstStyle/>
            <a:p>
              <a:endParaRPr lang="en-US" b="1"/>
            </a:p>
          </p:txBody>
        </p:sp>
        <p:sp>
          <p:nvSpPr>
            <p:cNvPr id="21570" name="AutoShape 32"/>
            <p:cNvSpPr>
              <a:spLocks noChangeArrowheads="1"/>
            </p:cNvSpPr>
            <p:nvPr/>
          </p:nvSpPr>
          <p:spPr bwMode="auto">
            <a:xfrm>
              <a:off x="3918" y="3528"/>
              <a:ext cx="966"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pPr algn="ctr" defTabSz="901700" eaLnBrk="0" hangingPunct="0"/>
              <a:r>
                <a:rPr lang="de-DE" sz="1400" b="1" u="none"/>
                <a:t>Integration Testing</a:t>
              </a:r>
            </a:p>
          </p:txBody>
        </p:sp>
        <p:sp>
          <p:nvSpPr>
            <p:cNvPr id="21571" name="AutoShape 33"/>
            <p:cNvSpPr>
              <a:spLocks noChangeArrowheads="1"/>
            </p:cNvSpPr>
            <p:nvPr/>
          </p:nvSpPr>
          <p:spPr bwMode="auto">
            <a:xfrm>
              <a:off x="4366" y="3962"/>
              <a:ext cx="1064"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pPr algn="ctr" defTabSz="901700" eaLnBrk="0" hangingPunct="0"/>
              <a:r>
                <a:rPr lang="de-DE" sz="1400" b="1" u="none"/>
                <a:t>System </a:t>
              </a:r>
            </a:p>
            <a:p>
              <a:pPr algn="ctr" defTabSz="901700" eaLnBrk="0" hangingPunct="0"/>
              <a:r>
                <a:rPr lang="de-DE" sz="1400" b="1" u="none"/>
                <a:t>Testing</a:t>
              </a:r>
            </a:p>
          </p:txBody>
        </p:sp>
        <p:sp>
          <p:nvSpPr>
            <p:cNvPr id="21572" name="AutoShape 34"/>
            <p:cNvSpPr>
              <a:spLocks noChangeArrowheads="1"/>
            </p:cNvSpPr>
            <p:nvPr/>
          </p:nvSpPr>
          <p:spPr bwMode="auto">
            <a:xfrm>
              <a:off x="3400" y="3080"/>
              <a:ext cx="1022"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pPr algn="ctr" defTabSz="901700" eaLnBrk="0" hangingPunct="0"/>
              <a:r>
                <a:rPr lang="de-DE" sz="1400" b="1" u="none"/>
                <a:t>Unit</a:t>
              </a:r>
            </a:p>
            <a:p>
              <a:pPr algn="ctr" defTabSz="901700" eaLnBrk="0" hangingPunct="0"/>
              <a:r>
                <a:rPr lang="de-DE" sz="1400" b="1" u="none"/>
                <a:t> Testing</a:t>
              </a:r>
            </a:p>
          </p:txBody>
        </p:sp>
      </p:grpSp>
      <p:grpSp>
        <p:nvGrpSpPr>
          <p:cNvPr id="21527" name="Group 35"/>
          <p:cNvGrpSpPr>
            <a:grpSpLocks/>
          </p:cNvGrpSpPr>
          <p:nvPr/>
        </p:nvGrpSpPr>
        <p:grpSpPr bwMode="auto">
          <a:xfrm>
            <a:off x="5500392" y="3846513"/>
            <a:ext cx="613673" cy="373062"/>
            <a:chOff x="2682" y="2402"/>
            <a:chExt cx="294" cy="238"/>
          </a:xfrm>
        </p:grpSpPr>
        <p:sp>
          <p:nvSpPr>
            <p:cNvPr id="21558" name="Freeform 36"/>
            <p:cNvSpPr>
              <a:spLocks/>
            </p:cNvSpPr>
            <p:nvPr/>
          </p:nvSpPr>
          <p:spPr bwMode="auto">
            <a:xfrm>
              <a:off x="2892" y="2500"/>
              <a:ext cx="84" cy="140"/>
            </a:xfrm>
            <a:custGeom>
              <a:avLst/>
              <a:gdLst>
                <a:gd name="T0" fmla="*/ 84 w 84"/>
                <a:gd name="T1" fmla="*/ 0 h 140"/>
                <a:gd name="T2" fmla="*/ 42 w 84"/>
                <a:gd name="T3" fmla="*/ 140 h 140"/>
                <a:gd name="T4" fmla="*/ 0 w 84"/>
                <a:gd name="T5" fmla="*/ 0 h 140"/>
                <a:gd name="T6" fmla="*/ 0 60000 65536"/>
                <a:gd name="T7" fmla="*/ 0 60000 65536"/>
                <a:gd name="T8" fmla="*/ 0 60000 65536"/>
                <a:gd name="T9" fmla="*/ 0 w 84"/>
                <a:gd name="T10" fmla="*/ 0 h 140"/>
                <a:gd name="T11" fmla="*/ 84 w 84"/>
                <a:gd name="T12" fmla="*/ 140 h 140"/>
              </a:gdLst>
              <a:ahLst/>
              <a:cxnLst>
                <a:cxn ang="T6">
                  <a:pos x="T0" y="T1"/>
                </a:cxn>
                <a:cxn ang="T7">
                  <a:pos x="T2" y="T3"/>
                </a:cxn>
                <a:cxn ang="T8">
                  <a:pos x="T4" y="T5"/>
                </a:cxn>
              </a:cxnLst>
              <a:rect l="T9" t="T10" r="T11" b="T12"/>
              <a:pathLst>
                <a:path w="84" h="140">
                  <a:moveTo>
                    <a:pt x="84" y="0"/>
                  </a:moveTo>
                  <a:lnTo>
                    <a:pt x="42" y="14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1559" name="Freeform 37"/>
            <p:cNvSpPr>
              <a:spLocks/>
            </p:cNvSpPr>
            <p:nvPr/>
          </p:nvSpPr>
          <p:spPr bwMode="auto">
            <a:xfrm>
              <a:off x="2682" y="2402"/>
              <a:ext cx="252" cy="98"/>
            </a:xfrm>
            <a:custGeom>
              <a:avLst/>
              <a:gdLst>
                <a:gd name="T0" fmla="*/ 0 w 252"/>
                <a:gd name="T1" fmla="*/ 0 h 98"/>
                <a:gd name="T2" fmla="*/ 252 w 252"/>
                <a:gd name="T3" fmla="*/ 0 h 98"/>
                <a:gd name="T4" fmla="*/ 252 w 252"/>
                <a:gd name="T5" fmla="*/ 98 h 98"/>
                <a:gd name="T6" fmla="*/ 0 60000 65536"/>
                <a:gd name="T7" fmla="*/ 0 60000 65536"/>
                <a:gd name="T8" fmla="*/ 0 60000 65536"/>
                <a:gd name="T9" fmla="*/ 0 w 252"/>
                <a:gd name="T10" fmla="*/ 0 h 98"/>
                <a:gd name="T11" fmla="*/ 252 w 252"/>
                <a:gd name="T12" fmla="*/ 98 h 98"/>
              </a:gdLst>
              <a:ahLst/>
              <a:cxnLst>
                <a:cxn ang="T6">
                  <a:pos x="T0" y="T1"/>
                </a:cxn>
                <a:cxn ang="T7">
                  <a:pos x="T2" y="T3"/>
                </a:cxn>
                <a:cxn ang="T8">
                  <a:pos x="T4" y="T5"/>
                </a:cxn>
              </a:cxnLst>
              <a:rect l="T9" t="T10" r="T11" b="T12"/>
              <a:pathLst>
                <a:path w="252" h="98">
                  <a:moveTo>
                    <a:pt x="0" y="0"/>
                  </a:moveTo>
                  <a:lnTo>
                    <a:pt x="252" y="0"/>
                  </a:lnTo>
                  <a:lnTo>
                    <a:pt x="252"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1560" name="Line 38"/>
            <p:cNvSpPr>
              <a:spLocks noChangeShapeType="1"/>
            </p:cNvSpPr>
            <p:nvPr/>
          </p:nvSpPr>
          <p:spPr bwMode="auto">
            <a:xfrm>
              <a:off x="2934" y="2500"/>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b="1"/>
            </a:p>
          </p:txBody>
        </p:sp>
      </p:grpSp>
      <p:sp>
        <p:nvSpPr>
          <p:cNvPr id="21528" name="AutoShape 39"/>
          <p:cNvSpPr>
            <a:spLocks noChangeArrowheads="1"/>
          </p:cNvSpPr>
          <p:nvPr/>
        </p:nvSpPr>
        <p:spPr bwMode="auto">
          <a:xfrm flipH="1">
            <a:off x="5614662" y="4184650"/>
            <a:ext cx="2219804" cy="636588"/>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215" tIns="45107" rIns="90215" bIns="45107"/>
          <a:lstStyle/>
          <a:p>
            <a:pPr algn="ctr" defTabSz="901700" eaLnBrk="0" hangingPunct="0"/>
            <a:r>
              <a:rPr lang="de-DE" sz="1400" b="1" u="none"/>
              <a:t>Implemen-</a:t>
            </a:r>
          </a:p>
          <a:p>
            <a:pPr algn="ctr" defTabSz="901700" eaLnBrk="0" hangingPunct="0"/>
            <a:r>
              <a:rPr lang="de-DE" sz="1400" b="1" u="none"/>
              <a:t>tation</a:t>
            </a:r>
          </a:p>
        </p:txBody>
      </p:sp>
      <p:grpSp>
        <p:nvGrpSpPr>
          <p:cNvPr id="4" name="Group 40"/>
          <p:cNvGrpSpPr>
            <a:grpSpLocks/>
          </p:cNvGrpSpPr>
          <p:nvPr/>
        </p:nvGrpSpPr>
        <p:grpSpPr bwMode="auto">
          <a:xfrm>
            <a:off x="6253729" y="1360488"/>
            <a:ext cx="5571731" cy="2824162"/>
            <a:chOff x="3043" y="816"/>
            <a:chExt cx="2669" cy="1802"/>
          </a:xfrm>
        </p:grpSpPr>
        <p:sp>
          <p:nvSpPr>
            <p:cNvPr id="21533" name="Freeform 41"/>
            <p:cNvSpPr>
              <a:spLocks/>
            </p:cNvSpPr>
            <p:nvPr/>
          </p:nvSpPr>
          <p:spPr bwMode="auto">
            <a:xfrm flipH="1">
              <a:off x="4038" y="1484"/>
              <a:ext cx="210" cy="84"/>
            </a:xfrm>
            <a:custGeom>
              <a:avLst/>
              <a:gdLst>
                <a:gd name="T0" fmla="*/ 0 w 210"/>
                <a:gd name="T1" fmla="*/ 0 h 84"/>
                <a:gd name="T2" fmla="*/ 210 w 210"/>
                <a:gd name="T3" fmla="*/ 0 h 84"/>
                <a:gd name="T4" fmla="*/ 210 w 210"/>
                <a:gd name="T5" fmla="*/ 84 h 84"/>
                <a:gd name="T6" fmla="*/ 0 60000 65536"/>
                <a:gd name="T7" fmla="*/ 0 60000 65536"/>
                <a:gd name="T8" fmla="*/ 0 60000 65536"/>
                <a:gd name="T9" fmla="*/ 0 w 210"/>
                <a:gd name="T10" fmla="*/ 0 h 84"/>
                <a:gd name="T11" fmla="*/ 210 w 210"/>
                <a:gd name="T12" fmla="*/ 84 h 84"/>
              </a:gdLst>
              <a:ahLst/>
              <a:cxnLst>
                <a:cxn ang="T6">
                  <a:pos x="T0" y="T1"/>
                </a:cxn>
                <a:cxn ang="T7">
                  <a:pos x="T2" y="T3"/>
                </a:cxn>
                <a:cxn ang="T8">
                  <a:pos x="T4" y="T5"/>
                </a:cxn>
              </a:cxnLst>
              <a:rect l="T9" t="T10" r="T11" b="T12"/>
              <a:pathLst>
                <a:path w="210" h="84">
                  <a:moveTo>
                    <a:pt x="0" y="0"/>
                  </a:moveTo>
                  <a:lnTo>
                    <a:pt x="210" y="0"/>
                  </a:lnTo>
                  <a:lnTo>
                    <a:pt x="210"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p>
              <a:endParaRPr lang="en-US" b="1"/>
            </a:p>
          </p:txBody>
        </p:sp>
        <p:sp>
          <p:nvSpPr>
            <p:cNvPr id="21534" name="Line 42"/>
            <p:cNvSpPr>
              <a:spLocks noChangeShapeType="1"/>
            </p:cNvSpPr>
            <p:nvPr/>
          </p:nvSpPr>
          <p:spPr bwMode="auto">
            <a:xfrm flipH="1">
              <a:off x="4037" y="1568"/>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b="1"/>
            </a:p>
          </p:txBody>
        </p:sp>
        <p:sp>
          <p:nvSpPr>
            <p:cNvPr id="21535" name="Line 43"/>
            <p:cNvSpPr>
              <a:spLocks noChangeShapeType="1"/>
            </p:cNvSpPr>
            <p:nvPr/>
          </p:nvSpPr>
          <p:spPr bwMode="auto">
            <a:xfrm flipH="1">
              <a:off x="3533" y="2016"/>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b="1"/>
            </a:p>
          </p:txBody>
        </p:sp>
        <p:sp>
          <p:nvSpPr>
            <p:cNvPr id="21536" name="Freeform 44"/>
            <p:cNvSpPr>
              <a:spLocks/>
            </p:cNvSpPr>
            <p:nvPr/>
          </p:nvSpPr>
          <p:spPr bwMode="auto">
            <a:xfrm flipH="1">
              <a:off x="3534" y="1932"/>
              <a:ext cx="224" cy="84"/>
            </a:xfrm>
            <a:custGeom>
              <a:avLst/>
              <a:gdLst>
                <a:gd name="T0" fmla="*/ 0 w 224"/>
                <a:gd name="T1" fmla="*/ 0 h 84"/>
                <a:gd name="T2" fmla="*/ 224 w 224"/>
                <a:gd name="T3" fmla="*/ 0 h 84"/>
                <a:gd name="T4" fmla="*/ 224 w 224"/>
                <a:gd name="T5" fmla="*/ 84 h 84"/>
                <a:gd name="T6" fmla="*/ 0 60000 65536"/>
                <a:gd name="T7" fmla="*/ 0 60000 65536"/>
                <a:gd name="T8" fmla="*/ 0 60000 65536"/>
                <a:gd name="T9" fmla="*/ 0 w 224"/>
                <a:gd name="T10" fmla="*/ 0 h 84"/>
                <a:gd name="T11" fmla="*/ 224 w 224"/>
                <a:gd name="T12" fmla="*/ 84 h 84"/>
              </a:gdLst>
              <a:ahLst/>
              <a:cxnLst>
                <a:cxn ang="T6">
                  <a:pos x="T0" y="T1"/>
                </a:cxn>
                <a:cxn ang="T7">
                  <a:pos x="T2" y="T3"/>
                </a:cxn>
                <a:cxn ang="T8">
                  <a:pos x="T4" y="T5"/>
                </a:cxn>
              </a:cxnLst>
              <a:rect l="T9" t="T10" r="T11" b="T12"/>
              <a:pathLst>
                <a:path w="224" h="84">
                  <a:moveTo>
                    <a:pt x="0" y="0"/>
                  </a:moveTo>
                  <a:lnTo>
                    <a:pt x="224" y="0"/>
                  </a:lnTo>
                  <a:lnTo>
                    <a:pt x="224"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p>
              <a:endParaRPr lang="en-US" b="1"/>
            </a:p>
          </p:txBody>
        </p:sp>
        <p:sp>
          <p:nvSpPr>
            <p:cNvPr id="21537" name="Freeform 45"/>
            <p:cNvSpPr>
              <a:spLocks/>
            </p:cNvSpPr>
            <p:nvPr/>
          </p:nvSpPr>
          <p:spPr bwMode="auto">
            <a:xfrm flipH="1">
              <a:off x="3044" y="2366"/>
              <a:ext cx="238" cy="98"/>
            </a:xfrm>
            <a:custGeom>
              <a:avLst/>
              <a:gdLst>
                <a:gd name="T0" fmla="*/ 0 w 238"/>
                <a:gd name="T1" fmla="*/ 0 h 98"/>
                <a:gd name="T2" fmla="*/ 238 w 238"/>
                <a:gd name="T3" fmla="*/ 0 h 98"/>
                <a:gd name="T4" fmla="*/ 238 w 238"/>
                <a:gd name="T5" fmla="*/ 98 h 98"/>
                <a:gd name="T6" fmla="*/ 0 60000 65536"/>
                <a:gd name="T7" fmla="*/ 0 60000 65536"/>
                <a:gd name="T8" fmla="*/ 0 60000 65536"/>
                <a:gd name="T9" fmla="*/ 0 w 238"/>
                <a:gd name="T10" fmla="*/ 0 h 98"/>
                <a:gd name="T11" fmla="*/ 238 w 238"/>
                <a:gd name="T12" fmla="*/ 98 h 98"/>
              </a:gdLst>
              <a:ahLst/>
              <a:cxnLst>
                <a:cxn ang="T6">
                  <a:pos x="T0" y="T1"/>
                </a:cxn>
                <a:cxn ang="T7">
                  <a:pos x="T2" y="T3"/>
                </a:cxn>
                <a:cxn ang="T8">
                  <a:pos x="T4" y="T5"/>
                </a:cxn>
              </a:cxnLst>
              <a:rect l="T9" t="T10" r="T11" b="T12"/>
              <a:pathLst>
                <a:path w="238" h="98">
                  <a:moveTo>
                    <a:pt x="0" y="0"/>
                  </a:moveTo>
                  <a:lnTo>
                    <a:pt x="238" y="0"/>
                  </a:lnTo>
                  <a:lnTo>
                    <a:pt x="238" y="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p>
              <a:endParaRPr lang="en-US" b="1"/>
            </a:p>
          </p:txBody>
        </p:sp>
        <p:sp>
          <p:nvSpPr>
            <p:cNvPr id="21538" name="Line 46"/>
            <p:cNvSpPr>
              <a:spLocks noChangeShapeType="1"/>
            </p:cNvSpPr>
            <p:nvPr/>
          </p:nvSpPr>
          <p:spPr bwMode="auto">
            <a:xfrm flipH="1">
              <a:off x="3043" y="2464"/>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b="1"/>
            </a:p>
          </p:txBody>
        </p:sp>
        <p:sp>
          <p:nvSpPr>
            <p:cNvPr id="21539" name="AutoShape 47"/>
            <p:cNvSpPr>
              <a:spLocks noChangeArrowheads="1"/>
            </p:cNvSpPr>
            <p:nvPr/>
          </p:nvSpPr>
          <p:spPr bwMode="auto">
            <a:xfrm flipH="1">
              <a:off x="4234" y="1288"/>
              <a:ext cx="103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p>
              <a:pPr algn="ctr" defTabSz="901700" eaLnBrk="0" hangingPunct="0"/>
              <a:r>
                <a:rPr lang="de-DE" sz="1400" b="1" u="none"/>
                <a:t>System</a:t>
              </a:r>
            </a:p>
            <a:p>
              <a:pPr algn="ctr" defTabSz="901700" eaLnBrk="0" hangingPunct="0"/>
              <a:r>
                <a:rPr lang="de-DE" sz="1400" b="1" u="none"/>
                <a:t>Testing</a:t>
              </a:r>
            </a:p>
          </p:txBody>
        </p:sp>
        <p:sp>
          <p:nvSpPr>
            <p:cNvPr id="21540" name="AutoShape 48"/>
            <p:cNvSpPr>
              <a:spLocks noChangeArrowheads="1"/>
            </p:cNvSpPr>
            <p:nvPr/>
          </p:nvSpPr>
          <p:spPr bwMode="auto">
            <a:xfrm flipH="1">
              <a:off x="3282" y="2184"/>
              <a:ext cx="966"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p>
              <a:pPr algn="ctr" defTabSz="901700" eaLnBrk="0" hangingPunct="0"/>
              <a:r>
                <a:rPr lang="de-DE" sz="1400" b="1" u="none"/>
                <a:t>Unit</a:t>
              </a:r>
            </a:p>
            <a:p>
              <a:pPr algn="ctr" defTabSz="901700" eaLnBrk="0" hangingPunct="0"/>
              <a:r>
                <a:rPr lang="de-DE" sz="1400" b="1" u="none"/>
                <a:t> Testing</a:t>
              </a:r>
            </a:p>
          </p:txBody>
        </p:sp>
        <p:sp>
          <p:nvSpPr>
            <p:cNvPr id="21541" name="AutoShape 49"/>
            <p:cNvSpPr>
              <a:spLocks noChangeArrowheads="1"/>
            </p:cNvSpPr>
            <p:nvPr/>
          </p:nvSpPr>
          <p:spPr bwMode="auto">
            <a:xfrm flipH="1">
              <a:off x="3744" y="1736"/>
              <a:ext cx="1022"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p>
              <a:pPr algn="ctr" defTabSz="901700" eaLnBrk="0" hangingPunct="0"/>
              <a:r>
                <a:rPr lang="de-DE" sz="1400" b="1" u="none"/>
                <a:t>Integration</a:t>
              </a:r>
            </a:p>
            <a:p>
              <a:pPr algn="ctr" defTabSz="901700" eaLnBrk="0" hangingPunct="0"/>
              <a:r>
                <a:rPr lang="de-DE" sz="1400" b="1" u="none"/>
                <a:t> Testing</a:t>
              </a:r>
            </a:p>
          </p:txBody>
        </p:sp>
        <p:grpSp>
          <p:nvGrpSpPr>
            <p:cNvPr id="21542" name="Group 50"/>
            <p:cNvGrpSpPr>
              <a:grpSpLocks/>
            </p:cNvGrpSpPr>
            <p:nvPr/>
          </p:nvGrpSpPr>
          <p:grpSpPr bwMode="auto">
            <a:xfrm>
              <a:off x="3120" y="2304"/>
              <a:ext cx="152" cy="128"/>
              <a:chOff x="3120" y="2304"/>
              <a:chExt cx="152" cy="128"/>
            </a:xfrm>
          </p:grpSpPr>
          <p:sp>
            <p:nvSpPr>
              <p:cNvPr id="21556" name="Line 51"/>
              <p:cNvSpPr>
                <a:spLocks noChangeShapeType="1"/>
              </p:cNvSpPr>
              <p:nvPr/>
            </p:nvSpPr>
            <p:spPr bwMode="auto">
              <a:xfrm>
                <a:off x="3120" y="230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b="1"/>
              </a:p>
            </p:txBody>
          </p:sp>
          <p:sp>
            <p:nvSpPr>
              <p:cNvPr id="21557" name="Line 52"/>
              <p:cNvSpPr>
                <a:spLocks noChangeShapeType="1"/>
              </p:cNvSpPr>
              <p:nvPr/>
            </p:nvSpPr>
            <p:spPr bwMode="auto">
              <a:xfrm flipV="1">
                <a:off x="3128" y="238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b="1"/>
              </a:p>
            </p:txBody>
          </p:sp>
        </p:grpSp>
        <p:grpSp>
          <p:nvGrpSpPr>
            <p:cNvPr id="21543" name="Group 53"/>
            <p:cNvGrpSpPr>
              <a:grpSpLocks/>
            </p:cNvGrpSpPr>
            <p:nvPr/>
          </p:nvGrpSpPr>
          <p:grpSpPr bwMode="auto">
            <a:xfrm>
              <a:off x="3584" y="1872"/>
              <a:ext cx="152" cy="128"/>
              <a:chOff x="3120" y="2304"/>
              <a:chExt cx="152" cy="128"/>
            </a:xfrm>
          </p:grpSpPr>
          <p:sp>
            <p:nvSpPr>
              <p:cNvPr id="21554" name="Line 54"/>
              <p:cNvSpPr>
                <a:spLocks noChangeShapeType="1"/>
              </p:cNvSpPr>
              <p:nvPr/>
            </p:nvSpPr>
            <p:spPr bwMode="auto">
              <a:xfrm>
                <a:off x="3120" y="230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b="1"/>
              </a:p>
            </p:txBody>
          </p:sp>
          <p:sp>
            <p:nvSpPr>
              <p:cNvPr id="21555" name="Line 55"/>
              <p:cNvSpPr>
                <a:spLocks noChangeShapeType="1"/>
              </p:cNvSpPr>
              <p:nvPr/>
            </p:nvSpPr>
            <p:spPr bwMode="auto">
              <a:xfrm flipV="1">
                <a:off x="3128" y="238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b="1"/>
              </a:p>
            </p:txBody>
          </p:sp>
        </p:grpSp>
        <p:grpSp>
          <p:nvGrpSpPr>
            <p:cNvPr id="21544" name="Group 56"/>
            <p:cNvGrpSpPr>
              <a:grpSpLocks/>
            </p:cNvGrpSpPr>
            <p:nvPr/>
          </p:nvGrpSpPr>
          <p:grpSpPr bwMode="auto">
            <a:xfrm>
              <a:off x="4072" y="1424"/>
              <a:ext cx="152" cy="128"/>
              <a:chOff x="3120" y="2304"/>
              <a:chExt cx="152" cy="128"/>
            </a:xfrm>
          </p:grpSpPr>
          <p:sp>
            <p:nvSpPr>
              <p:cNvPr id="21552" name="Line 57"/>
              <p:cNvSpPr>
                <a:spLocks noChangeShapeType="1"/>
              </p:cNvSpPr>
              <p:nvPr/>
            </p:nvSpPr>
            <p:spPr bwMode="auto">
              <a:xfrm>
                <a:off x="3120" y="230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b="1"/>
              </a:p>
            </p:txBody>
          </p:sp>
          <p:sp>
            <p:nvSpPr>
              <p:cNvPr id="21553" name="Line 58"/>
              <p:cNvSpPr>
                <a:spLocks noChangeShapeType="1"/>
              </p:cNvSpPr>
              <p:nvPr/>
            </p:nvSpPr>
            <p:spPr bwMode="auto">
              <a:xfrm flipV="1">
                <a:off x="3128" y="238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b="1"/>
              </a:p>
            </p:txBody>
          </p:sp>
        </p:grpSp>
        <p:sp>
          <p:nvSpPr>
            <p:cNvPr id="21545" name="AutoShape 59"/>
            <p:cNvSpPr>
              <a:spLocks noChangeArrowheads="1"/>
            </p:cNvSpPr>
            <p:nvPr/>
          </p:nvSpPr>
          <p:spPr bwMode="auto">
            <a:xfrm flipH="1">
              <a:off x="4676" y="816"/>
              <a:ext cx="103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p>
              <a:pPr algn="ctr" defTabSz="901700" eaLnBrk="0" hangingPunct="0"/>
              <a:r>
                <a:rPr lang="de-DE" sz="1400" b="1" u="none"/>
                <a:t>Acceptance</a:t>
              </a:r>
            </a:p>
          </p:txBody>
        </p:sp>
        <p:grpSp>
          <p:nvGrpSpPr>
            <p:cNvPr id="21546" name="Group 60"/>
            <p:cNvGrpSpPr>
              <a:grpSpLocks/>
            </p:cNvGrpSpPr>
            <p:nvPr/>
          </p:nvGrpSpPr>
          <p:grpSpPr bwMode="auto">
            <a:xfrm>
              <a:off x="4477" y="992"/>
              <a:ext cx="211" cy="298"/>
              <a:chOff x="4477" y="992"/>
              <a:chExt cx="211" cy="298"/>
            </a:xfrm>
          </p:grpSpPr>
          <p:sp>
            <p:nvSpPr>
              <p:cNvPr id="21547" name="Freeform 61"/>
              <p:cNvSpPr>
                <a:spLocks/>
              </p:cNvSpPr>
              <p:nvPr/>
            </p:nvSpPr>
            <p:spPr bwMode="auto">
              <a:xfrm flipH="1">
                <a:off x="4478" y="1052"/>
                <a:ext cx="210" cy="84"/>
              </a:xfrm>
              <a:custGeom>
                <a:avLst/>
                <a:gdLst>
                  <a:gd name="T0" fmla="*/ 0 w 210"/>
                  <a:gd name="T1" fmla="*/ 0 h 84"/>
                  <a:gd name="T2" fmla="*/ 210 w 210"/>
                  <a:gd name="T3" fmla="*/ 0 h 84"/>
                  <a:gd name="T4" fmla="*/ 210 w 210"/>
                  <a:gd name="T5" fmla="*/ 84 h 84"/>
                  <a:gd name="T6" fmla="*/ 0 60000 65536"/>
                  <a:gd name="T7" fmla="*/ 0 60000 65536"/>
                  <a:gd name="T8" fmla="*/ 0 60000 65536"/>
                  <a:gd name="T9" fmla="*/ 0 w 210"/>
                  <a:gd name="T10" fmla="*/ 0 h 84"/>
                  <a:gd name="T11" fmla="*/ 210 w 210"/>
                  <a:gd name="T12" fmla="*/ 84 h 84"/>
                </a:gdLst>
                <a:ahLst/>
                <a:cxnLst>
                  <a:cxn ang="T6">
                    <a:pos x="T0" y="T1"/>
                  </a:cxn>
                  <a:cxn ang="T7">
                    <a:pos x="T2" y="T3"/>
                  </a:cxn>
                  <a:cxn ang="T8">
                    <a:pos x="T4" y="T5"/>
                  </a:cxn>
                </a:cxnLst>
                <a:rect l="T9" t="T10" r="T11" b="T12"/>
                <a:pathLst>
                  <a:path w="210" h="84">
                    <a:moveTo>
                      <a:pt x="0" y="0"/>
                    </a:moveTo>
                    <a:lnTo>
                      <a:pt x="210" y="0"/>
                    </a:lnTo>
                    <a:lnTo>
                      <a:pt x="210" y="8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p>
                <a:endParaRPr lang="en-US" b="1"/>
              </a:p>
            </p:txBody>
          </p:sp>
          <p:sp>
            <p:nvSpPr>
              <p:cNvPr id="21548" name="Line 62"/>
              <p:cNvSpPr>
                <a:spLocks noChangeShapeType="1"/>
              </p:cNvSpPr>
              <p:nvPr/>
            </p:nvSpPr>
            <p:spPr bwMode="auto">
              <a:xfrm flipH="1">
                <a:off x="4477" y="1136"/>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b="1"/>
              </a:p>
            </p:txBody>
          </p:sp>
          <p:grpSp>
            <p:nvGrpSpPr>
              <p:cNvPr id="21549" name="Group 63"/>
              <p:cNvGrpSpPr>
                <a:grpSpLocks/>
              </p:cNvGrpSpPr>
              <p:nvPr/>
            </p:nvGrpSpPr>
            <p:grpSpPr bwMode="auto">
              <a:xfrm>
                <a:off x="4512" y="992"/>
                <a:ext cx="152" cy="128"/>
                <a:chOff x="3120" y="2304"/>
                <a:chExt cx="152" cy="128"/>
              </a:xfrm>
            </p:grpSpPr>
            <p:sp>
              <p:nvSpPr>
                <p:cNvPr id="21550" name="Line 64"/>
                <p:cNvSpPr>
                  <a:spLocks noChangeShapeType="1"/>
                </p:cNvSpPr>
                <p:nvPr/>
              </p:nvSpPr>
              <p:spPr bwMode="auto">
                <a:xfrm>
                  <a:off x="3120" y="230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b="1"/>
                </a:p>
              </p:txBody>
            </p:sp>
            <p:sp>
              <p:nvSpPr>
                <p:cNvPr id="21551" name="Line 65"/>
                <p:cNvSpPr>
                  <a:spLocks noChangeShapeType="1"/>
                </p:cNvSpPr>
                <p:nvPr/>
              </p:nvSpPr>
              <p:spPr bwMode="auto">
                <a:xfrm flipV="1">
                  <a:off x="3128" y="2384"/>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US" b="1"/>
                </a:p>
              </p:txBody>
            </p:sp>
          </p:grpSp>
        </p:grpSp>
      </p:grpSp>
      <p:grpSp>
        <p:nvGrpSpPr>
          <p:cNvPr id="10" name="Group 66"/>
          <p:cNvGrpSpPr>
            <a:grpSpLocks/>
          </p:cNvGrpSpPr>
          <p:nvPr/>
        </p:nvGrpSpPr>
        <p:grpSpPr bwMode="auto">
          <a:xfrm>
            <a:off x="1907227" y="1331914"/>
            <a:ext cx="8051819" cy="3113087"/>
            <a:chOff x="1436" y="1434"/>
            <a:chExt cx="3858" cy="1987"/>
          </a:xfrm>
        </p:grpSpPr>
        <p:sp>
          <p:nvSpPr>
            <p:cNvPr id="21531" name="Line 67"/>
            <p:cNvSpPr>
              <a:spLocks noChangeShapeType="1"/>
            </p:cNvSpPr>
            <p:nvPr/>
          </p:nvSpPr>
          <p:spPr bwMode="auto">
            <a:xfrm>
              <a:off x="1436" y="1434"/>
              <a:ext cx="1983" cy="1982"/>
            </a:xfrm>
            <a:prstGeom prst="line">
              <a:avLst/>
            </a:prstGeom>
            <a:noFill/>
            <a:ln w="76200">
              <a:solidFill>
                <a:srgbClr val="FDAD23"/>
              </a:solidFill>
              <a:round/>
              <a:headEnd/>
              <a:tailEnd/>
            </a:ln>
            <a:extLst>
              <a:ext uri="{909E8E84-426E-40DD-AFC4-6F175D3DCCD1}">
                <a14:hiddenFill xmlns:a14="http://schemas.microsoft.com/office/drawing/2010/main">
                  <a:noFill/>
                </a14:hiddenFill>
              </a:ext>
            </a:extLst>
          </p:spPr>
          <p:txBody>
            <a:bodyPr wrap="none" anchor="ctr"/>
            <a:lstStyle/>
            <a:p>
              <a:endParaRPr lang="en-US" b="1"/>
            </a:p>
          </p:txBody>
        </p:sp>
        <p:sp>
          <p:nvSpPr>
            <p:cNvPr id="21532" name="Line 68"/>
            <p:cNvSpPr>
              <a:spLocks noChangeShapeType="1"/>
            </p:cNvSpPr>
            <p:nvPr/>
          </p:nvSpPr>
          <p:spPr bwMode="auto">
            <a:xfrm flipV="1">
              <a:off x="3408" y="1488"/>
              <a:ext cx="1886" cy="1933"/>
            </a:xfrm>
            <a:prstGeom prst="line">
              <a:avLst/>
            </a:prstGeom>
            <a:noFill/>
            <a:ln w="76200">
              <a:solidFill>
                <a:srgbClr val="FDAD23"/>
              </a:solidFill>
              <a:round/>
              <a:headEnd/>
              <a:tailEnd/>
            </a:ln>
            <a:extLst>
              <a:ext uri="{909E8E84-426E-40DD-AFC4-6F175D3DCCD1}">
                <a14:hiddenFill xmlns:a14="http://schemas.microsoft.com/office/drawing/2010/main">
                  <a:noFill/>
                </a14:hiddenFill>
              </a:ext>
            </a:extLst>
          </p:spPr>
          <p:txBody>
            <a:bodyPr wrap="none" anchor="ctr"/>
            <a:lstStyle/>
            <a:p>
              <a:endParaRPr lang="en-US" b="1"/>
            </a:p>
          </p:txBody>
        </p:sp>
      </p:grpSp>
      <p:sp>
        <p:nvSpPr>
          <p:cNvPr id="3" name="Rectangle 2"/>
          <p:cNvSpPr/>
          <p:nvPr/>
        </p:nvSpPr>
        <p:spPr>
          <a:xfrm>
            <a:off x="1477118" y="442415"/>
            <a:ext cx="9137438" cy="584775"/>
          </a:xfrm>
          <a:prstGeom prst="rect">
            <a:avLst/>
          </a:prstGeom>
        </p:spPr>
        <p:txBody>
          <a:bodyPr wrap="none">
            <a:spAutoFit/>
          </a:bodyPr>
          <a:lstStyle/>
          <a:p>
            <a:r>
              <a:rPr lang="en-US" sz="3200" u="sng" dirty="0">
                <a:latin typeface="Algerian" pitchFamily="82" charset="0"/>
              </a:rPr>
              <a:t>From the Waterfall Model to the V Model</a:t>
            </a:r>
          </a:p>
        </p:txBody>
      </p:sp>
    </p:spTree>
    <p:extLst>
      <p:ext uri="{BB962C8B-B14F-4D97-AF65-F5344CB8AC3E}">
        <p14:creationId xmlns:p14="http://schemas.microsoft.com/office/powerpoint/2010/main" val="3313457369"/>
      </p:ext>
    </p:extLst>
  </p:cSld>
  <p:clrMapOvr>
    <a:masterClrMapping/>
  </p:clrMapOvr>
  <mc:AlternateContent xmlns:mc="http://schemas.openxmlformats.org/markup-compatibility/2006" xmlns:p14="http://schemas.microsoft.com/office/powerpoint/2010/main">
    <mc:Choice Requires="p14">
      <p:transition p14:dur="250" advTm="2000">
        <p:push/>
      </p:transition>
    </mc:Choice>
    <mc:Fallback xmlns="">
      <p:transition advTm="2000">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Grp="1" noChangeAspect="1" noChangeArrowheads="1"/>
          </p:cNvPicPr>
          <p:nvPr>
            <p:ph sz="quarter" idx="4294967295"/>
          </p:nvPr>
        </p:nvPicPr>
        <p:blipFill>
          <a:blip r:embed="rId3" cstate="print">
            <a:extLst>
              <a:ext uri="{28A0092B-C50C-407E-A947-70E740481C1C}">
                <a14:useLocalDpi xmlns:a14="http://schemas.microsoft.com/office/drawing/2010/main" val="0"/>
              </a:ext>
            </a:extLst>
          </a:blip>
          <a:srcRect/>
          <a:stretch>
            <a:fillRect/>
          </a:stretch>
        </p:blipFill>
        <p:spPr>
          <a:xfrm>
            <a:off x="1390289" y="1423718"/>
            <a:ext cx="9310908" cy="5232400"/>
          </a:xfrm>
          <a:prstGeom prst="rect">
            <a:avLst/>
          </a:prstGeom>
        </p:spPr>
      </p:pic>
      <p:grpSp>
        <p:nvGrpSpPr>
          <p:cNvPr id="2" name="Group 7"/>
          <p:cNvGrpSpPr>
            <a:grpSpLocks/>
          </p:cNvGrpSpPr>
          <p:nvPr/>
        </p:nvGrpSpPr>
        <p:grpSpPr bwMode="auto">
          <a:xfrm>
            <a:off x="2805969" y="1530081"/>
            <a:ext cx="5944169" cy="4119563"/>
            <a:chOff x="1436" y="1434"/>
            <a:chExt cx="3858" cy="1987"/>
          </a:xfrm>
        </p:grpSpPr>
        <p:sp>
          <p:nvSpPr>
            <p:cNvPr id="22541" name="Line 8"/>
            <p:cNvSpPr>
              <a:spLocks noChangeShapeType="1"/>
            </p:cNvSpPr>
            <p:nvPr/>
          </p:nvSpPr>
          <p:spPr bwMode="auto">
            <a:xfrm>
              <a:off x="1436" y="1434"/>
              <a:ext cx="1983" cy="1982"/>
            </a:xfrm>
            <a:prstGeom prst="line">
              <a:avLst/>
            </a:prstGeom>
            <a:noFill/>
            <a:ln w="76200">
              <a:solidFill>
                <a:srgbClr val="00D56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2" name="Line 9"/>
            <p:cNvSpPr>
              <a:spLocks noChangeShapeType="1"/>
            </p:cNvSpPr>
            <p:nvPr/>
          </p:nvSpPr>
          <p:spPr bwMode="auto">
            <a:xfrm flipV="1">
              <a:off x="3408" y="1488"/>
              <a:ext cx="1886" cy="1933"/>
            </a:xfrm>
            <a:prstGeom prst="line">
              <a:avLst/>
            </a:prstGeom>
            <a:noFill/>
            <a:ln w="76200">
              <a:solidFill>
                <a:srgbClr val="00D56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0"/>
          <p:cNvGrpSpPr>
            <a:grpSpLocks/>
          </p:cNvGrpSpPr>
          <p:nvPr/>
        </p:nvGrpSpPr>
        <p:grpSpPr bwMode="auto">
          <a:xfrm>
            <a:off x="2805969" y="1453880"/>
            <a:ext cx="5944169" cy="4121150"/>
            <a:chOff x="1436" y="1434"/>
            <a:chExt cx="3858" cy="1987"/>
          </a:xfrm>
        </p:grpSpPr>
        <p:sp>
          <p:nvSpPr>
            <p:cNvPr id="22539" name="Line 11"/>
            <p:cNvSpPr>
              <a:spLocks noChangeShapeType="1"/>
            </p:cNvSpPr>
            <p:nvPr/>
          </p:nvSpPr>
          <p:spPr bwMode="auto">
            <a:xfrm>
              <a:off x="1436" y="1434"/>
              <a:ext cx="1983" cy="1982"/>
            </a:xfrm>
            <a:prstGeom prst="line">
              <a:avLst/>
            </a:prstGeom>
            <a:noFill/>
            <a:ln w="76200">
              <a:solidFill>
                <a:srgbClr val="FDAD2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0" name="Line 12"/>
            <p:cNvSpPr>
              <a:spLocks noChangeShapeType="1"/>
            </p:cNvSpPr>
            <p:nvPr/>
          </p:nvSpPr>
          <p:spPr bwMode="auto">
            <a:xfrm flipV="1">
              <a:off x="3408" y="1488"/>
              <a:ext cx="1886" cy="1933"/>
            </a:xfrm>
            <a:prstGeom prst="line">
              <a:avLst/>
            </a:prstGeom>
            <a:noFill/>
            <a:ln w="76200">
              <a:solidFill>
                <a:srgbClr val="FDAD2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1357" name="Text Box 13"/>
          <p:cNvSpPr txBox="1">
            <a:spLocks noChangeArrowheads="1"/>
          </p:cNvSpPr>
          <p:nvPr/>
        </p:nvSpPr>
        <p:spPr bwMode="auto">
          <a:xfrm>
            <a:off x="1" y="1928543"/>
            <a:ext cx="1236968" cy="39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eaLnBrk="0" hangingPunct="0">
              <a:defRPr b="1" u="sng">
                <a:solidFill>
                  <a:schemeClr val="tx1"/>
                </a:solidFill>
                <a:latin typeface="Palatino"/>
                <a:ea typeface="MS PGothic" pitchFamily="34" charset="-128"/>
              </a:defRPr>
            </a:lvl1pPr>
            <a:lvl2pPr marL="742950" indent="-285750" defTabSz="901700" eaLnBrk="0" hangingPunct="0">
              <a:defRPr b="1" u="sng">
                <a:solidFill>
                  <a:schemeClr val="tx1"/>
                </a:solidFill>
                <a:latin typeface="Palatino"/>
                <a:ea typeface="MS PGothic" pitchFamily="34" charset="-128"/>
              </a:defRPr>
            </a:lvl2pPr>
            <a:lvl3pPr marL="1143000" indent="-228600" defTabSz="901700" eaLnBrk="0" hangingPunct="0">
              <a:defRPr b="1" u="sng">
                <a:solidFill>
                  <a:schemeClr val="tx1"/>
                </a:solidFill>
                <a:latin typeface="Palatino"/>
                <a:ea typeface="MS PGothic" pitchFamily="34" charset="-128"/>
              </a:defRPr>
            </a:lvl3pPr>
            <a:lvl4pPr marL="1600200" indent="-228600" defTabSz="901700" eaLnBrk="0" hangingPunct="0">
              <a:defRPr b="1" u="sng">
                <a:solidFill>
                  <a:schemeClr val="tx1"/>
                </a:solidFill>
                <a:latin typeface="Palatino"/>
                <a:ea typeface="MS PGothic" pitchFamily="34" charset="-128"/>
              </a:defRPr>
            </a:lvl4pPr>
            <a:lvl5pPr marL="2057400" indent="-228600" defTabSz="901700" eaLnBrk="0" hangingPunct="0">
              <a:defRPr b="1" u="sng">
                <a:solidFill>
                  <a:schemeClr val="tx1"/>
                </a:solidFill>
                <a:latin typeface="Palatino"/>
                <a:ea typeface="MS PGothic" pitchFamily="34" charset="-128"/>
              </a:defRPr>
            </a:lvl5pPr>
            <a:lvl6pPr marL="2514600" indent="-228600" defTabSz="901700" eaLnBrk="0" fontAlgn="base" hangingPunct="0">
              <a:spcBef>
                <a:spcPct val="0"/>
              </a:spcBef>
              <a:spcAft>
                <a:spcPct val="0"/>
              </a:spcAft>
              <a:defRPr b="1" u="sng">
                <a:solidFill>
                  <a:schemeClr val="tx1"/>
                </a:solidFill>
                <a:latin typeface="Palatino"/>
                <a:ea typeface="MS PGothic" pitchFamily="34" charset="-128"/>
              </a:defRPr>
            </a:lvl6pPr>
            <a:lvl7pPr marL="2971800" indent="-228600" defTabSz="901700" eaLnBrk="0" fontAlgn="base" hangingPunct="0">
              <a:spcBef>
                <a:spcPct val="0"/>
              </a:spcBef>
              <a:spcAft>
                <a:spcPct val="0"/>
              </a:spcAft>
              <a:defRPr b="1" u="sng">
                <a:solidFill>
                  <a:schemeClr val="tx1"/>
                </a:solidFill>
                <a:latin typeface="Palatino"/>
                <a:ea typeface="MS PGothic" pitchFamily="34" charset="-128"/>
              </a:defRPr>
            </a:lvl7pPr>
            <a:lvl8pPr marL="3429000" indent="-228600" defTabSz="901700" eaLnBrk="0" fontAlgn="base" hangingPunct="0">
              <a:spcBef>
                <a:spcPct val="0"/>
              </a:spcBef>
              <a:spcAft>
                <a:spcPct val="0"/>
              </a:spcAft>
              <a:defRPr b="1" u="sng">
                <a:solidFill>
                  <a:schemeClr val="tx1"/>
                </a:solidFill>
                <a:latin typeface="Palatino"/>
                <a:ea typeface="MS PGothic" pitchFamily="34" charset="-128"/>
              </a:defRPr>
            </a:lvl8pPr>
            <a:lvl9pPr marL="3886200" indent="-228600" defTabSz="901700" eaLnBrk="0" fontAlgn="base" hangingPunct="0">
              <a:spcBef>
                <a:spcPct val="0"/>
              </a:spcBef>
              <a:spcAft>
                <a:spcPct val="0"/>
              </a:spcAft>
              <a:defRPr b="1" u="sng">
                <a:solidFill>
                  <a:schemeClr val="tx1"/>
                </a:solidFill>
                <a:latin typeface="Palatino"/>
                <a:ea typeface="MS PGothic" pitchFamily="34" charset="-128"/>
              </a:defRPr>
            </a:lvl9pPr>
          </a:lstStyle>
          <a:p>
            <a:r>
              <a:rPr lang="de-DE" sz="2000" b="0"/>
              <a:t>precedes</a:t>
            </a:r>
          </a:p>
        </p:txBody>
      </p:sp>
      <p:sp>
        <p:nvSpPr>
          <p:cNvPr id="441358" name="Text Box 14"/>
          <p:cNvSpPr txBox="1">
            <a:spLocks noChangeArrowheads="1"/>
          </p:cNvSpPr>
          <p:nvPr/>
        </p:nvSpPr>
        <p:spPr bwMode="auto">
          <a:xfrm>
            <a:off x="4407870" y="1361805"/>
            <a:ext cx="1820461" cy="39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eaLnBrk="0" hangingPunct="0">
              <a:defRPr b="1" u="sng">
                <a:solidFill>
                  <a:schemeClr val="tx1"/>
                </a:solidFill>
                <a:latin typeface="Palatino"/>
                <a:ea typeface="MS PGothic" pitchFamily="34" charset="-128"/>
              </a:defRPr>
            </a:lvl1pPr>
            <a:lvl2pPr marL="742950" indent="-285750" defTabSz="901700" eaLnBrk="0" hangingPunct="0">
              <a:defRPr b="1" u="sng">
                <a:solidFill>
                  <a:schemeClr val="tx1"/>
                </a:solidFill>
                <a:latin typeface="Palatino"/>
                <a:ea typeface="MS PGothic" pitchFamily="34" charset="-128"/>
              </a:defRPr>
            </a:lvl2pPr>
            <a:lvl3pPr marL="1143000" indent="-228600" defTabSz="901700" eaLnBrk="0" hangingPunct="0">
              <a:defRPr b="1" u="sng">
                <a:solidFill>
                  <a:schemeClr val="tx1"/>
                </a:solidFill>
                <a:latin typeface="Palatino"/>
                <a:ea typeface="MS PGothic" pitchFamily="34" charset="-128"/>
              </a:defRPr>
            </a:lvl3pPr>
            <a:lvl4pPr marL="1600200" indent="-228600" defTabSz="901700" eaLnBrk="0" hangingPunct="0">
              <a:defRPr b="1" u="sng">
                <a:solidFill>
                  <a:schemeClr val="tx1"/>
                </a:solidFill>
                <a:latin typeface="Palatino"/>
                <a:ea typeface="MS PGothic" pitchFamily="34" charset="-128"/>
              </a:defRPr>
            </a:lvl4pPr>
            <a:lvl5pPr marL="2057400" indent="-228600" defTabSz="901700" eaLnBrk="0" hangingPunct="0">
              <a:defRPr b="1" u="sng">
                <a:solidFill>
                  <a:schemeClr val="tx1"/>
                </a:solidFill>
                <a:latin typeface="Palatino"/>
                <a:ea typeface="MS PGothic" pitchFamily="34" charset="-128"/>
              </a:defRPr>
            </a:lvl5pPr>
            <a:lvl6pPr marL="2514600" indent="-228600" defTabSz="901700" eaLnBrk="0" fontAlgn="base" hangingPunct="0">
              <a:spcBef>
                <a:spcPct val="0"/>
              </a:spcBef>
              <a:spcAft>
                <a:spcPct val="0"/>
              </a:spcAft>
              <a:defRPr b="1" u="sng">
                <a:solidFill>
                  <a:schemeClr val="tx1"/>
                </a:solidFill>
                <a:latin typeface="Palatino"/>
                <a:ea typeface="MS PGothic" pitchFamily="34" charset="-128"/>
              </a:defRPr>
            </a:lvl6pPr>
            <a:lvl7pPr marL="2971800" indent="-228600" defTabSz="901700" eaLnBrk="0" fontAlgn="base" hangingPunct="0">
              <a:spcBef>
                <a:spcPct val="0"/>
              </a:spcBef>
              <a:spcAft>
                <a:spcPct val="0"/>
              </a:spcAft>
              <a:defRPr b="1" u="sng">
                <a:solidFill>
                  <a:schemeClr val="tx1"/>
                </a:solidFill>
                <a:latin typeface="Palatino"/>
                <a:ea typeface="MS PGothic" pitchFamily="34" charset="-128"/>
              </a:defRPr>
            </a:lvl7pPr>
            <a:lvl8pPr marL="3429000" indent="-228600" defTabSz="901700" eaLnBrk="0" fontAlgn="base" hangingPunct="0">
              <a:spcBef>
                <a:spcPct val="0"/>
              </a:spcBef>
              <a:spcAft>
                <a:spcPct val="0"/>
              </a:spcAft>
              <a:defRPr b="1" u="sng">
                <a:solidFill>
                  <a:schemeClr val="tx1"/>
                </a:solidFill>
                <a:latin typeface="Palatino"/>
                <a:ea typeface="MS PGothic" pitchFamily="34" charset="-128"/>
              </a:defRPr>
            </a:lvl8pPr>
            <a:lvl9pPr marL="3886200" indent="-228600" defTabSz="901700" eaLnBrk="0" fontAlgn="base" hangingPunct="0">
              <a:spcBef>
                <a:spcPct val="0"/>
              </a:spcBef>
              <a:spcAft>
                <a:spcPct val="0"/>
              </a:spcAft>
              <a:defRPr b="1" u="sng">
                <a:solidFill>
                  <a:schemeClr val="tx1"/>
                </a:solidFill>
                <a:latin typeface="Palatino"/>
                <a:ea typeface="MS PGothic" pitchFamily="34" charset="-128"/>
              </a:defRPr>
            </a:lvl9pPr>
          </a:lstStyle>
          <a:p>
            <a:r>
              <a:rPr lang="de-DE" sz="2000" b="0"/>
              <a:t>Is validated by</a:t>
            </a:r>
          </a:p>
        </p:txBody>
      </p:sp>
      <p:sp>
        <p:nvSpPr>
          <p:cNvPr id="4" name="Rectangle 3"/>
          <p:cNvSpPr/>
          <p:nvPr/>
        </p:nvSpPr>
        <p:spPr>
          <a:xfrm>
            <a:off x="2208212" y="344269"/>
            <a:ext cx="7964040" cy="646331"/>
          </a:xfrm>
          <a:prstGeom prst="rect">
            <a:avLst/>
          </a:prstGeom>
        </p:spPr>
        <p:txBody>
          <a:bodyPr wrap="none">
            <a:spAutoFit/>
          </a:bodyPr>
          <a:lstStyle/>
          <a:p>
            <a:r>
              <a:rPr lang="en-US" sz="3600" u="sng" dirty="0">
                <a:latin typeface="Algerian" pitchFamily="82" charset="0"/>
              </a:rPr>
              <a:t>Activity Diagram of the V Model</a:t>
            </a:r>
          </a:p>
        </p:txBody>
      </p:sp>
    </p:spTree>
    <p:extLst>
      <p:ext uri="{BB962C8B-B14F-4D97-AF65-F5344CB8AC3E}">
        <p14:creationId xmlns:p14="http://schemas.microsoft.com/office/powerpoint/2010/main" val="255240504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3212" y="228600"/>
            <a:ext cx="2375971" cy="646331"/>
          </a:xfrm>
          <a:prstGeom prst="rect">
            <a:avLst/>
          </a:prstGeom>
          <a:noFill/>
        </p:spPr>
        <p:txBody>
          <a:bodyPr wrap="none" rtlCol="0">
            <a:spAutoFit/>
          </a:bodyPr>
          <a:lstStyle/>
          <a:p>
            <a:r>
              <a:rPr lang="en-US" sz="3600" u="sng" dirty="0">
                <a:latin typeface="Algerian" pitchFamily="82" charset="0"/>
              </a:rPr>
              <a:t>contents</a:t>
            </a:r>
          </a:p>
        </p:txBody>
      </p:sp>
      <p:sp>
        <p:nvSpPr>
          <p:cNvPr id="2" name="TextBox 1"/>
          <p:cNvSpPr txBox="1"/>
          <p:nvPr/>
        </p:nvSpPr>
        <p:spPr>
          <a:xfrm>
            <a:off x="-77788" y="1343086"/>
            <a:ext cx="11301466" cy="5016758"/>
          </a:xfrm>
          <a:prstGeom prst="rect">
            <a:avLst/>
          </a:prstGeom>
          <a:noFill/>
        </p:spPr>
        <p:txBody>
          <a:bodyPr wrap="square" rtlCol="0">
            <a:spAutoFit/>
          </a:bodyPr>
          <a:lstStyle/>
          <a:p>
            <a:pPr marL="457200" indent="-457200">
              <a:buFont typeface="Wingdings" pitchFamily="2" charset="2"/>
              <a:buChar char="Ø"/>
            </a:pPr>
            <a:r>
              <a:rPr lang="en-US" sz="4000" dirty="0">
                <a:latin typeface="Baskerville Old Face" pitchFamily="18" charset="0"/>
              </a:rPr>
              <a:t>Introduction</a:t>
            </a:r>
          </a:p>
          <a:p>
            <a:pPr marL="457200" indent="-457200">
              <a:buFont typeface="Wingdings" pitchFamily="2" charset="2"/>
              <a:buChar char="Ø"/>
            </a:pPr>
            <a:r>
              <a:rPr lang="en-US" sz="4000" dirty="0">
                <a:latin typeface="Baskerville Old Face" pitchFamily="18" charset="0"/>
              </a:rPr>
              <a:t>Application</a:t>
            </a:r>
          </a:p>
          <a:p>
            <a:pPr marL="457200" indent="-457200">
              <a:buFont typeface="Wingdings" pitchFamily="2" charset="2"/>
              <a:buChar char="Ø"/>
            </a:pPr>
            <a:r>
              <a:rPr lang="en-US" sz="4000" dirty="0">
                <a:latin typeface="Baskerville Old Face" pitchFamily="18" charset="0"/>
              </a:rPr>
              <a:t>Paper Review</a:t>
            </a:r>
          </a:p>
          <a:p>
            <a:pPr marL="457200" indent="-457200">
              <a:buFont typeface="Wingdings" pitchFamily="2" charset="2"/>
              <a:buChar char="Ø"/>
            </a:pPr>
            <a:r>
              <a:rPr lang="en-US" sz="4000" dirty="0">
                <a:latin typeface="Baskerville Old Face" pitchFamily="18" charset="0"/>
              </a:rPr>
              <a:t>Reference</a:t>
            </a:r>
          </a:p>
          <a:p>
            <a:pPr marL="457200" indent="-457200">
              <a:buFont typeface="Wingdings" pitchFamily="2" charset="2"/>
              <a:buChar char="Ø"/>
            </a:pPr>
            <a:endParaRPr lang="en-US" sz="4000" dirty="0">
              <a:latin typeface="Baskerville Old Face" pitchFamily="18" charset="0"/>
            </a:endParaRPr>
          </a:p>
          <a:p>
            <a:pPr marL="457200" indent="-457200">
              <a:buFont typeface="Wingdings" pitchFamily="2" charset="2"/>
              <a:buChar char="Ø"/>
            </a:pPr>
            <a:endParaRPr lang="en-US" sz="4000" dirty="0">
              <a:latin typeface="Baskerville Old Face" pitchFamily="18" charset="0"/>
            </a:endParaRPr>
          </a:p>
          <a:p>
            <a:pPr marL="457200" indent="-457200">
              <a:buFont typeface="Wingdings" pitchFamily="2" charset="2"/>
              <a:buChar char="Ø"/>
            </a:pPr>
            <a:endParaRPr lang="en-US" sz="4000" dirty="0">
              <a:latin typeface="Baskerville Old Face" pitchFamily="18" charset="0"/>
            </a:endParaRPr>
          </a:p>
          <a:p>
            <a:pPr marL="457200" indent="-457200">
              <a:buFont typeface="Wingdings" pitchFamily="2" charset="2"/>
              <a:buChar char="Ø"/>
            </a:pPr>
            <a:endParaRPr lang="en-US" sz="4000" dirty="0">
              <a:latin typeface="Baskerville Old Face" pitchFamily="18" charset="0"/>
            </a:endParaRPr>
          </a:p>
        </p:txBody>
      </p:sp>
    </p:spTree>
    <p:extLst>
      <p:ext uri="{BB962C8B-B14F-4D97-AF65-F5344CB8AC3E}">
        <p14:creationId xmlns:p14="http://schemas.microsoft.com/office/powerpoint/2010/main" val="1665558098"/>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sz="quarter" idx="4294967295"/>
          </p:nvPr>
        </p:nvSpPr>
        <p:spPr>
          <a:xfrm>
            <a:off x="0" y="1371600"/>
            <a:ext cx="11733212" cy="4572000"/>
          </a:xfrm>
          <a:prstGeom prst="rect">
            <a:avLst/>
          </a:prstGeom>
        </p:spPr>
        <p:txBody>
          <a:bodyPr>
            <a:normAutofit/>
          </a:bodyPr>
          <a:lstStyle/>
          <a:p>
            <a:pPr marL="342900" indent="-342900" algn="l" eaLnBrk="1" fontAlgn="auto" hangingPunct="1">
              <a:spcBef>
                <a:spcPts val="580"/>
              </a:spcBef>
              <a:spcAft>
                <a:spcPts val="0"/>
              </a:spcAft>
              <a:buFont typeface="Wingdings" pitchFamily="2" charset="2"/>
              <a:buChar char="q"/>
              <a:defRPr/>
            </a:pPr>
            <a:r>
              <a:rPr lang="en-US" sz="2800" b="1" dirty="0"/>
              <a:t>Managers love waterfall models</a:t>
            </a:r>
          </a:p>
          <a:p>
            <a:pPr marL="548640" lvl="1" algn="l" eaLnBrk="1" fontAlgn="auto" hangingPunct="1">
              <a:spcBef>
                <a:spcPts val="370"/>
              </a:spcBef>
              <a:spcAft>
                <a:spcPts val="0"/>
              </a:spcAft>
              <a:buFont typeface="Wingdings 2"/>
              <a:buChar char=""/>
              <a:defRPr/>
            </a:pPr>
            <a:r>
              <a:rPr lang="en-US" sz="2400" dirty="0">
                <a:solidFill>
                  <a:schemeClr val="tx1"/>
                </a:solidFill>
              </a:rPr>
              <a:t>Nice milestones</a:t>
            </a:r>
          </a:p>
          <a:p>
            <a:pPr marL="548640" lvl="1" algn="l" eaLnBrk="1" fontAlgn="auto" hangingPunct="1">
              <a:spcBef>
                <a:spcPts val="370"/>
              </a:spcBef>
              <a:spcAft>
                <a:spcPts val="0"/>
              </a:spcAft>
              <a:buFont typeface="Wingdings 2"/>
              <a:buChar char=""/>
              <a:defRPr/>
            </a:pPr>
            <a:r>
              <a:rPr lang="en-US" sz="2400" dirty="0">
                <a:solidFill>
                  <a:schemeClr val="tx1"/>
                </a:solidFill>
              </a:rPr>
              <a:t>No need to look back (linear system)</a:t>
            </a:r>
          </a:p>
          <a:p>
            <a:pPr marL="548640" lvl="1" algn="l" eaLnBrk="1" fontAlgn="auto" hangingPunct="1">
              <a:spcBef>
                <a:spcPts val="370"/>
              </a:spcBef>
              <a:spcAft>
                <a:spcPts val="0"/>
              </a:spcAft>
              <a:buFont typeface="Wingdings 2"/>
              <a:buChar char=""/>
              <a:defRPr/>
            </a:pPr>
            <a:r>
              <a:rPr lang="en-US" sz="2400" dirty="0">
                <a:solidFill>
                  <a:schemeClr val="tx1"/>
                </a:solidFill>
              </a:rPr>
              <a:t>Always one activity at a time</a:t>
            </a:r>
          </a:p>
          <a:p>
            <a:pPr marL="548640" lvl="1" algn="l" eaLnBrk="1" fontAlgn="auto" hangingPunct="1">
              <a:spcBef>
                <a:spcPts val="370"/>
              </a:spcBef>
              <a:spcAft>
                <a:spcPts val="0"/>
              </a:spcAft>
              <a:buFont typeface="Wingdings 2"/>
              <a:buChar char=""/>
              <a:defRPr/>
            </a:pPr>
            <a:r>
              <a:rPr lang="en-US" sz="2400" dirty="0">
                <a:solidFill>
                  <a:schemeClr val="tx1"/>
                </a:solidFill>
              </a:rPr>
              <a:t>Easy to check progress during development: 90% coded, 20% tested</a:t>
            </a:r>
            <a:endParaRPr lang="en-US" sz="2000" dirty="0">
              <a:solidFill>
                <a:schemeClr val="tx1"/>
              </a:solidFill>
            </a:endParaRPr>
          </a:p>
          <a:p>
            <a:pPr marL="342900" indent="-342900" algn="l" eaLnBrk="1" fontAlgn="auto" hangingPunct="1">
              <a:spcBef>
                <a:spcPts val="580"/>
              </a:spcBef>
              <a:spcAft>
                <a:spcPts val="0"/>
              </a:spcAft>
              <a:buFont typeface="Wingdings" pitchFamily="2" charset="2"/>
              <a:buChar char="q"/>
              <a:defRPr/>
            </a:pPr>
            <a:r>
              <a:rPr lang="en-US" sz="2800" b="1" dirty="0"/>
              <a:t>However, software development is non-linear</a:t>
            </a:r>
          </a:p>
          <a:p>
            <a:pPr marL="548640" lvl="1" algn="l" eaLnBrk="1" fontAlgn="auto" hangingPunct="1">
              <a:spcBef>
                <a:spcPts val="370"/>
              </a:spcBef>
              <a:spcAft>
                <a:spcPts val="0"/>
              </a:spcAft>
              <a:buFont typeface="Wingdings 2"/>
              <a:buChar char=""/>
              <a:defRPr/>
            </a:pPr>
            <a:r>
              <a:rPr lang="en-US" sz="2400" dirty="0">
                <a:solidFill>
                  <a:schemeClr val="tx1"/>
                </a:solidFill>
              </a:rPr>
              <a:t>While a design is being developed, problems with requirements are identified</a:t>
            </a:r>
          </a:p>
          <a:p>
            <a:pPr marL="548640" lvl="1" algn="l" eaLnBrk="1" fontAlgn="auto" hangingPunct="1">
              <a:spcBef>
                <a:spcPts val="370"/>
              </a:spcBef>
              <a:spcAft>
                <a:spcPts val="0"/>
              </a:spcAft>
              <a:buFont typeface="Wingdings 2"/>
              <a:buChar char=""/>
              <a:defRPr/>
            </a:pPr>
            <a:r>
              <a:rPr lang="en-US" sz="2400" dirty="0">
                <a:solidFill>
                  <a:schemeClr val="tx1"/>
                </a:solidFill>
              </a:rPr>
              <a:t>While a program is being coded, design and requirement problems are found</a:t>
            </a:r>
          </a:p>
          <a:p>
            <a:pPr marL="548640" lvl="1" algn="l" eaLnBrk="1" fontAlgn="auto" hangingPunct="1">
              <a:spcBef>
                <a:spcPts val="370"/>
              </a:spcBef>
              <a:spcAft>
                <a:spcPts val="0"/>
              </a:spcAft>
              <a:buFont typeface="Wingdings 2"/>
              <a:buChar char=""/>
              <a:defRPr/>
            </a:pPr>
            <a:r>
              <a:rPr lang="en-US" sz="2400" dirty="0">
                <a:solidFill>
                  <a:schemeClr val="tx1"/>
                </a:solidFill>
              </a:rPr>
              <a:t>While a program is tested, coding errors, design errors and requirement errors are found.</a:t>
            </a:r>
          </a:p>
        </p:txBody>
      </p:sp>
      <p:sp>
        <p:nvSpPr>
          <p:cNvPr id="2" name="Rectangle 1"/>
          <p:cNvSpPr/>
          <p:nvPr/>
        </p:nvSpPr>
        <p:spPr>
          <a:xfrm>
            <a:off x="1446212" y="344269"/>
            <a:ext cx="9724137" cy="646331"/>
          </a:xfrm>
          <a:prstGeom prst="rect">
            <a:avLst/>
          </a:prstGeom>
        </p:spPr>
        <p:txBody>
          <a:bodyPr wrap="none">
            <a:spAutoFit/>
          </a:bodyPr>
          <a:lstStyle/>
          <a:p>
            <a:r>
              <a:rPr lang="en-US" sz="3600" dirty="0">
                <a:latin typeface="Algerian" pitchFamily="82" charset="0"/>
              </a:rPr>
              <a:t>Properties of Waterfall-based Models</a:t>
            </a:r>
          </a:p>
        </p:txBody>
      </p:sp>
    </p:spTree>
    <p:extLst>
      <p:ext uri="{BB962C8B-B14F-4D97-AF65-F5344CB8AC3E}">
        <p14:creationId xmlns:p14="http://schemas.microsoft.com/office/powerpoint/2010/main" val="2181802081"/>
      </p:ext>
    </p:extLst>
  </p:cSld>
  <p:clrMapOvr>
    <a:masterClrMapping/>
  </p:clrMapOvr>
  <mc:AlternateContent xmlns:mc="http://schemas.openxmlformats.org/markup-compatibility/2006" xmlns:p14="http://schemas.microsoft.com/office/powerpoint/2010/main">
    <mc:Choice Requires="p14">
      <p:transition p14:dur="250" advTm="2000">
        <p:push/>
      </p:transition>
    </mc:Choice>
    <mc:Fallback xmlns="">
      <p:transition advTm="2000">
        <p:pu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sz="quarter" idx="4294967295"/>
          </p:nvPr>
        </p:nvSpPr>
        <p:spPr>
          <a:xfrm>
            <a:off x="74612" y="1371600"/>
            <a:ext cx="11621706" cy="4800600"/>
          </a:xfrm>
          <a:prstGeom prst="rect">
            <a:avLst/>
          </a:prstGeom>
        </p:spPr>
        <p:txBody>
          <a:bodyPr lIns="92407" tIns="45420" rIns="92407" bIns="45420"/>
          <a:lstStyle/>
          <a:p>
            <a:pPr marL="342900" indent="-342900" algn="l" eaLnBrk="1" hangingPunct="1">
              <a:lnSpc>
                <a:spcPct val="80000"/>
              </a:lnSpc>
              <a:buFont typeface="Wingdings" pitchFamily="2" charset="2"/>
              <a:buChar char="q"/>
            </a:pPr>
            <a:r>
              <a:rPr lang="en-US" sz="2800" b="1" dirty="0"/>
              <a:t>The spiral model proposed by Boehm has the following set of activities </a:t>
            </a:r>
            <a:endParaRPr lang="en-US" b="1" dirty="0"/>
          </a:p>
          <a:p>
            <a:pPr marL="285750" lvl="1" indent="-285750" algn="l" eaLnBrk="1" hangingPunct="1">
              <a:lnSpc>
                <a:spcPct val="80000"/>
              </a:lnSpc>
              <a:buFont typeface="Arial" pitchFamily="34" charset="0"/>
              <a:buChar char="•"/>
            </a:pPr>
            <a:r>
              <a:rPr lang="en-US" dirty="0">
                <a:solidFill>
                  <a:schemeClr val="tx1"/>
                </a:solidFill>
              </a:rPr>
              <a:t>	</a:t>
            </a:r>
            <a:r>
              <a:rPr lang="en-US" sz="2000" b="1" dirty="0">
                <a:solidFill>
                  <a:schemeClr val="tx1"/>
                </a:solidFill>
              </a:rPr>
              <a:t>Determine objectives and constraints</a:t>
            </a:r>
          </a:p>
          <a:p>
            <a:pPr marL="285750" lvl="1" indent="-285750" algn="l" eaLnBrk="1" hangingPunct="1">
              <a:lnSpc>
                <a:spcPct val="80000"/>
              </a:lnSpc>
              <a:buFont typeface="Arial" pitchFamily="34" charset="0"/>
              <a:buChar char="•"/>
            </a:pPr>
            <a:r>
              <a:rPr lang="en-US" sz="2000" b="1" dirty="0">
                <a:solidFill>
                  <a:schemeClr val="tx1"/>
                </a:solidFill>
              </a:rPr>
              <a:t>	Evaluate alternatives </a:t>
            </a:r>
          </a:p>
          <a:p>
            <a:pPr marL="285750" lvl="1" indent="-285750" algn="l" eaLnBrk="1" hangingPunct="1">
              <a:lnSpc>
                <a:spcPct val="80000"/>
              </a:lnSpc>
              <a:buFont typeface="Arial" pitchFamily="34" charset="0"/>
              <a:buChar char="•"/>
            </a:pPr>
            <a:r>
              <a:rPr lang="en-US" sz="2000" b="1" dirty="0">
                <a:solidFill>
                  <a:schemeClr val="tx1"/>
                </a:solidFill>
              </a:rPr>
              <a:t>	Identify risks</a:t>
            </a:r>
          </a:p>
          <a:p>
            <a:pPr marL="285750" lvl="1" indent="-285750" algn="l" eaLnBrk="1" hangingPunct="1">
              <a:lnSpc>
                <a:spcPct val="80000"/>
              </a:lnSpc>
              <a:buFont typeface="Arial" pitchFamily="34" charset="0"/>
              <a:buChar char="•"/>
            </a:pPr>
            <a:r>
              <a:rPr lang="en-US" sz="2000" b="1" dirty="0">
                <a:solidFill>
                  <a:schemeClr val="tx1"/>
                </a:solidFill>
              </a:rPr>
              <a:t>	Resolve risks by assigning priorities to risks</a:t>
            </a:r>
          </a:p>
          <a:p>
            <a:pPr marL="285750" lvl="1" indent="-285750" algn="l" eaLnBrk="1" hangingPunct="1">
              <a:lnSpc>
                <a:spcPct val="80000"/>
              </a:lnSpc>
              <a:buFont typeface="Arial" pitchFamily="34" charset="0"/>
              <a:buChar char="•"/>
            </a:pPr>
            <a:r>
              <a:rPr lang="en-US" sz="2000" b="1" dirty="0">
                <a:solidFill>
                  <a:schemeClr val="tx1"/>
                </a:solidFill>
              </a:rPr>
              <a:t>	Develop a series of prototypes for the identified risks starting with the highest risk</a:t>
            </a:r>
          </a:p>
          <a:p>
            <a:pPr marL="285750" lvl="1" indent="-285750" algn="l" eaLnBrk="1" hangingPunct="1">
              <a:lnSpc>
                <a:spcPct val="80000"/>
              </a:lnSpc>
              <a:buFont typeface="Arial" pitchFamily="34" charset="0"/>
              <a:buChar char="•"/>
            </a:pPr>
            <a:r>
              <a:rPr lang="en-US" sz="2000" b="1" dirty="0">
                <a:solidFill>
                  <a:schemeClr val="tx1"/>
                </a:solidFill>
              </a:rPr>
              <a:t>	Use a waterfall model for each prototype development </a:t>
            </a:r>
          </a:p>
          <a:p>
            <a:pPr marL="285750" lvl="1" indent="-285750" algn="l" eaLnBrk="1" hangingPunct="1">
              <a:lnSpc>
                <a:spcPct val="80000"/>
              </a:lnSpc>
              <a:buFont typeface="Arial" pitchFamily="34" charset="0"/>
              <a:buChar char="•"/>
            </a:pPr>
            <a:r>
              <a:rPr lang="en-US" sz="2000" b="1" dirty="0">
                <a:solidFill>
                  <a:schemeClr val="tx1"/>
                </a:solidFill>
              </a:rPr>
              <a:t>	If a risk has successfully been resolved, evaluate the results of the round and plan the next round</a:t>
            </a:r>
          </a:p>
          <a:p>
            <a:pPr marL="285750" lvl="1" indent="-285750" algn="l" eaLnBrk="1" hangingPunct="1">
              <a:lnSpc>
                <a:spcPct val="80000"/>
              </a:lnSpc>
              <a:buFont typeface="Arial" pitchFamily="34" charset="0"/>
              <a:buChar char="•"/>
            </a:pPr>
            <a:r>
              <a:rPr lang="en-US" sz="2000" b="1" dirty="0">
                <a:solidFill>
                  <a:schemeClr val="tx1"/>
                </a:solidFill>
              </a:rPr>
              <a:t>	If a certain risk cannot be resolved, terminate the project immediately</a:t>
            </a:r>
          </a:p>
          <a:p>
            <a:pPr lvl="1" algn="l" eaLnBrk="1" hangingPunct="1">
              <a:lnSpc>
                <a:spcPct val="80000"/>
              </a:lnSpc>
            </a:pPr>
            <a:endParaRPr lang="en-US" sz="2000" b="1" dirty="0">
              <a:solidFill>
                <a:schemeClr val="tx1"/>
              </a:solidFill>
            </a:endParaRPr>
          </a:p>
          <a:p>
            <a:pPr algn="l" eaLnBrk="1" hangingPunct="1">
              <a:lnSpc>
                <a:spcPct val="80000"/>
              </a:lnSpc>
            </a:pPr>
            <a:r>
              <a:rPr lang="en-US" sz="2800" b="1" dirty="0"/>
              <a:t>This set of activities is applied to a couple of so-called rounds.</a:t>
            </a:r>
          </a:p>
          <a:p>
            <a:pPr algn="l" eaLnBrk="1" hangingPunct="1">
              <a:lnSpc>
                <a:spcPct val="80000"/>
              </a:lnSpc>
            </a:pPr>
            <a:endParaRPr lang="en-US" dirty="0"/>
          </a:p>
        </p:txBody>
      </p:sp>
      <p:sp>
        <p:nvSpPr>
          <p:cNvPr id="2" name="Rectangle 1"/>
          <p:cNvSpPr/>
          <p:nvPr/>
        </p:nvSpPr>
        <p:spPr>
          <a:xfrm>
            <a:off x="4037012" y="379863"/>
            <a:ext cx="3312125" cy="646331"/>
          </a:xfrm>
          <a:prstGeom prst="rect">
            <a:avLst/>
          </a:prstGeom>
        </p:spPr>
        <p:txBody>
          <a:bodyPr wrap="none">
            <a:spAutoFit/>
          </a:bodyPr>
          <a:lstStyle/>
          <a:p>
            <a:r>
              <a:rPr lang="en-US" sz="3600" u="sng" dirty="0">
                <a:latin typeface="Algerian" pitchFamily="82" charset="0"/>
              </a:rPr>
              <a:t>Spiral Model</a:t>
            </a:r>
          </a:p>
        </p:txBody>
      </p:sp>
    </p:spTree>
    <p:extLst>
      <p:ext uri="{BB962C8B-B14F-4D97-AF65-F5344CB8AC3E}">
        <p14:creationId xmlns:p14="http://schemas.microsoft.com/office/powerpoint/2010/main" val="1406703338"/>
      </p:ext>
    </p:extLst>
  </p:cSld>
  <p:clrMapOvr>
    <a:masterClrMapping/>
  </p:clrMapOvr>
  <mc:AlternateContent xmlns:mc="http://schemas.openxmlformats.org/markup-compatibility/2006" xmlns:p14="http://schemas.microsoft.com/office/powerpoint/2010/main">
    <mc:Choice Requires="p14">
      <p:transition p14:dur="250" advTm="2000">
        <p:push/>
      </p:transition>
    </mc:Choice>
    <mc:Fallback xmlns="">
      <p:transition advTm="2000">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descr="BoehmSpiralMod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12" y="1406525"/>
            <a:ext cx="10055781"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36812" y="304800"/>
            <a:ext cx="8125942" cy="646331"/>
          </a:xfrm>
          <a:prstGeom prst="rect">
            <a:avLst/>
          </a:prstGeom>
        </p:spPr>
        <p:txBody>
          <a:bodyPr wrap="none">
            <a:spAutoFit/>
          </a:bodyPr>
          <a:lstStyle/>
          <a:p>
            <a:r>
              <a:rPr lang="en-US" sz="3600" u="sng" dirty="0">
                <a:latin typeface="Algerian" pitchFamily="82" charset="0"/>
              </a:rPr>
              <a:t>Diagram of Boehm’s Spiral Model</a:t>
            </a:r>
          </a:p>
        </p:txBody>
      </p:sp>
    </p:spTree>
    <p:extLst>
      <p:ext uri="{BB962C8B-B14F-4D97-AF65-F5344CB8AC3E}">
        <p14:creationId xmlns:p14="http://schemas.microsoft.com/office/powerpoint/2010/main" val="154210881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quarter" idx="4294967295"/>
          </p:nvPr>
        </p:nvSpPr>
        <p:spPr>
          <a:xfrm>
            <a:off x="-77788" y="1371600"/>
            <a:ext cx="5235270" cy="4800600"/>
          </a:xfrm>
          <a:prstGeom prst="rect">
            <a:avLst/>
          </a:prstGeom>
        </p:spPr>
        <p:txBody>
          <a:bodyPr lIns="92407" tIns="45420" rIns="92407" bIns="45420"/>
          <a:lstStyle/>
          <a:p>
            <a:pPr marL="342900" indent="-342900" algn="l" eaLnBrk="1" hangingPunct="1">
              <a:buFont typeface="Wingdings" pitchFamily="2" charset="2"/>
              <a:buChar char="q"/>
            </a:pPr>
            <a:r>
              <a:rPr lang="en-US" sz="2800" dirty="0"/>
              <a:t>Concept of Operations</a:t>
            </a:r>
          </a:p>
          <a:p>
            <a:pPr marL="342900" indent="-342900" algn="l" eaLnBrk="1" hangingPunct="1">
              <a:buFont typeface="Wingdings" pitchFamily="2" charset="2"/>
              <a:buChar char="q"/>
            </a:pPr>
            <a:r>
              <a:rPr lang="en-US" sz="2800" dirty="0"/>
              <a:t>Software Requirements</a:t>
            </a:r>
          </a:p>
          <a:p>
            <a:pPr marL="342900" indent="-342900" algn="l" eaLnBrk="1" hangingPunct="1">
              <a:buFont typeface="Wingdings" pitchFamily="2" charset="2"/>
              <a:buChar char="q"/>
            </a:pPr>
            <a:r>
              <a:rPr lang="en-US" sz="2800" dirty="0"/>
              <a:t>Software Product Design</a:t>
            </a:r>
          </a:p>
          <a:p>
            <a:pPr marL="342900" indent="-342900" algn="l" eaLnBrk="1" hangingPunct="1">
              <a:buFont typeface="Wingdings" pitchFamily="2" charset="2"/>
              <a:buChar char="q"/>
            </a:pPr>
            <a:r>
              <a:rPr lang="en-US" sz="2800" dirty="0"/>
              <a:t>Detailed Design</a:t>
            </a:r>
          </a:p>
          <a:p>
            <a:pPr marL="342900" indent="-342900" algn="l" eaLnBrk="1" hangingPunct="1">
              <a:buFont typeface="Wingdings" pitchFamily="2" charset="2"/>
              <a:buChar char="q"/>
            </a:pPr>
            <a:r>
              <a:rPr lang="en-US" sz="2800" dirty="0"/>
              <a:t>Code</a:t>
            </a:r>
          </a:p>
          <a:p>
            <a:pPr marL="342900" indent="-342900" algn="l" eaLnBrk="1" hangingPunct="1">
              <a:buFont typeface="Wingdings" pitchFamily="2" charset="2"/>
              <a:buChar char="q"/>
            </a:pPr>
            <a:r>
              <a:rPr lang="en-US" sz="2800" dirty="0"/>
              <a:t>Unit Test</a:t>
            </a:r>
          </a:p>
          <a:p>
            <a:pPr marL="342900" indent="-342900" algn="l" eaLnBrk="1" hangingPunct="1">
              <a:buFont typeface="Wingdings" pitchFamily="2" charset="2"/>
              <a:buChar char="q"/>
            </a:pPr>
            <a:r>
              <a:rPr lang="en-US" sz="2800" dirty="0"/>
              <a:t>Integration and Test</a:t>
            </a:r>
          </a:p>
          <a:p>
            <a:pPr marL="342900" indent="-342900" algn="l" eaLnBrk="1" hangingPunct="1">
              <a:buFont typeface="Wingdings" pitchFamily="2" charset="2"/>
              <a:buChar char="q"/>
            </a:pPr>
            <a:r>
              <a:rPr lang="en-US" sz="2800" dirty="0"/>
              <a:t>Acceptance Test</a:t>
            </a:r>
          </a:p>
          <a:p>
            <a:pPr marL="342900" indent="-342900" algn="l" eaLnBrk="1" hangingPunct="1">
              <a:buFont typeface="Wingdings" pitchFamily="2" charset="2"/>
              <a:buChar char="q"/>
            </a:pPr>
            <a:r>
              <a:rPr lang="en-US" sz="2800" dirty="0"/>
              <a:t>Implementation</a:t>
            </a:r>
          </a:p>
        </p:txBody>
      </p:sp>
      <p:sp>
        <p:nvSpPr>
          <p:cNvPr id="453636" name="Rectangle 4"/>
          <p:cNvSpPr>
            <a:spLocks noGrp="1" noChangeArrowheads="1"/>
          </p:cNvSpPr>
          <p:nvPr>
            <p:ph sz="quarter" idx="4294967295"/>
          </p:nvPr>
        </p:nvSpPr>
        <p:spPr>
          <a:xfrm>
            <a:off x="5484812" y="1416051"/>
            <a:ext cx="6704013" cy="4984749"/>
          </a:xfrm>
          <a:prstGeom prst="rect">
            <a:avLst/>
          </a:prstGeom>
        </p:spPr>
        <p:txBody>
          <a:bodyPr lIns="92407" tIns="45420" rIns="92407" bIns="45420"/>
          <a:lstStyle/>
          <a:p>
            <a:pPr marL="457200" indent="-457200" algn="l" eaLnBrk="1" hangingPunct="1">
              <a:buFont typeface="Wingdings" pitchFamily="2" charset="2"/>
              <a:buChar char="q"/>
            </a:pPr>
            <a:r>
              <a:rPr lang="en-US" sz="2800" b="1" dirty="0"/>
              <a:t>For each round go through these activities</a:t>
            </a:r>
            <a:r>
              <a:rPr lang="en-US" sz="2400" dirty="0"/>
              <a:t>:</a:t>
            </a:r>
            <a:endParaRPr lang="en-US" sz="2000" dirty="0"/>
          </a:p>
          <a:p>
            <a:pPr marL="342900" lvl="1" indent="-342900" algn="l" eaLnBrk="1" hangingPunct="1">
              <a:buFont typeface="Arial" pitchFamily="34" charset="0"/>
              <a:buChar char="•"/>
            </a:pPr>
            <a:r>
              <a:rPr lang="en-US" sz="2400" dirty="0"/>
              <a:t>	</a:t>
            </a:r>
            <a:r>
              <a:rPr lang="en-US" sz="2400" dirty="0">
                <a:solidFill>
                  <a:schemeClr val="tx1"/>
                </a:solidFill>
              </a:rPr>
              <a:t>Define objectives, alternatives, constraints</a:t>
            </a:r>
          </a:p>
          <a:p>
            <a:pPr marL="342900" lvl="1" indent="-342900" algn="l" eaLnBrk="1" hangingPunct="1">
              <a:buFont typeface="Arial" pitchFamily="34" charset="0"/>
              <a:buChar char="•"/>
            </a:pPr>
            <a:r>
              <a:rPr lang="en-US" sz="2400" dirty="0">
                <a:solidFill>
                  <a:schemeClr val="tx1"/>
                </a:solidFill>
              </a:rPr>
              <a:t>	Evaluate alternatives, identify and resolve risks</a:t>
            </a:r>
          </a:p>
          <a:p>
            <a:pPr marL="342900" lvl="1" indent="-342900" algn="l" eaLnBrk="1" hangingPunct="1">
              <a:buFont typeface="Arial" pitchFamily="34" charset="0"/>
              <a:buChar char="•"/>
            </a:pPr>
            <a:r>
              <a:rPr lang="en-US" sz="2400" dirty="0">
                <a:solidFill>
                  <a:schemeClr val="tx1"/>
                </a:solidFill>
              </a:rPr>
              <a:t>	Develop and verify a prototype</a:t>
            </a:r>
          </a:p>
          <a:p>
            <a:pPr marL="342900" lvl="1" indent="-342900" algn="l" eaLnBrk="1" hangingPunct="1">
              <a:buFont typeface="Arial" pitchFamily="34" charset="0"/>
              <a:buChar char="•"/>
            </a:pPr>
            <a:r>
              <a:rPr lang="en-US" sz="2400" dirty="0">
                <a:solidFill>
                  <a:schemeClr val="tx1"/>
                </a:solidFill>
              </a:rPr>
              <a:t>	Plan the next round.</a:t>
            </a:r>
          </a:p>
        </p:txBody>
      </p:sp>
      <p:sp>
        <p:nvSpPr>
          <p:cNvPr id="2" name="Rectangle 1"/>
          <p:cNvSpPr/>
          <p:nvPr/>
        </p:nvSpPr>
        <p:spPr>
          <a:xfrm>
            <a:off x="1988233" y="304800"/>
            <a:ext cx="7611379" cy="646331"/>
          </a:xfrm>
          <a:prstGeom prst="rect">
            <a:avLst/>
          </a:prstGeom>
        </p:spPr>
        <p:txBody>
          <a:bodyPr wrap="none">
            <a:spAutoFit/>
          </a:bodyPr>
          <a:lstStyle/>
          <a:p>
            <a:r>
              <a:rPr lang="en-US" sz="3600" u="sng" dirty="0">
                <a:latin typeface="Algerian" pitchFamily="82" charset="0"/>
              </a:rPr>
              <a:t>Rounds in Boehm’s Spiral Model</a:t>
            </a:r>
          </a:p>
        </p:txBody>
      </p:sp>
    </p:spTree>
    <p:extLst>
      <p:ext uri="{BB962C8B-B14F-4D97-AF65-F5344CB8AC3E}">
        <p14:creationId xmlns:p14="http://schemas.microsoft.com/office/powerpoint/2010/main" val="426348806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BoehmSpiralMod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9012" y="1406525"/>
            <a:ext cx="9982200"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152400"/>
            <a:ext cx="12188825" cy="1077218"/>
          </a:xfrm>
          <a:prstGeom prst="rect">
            <a:avLst/>
          </a:prstGeom>
        </p:spPr>
        <p:txBody>
          <a:bodyPr wrap="square">
            <a:spAutoFit/>
          </a:bodyPr>
          <a:lstStyle/>
          <a:p>
            <a:pPr algn="ctr"/>
            <a:r>
              <a:rPr lang="en-US" sz="3200" u="sng" dirty="0">
                <a:latin typeface="Algerian" pitchFamily="82" charset="0"/>
              </a:rPr>
              <a:t>Round 1, Concept of Operations, Quadrant IV:</a:t>
            </a:r>
            <a:br>
              <a:rPr lang="en-US" sz="3200" u="sng" dirty="0">
                <a:latin typeface="Algerian" pitchFamily="82" charset="0"/>
              </a:rPr>
            </a:br>
            <a:r>
              <a:rPr lang="en-US" sz="3200" u="sng" dirty="0">
                <a:latin typeface="Algerian" pitchFamily="82" charset="0"/>
              </a:rPr>
              <a:t>Determine Objectives, Alternatives &amp; Constraints</a:t>
            </a:r>
          </a:p>
        </p:txBody>
      </p:sp>
      <p:grpSp>
        <p:nvGrpSpPr>
          <p:cNvPr id="12" name="Group 11"/>
          <p:cNvGrpSpPr>
            <a:grpSpLocks/>
          </p:cNvGrpSpPr>
          <p:nvPr/>
        </p:nvGrpSpPr>
        <p:grpSpPr bwMode="auto">
          <a:xfrm>
            <a:off x="1522412" y="2714008"/>
            <a:ext cx="3471362" cy="1353167"/>
            <a:chOff x="427" y="1322"/>
            <a:chExt cx="2217" cy="1088"/>
          </a:xfrm>
        </p:grpSpPr>
        <p:grpSp>
          <p:nvGrpSpPr>
            <p:cNvPr id="13" name="Group 12"/>
            <p:cNvGrpSpPr>
              <a:grpSpLocks/>
            </p:cNvGrpSpPr>
            <p:nvPr/>
          </p:nvGrpSpPr>
          <p:grpSpPr bwMode="auto">
            <a:xfrm>
              <a:off x="1003" y="1497"/>
              <a:ext cx="1641" cy="913"/>
              <a:chOff x="1003" y="1497"/>
              <a:chExt cx="1641" cy="913"/>
            </a:xfrm>
          </p:grpSpPr>
          <p:sp>
            <p:nvSpPr>
              <p:cNvPr id="15" name="Freeform 14"/>
              <p:cNvSpPr>
                <a:spLocks/>
              </p:cNvSpPr>
              <p:nvPr/>
            </p:nvSpPr>
            <p:spPr bwMode="auto">
              <a:xfrm>
                <a:off x="1003" y="1497"/>
                <a:ext cx="945" cy="601"/>
              </a:xfrm>
              <a:custGeom>
                <a:avLst/>
                <a:gdLst>
                  <a:gd name="T0" fmla="*/ 0 w 945"/>
                  <a:gd name="T1" fmla="*/ 0 h 601"/>
                  <a:gd name="T2" fmla="*/ 0 w 945"/>
                  <a:gd name="T3" fmla="*/ 47 h 601"/>
                  <a:gd name="T4" fmla="*/ 71 w 945"/>
                  <a:gd name="T5" fmla="*/ 55 h 601"/>
                  <a:gd name="T6" fmla="*/ 135 w 945"/>
                  <a:gd name="T7" fmla="*/ 71 h 601"/>
                  <a:gd name="T8" fmla="*/ 190 w 945"/>
                  <a:gd name="T9" fmla="*/ 95 h 601"/>
                  <a:gd name="T10" fmla="*/ 246 w 945"/>
                  <a:gd name="T11" fmla="*/ 111 h 601"/>
                  <a:gd name="T12" fmla="*/ 294 w 945"/>
                  <a:gd name="T13" fmla="*/ 126 h 601"/>
                  <a:gd name="T14" fmla="*/ 341 w 945"/>
                  <a:gd name="T15" fmla="*/ 142 h 601"/>
                  <a:gd name="T16" fmla="*/ 381 w 945"/>
                  <a:gd name="T17" fmla="*/ 158 h 601"/>
                  <a:gd name="T18" fmla="*/ 420 w 945"/>
                  <a:gd name="T19" fmla="*/ 182 h 601"/>
                  <a:gd name="T20" fmla="*/ 460 w 945"/>
                  <a:gd name="T21" fmla="*/ 205 h 601"/>
                  <a:gd name="T22" fmla="*/ 508 w 945"/>
                  <a:gd name="T23" fmla="*/ 237 h 601"/>
                  <a:gd name="T24" fmla="*/ 539 w 945"/>
                  <a:gd name="T25" fmla="*/ 261 h 601"/>
                  <a:gd name="T26" fmla="*/ 579 w 945"/>
                  <a:gd name="T27" fmla="*/ 284 h 601"/>
                  <a:gd name="T28" fmla="*/ 611 w 945"/>
                  <a:gd name="T29" fmla="*/ 316 h 601"/>
                  <a:gd name="T30" fmla="*/ 650 w 945"/>
                  <a:gd name="T31" fmla="*/ 347 h 601"/>
                  <a:gd name="T32" fmla="*/ 698 w 945"/>
                  <a:gd name="T33" fmla="*/ 395 h 601"/>
                  <a:gd name="T34" fmla="*/ 722 w 945"/>
                  <a:gd name="T35" fmla="*/ 418 h 601"/>
                  <a:gd name="T36" fmla="*/ 746 w 945"/>
                  <a:gd name="T37" fmla="*/ 450 h 601"/>
                  <a:gd name="T38" fmla="*/ 777 w 945"/>
                  <a:gd name="T39" fmla="*/ 482 h 601"/>
                  <a:gd name="T40" fmla="*/ 801 w 945"/>
                  <a:gd name="T41" fmla="*/ 513 h 601"/>
                  <a:gd name="T42" fmla="*/ 825 w 945"/>
                  <a:gd name="T43" fmla="*/ 561 h 601"/>
                  <a:gd name="T44" fmla="*/ 849 w 945"/>
                  <a:gd name="T45" fmla="*/ 600 h 601"/>
                  <a:gd name="T46" fmla="*/ 944 w 945"/>
                  <a:gd name="T47" fmla="*/ 584 h 601"/>
                  <a:gd name="T48" fmla="*/ 912 w 945"/>
                  <a:gd name="T49" fmla="*/ 521 h 601"/>
                  <a:gd name="T50" fmla="*/ 865 w 945"/>
                  <a:gd name="T51" fmla="*/ 450 h 601"/>
                  <a:gd name="T52" fmla="*/ 817 w 945"/>
                  <a:gd name="T53" fmla="*/ 395 h 601"/>
                  <a:gd name="T54" fmla="*/ 746 w 945"/>
                  <a:gd name="T55" fmla="*/ 332 h 601"/>
                  <a:gd name="T56" fmla="*/ 658 w 945"/>
                  <a:gd name="T57" fmla="*/ 245 h 601"/>
                  <a:gd name="T58" fmla="*/ 563 w 945"/>
                  <a:gd name="T59" fmla="*/ 174 h 601"/>
                  <a:gd name="T60" fmla="*/ 460 w 945"/>
                  <a:gd name="T61" fmla="*/ 111 h 601"/>
                  <a:gd name="T62" fmla="*/ 365 w 945"/>
                  <a:gd name="T63" fmla="*/ 71 h 601"/>
                  <a:gd name="T64" fmla="*/ 254 w 945"/>
                  <a:gd name="T65" fmla="*/ 32 h 601"/>
                  <a:gd name="T66" fmla="*/ 159 w 945"/>
                  <a:gd name="T67" fmla="*/ 16 h 601"/>
                  <a:gd name="T68" fmla="*/ 0 w 945"/>
                  <a:gd name="T69" fmla="*/ 0 h 6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5"/>
                  <a:gd name="T106" fmla="*/ 0 h 601"/>
                  <a:gd name="T107" fmla="*/ 945 w 945"/>
                  <a:gd name="T108" fmla="*/ 601 h 6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5" h="601">
                    <a:moveTo>
                      <a:pt x="0" y="0"/>
                    </a:moveTo>
                    <a:lnTo>
                      <a:pt x="0" y="47"/>
                    </a:lnTo>
                    <a:lnTo>
                      <a:pt x="71" y="55"/>
                    </a:lnTo>
                    <a:lnTo>
                      <a:pt x="135" y="71"/>
                    </a:lnTo>
                    <a:lnTo>
                      <a:pt x="190" y="95"/>
                    </a:lnTo>
                    <a:lnTo>
                      <a:pt x="246" y="111"/>
                    </a:lnTo>
                    <a:lnTo>
                      <a:pt x="294" y="126"/>
                    </a:lnTo>
                    <a:lnTo>
                      <a:pt x="341" y="142"/>
                    </a:lnTo>
                    <a:lnTo>
                      <a:pt x="381" y="158"/>
                    </a:lnTo>
                    <a:lnTo>
                      <a:pt x="420" y="182"/>
                    </a:lnTo>
                    <a:lnTo>
                      <a:pt x="460" y="205"/>
                    </a:lnTo>
                    <a:lnTo>
                      <a:pt x="508" y="237"/>
                    </a:lnTo>
                    <a:lnTo>
                      <a:pt x="539" y="261"/>
                    </a:lnTo>
                    <a:lnTo>
                      <a:pt x="579" y="284"/>
                    </a:lnTo>
                    <a:lnTo>
                      <a:pt x="611" y="316"/>
                    </a:lnTo>
                    <a:lnTo>
                      <a:pt x="650" y="347"/>
                    </a:lnTo>
                    <a:lnTo>
                      <a:pt x="698" y="395"/>
                    </a:lnTo>
                    <a:lnTo>
                      <a:pt x="722" y="418"/>
                    </a:lnTo>
                    <a:lnTo>
                      <a:pt x="746" y="450"/>
                    </a:lnTo>
                    <a:lnTo>
                      <a:pt x="777" y="482"/>
                    </a:lnTo>
                    <a:lnTo>
                      <a:pt x="801" y="513"/>
                    </a:lnTo>
                    <a:lnTo>
                      <a:pt x="825" y="561"/>
                    </a:lnTo>
                    <a:lnTo>
                      <a:pt x="849" y="600"/>
                    </a:lnTo>
                    <a:lnTo>
                      <a:pt x="944" y="584"/>
                    </a:lnTo>
                    <a:lnTo>
                      <a:pt x="912" y="521"/>
                    </a:lnTo>
                    <a:lnTo>
                      <a:pt x="865" y="450"/>
                    </a:lnTo>
                    <a:lnTo>
                      <a:pt x="817" y="395"/>
                    </a:lnTo>
                    <a:lnTo>
                      <a:pt x="746" y="332"/>
                    </a:lnTo>
                    <a:lnTo>
                      <a:pt x="658" y="245"/>
                    </a:lnTo>
                    <a:lnTo>
                      <a:pt x="563" y="174"/>
                    </a:lnTo>
                    <a:lnTo>
                      <a:pt x="460" y="111"/>
                    </a:lnTo>
                    <a:lnTo>
                      <a:pt x="365" y="71"/>
                    </a:lnTo>
                    <a:lnTo>
                      <a:pt x="254" y="32"/>
                    </a:lnTo>
                    <a:lnTo>
                      <a:pt x="159" y="16"/>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6" name="Freeform 15"/>
              <p:cNvSpPr>
                <a:spLocks/>
              </p:cNvSpPr>
              <p:nvPr/>
            </p:nvSpPr>
            <p:spPr bwMode="auto">
              <a:xfrm>
                <a:off x="2155" y="1985"/>
                <a:ext cx="489" cy="425"/>
              </a:xfrm>
              <a:custGeom>
                <a:avLst/>
                <a:gdLst>
                  <a:gd name="T0" fmla="*/ 0 w 489"/>
                  <a:gd name="T1" fmla="*/ 330 h 425"/>
                  <a:gd name="T2" fmla="*/ 0 w 489"/>
                  <a:gd name="T3" fmla="*/ 424 h 425"/>
                  <a:gd name="T4" fmla="*/ 24 w 489"/>
                  <a:gd name="T5" fmla="*/ 400 h 425"/>
                  <a:gd name="T6" fmla="*/ 39 w 489"/>
                  <a:gd name="T7" fmla="*/ 377 h 425"/>
                  <a:gd name="T8" fmla="*/ 71 w 489"/>
                  <a:gd name="T9" fmla="*/ 345 h 425"/>
                  <a:gd name="T10" fmla="*/ 102 w 489"/>
                  <a:gd name="T11" fmla="*/ 314 h 425"/>
                  <a:gd name="T12" fmla="*/ 142 w 489"/>
                  <a:gd name="T13" fmla="*/ 283 h 425"/>
                  <a:gd name="T14" fmla="*/ 173 w 489"/>
                  <a:gd name="T15" fmla="*/ 251 h 425"/>
                  <a:gd name="T16" fmla="*/ 205 w 489"/>
                  <a:gd name="T17" fmla="*/ 228 h 425"/>
                  <a:gd name="T18" fmla="*/ 236 w 489"/>
                  <a:gd name="T19" fmla="*/ 204 h 425"/>
                  <a:gd name="T20" fmla="*/ 268 w 489"/>
                  <a:gd name="T21" fmla="*/ 181 h 425"/>
                  <a:gd name="T22" fmla="*/ 307 w 489"/>
                  <a:gd name="T23" fmla="*/ 157 h 425"/>
                  <a:gd name="T24" fmla="*/ 346 w 489"/>
                  <a:gd name="T25" fmla="*/ 133 h 425"/>
                  <a:gd name="T26" fmla="*/ 378 w 489"/>
                  <a:gd name="T27" fmla="*/ 118 h 425"/>
                  <a:gd name="T28" fmla="*/ 417 w 489"/>
                  <a:gd name="T29" fmla="*/ 102 h 425"/>
                  <a:gd name="T30" fmla="*/ 457 w 489"/>
                  <a:gd name="T31" fmla="*/ 86 h 425"/>
                  <a:gd name="T32" fmla="*/ 488 w 489"/>
                  <a:gd name="T33" fmla="*/ 71 h 425"/>
                  <a:gd name="T34" fmla="*/ 488 w 489"/>
                  <a:gd name="T35" fmla="*/ 0 h 425"/>
                  <a:gd name="T36" fmla="*/ 433 w 489"/>
                  <a:gd name="T37" fmla="*/ 16 h 425"/>
                  <a:gd name="T38" fmla="*/ 354 w 489"/>
                  <a:gd name="T39" fmla="*/ 47 h 425"/>
                  <a:gd name="T40" fmla="*/ 252 w 489"/>
                  <a:gd name="T41" fmla="*/ 86 h 425"/>
                  <a:gd name="T42" fmla="*/ 181 w 489"/>
                  <a:gd name="T43" fmla="*/ 133 h 425"/>
                  <a:gd name="T44" fmla="*/ 118 w 489"/>
                  <a:gd name="T45" fmla="*/ 196 h 425"/>
                  <a:gd name="T46" fmla="*/ 47 w 489"/>
                  <a:gd name="T47" fmla="*/ 251 h 425"/>
                  <a:gd name="T48" fmla="*/ 0 w 489"/>
                  <a:gd name="T49" fmla="*/ 306 h 425"/>
                  <a:gd name="T50" fmla="*/ 0 w 489"/>
                  <a:gd name="T51" fmla="*/ 424 h 425"/>
                  <a:gd name="T52" fmla="*/ 0 w 489"/>
                  <a:gd name="T53" fmla="*/ 330 h 4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9"/>
                  <a:gd name="T82" fmla="*/ 0 h 425"/>
                  <a:gd name="T83" fmla="*/ 489 w 489"/>
                  <a:gd name="T84" fmla="*/ 425 h 4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9" h="425">
                    <a:moveTo>
                      <a:pt x="0" y="330"/>
                    </a:moveTo>
                    <a:lnTo>
                      <a:pt x="0" y="424"/>
                    </a:lnTo>
                    <a:lnTo>
                      <a:pt x="24" y="400"/>
                    </a:lnTo>
                    <a:lnTo>
                      <a:pt x="39" y="377"/>
                    </a:lnTo>
                    <a:lnTo>
                      <a:pt x="71" y="345"/>
                    </a:lnTo>
                    <a:lnTo>
                      <a:pt x="102" y="314"/>
                    </a:lnTo>
                    <a:lnTo>
                      <a:pt x="142" y="283"/>
                    </a:lnTo>
                    <a:lnTo>
                      <a:pt x="173" y="251"/>
                    </a:lnTo>
                    <a:lnTo>
                      <a:pt x="205" y="228"/>
                    </a:lnTo>
                    <a:lnTo>
                      <a:pt x="236" y="204"/>
                    </a:lnTo>
                    <a:lnTo>
                      <a:pt x="268" y="181"/>
                    </a:lnTo>
                    <a:lnTo>
                      <a:pt x="307" y="157"/>
                    </a:lnTo>
                    <a:lnTo>
                      <a:pt x="346" y="133"/>
                    </a:lnTo>
                    <a:lnTo>
                      <a:pt x="378" y="118"/>
                    </a:lnTo>
                    <a:lnTo>
                      <a:pt x="417" y="102"/>
                    </a:lnTo>
                    <a:lnTo>
                      <a:pt x="457" y="86"/>
                    </a:lnTo>
                    <a:lnTo>
                      <a:pt x="488" y="71"/>
                    </a:lnTo>
                    <a:lnTo>
                      <a:pt x="488" y="0"/>
                    </a:lnTo>
                    <a:lnTo>
                      <a:pt x="433" y="16"/>
                    </a:lnTo>
                    <a:lnTo>
                      <a:pt x="354" y="47"/>
                    </a:lnTo>
                    <a:lnTo>
                      <a:pt x="252" y="86"/>
                    </a:lnTo>
                    <a:lnTo>
                      <a:pt x="181" y="133"/>
                    </a:lnTo>
                    <a:lnTo>
                      <a:pt x="118" y="196"/>
                    </a:lnTo>
                    <a:lnTo>
                      <a:pt x="47" y="251"/>
                    </a:lnTo>
                    <a:lnTo>
                      <a:pt x="0" y="306"/>
                    </a:lnTo>
                    <a:lnTo>
                      <a:pt x="0" y="424"/>
                    </a:lnTo>
                    <a:lnTo>
                      <a:pt x="0" y="33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7" name="Freeform 16"/>
              <p:cNvSpPr>
                <a:spLocks/>
              </p:cNvSpPr>
              <p:nvPr/>
            </p:nvSpPr>
            <p:spPr bwMode="auto">
              <a:xfrm>
                <a:off x="1563" y="2145"/>
                <a:ext cx="585" cy="265"/>
              </a:xfrm>
              <a:custGeom>
                <a:avLst/>
                <a:gdLst>
                  <a:gd name="T0" fmla="*/ 0 w 585"/>
                  <a:gd name="T1" fmla="*/ 0 h 265"/>
                  <a:gd name="T2" fmla="*/ 0 w 585"/>
                  <a:gd name="T3" fmla="*/ 85 h 265"/>
                  <a:gd name="T4" fmla="*/ 39 w 585"/>
                  <a:gd name="T5" fmla="*/ 85 h 265"/>
                  <a:gd name="T6" fmla="*/ 79 w 585"/>
                  <a:gd name="T7" fmla="*/ 93 h 265"/>
                  <a:gd name="T8" fmla="*/ 110 w 585"/>
                  <a:gd name="T9" fmla="*/ 101 h 265"/>
                  <a:gd name="T10" fmla="*/ 150 w 585"/>
                  <a:gd name="T11" fmla="*/ 116 h 265"/>
                  <a:gd name="T12" fmla="*/ 197 w 585"/>
                  <a:gd name="T13" fmla="*/ 124 h 265"/>
                  <a:gd name="T14" fmla="*/ 245 w 585"/>
                  <a:gd name="T15" fmla="*/ 132 h 265"/>
                  <a:gd name="T16" fmla="*/ 300 w 585"/>
                  <a:gd name="T17" fmla="*/ 155 h 265"/>
                  <a:gd name="T18" fmla="*/ 355 w 585"/>
                  <a:gd name="T19" fmla="*/ 171 h 265"/>
                  <a:gd name="T20" fmla="*/ 395 w 585"/>
                  <a:gd name="T21" fmla="*/ 179 h 265"/>
                  <a:gd name="T22" fmla="*/ 442 w 585"/>
                  <a:gd name="T23" fmla="*/ 194 h 265"/>
                  <a:gd name="T24" fmla="*/ 489 w 585"/>
                  <a:gd name="T25" fmla="*/ 217 h 265"/>
                  <a:gd name="T26" fmla="*/ 529 w 585"/>
                  <a:gd name="T27" fmla="*/ 233 h 265"/>
                  <a:gd name="T28" fmla="*/ 560 w 585"/>
                  <a:gd name="T29" fmla="*/ 248 h 265"/>
                  <a:gd name="T30" fmla="*/ 584 w 585"/>
                  <a:gd name="T31" fmla="*/ 264 h 265"/>
                  <a:gd name="T32" fmla="*/ 584 w 585"/>
                  <a:gd name="T33" fmla="*/ 163 h 265"/>
                  <a:gd name="T34" fmla="*/ 545 w 585"/>
                  <a:gd name="T35" fmla="*/ 140 h 265"/>
                  <a:gd name="T36" fmla="*/ 474 w 585"/>
                  <a:gd name="T37" fmla="*/ 101 h 265"/>
                  <a:gd name="T38" fmla="*/ 387 w 585"/>
                  <a:gd name="T39" fmla="*/ 70 h 265"/>
                  <a:gd name="T40" fmla="*/ 316 w 585"/>
                  <a:gd name="T41" fmla="*/ 47 h 265"/>
                  <a:gd name="T42" fmla="*/ 221 w 585"/>
                  <a:gd name="T43" fmla="*/ 23 h 265"/>
                  <a:gd name="T44" fmla="*/ 134 w 585"/>
                  <a:gd name="T45" fmla="*/ 8 h 265"/>
                  <a:gd name="T46" fmla="*/ 71 w 585"/>
                  <a:gd name="T47" fmla="*/ 0 h 265"/>
                  <a:gd name="T48" fmla="*/ 0 w 585"/>
                  <a:gd name="T49" fmla="*/ 0 h 2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5"/>
                  <a:gd name="T76" fmla="*/ 0 h 265"/>
                  <a:gd name="T77" fmla="*/ 585 w 585"/>
                  <a:gd name="T78" fmla="*/ 265 h 2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5" h="265">
                    <a:moveTo>
                      <a:pt x="0" y="0"/>
                    </a:moveTo>
                    <a:lnTo>
                      <a:pt x="0" y="85"/>
                    </a:lnTo>
                    <a:lnTo>
                      <a:pt x="39" y="85"/>
                    </a:lnTo>
                    <a:lnTo>
                      <a:pt x="79" y="93"/>
                    </a:lnTo>
                    <a:lnTo>
                      <a:pt x="110" y="101"/>
                    </a:lnTo>
                    <a:lnTo>
                      <a:pt x="150" y="116"/>
                    </a:lnTo>
                    <a:lnTo>
                      <a:pt x="197" y="124"/>
                    </a:lnTo>
                    <a:lnTo>
                      <a:pt x="245" y="132"/>
                    </a:lnTo>
                    <a:lnTo>
                      <a:pt x="300" y="155"/>
                    </a:lnTo>
                    <a:lnTo>
                      <a:pt x="355" y="171"/>
                    </a:lnTo>
                    <a:lnTo>
                      <a:pt x="395" y="179"/>
                    </a:lnTo>
                    <a:lnTo>
                      <a:pt x="442" y="194"/>
                    </a:lnTo>
                    <a:lnTo>
                      <a:pt x="489" y="217"/>
                    </a:lnTo>
                    <a:lnTo>
                      <a:pt x="529" y="233"/>
                    </a:lnTo>
                    <a:lnTo>
                      <a:pt x="560" y="248"/>
                    </a:lnTo>
                    <a:lnTo>
                      <a:pt x="584" y="264"/>
                    </a:lnTo>
                    <a:lnTo>
                      <a:pt x="584" y="163"/>
                    </a:lnTo>
                    <a:lnTo>
                      <a:pt x="545" y="140"/>
                    </a:lnTo>
                    <a:lnTo>
                      <a:pt x="474" y="101"/>
                    </a:lnTo>
                    <a:lnTo>
                      <a:pt x="387" y="70"/>
                    </a:lnTo>
                    <a:lnTo>
                      <a:pt x="316" y="47"/>
                    </a:lnTo>
                    <a:lnTo>
                      <a:pt x="221" y="23"/>
                    </a:lnTo>
                    <a:lnTo>
                      <a:pt x="134" y="8"/>
                    </a:lnTo>
                    <a:lnTo>
                      <a:pt x="71" y="0"/>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8" name="Freeform 17"/>
              <p:cNvSpPr>
                <a:spLocks/>
              </p:cNvSpPr>
              <p:nvPr/>
            </p:nvSpPr>
            <p:spPr bwMode="auto">
              <a:xfrm>
                <a:off x="1003" y="1497"/>
                <a:ext cx="1641" cy="809"/>
              </a:xfrm>
              <a:custGeom>
                <a:avLst/>
                <a:gdLst>
                  <a:gd name="T0" fmla="*/ 88 w 1641"/>
                  <a:gd name="T1" fmla="*/ 0 h 809"/>
                  <a:gd name="T2" fmla="*/ 191 w 1641"/>
                  <a:gd name="T3" fmla="*/ 0 h 809"/>
                  <a:gd name="T4" fmla="*/ 287 w 1641"/>
                  <a:gd name="T5" fmla="*/ 8 h 809"/>
                  <a:gd name="T6" fmla="*/ 382 w 1641"/>
                  <a:gd name="T7" fmla="*/ 24 h 809"/>
                  <a:gd name="T8" fmla="*/ 494 w 1641"/>
                  <a:gd name="T9" fmla="*/ 48 h 809"/>
                  <a:gd name="T10" fmla="*/ 597 w 1641"/>
                  <a:gd name="T11" fmla="*/ 79 h 809"/>
                  <a:gd name="T12" fmla="*/ 709 w 1641"/>
                  <a:gd name="T13" fmla="*/ 119 h 809"/>
                  <a:gd name="T14" fmla="*/ 804 w 1641"/>
                  <a:gd name="T15" fmla="*/ 166 h 809"/>
                  <a:gd name="T16" fmla="*/ 900 w 1641"/>
                  <a:gd name="T17" fmla="*/ 214 h 809"/>
                  <a:gd name="T18" fmla="*/ 995 w 1641"/>
                  <a:gd name="T19" fmla="*/ 269 h 809"/>
                  <a:gd name="T20" fmla="*/ 1083 w 1641"/>
                  <a:gd name="T21" fmla="*/ 325 h 809"/>
                  <a:gd name="T22" fmla="*/ 1170 w 1641"/>
                  <a:gd name="T23" fmla="*/ 396 h 809"/>
                  <a:gd name="T24" fmla="*/ 1242 w 1641"/>
                  <a:gd name="T25" fmla="*/ 459 h 809"/>
                  <a:gd name="T26" fmla="*/ 1290 w 1641"/>
                  <a:gd name="T27" fmla="*/ 523 h 809"/>
                  <a:gd name="T28" fmla="*/ 1592 w 1641"/>
                  <a:gd name="T29" fmla="*/ 507 h 809"/>
                  <a:gd name="T30" fmla="*/ 1489 w 1641"/>
                  <a:gd name="T31" fmla="*/ 547 h 809"/>
                  <a:gd name="T32" fmla="*/ 1417 w 1641"/>
                  <a:gd name="T33" fmla="*/ 586 h 809"/>
                  <a:gd name="T34" fmla="*/ 1361 w 1641"/>
                  <a:gd name="T35" fmla="*/ 618 h 809"/>
                  <a:gd name="T36" fmla="*/ 1298 w 1641"/>
                  <a:gd name="T37" fmla="*/ 665 h 809"/>
                  <a:gd name="T38" fmla="*/ 1234 w 1641"/>
                  <a:gd name="T39" fmla="*/ 729 h 809"/>
                  <a:gd name="T40" fmla="*/ 1170 w 1641"/>
                  <a:gd name="T41" fmla="*/ 784 h 809"/>
                  <a:gd name="T42" fmla="*/ 1123 w 1641"/>
                  <a:gd name="T43" fmla="*/ 800 h 809"/>
                  <a:gd name="T44" fmla="*/ 1067 w 1641"/>
                  <a:gd name="T45" fmla="*/ 768 h 809"/>
                  <a:gd name="T46" fmla="*/ 995 w 1641"/>
                  <a:gd name="T47" fmla="*/ 745 h 809"/>
                  <a:gd name="T48" fmla="*/ 931 w 1641"/>
                  <a:gd name="T49" fmla="*/ 721 h 809"/>
                  <a:gd name="T50" fmla="*/ 860 w 1641"/>
                  <a:gd name="T51" fmla="*/ 705 h 809"/>
                  <a:gd name="T52" fmla="*/ 788 w 1641"/>
                  <a:gd name="T53" fmla="*/ 689 h 809"/>
                  <a:gd name="T54" fmla="*/ 717 w 1641"/>
                  <a:gd name="T55" fmla="*/ 673 h 809"/>
                  <a:gd name="T56" fmla="*/ 653 w 1641"/>
                  <a:gd name="T57" fmla="*/ 657 h 809"/>
                  <a:gd name="T58" fmla="*/ 557 w 1641"/>
                  <a:gd name="T59" fmla="*/ 642 h 809"/>
                  <a:gd name="T60" fmla="*/ 892 w 1641"/>
                  <a:gd name="T61" fmla="*/ 531 h 809"/>
                  <a:gd name="T62" fmla="*/ 812 w 1641"/>
                  <a:gd name="T63" fmla="*/ 436 h 809"/>
                  <a:gd name="T64" fmla="*/ 756 w 1641"/>
                  <a:gd name="T65" fmla="*/ 372 h 809"/>
                  <a:gd name="T66" fmla="*/ 669 w 1641"/>
                  <a:gd name="T67" fmla="*/ 293 h 809"/>
                  <a:gd name="T68" fmla="*/ 589 w 1641"/>
                  <a:gd name="T69" fmla="*/ 230 h 809"/>
                  <a:gd name="T70" fmla="*/ 533 w 1641"/>
                  <a:gd name="T71" fmla="*/ 182 h 809"/>
                  <a:gd name="T72" fmla="*/ 462 w 1641"/>
                  <a:gd name="T73" fmla="*/ 135 h 809"/>
                  <a:gd name="T74" fmla="*/ 382 w 1641"/>
                  <a:gd name="T75" fmla="*/ 103 h 809"/>
                  <a:gd name="T76" fmla="*/ 287 w 1641"/>
                  <a:gd name="T77" fmla="*/ 71 h 809"/>
                  <a:gd name="T78" fmla="*/ 191 w 1641"/>
                  <a:gd name="T79" fmla="*/ 48 h 809"/>
                  <a:gd name="T80" fmla="*/ 88 w 1641"/>
                  <a:gd name="T81" fmla="*/ 24 h 80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1"/>
                  <a:gd name="T124" fmla="*/ 0 h 809"/>
                  <a:gd name="T125" fmla="*/ 1641 w 1641"/>
                  <a:gd name="T126" fmla="*/ 809 h 80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1" h="809">
                    <a:moveTo>
                      <a:pt x="0" y="8"/>
                    </a:moveTo>
                    <a:lnTo>
                      <a:pt x="88" y="0"/>
                    </a:lnTo>
                    <a:lnTo>
                      <a:pt x="135" y="0"/>
                    </a:lnTo>
                    <a:lnTo>
                      <a:pt x="191" y="0"/>
                    </a:lnTo>
                    <a:lnTo>
                      <a:pt x="239" y="0"/>
                    </a:lnTo>
                    <a:lnTo>
                      <a:pt x="287" y="8"/>
                    </a:lnTo>
                    <a:lnTo>
                      <a:pt x="342" y="8"/>
                    </a:lnTo>
                    <a:lnTo>
                      <a:pt x="382" y="24"/>
                    </a:lnTo>
                    <a:lnTo>
                      <a:pt x="438" y="32"/>
                    </a:lnTo>
                    <a:lnTo>
                      <a:pt x="494" y="48"/>
                    </a:lnTo>
                    <a:lnTo>
                      <a:pt x="549" y="63"/>
                    </a:lnTo>
                    <a:lnTo>
                      <a:pt x="597" y="79"/>
                    </a:lnTo>
                    <a:lnTo>
                      <a:pt x="653" y="95"/>
                    </a:lnTo>
                    <a:lnTo>
                      <a:pt x="709" y="119"/>
                    </a:lnTo>
                    <a:lnTo>
                      <a:pt x="764" y="143"/>
                    </a:lnTo>
                    <a:lnTo>
                      <a:pt x="804" y="166"/>
                    </a:lnTo>
                    <a:lnTo>
                      <a:pt x="860" y="190"/>
                    </a:lnTo>
                    <a:lnTo>
                      <a:pt x="900" y="214"/>
                    </a:lnTo>
                    <a:lnTo>
                      <a:pt x="947" y="238"/>
                    </a:lnTo>
                    <a:lnTo>
                      <a:pt x="995" y="269"/>
                    </a:lnTo>
                    <a:lnTo>
                      <a:pt x="1043" y="301"/>
                    </a:lnTo>
                    <a:lnTo>
                      <a:pt x="1083" y="325"/>
                    </a:lnTo>
                    <a:lnTo>
                      <a:pt x="1130" y="364"/>
                    </a:lnTo>
                    <a:lnTo>
                      <a:pt x="1170" y="396"/>
                    </a:lnTo>
                    <a:lnTo>
                      <a:pt x="1210" y="428"/>
                    </a:lnTo>
                    <a:lnTo>
                      <a:pt x="1242" y="459"/>
                    </a:lnTo>
                    <a:lnTo>
                      <a:pt x="1274" y="491"/>
                    </a:lnTo>
                    <a:lnTo>
                      <a:pt x="1290" y="523"/>
                    </a:lnTo>
                    <a:lnTo>
                      <a:pt x="1640" y="483"/>
                    </a:lnTo>
                    <a:lnTo>
                      <a:pt x="1592" y="507"/>
                    </a:lnTo>
                    <a:lnTo>
                      <a:pt x="1529" y="531"/>
                    </a:lnTo>
                    <a:lnTo>
                      <a:pt x="1489" y="547"/>
                    </a:lnTo>
                    <a:lnTo>
                      <a:pt x="1457" y="562"/>
                    </a:lnTo>
                    <a:lnTo>
                      <a:pt x="1417" y="586"/>
                    </a:lnTo>
                    <a:lnTo>
                      <a:pt x="1385" y="602"/>
                    </a:lnTo>
                    <a:lnTo>
                      <a:pt x="1361" y="618"/>
                    </a:lnTo>
                    <a:lnTo>
                      <a:pt x="1330" y="642"/>
                    </a:lnTo>
                    <a:lnTo>
                      <a:pt x="1298" y="665"/>
                    </a:lnTo>
                    <a:lnTo>
                      <a:pt x="1266" y="697"/>
                    </a:lnTo>
                    <a:lnTo>
                      <a:pt x="1234" y="729"/>
                    </a:lnTo>
                    <a:lnTo>
                      <a:pt x="1202" y="753"/>
                    </a:lnTo>
                    <a:lnTo>
                      <a:pt x="1170" y="784"/>
                    </a:lnTo>
                    <a:lnTo>
                      <a:pt x="1146" y="808"/>
                    </a:lnTo>
                    <a:lnTo>
                      <a:pt x="1123" y="800"/>
                    </a:lnTo>
                    <a:lnTo>
                      <a:pt x="1091" y="784"/>
                    </a:lnTo>
                    <a:lnTo>
                      <a:pt x="1067" y="768"/>
                    </a:lnTo>
                    <a:lnTo>
                      <a:pt x="1027" y="760"/>
                    </a:lnTo>
                    <a:lnTo>
                      <a:pt x="995" y="745"/>
                    </a:lnTo>
                    <a:lnTo>
                      <a:pt x="963" y="737"/>
                    </a:lnTo>
                    <a:lnTo>
                      <a:pt x="931" y="721"/>
                    </a:lnTo>
                    <a:lnTo>
                      <a:pt x="900" y="713"/>
                    </a:lnTo>
                    <a:lnTo>
                      <a:pt x="860" y="705"/>
                    </a:lnTo>
                    <a:lnTo>
                      <a:pt x="820" y="697"/>
                    </a:lnTo>
                    <a:lnTo>
                      <a:pt x="788" y="689"/>
                    </a:lnTo>
                    <a:lnTo>
                      <a:pt x="756" y="673"/>
                    </a:lnTo>
                    <a:lnTo>
                      <a:pt x="717" y="673"/>
                    </a:lnTo>
                    <a:lnTo>
                      <a:pt x="685" y="665"/>
                    </a:lnTo>
                    <a:lnTo>
                      <a:pt x="653" y="657"/>
                    </a:lnTo>
                    <a:lnTo>
                      <a:pt x="613" y="650"/>
                    </a:lnTo>
                    <a:lnTo>
                      <a:pt x="557" y="642"/>
                    </a:lnTo>
                    <a:lnTo>
                      <a:pt x="916" y="578"/>
                    </a:lnTo>
                    <a:lnTo>
                      <a:pt x="892" y="531"/>
                    </a:lnTo>
                    <a:lnTo>
                      <a:pt x="868" y="499"/>
                    </a:lnTo>
                    <a:lnTo>
                      <a:pt x="812" y="436"/>
                    </a:lnTo>
                    <a:lnTo>
                      <a:pt x="780" y="404"/>
                    </a:lnTo>
                    <a:lnTo>
                      <a:pt x="756" y="372"/>
                    </a:lnTo>
                    <a:lnTo>
                      <a:pt x="701" y="325"/>
                    </a:lnTo>
                    <a:lnTo>
                      <a:pt x="669" y="293"/>
                    </a:lnTo>
                    <a:lnTo>
                      <a:pt x="629" y="261"/>
                    </a:lnTo>
                    <a:lnTo>
                      <a:pt x="589" y="230"/>
                    </a:lnTo>
                    <a:lnTo>
                      <a:pt x="565" y="206"/>
                    </a:lnTo>
                    <a:lnTo>
                      <a:pt x="533" y="182"/>
                    </a:lnTo>
                    <a:lnTo>
                      <a:pt x="494" y="158"/>
                    </a:lnTo>
                    <a:lnTo>
                      <a:pt x="462" y="135"/>
                    </a:lnTo>
                    <a:lnTo>
                      <a:pt x="422" y="119"/>
                    </a:lnTo>
                    <a:lnTo>
                      <a:pt x="382" y="103"/>
                    </a:lnTo>
                    <a:lnTo>
                      <a:pt x="334" y="79"/>
                    </a:lnTo>
                    <a:lnTo>
                      <a:pt x="287" y="71"/>
                    </a:lnTo>
                    <a:lnTo>
                      <a:pt x="239" y="55"/>
                    </a:lnTo>
                    <a:lnTo>
                      <a:pt x="191" y="48"/>
                    </a:lnTo>
                    <a:lnTo>
                      <a:pt x="143" y="32"/>
                    </a:lnTo>
                    <a:lnTo>
                      <a:pt x="88" y="24"/>
                    </a:lnTo>
                    <a:lnTo>
                      <a:pt x="0" y="8"/>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sp>
          <p:nvSpPr>
            <p:cNvPr id="14" name="Rectangle 13"/>
            <p:cNvSpPr>
              <a:spLocks noChangeArrowheads="1"/>
            </p:cNvSpPr>
            <p:nvPr/>
          </p:nvSpPr>
          <p:spPr bwMode="auto">
            <a:xfrm>
              <a:off x="427" y="1322"/>
              <a:ext cx="621" cy="449"/>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algn="ctr" defTabSz="901700" eaLnBrk="0" hangingPunct="0">
                <a:defRPr/>
              </a:pPr>
              <a:r>
                <a:rPr lang="en-US" sz="2000" u="none" dirty="0">
                  <a:latin typeface="Times New Roman" pitchFamily="18" charset="0"/>
                  <a:cs typeface="+mn-cs"/>
                </a:rPr>
                <a:t>Project</a:t>
              </a:r>
            </a:p>
            <a:p>
              <a:pPr algn="ctr" defTabSz="901700" eaLnBrk="0" hangingPunct="0">
                <a:defRPr/>
              </a:pPr>
              <a:r>
                <a:rPr lang="en-US" sz="2000" u="none" dirty="0">
                  <a:latin typeface="Times New Roman" pitchFamily="18" charset="0"/>
                  <a:cs typeface="+mn-cs"/>
                </a:rPr>
                <a:t>Start</a:t>
              </a:r>
            </a:p>
          </p:txBody>
        </p:sp>
      </p:grpSp>
    </p:spTree>
    <p:extLst>
      <p:ext uri="{BB962C8B-B14F-4D97-AF65-F5344CB8AC3E}">
        <p14:creationId xmlns:p14="http://schemas.microsoft.com/office/powerpoint/2010/main" val="1018581912"/>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BoehmSpiralMod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8882" y="1406525"/>
            <a:ext cx="10055781"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152400"/>
            <a:ext cx="11961812" cy="1077218"/>
          </a:xfrm>
          <a:prstGeom prst="rect">
            <a:avLst/>
          </a:prstGeom>
        </p:spPr>
        <p:txBody>
          <a:bodyPr wrap="square">
            <a:spAutoFit/>
          </a:bodyPr>
          <a:lstStyle/>
          <a:p>
            <a:pPr algn="ctr"/>
            <a:r>
              <a:rPr lang="en-US" sz="3200" u="sng" dirty="0">
                <a:latin typeface="Algerian" pitchFamily="82" charset="0"/>
              </a:rPr>
              <a:t>Round 1, Concept of Operations, Quadrant I: </a:t>
            </a:r>
            <a:br>
              <a:rPr lang="en-US" sz="3200" u="sng" dirty="0">
                <a:latin typeface="Algerian" pitchFamily="82" charset="0"/>
              </a:rPr>
            </a:br>
            <a:r>
              <a:rPr lang="en-US" sz="3200" u="sng" dirty="0">
                <a:latin typeface="Algerian" pitchFamily="82" charset="0"/>
              </a:rPr>
              <a:t>Evaluate Alternatives, identify &amp; resolve Risks</a:t>
            </a:r>
          </a:p>
        </p:txBody>
      </p:sp>
      <p:grpSp>
        <p:nvGrpSpPr>
          <p:cNvPr id="12" name="Group 11"/>
          <p:cNvGrpSpPr>
            <a:grpSpLocks/>
          </p:cNvGrpSpPr>
          <p:nvPr/>
        </p:nvGrpSpPr>
        <p:grpSpPr bwMode="auto">
          <a:xfrm>
            <a:off x="5789612" y="1828800"/>
            <a:ext cx="3149154" cy="1932242"/>
            <a:chOff x="2816" y="884"/>
            <a:chExt cx="2011" cy="1233"/>
          </a:xfrm>
        </p:grpSpPr>
        <p:grpSp>
          <p:nvGrpSpPr>
            <p:cNvPr id="13" name="Group 12"/>
            <p:cNvGrpSpPr>
              <a:grpSpLocks/>
            </p:cNvGrpSpPr>
            <p:nvPr/>
          </p:nvGrpSpPr>
          <p:grpSpPr bwMode="auto">
            <a:xfrm>
              <a:off x="2816" y="1212"/>
              <a:ext cx="1641" cy="905"/>
              <a:chOff x="2816" y="1212"/>
              <a:chExt cx="1641" cy="905"/>
            </a:xfrm>
          </p:grpSpPr>
          <p:sp>
            <p:nvSpPr>
              <p:cNvPr id="15" name="Freeform 14"/>
              <p:cNvSpPr>
                <a:spLocks/>
              </p:cNvSpPr>
              <p:nvPr/>
            </p:nvSpPr>
            <p:spPr bwMode="auto">
              <a:xfrm>
                <a:off x="2816" y="1212"/>
                <a:ext cx="1641" cy="817"/>
              </a:xfrm>
              <a:custGeom>
                <a:avLst/>
                <a:gdLst>
                  <a:gd name="T0" fmla="*/ 1544 w 1641"/>
                  <a:gd name="T1" fmla="*/ 0 h 817"/>
                  <a:gd name="T2" fmla="*/ 1449 w 1641"/>
                  <a:gd name="T3" fmla="*/ 0 h 817"/>
                  <a:gd name="T4" fmla="*/ 1345 w 1641"/>
                  <a:gd name="T5" fmla="*/ 0 h 817"/>
                  <a:gd name="T6" fmla="*/ 1250 w 1641"/>
                  <a:gd name="T7" fmla="*/ 16 h 817"/>
                  <a:gd name="T8" fmla="*/ 1146 w 1641"/>
                  <a:gd name="T9" fmla="*/ 40 h 817"/>
                  <a:gd name="T10" fmla="*/ 1043 w 1641"/>
                  <a:gd name="T11" fmla="*/ 79 h 817"/>
                  <a:gd name="T12" fmla="*/ 931 w 1641"/>
                  <a:gd name="T13" fmla="*/ 119 h 817"/>
                  <a:gd name="T14" fmla="*/ 828 w 1641"/>
                  <a:gd name="T15" fmla="*/ 166 h 817"/>
                  <a:gd name="T16" fmla="*/ 740 w 1641"/>
                  <a:gd name="T17" fmla="*/ 214 h 817"/>
                  <a:gd name="T18" fmla="*/ 645 w 1641"/>
                  <a:gd name="T19" fmla="*/ 269 h 817"/>
                  <a:gd name="T20" fmla="*/ 549 w 1641"/>
                  <a:gd name="T21" fmla="*/ 333 h 817"/>
                  <a:gd name="T22" fmla="*/ 462 w 1641"/>
                  <a:gd name="T23" fmla="*/ 396 h 817"/>
                  <a:gd name="T24" fmla="*/ 398 w 1641"/>
                  <a:gd name="T25" fmla="*/ 467 h 817"/>
                  <a:gd name="T26" fmla="*/ 350 w 1641"/>
                  <a:gd name="T27" fmla="*/ 531 h 817"/>
                  <a:gd name="T28" fmla="*/ 56 w 1641"/>
                  <a:gd name="T29" fmla="*/ 507 h 817"/>
                  <a:gd name="T30" fmla="*/ 151 w 1641"/>
                  <a:gd name="T31" fmla="*/ 555 h 817"/>
                  <a:gd name="T32" fmla="*/ 215 w 1641"/>
                  <a:gd name="T33" fmla="*/ 594 h 817"/>
                  <a:gd name="T34" fmla="*/ 279 w 1641"/>
                  <a:gd name="T35" fmla="*/ 634 h 817"/>
                  <a:gd name="T36" fmla="*/ 334 w 1641"/>
                  <a:gd name="T37" fmla="*/ 673 h 817"/>
                  <a:gd name="T38" fmla="*/ 406 w 1641"/>
                  <a:gd name="T39" fmla="*/ 729 h 817"/>
                  <a:gd name="T40" fmla="*/ 470 w 1641"/>
                  <a:gd name="T41" fmla="*/ 792 h 817"/>
                  <a:gd name="T42" fmla="*/ 517 w 1641"/>
                  <a:gd name="T43" fmla="*/ 808 h 817"/>
                  <a:gd name="T44" fmla="*/ 573 w 1641"/>
                  <a:gd name="T45" fmla="*/ 784 h 817"/>
                  <a:gd name="T46" fmla="*/ 645 w 1641"/>
                  <a:gd name="T47" fmla="*/ 753 h 817"/>
                  <a:gd name="T48" fmla="*/ 709 w 1641"/>
                  <a:gd name="T49" fmla="*/ 737 h 817"/>
                  <a:gd name="T50" fmla="*/ 780 w 1641"/>
                  <a:gd name="T51" fmla="*/ 713 h 817"/>
                  <a:gd name="T52" fmla="*/ 852 w 1641"/>
                  <a:gd name="T53" fmla="*/ 697 h 817"/>
                  <a:gd name="T54" fmla="*/ 923 w 1641"/>
                  <a:gd name="T55" fmla="*/ 681 h 817"/>
                  <a:gd name="T56" fmla="*/ 987 w 1641"/>
                  <a:gd name="T57" fmla="*/ 665 h 817"/>
                  <a:gd name="T58" fmla="*/ 1083 w 1641"/>
                  <a:gd name="T59" fmla="*/ 650 h 817"/>
                  <a:gd name="T60" fmla="*/ 748 w 1641"/>
                  <a:gd name="T61" fmla="*/ 539 h 817"/>
                  <a:gd name="T62" fmla="*/ 828 w 1641"/>
                  <a:gd name="T63" fmla="*/ 436 h 817"/>
                  <a:gd name="T64" fmla="*/ 884 w 1641"/>
                  <a:gd name="T65" fmla="*/ 372 h 817"/>
                  <a:gd name="T66" fmla="*/ 971 w 1641"/>
                  <a:gd name="T67" fmla="*/ 293 h 817"/>
                  <a:gd name="T68" fmla="*/ 1043 w 1641"/>
                  <a:gd name="T69" fmla="*/ 246 h 817"/>
                  <a:gd name="T70" fmla="*/ 1099 w 1641"/>
                  <a:gd name="T71" fmla="*/ 198 h 817"/>
                  <a:gd name="T72" fmla="*/ 1186 w 1641"/>
                  <a:gd name="T73" fmla="*/ 158 h 817"/>
                  <a:gd name="T74" fmla="*/ 1250 w 1641"/>
                  <a:gd name="T75" fmla="*/ 119 h 817"/>
                  <a:gd name="T76" fmla="*/ 1345 w 1641"/>
                  <a:gd name="T77" fmla="*/ 95 h 817"/>
                  <a:gd name="T78" fmla="*/ 1441 w 1641"/>
                  <a:gd name="T79" fmla="*/ 71 h 817"/>
                  <a:gd name="T80" fmla="*/ 1640 w 1641"/>
                  <a:gd name="T81" fmla="*/ 63 h 8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1"/>
                  <a:gd name="T124" fmla="*/ 0 h 817"/>
                  <a:gd name="T125" fmla="*/ 1641 w 1641"/>
                  <a:gd name="T126" fmla="*/ 817 h 8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1" h="817">
                    <a:moveTo>
                      <a:pt x="1640" y="0"/>
                    </a:moveTo>
                    <a:lnTo>
                      <a:pt x="1544" y="0"/>
                    </a:lnTo>
                    <a:lnTo>
                      <a:pt x="1505" y="0"/>
                    </a:lnTo>
                    <a:lnTo>
                      <a:pt x="1449" y="0"/>
                    </a:lnTo>
                    <a:lnTo>
                      <a:pt x="1401" y="0"/>
                    </a:lnTo>
                    <a:lnTo>
                      <a:pt x="1345" y="0"/>
                    </a:lnTo>
                    <a:lnTo>
                      <a:pt x="1298" y="8"/>
                    </a:lnTo>
                    <a:lnTo>
                      <a:pt x="1250" y="16"/>
                    </a:lnTo>
                    <a:lnTo>
                      <a:pt x="1202" y="32"/>
                    </a:lnTo>
                    <a:lnTo>
                      <a:pt x="1146" y="40"/>
                    </a:lnTo>
                    <a:lnTo>
                      <a:pt x="1091" y="63"/>
                    </a:lnTo>
                    <a:lnTo>
                      <a:pt x="1043" y="79"/>
                    </a:lnTo>
                    <a:lnTo>
                      <a:pt x="979" y="95"/>
                    </a:lnTo>
                    <a:lnTo>
                      <a:pt x="931" y="119"/>
                    </a:lnTo>
                    <a:lnTo>
                      <a:pt x="876" y="143"/>
                    </a:lnTo>
                    <a:lnTo>
                      <a:pt x="828" y="166"/>
                    </a:lnTo>
                    <a:lnTo>
                      <a:pt x="780" y="190"/>
                    </a:lnTo>
                    <a:lnTo>
                      <a:pt x="740" y="214"/>
                    </a:lnTo>
                    <a:lnTo>
                      <a:pt x="693" y="238"/>
                    </a:lnTo>
                    <a:lnTo>
                      <a:pt x="645" y="269"/>
                    </a:lnTo>
                    <a:lnTo>
                      <a:pt x="597" y="301"/>
                    </a:lnTo>
                    <a:lnTo>
                      <a:pt x="549" y="333"/>
                    </a:lnTo>
                    <a:lnTo>
                      <a:pt x="510" y="364"/>
                    </a:lnTo>
                    <a:lnTo>
                      <a:pt x="462" y="396"/>
                    </a:lnTo>
                    <a:lnTo>
                      <a:pt x="430" y="428"/>
                    </a:lnTo>
                    <a:lnTo>
                      <a:pt x="398" y="467"/>
                    </a:lnTo>
                    <a:lnTo>
                      <a:pt x="366" y="499"/>
                    </a:lnTo>
                    <a:lnTo>
                      <a:pt x="350" y="531"/>
                    </a:lnTo>
                    <a:lnTo>
                      <a:pt x="0" y="483"/>
                    </a:lnTo>
                    <a:lnTo>
                      <a:pt x="56" y="507"/>
                    </a:lnTo>
                    <a:lnTo>
                      <a:pt x="96" y="531"/>
                    </a:lnTo>
                    <a:lnTo>
                      <a:pt x="151" y="555"/>
                    </a:lnTo>
                    <a:lnTo>
                      <a:pt x="183" y="570"/>
                    </a:lnTo>
                    <a:lnTo>
                      <a:pt x="215" y="594"/>
                    </a:lnTo>
                    <a:lnTo>
                      <a:pt x="247" y="610"/>
                    </a:lnTo>
                    <a:lnTo>
                      <a:pt x="279" y="634"/>
                    </a:lnTo>
                    <a:lnTo>
                      <a:pt x="303" y="650"/>
                    </a:lnTo>
                    <a:lnTo>
                      <a:pt x="334" y="673"/>
                    </a:lnTo>
                    <a:lnTo>
                      <a:pt x="374" y="705"/>
                    </a:lnTo>
                    <a:lnTo>
                      <a:pt x="406" y="729"/>
                    </a:lnTo>
                    <a:lnTo>
                      <a:pt x="438" y="761"/>
                    </a:lnTo>
                    <a:lnTo>
                      <a:pt x="470" y="792"/>
                    </a:lnTo>
                    <a:lnTo>
                      <a:pt x="494" y="816"/>
                    </a:lnTo>
                    <a:lnTo>
                      <a:pt x="517" y="808"/>
                    </a:lnTo>
                    <a:lnTo>
                      <a:pt x="549" y="792"/>
                    </a:lnTo>
                    <a:lnTo>
                      <a:pt x="573" y="784"/>
                    </a:lnTo>
                    <a:lnTo>
                      <a:pt x="605" y="768"/>
                    </a:lnTo>
                    <a:lnTo>
                      <a:pt x="645" y="753"/>
                    </a:lnTo>
                    <a:lnTo>
                      <a:pt x="677" y="745"/>
                    </a:lnTo>
                    <a:lnTo>
                      <a:pt x="709" y="737"/>
                    </a:lnTo>
                    <a:lnTo>
                      <a:pt x="740" y="721"/>
                    </a:lnTo>
                    <a:lnTo>
                      <a:pt x="780" y="713"/>
                    </a:lnTo>
                    <a:lnTo>
                      <a:pt x="812" y="705"/>
                    </a:lnTo>
                    <a:lnTo>
                      <a:pt x="852" y="697"/>
                    </a:lnTo>
                    <a:lnTo>
                      <a:pt x="884" y="681"/>
                    </a:lnTo>
                    <a:lnTo>
                      <a:pt x="923" y="681"/>
                    </a:lnTo>
                    <a:lnTo>
                      <a:pt x="955" y="673"/>
                    </a:lnTo>
                    <a:lnTo>
                      <a:pt x="987" y="665"/>
                    </a:lnTo>
                    <a:lnTo>
                      <a:pt x="1027" y="658"/>
                    </a:lnTo>
                    <a:lnTo>
                      <a:pt x="1083" y="650"/>
                    </a:lnTo>
                    <a:lnTo>
                      <a:pt x="724" y="586"/>
                    </a:lnTo>
                    <a:lnTo>
                      <a:pt x="748" y="539"/>
                    </a:lnTo>
                    <a:lnTo>
                      <a:pt x="772" y="507"/>
                    </a:lnTo>
                    <a:lnTo>
                      <a:pt x="828" y="436"/>
                    </a:lnTo>
                    <a:lnTo>
                      <a:pt x="852" y="404"/>
                    </a:lnTo>
                    <a:lnTo>
                      <a:pt x="884" y="372"/>
                    </a:lnTo>
                    <a:lnTo>
                      <a:pt x="939" y="325"/>
                    </a:lnTo>
                    <a:lnTo>
                      <a:pt x="971" y="293"/>
                    </a:lnTo>
                    <a:lnTo>
                      <a:pt x="1011" y="269"/>
                    </a:lnTo>
                    <a:lnTo>
                      <a:pt x="1043" y="246"/>
                    </a:lnTo>
                    <a:lnTo>
                      <a:pt x="1075" y="222"/>
                    </a:lnTo>
                    <a:lnTo>
                      <a:pt x="1099" y="198"/>
                    </a:lnTo>
                    <a:lnTo>
                      <a:pt x="1138" y="182"/>
                    </a:lnTo>
                    <a:lnTo>
                      <a:pt x="1186" y="158"/>
                    </a:lnTo>
                    <a:lnTo>
                      <a:pt x="1218" y="135"/>
                    </a:lnTo>
                    <a:lnTo>
                      <a:pt x="1250" y="119"/>
                    </a:lnTo>
                    <a:lnTo>
                      <a:pt x="1306" y="111"/>
                    </a:lnTo>
                    <a:lnTo>
                      <a:pt x="1345" y="95"/>
                    </a:lnTo>
                    <a:lnTo>
                      <a:pt x="1401" y="87"/>
                    </a:lnTo>
                    <a:lnTo>
                      <a:pt x="1441" y="71"/>
                    </a:lnTo>
                    <a:lnTo>
                      <a:pt x="1497" y="63"/>
                    </a:lnTo>
                    <a:lnTo>
                      <a:pt x="1640" y="63"/>
                    </a:lnTo>
                    <a:lnTo>
                      <a:pt x="164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6" name="Freeform 15"/>
              <p:cNvSpPr>
                <a:spLocks/>
              </p:cNvSpPr>
              <p:nvPr/>
            </p:nvSpPr>
            <p:spPr bwMode="auto">
              <a:xfrm>
                <a:off x="3544" y="1812"/>
                <a:ext cx="345" cy="129"/>
              </a:xfrm>
              <a:custGeom>
                <a:avLst/>
                <a:gdLst>
                  <a:gd name="T0" fmla="*/ 344 w 345"/>
                  <a:gd name="T1" fmla="*/ 53 h 129"/>
                  <a:gd name="T2" fmla="*/ 344 w 345"/>
                  <a:gd name="T3" fmla="*/ 128 h 129"/>
                  <a:gd name="T4" fmla="*/ 0 w 345"/>
                  <a:gd name="T5" fmla="*/ 68 h 129"/>
                  <a:gd name="T6" fmla="*/ 8 w 345"/>
                  <a:gd name="T7" fmla="*/ 38 h 129"/>
                  <a:gd name="T8" fmla="*/ 31 w 345"/>
                  <a:gd name="T9" fmla="*/ 0 h 129"/>
                  <a:gd name="T10" fmla="*/ 344 w 345"/>
                  <a:gd name="T11" fmla="*/ 53 h 129"/>
                  <a:gd name="T12" fmla="*/ 0 60000 65536"/>
                  <a:gd name="T13" fmla="*/ 0 60000 65536"/>
                  <a:gd name="T14" fmla="*/ 0 60000 65536"/>
                  <a:gd name="T15" fmla="*/ 0 60000 65536"/>
                  <a:gd name="T16" fmla="*/ 0 60000 65536"/>
                  <a:gd name="T17" fmla="*/ 0 60000 65536"/>
                  <a:gd name="T18" fmla="*/ 0 w 345"/>
                  <a:gd name="T19" fmla="*/ 0 h 129"/>
                  <a:gd name="T20" fmla="*/ 345 w 345"/>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345" h="129">
                    <a:moveTo>
                      <a:pt x="344" y="53"/>
                    </a:moveTo>
                    <a:lnTo>
                      <a:pt x="344" y="128"/>
                    </a:lnTo>
                    <a:lnTo>
                      <a:pt x="0" y="68"/>
                    </a:lnTo>
                    <a:lnTo>
                      <a:pt x="8" y="38"/>
                    </a:lnTo>
                    <a:lnTo>
                      <a:pt x="31" y="0"/>
                    </a:lnTo>
                    <a:lnTo>
                      <a:pt x="344" y="53"/>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7" name="Freeform 16"/>
              <p:cNvSpPr>
                <a:spLocks/>
              </p:cNvSpPr>
              <p:nvPr/>
            </p:nvSpPr>
            <p:spPr bwMode="auto">
              <a:xfrm>
                <a:off x="2816" y="1708"/>
                <a:ext cx="337" cy="121"/>
              </a:xfrm>
              <a:custGeom>
                <a:avLst/>
                <a:gdLst>
                  <a:gd name="T0" fmla="*/ 0 w 337"/>
                  <a:gd name="T1" fmla="*/ 0 h 121"/>
                  <a:gd name="T2" fmla="*/ 0 w 337"/>
                  <a:gd name="T3" fmla="*/ 68 h 121"/>
                  <a:gd name="T4" fmla="*/ 336 w 337"/>
                  <a:gd name="T5" fmla="*/ 120 h 121"/>
                  <a:gd name="T6" fmla="*/ 336 w 337"/>
                  <a:gd name="T7" fmla="*/ 30 h 121"/>
                  <a:gd name="T8" fmla="*/ 0 w 337"/>
                  <a:gd name="T9" fmla="*/ 0 h 121"/>
                  <a:gd name="T10" fmla="*/ 0 60000 65536"/>
                  <a:gd name="T11" fmla="*/ 0 60000 65536"/>
                  <a:gd name="T12" fmla="*/ 0 60000 65536"/>
                  <a:gd name="T13" fmla="*/ 0 60000 65536"/>
                  <a:gd name="T14" fmla="*/ 0 60000 65536"/>
                  <a:gd name="T15" fmla="*/ 0 w 337"/>
                  <a:gd name="T16" fmla="*/ 0 h 121"/>
                  <a:gd name="T17" fmla="*/ 337 w 337"/>
                  <a:gd name="T18" fmla="*/ 121 h 121"/>
                </a:gdLst>
                <a:ahLst/>
                <a:cxnLst>
                  <a:cxn ang="T10">
                    <a:pos x="T0" y="T1"/>
                  </a:cxn>
                  <a:cxn ang="T11">
                    <a:pos x="T2" y="T3"/>
                  </a:cxn>
                  <a:cxn ang="T12">
                    <a:pos x="T4" y="T5"/>
                  </a:cxn>
                  <a:cxn ang="T13">
                    <a:pos x="T6" y="T7"/>
                  </a:cxn>
                  <a:cxn ang="T14">
                    <a:pos x="T8" y="T9"/>
                  </a:cxn>
                </a:cxnLst>
                <a:rect l="T15" t="T16" r="T17" b="T18"/>
                <a:pathLst>
                  <a:path w="337" h="121">
                    <a:moveTo>
                      <a:pt x="0" y="0"/>
                    </a:moveTo>
                    <a:lnTo>
                      <a:pt x="0" y="68"/>
                    </a:lnTo>
                    <a:lnTo>
                      <a:pt x="336" y="120"/>
                    </a:lnTo>
                    <a:lnTo>
                      <a:pt x="336" y="30"/>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8" name="Freeform 17"/>
              <p:cNvSpPr>
                <a:spLocks/>
              </p:cNvSpPr>
              <p:nvPr/>
            </p:nvSpPr>
            <p:spPr bwMode="auto">
              <a:xfrm>
                <a:off x="2816" y="1268"/>
                <a:ext cx="1641" cy="849"/>
              </a:xfrm>
              <a:custGeom>
                <a:avLst/>
                <a:gdLst>
                  <a:gd name="T0" fmla="*/ 1544 w 1641"/>
                  <a:gd name="T1" fmla="*/ 0 h 849"/>
                  <a:gd name="T2" fmla="*/ 1449 w 1641"/>
                  <a:gd name="T3" fmla="*/ 0 h 849"/>
                  <a:gd name="T4" fmla="*/ 1345 w 1641"/>
                  <a:gd name="T5" fmla="*/ 8 h 849"/>
                  <a:gd name="T6" fmla="*/ 1258 w 1641"/>
                  <a:gd name="T7" fmla="*/ 24 h 849"/>
                  <a:gd name="T8" fmla="*/ 1146 w 1641"/>
                  <a:gd name="T9" fmla="*/ 48 h 849"/>
                  <a:gd name="T10" fmla="*/ 1043 w 1641"/>
                  <a:gd name="T11" fmla="*/ 79 h 849"/>
                  <a:gd name="T12" fmla="*/ 931 w 1641"/>
                  <a:gd name="T13" fmla="*/ 127 h 849"/>
                  <a:gd name="T14" fmla="*/ 828 w 1641"/>
                  <a:gd name="T15" fmla="*/ 174 h 849"/>
                  <a:gd name="T16" fmla="*/ 740 w 1641"/>
                  <a:gd name="T17" fmla="*/ 230 h 849"/>
                  <a:gd name="T18" fmla="*/ 645 w 1641"/>
                  <a:gd name="T19" fmla="*/ 285 h 849"/>
                  <a:gd name="T20" fmla="*/ 549 w 1641"/>
                  <a:gd name="T21" fmla="*/ 341 h 849"/>
                  <a:gd name="T22" fmla="*/ 470 w 1641"/>
                  <a:gd name="T23" fmla="*/ 412 h 849"/>
                  <a:gd name="T24" fmla="*/ 398 w 1641"/>
                  <a:gd name="T25" fmla="*/ 483 h 849"/>
                  <a:gd name="T26" fmla="*/ 350 w 1641"/>
                  <a:gd name="T27" fmla="*/ 555 h 849"/>
                  <a:gd name="T28" fmla="*/ 56 w 1641"/>
                  <a:gd name="T29" fmla="*/ 531 h 849"/>
                  <a:gd name="T30" fmla="*/ 151 w 1641"/>
                  <a:gd name="T31" fmla="*/ 571 h 849"/>
                  <a:gd name="T32" fmla="*/ 223 w 1641"/>
                  <a:gd name="T33" fmla="*/ 618 h 849"/>
                  <a:gd name="T34" fmla="*/ 279 w 1641"/>
                  <a:gd name="T35" fmla="*/ 658 h 849"/>
                  <a:gd name="T36" fmla="*/ 334 w 1641"/>
                  <a:gd name="T37" fmla="*/ 697 h 849"/>
                  <a:gd name="T38" fmla="*/ 406 w 1641"/>
                  <a:gd name="T39" fmla="*/ 761 h 849"/>
                  <a:gd name="T40" fmla="*/ 470 w 1641"/>
                  <a:gd name="T41" fmla="*/ 816 h 849"/>
                  <a:gd name="T42" fmla="*/ 517 w 1641"/>
                  <a:gd name="T43" fmla="*/ 840 h 849"/>
                  <a:gd name="T44" fmla="*/ 573 w 1641"/>
                  <a:gd name="T45" fmla="*/ 808 h 849"/>
                  <a:gd name="T46" fmla="*/ 645 w 1641"/>
                  <a:gd name="T47" fmla="*/ 777 h 849"/>
                  <a:gd name="T48" fmla="*/ 709 w 1641"/>
                  <a:gd name="T49" fmla="*/ 761 h 849"/>
                  <a:gd name="T50" fmla="*/ 780 w 1641"/>
                  <a:gd name="T51" fmla="*/ 737 h 849"/>
                  <a:gd name="T52" fmla="*/ 852 w 1641"/>
                  <a:gd name="T53" fmla="*/ 721 h 849"/>
                  <a:gd name="T54" fmla="*/ 923 w 1641"/>
                  <a:gd name="T55" fmla="*/ 705 h 849"/>
                  <a:gd name="T56" fmla="*/ 987 w 1641"/>
                  <a:gd name="T57" fmla="*/ 689 h 849"/>
                  <a:gd name="T58" fmla="*/ 1083 w 1641"/>
                  <a:gd name="T59" fmla="*/ 674 h 849"/>
                  <a:gd name="T60" fmla="*/ 748 w 1641"/>
                  <a:gd name="T61" fmla="*/ 563 h 849"/>
                  <a:gd name="T62" fmla="*/ 828 w 1641"/>
                  <a:gd name="T63" fmla="*/ 460 h 849"/>
                  <a:gd name="T64" fmla="*/ 884 w 1641"/>
                  <a:gd name="T65" fmla="*/ 396 h 849"/>
                  <a:gd name="T66" fmla="*/ 971 w 1641"/>
                  <a:gd name="T67" fmla="*/ 309 h 849"/>
                  <a:gd name="T68" fmla="*/ 1043 w 1641"/>
                  <a:gd name="T69" fmla="*/ 246 h 849"/>
                  <a:gd name="T70" fmla="*/ 1107 w 1641"/>
                  <a:gd name="T71" fmla="*/ 198 h 849"/>
                  <a:gd name="T72" fmla="*/ 1178 w 1641"/>
                  <a:gd name="T73" fmla="*/ 151 h 849"/>
                  <a:gd name="T74" fmla="*/ 1258 w 1641"/>
                  <a:gd name="T75" fmla="*/ 103 h 849"/>
                  <a:gd name="T76" fmla="*/ 1345 w 1641"/>
                  <a:gd name="T77" fmla="*/ 71 h 849"/>
                  <a:gd name="T78" fmla="*/ 1449 w 1641"/>
                  <a:gd name="T79" fmla="*/ 48 h 849"/>
                  <a:gd name="T80" fmla="*/ 1552 w 1641"/>
                  <a:gd name="T81" fmla="*/ 24 h 8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1"/>
                  <a:gd name="T124" fmla="*/ 0 h 849"/>
                  <a:gd name="T125" fmla="*/ 1641 w 1641"/>
                  <a:gd name="T126" fmla="*/ 849 h 84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1" h="849">
                    <a:moveTo>
                      <a:pt x="1640" y="8"/>
                    </a:moveTo>
                    <a:lnTo>
                      <a:pt x="1544" y="0"/>
                    </a:lnTo>
                    <a:lnTo>
                      <a:pt x="1505" y="0"/>
                    </a:lnTo>
                    <a:lnTo>
                      <a:pt x="1449" y="0"/>
                    </a:lnTo>
                    <a:lnTo>
                      <a:pt x="1401" y="8"/>
                    </a:lnTo>
                    <a:lnTo>
                      <a:pt x="1345" y="8"/>
                    </a:lnTo>
                    <a:lnTo>
                      <a:pt x="1298" y="16"/>
                    </a:lnTo>
                    <a:lnTo>
                      <a:pt x="1258" y="24"/>
                    </a:lnTo>
                    <a:lnTo>
                      <a:pt x="1202" y="32"/>
                    </a:lnTo>
                    <a:lnTo>
                      <a:pt x="1146" y="48"/>
                    </a:lnTo>
                    <a:lnTo>
                      <a:pt x="1091" y="63"/>
                    </a:lnTo>
                    <a:lnTo>
                      <a:pt x="1043" y="79"/>
                    </a:lnTo>
                    <a:lnTo>
                      <a:pt x="987" y="103"/>
                    </a:lnTo>
                    <a:lnTo>
                      <a:pt x="931" y="127"/>
                    </a:lnTo>
                    <a:lnTo>
                      <a:pt x="876" y="151"/>
                    </a:lnTo>
                    <a:lnTo>
                      <a:pt x="828" y="174"/>
                    </a:lnTo>
                    <a:lnTo>
                      <a:pt x="780" y="206"/>
                    </a:lnTo>
                    <a:lnTo>
                      <a:pt x="740" y="230"/>
                    </a:lnTo>
                    <a:lnTo>
                      <a:pt x="693" y="254"/>
                    </a:lnTo>
                    <a:lnTo>
                      <a:pt x="645" y="285"/>
                    </a:lnTo>
                    <a:lnTo>
                      <a:pt x="597" y="317"/>
                    </a:lnTo>
                    <a:lnTo>
                      <a:pt x="549" y="341"/>
                    </a:lnTo>
                    <a:lnTo>
                      <a:pt x="510" y="380"/>
                    </a:lnTo>
                    <a:lnTo>
                      <a:pt x="470" y="412"/>
                    </a:lnTo>
                    <a:lnTo>
                      <a:pt x="430" y="452"/>
                    </a:lnTo>
                    <a:lnTo>
                      <a:pt x="398" y="483"/>
                    </a:lnTo>
                    <a:lnTo>
                      <a:pt x="366" y="515"/>
                    </a:lnTo>
                    <a:lnTo>
                      <a:pt x="350" y="555"/>
                    </a:lnTo>
                    <a:lnTo>
                      <a:pt x="0" y="507"/>
                    </a:lnTo>
                    <a:lnTo>
                      <a:pt x="56" y="531"/>
                    </a:lnTo>
                    <a:lnTo>
                      <a:pt x="96" y="555"/>
                    </a:lnTo>
                    <a:lnTo>
                      <a:pt x="151" y="571"/>
                    </a:lnTo>
                    <a:lnTo>
                      <a:pt x="183" y="594"/>
                    </a:lnTo>
                    <a:lnTo>
                      <a:pt x="223" y="618"/>
                    </a:lnTo>
                    <a:lnTo>
                      <a:pt x="247" y="634"/>
                    </a:lnTo>
                    <a:lnTo>
                      <a:pt x="279" y="658"/>
                    </a:lnTo>
                    <a:lnTo>
                      <a:pt x="310" y="674"/>
                    </a:lnTo>
                    <a:lnTo>
                      <a:pt x="334" y="697"/>
                    </a:lnTo>
                    <a:lnTo>
                      <a:pt x="374" y="729"/>
                    </a:lnTo>
                    <a:lnTo>
                      <a:pt x="406" y="761"/>
                    </a:lnTo>
                    <a:lnTo>
                      <a:pt x="438" y="785"/>
                    </a:lnTo>
                    <a:lnTo>
                      <a:pt x="470" y="816"/>
                    </a:lnTo>
                    <a:lnTo>
                      <a:pt x="494" y="848"/>
                    </a:lnTo>
                    <a:lnTo>
                      <a:pt x="517" y="840"/>
                    </a:lnTo>
                    <a:lnTo>
                      <a:pt x="549" y="824"/>
                    </a:lnTo>
                    <a:lnTo>
                      <a:pt x="573" y="808"/>
                    </a:lnTo>
                    <a:lnTo>
                      <a:pt x="613" y="793"/>
                    </a:lnTo>
                    <a:lnTo>
                      <a:pt x="645" y="777"/>
                    </a:lnTo>
                    <a:lnTo>
                      <a:pt x="677" y="769"/>
                    </a:lnTo>
                    <a:lnTo>
                      <a:pt x="709" y="761"/>
                    </a:lnTo>
                    <a:lnTo>
                      <a:pt x="740" y="745"/>
                    </a:lnTo>
                    <a:lnTo>
                      <a:pt x="780" y="737"/>
                    </a:lnTo>
                    <a:lnTo>
                      <a:pt x="820" y="729"/>
                    </a:lnTo>
                    <a:lnTo>
                      <a:pt x="852" y="721"/>
                    </a:lnTo>
                    <a:lnTo>
                      <a:pt x="884" y="713"/>
                    </a:lnTo>
                    <a:lnTo>
                      <a:pt x="923" y="705"/>
                    </a:lnTo>
                    <a:lnTo>
                      <a:pt x="955" y="697"/>
                    </a:lnTo>
                    <a:lnTo>
                      <a:pt x="987" y="689"/>
                    </a:lnTo>
                    <a:lnTo>
                      <a:pt x="1027" y="682"/>
                    </a:lnTo>
                    <a:lnTo>
                      <a:pt x="1083" y="674"/>
                    </a:lnTo>
                    <a:lnTo>
                      <a:pt x="724" y="610"/>
                    </a:lnTo>
                    <a:lnTo>
                      <a:pt x="748" y="563"/>
                    </a:lnTo>
                    <a:lnTo>
                      <a:pt x="772" y="523"/>
                    </a:lnTo>
                    <a:lnTo>
                      <a:pt x="828" y="460"/>
                    </a:lnTo>
                    <a:lnTo>
                      <a:pt x="852" y="420"/>
                    </a:lnTo>
                    <a:lnTo>
                      <a:pt x="884" y="396"/>
                    </a:lnTo>
                    <a:lnTo>
                      <a:pt x="939" y="341"/>
                    </a:lnTo>
                    <a:lnTo>
                      <a:pt x="971" y="309"/>
                    </a:lnTo>
                    <a:lnTo>
                      <a:pt x="1011" y="269"/>
                    </a:lnTo>
                    <a:lnTo>
                      <a:pt x="1043" y="246"/>
                    </a:lnTo>
                    <a:lnTo>
                      <a:pt x="1075" y="222"/>
                    </a:lnTo>
                    <a:lnTo>
                      <a:pt x="1107" y="198"/>
                    </a:lnTo>
                    <a:lnTo>
                      <a:pt x="1138" y="174"/>
                    </a:lnTo>
                    <a:lnTo>
                      <a:pt x="1178" y="151"/>
                    </a:lnTo>
                    <a:lnTo>
                      <a:pt x="1218" y="127"/>
                    </a:lnTo>
                    <a:lnTo>
                      <a:pt x="1258" y="103"/>
                    </a:lnTo>
                    <a:lnTo>
                      <a:pt x="1306" y="87"/>
                    </a:lnTo>
                    <a:lnTo>
                      <a:pt x="1345" y="71"/>
                    </a:lnTo>
                    <a:lnTo>
                      <a:pt x="1401" y="63"/>
                    </a:lnTo>
                    <a:lnTo>
                      <a:pt x="1449" y="48"/>
                    </a:lnTo>
                    <a:lnTo>
                      <a:pt x="1497" y="40"/>
                    </a:lnTo>
                    <a:lnTo>
                      <a:pt x="1552" y="24"/>
                    </a:lnTo>
                    <a:lnTo>
                      <a:pt x="1640" y="8"/>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sp>
          <p:nvSpPr>
            <p:cNvPr id="14" name="Rectangle 13"/>
            <p:cNvSpPr>
              <a:spLocks noChangeArrowheads="1"/>
            </p:cNvSpPr>
            <p:nvPr/>
          </p:nvSpPr>
          <p:spPr bwMode="auto">
            <a:xfrm>
              <a:off x="3761" y="884"/>
              <a:ext cx="1066" cy="253"/>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squar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algn="ctr" defTabSz="901700" eaLnBrk="0" hangingPunct="0">
                <a:defRPr/>
              </a:pPr>
              <a:r>
                <a:rPr lang="en-US" sz="2000" u="none" dirty="0">
                  <a:latin typeface="Times New Roman" pitchFamily="18" charset="0"/>
                  <a:cs typeface="+mn-cs"/>
                </a:rPr>
                <a:t>Risk Analysis</a:t>
              </a:r>
            </a:p>
          </p:txBody>
        </p:sp>
      </p:grpSp>
    </p:spTree>
    <p:extLst>
      <p:ext uri="{BB962C8B-B14F-4D97-AF65-F5344CB8AC3E}">
        <p14:creationId xmlns:p14="http://schemas.microsoft.com/office/powerpoint/2010/main" val="53437471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BoehmSpiralMod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8882" y="1406525"/>
            <a:ext cx="10055781"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03212" y="228600"/>
            <a:ext cx="11506200" cy="1077218"/>
          </a:xfrm>
          <a:prstGeom prst="rect">
            <a:avLst/>
          </a:prstGeom>
        </p:spPr>
        <p:txBody>
          <a:bodyPr wrap="square">
            <a:spAutoFit/>
          </a:bodyPr>
          <a:lstStyle/>
          <a:p>
            <a:pPr algn="ctr"/>
            <a:r>
              <a:rPr lang="en-US" sz="3200" u="sng" dirty="0">
                <a:latin typeface="Algerian" pitchFamily="82" charset="0"/>
              </a:rPr>
              <a:t>Round 1, Concept of Operations, Quadrant II: </a:t>
            </a:r>
            <a:br>
              <a:rPr lang="en-US" sz="3200" u="sng" dirty="0">
                <a:latin typeface="Algerian" pitchFamily="82" charset="0"/>
              </a:rPr>
            </a:br>
            <a:r>
              <a:rPr lang="en-US" sz="3200" u="sng" dirty="0">
                <a:latin typeface="Algerian" pitchFamily="82" charset="0"/>
              </a:rPr>
              <a:t>Develop and Verify</a:t>
            </a:r>
          </a:p>
        </p:txBody>
      </p:sp>
      <p:grpSp>
        <p:nvGrpSpPr>
          <p:cNvPr id="12" name="Group 11"/>
          <p:cNvGrpSpPr>
            <a:grpSpLocks/>
          </p:cNvGrpSpPr>
          <p:nvPr/>
        </p:nvGrpSpPr>
        <p:grpSpPr bwMode="auto">
          <a:xfrm>
            <a:off x="5789612" y="4700682"/>
            <a:ext cx="6020023" cy="2099351"/>
            <a:chOff x="2625" y="2725"/>
            <a:chExt cx="3844" cy="1340"/>
          </a:xfrm>
        </p:grpSpPr>
        <p:grpSp>
          <p:nvGrpSpPr>
            <p:cNvPr id="13" name="Group 12"/>
            <p:cNvGrpSpPr>
              <a:grpSpLocks/>
            </p:cNvGrpSpPr>
            <p:nvPr/>
          </p:nvGrpSpPr>
          <p:grpSpPr bwMode="auto">
            <a:xfrm>
              <a:off x="2625" y="2725"/>
              <a:ext cx="1641" cy="913"/>
              <a:chOff x="2625" y="2725"/>
              <a:chExt cx="1641" cy="913"/>
            </a:xfrm>
          </p:grpSpPr>
          <p:sp>
            <p:nvSpPr>
              <p:cNvPr id="15" name="Freeform 14"/>
              <p:cNvSpPr>
                <a:spLocks/>
              </p:cNvSpPr>
              <p:nvPr/>
            </p:nvSpPr>
            <p:spPr bwMode="auto">
              <a:xfrm>
                <a:off x="3321" y="3037"/>
                <a:ext cx="945" cy="593"/>
              </a:xfrm>
              <a:custGeom>
                <a:avLst/>
                <a:gdLst>
                  <a:gd name="T0" fmla="*/ 944 w 945"/>
                  <a:gd name="T1" fmla="*/ 592 h 593"/>
                  <a:gd name="T2" fmla="*/ 944 w 945"/>
                  <a:gd name="T3" fmla="*/ 553 h 593"/>
                  <a:gd name="T4" fmla="*/ 873 w 945"/>
                  <a:gd name="T5" fmla="*/ 537 h 593"/>
                  <a:gd name="T6" fmla="*/ 809 w 945"/>
                  <a:gd name="T7" fmla="*/ 521 h 593"/>
                  <a:gd name="T8" fmla="*/ 754 w 945"/>
                  <a:gd name="T9" fmla="*/ 505 h 593"/>
                  <a:gd name="T10" fmla="*/ 698 w 945"/>
                  <a:gd name="T11" fmla="*/ 489 h 593"/>
                  <a:gd name="T12" fmla="*/ 650 w 945"/>
                  <a:gd name="T13" fmla="*/ 474 h 593"/>
                  <a:gd name="T14" fmla="*/ 603 w 945"/>
                  <a:gd name="T15" fmla="*/ 458 h 593"/>
                  <a:gd name="T16" fmla="*/ 563 w 945"/>
                  <a:gd name="T17" fmla="*/ 434 h 593"/>
                  <a:gd name="T18" fmla="*/ 524 w 945"/>
                  <a:gd name="T19" fmla="*/ 418 h 593"/>
                  <a:gd name="T20" fmla="*/ 484 w 945"/>
                  <a:gd name="T21" fmla="*/ 395 h 593"/>
                  <a:gd name="T22" fmla="*/ 436 w 945"/>
                  <a:gd name="T23" fmla="*/ 363 h 593"/>
                  <a:gd name="T24" fmla="*/ 405 w 945"/>
                  <a:gd name="T25" fmla="*/ 339 h 593"/>
                  <a:gd name="T26" fmla="*/ 365 w 945"/>
                  <a:gd name="T27" fmla="*/ 308 h 593"/>
                  <a:gd name="T28" fmla="*/ 333 w 945"/>
                  <a:gd name="T29" fmla="*/ 284 h 593"/>
                  <a:gd name="T30" fmla="*/ 294 w 945"/>
                  <a:gd name="T31" fmla="*/ 245 h 593"/>
                  <a:gd name="T32" fmla="*/ 246 w 945"/>
                  <a:gd name="T33" fmla="*/ 205 h 593"/>
                  <a:gd name="T34" fmla="*/ 222 w 945"/>
                  <a:gd name="T35" fmla="*/ 174 h 593"/>
                  <a:gd name="T36" fmla="*/ 198 w 945"/>
                  <a:gd name="T37" fmla="*/ 142 h 593"/>
                  <a:gd name="T38" fmla="*/ 167 w 945"/>
                  <a:gd name="T39" fmla="*/ 118 h 593"/>
                  <a:gd name="T40" fmla="*/ 143 w 945"/>
                  <a:gd name="T41" fmla="*/ 87 h 593"/>
                  <a:gd name="T42" fmla="*/ 119 w 945"/>
                  <a:gd name="T43" fmla="*/ 39 h 593"/>
                  <a:gd name="T44" fmla="*/ 95 w 945"/>
                  <a:gd name="T45" fmla="*/ 0 h 593"/>
                  <a:gd name="T46" fmla="*/ 0 w 945"/>
                  <a:gd name="T47" fmla="*/ 8 h 593"/>
                  <a:gd name="T48" fmla="*/ 32 w 945"/>
                  <a:gd name="T49" fmla="*/ 79 h 593"/>
                  <a:gd name="T50" fmla="*/ 79 w 945"/>
                  <a:gd name="T51" fmla="*/ 142 h 593"/>
                  <a:gd name="T52" fmla="*/ 127 w 945"/>
                  <a:gd name="T53" fmla="*/ 205 h 593"/>
                  <a:gd name="T54" fmla="*/ 198 w 945"/>
                  <a:gd name="T55" fmla="*/ 260 h 593"/>
                  <a:gd name="T56" fmla="*/ 286 w 945"/>
                  <a:gd name="T57" fmla="*/ 355 h 593"/>
                  <a:gd name="T58" fmla="*/ 381 w 945"/>
                  <a:gd name="T59" fmla="*/ 426 h 593"/>
                  <a:gd name="T60" fmla="*/ 484 w 945"/>
                  <a:gd name="T61" fmla="*/ 489 h 593"/>
                  <a:gd name="T62" fmla="*/ 579 w 945"/>
                  <a:gd name="T63" fmla="*/ 529 h 593"/>
                  <a:gd name="T64" fmla="*/ 690 w 945"/>
                  <a:gd name="T65" fmla="*/ 568 h 593"/>
                  <a:gd name="T66" fmla="*/ 785 w 945"/>
                  <a:gd name="T67" fmla="*/ 584 h 593"/>
                  <a:gd name="T68" fmla="*/ 944 w 945"/>
                  <a:gd name="T69" fmla="*/ 592 h 59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5"/>
                  <a:gd name="T106" fmla="*/ 0 h 593"/>
                  <a:gd name="T107" fmla="*/ 945 w 945"/>
                  <a:gd name="T108" fmla="*/ 593 h 59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5" h="593">
                    <a:moveTo>
                      <a:pt x="944" y="592"/>
                    </a:moveTo>
                    <a:lnTo>
                      <a:pt x="944" y="553"/>
                    </a:lnTo>
                    <a:lnTo>
                      <a:pt x="873" y="537"/>
                    </a:lnTo>
                    <a:lnTo>
                      <a:pt x="809" y="521"/>
                    </a:lnTo>
                    <a:lnTo>
                      <a:pt x="754" y="505"/>
                    </a:lnTo>
                    <a:lnTo>
                      <a:pt x="698" y="489"/>
                    </a:lnTo>
                    <a:lnTo>
                      <a:pt x="650" y="474"/>
                    </a:lnTo>
                    <a:lnTo>
                      <a:pt x="603" y="458"/>
                    </a:lnTo>
                    <a:lnTo>
                      <a:pt x="563" y="434"/>
                    </a:lnTo>
                    <a:lnTo>
                      <a:pt x="524" y="418"/>
                    </a:lnTo>
                    <a:lnTo>
                      <a:pt x="484" y="395"/>
                    </a:lnTo>
                    <a:lnTo>
                      <a:pt x="436" y="363"/>
                    </a:lnTo>
                    <a:lnTo>
                      <a:pt x="405" y="339"/>
                    </a:lnTo>
                    <a:lnTo>
                      <a:pt x="365" y="308"/>
                    </a:lnTo>
                    <a:lnTo>
                      <a:pt x="333" y="284"/>
                    </a:lnTo>
                    <a:lnTo>
                      <a:pt x="294" y="245"/>
                    </a:lnTo>
                    <a:lnTo>
                      <a:pt x="246" y="205"/>
                    </a:lnTo>
                    <a:lnTo>
                      <a:pt x="222" y="174"/>
                    </a:lnTo>
                    <a:lnTo>
                      <a:pt x="198" y="142"/>
                    </a:lnTo>
                    <a:lnTo>
                      <a:pt x="167" y="118"/>
                    </a:lnTo>
                    <a:lnTo>
                      <a:pt x="143" y="87"/>
                    </a:lnTo>
                    <a:lnTo>
                      <a:pt x="119" y="39"/>
                    </a:lnTo>
                    <a:lnTo>
                      <a:pt x="95" y="0"/>
                    </a:lnTo>
                    <a:lnTo>
                      <a:pt x="0" y="8"/>
                    </a:lnTo>
                    <a:lnTo>
                      <a:pt x="32" y="79"/>
                    </a:lnTo>
                    <a:lnTo>
                      <a:pt x="79" y="142"/>
                    </a:lnTo>
                    <a:lnTo>
                      <a:pt x="127" y="205"/>
                    </a:lnTo>
                    <a:lnTo>
                      <a:pt x="198" y="260"/>
                    </a:lnTo>
                    <a:lnTo>
                      <a:pt x="286" y="355"/>
                    </a:lnTo>
                    <a:lnTo>
                      <a:pt x="381" y="426"/>
                    </a:lnTo>
                    <a:lnTo>
                      <a:pt x="484" y="489"/>
                    </a:lnTo>
                    <a:lnTo>
                      <a:pt x="579" y="529"/>
                    </a:lnTo>
                    <a:lnTo>
                      <a:pt x="690" y="568"/>
                    </a:lnTo>
                    <a:lnTo>
                      <a:pt x="785" y="584"/>
                    </a:lnTo>
                    <a:lnTo>
                      <a:pt x="944" y="592"/>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6" name="Freeform 15"/>
              <p:cNvSpPr>
                <a:spLocks/>
              </p:cNvSpPr>
              <p:nvPr/>
            </p:nvSpPr>
            <p:spPr bwMode="auto">
              <a:xfrm>
                <a:off x="2625" y="2725"/>
                <a:ext cx="489" cy="425"/>
              </a:xfrm>
              <a:custGeom>
                <a:avLst/>
                <a:gdLst>
                  <a:gd name="T0" fmla="*/ 488 w 489"/>
                  <a:gd name="T1" fmla="*/ 94 h 425"/>
                  <a:gd name="T2" fmla="*/ 488 w 489"/>
                  <a:gd name="T3" fmla="*/ 0 h 425"/>
                  <a:gd name="T4" fmla="*/ 464 w 489"/>
                  <a:gd name="T5" fmla="*/ 24 h 425"/>
                  <a:gd name="T6" fmla="*/ 449 w 489"/>
                  <a:gd name="T7" fmla="*/ 47 h 425"/>
                  <a:gd name="T8" fmla="*/ 417 w 489"/>
                  <a:gd name="T9" fmla="*/ 71 h 425"/>
                  <a:gd name="T10" fmla="*/ 386 w 489"/>
                  <a:gd name="T11" fmla="*/ 102 h 425"/>
                  <a:gd name="T12" fmla="*/ 346 w 489"/>
                  <a:gd name="T13" fmla="*/ 141 h 425"/>
                  <a:gd name="T14" fmla="*/ 315 w 489"/>
                  <a:gd name="T15" fmla="*/ 173 h 425"/>
                  <a:gd name="T16" fmla="*/ 283 w 489"/>
                  <a:gd name="T17" fmla="*/ 196 h 425"/>
                  <a:gd name="T18" fmla="*/ 252 w 489"/>
                  <a:gd name="T19" fmla="*/ 220 h 425"/>
                  <a:gd name="T20" fmla="*/ 220 w 489"/>
                  <a:gd name="T21" fmla="*/ 243 h 425"/>
                  <a:gd name="T22" fmla="*/ 181 w 489"/>
                  <a:gd name="T23" fmla="*/ 259 h 425"/>
                  <a:gd name="T24" fmla="*/ 142 w 489"/>
                  <a:gd name="T25" fmla="*/ 283 h 425"/>
                  <a:gd name="T26" fmla="*/ 110 w 489"/>
                  <a:gd name="T27" fmla="*/ 298 h 425"/>
                  <a:gd name="T28" fmla="*/ 71 w 489"/>
                  <a:gd name="T29" fmla="*/ 314 h 425"/>
                  <a:gd name="T30" fmla="*/ 31 w 489"/>
                  <a:gd name="T31" fmla="*/ 338 h 425"/>
                  <a:gd name="T32" fmla="*/ 0 w 489"/>
                  <a:gd name="T33" fmla="*/ 345 h 425"/>
                  <a:gd name="T34" fmla="*/ 0 w 489"/>
                  <a:gd name="T35" fmla="*/ 424 h 425"/>
                  <a:gd name="T36" fmla="*/ 55 w 489"/>
                  <a:gd name="T37" fmla="*/ 408 h 425"/>
                  <a:gd name="T38" fmla="*/ 134 w 489"/>
                  <a:gd name="T39" fmla="*/ 377 h 425"/>
                  <a:gd name="T40" fmla="*/ 236 w 489"/>
                  <a:gd name="T41" fmla="*/ 330 h 425"/>
                  <a:gd name="T42" fmla="*/ 307 w 489"/>
                  <a:gd name="T43" fmla="*/ 291 h 425"/>
                  <a:gd name="T44" fmla="*/ 370 w 489"/>
                  <a:gd name="T45" fmla="*/ 220 h 425"/>
                  <a:gd name="T46" fmla="*/ 441 w 489"/>
                  <a:gd name="T47" fmla="*/ 173 h 425"/>
                  <a:gd name="T48" fmla="*/ 488 w 489"/>
                  <a:gd name="T49" fmla="*/ 118 h 425"/>
                  <a:gd name="T50" fmla="*/ 488 w 489"/>
                  <a:gd name="T51" fmla="*/ 0 h 425"/>
                  <a:gd name="T52" fmla="*/ 488 w 489"/>
                  <a:gd name="T53" fmla="*/ 94 h 4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9"/>
                  <a:gd name="T82" fmla="*/ 0 h 425"/>
                  <a:gd name="T83" fmla="*/ 489 w 489"/>
                  <a:gd name="T84" fmla="*/ 425 h 4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9" h="425">
                    <a:moveTo>
                      <a:pt x="488" y="94"/>
                    </a:moveTo>
                    <a:lnTo>
                      <a:pt x="488" y="0"/>
                    </a:lnTo>
                    <a:lnTo>
                      <a:pt x="464" y="24"/>
                    </a:lnTo>
                    <a:lnTo>
                      <a:pt x="449" y="47"/>
                    </a:lnTo>
                    <a:lnTo>
                      <a:pt x="417" y="71"/>
                    </a:lnTo>
                    <a:lnTo>
                      <a:pt x="386" y="102"/>
                    </a:lnTo>
                    <a:lnTo>
                      <a:pt x="346" y="141"/>
                    </a:lnTo>
                    <a:lnTo>
                      <a:pt x="315" y="173"/>
                    </a:lnTo>
                    <a:lnTo>
                      <a:pt x="283" y="196"/>
                    </a:lnTo>
                    <a:lnTo>
                      <a:pt x="252" y="220"/>
                    </a:lnTo>
                    <a:lnTo>
                      <a:pt x="220" y="243"/>
                    </a:lnTo>
                    <a:lnTo>
                      <a:pt x="181" y="259"/>
                    </a:lnTo>
                    <a:lnTo>
                      <a:pt x="142" y="283"/>
                    </a:lnTo>
                    <a:lnTo>
                      <a:pt x="110" y="298"/>
                    </a:lnTo>
                    <a:lnTo>
                      <a:pt x="71" y="314"/>
                    </a:lnTo>
                    <a:lnTo>
                      <a:pt x="31" y="338"/>
                    </a:lnTo>
                    <a:lnTo>
                      <a:pt x="0" y="345"/>
                    </a:lnTo>
                    <a:lnTo>
                      <a:pt x="0" y="424"/>
                    </a:lnTo>
                    <a:lnTo>
                      <a:pt x="55" y="408"/>
                    </a:lnTo>
                    <a:lnTo>
                      <a:pt x="134" y="377"/>
                    </a:lnTo>
                    <a:lnTo>
                      <a:pt x="236" y="330"/>
                    </a:lnTo>
                    <a:lnTo>
                      <a:pt x="307" y="291"/>
                    </a:lnTo>
                    <a:lnTo>
                      <a:pt x="370" y="220"/>
                    </a:lnTo>
                    <a:lnTo>
                      <a:pt x="441" y="173"/>
                    </a:lnTo>
                    <a:lnTo>
                      <a:pt x="488" y="118"/>
                    </a:lnTo>
                    <a:lnTo>
                      <a:pt x="488" y="0"/>
                    </a:lnTo>
                    <a:lnTo>
                      <a:pt x="488" y="94"/>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7" name="Freeform 16"/>
              <p:cNvSpPr>
                <a:spLocks/>
              </p:cNvSpPr>
              <p:nvPr/>
            </p:nvSpPr>
            <p:spPr bwMode="auto">
              <a:xfrm>
                <a:off x="3121" y="2725"/>
                <a:ext cx="585" cy="265"/>
              </a:xfrm>
              <a:custGeom>
                <a:avLst/>
                <a:gdLst>
                  <a:gd name="T0" fmla="*/ 584 w 585"/>
                  <a:gd name="T1" fmla="*/ 264 h 265"/>
                  <a:gd name="T2" fmla="*/ 584 w 585"/>
                  <a:gd name="T3" fmla="*/ 179 h 265"/>
                  <a:gd name="T4" fmla="*/ 545 w 585"/>
                  <a:gd name="T5" fmla="*/ 171 h 265"/>
                  <a:gd name="T6" fmla="*/ 505 w 585"/>
                  <a:gd name="T7" fmla="*/ 163 h 265"/>
                  <a:gd name="T8" fmla="*/ 474 w 585"/>
                  <a:gd name="T9" fmla="*/ 155 h 265"/>
                  <a:gd name="T10" fmla="*/ 434 w 585"/>
                  <a:gd name="T11" fmla="*/ 148 h 265"/>
                  <a:gd name="T12" fmla="*/ 387 w 585"/>
                  <a:gd name="T13" fmla="*/ 140 h 265"/>
                  <a:gd name="T14" fmla="*/ 339 w 585"/>
                  <a:gd name="T15" fmla="*/ 124 h 265"/>
                  <a:gd name="T16" fmla="*/ 284 w 585"/>
                  <a:gd name="T17" fmla="*/ 109 h 265"/>
                  <a:gd name="T18" fmla="*/ 229 w 585"/>
                  <a:gd name="T19" fmla="*/ 93 h 265"/>
                  <a:gd name="T20" fmla="*/ 189 w 585"/>
                  <a:gd name="T21" fmla="*/ 78 h 265"/>
                  <a:gd name="T22" fmla="*/ 142 w 585"/>
                  <a:gd name="T23" fmla="*/ 62 h 265"/>
                  <a:gd name="T24" fmla="*/ 95 w 585"/>
                  <a:gd name="T25" fmla="*/ 47 h 265"/>
                  <a:gd name="T26" fmla="*/ 55 w 585"/>
                  <a:gd name="T27" fmla="*/ 23 h 265"/>
                  <a:gd name="T28" fmla="*/ 24 w 585"/>
                  <a:gd name="T29" fmla="*/ 8 h 265"/>
                  <a:gd name="T30" fmla="*/ 0 w 585"/>
                  <a:gd name="T31" fmla="*/ 0 h 265"/>
                  <a:gd name="T32" fmla="*/ 0 w 585"/>
                  <a:gd name="T33" fmla="*/ 101 h 265"/>
                  <a:gd name="T34" fmla="*/ 39 w 585"/>
                  <a:gd name="T35" fmla="*/ 124 h 265"/>
                  <a:gd name="T36" fmla="*/ 110 w 585"/>
                  <a:gd name="T37" fmla="*/ 155 h 265"/>
                  <a:gd name="T38" fmla="*/ 197 w 585"/>
                  <a:gd name="T39" fmla="*/ 194 h 265"/>
                  <a:gd name="T40" fmla="*/ 268 w 585"/>
                  <a:gd name="T41" fmla="*/ 210 h 265"/>
                  <a:gd name="T42" fmla="*/ 363 w 585"/>
                  <a:gd name="T43" fmla="*/ 241 h 265"/>
                  <a:gd name="T44" fmla="*/ 450 w 585"/>
                  <a:gd name="T45" fmla="*/ 256 h 265"/>
                  <a:gd name="T46" fmla="*/ 513 w 585"/>
                  <a:gd name="T47" fmla="*/ 256 h 265"/>
                  <a:gd name="T48" fmla="*/ 584 w 585"/>
                  <a:gd name="T49" fmla="*/ 264 h 2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5"/>
                  <a:gd name="T76" fmla="*/ 0 h 265"/>
                  <a:gd name="T77" fmla="*/ 585 w 585"/>
                  <a:gd name="T78" fmla="*/ 265 h 2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5" h="265">
                    <a:moveTo>
                      <a:pt x="584" y="264"/>
                    </a:moveTo>
                    <a:lnTo>
                      <a:pt x="584" y="179"/>
                    </a:lnTo>
                    <a:lnTo>
                      <a:pt x="545" y="171"/>
                    </a:lnTo>
                    <a:lnTo>
                      <a:pt x="505" y="163"/>
                    </a:lnTo>
                    <a:lnTo>
                      <a:pt x="474" y="155"/>
                    </a:lnTo>
                    <a:lnTo>
                      <a:pt x="434" y="148"/>
                    </a:lnTo>
                    <a:lnTo>
                      <a:pt x="387" y="140"/>
                    </a:lnTo>
                    <a:lnTo>
                      <a:pt x="339" y="124"/>
                    </a:lnTo>
                    <a:lnTo>
                      <a:pt x="284" y="109"/>
                    </a:lnTo>
                    <a:lnTo>
                      <a:pt x="229" y="93"/>
                    </a:lnTo>
                    <a:lnTo>
                      <a:pt x="189" y="78"/>
                    </a:lnTo>
                    <a:lnTo>
                      <a:pt x="142" y="62"/>
                    </a:lnTo>
                    <a:lnTo>
                      <a:pt x="95" y="47"/>
                    </a:lnTo>
                    <a:lnTo>
                      <a:pt x="55" y="23"/>
                    </a:lnTo>
                    <a:lnTo>
                      <a:pt x="24" y="8"/>
                    </a:lnTo>
                    <a:lnTo>
                      <a:pt x="0" y="0"/>
                    </a:lnTo>
                    <a:lnTo>
                      <a:pt x="0" y="101"/>
                    </a:lnTo>
                    <a:lnTo>
                      <a:pt x="39" y="124"/>
                    </a:lnTo>
                    <a:lnTo>
                      <a:pt x="110" y="155"/>
                    </a:lnTo>
                    <a:lnTo>
                      <a:pt x="197" y="194"/>
                    </a:lnTo>
                    <a:lnTo>
                      <a:pt x="268" y="210"/>
                    </a:lnTo>
                    <a:lnTo>
                      <a:pt x="363" y="241"/>
                    </a:lnTo>
                    <a:lnTo>
                      <a:pt x="450" y="256"/>
                    </a:lnTo>
                    <a:lnTo>
                      <a:pt x="513" y="256"/>
                    </a:lnTo>
                    <a:lnTo>
                      <a:pt x="584" y="264"/>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8" name="Freeform 17"/>
              <p:cNvSpPr>
                <a:spLocks/>
              </p:cNvSpPr>
              <p:nvPr/>
            </p:nvSpPr>
            <p:spPr bwMode="auto">
              <a:xfrm>
                <a:off x="2625" y="2821"/>
                <a:ext cx="1641" cy="817"/>
              </a:xfrm>
              <a:custGeom>
                <a:avLst/>
                <a:gdLst>
                  <a:gd name="T0" fmla="*/ 1552 w 1641"/>
                  <a:gd name="T1" fmla="*/ 816 h 817"/>
                  <a:gd name="T2" fmla="*/ 1449 w 1641"/>
                  <a:gd name="T3" fmla="*/ 816 h 817"/>
                  <a:gd name="T4" fmla="*/ 1353 w 1641"/>
                  <a:gd name="T5" fmla="*/ 808 h 817"/>
                  <a:gd name="T6" fmla="*/ 1258 w 1641"/>
                  <a:gd name="T7" fmla="*/ 792 h 817"/>
                  <a:gd name="T8" fmla="*/ 1146 w 1641"/>
                  <a:gd name="T9" fmla="*/ 768 h 817"/>
                  <a:gd name="T10" fmla="*/ 1043 w 1641"/>
                  <a:gd name="T11" fmla="*/ 737 h 817"/>
                  <a:gd name="T12" fmla="*/ 931 w 1641"/>
                  <a:gd name="T13" fmla="*/ 689 h 817"/>
                  <a:gd name="T14" fmla="*/ 836 w 1641"/>
                  <a:gd name="T15" fmla="*/ 650 h 817"/>
                  <a:gd name="T16" fmla="*/ 740 w 1641"/>
                  <a:gd name="T17" fmla="*/ 602 h 817"/>
                  <a:gd name="T18" fmla="*/ 645 w 1641"/>
                  <a:gd name="T19" fmla="*/ 547 h 817"/>
                  <a:gd name="T20" fmla="*/ 557 w 1641"/>
                  <a:gd name="T21" fmla="*/ 491 h 817"/>
                  <a:gd name="T22" fmla="*/ 470 w 1641"/>
                  <a:gd name="T23" fmla="*/ 420 h 817"/>
                  <a:gd name="T24" fmla="*/ 398 w 1641"/>
                  <a:gd name="T25" fmla="*/ 349 h 817"/>
                  <a:gd name="T26" fmla="*/ 350 w 1641"/>
                  <a:gd name="T27" fmla="*/ 285 h 817"/>
                  <a:gd name="T28" fmla="*/ 48 w 1641"/>
                  <a:gd name="T29" fmla="*/ 309 h 817"/>
                  <a:gd name="T30" fmla="*/ 151 w 1641"/>
                  <a:gd name="T31" fmla="*/ 261 h 817"/>
                  <a:gd name="T32" fmla="*/ 223 w 1641"/>
                  <a:gd name="T33" fmla="*/ 230 h 817"/>
                  <a:gd name="T34" fmla="*/ 279 w 1641"/>
                  <a:gd name="T35" fmla="*/ 190 h 817"/>
                  <a:gd name="T36" fmla="*/ 342 w 1641"/>
                  <a:gd name="T37" fmla="*/ 151 h 817"/>
                  <a:gd name="T38" fmla="*/ 406 w 1641"/>
                  <a:gd name="T39" fmla="*/ 87 h 817"/>
                  <a:gd name="T40" fmla="*/ 470 w 1641"/>
                  <a:gd name="T41" fmla="*/ 32 h 817"/>
                  <a:gd name="T42" fmla="*/ 517 w 1641"/>
                  <a:gd name="T43" fmla="*/ 16 h 817"/>
                  <a:gd name="T44" fmla="*/ 573 w 1641"/>
                  <a:gd name="T45" fmla="*/ 40 h 817"/>
                  <a:gd name="T46" fmla="*/ 645 w 1641"/>
                  <a:gd name="T47" fmla="*/ 71 h 817"/>
                  <a:gd name="T48" fmla="*/ 709 w 1641"/>
                  <a:gd name="T49" fmla="*/ 87 h 817"/>
                  <a:gd name="T50" fmla="*/ 780 w 1641"/>
                  <a:gd name="T51" fmla="*/ 111 h 817"/>
                  <a:gd name="T52" fmla="*/ 852 w 1641"/>
                  <a:gd name="T53" fmla="*/ 127 h 817"/>
                  <a:gd name="T54" fmla="*/ 923 w 1641"/>
                  <a:gd name="T55" fmla="*/ 143 h 817"/>
                  <a:gd name="T56" fmla="*/ 987 w 1641"/>
                  <a:gd name="T57" fmla="*/ 158 h 817"/>
                  <a:gd name="T58" fmla="*/ 1083 w 1641"/>
                  <a:gd name="T59" fmla="*/ 174 h 817"/>
                  <a:gd name="T60" fmla="*/ 748 w 1641"/>
                  <a:gd name="T61" fmla="*/ 277 h 817"/>
                  <a:gd name="T62" fmla="*/ 828 w 1641"/>
                  <a:gd name="T63" fmla="*/ 380 h 817"/>
                  <a:gd name="T64" fmla="*/ 884 w 1641"/>
                  <a:gd name="T65" fmla="*/ 444 h 817"/>
                  <a:gd name="T66" fmla="*/ 971 w 1641"/>
                  <a:gd name="T67" fmla="*/ 523 h 817"/>
                  <a:gd name="T68" fmla="*/ 1051 w 1641"/>
                  <a:gd name="T69" fmla="*/ 586 h 817"/>
                  <a:gd name="T70" fmla="*/ 1107 w 1641"/>
                  <a:gd name="T71" fmla="*/ 626 h 817"/>
                  <a:gd name="T72" fmla="*/ 1178 w 1641"/>
                  <a:gd name="T73" fmla="*/ 673 h 817"/>
                  <a:gd name="T74" fmla="*/ 1258 w 1641"/>
                  <a:gd name="T75" fmla="*/ 713 h 817"/>
                  <a:gd name="T76" fmla="*/ 1353 w 1641"/>
                  <a:gd name="T77" fmla="*/ 745 h 817"/>
                  <a:gd name="T78" fmla="*/ 1449 w 1641"/>
                  <a:gd name="T79" fmla="*/ 768 h 817"/>
                  <a:gd name="T80" fmla="*/ 1552 w 1641"/>
                  <a:gd name="T81" fmla="*/ 792 h 8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1"/>
                  <a:gd name="T124" fmla="*/ 0 h 817"/>
                  <a:gd name="T125" fmla="*/ 1641 w 1641"/>
                  <a:gd name="T126" fmla="*/ 817 h 8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1" h="817">
                    <a:moveTo>
                      <a:pt x="1640" y="808"/>
                    </a:moveTo>
                    <a:lnTo>
                      <a:pt x="1552" y="816"/>
                    </a:lnTo>
                    <a:lnTo>
                      <a:pt x="1505" y="816"/>
                    </a:lnTo>
                    <a:lnTo>
                      <a:pt x="1449" y="816"/>
                    </a:lnTo>
                    <a:lnTo>
                      <a:pt x="1401" y="808"/>
                    </a:lnTo>
                    <a:lnTo>
                      <a:pt x="1353" y="808"/>
                    </a:lnTo>
                    <a:lnTo>
                      <a:pt x="1298" y="800"/>
                    </a:lnTo>
                    <a:lnTo>
                      <a:pt x="1258" y="792"/>
                    </a:lnTo>
                    <a:lnTo>
                      <a:pt x="1202" y="784"/>
                    </a:lnTo>
                    <a:lnTo>
                      <a:pt x="1146" y="768"/>
                    </a:lnTo>
                    <a:lnTo>
                      <a:pt x="1091" y="753"/>
                    </a:lnTo>
                    <a:lnTo>
                      <a:pt x="1043" y="737"/>
                    </a:lnTo>
                    <a:lnTo>
                      <a:pt x="987" y="713"/>
                    </a:lnTo>
                    <a:lnTo>
                      <a:pt x="931" y="689"/>
                    </a:lnTo>
                    <a:lnTo>
                      <a:pt x="876" y="673"/>
                    </a:lnTo>
                    <a:lnTo>
                      <a:pt x="836" y="650"/>
                    </a:lnTo>
                    <a:lnTo>
                      <a:pt x="780" y="626"/>
                    </a:lnTo>
                    <a:lnTo>
                      <a:pt x="740" y="602"/>
                    </a:lnTo>
                    <a:lnTo>
                      <a:pt x="693" y="570"/>
                    </a:lnTo>
                    <a:lnTo>
                      <a:pt x="645" y="547"/>
                    </a:lnTo>
                    <a:lnTo>
                      <a:pt x="597" y="515"/>
                    </a:lnTo>
                    <a:lnTo>
                      <a:pt x="557" y="491"/>
                    </a:lnTo>
                    <a:lnTo>
                      <a:pt x="510" y="452"/>
                    </a:lnTo>
                    <a:lnTo>
                      <a:pt x="470" y="420"/>
                    </a:lnTo>
                    <a:lnTo>
                      <a:pt x="430" y="388"/>
                    </a:lnTo>
                    <a:lnTo>
                      <a:pt x="398" y="349"/>
                    </a:lnTo>
                    <a:lnTo>
                      <a:pt x="366" y="325"/>
                    </a:lnTo>
                    <a:lnTo>
                      <a:pt x="350" y="285"/>
                    </a:lnTo>
                    <a:lnTo>
                      <a:pt x="0" y="333"/>
                    </a:lnTo>
                    <a:lnTo>
                      <a:pt x="48" y="309"/>
                    </a:lnTo>
                    <a:lnTo>
                      <a:pt x="111" y="285"/>
                    </a:lnTo>
                    <a:lnTo>
                      <a:pt x="151" y="261"/>
                    </a:lnTo>
                    <a:lnTo>
                      <a:pt x="183" y="246"/>
                    </a:lnTo>
                    <a:lnTo>
                      <a:pt x="223" y="230"/>
                    </a:lnTo>
                    <a:lnTo>
                      <a:pt x="255" y="214"/>
                    </a:lnTo>
                    <a:lnTo>
                      <a:pt x="279" y="190"/>
                    </a:lnTo>
                    <a:lnTo>
                      <a:pt x="310" y="174"/>
                    </a:lnTo>
                    <a:lnTo>
                      <a:pt x="342" y="151"/>
                    </a:lnTo>
                    <a:lnTo>
                      <a:pt x="374" y="119"/>
                    </a:lnTo>
                    <a:lnTo>
                      <a:pt x="406" y="87"/>
                    </a:lnTo>
                    <a:lnTo>
                      <a:pt x="438" y="63"/>
                    </a:lnTo>
                    <a:lnTo>
                      <a:pt x="470" y="32"/>
                    </a:lnTo>
                    <a:lnTo>
                      <a:pt x="494" y="0"/>
                    </a:lnTo>
                    <a:lnTo>
                      <a:pt x="517" y="16"/>
                    </a:lnTo>
                    <a:lnTo>
                      <a:pt x="549" y="32"/>
                    </a:lnTo>
                    <a:lnTo>
                      <a:pt x="573" y="40"/>
                    </a:lnTo>
                    <a:lnTo>
                      <a:pt x="613" y="55"/>
                    </a:lnTo>
                    <a:lnTo>
                      <a:pt x="645" y="71"/>
                    </a:lnTo>
                    <a:lnTo>
                      <a:pt x="677" y="79"/>
                    </a:lnTo>
                    <a:lnTo>
                      <a:pt x="709" y="87"/>
                    </a:lnTo>
                    <a:lnTo>
                      <a:pt x="740" y="103"/>
                    </a:lnTo>
                    <a:lnTo>
                      <a:pt x="780" y="111"/>
                    </a:lnTo>
                    <a:lnTo>
                      <a:pt x="820" y="119"/>
                    </a:lnTo>
                    <a:lnTo>
                      <a:pt x="852" y="127"/>
                    </a:lnTo>
                    <a:lnTo>
                      <a:pt x="884" y="135"/>
                    </a:lnTo>
                    <a:lnTo>
                      <a:pt x="923" y="143"/>
                    </a:lnTo>
                    <a:lnTo>
                      <a:pt x="955" y="151"/>
                    </a:lnTo>
                    <a:lnTo>
                      <a:pt x="987" y="158"/>
                    </a:lnTo>
                    <a:lnTo>
                      <a:pt x="1027" y="166"/>
                    </a:lnTo>
                    <a:lnTo>
                      <a:pt x="1083" y="174"/>
                    </a:lnTo>
                    <a:lnTo>
                      <a:pt x="724" y="230"/>
                    </a:lnTo>
                    <a:lnTo>
                      <a:pt x="748" y="277"/>
                    </a:lnTo>
                    <a:lnTo>
                      <a:pt x="772" y="317"/>
                    </a:lnTo>
                    <a:lnTo>
                      <a:pt x="828" y="380"/>
                    </a:lnTo>
                    <a:lnTo>
                      <a:pt x="860" y="412"/>
                    </a:lnTo>
                    <a:lnTo>
                      <a:pt x="884" y="444"/>
                    </a:lnTo>
                    <a:lnTo>
                      <a:pt x="939" y="491"/>
                    </a:lnTo>
                    <a:lnTo>
                      <a:pt x="971" y="523"/>
                    </a:lnTo>
                    <a:lnTo>
                      <a:pt x="1011" y="555"/>
                    </a:lnTo>
                    <a:lnTo>
                      <a:pt x="1051" y="586"/>
                    </a:lnTo>
                    <a:lnTo>
                      <a:pt x="1075" y="610"/>
                    </a:lnTo>
                    <a:lnTo>
                      <a:pt x="1107" y="626"/>
                    </a:lnTo>
                    <a:lnTo>
                      <a:pt x="1146" y="650"/>
                    </a:lnTo>
                    <a:lnTo>
                      <a:pt x="1178" y="673"/>
                    </a:lnTo>
                    <a:lnTo>
                      <a:pt x="1218" y="689"/>
                    </a:lnTo>
                    <a:lnTo>
                      <a:pt x="1258" y="713"/>
                    </a:lnTo>
                    <a:lnTo>
                      <a:pt x="1306" y="729"/>
                    </a:lnTo>
                    <a:lnTo>
                      <a:pt x="1353" y="745"/>
                    </a:lnTo>
                    <a:lnTo>
                      <a:pt x="1401" y="761"/>
                    </a:lnTo>
                    <a:lnTo>
                      <a:pt x="1449" y="768"/>
                    </a:lnTo>
                    <a:lnTo>
                      <a:pt x="1497" y="784"/>
                    </a:lnTo>
                    <a:lnTo>
                      <a:pt x="1552" y="792"/>
                    </a:lnTo>
                    <a:lnTo>
                      <a:pt x="1640" y="808"/>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sp>
          <p:nvSpPr>
            <p:cNvPr id="14" name="Rectangle 13"/>
            <p:cNvSpPr>
              <a:spLocks noChangeArrowheads="1"/>
            </p:cNvSpPr>
            <p:nvPr/>
          </p:nvSpPr>
          <p:spPr bwMode="auto">
            <a:xfrm>
              <a:off x="4795" y="3616"/>
              <a:ext cx="1674" cy="449"/>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algn="ctr" defTabSz="901700" eaLnBrk="0" hangingPunct="0">
                <a:defRPr/>
              </a:pPr>
              <a:r>
                <a:rPr lang="en-US" sz="2000" u="none" dirty="0">
                  <a:latin typeface="Times New Roman" pitchFamily="18" charset="0"/>
                  <a:cs typeface="+mn-cs"/>
                </a:rPr>
                <a:t>Concept of Operation </a:t>
              </a:r>
            </a:p>
            <a:p>
              <a:pPr algn="ctr" defTabSz="901700" eaLnBrk="0" hangingPunct="0">
                <a:defRPr/>
              </a:pPr>
              <a:r>
                <a:rPr lang="en-US" sz="2000" u="none" dirty="0">
                  <a:latin typeface="Times New Roman" pitchFamily="18" charset="0"/>
                  <a:cs typeface="+mn-cs"/>
                </a:rPr>
                <a:t>Activity</a:t>
              </a:r>
            </a:p>
          </p:txBody>
        </p:sp>
      </p:grpSp>
    </p:spTree>
    <p:extLst>
      <p:ext uri="{BB962C8B-B14F-4D97-AF65-F5344CB8AC3E}">
        <p14:creationId xmlns:p14="http://schemas.microsoft.com/office/powerpoint/2010/main" val="27716526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BoehmSpiralMod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6598" y="1371601"/>
            <a:ext cx="10055781"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2484" y="103789"/>
            <a:ext cx="11582399" cy="1077218"/>
          </a:xfrm>
          <a:prstGeom prst="rect">
            <a:avLst/>
          </a:prstGeom>
        </p:spPr>
        <p:txBody>
          <a:bodyPr wrap="square">
            <a:spAutoFit/>
          </a:bodyPr>
          <a:lstStyle/>
          <a:p>
            <a:pPr algn="ctr"/>
            <a:r>
              <a:rPr lang="en-US" sz="3200" u="sng" dirty="0">
                <a:latin typeface="Algerian" pitchFamily="82" charset="0"/>
              </a:rPr>
              <a:t>Round 1, Concept of Operations, Quadrant III: </a:t>
            </a:r>
            <a:br>
              <a:rPr lang="en-US" sz="3200" u="sng" dirty="0">
                <a:latin typeface="Algerian" pitchFamily="82" charset="0"/>
              </a:rPr>
            </a:br>
            <a:r>
              <a:rPr lang="en-US" sz="3200" u="sng" dirty="0">
                <a:latin typeface="Algerian" pitchFamily="82" charset="0"/>
              </a:rPr>
              <a:t>Prepare for Next Activity</a:t>
            </a:r>
          </a:p>
        </p:txBody>
      </p:sp>
      <p:grpSp>
        <p:nvGrpSpPr>
          <p:cNvPr id="13" name="Group 12"/>
          <p:cNvGrpSpPr>
            <a:grpSpLocks/>
          </p:cNvGrpSpPr>
          <p:nvPr/>
        </p:nvGrpSpPr>
        <p:grpSpPr bwMode="auto">
          <a:xfrm>
            <a:off x="1827212" y="4668114"/>
            <a:ext cx="4119717" cy="2189886"/>
            <a:chOff x="302" y="2788"/>
            <a:chExt cx="2630" cy="1397"/>
          </a:xfrm>
        </p:grpSpPr>
        <p:grpSp>
          <p:nvGrpSpPr>
            <p:cNvPr id="14" name="Group 13"/>
            <p:cNvGrpSpPr>
              <a:grpSpLocks/>
            </p:cNvGrpSpPr>
            <p:nvPr/>
          </p:nvGrpSpPr>
          <p:grpSpPr bwMode="auto">
            <a:xfrm>
              <a:off x="1291" y="2788"/>
              <a:ext cx="1641" cy="905"/>
              <a:chOff x="1291" y="2788"/>
              <a:chExt cx="1641" cy="905"/>
            </a:xfrm>
          </p:grpSpPr>
          <p:sp>
            <p:nvSpPr>
              <p:cNvPr id="16" name="Freeform 15"/>
              <p:cNvSpPr>
                <a:spLocks/>
              </p:cNvSpPr>
              <p:nvPr/>
            </p:nvSpPr>
            <p:spPr bwMode="auto">
              <a:xfrm>
                <a:off x="1859" y="2964"/>
                <a:ext cx="345" cy="129"/>
              </a:xfrm>
              <a:custGeom>
                <a:avLst/>
                <a:gdLst>
                  <a:gd name="T0" fmla="*/ 0 w 345"/>
                  <a:gd name="T1" fmla="*/ 75 h 129"/>
                  <a:gd name="T2" fmla="*/ 0 w 345"/>
                  <a:gd name="T3" fmla="*/ 0 h 129"/>
                  <a:gd name="T4" fmla="*/ 344 w 345"/>
                  <a:gd name="T5" fmla="*/ 53 h 129"/>
                  <a:gd name="T6" fmla="*/ 344 w 345"/>
                  <a:gd name="T7" fmla="*/ 90 h 129"/>
                  <a:gd name="T8" fmla="*/ 321 w 345"/>
                  <a:gd name="T9" fmla="*/ 128 h 129"/>
                  <a:gd name="T10" fmla="*/ 0 w 345"/>
                  <a:gd name="T11" fmla="*/ 75 h 129"/>
                  <a:gd name="T12" fmla="*/ 0 60000 65536"/>
                  <a:gd name="T13" fmla="*/ 0 60000 65536"/>
                  <a:gd name="T14" fmla="*/ 0 60000 65536"/>
                  <a:gd name="T15" fmla="*/ 0 60000 65536"/>
                  <a:gd name="T16" fmla="*/ 0 60000 65536"/>
                  <a:gd name="T17" fmla="*/ 0 60000 65536"/>
                  <a:gd name="T18" fmla="*/ 0 w 345"/>
                  <a:gd name="T19" fmla="*/ 0 h 129"/>
                  <a:gd name="T20" fmla="*/ 345 w 345"/>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345" h="129">
                    <a:moveTo>
                      <a:pt x="0" y="75"/>
                    </a:moveTo>
                    <a:lnTo>
                      <a:pt x="0" y="0"/>
                    </a:lnTo>
                    <a:lnTo>
                      <a:pt x="344" y="53"/>
                    </a:lnTo>
                    <a:lnTo>
                      <a:pt x="344" y="90"/>
                    </a:lnTo>
                    <a:lnTo>
                      <a:pt x="321" y="128"/>
                    </a:lnTo>
                    <a:lnTo>
                      <a:pt x="0" y="75"/>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7" name="Freeform 16"/>
              <p:cNvSpPr>
                <a:spLocks/>
              </p:cNvSpPr>
              <p:nvPr/>
            </p:nvSpPr>
            <p:spPr bwMode="auto">
              <a:xfrm>
                <a:off x="2595" y="3068"/>
                <a:ext cx="337" cy="129"/>
              </a:xfrm>
              <a:custGeom>
                <a:avLst/>
                <a:gdLst>
                  <a:gd name="T0" fmla="*/ 336 w 337"/>
                  <a:gd name="T1" fmla="*/ 128 h 129"/>
                  <a:gd name="T2" fmla="*/ 336 w 337"/>
                  <a:gd name="T3" fmla="*/ 60 h 129"/>
                  <a:gd name="T4" fmla="*/ 0 w 337"/>
                  <a:gd name="T5" fmla="*/ 0 h 129"/>
                  <a:gd name="T6" fmla="*/ 0 w 337"/>
                  <a:gd name="T7" fmla="*/ 90 h 129"/>
                  <a:gd name="T8" fmla="*/ 336 w 337"/>
                  <a:gd name="T9" fmla="*/ 128 h 129"/>
                  <a:gd name="T10" fmla="*/ 0 60000 65536"/>
                  <a:gd name="T11" fmla="*/ 0 60000 65536"/>
                  <a:gd name="T12" fmla="*/ 0 60000 65536"/>
                  <a:gd name="T13" fmla="*/ 0 60000 65536"/>
                  <a:gd name="T14" fmla="*/ 0 60000 65536"/>
                  <a:gd name="T15" fmla="*/ 0 w 337"/>
                  <a:gd name="T16" fmla="*/ 0 h 129"/>
                  <a:gd name="T17" fmla="*/ 337 w 337"/>
                  <a:gd name="T18" fmla="*/ 129 h 129"/>
                </a:gdLst>
                <a:ahLst/>
                <a:cxnLst>
                  <a:cxn ang="T10">
                    <a:pos x="T0" y="T1"/>
                  </a:cxn>
                  <a:cxn ang="T11">
                    <a:pos x="T2" y="T3"/>
                  </a:cxn>
                  <a:cxn ang="T12">
                    <a:pos x="T4" y="T5"/>
                  </a:cxn>
                  <a:cxn ang="T13">
                    <a:pos x="T6" y="T7"/>
                  </a:cxn>
                  <a:cxn ang="T14">
                    <a:pos x="T8" y="T9"/>
                  </a:cxn>
                </a:cxnLst>
                <a:rect l="T15" t="T16" r="T17" b="T18"/>
                <a:pathLst>
                  <a:path w="337" h="129">
                    <a:moveTo>
                      <a:pt x="336" y="128"/>
                    </a:moveTo>
                    <a:lnTo>
                      <a:pt x="336" y="60"/>
                    </a:lnTo>
                    <a:lnTo>
                      <a:pt x="0" y="0"/>
                    </a:lnTo>
                    <a:lnTo>
                      <a:pt x="0" y="90"/>
                    </a:lnTo>
                    <a:lnTo>
                      <a:pt x="336" y="128"/>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nvGrpSpPr>
              <p:cNvPr id="18" name="Group 17"/>
              <p:cNvGrpSpPr>
                <a:grpSpLocks/>
              </p:cNvGrpSpPr>
              <p:nvPr/>
            </p:nvGrpSpPr>
            <p:grpSpPr bwMode="auto">
              <a:xfrm>
                <a:off x="1291" y="2788"/>
                <a:ext cx="1641" cy="905"/>
                <a:chOff x="1291" y="2788"/>
                <a:chExt cx="1641" cy="905"/>
              </a:xfrm>
            </p:grpSpPr>
            <p:sp>
              <p:nvSpPr>
                <p:cNvPr id="19" name="Freeform 18"/>
                <p:cNvSpPr>
                  <a:spLocks/>
                </p:cNvSpPr>
                <p:nvPr/>
              </p:nvSpPr>
              <p:spPr bwMode="auto">
                <a:xfrm>
                  <a:off x="1291" y="2868"/>
                  <a:ext cx="1641" cy="825"/>
                </a:xfrm>
                <a:custGeom>
                  <a:avLst/>
                  <a:gdLst>
                    <a:gd name="T0" fmla="*/ 96 w 1641"/>
                    <a:gd name="T1" fmla="*/ 824 h 825"/>
                    <a:gd name="T2" fmla="*/ 191 w 1641"/>
                    <a:gd name="T3" fmla="*/ 824 h 825"/>
                    <a:gd name="T4" fmla="*/ 295 w 1641"/>
                    <a:gd name="T5" fmla="*/ 816 h 825"/>
                    <a:gd name="T6" fmla="*/ 390 w 1641"/>
                    <a:gd name="T7" fmla="*/ 800 h 825"/>
                    <a:gd name="T8" fmla="*/ 502 w 1641"/>
                    <a:gd name="T9" fmla="*/ 776 h 825"/>
                    <a:gd name="T10" fmla="*/ 605 w 1641"/>
                    <a:gd name="T11" fmla="*/ 745 h 825"/>
                    <a:gd name="T12" fmla="*/ 717 w 1641"/>
                    <a:gd name="T13" fmla="*/ 697 h 825"/>
                    <a:gd name="T14" fmla="*/ 812 w 1641"/>
                    <a:gd name="T15" fmla="*/ 650 h 825"/>
                    <a:gd name="T16" fmla="*/ 908 w 1641"/>
                    <a:gd name="T17" fmla="*/ 610 h 825"/>
                    <a:gd name="T18" fmla="*/ 1003 w 1641"/>
                    <a:gd name="T19" fmla="*/ 555 h 825"/>
                    <a:gd name="T20" fmla="*/ 1091 w 1641"/>
                    <a:gd name="T21" fmla="*/ 491 h 825"/>
                    <a:gd name="T22" fmla="*/ 1178 w 1641"/>
                    <a:gd name="T23" fmla="*/ 420 h 825"/>
                    <a:gd name="T24" fmla="*/ 1250 w 1641"/>
                    <a:gd name="T25" fmla="*/ 357 h 825"/>
                    <a:gd name="T26" fmla="*/ 1298 w 1641"/>
                    <a:gd name="T27" fmla="*/ 293 h 825"/>
                    <a:gd name="T28" fmla="*/ 1584 w 1641"/>
                    <a:gd name="T29" fmla="*/ 309 h 825"/>
                    <a:gd name="T30" fmla="*/ 1497 w 1641"/>
                    <a:gd name="T31" fmla="*/ 269 h 825"/>
                    <a:gd name="T32" fmla="*/ 1425 w 1641"/>
                    <a:gd name="T33" fmla="*/ 230 h 825"/>
                    <a:gd name="T34" fmla="*/ 1361 w 1641"/>
                    <a:gd name="T35" fmla="*/ 190 h 825"/>
                    <a:gd name="T36" fmla="*/ 1306 w 1641"/>
                    <a:gd name="T37" fmla="*/ 151 h 825"/>
                    <a:gd name="T38" fmla="*/ 1234 w 1641"/>
                    <a:gd name="T39" fmla="*/ 87 h 825"/>
                    <a:gd name="T40" fmla="*/ 1178 w 1641"/>
                    <a:gd name="T41" fmla="*/ 32 h 825"/>
                    <a:gd name="T42" fmla="*/ 1123 w 1641"/>
                    <a:gd name="T43" fmla="*/ 16 h 825"/>
                    <a:gd name="T44" fmla="*/ 1067 w 1641"/>
                    <a:gd name="T45" fmla="*/ 40 h 825"/>
                    <a:gd name="T46" fmla="*/ 995 w 1641"/>
                    <a:gd name="T47" fmla="*/ 71 h 825"/>
                    <a:gd name="T48" fmla="*/ 939 w 1641"/>
                    <a:gd name="T49" fmla="*/ 87 h 825"/>
                    <a:gd name="T50" fmla="*/ 868 w 1641"/>
                    <a:gd name="T51" fmla="*/ 111 h 825"/>
                    <a:gd name="T52" fmla="*/ 788 w 1641"/>
                    <a:gd name="T53" fmla="*/ 127 h 825"/>
                    <a:gd name="T54" fmla="*/ 724 w 1641"/>
                    <a:gd name="T55" fmla="*/ 143 h 825"/>
                    <a:gd name="T56" fmla="*/ 653 w 1641"/>
                    <a:gd name="T57" fmla="*/ 158 h 825"/>
                    <a:gd name="T58" fmla="*/ 565 w 1641"/>
                    <a:gd name="T59" fmla="*/ 174 h 825"/>
                    <a:gd name="T60" fmla="*/ 900 w 1641"/>
                    <a:gd name="T61" fmla="*/ 277 h 825"/>
                    <a:gd name="T62" fmla="*/ 820 w 1641"/>
                    <a:gd name="T63" fmla="*/ 380 h 825"/>
                    <a:gd name="T64" fmla="*/ 756 w 1641"/>
                    <a:gd name="T65" fmla="*/ 444 h 825"/>
                    <a:gd name="T66" fmla="*/ 669 w 1641"/>
                    <a:gd name="T67" fmla="*/ 523 h 825"/>
                    <a:gd name="T68" fmla="*/ 565 w 1641"/>
                    <a:gd name="T69" fmla="*/ 594 h 825"/>
                    <a:gd name="T70" fmla="*/ 470 w 1641"/>
                    <a:gd name="T71" fmla="*/ 650 h 825"/>
                    <a:gd name="T72" fmla="*/ 398 w 1641"/>
                    <a:gd name="T73" fmla="*/ 681 h 825"/>
                    <a:gd name="T74" fmla="*/ 295 w 1641"/>
                    <a:gd name="T75" fmla="*/ 713 h 825"/>
                    <a:gd name="T76" fmla="*/ 167 w 1641"/>
                    <a:gd name="T77" fmla="*/ 737 h 825"/>
                    <a:gd name="T78" fmla="*/ 0 w 1641"/>
                    <a:gd name="T79" fmla="*/ 753 h 8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41"/>
                    <a:gd name="T121" fmla="*/ 0 h 825"/>
                    <a:gd name="T122" fmla="*/ 1641 w 1641"/>
                    <a:gd name="T123" fmla="*/ 825 h 8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41" h="825">
                      <a:moveTo>
                        <a:pt x="0" y="816"/>
                      </a:moveTo>
                      <a:lnTo>
                        <a:pt x="96" y="824"/>
                      </a:lnTo>
                      <a:lnTo>
                        <a:pt x="135" y="824"/>
                      </a:lnTo>
                      <a:lnTo>
                        <a:pt x="191" y="824"/>
                      </a:lnTo>
                      <a:lnTo>
                        <a:pt x="247" y="816"/>
                      </a:lnTo>
                      <a:lnTo>
                        <a:pt x="295" y="816"/>
                      </a:lnTo>
                      <a:lnTo>
                        <a:pt x="342" y="808"/>
                      </a:lnTo>
                      <a:lnTo>
                        <a:pt x="390" y="800"/>
                      </a:lnTo>
                      <a:lnTo>
                        <a:pt x="438" y="792"/>
                      </a:lnTo>
                      <a:lnTo>
                        <a:pt x="502" y="776"/>
                      </a:lnTo>
                      <a:lnTo>
                        <a:pt x="549" y="761"/>
                      </a:lnTo>
                      <a:lnTo>
                        <a:pt x="605" y="745"/>
                      </a:lnTo>
                      <a:lnTo>
                        <a:pt x="661" y="721"/>
                      </a:lnTo>
                      <a:lnTo>
                        <a:pt x="717" y="697"/>
                      </a:lnTo>
                      <a:lnTo>
                        <a:pt x="764" y="673"/>
                      </a:lnTo>
                      <a:lnTo>
                        <a:pt x="812" y="650"/>
                      </a:lnTo>
                      <a:lnTo>
                        <a:pt x="860" y="626"/>
                      </a:lnTo>
                      <a:lnTo>
                        <a:pt x="908" y="610"/>
                      </a:lnTo>
                      <a:lnTo>
                        <a:pt x="955" y="578"/>
                      </a:lnTo>
                      <a:lnTo>
                        <a:pt x="1003" y="555"/>
                      </a:lnTo>
                      <a:lnTo>
                        <a:pt x="1051" y="515"/>
                      </a:lnTo>
                      <a:lnTo>
                        <a:pt x="1091" y="491"/>
                      </a:lnTo>
                      <a:lnTo>
                        <a:pt x="1138" y="452"/>
                      </a:lnTo>
                      <a:lnTo>
                        <a:pt x="1178" y="420"/>
                      </a:lnTo>
                      <a:lnTo>
                        <a:pt x="1218" y="388"/>
                      </a:lnTo>
                      <a:lnTo>
                        <a:pt x="1250" y="357"/>
                      </a:lnTo>
                      <a:lnTo>
                        <a:pt x="1274" y="325"/>
                      </a:lnTo>
                      <a:lnTo>
                        <a:pt x="1298" y="293"/>
                      </a:lnTo>
                      <a:lnTo>
                        <a:pt x="1640" y="333"/>
                      </a:lnTo>
                      <a:lnTo>
                        <a:pt x="1584" y="309"/>
                      </a:lnTo>
                      <a:lnTo>
                        <a:pt x="1544" y="293"/>
                      </a:lnTo>
                      <a:lnTo>
                        <a:pt x="1497" y="269"/>
                      </a:lnTo>
                      <a:lnTo>
                        <a:pt x="1457" y="246"/>
                      </a:lnTo>
                      <a:lnTo>
                        <a:pt x="1425" y="230"/>
                      </a:lnTo>
                      <a:lnTo>
                        <a:pt x="1393" y="214"/>
                      </a:lnTo>
                      <a:lnTo>
                        <a:pt x="1361" y="190"/>
                      </a:lnTo>
                      <a:lnTo>
                        <a:pt x="1337" y="174"/>
                      </a:lnTo>
                      <a:lnTo>
                        <a:pt x="1306" y="151"/>
                      </a:lnTo>
                      <a:lnTo>
                        <a:pt x="1274" y="119"/>
                      </a:lnTo>
                      <a:lnTo>
                        <a:pt x="1234" y="87"/>
                      </a:lnTo>
                      <a:lnTo>
                        <a:pt x="1210" y="63"/>
                      </a:lnTo>
                      <a:lnTo>
                        <a:pt x="1178" y="32"/>
                      </a:lnTo>
                      <a:lnTo>
                        <a:pt x="1146" y="0"/>
                      </a:lnTo>
                      <a:lnTo>
                        <a:pt x="1123" y="16"/>
                      </a:lnTo>
                      <a:lnTo>
                        <a:pt x="1099" y="24"/>
                      </a:lnTo>
                      <a:lnTo>
                        <a:pt x="1067" y="40"/>
                      </a:lnTo>
                      <a:lnTo>
                        <a:pt x="1035" y="55"/>
                      </a:lnTo>
                      <a:lnTo>
                        <a:pt x="995" y="71"/>
                      </a:lnTo>
                      <a:lnTo>
                        <a:pt x="963" y="79"/>
                      </a:lnTo>
                      <a:lnTo>
                        <a:pt x="939" y="87"/>
                      </a:lnTo>
                      <a:lnTo>
                        <a:pt x="900" y="103"/>
                      </a:lnTo>
                      <a:lnTo>
                        <a:pt x="868" y="111"/>
                      </a:lnTo>
                      <a:lnTo>
                        <a:pt x="828" y="119"/>
                      </a:lnTo>
                      <a:lnTo>
                        <a:pt x="788" y="127"/>
                      </a:lnTo>
                      <a:lnTo>
                        <a:pt x="756" y="135"/>
                      </a:lnTo>
                      <a:lnTo>
                        <a:pt x="724" y="143"/>
                      </a:lnTo>
                      <a:lnTo>
                        <a:pt x="685" y="151"/>
                      </a:lnTo>
                      <a:lnTo>
                        <a:pt x="653" y="158"/>
                      </a:lnTo>
                      <a:lnTo>
                        <a:pt x="613" y="166"/>
                      </a:lnTo>
                      <a:lnTo>
                        <a:pt x="565" y="174"/>
                      </a:lnTo>
                      <a:lnTo>
                        <a:pt x="923" y="230"/>
                      </a:lnTo>
                      <a:lnTo>
                        <a:pt x="900" y="277"/>
                      </a:lnTo>
                      <a:lnTo>
                        <a:pt x="868" y="317"/>
                      </a:lnTo>
                      <a:lnTo>
                        <a:pt x="820" y="380"/>
                      </a:lnTo>
                      <a:lnTo>
                        <a:pt x="788" y="412"/>
                      </a:lnTo>
                      <a:lnTo>
                        <a:pt x="756" y="444"/>
                      </a:lnTo>
                      <a:lnTo>
                        <a:pt x="717" y="483"/>
                      </a:lnTo>
                      <a:lnTo>
                        <a:pt x="669" y="523"/>
                      </a:lnTo>
                      <a:lnTo>
                        <a:pt x="629" y="555"/>
                      </a:lnTo>
                      <a:lnTo>
                        <a:pt x="565" y="594"/>
                      </a:lnTo>
                      <a:lnTo>
                        <a:pt x="517" y="618"/>
                      </a:lnTo>
                      <a:lnTo>
                        <a:pt x="470" y="650"/>
                      </a:lnTo>
                      <a:lnTo>
                        <a:pt x="430" y="666"/>
                      </a:lnTo>
                      <a:lnTo>
                        <a:pt x="398" y="681"/>
                      </a:lnTo>
                      <a:lnTo>
                        <a:pt x="342" y="697"/>
                      </a:lnTo>
                      <a:lnTo>
                        <a:pt x="295" y="713"/>
                      </a:lnTo>
                      <a:lnTo>
                        <a:pt x="247" y="729"/>
                      </a:lnTo>
                      <a:lnTo>
                        <a:pt x="167" y="737"/>
                      </a:lnTo>
                      <a:lnTo>
                        <a:pt x="111" y="753"/>
                      </a:lnTo>
                      <a:lnTo>
                        <a:pt x="0" y="753"/>
                      </a:lnTo>
                      <a:lnTo>
                        <a:pt x="0" y="816"/>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20" name="Freeform 19"/>
                <p:cNvSpPr>
                  <a:spLocks/>
                </p:cNvSpPr>
                <p:nvPr/>
              </p:nvSpPr>
              <p:spPr bwMode="auto">
                <a:xfrm>
                  <a:off x="1291" y="2788"/>
                  <a:ext cx="1641" cy="841"/>
                </a:xfrm>
                <a:custGeom>
                  <a:avLst/>
                  <a:gdLst>
                    <a:gd name="T0" fmla="*/ 96 w 1641"/>
                    <a:gd name="T1" fmla="*/ 840 h 841"/>
                    <a:gd name="T2" fmla="*/ 191 w 1641"/>
                    <a:gd name="T3" fmla="*/ 840 h 841"/>
                    <a:gd name="T4" fmla="*/ 295 w 1641"/>
                    <a:gd name="T5" fmla="*/ 832 h 841"/>
                    <a:gd name="T6" fmla="*/ 390 w 1641"/>
                    <a:gd name="T7" fmla="*/ 824 h 841"/>
                    <a:gd name="T8" fmla="*/ 494 w 1641"/>
                    <a:gd name="T9" fmla="*/ 792 h 841"/>
                    <a:gd name="T10" fmla="*/ 605 w 1641"/>
                    <a:gd name="T11" fmla="*/ 761 h 841"/>
                    <a:gd name="T12" fmla="*/ 709 w 1641"/>
                    <a:gd name="T13" fmla="*/ 713 h 841"/>
                    <a:gd name="T14" fmla="*/ 812 w 1641"/>
                    <a:gd name="T15" fmla="*/ 666 h 841"/>
                    <a:gd name="T16" fmla="*/ 908 w 1641"/>
                    <a:gd name="T17" fmla="*/ 618 h 841"/>
                    <a:gd name="T18" fmla="*/ 1003 w 1641"/>
                    <a:gd name="T19" fmla="*/ 563 h 841"/>
                    <a:gd name="T20" fmla="*/ 1091 w 1641"/>
                    <a:gd name="T21" fmla="*/ 499 h 841"/>
                    <a:gd name="T22" fmla="*/ 1178 w 1641"/>
                    <a:gd name="T23" fmla="*/ 428 h 841"/>
                    <a:gd name="T24" fmla="*/ 1250 w 1641"/>
                    <a:gd name="T25" fmla="*/ 357 h 841"/>
                    <a:gd name="T26" fmla="*/ 1298 w 1641"/>
                    <a:gd name="T27" fmla="*/ 293 h 841"/>
                    <a:gd name="T28" fmla="*/ 1584 w 1641"/>
                    <a:gd name="T29" fmla="*/ 317 h 841"/>
                    <a:gd name="T30" fmla="*/ 1497 w 1641"/>
                    <a:gd name="T31" fmla="*/ 269 h 841"/>
                    <a:gd name="T32" fmla="*/ 1425 w 1641"/>
                    <a:gd name="T33" fmla="*/ 230 h 841"/>
                    <a:gd name="T34" fmla="*/ 1361 w 1641"/>
                    <a:gd name="T35" fmla="*/ 190 h 841"/>
                    <a:gd name="T36" fmla="*/ 1306 w 1641"/>
                    <a:gd name="T37" fmla="*/ 143 h 841"/>
                    <a:gd name="T38" fmla="*/ 1234 w 1641"/>
                    <a:gd name="T39" fmla="*/ 87 h 841"/>
                    <a:gd name="T40" fmla="*/ 1170 w 1641"/>
                    <a:gd name="T41" fmla="*/ 24 h 841"/>
                    <a:gd name="T42" fmla="*/ 1123 w 1641"/>
                    <a:gd name="T43" fmla="*/ 8 h 841"/>
                    <a:gd name="T44" fmla="*/ 1067 w 1641"/>
                    <a:gd name="T45" fmla="*/ 40 h 841"/>
                    <a:gd name="T46" fmla="*/ 995 w 1641"/>
                    <a:gd name="T47" fmla="*/ 63 h 841"/>
                    <a:gd name="T48" fmla="*/ 931 w 1641"/>
                    <a:gd name="T49" fmla="*/ 87 h 841"/>
                    <a:gd name="T50" fmla="*/ 868 w 1641"/>
                    <a:gd name="T51" fmla="*/ 103 h 841"/>
                    <a:gd name="T52" fmla="*/ 788 w 1641"/>
                    <a:gd name="T53" fmla="*/ 127 h 841"/>
                    <a:gd name="T54" fmla="*/ 717 w 1641"/>
                    <a:gd name="T55" fmla="*/ 143 h 841"/>
                    <a:gd name="T56" fmla="*/ 653 w 1641"/>
                    <a:gd name="T57" fmla="*/ 158 h 841"/>
                    <a:gd name="T58" fmla="*/ 565 w 1641"/>
                    <a:gd name="T59" fmla="*/ 174 h 841"/>
                    <a:gd name="T60" fmla="*/ 892 w 1641"/>
                    <a:gd name="T61" fmla="*/ 285 h 841"/>
                    <a:gd name="T62" fmla="*/ 820 w 1641"/>
                    <a:gd name="T63" fmla="*/ 388 h 841"/>
                    <a:gd name="T64" fmla="*/ 756 w 1641"/>
                    <a:gd name="T65" fmla="*/ 452 h 841"/>
                    <a:gd name="T66" fmla="*/ 669 w 1641"/>
                    <a:gd name="T67" fmla="*/ 531 h 841"/>
                    <a:gd name="T68" fmla="*/ 597 w 1641"/>
                    <a:gd name="T69" fmla="*/ 602 h 841"/>
                    <a:gd name="T70" fmla="*/ 533 w 1641"/>
                    <a:gd name="T71" fmla="*/ 650 h 841"/>
                    <a:gd name="T72" fmla="*/ 462 w 1641"/>
                    <a:gd name="T73" fmla="*/ 697 h 841"/>
                    <a:gd name="T74" fmla="*/ 382 w 1641"/>
                    <a:gd name="T75" fmla="*/ 737 h 841"/>
                    <a:gd name="T76" fmla="*/ 295 w 1641"/>
                    <a:gd name="T77" fmla="*/ 769 h 841"/>
                    <a:gd name="T78" fmla="*/ 191 w 1641"/>
                    <a:gd name="T79" fmla="*/ 792 h 841"/>
                    <a:gd name="T80" fmla="*/ 88 w 1641"/>
                    <a:gd name="T81" fmla="*/ 816 h 8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1"/>
                    <a:gd name="T124" fmla="*/ 0 h 841"/>
                    <a:gd name="T125" fmla="*/ 1641 w 1641"/>
                    <a:gd name="T126" fmla="*/ 841 h 8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1" h="841">
                      <a:moveTo>
                        <a:pt x="0" y="832"/>
                      </a:moveTo>
                      <a:lnTo>
                        <a:pt x="96" y="840"/>
                      </a:lnTo>
                      <a:lnTo>
                        <a:pt x="135" y="840"/>
                      </a:lnTo>
                      <a:lnTo>
                        <a:pt x="191" y="840"/>
                      </a:lnTo>
                      <a:lnTo>
                        <a:pt x="239" y="840"/>
                      </a:lnTo>
                      <a:lnTo>
                        <a:pt x="295" y="832"/>
                      </a:lnTo>
                      <a:lnTo>
                        <a:pt x="342" y="832"/>
                      </a:lnTo>
                      <a:lnTo>
                        <a:pt x="390" y="824"/>
                      </a:lnTo>
                      <a:lnTo>
                        <a:pt x="438" y="808"/>
                      </a:lnTo>
                      <a:lnTo>
                        <a:pt x="494" y="792"/>
                      </a:lnTo>
                      <a:lnTo>
                        <a:pt x="549" y="777"/>
                      </a:lnTo>
                      <a:lnTo>
                        <a:pt x="605" y="761"/>
                      </a:lnTo>
                      <a:lnTo>
                        <a:pt x="661" y="745"/>
                      </a:lnTo>
                      <a:lnTo>
                        <a:pt x="709" y="713"/>
                      </a:lnTo>
                      <a:lnTo>
                        <a:pt x="764" y="689"/>
                      </a:lnTo>
                      <a:lnTo>
                        <a:pt x="812" y="666"/>
                      </a:lnTo>
                      <a:lnTo>
                        <a:pt x="860" y="642"/>
                      </a:lnTo>
                      <a:lnTo>
                        <a:pt x="908" y="618"/>
                      </a:lnTo>
                      <a:lnTo>
                        <a:pt x="955" y="594"/>
                      </a:lnTo>
                      <a:lnTo>
                        <a:pt x="1003" y="563"/>
                      </a:lnTo>
                      <a:lnTo>
                        <a:pt x="1051" y="531"/>
                      </a:lnTo>
                      <a:lnTo>
                        <a:pt x="1091" y="499"/>
                      </a:lnTo>
                      <a:lnTo>
                        <a:pt x="1130" y="468"/>
                      </a:lnTo>
                      <a:lnTo>
                        <a:pt x="1178" y="428"/>
                      </a:lnTo>
                      <a:lnTo>
                        <a:pt x="1218" y="396"/>
                      </a:lnTo>
                      <a:lnTo>
                        <a:pt x="1250" y="357"/>
                      </a:lnTo>
                      <a:lnTo>
                        <a:pt x="1274" y="325"/>
                      </a:lnTo>
                      <a:lnTo>
                        <a:pt x="1298" y="293"/>
                      </a:lnTo>
                      <a:lnTo>
                        <a:pt x="1640" y="341"/>
                      </a:lnTo>
                      <a:lnTo>
                        <a:pt x="1584" y="317"/>
                      </a:lnTo>
                      <a:lnTo>
                        <a:pt x="1544" y="293"/>
                      </a:lnTo>
                      <a:lnTo>
                        <a:pt x="1497" y="269"/>
                      </a:lnTo>
                      <a:lnTo>
                        <a:pt x="1457" y="254"/>
                      </a:lnTo>
                      <a:lnTo>
                        <a:pt x="1425" y="230"/>
                      </a:lnTo>
                      <a:lnTo>
                        <a:pt x="1393" y="214"/>
                      </a:lnTo>
                      <a:lnTo>
                        <a:pt x="1361" y="190"/>
                      </a:lnTo>
                      <a:lnTo>
                        <a:pt x="1337" y="166"/>
                      </a:lnTo>
                      <a:lnTo>
                        <a:pt x="1306" y="143"/>
                      </a:lnTo>
                      <a:lnTo>
                        <a:pt x="1274" y="119"/>
                      </a:lnTo>
                      <a:lnTo>
                        <a:pt x="1234" y="87"/>
                      </a:lnTo>
                      <a:lnTo>
                        <a:pt x="1202" y="55"/>
                      </a:lnTo>
                      <a:lnTo>
                        <a:pt x="1170" y="24"/>
                      </a:lnTo>
                      <a:lnTo>
                        <a:pt x="1146" y="0"/>
                      </a:lnTo>
                      <a:lnTo>
                        <a:pt x="1123" y="8"/>
                      </a:lnTo>
                      <a:lnTo>
                        <a:pt x="1099" y="24"/>
                      </a:lnTo>
                      <a:lnTo>
                        <a:pt x="1067" y="40"/>
                      </a:lnTo>
                      <a:lnTo>
                        <a:pt x="1035" y="48"/>
                      </a:lnTo>
                      <a:lnTo>
                        <a:pt x="995" y="63"/>
                      </a:lnTo>
                      <a:lnTo>
                        <a:pt x="963" y="79"/>
                      </a:lnTo>
                      <a:lnTo>
                        <a:pt x="931" y="87"/>
                      </a:lnTo>
                      <a:lnTo>
                        <a:pt x="900" y="95"/>
                      </a:lnTo>
                      <a:lnTo>
                        <a:pt x="868" y="103"/>
                      </a:lnTo>
                      <a:lnTo>
                        <a:pt x="828" y="119"/>
                      </a:lnTo>
                      <a:lnTo>
                        <a:pt x="788" y="127"/>
                      </a:lnTo>
                      <a:lnTo>
                        <a:pt x="756" y="135"/>
                      </a:lnTo>
                      <a:lnTo>
                        <a:pt x="717" y="143"/>
                      </a:lnTo>
                      <a:lnTo>
                        <a:pt x="685" y="151"/>
                      </a:lnTo>
                      <a:lnTo>
                        <a:pt x="653" y="158"/>
                      </a:lnTo>
                      <a:lnTo>
                        <a:pt x="613" y="166"/>
                      </a:lnTo>
                      <a:lnTo>
                        <a:pt x="565" y="174"/>
                      </a:lnTo>
                      <a:lnTo>
                        <a:pt x="916" y="238"/>
                      </a:lnTo>
                      <a:lnTo>
                        <a:pt x="892" y="285"/>
                      </a:lnTo>
                      <a:lnTo>
                        <a:pt x="868" y="317"/>
                      </a:lnTo>
                      <a:lnTo>
                        <a:pt x="820" y="388"/>
                      </a:lnTo>
                      <a:lnTo>
                        <a:pt x="788" y="420"/>
                      </a:lnTo>
                      <a:lnTo>
                        <a:pt x="756" y="452"/>
                      </a:lnTo>
                      <a:lnTo>
                        <a:pt x="701" y="507"/>
                      </a:lnTo>
                      <a:lnTo>
                        <a:pt x="669" y="531"/>
                      </a:lnTo>
                      <a:lnTo>
                        <a:pt x="629" y="571"/>
                      </a:lnTo>
                      <a:lnTo>
                        <a:pt x="597" y="602"/>
                      </a:lnTo>
                      <a:lnTo>
                        <a:pt x="565" y="626"/>
                      </a:lnTo>
                      <a:lnTo>
                        <a:pt x="533" y="650"/>
                      </a:lnTo>
                      <a:lnTo>
                        <a:pt x="502" y="674"/>
                      </a:lnTo>
                      <a:lnTo>
                        <a:pt x="462" y="697"/>
                      </a:lnTo>
                      <a:lnTo>
                        <a:pt x="422" y="713"/>
                      </a:lnTo>
                      <a:lnTo>
                        <a:pt x="382" y="737"/>
                      </a:lnTo>
                      <a:lnTo>
                        <a:pt x="334" y="753"/>
                      </a:lnTo>
                      <a:lnTo>
                        <a:pt x="295" y="769"/>
                      </a:lnTo>
                      <a:lnTo>
                        <a:pt x="239" y="785"/>
                      </a:lnTo>
                      <a:lnTo>
                        <a:pt x="191" y="792"/>
                      </a:lnTo>
                      <a:lnTo>
                        <a:pt x="143" y="808"/>
                      </a:lnTo>
                      <a:lnTo>
                        <a:pt x="88" y="816"/>
                      </a:lnTo>
                      <a:lnTo>
                        <a:pt x="0" y="832"/>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grpSp>
        <p:sp>
          <p:nvSpPr>
            <p:cNvPr id="15" name="Rectangle 14"/>
            <p:cNvSpPr>
              <a:spLocks noChangeArrowheads="1"/>
            </p:cNvSpPr>
            <p:nvPr/>
          </p:nvSpPr>
          <p:spPr bwMode="auto">
            <a:xfrm>
              <a:off x="302" y="3736"/>
              <a:ext cx="1451" cy="449"/>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algn="ctr" defTabSz="901700" eaLnBrk="0" hangingPunct="0">
                <a:defRPr/>
              </a:pPr>
              <a:r>
                <a:rPr lang="en-US" sz="2000" u="none">
                  <a:latin typeface="Times New Roman" pitchFamily="18" charset="0"/>
                  <a:cs typeface="+mn-cs"/>
                </a:rPr>
                <a:t>Requirements and</a:t>
              </a:r>
            </a:p>
            <a:p>
              <a:pPr algn="ctr" defTabSz="901700" eaLnBrk="0" hangingPunct="0">
                <a:defRPr/>
              </a:pPr>
              <a:r>
                <a:rPr lang="en-US" sz="2000" u="none">
                  <a:latin typeface="Times New Roman" pitchFamily="18" charset="0"/>
                  <a:cs typeface="+mn-cs"/>
                </a:rPr>
                <a:t>Life cycle Planning</a:t>
              </a:r>
            </a:p>
          </p:txBody>
        </p:sp>
      </p:grpSp>
    </p:spTree>
    <p:extLst>
      <p:ext uri="{BB962C8B-B14F-4D97-AF65-F5344CB8AC3E}">
        <p14:creationId xmlns:p14="http://schemas.microsoft.com/office/powerpoint/2010/main" val="65846540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BoehmSpiralMod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9876" y="1330325"/>
            <a:ext cx="10055781"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27012" y="152400"/>
            <a:ext cx="11658600" cy="1077218"/>
          </a:xfrm>
          <a:prstGeom prst="rect">
            <a:avLst/>
          </a:prstGeom>
        </p:spPr>
        <p:txBody>
          <a:bodyPr wrap="square">
            <a:spAutoFit/>
          </a:bodyPr>
          <a:lstStyle/>
          <a:p>
            <a:pPr algn="ctr"/>
            <a:r>
              <a:rPr lang="en-US" sz="3200" u="sng" dirty="0">
                <a:latin typeface="Algerian" pitchFamily="82" charset="0"/>
              </a:rPr>
              <a:t>Round 2, Software Requirements, Quadrant IV: </a:t>
            </a:r>
            <a:br>
              <a:rPr lang="en-US" sz="3200" u="sng" dirty="0">
                <a:latin typeface="Algerian" pitchFamily="82" charset="0"/>
              </a:rPr>
            </a:br>
            <a:r>
              <a:rPr lang="en-US" sz="3200" u="sng" dirty="0">
                <a:latin typeface="Algerian" pitchFamily="82" charset="0"/>
              </a:rPr>
              <a:t>Determine Objectives, Alternatives &amp; Constraints</a:t>
            </a:r>
          </a:p>
        </p:txBody>
      </p:sp>
      <p:grpSp>
        <p:nvGrpSpPr>
          <p:cNvPr id="12" name="Group 11"/>
          <p:cNvGrpSpPr>
            <a:grpSpLocks/>
          </p:cNvGrpSpPr>
          <p:nvPr/>
        </p:nvGrpSpPr>
        <p:grpSpPr bwMode="auto">
          <a:xfrm>
            <a:off x="1370012" y="1981200"/>
            <a:ext cx="3564609" cy="2138364"/>
            <a:chOff x="165" y="1056"/>
            <a:chExt cx="2276" cy="1364"/>
          </a:xfrm>
        </p:grpSpPr>
        <p:grpSp>
          <p:nvGrpSpPr>
            <p:cNvPr id="13" name="Group 12"/>
            <p:cNvGrpSpPr>
              <a:grpSpLocks/>
            </p:cNvGrpSpPr>
            <p:nvPr/>
          </p:nvGrpSpPr>
          <p:grpSpPr bwMode="auto">
            <a:xfrm>
              <a:off x="800" y="1507"/>
              <a:ext cx="1641" cy="913"/>
              <a:chOff x="800" y="1507"/>
              <a:chExt cx="1641" cy="913"/>
            </a:xfrm>
          </p:grpSpPr>
          <p:sp>
            <p:nvSpPr>
              <p:cNvPr id="15" name="Freeform 14"/>
              <p:cNvSpPr>
                <a:spLocks/>
              </p:cNvSpPr>
              <p:nvPr/>
            </p:nvSpPr>
            <p:spPr bwMode="auto">
              <a:xfrm>
                <a:off x="800" y="1507"/>
                <a:ext cx="945" cy="601"/>
              </a:xfrm>
              <a:custGeom>
                <a:avLst/>
                <a:gdLst>
                  <a:gd name="T0" fmla="*/ 0 w 945"/>
                  <a:gd name="T1" fmla="*/ 0 h 601"/>
                  <a:gd name="T2" fmla="*/ 0 w 945"/>
                  <a:gd name="T3" fmla="*/ 47 h 601"/>
                  <a:gd name="T4" fmla="*/ 71 w 945"/>
                  <a:gd name="T5" fmla="*/ 55 h 601"/>
                  <a:gd name="T6" fmla="*/ 135 w 945"/>
                  <a:gd name="T7" fmla="*/ 71 h 601"/>
                  <a:gd name="T8" fmla="*/ 190 w 945"/>
                  <a:gd name="T9" fmla="*/ 95 h 601"/>
                  <a:gd name="T10" fmla="*/ 246 w 945"/>
                  <a:gd name="T11" fmla="*/ 111 h 601"/>
                  <a:gd name="T12" fmla="*/ 294 w 945"/>
                  <a:gd name="T13" fmla="*/ 126 h 601"/>
                  <a:gd name="T14" fmla="*/ 341 w 945"/>
                  <a:gd name="T15" fmla="*/ 142 h 601"/>
                  <a:gd name="T16" fmla="*/ 381 w 945"/>
                  <a:gd name="T17" fmla="*/ 158 h 601"/>
                  <a:gd name="T18" fmla="*/ 420 w 945"/>
                  <a:gd name="T19" fmla="*/ 182 h 601"/>
                  <a:gd name="T20" fmla="*/ 460 w 945"/>
                  <a:gd name="T21" fmla="*/ 205 h 601"/>
                  <a:gd name="T22" fmla="*/ 508 w 945"/>
                  <a:gd name="T23" fmla="*/ 237 h 601"/>
                  <a:gd name="T24" fmla="*/ 539 w 945"/>
                  <a:gd name="T25" fmla="*/ 261 h 601"/>
                  <a:gd name="T26" fmla="*/ 579 w 945"/>
                  <a:gd name="T27" fmla="*/ 284 h 601"/>
                  <a:gd name="T28" fmla="*/ 611 w 945"/>
                  <a:gd name="T29" fmla="*/ 316 h 601"/>
                  <a:gd name="T30" fmla="*/ 650 w 945"/>
                  <a:gd name="T31" fmla="*/ 347 h 601"/>
                  <a:gd name="T32" fmla="*/ 698 w 945"/>
                  <a:gd name="T33" fmla="*/ 395 h 601"/>
                  <a:gd name="T34" fmla="*/ 722 w 945"/>
                  <a:gd name="T35" fmla="*/ 418 h 601"/>
                  <a:gd name="T36" fmla="*/ 746 w 945"/>
                  <a:gd name="T37" fmla="*/ 450 h 601"/>
                  <a:gd name="T38" fmla="*/ 777 w 945"/>
                  <a:gd name="T39" fmla="*/ 482 h 601"/>
                  <a:gd name="T40" fmla="*/ 801 w 945"/>
                  <a:gd name="T41" fmla="*/ 513 h 601"/>
                  <a:gd name="T42" fmla="*/ 825 w 945"/>
                  <a:gd name="T43" fmla="*/ 561 h 601"/>
                  <a:gd name="T44" fmla="*/ 849 w 945"/>
                  <a:gd name="T45" fmla="*/ 600 h 601"/>
                  <a:gd name="T46" fmla="*/ 944 w 945"/>
                  <a:gd name="T47" fmla="*/ 584 h 601"/>
                  <a:gd name="T48" fmla="*/ 912 w 945"/>
                  <a:gd name="T49" fmla="*/ 521 h 601"/>
                  <a:gd name="T50" fmla="*/ 865 w 945"/>
                  <a:gd name="T51" fmla="*/ 450 h 601"/>
                  <a:gd name="T52" fmla="*/ 817 w 945"/>
                  <a:gd name="T53" fmla="*/ 395 h 601"/>
                  <a:gd name="T54" fmla="*/ 746 w 945"/>
                  <a:gd name="T55" fmla="*/ 332 h 601"/>
                  <a:gd name="T56" fmla="*/ 658 w 945"/>
                  <a:gd name="T57" fmla="*/ 245 h 601"/>
                  <a:gd name="T58" fmla="*/ 563 w 945"/>
                  <a:gd name="T59" fmla="*/ 174 h 601"/>
                  <a:gd name="T60" fmla="*/ 460 w 945"/>
                  <a:gd name="T61" fmla="*/ 111 h 601"/>
                  <a:gd name="T62" fmla="*/ 365 w 945"/>
                  <a:gd name="T63" fmla="*/ 71 h 601"/>
                  <a:gd name="T64" fmla="*/ 254 w 945"/>
                  <a:gd name="T65" fmla="*/ 32 h 601"/>
                  <a:gd name="T66" fmla="*/ 159 w 945"/>
                  <a:gd name="T67" fmla="*/ 16 h 601"/>
                  <a:gd name="T68" fmla="*/ 0 w 945"/>
                  <a:gd name="T69" fmla="*/ 0 h 6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5"/>
                  <a:gd name="T106" fmla="*/ 0 h 601"/>
                  <a:gd name="T107" fmla="*/ 945 w 945"/>
                  <a:gd name="T108" fmla="*/ 601 h 6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5" h="601">
                    <a:moveTo>
                      <a:pt x="0" y="0"/>
                    </a:moveTo>
                    <a:lnTo>
                      <a:pt x="0" y="47"/>
                    </a:lnTo>
                    <a:lnTo>
                      <a:pt x="71" y="55"/>
                    </a:lnTo>
                    <a:lnTo>
                      <a:pt x="135" y="71"/>
                    </a:lnTo>
                    <a:lnTo>
                      <a:pt x="190" y="95"/>
                    </a:lnTo>
                    <a:lnTo>
                      <a:pt x="246" y="111"/>
                    </a:lnTo>
                    <a:lnTo>
                      <a:pt x="294" y="126"/>
                    </a:lnTo>
                    <a:lnTo>
                      <a:pt x="341" y="142"/>
                    </a:lnTo>
                    <a:lnTo>
                      <a:pt x="381" y="158"/>
                    </a:lnTo>
                    <a:lnTo>
                      <a:pt x="420" y="182"/>
                    </a:lnTo>
                    <a:lnTo>
                      <a:pt x="460" y="205"/>
                    </a:lnTo>
                    <a:lnTo>
                      <a:pt x="508" y="237"/>
                    </a:lnTo>
                    <a:lnTo>
                      <a:pt x="539" y="261"/>
                    </a:lnTo>
                    <a:lnTo>
                      <a:pt x="579" y="284"/>
                    </a:lnTo>
                    <a:lnTo>
                      <a:pt x="611" y="316"/>
                    </a:lnTo>
                    <a:lnTo>
                      <a:pt x="650" y="347"/>
                    </a:lnTo>
                    <a:lnTo>
                      <a:pt x="698" y="395"/>
                    </a:lnTo>
                    <a:lnTo>
                      <a:pt x="722" y="418"/>
                    </a:lnTo>
                    <a:lnTo>
                      <a:pt x="746" y="450"/>
                    </a:lnTo>
                    <a:lnTo>
                      <a:pt x="777" y="482"/>
                    </a:lnTo>
                    <a:lnTo>
                      <a:pt x="801" y="513"/>
                    </a:lnTo>
                    <a:lnTo>
                      <a:pt x="825" y="561"/>
                    </a:lnTo>
                    <a:lnTo>
                      <a:pt x="849" y="600"/>
                    </a:lnTo>
                    <a:lnTo>
                      <a:pt x="944" y="584"/>
                    </a:lnTo>
                    <a:lnTo>
                      <a:pt x="912" y="521"/>
                    </a:lnTo>
                    <a:lnTo>
                      <a:pt x="865" y="450"/>
                    </a:lnTo>
                    <a:lnTo>
                      <a:pt x="817" y="395"/>
                    </a:lnTo>
                    <a:lnTo>
                      <a:pt x="746" y="332"/>
                    </a:lnTo>
                    <a:lnTo>
                      <a:pt x="658" y="245"/>
                    </a:lnTo>
                    <a:lnTo>
                      <a:pt x="563" y="174"/>
                    </a:lnTo>
                    <a:lnTo>
                      <a:pt x="460" y="111"/>
                    </a:lnTo>
                    <a:lnTo>
                      <a:pt x="365" y="71"/>
                    </a:lnTo>
                    <a:lnTo>
                      <a:pt x="254" y="32"/>
                    </a:lnTo>
                    <a:lnTo>
                      <a:pt x="159" y="16"/>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6" name="Freeform 15"/>
              <p:cNvSpPr>
                <a:spLocks/>
              </p:cNvSpPr>
              <p:nvPr/>
            </p:nvSpPr>
            <p:spPr bwMode="auto">
              <a:xfrm>
                <a:off x="1952" y="1995"/>
                <a:ext cx="489" cy="425"/>
              </a:xfrm>
              <a:custGeom>
                <a:avLst/>
                <a:gdLst>
                  <a:gd name="T0" fmla="*/ 0 w 489"/>
                  <a:gd name="T1" fmla="*/ 330 h 425"/>
                  <a:gd name="T2" fmla="*/ 0 w 489"/>
                  <a:gd name="T3" fmla="*/ 424 h 425"/>
                  <a:gd name="T4" fmla="*/ 24 w 489"/>
                  <a:gd name="T5" fmla="*/ 400 h 425"/>
                  <a:gd name="T6" fmla="*/ 39 w 489"/>
                  <a:gd name="T7" fmla="*/ 377 h 425"/>
                  <a:gd name="T8" fmla="*/ 71 w 489"/>
                  <a:gd name="T9" fmla="*/ 345 h 425"/>
                  <a:gd name="T10" fmla="*/ 102 w 489"/>
                  <a:gd name="T11" fmla="*/ 314 h 425"/>
                  <a:gd name="T12" fmla="*/ 142 w 489"/>
                  <a:gd name="T13" fmla="*/ 283 h 425"/>
                  <a:gd name="T14" fmla="*/ 173 w 489"/>
                  <a:gd name="T15" fmla="*/ 251 h 425"/>
                  <a:gd name="T16" fmla="*/ 205 w 489"/>
                  <a:gd name="T17" fmla="*/ 228 h 425"/>
                  <a:gd name="T18" fmla="*/ 236 w 489"/>
                  <a:gd name="T19" fmla="*/ 204 h 425"/>
                  <a:gd name="T20" fmla="*/ 268 w 489"/>
                  <a:gd name="T21" fmla="*/ 181 h 425"/>
                  <a:gd name="T22" fmla="*/ 307 w 489"/>
                  <a:gd name="T23" fmla="*/ 157 h 425"/>
                  <a:gd name="T24" fmla="*/ 346 w 489"/>
                  <a:gd name="T25" fmla="*/ 133 h 425"/>
                  <a:gd name="T26" fmla="*/ 378 w 489"/>
                  <a:gd name="T27" fmla="*/ 118 h 425"/>
                  <a:gd name="T28" fmla="*/ 417 w 489"/>
                  <a:gd name="T29" fmla="*/ 102 h 425"/>
                  <a:gd name="T30" fmla="*/ 457 w 489"/>
                  <a:gd name="T31" fmla="*/ 86 h 425"/>
                  <a:gd name="T32" fmla="*/ 488 w 489"/>
                  <a:gd name="T33" fmla="*/ 71 h 425"/>
                  <a:gd name="T34" fmla="*/ 488 w 489"/>
                  <a:gd name="T35" fmla="*/ 0 h 425"/>
                  <a:gd name="T36" fmla="*/ 433 w 489"/>
                  <a:gd name="T37" fmla="*/ 16 h 425"/>
                  <a:gd name="T38" fmla="*/ 354 w 489"/>
                  <a:gd name="T39" fmla="*/ 47 h 425"/>
                  <a:gd name="T40" fmla="*/ 252 w 489"/>
                  <a:gd name="T41" fmla="*/ 86 h 425"/>
                  <a:gd name="T42" fmla="*/ 181 w 489"/>
                  <a:gd name="T43" fmla="*/ 133 h 425"/>
                  <a:gd name="T44" fmla="*/ 118 w 489"/>
                  <a:gd name="T45" fmla="*/ 196 h 425"/>
                  <a:gd name="T46" fmla="*/ 47 w 489"/>
                  <a:gd name="T47" fmla="*/ 251 h 425"/>
                  <a:gd name="T48" fmla="*/ 0 w 489"/>
                  <a:gd name="T49" fmla="*/ 306 h 425"/>
                  <a:gd name="T50" fmla="*/ 0 w 489"/>
                  <a:gd name="T51" fmla="*/ 424 h 425"/>
                  <a:gd name="T52" fmla="*/ 0 w 489"/>
                  <a:gd name="T53" fmla="*/ 330 h 4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9"/>
                  <a:gd name="T82" fmla="*/ 0 h 425"/>
                  <a:gd name="T83" fmla="*/ 489 w 489"/>
                  <a:gd name="T84" fmla="*/ 425 h 4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9" h="425">
                    <a:moveTo>
                      <a:pt x="0" y="330"/>
                    </a:moveTo>
                    <a:lnTo>
                      <a:pt x="0" y="424"/>
                    </a:lnTo>
                    <a:lnTo>
                      <a:pt x="24" y="400"/>
                    </a:lnTo>
                    <a:lnTo>
                      <a:pt x="39" y="377"/>
                    </a:lnTo>
                    <a:lnTo>
                      <a:pt x="71" y="345"/>
                    </a:lnTo>
                    <a:lnTo>
                      <a:pt x="102" y="314"/>
                    </a:lnTo>
                    <a:lnTo>
                      <a:pt x="142" y="283"/>
                    </a:lnTo>
                    <a:lnTo>
                      <a:pt x="173" y="251"/>
                    </a:lnTo>
                    <a:lnTo>
                      <a:pt x="205" y="228"/>
                    </a:lnTo>
                    <a:lnTo>
                      <a:pt x="236" y="204"/>
                    </a:lnTo>
                    <a:lnTo>
                      <a:pt x="268" y="181"/>
                    </a:lnTo>
                    <a:lnTo>
                      <a:pt x="307" y="157"/>
                    </a:lnTo>
                    <a:lnTo>
                      <a:pt x="346" y="133"/>
                    </a:lnTo>
                    <a:lnTo>
                      <a:pt x="378" y="118"/>
                    </a:lnTo>
                    <a:lnTo>
                      <a:pt x="417" y="102"/>
                    </a:lnTo>
                    <a:lnTo>
                      <a:pt x="457" y="86"/>
                    </a:lnTo>
                    <a:lnTo>
                      <a:pt x="488" y="71"/>
                    </a:lnTo>
                    <a:lnTo>
                      <a:pt x="488" y="0"/>
                    </a:lnTo>
                    <a:lnTo>
                      <a:pt x="433" y="16"/>
                    </a:lnTo>
                    <a:lnTo>
                      <a:pt x="354" y="47"/>
                    </a:lnTo>
                    <a:lnTo>
                      <a:pt x="252" y="86"/>
                    </a:lnTo>
                    <a:lnTo>
                      <a:pt x="181" y="133"/>
                    </a:lnTo>
                    <a:lnTo>
                      <a:pt x="118" y="196"/>
                    </a:lnTo>
                    <a:lnTo>
                      <a:pt x="47" y="251"/>
                    </a:lnTo>
                    <a:lnTo>
                      <a:pt x="0" y="306"/>
                    </a:lnTo>
                    <a:lnTo>
                      <a:pt x="0" y="424"/>
                    </a:lnTo>
                    <a:lnTo>
                      <a:pt x="0" y="33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7" name="Freeform 16"/>
              <p:cNvSpPr>
                <a:spLocks/>
              </p:cNvSpPr>
              <p:nvPr/>
            </p:nvSpPr>
            <p:spPr bwMode="auto">
              <a:xfrm>
                <a:off x="1360" y="2155"/>
                <a:ext cx="585" cy="265"/>
              </a:xfrm>
              <a:custGeom>
                <a:avLst/>
                <a:gdLst>
                  <a:gd name="T0" fmla="*/ 0 w 585"/>
                  <a:gd name="T1" fmla="*/ 0 h 265"/>
                  <a:gd name="T2" fmla="*/ 0 w 585"/>
                  <a:gd name="T3" fmla="*/ 85 h 265"/>
                  <a:gd name="T4" fmla="*/ 39 w 585"/>
                  <a:gd name="T5" fmla="*/ 85 h 265"/>
                  <a:gd name="T6" fmla="*/ 79 w 585"/>
                  <a:gd name="T7" fmla="*/ 93 h 265"/>
                  <a:gd name="T8" fmla="*/ 110 w 585"/>
                  <a:gd name="T9" fmla="*/ 101 h 265"/>
                  <a:gd name="T10" fmla="*/ 150 w 585"/>
                  <a:gd name="T11" fmla="*/ 116 h 265"/>
                  <a:gd name="T12" fmla="*/ 197 w 585"/>
                  <a:gd name="T13" fmla="*/ 124 h 265"/>
                  <a:gd name="T14" fmla="*/ 245 w 585"/>
                  <a:gd name="T15" fmla="*/ 132 h 265"/>
                  <a:gd name="T16" fmla="*/ 300 w 585"/>
                  <a:gd name="T17" fmla="*/ 155 h 265"/>
                  <a:gd name="T18" fmla="*/ 355 w 585"/>
                  <a:gd name="T19" fmla="*/ 171 h 265"/>
                  <a:gd name="T20" fmla="*/ 395 w 585"/>
                  <a:gd name="T21" fmla="*/ 179 h 265"/>
                  <a:gd name="T22" fmla="*/ 442 w 585"/>
                  <a:gd name="T23" fmla="*/ 194 h 265"/>
                  <a:gd name="T24" fmla="*/ 489 w 585"/>
                  <a:gd name="T25" fmla="*/ 217 h 265"/>
                  <a:gd name="T26" fmla="*/ 529 w 585"/>
                  <a:gd name="T27" fmla="*/ 233 h 265"/>
                  <a:gd name="T28" fmla="*/ 560 w 585"/>
                  <a:gd name="T29" fmla="*/ 248 h 265"/>
                  <a:gd name="T30" fmla="*/ 584 w 585"/>
                  <a:gd name="T31" fmla="*/ 264 h 265"/>
                  <a:gd name="T32" fmla="*/ 584 w 585"/>
                  <a:gd name="T33" fmla="*/ 163 h 265"/>
                  <a:gd name="T34" fmla="*/ 545 w 585"/>
                  <a:gd name="T35" fmla="*/ 140 h 265"/>
                  <a:gd name="T36" fmla="*/ 474 w 585"/>
                  <a:gd name="T37" fmla="*/ 101 h 265"/>
                  <a:gd name="T38" fmla="*/ 387 w 585"/>
                  <a:gd name="T39" fmla="*/ 70 h 265"/>
                  <a:gd name="T40" fmla="*/ 316 w 585"/>
                  <a:gd name="T41" fmla="*/ 47 h 265"/>
                  <a:gd name="T42" fmla="*/ 221 w 585"/>
                  <a:gd name="T43" fmla="*/ 23 h 265"/>
                  <a:gd name="T44" fmla="*/ 134 w 585"/>
                  <a:gd name="T45" fmla="*/ 8 h 265"/>
                  <a:gd name="T46" fmla="*/ 71 w 585"/>
                  <a:gd name="T47" fmla="*/ 0 h 265"/>
                  <a:gd name="T48" fmla="*/ 0 w 585"/>
                  <a:gd name="T49" fmla="*/ 0 h 2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5"/>
                  <a:gd name="T76" fmla="*/ 0 h 265"/>
                  <a:gd name="T77" fmla="*/ 585 w 585"/>
                  <a:gd name="T78" fmla="*/ 265 h 2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5" h="265">
                    <a:moveTo>
                      <a:pt x="0" y="0"/>
                    </a:moveTo>
                    <a:lnTo>
                      <a:pt x="0" y="85"/>
                    </a:lnTo>
                    <a:lnTo>
                      <a:pt x="39" y="85"/>
                    </a:lnTo>
                    <a:lnTo>
                      <a:pt x="79" y="93"/>
                    </a:lnTo>
                    <a:lnTo>
                      <a:pt x="110" y="101"/>
                    </a:lnTo>
                    <a:lnTo>
                      <a:pt x="150" y="116"/>
                    </a:lnTo>
                    <a:lnTo>
                      <a:pt x="197" y="124"/>
                    </a:lnTo>
                    <a:lnTo>
                      <a:pt x="245" y="132"/>
                    </a:lnTo>
                    <a:lnTo>
                      <a:pt x="300" y="155"/>
                    </a:lnTo>
                    <a:lnTo>
                      <a:pt x="355" y="171"/>
                    </a:lnTo>
                    <a:lnTo>
                      <a:pt x="395" y="179"/>
                    </a:lnTo>
                    <a:lnTo>
                      <a:pt x="442" y="194"/>
                    </a:lnTo>
                    <a:lnTo>
                      <a:pt x="489" y="217"/>
                    </a:lnTo>
                    <a:lnTo>
                      <a:pt x="529" y="233"/>
                    </a:lnTo>
                    <a:lnTo>
                      <a:pt x="560" y="248"/>
                    </a:lnTo>
                    <a:lnTo>
                      <a:pt x="584" y="264"/>
                    </a:lnTo>
                    <a:lnTo>
                      <a:pt x="584" y="163"/>
                    </a:lnTo>
                    <a:lnTo>
                      <a:pt x="545" y="140"/>
                    </a:lnTo>
                    <a:lnTo>
                      <a:pt x="474" y="101"/>
                    </a:lnTo>
                    <a:lnTo>
                      <a:pt x="387" y="70"/>
                    </a:lnTo>
                    <a:lnTo>
                      <a:pt x="316" y="47"/>
                    </a:lnTo>
                    <a:lnTo>
                      <a:pt x="221" y="23"/>
                    </a:lnTo>
                    <a:lnTo>
                      <a:pt x="134" y="8"/>
                    </a:lnTo>
                    <a:lnTo>
                      <a:pt x="71" y="0"/>
                    </a:lnTo>
                    <a:lnTo>
                      <a:pt x="0" y="0"/>
                    </a:lnTo>
                  </a:path>
                </a:pathLst>
              </a:custGeom>
              <a:solidFill>
                <a:srgbClr val="0080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sp>
            <p:nvSpPr>
              <p:cNvPr id="18" name="Freeform 17"/>
              <p:cNvSpPr>
                <a:spLocks/>
              </p:cNvSpPr>
              <p:nvPr/>
            </p:nvSpPr>
            <p:spPr bwMode="auto">
              <a:xfrm>
                <a:off x="800" y="1507"/>
                <a:ext cx="1641" cy="809"/>
              </a:xfrm>
              <a:custGeom>
                <a:avLst/>
                <a:gdLst>
                  <a:gd name="T0" fmla="*/ 88 w 1641"/>
                  <a:gd name="T1" fmla="*/ 0 h 809"/>
                  <a:gd name="T2" fmla="*/ 191 w 1641"/>
                  <a:gd name="T3" fmla="*/ 0 h 809"/>
                  <a:gd name="T4" fmla="*/ 287 w 1641"/>
                  <a:gd name="T5" fmla="*/ 8 h 809"/>
                  <a:gd name="T6" fmla="*/ 382 w 1641"/>
                  <a:gd name="T7" fmla="*/ 24 h 809"/>
                  <a:gd name="T8" fmla="*/ 494 w 1641"/>
                  <a:gd name="T9" fmla="*/ 48 h 809"/>
                  <a:gd name="T10" fmla="*/ 597 w 1641"/>
                  <a:gd name="T11" fmla="*/ 79 h 809"/>
                  <a:gd name="T12" fmla="*/ 709 w 1641"/>
                  <a:gd name="T13" fmla="*/ 119 h 809"/>
                  <a:gd name="T14" fmla="*/ 804 w 1641"/>
                  <a:gd name="T15" fmla="*/ 166 h 809"/>
                  <a:gd name="T16" fmla="*/ 900 w 1641"/>
                  <a:gd name="T17" fmla="*/ 214 h 809"/>
                  <a:gd name="T18" fmla="*/ 995 w 1641"/>
                  <a:gd name="T19" fmla="*/ 269 h 809"/>
                  <a:gd name="T20" fmla="*/ 1083 w 1641"/>
                  <a:gd name="T21" fmla="*/ 325 h 809"/>
                  <a:gd name="T22" fmla="*/ 1170 w 1641"/>
                  <a:gd name="T23" fmla="*/ 396 h 809"/>
                  <a:gd name="T24" fmla="*/ 1242 w 1641"/>
                  <a:gd name="T25" fmla="*/ 459 h 809"/>
                  <a:gd name="T26" fmla="*/ 1290 w 1641"/>
                  <a:gd name="T27" fmla="*/ 523 h 809"/>
                  <a:gd name="T28" fmla="*/ 1592 w 1641"/>
                  <a:gd name="T29" fmla="*/ 507 h 809"/>
                  <a:gd name="T30" fmla="*/ 1489 w 1641"/>
                  <a:gd name="T31" fmla="*/ 547 h 809"/>
                  <a:gd name="T32" fmla="*/ 1417 w 1641"/>
                  <a:gd name="T33" fmla="*/ 586 h 809"/>
                  <a:gd name="T34" fmla="*/ 1361 w 1641"/>
                  <a:gd name="T35" fmla="*/ 618 h 809"/>
                  <a:gd name="T36" fmla="*/ 1298 w 1641"/>
                  <a:gd name="T37" fmla="*/ 665 h 809"/>
                  <a:gd name="T38" fmla="*/ 1234 w 1641"/>
                  <a:gd name="T39" fmla="*/ 729 h 809"/>
                  <a:gd name="T40" fmla="*/ 1170 w 1641"/>
                  <a:gd name="T41" fmla="*/ 784 h 809"/>
                  <a:gd name="T42" fmla="*/ 1123 w 1641"/>
                  <a:gd name="T43" fmla="*/ 800 h 809"/>
                  <a:gd name="T44" fmla="*/ 1067 w 1641"/>
                  <a:gd name="T45" fmla="*/ 768 h 809"/>
                  <a:gd name="T46" fmla="*/ 995 w 1641"/>
                  <a:gd name="T47" fmla="*/ 745 h 809"/>
                  <a:gd name="T48" fmla="*/ 931 w 1641"/>
                  <a:gd name="T49" fmla="*/ 721 h 809"/>
                  <a:gd name="T50" fmla="*/ 860 w 1641"/>
                  <a:gd name="T51" fmla="*/ 705 h 809"/>
                  <a:gd name="T52" fmla="*/ 788 w 1641"/>
                  <a:gd name="T53" fmla="*/ 689 h 809"/>
                  <a:gd name="T54" fmla="*/ 717 w 1641"/>
                  <a:gd name="T55" fmla="*/ 673 h 809"/>
                  <a:gd name="T56" fmla="*/ 653 w 1641"/>
                  <a:gd name="T57" fmla="*/ 657 h 809"/>
                  <a:gd name="T58" fmla="*/ 557 w 1641"/>
                  <a:gd name="T59" fmla="*/ 642 h 809"/>
                  <a:gd name="T60" fmla="*/ 892 w 1641"/>
                  <a:gd name="T61" fmla="*/ 531 h 809"/>
                  <a:gd name="T62" fmla="*/ 812 w 1641"/>
                  <a:gd name="T63" fmla="*/ 436 h 809"/>
                  <a:gd name="T64" fmla="*/ 756 w 1641"/>
                  <a:gd name="T65" fmla="*/ 372 h 809"/>
                  <a:gd name="T66" fmla="*/ 669 w 1641"/>
                  <a:gd name="T67" fmla="*/ 293 h 809"/>
                  <a:gd name="T68" fmla="*/ 589 w 1641"/>
                  <a:gd name="T69" fmla="*/ 230 h 809"/>
                  <a:gd name="T70" fmla="*/ 533 w 1641"/>
                  <a:gd name="T71" fmla="*/ 182 h 809"/>
                  <a:gd name="T72" fmla="*/ 462 w 1641"/>
                  <a:gd name="T73" fmla="*/ 135 h 809"/>
                  <a:gd name="T74" fmla="*/ 382 w 1641"/>
                  <a:gd name="T75" fmla="*/ 103 h 809"/>
                  <a:gd name="T76" fmla="*/ 287 w 1641"/>
                  <a:gd name="T77" fmla="*/ 71 h 809"/>
                  <a:gd name="T78" fmla="*/ 191 w 1641"/>
                  <a:gd name="T79" fmla="*/ 48 h 809"/>
                  <a:gd name="T80" fmla="*/ 88 w 1641"/>
                  <a:gd name="T81" fmla="*/ 24 h 80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1"/>
                  <a:gd name="T124" fmla="*/ 0 h 809"/>
                  <a:gd name="T125" fmla="*/ 1641 w 1641"/>
                  <a:gd name="T126" fmla="*/ 809 h 80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1" h="809">
                    <a:moveTo>
                      <a:pt x="0" y="8"/>
                    </a:moveTo>
                    <a:lnTo>
                      <a:pt x="88" y="0"/>
                    </a:lnTo>
                    <a:lnTo>
                      <a:pt x="135" y="0"/>
                    </a:lnTo>
                    <a:lnTo>
                      <a:pt x="191" y="0"/>
                    </a:lnTo>
                    <a:lnTo>
                      <a:pt x="239" y="0"/>
                    </a:lnTo>
                    <a:lnTo>
                      <a:pt x="287" y="8"/>
                    </a:lnTo>
                    <a:lnTo>
                      <a:pt x="342" y="8"/>
                    </a:lnTo>
                    <a:lnTo>
                      <a:pt x="382" y="24"/>
                    </a:lnTo>
                    <a:lnTo>
                      <a:pt x="438" y="32"/>
                    </a:lnTo>
                    <a:lnTo>
                      <a:pt x="494" y="48"/>
                    </a:lnTo>
                    <a:lnTo>
                      <a:pt x="549" y="63"/>
                    </a:lnTo>
                    <a:lnTo>
                      <a:pt x="597" y="79"/>
                    </a:lnTo>
                    <a:lnTo>
                      <a:pt x="653" y="95"/>
                    </a:lnTo>
                    <a:lnTo>
                      <a:pt x="709" y="119"/>
                    </a:lnTo>
                    <a:lnTo>
                      <a:pt x="764" y="143"/>
                    </a:lnTo>
                    <a:lnTo>
                      <a:pt x="804" y="166"/>
                    </a:lnTo>
                    <a:lnTo>
                      <a:pt x="860" y="190"/>
                    </a:lnTo>
                    <a:lnTo>
                      <a:pt x="900" y="214"/>
                    </a:lnTo>
                    <a:lnTo>
                      <a:pt x="947" y="238"/>
                    </a:lnTo>
                    <a:lnTo>
                      <a:pt x="995" y="269"/>
                    </a:lnTo>
                    <a:lnTo>
                      <a:pt x="1043" y="301"/>
                    </a:lnTo>
                    <a:lnTo>
                      <a:pt x="1083" y="325"/>
                    </a:lnTo>
                    <a:lnTo>
                      <a:pt x="1130" y="364"/>
                    </a:lnTo>
                    <a:lnTo>
                      <a:pt x="1170" y="396"/>
                    </a:lnTo>
                    <a:lnTo>
                      <a:pt x="1210" y="428"/>
                    </a:lnTo>
                    <a:lnTo>
                      <a:pt x="1242" y="459"/>
                    </a:lnTo>
                    <a:lnTo>
                      <a:pt x="1274" y="491"/>
                    </a:lnTo>
                    <a:lnTo>
                      <a:pt x="1290" y="523"/>
                    </a:lnTo>
                    <a:lnTo>
                      <a:pt x="1640" y="483"/>
                    </a:lnTo>
                    <a:lnTo>
                      <a:pt x="1592" y="507"/>
                    </a:lnTo>
                    <a:lnTo>
                      <a:pt x="1529" y="531"/>
                    </a:lnTo>
                    <a:lnTo>
                      <a:pt x="1489" y="547"/>
                    </a:lnTo>
                    <a:lnTo>
                      <a:pt x="1457" y="562"/>
                    </a:lnTo>
                    <a:lnTo>
                      <a:pt x="1417" y="586"/>
                    </a:lnTo>
                    <a:lnTo>
                      <a:pt x="1385" y="602"/>
                    </a:lnTo>
                    <a:lnTo>
                      <a:pt x="1361" y="618"/>
                    </a:lnTo>
                    <a:lnTo>
                      <a:pt x="1330" y="642"/>
                    </a:lnTo>
                    <a:lnTo>
                      <a:pt x="1298" y="665"/>
                    </a:lnTo>
                    <a:lnTo>
                      <a:pt x="1266" y="697"/>
                    </a:lnTo>
                    <a:lnTo>
                      <a:pt x="1234" y="729"/>
                    </a:lnTo>
                    <a:lnTo>
                      <a:pt x="1202" y="753"/>
                    </a:lnTo>
                    <a:lnTo>
                      <a:pt x="1170" y="784"/>
                    </a:lnTo>
                    <a:lnTo>
                      <a:pt x="1146" y="808"/>
                    </a:lnTo>
                    <a:lnTo>
                      <a:pt x="1123" y="800"/>
                    </a:lnTo>
                    <a:lnTo>
                      <a:pt x="1091" y="784"/>
                    </a:lnTo>
                    <a:lnTo>
                      <a:pt x="1067" y="768"/>
                    </a:lnTo>
                    <a:lnTo>
                      <a:pt x="1027" y="760"/>
                    </a:lnTo>
                    <a:lnTo>
                      <a:pt x="995" y="745"/>
                    </a:lnTo>
                    <a:lnTo>
                      <a:pt x="963" y="737"/>
                    </a:lnTo>
                    <a:lnTo>
                      <a:pt x="931" y="721"/>
                    </a:lnTo>
                    <a:lnTo>
                      <a:pt x="900" y="713"/>
                    </a:lnTo>
                    <a:lnTo>
                      <a:pt x="860" y="705"/>
                    </a:lnTo>
                    <a:lnTo>
                      <a:pt x="820" y="697"/>
                    </a:lnTo>
                    <a:lnTo>
                      <a:pt x="788" y="689"/>
                    </a:lnTo>
                    <a:lnTo>
                      <a:pt x="756" y="673"/>
                    </a:lnTo>
                    <a:lnTo>
                      <a:pt x="717" y="673"/>
                    </a:lnTo>
                    <a:lnTo>
                      <a:pt x="685" y="665"/>
                    </a:lnTo>
                    <a:lnTo>
                      <a:pt x="653" y="657"/>
                    </a:lnTo>
                    <a:lnTo>
                      <a:pt x="613" y="650"/>
                    </a:lnTo>
                    <a:lnTo>
                      <a:pt x="557" y="642"/>
                    </a:lnTo>
                    <a:lnTo>
                      <a:pt x="916" y="578"/>
                    </a:lnTo>
                    <a:lnTo>
                      <a:pt x="892" y="531"/>
                    </a:lnTo>
                    <a:lnTo>
                      <a:pt x="868" y="499"/>
                    </a:lnTo>
                    <a:lnTo>
                      <a:pt x="812" y="436"/>
                    </a:lnTo>
                    <a:lnTo>
                      <a:pt x="780" y="404"/>
                    </a:lnTo>
                    <a:lnTo>
                      <a:pt x="756" y="372"/>
                    </a:lnTo>
                    <a:lnTo>
                      <a:pt x="701" y="325"/>
                    </a:lnTo>
                    <a:lnTo>
                      <a:pt x="669" y="293"/>
                    </a:lnTo>
                    <a:lnTo>
                      <a:pt x="629" y="261"/>
                    </a:lnTo>
                    <a:lnTo>
                      <a:pt x="589" y="230"/>
                    </a:lnTo>
                    <a:lnTo>
                      <a:pt x="565" y="206"/>
                    </a:lnTo>
                    <a:lnTo>
                      <a:pt x="533" y="182"/>
                    </a:lnTo>
                    <a:lnTo>
                      <a:pt x="494" y="158"/>
                    </a:lnTo>
                    <a:lnTo>
                      <a:pt x="462" y="135"/>
                    </a:lnTo>
                    <a:lnTo>
                      <a:pt x="422" y="119"/>
                    </a:lnTo>
                    <a:lnTo>
                      <a:pt x="382" y="103"/>
                    </a:lnTo>
                    <a:lnTo>
                      <a:pt x="334" y="79"/>
                    </a:lnTo>
                    <a:lnTo>
                      <a:pt x="287" y="71"/>
                    </a:lnTo>
                    <a:lnTo>
                      <a:pt x="239" y="55"/>
                    </a:lnTo>
                    <a:lnTo>
                      <a:pt x="191" y="48"/>
                    </a:lnTo>
                    <a:lnTo>
                      <a:pt x="143" y="32"/>
                    </a:lnTo>
                    <a:lnTo>
                      <a:pt x="88" y="24"/>
                    </a:lnTo>
                    <a:lnTo>
                      <a:pt x="0" y="8"/>
                    </a:lnTo>
                  </a:path>
                </a:pathLst>
              </a:custGeom>
              <a:solidFill>
                <a:srgbClr val="00FF00"/>
              </a:solidFill>
              <a:ln>
                <a:noFill/>
              </a:ln>
              <a:extLst>
                <a:ext uri="{91240B29-F687-4F45-9708-019B960494DF}">
                  <a14:hiddenLine xmlns:a14="http://schemas.microsoft.com/office/drawing/2010/main" w="127000" cap="rnd">
                    <a:solidFill>
                      <a:srgbClr val="000000"/>
                    </a:solidFill>
                    <a:round/>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endParaRPr lang="en-US"/>
              </a:p>
            </p:txBody>
          </p:sp>
        </p:grpSp>
        <p:sp>
          <p:nvSpPr>
            <p:cNvPr id="14" name="Rectangle 13"/>
            <p:cNvSpPr>
              <a:spLocks noChangeArrowheads="1"/>
            </p:cNvSpPr>
            <p:nvPr/>
          </p:nvSpPr>
          <p:spPr bwMode="auto">
            <a:xfrm>
              <a:off x="165" y="1056"/>
              <a:ext cx="88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defPPr>
                <a:defRPr lang="en-US"/>
              </a:defPPr>
              <a:lvl1pPr algn="l" rtl="0" fontAlgn="base">
                <a:spcBef>
                  <a:spcPct val="0"/>
                </a:spcBef>
                <a:spcAft>
                  <a:spcPct val="0"/>
                </a:spcAft>
                <a:defRPr b="1" u="sng" kern="1200">
                  <a:solidFill>
                    <a:schemeClr val="tx1"/>
                  </a:solidFill>
                  <a:latin typeface="Palatino"/>
                  <a:ea typeface="MS PGothic" pitchFamily="34" charset="-128"/>
                  <a:cs typeface="Arial" pitchFamily="34" charset="0"/>
                </a:defRPr>
              </a:lvl1pPr>
              <a:lvl2pPr marL="457200" algn="l" rtl="0" fontAlgn="base">
                <a:spcBef>
                  <a:spcPct val="0"/>
                </a:spcBef>
                <a:spcAft>
                  <a:spcPct val="0"/>
                </a:spcAft>
                <a:defRPr b="1" u="sng" kern="1200">
                  <a:solidFill>
                    <a:schemeClr val="tx1"/>
                  </a:solidFill>
                  <a:latin typeface="Palatino"/>
                  <a:ea typeface="MS PGothic" pitchFamily="34" charset="-128"/>
                  <a:cs typeface="Arial" pitchFamily="34" charset="0"/>
                </a:defRPr>
              </a:lvl2pPr>
              <a:lvl3pPr marL="914400" algn="l" rtl="0" fontAlgn="base">
                <a:spcBef>
                  <a:spcPct val="0"/>
                </a:spcBef>
                <a:spcAft>
                  <a:spcPct val="0"/>
                </a:spcAft>
                <a:defRPr b="1" u="sng" kern="1200">
                  <a:solidFill>
                    <a:schemeClr val="tx1"/>
                  </a:solidFill>
                  <a:latin typeface="Palatino"/>
                  <a:ea typeface="MS PGothic" pitchFamily="34" charset="-128"/>
                  <a:cs typeface="Arial" pitchFamily="34" charset="0"/>
                </a:defRPr>
              </a:lvl3pPr>
              <a:lvl4pPr marL="1371600" algn="l" rtl="0" fontAlgn="base">
                <a:spcBef>
                  <a:spcPct val="0"/>
                </a:spcBef>
                <a:spcAft>
                  <a:spcPct val="0"/>
                </a:spcAft>
                <a:defRPr b="1" u="sng" kern="1200">
                  <a:solidFill>
                    <a:schemeClr val="tx1"/>
                  </a:solidFill>
                  <a:latin typeface="Palatino"/>
                  <a:ea typeface="MS PGothic" pitchFamily="34" charset="-128"/>
                  <a:cs typeface="Arial" pitchFamily="34" charset="0"/>
                </a:defRPr>
              </a:lvl4pPr>
              <a:lvl5pPr marL="1828800" algn="l" rtl="0" fontAlgn="base">
                <a:spcBef>
                  <a:spcPct val="0"/>
                </a:spcBef>
                <a:spcAft>
                  <a:spcPct val="0"/>
                </a:spcAft>
                <a:defRPr b="1" u="sng" kern="1200">
                  <a:solidFill>
                    <a:schemeClr val="tx1"/>
                  </a:solidFill>
                  <a:latin typeface="Palatino"/>
                  <a:ea typeface="MS PGothic" pitchFamily="34" charset="-128"/>
                  <a:cs typeface="Arial" pitchFamily="34" charset="0"/>
                </a:defRPr>
              </a:lvl5pPr>
              <a:lvl6pPr marL="2286000" algn="l" defTabSz="914400" rtl="0" eaLnBrk="1" latinLnBrk="0" hangingPunct="1">
                <a:defRPr b="1" u="sng" kern="1200">
                  <a:solidFill>
                    <a:schemeClr val="tx1"/>
                  </a:solidFill>
                  <a:latin typeface="Palatino"/>
                  <a:ea typeface="MS PGothic" pitchFamily="34" charset="-128"/>
                  <a:cs typeface="Arial" pitchFamily="34" charset="0"/>
                </a:defRPr>
              </a:lvl6pPr>
              <a:lvl7pPr marL="2743200" algn="l" defTabSz="914400" rtl="0" eaLnBrk="1" latinLnBrk="0" hangingPunct="1">
                <a:defRPr b="1" u="sng" kern="1200">
                  <a:solidFill>
                    <a:schemeClr val="tx1"/>
                  </a:solidFill>
                  <a:latin typeface="Palatino"/>
                  <a:ea typeface="MS PGothic" pitchFamily="34" charset="-128"/>
                  <a:cs typeface="Arial" pitchFamily="34" charset="0"/>
                </a:defRPr>
              </a:lvl7pPr>
              <a:lvl8pPr marL="3200400" algn="l" defTabSz="914400" rtl="0" eaLnBrk="1" latinLnBrk="0" hangingPunct="1">
                <a:defRPr b="1" u="sng" kern="1200">
                  <a:solidFill>
                    <a:schemeClr val="tx1"/>
                  </a:solidFill>
                  <a:latin typeface="Palatino"/>
                  <a:ea typeface="MS PGothic" pitchFamily="34" charset="-128"/>
                  <a:cs typeface="Arial" pitchFamily="34" charset="0"/>
                </a:defRPr>
              </a:lvl8pPr>
              <a:lvl9pPr marL="3657600" algn="l" defTabSz="914400" rtl="0" eaLnBrk="1" latinLnBrk="0" hangingPunct="1">
                <a:defRPr b="1" u="sng" kern="1200">
                  <a:solidFill>
                    <a:schemeClr val="tx1"/>
                  </a:solidFill>
                  <a:latin typeface="Palatino"/>
                  <a:ea typeface="MS PGothic" pitchFamily="34" charset="-128"/>
                  <a:cs typeface="Arial" pitchFamily="34" charset="0"/>
                </a:defRPr>
              </a:lvl9pPr>
            </a:lstStyle>
            <a:p>
              <a:pPr algn="ctr" defTabSz="901700" eaLnBrk="0" hangingPunct="0"/>
              <a:r>
                <a:rPr lang="en-US" sz="2000" u="none" dirty="0">
                  <a:latin typeface="Times New Roman" pitchFamily="18" charset="0"/>
                </a:rPr>
                <a:t>Start </a:t>
              </a:r>
            </a:p>
            <a:p>
              <a:pPr algn="ctr" defTabSz="901700" eaLnBrk="0" hangingPunct="0"/>
              <a:r>
                <a:rPr lang="en-US" sz="2000" u="none" dirty="0">
                  <a:latin typeface="Times New Roman" pitchFamily="18" charset="0"/>
                </a:rPr>
                <a:t>of Round 2</a:t>
              </a:r>
            </a:p>
          </p:txBody>
        </p:sp>
      </p:grpSp>
    </p:spTree>
    <p:extLst>
      <p:ext uri="{BB962C8B-B14F-4D97-AF65-F5344CB8AC3E}">
        <p14:creationId xmlns:p14="http://schemas.microsoft.com/office/powerpoint/2010/main" val="247199023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sz="quarter" idx="4294967295"/>
          </p:nvPr>
        </p:nvSpPr>
        <p:spPr>
          <a:xfrm>
            <a:off x="-1588" y="1219200"/>
            <a:ext cx="11963400" cy="4572000"/>
          </a:xfrm>
          <a:prstGeom prst="rect">
            <a:avLst/>
          </a:prstGeom>
        </p:spPr>
        <p:txBody>
          <a:bodyPr/>
          <a:lstStyle/>
          <a:p>
            <a:pPr lvl="2" algn="l" eaLnBrk="1" hangingPunct="1"/>
            <a:endParaRPr lang="en-US" sz="2000" dirty="0"/>
          </a:p>
          <a:p>
            <a:pPr marL="457200" indent="-457200" algn="l" eaLnBrk="1" hangingPunct="1">
              <a:buFont typeface="Wingdings" pitchFamily="2" charset="2"/>
              <a:buChar char="q"/>
            </a:pPr>
            <a:r>
              <a:rPr lang="en-US" sz="2800" b="1" dirty="0"/>
              <a:t>Neither of these models deal well with frequent change</a:t>
            </a:r>
          </a:p>
          <a:p>
            <a:pPr marL="342900" lvl="1" indent="-342900" algn="l" eaLnBrk="1" hangingPunct="1">
              <a:buFont typeface="Arial" pitchFamily="34" charset="0"/>
              <a:buChar char="•"/>
            </a:pPr>
            <a:r>
              <a:rPr lang="en-US" sz="2400" dirty="0"/>
              <a:t>	</a:t>
            </a:r>
            <a:r>
              <a:rPr lang="en-US" sz="2400" dirty="0">
                <a:solidFill>
                  <a:schemeClr val="tx1"/>
                </a:solidFill>
              </a:rPr>
              <a:t>The Waterfall model assumes that once you are done with a phase, all issues covered in that 	phase are closed and cannot be reopened</a:t>
            </a:r>
          </a:p>
          <a:p>
            <a:pPr marL="342900" lvl="1" indent="-342900" algn="l" eaLnBrk="1" hangingPunct="1">
              <a:buFont typeface="Arial" pitchFamily="34" charset="0"/>
              <a:buChar char="•"/>
            </a:pPr>
            <a:r>
              <a:rPr lang="en-US" sz="2400" dirty="0">
                <a:solidFill>
                  <a:schemeClr val="tx1"/>
                </a:solidFill>
              </a:rPr>
              <a:t>	The Spiral model can deal with change between phases, but does not allow change within a 	phase</a:t>
            </a:r>
          </a:p>
          <a:p>
            <a:pPr marL="457200" indent="-457200" algn="l" eaLnBrk="1" hangingPunct="1">
              <a:buFont typeface="Wingdings" pitchFamily="2" charset="2"/>
              <a:buChar char="q"/>
            </a:pPr>
            <a:r>
              <a:rPr lang="en-US" sz="2800" b="1" dirty="0"/>
              <a:t>What do you do if change is happening more frequently?</a:t>
            </a:r>
          </a:p>
          <a:p>
            <a:pPr marL="342900" lvl="1" indent="-342900" algn="l" eaLnBrk="1" hangingPunct="1">
              <a:buFont typeface="Arial" pitchFamily="34" charset="0"/>
              <a:buChar char="•"/>
            </a:pPr>
            <a:r>
              <a:rPr lang="en-US" sz="2400" dirty="0"/>
              <a:t>	</a:t>
            </a:r>
            <a:r>
              <a:rPr lang="en-US" sz="2400" dirty="0">
                <a:solidFill>
                  <a:schemeClr val="tx1"/>
                </a:solidFill>
              </a:rPr>
              <a:t>“The only constant is the change”</a:t>
            </a:r>
          </a:p>
        </p:txBody>
      </p:sp>
      <p:sp>
        <p:nvSpPr>
          <p:cNvPr id="2" name="Rectangle 1"/>
          <p:cNvSpPr/>
          <p:nvPr/>
        </p:nvSpPr>
        <p:spPr>
          <a:xfrm>
            <a:off x="684212" y="286434"/>
            <a:ext cx="10875093" cy="646331"/>
          </a:xfrm>
          <a:prstGeom prst="rect">
            <a:avLst/>
          </a:prstGeom>
        </p:spPr>
        <p:txBody>
          <a:bodyPr wrap="none">
            <a:spAutoFit/>
          </a:bodyPr>
          <a:lstStyle/>
          <a:p>
            <a:r>
              <a:rPr lang="en-US" sz="3600" u="sng" dirty="0">
                <a:latin typeface="Algerian" pitchFamily="82" charset="0"/>
              </a:rPr>
              <a:t>Limitations of Waterfall and Spiral Models</a:t>
            </a:r>
          </a:p>
        </p:txBody>
      </p:sp>
    </p:spTree>
    <p:extLst>
      <p:ext uri="{BB962C8B-B14F-4D97-AF65-F5344CB8AC3E}">
        <p14:creationId xmlns:p14="http://schemas.microsoft.com/office/powerpoint/2010/main" val="30516445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2"/>
          <p:cNvSpPr>
            <a:spLocks noChangeArrowheads="1"/>
          </p:cNvSpPr>
          <p:nvPr/>
        </p:nvSpPr>
        <p:spPr bwMode="auto">
          <a:xfrm>
            <a:off x="882650" y="1398588"/>
            <a:ext cx="2605088" cy="1428750"/>
          </a:xfrm>
          <a:prstGeom prst="roundRect">
            <a:avLst>
              <a:gd name="adj" fmla="val 24343"/>
            </a:avLst>
          </a:prstGeom>
          <a:solidFill>
            <a:srgbClr val="FFFFFF"/>
          </a:solidFill>
          <a:ln w="12700">
            <a:solidFill>
              <a:srgbClr val="000000"/>
            </a:solidFill>
            <a:round/>
            <a:headEnd/>
            <a:tailEnd/>
          </a:ln>
          <a:effectLst/>
        </p:spPr>
        <p:txBody>
          <a:bodyPr wrap="none" anchor="ctr"/>
          <a:lstStyle/>
          <a:p>
            <a:endParaRPr lang="en-US"/>
          </a:p>
        </p:txBody>
      </p:sp>
      <p:sp>
        <p:nvSpPr>
          <p:cNvPr id="15" name="AutoShape 3"/>
          <p:cNvSpPr>
            <a:spLocks noChangeArrowheads="1"/>
          </p:cNvSpPr>
          <p:nvPr/>
        </p:nvSpPr>
        <p:spPr bwMode="auto">
          <a:xfrm>
            <a:off x="6056313" y="4970463"/>
            <a:ext cx="2330450" cy="1304925"/>
          </a:xfrm>
          <a:prstGeom prst="roundRect">
            <a:avLst>
              <a:gd name="adj" fmla="val 24755"/>
            </a:avLst>
          </a:prstGeom>
          <a:solidFill>
            <a:srgbClr val="FFFFFF"/>
          </a:solidFill>
          <a:ln w="12700">
            <a:solidFill>
              <a:srgbClr val="000000"/>
            </a:solidFill>
            <a:round/>
            <a:headEnd/>
            <a:tailEnd/>
          </a:ln>
          <a:effectLst/>
        </p:spPr>
        <p:txBody>
          <a:bodyPr wrap="none" anchor="ctr"/>
          <a:lstStyle/>
          <a:p>
            <a:endParaRPr lang="en-US"/>
          </a:p>
        </p:txBody>
      </p:sp>
      <p:sp>
        <p:nvSpPr>
          <p:cNvPr id="16" name="Rectangle 4"/>
          <p:cNvSpPr>
            <a:spLocks noChangeArrowheads="1"/>
          </p:cNvSpPr>
          <p:nvPr/>
        </p:nvSpPr>
        <p:spPr bwMode="auto">
          <a:xfrm>
            <a:off x="1190625" y="1933575"/>
            <a:ext cx="2103438" cy="563563"/>
          </a:xfrm>
          <a:prstGeom prst="rect">
            <a:avLst/>
          </a:prstGeom>
          <a:noFill/>
          <a:ln w="12700">
            <a:noFill/>
            <a:miter lim="800000"/>
            <a:headEnd/>
            <a:tailEnd/>
          </a:ln>
          <a:effectLst/>
        </p:spPr>
        <p:txBody>
          <a:bodyPr wrap="none" lIns="19050" tIns="26987" rIns="19050" bIns="26987"/>
          <a:lstStyle/>
          <a:p>
            <a:pPr defTabSz="904875">
              <a:lnSpc>
                <a:spcPts val="2800"/>
              </a:lnSpc>
              <a:tabLst>
                <a:tab pos="452438" algn="l"/>
                <a:tab pos="904875" algn="l"/>
                <a:tab pos="1357313" algn="l"/>
              </a:tabLst>
            </a:pPr>
            <a:r>
              <a:rPr lang="en-US" sz="2400" b="0">
                <a:solidFill>
                  <a:srgbClr val="000000"/>
                </a:solidFill>
                <a:latin typeface="Helvetica" pitchFamily="34" charset="0"/>
              </a:rPr>
              <a:t>Requirements</a:t>
            </a:r>
          </a:p>
        </p:txBody>
      </p:sp>
      <p:sp>
        <p:nvSpPr>
          <p:cNvPr id="17" name="Rectangle 5"/>
          <p:cNvSpPr>
            <a:spLocks noChangeArrowheads="1"/>
          </p:cNvSpPr>
          <p:nvPr/>
        </p:nvSpPr>
        <p:spPr bwMode="auto">
          <a:xfrm>
            <a:off x="6651625" y="5403850"/>
            <a:ext cx="1452563" cy="476250"/>
          </a:xfrm>
          <a:prstGeom prst="rect">
            <a:avLst/>
          </a:prstGeom>
          <a:noFill/>
          <a:ln w="12700">
            <a:noFill/>
            <a:miter lim="800000"/>
            <a:headEnd/>
            <a:tailEnd/>
          </a:ln>
          <a:effectLst/>
        </p:spPr>
        <p:txBody>
          <a:bodyPr wrap="none" lIns="19050" tIns="26987" rIns="19050" bIns="26987"/>
          <a:lstStyle/>
          <a:p>
            <a:pPr defTabSz="904875">
              <a:lnSpc>
                <a:spcPts val="2800"/>
              </a:lnSpc>
              <a:tabLst>
                <a:tab pos="452438" algn="l"/>
                <a:tab pos="904875" algn="l"/>
                <a:tab pos="1357313" algn="l"/>
              </a:tabLst>
            </a:pPr>
            <a:r>
              <a:rPr lang="en-US" sz="2400" b="0">
                <a:solidFill>
                  <a:srgbClr val="000000"/>
                </a:solidFill>
                <a:latin typeface="Helvetica" pitchFamily="34" charset="0"/>
              </a:rPr>
              <a:t>Software</a:t>
            </a:r>
          </a:p>
        </p:txBody>
      </p:sp>
      <p:sp>
        <p:nvSpPr>
          <p:cNvPr id="18" name="Freeform 6"/>
          <p:cNvSpPr>
            <a:spLocks/>
          </p:cNvSpPr>
          <p:nvPr/>
        </p:nvSpPr>
        <p:spPr bwMode="auto">
          <a:xfrm>
            <a:off x="4108450" y="3371850"/>
            <a:ext cx="877888" cy="1004888"/>
          </a:xfrm>
          <a:custGeom>
            <a:avLst/>
            <a:gdLst/>
            <a:ahLst/>
            <a:cxnLst>
              <a:cxn ang="0">
                <a:pos x="0" y="134"/>
              </a:cxn>
              <a:cxn ang="0">
                <a:pos x="134" y="0"/>
              </a:cxn>
              <a:cxn ang="0">
                <a:pos x="426" y="292"/>
              </a:cxn>
              <a:cxn ang="0">
                <a:pos x="528" y="182"/>
              </a:cxn>
              <a:cxn ang="0">
                <a:pos x="552" y="632"/>
              </a:cxn>
              <a:cxn ang="0">
                <a:pos x="173" y="593"/>
              </a:cxn>
              <a:cxn ang="0">
                <a:pos x="284" y="474"/>
              </a:cxn>
              <a:cxn ang="0">
                <a:pos x="0" y="134"/>
              </a:cxn>
            </a:cxnLst>
            <a:rect l="0" t="0" r="r" b="b"/>
            <a:pathLst>
              <a:path w="553" h="633">
                <a:moveTo>
                  <a:pt x="0" y="134"/>
                </a:moveTo>
                <a:lnTo>
                  <a:pt x="134" y="0"/>
                </a:lnTo>
                <a:lnTo>
                  <a:pt x="426" y="292"/>
                </a:lnTo>
                <a:lnTo>
                  <a:pt x="528" y="182"/>
                </a:lnTo>
                <a:lnTo>
                  <a:pt x="552" y="632"/>
                </a:lnTo>
                <a:lnTo>
                  <a:pt x="173" y="593"/>
                </a:lnTo>
                <a:lnTo>
                  <a:pt x="284" y="474"/>
                </a:lnTo>
                <a:lnTo>
                  <a:pt x="0" y="13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9" name="Rectangle 7"/>
          <p:cNvSpPr txBox="1">
            <a:spLocks noChangeArrowheads="1"/>
          </p:cNvSpPr>
          <p:nvPr/>
        </p:nvSpPr>
        <p:spPr>
          <a:xfrm>
            <a:off x="1674812" y="228600"/>
            <a:ext cx="8153400" cy="863600"/>
          </a:xfrm>
          <a:prstGeom prst="rect">
            <a:avLst/>
          </a:prstGeom>
          <a:noFill/>
          <a:ln/>
        </p:spPr>
        <p:txBody>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3600" i="0" u="sng" strike="noStrike" kern="1200" cap="all" spc="0" normalizeH="0" baseline="0" noProof="0" dirty="0">
                <a:ln>
                  <a:noFill/>
                </a:ln>
                <a:effectLst/>
                <a:uLnTx/>
                <a:uFillTx/>
                <a:latin typeface="Algerian" pitchFamily="82" charset="0"/>
                <a:ea typeface="+mj-ea"/>
                <a:cs typeface="Tunga" pitchFamily="2"/>
              </a:rPr>
              <a:t>What we intend</a:t>
            </a: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sz="quarter" idx="4294967295"/>
          </p:nvPr>
        </p:nvSpPr>
        <p:spPr>
          <a:xfrm>
            <a:off x="74612" y="1371600"/>
            <a:ext cx="11003800" cy="4921250"/>
          </a:xfrm>
          <a:prstGeom prst="rect">
            <a:avLst/>
          </a:prstGeom>
        </p:spPr>
        <p:txBody>
          <a:bodyPr lIns="91423" tIns="45712" rIns="91423" bIns="45712"/>
          <a:lstStyle/>
          <a:p>
            <a:pPr marL="342900" indent="-342900" algn="l" eaLnBrk="1" hangingPunct="1">
              <a:buFont typeface="Wingdings" pitchFamily="2" charset="2"/>
              <a:buChar char="q"/>
            </a:pPr>
            <a:r>
              <a:rPr lang="en-US" sz="2400" b="1" dirty="0"/>
              <a:t>A system is described as a collection of issues</a:t>
            </a:r>
          </a:p>
          <a:p>
            <a:pPr lvl="1" algn="l" eaLnBrk="1" hangingPunct="1"/>
            <a:r>
              <a:rPr lang="en-US" sz="2000" dirty="0">
                <a:solidFill>
                  <a:schemeClr val="tx1"/>
                </a:solidFill>
              </a:rPr>
              <a:t>Issues are either closed or open</a:t>
            </a:r>
          </a:p>
          <a:p>
            <a:pPr lvl="1" algn="l" eaLnBrk="1" hangingPunct="1"/>
            <a:r>
              <a:rPr lang="en-US" sz="2000" dirty="0">
                <a:solidFill>
                  <a:schemeClr val="tx1"/>
                </a:solidFill>
              </a:rPr>
              <a:t>Closed issues have a resolution</a:t>
            </a:r>
          </a:p>
          <a:p>
            <a:pPr lvl="1" algn="l" eaLnBrk="1" hangingPunct="1"/>
            <a:r>
              <a:rPr lang="en-US" sz="2000" dirty="0">
                <a:solidFill>
                  <a:schemeClr val="tx1"/>
                </a:solidFill>
              </a:rPr>
              <a:t>Closed issues can be reopened (Iteration!)</a:t>
            </a:r>
          </a:p>
          <a:p>
            <a:pPr marL="457200" indent="-457200" algn="l" eaLnBrk="1" hangingPunct="1">
              <a:buFont typeface="Wingdings" pitchFamily="2" charset="2"/>
              <a:buChar char="q"/>
            </a:pPr>
            <a:r>
              <a:rPr lang="en-US" sz="2400" b="1" dirty="0"/>
              <a:t>The set of closed issues is the basis of the system model</a:t>
            </a:r>
          </a:p>
        </p:txBody>
      </p:sp>
      <p:grpSp>
        <p:nvGrpSpPr>
          <p:cNvPr id="34820" name="Group 4"/>
          <p:cNvGrpSpPr>
            <a:grpSpLocks/>
          </p:cNvGrpSpPr>
          <p:nvPr/>
        </p:nvGrpSpPr>
        <p:grpSpPr bwMode="auto">
          <a:xfrm>
            <a:off x="2031471" y="4184963"/>
            <a:ext cx="914162" cy="533400"/>
            <a:chOff x="1008" y="2496"/>
            <a:chExt cx="432" cy="336"/>
          </a:xfrm>
        </p:grpSpPr>
        <p:sp>
          <p:nvSpPr>
            <p:cNvPr id="34891"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92"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93"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4894" name="Group 8"/>
            <p:cNvGrpSpPr>
              <a:grpSpLocks/>
            </p:cNvGrpSpPr>
            <p:nvPr/>
          </p:nvGrpSpPr>
          <p:grpSpPr bwMode="auto">
            <a:xfrm>
              <a:off x="1104" y="2640"/>
              <a:ext cx="336" cy="192"/>
              <a:chOff x="912" y="2976"/>
              <a:chExt cx="336" cy="192"/>
            </a:xfrm>
          </p:grpSpPr>
          <p:sp>
            <p:nvSpPr>
              <p:cNvPr id="34895"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96"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97"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21" name="Text Box 12"/>
          <p:cNvSpPr txBox="1">
            <a:spLocks noChangeArrowheads="1"/>
          </p:cNvSpPr>
          <p:nvPr/>
        </p:nvSpPr>
        <p:spPr bwMode="auto">
          <a:xfrm>
            <a:off x="1608247" y="3881751"/>
            <a:ext cx="1279483" cy="461649"/>
          </a:xfrm>
          <a:prstGeom prst="rect">
            <a:avLst/>
          </a:prstGeom>
          <a:solidFill>
            <a:srgbClr val="00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u="none" dirty="0">
                <a:solidFill>
                  <a:schemeClr val="accent1"/>
                </a:solidFill>
                <a:latin typeface="Times New Roman" pitchFamily="18" charset="0"/>
              </a:rPr>
              <a:t>I1:Open</a:t>
            </a:r>
          </a:p>
        </p:txBody>
      </p:sp>
      <p:grpSp>
        <p:nvGrpSpPr>
          <p:cNvPr id="34822" name="Group 13"/>
          <p:cNvGrpSpPr>
            <a:grpSpLocks/>
          </p:cNvGrpSpPr>
          <p:nvPr/>
        </p:nvGrpSpPr>
        <p:grpSpPr bwMode="auto">
          <a:xfrm>
            <a:off x="711015" y="5404163"/>
            <a:ext cx="914162" cy="533400"/>
            <a:chOff x="384" y="3312"/>
            <a:chExt cx="432" cy="336"/>
          </a:xfrm>
        </p:grpSpPr>
        <p:sp>
          <p:nvSpPr>
            <p:cNvPr id="34884"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85"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86"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4887" name="Group 17"/>
            <p:cNvGrpSpPr>
              <a:grpSpLocks/>
            </p:cNvGrpSpPr>
            <p:nvPr/>
          </p:nvGrpSpPr>
          <p:grpSpPr bwMode="auto">
            <a:xfrm>
              <a:off x="480" y="3456"/>
              <a:ext cx="336" cy="192"/>
              <a:chOff x="912" y="2976"/>
              <a:chExt cx="336" cy="192"/>
            </a:xfrm>
          </p:grpSpPr>
          <p:sp>
            <p:nvSpPr>
              <p:cNvPr id="34888"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89"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90"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23" name="Text Box 21"/>
          <p:cNvSpPr txBox="1">
            <a:spLocks noChangeArrowheads="1"/>
          </p:cNvSpPr>
          <p:nvPr/>
        </p:nvSpPr>
        <p:spPr bwMode="auto">
          <a:xfrm>
            <a:off x="406294" y="5100951"/>
            <a:ext cx="1451004" cy="461649"/>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u="none">
                <a:latin typeface="Times New Roman" pitchFamily="18" charset="0"/>
              </a:rPr>
              <a:t>I2:Closed</a:t>
            </a:r>
          </a:p>
        </p:txBody>
      </p:sp>
      <p:grpSp>
        <p:nvGrpSpPr>
          <p:cNvPr id="34824" name="Group 22"/>
          <p:cNvGrpSpPr>
            <a:grpSpLocks/>
          </p:cNvGrpSpPr>
          <p:nvPr/>
        </p:nvGrpSpPr>
        <p:grpSpPr bwMode="auto">
          <a:xfrm>
            <a:off x="2742486" y="5327963"/>
            <a:ext cx="914162" cy="533400"/>
            <a:chOff x="1114" y="3278"/>
            <a:chExt cx="432" cy="336"/>
          </a:xfrm>
        </p:grpSpPr>
        <p:sp>
          <p:nvSpPr>
            <p:cNvPr id="34877"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78"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79"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4880" name="Group 26"/>
            <p:cNvGrpSpPr>
              <a:grpSpLocks/>
            </p:cNvGrpSpPr>
            <p:nvPr/>
          </p:nvGrpSpPr>
          <p:grpSpPr bwMode="auto">
            <a:xfrm>
              <a:off x="1210" y="3422"/>
              <a:ext cx="336" cy="192"/>
              <a:chOff x="912" y="2976"/>
              <a:chExt cx="336" cy="192"/>
            </a:xfrm>
          </p:grpSpPr>
          <p:sp>
            <p:nvSpPr>
              <p:cNvPr id="34881"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82"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83"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25" name="Text Box 30"/>
          <p:cNvSpPr txBox="1">
            <a:spLocks noChangeArrowheads="1"/>
          </p:cNvSpPr>
          <p:nvPr/>
        </p:nvSpPr>
        <p:spPr bwMode="auto">
          <a:xfrm>
            <a:off x="2437765" y="5024751"/>
            <a:ext cx="1451004" cy="461649"/>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u="none">
                <a:latin typeface="Times New Roman" pitchFamily="18" charset="0"/>
              </a:rPr>
              <a:t>I3:Closed</a:t>
            </a:r>
          </a:p>
        </p:txBody>
      </p:sp>
      <p:grpSp>
        <p:nvGrpSpPr>
          <p:cNvPr id="34826" name="Group 31"/>
          <p:cNvGrpSpPr>
            <a:grpSpLocks/>
          </p:cNvGrpSpPr>
          <p:nvPr/>
        </p:nvGrpSpPr>
        <p:grpSpPr bwMode="auto">
          <a:xfrm>
            <a:off x="5848943" y="4184963"/>
            <a:ext cx="914162" cy="533400"/>
            <a:chOff x="1008" y="2496"/>
            <a:chExt cx="432" cy="336"/>
          </a:xfrm>
        </p:grpSpPr>
        <p:sp>
          <p:nvSpPr>
            <p:cNvPr id="34870"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71"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72"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4873" name="Group 35"/>
            <p:cNvGrpSpPr>
              <a:grpSpLocks/>
            </p:cNvGrpSpPr>
            <p:nvPr/>
          </p:nvGrpSpPr>
          <p:grpSpPr bwMode="auto">
            <a:xfrm>
              <a:off x="1104" y="2640"/>
              <a:ext cx="336" cy="192"/>
              <a:chOff x="912" y="2976"/>
              <a:chExt cx="336" cy="192"/>
            </a:xfrm>
          </p:grpSpPr>
          <p:sp>
            <p:nvSpPr>
              <p:cNvPr id="34874"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75"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76"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27" name="Text Box 39"/>
          <p:cNvSpPr txBox="1">
            <a:spLocks noChangeArrowheads="1"/>
          </p:cNvSpPr>
          <p:nvPr/>
        </p:nvSpPr>
        <p:spPr bwMode="auto">
          <a:xfrm>
            <a:off x="5425720" y="3881751"/>
            <a:ext cx="1579244" cy="461649"/>
          </a:xfrm>
          <a:prstGeom prst="rect">
            <a:avLst/>
          </a:prstGeom>
          <a:solidFill>
            <a:srgbClr val="00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u="none">
                <a:solidFill>
                  <a:schemeClr val="accent1"/>
                </a:solidFill>
                <a:latin typeface="Times New Roman" pitchFamily="18" charset="0"/>
              </a:rPr>
              <a:t>A.I1:Open</a:t>
            </a:r>
          </a:p>
        </p:txBody>
      </p:sp>
      <p:grpSp>
        <p:nvGrpSpPr>
          <p:cNvPr id="34828" name="Group 40"/>
          <p:cNvGrpSpPr>
            <a:grpSpLocks/>
          </p:cNvGrpSpPr>
          <p:nvPr/>
        </p:nvGrpSpPr>
        <p:grpSpPr bwMode="auto">
          <a:xfrm>
            <a:off x="5425720" y="5404163"/>
            <a:ext cx="914162" cy="533400"/>
            <a:chOff x="384" y="3312"/>
            <a:chExt cx="432" cy="336"/>
          </a:xfrm>
        </p:grpSpPr>
        <p:sp>
          <p:nvSpPr>
            <p:cNvPr id="34863"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64"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65"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4866" name="Group 44"/>
            <p:cNvGrpSpPr>
              <a:grpSpLocks/>
            </p:cNvGrpSpPr>
            <p:nvPr/>
          </p:nvGrpSpPr>
          <p:grpSpPr bwMode="auto">
            <a:xfrm>
              <a:off x="480" y="3456"/>
              <a:ext cx="336" cy="192"/>
              <a:chOff x="912" y="2976"/>
              <a:chExt cx="336" cy="192"/>
            </a:xfrm>
          </p:grpSpPr>
          <p:sp>
            <p:nvSpPr>
              <p:cNvPr id="34867"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68"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69"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29" name="Text Box 48"/>
          <p:cNvSpPr txBox="1">
            <a:spLocks noChangeArrowheads="1"/>
          </p:cNvSpPr>
          <p:nvPr/>
        </p:nvSpPr>
        <p:spPr bwMode="auto">
          <a:xfrm>
            <a:off x="5120999" y="5100951"/>
            <a:ext cx="1579244" cy="461649"/>
          </a:xfrm>
          <a:prstGeom prst="rect">
            <a:avLst/>
          </a:prstGeom>
          <a:solidFill>
            <a:srgbClr val="00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u="none">
                <a:solidFill>
                  <a:schemeClr val="accent1"/>
                </a:solidFill>
                <a:latin typeface="Times New Roman" pitchFamily="18" charset="0"/>
              </a:rPr>
              <a:t>A.I2:Open</a:t>
            </a:r>
          </a:p>
        </p:txBody>
      </p:sp>
      <p:grpSp>
        <p:nvGrpSpPr>
          <p:cNvPr id="34830" name="Group 49"/>
          <p:cNvGrpSpPr>
            <a:grpSpLocks/>
          </p:cNvGrpSpPr>
          <p:nvPr/>
        </p:nvGrpSpPr>
        <p:grpSpPr bwMode="auto">
          <a:xfrm>
            <a:off x="9547913" y="4108763"/>
            <a:ext cx="914162" cy="533400"/>
            <a:chOff x="1008" y="2496"/>
            <a:chExt cx="432" cy="336"/>
          </a:xfrm>
        </p:grpSpPr>
        <p:sp>
          <p:nvSpPr>
            <p:cNvPr id="34856"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57"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58"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4859" name="Group 53"/>
            <p:cNvGrpSpPr>
              <a:grpSpLocks/>
            </p:cNvGrpSpPr>
            <p:nvPr/>
          </p:nvGrpSpPr>
          <p:grpSpPr bwMode="auto">
            <a:xfrm>
              <a:off x="1104" y="2640"/>
              <a:ext cx="336" cy="192"/>
              <a:chOff x="912" y="2976"/>
              <a:chExt cx="336" cy="192"/>
            </a:xfrm>
          </p:grpSpPr>
          <p:sp>
            <p:nvSpPr>
              <p:cNvPr id="34860"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61"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62"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31" name="Text Box 57"/>
          <p:cNvSpPr txBox="1">
            <a:spLocks noChangeArrowheads="1"/>
          </p:cNvSpPr>
          <p:nvPr/>
        </p:nvSpPr>
        <p:spPr bwMode="auto">
          <a:xfrm>
            <a:off x="9141619" y="3805551"/>
            <a:ext cx="1922287" cy="461649"/>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u="none">
                <a:latin typeface="Times New Roman" pitchFamily="18" charset="0"/>
              </a:rPr>
              <a:t>SD.I1:Closed</a:t>
            </a:r>
          </a:p>
        </p:txBody>
      </p:sp>
      <p:grpSp>
        <p:nvGrpSpPr>
          <p:cNvPr id="34832" name="Group 58"/>
          <p:cNvGrpSpPr>
            <a:grpSpLocks/>
          </p:cNvGrpSpPr>
          <p:nvPr/>
        </p:nvGrpSpPr>
        <p:grpSpPr bwMode="auto">
          <a:xfrm>
            <a:off x="8735325" y="5404163"/>
            <a:ext cx="914162" cy="533400"/>
            <a:chOff x="384" y="3312"/>
            <a:chExt cx="432" cy="336"/>
          </a:xfrm>
        </p:grpSpPr>
        <p:sp>
          <p:nvSpPr>
            <p:cNvPr id="34849"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50"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51"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4852" name="Group 62"/>
            <p:cNvGrpSpPr>
              <a:grpSpLocks/>
            </p:cNvGrpSpPr>
            <p:nvPr/>
          </p:nvGrpSpPr>
          <p:grpSpPr bwMode="auto">
            <a:xfrm>
              <a:off x="480" y="3456"/>
              <a:ext cx="336" cy="192"/>
              <a:chOff x="912" y="2976"/>
              <a:chExt cx="336" cy="192"/>
            </a:xfrm>
          </p:grpSpPr>
          <p:sp>
            <p:nvSpPr>
              <p:cNvPr id="34853"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54"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55"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33" name="Text Box 66"/>
          <p:cNvSpPr txBox="1">
            <a:spLocks noChangeArrowheads="1"/>
          </p:cNvSpPr>
          <p:nvPr/>
        </p:nvSpPr>
        <p:spPr bwMode="auto">
          <a:xfrm>
            <a:off x="8227457" y="5100951"/>
            <a:ext cx="1922287" cy="461649"/>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u="none">
                <a:latin typeface="Times New Roman" pitchFamily="18" charset="0"/>
              </a:rPr>
              <a:t>SD.I2:Closed</a:t>
            </a:r>
          </a:p>
        </p:txBody>
      </p:sp>
      <p:grpSp>
        <p:nvGrpSpPr>
          <p:cNvPr id="34834" name="Group 67"/>
          <p:cNvGrpSpPr>
            <a:grpSpLocks/>
          </p:cNvGrpSpPr>
          <p:nvPr/>
        </p:nvGrpSpPr>
        <p:grpSpPr bwMode="auto">
          <a:xfrm>
            <a:off x="10563648" y="5099363"/>
            <a:ext cx="914162" cy="533400"/>
            <a:chOff x="1114" y="3278"/>
            <a:chExt cx="432" cy="336"/>
          </a:xfrm>
        </p:grpSpPr>
        <p:sp>
          <p:nvSpPr>
            <p:cNvPr id="34842"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43"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44"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4845" name="Group 71"/>
            <p:cNvGrpSpPr>
              <a:grpSpLocks/>
            </p:cNvGrpSpPr>
            <p:nvPr/>
          </p:nvGrpSpPr>
          <p:grpSpPr bwMode="auto">
            <a:xfrm>
              <a:off x="1210" y="3422"/>
              <a:ext cx="336" cy="192"/>
              <a:chOff x="912" y="2976"/>
              <a:chExt cx="336" cy="192"/>
            </a:xfrm>
          </p:grpSpPr>
          <p:sp>
            <p:nvSpPr>
              <p:cNvPr id="34846"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47"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48"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35" name="Text Box 75"/>
          <p:cNvSpPr txBox="1">
            <a:spLocks noChangeArrowheads="1"/>
          </p:cNvSpPr>
          <p:nvPr/>
        </p:nvSpPr>
        <p:spPr bwMode="auto">
          <a:xfrm>
            <a:off x="9852634" y="4658039"/>
            <a:ext cx="1922287" cy="461649"/>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u="none">
                <a:latin typeface="Times New Roman" pitchFamily="18" charset="0"/>
              </a:rPr>
              <a:t>SD.I3:Closed</a:t>
            </a:r>
          </a:p>
        </p:txBody>
      </p:sp>
      <p:sp>
        <p:nvSpPr>
          <p:cNvPr id="34836" name="Oval 76"/>
          <p:cNvSpPr>
            <a:spLocks noChangeArrowheads="1"/>
          </p:cNvSpPr>
          <p:nvPr/>
        </p:nvSpPr>
        <p:spPr bwMode="auto">
          <a:xfrm>
            <a:off x="406294" y="3727763"/>
            <a:ext cx="3758221" cy="2667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4837" name="Oval 77"/>
          <p:cNvSpPr>
            <a:spLocks noChangeArrowheads="1"/>
          </p:cNvSpPr>
          <p:nvPr/>
        </p:nvSpPr>
        <p:spPr bwMode="auto">
          <a:xfrm>
            <a:off x="4266089" y="3727763"/>
            <a:ext cx="3758221" cy="2667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4838" name="Oval 78"/>
          <p:cNvSpPr>
            <a:spLocks noChangeArrowheads="1"/>
          </p:cNvSpPr>
          <p:nvPr/>
        </p:nvSpPr>
        <p:spPr bwMode="auto">
          <a:xfrm>
            <a:off x="8125883" y="3651563"/>
            <a:ext cx="3758221" cy="2667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4839" name="Text Box 79"/>
          <p:cNvSpPr txBox="1">
            <a:spLocks noChangeArrowheads="1"/>
          </p:cNvSpPr>
          <p:nvPr/>
        </p:nvSpPr>
        <p:spPr bwMode="auto">
          <a:xfrm>
            <a:off x="1523603" y="6396351"/>
            <a:ext cx="1167273" cy="4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2000" u="none" dirty="0">
                <a:latin typeface="Times New Roman" pitchFamily="18" charset="0"/>
              </a:rPr>
              <a:t>Planning</a:t>
            </a:r>
          </a:p>
        </p:txBody>
      </p:sp>
      <p:sp>
        <p:nvSpPr>
          <p:cNvPr id="34840" name="Text Box 80"/>
          <p:cNvSpPr txBox="1">
            <a:spLocks noChangeArrowheads="1"/>
          </p:cNvSpPr>
          <p:nvPr/>
        </p:nvSpPr>
        <p:spPr bwMode="auto">
          <a:xfrm>
            <a:off x="4773957" y="6396351"/>
            <a:ext cx="2692178" cy="4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2000" u="none" dirty="0">
                <a:latin typeface="Times New Roman" pitchFamily="18" charset="0"/>
              </a:rPr>
              <a:t>Requirements Analysis</a:t>
            </a:r>
          </a:p>
        </p:txBody>
      </p:sp>
      <p:sp>
        <p:nvSpPr>
          <p:cNvPr id="34841" name="Text Box 81"/>
          <p:cNvSpPr txBox="1">
            <a:spLocks noChangeArrowheads="1"/>
          </p:cNvSpPr>
          <p:nvPr/>
        </p:nvSpPr>
        <p:spPr bwMode="auto">
          <a:xfrm>
            <a:off x="9211687" y="6396351"/>
            <a:ext cx="1835725" cy="4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2000" u="none" dirty="0">
                <a:latin typeface="Times New Roman" pitchFamily="18" charset="0"/>
              </a:rPr>
              <a:t> System Design</a:t>
            </a:r>
          </a:p>
        </p:txBody>
      </p:sp>
      <p:sp>
        <p:nvSpPr>
          <p:cNvPr id="2" name="Rectangle 1"/>
          <p:cNvSpPr/>
          <p:nvPr/>
        </p:nvSpPr>
        <p:spPr>
          <a:xfrm>
            <a:off x="1194075" y="381000"/>
            <a:ext cx="10298012" cy="646331"/>
          </a:xfrm>
          <a:prstGeom prst="rect">
            <a:avLst/>
          </a:prstGeom>
        </p:spPr>
        <p:txBody>
          <a:bodyPr wrap="none">
            <a:spAutoFit/>
          </a:bodyPr>
          <a:lstStyle/>
          <a:p>
            <a:r>
              <a:rPr lang="en-US" sz="3600" u="sng" dirty="0">
                <a:latin typeface="Algerian" pitchFamily="82" charset="0"/>
              </a:rPr>
              <a:t>An Alternative: Issue-Based Development</a:t>
            </a:r>
          </a:p>
        </p:txBody>
      </p:sp>
    </p:spTree>
    <p:extLst>
      <p:ext uri="{BB962C8B-B14F-4D97-AF65-F5344CB8AC3E}">
        <p14:creationId xmlns:p14="http://schemas.microsoft.com/office/powerpoint/2010/main" val="178730439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Oval 3"/>
          <p:cNvSpPr>
            <a:spLocks noChangeArrowheads="1"/>
          </p:cNvSpPr>
          <p:nvPr/>
        </p:nvSpPr>
        <p:spPr bwMode="auto">
          <a:xfrm>
            <a:off x="1402986" y="1957387"/>
            <a:ext cx="2577429"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nvGrpSpPr>
          <p:cNvPr id="35844" name="Group 4"/>
          <p:cNvGrpSpPr>
            <a:grpSpLocks/>
          </p:cNvGrpSpPr>
          <p:nvPr/>
        </p:nvGrpSpPr>
        <p:grpSpPr bwMode="auto">
          <a:xfrm>
            <a:off x="2516062" y="2273301"/>
            <a:ext cx="628486" cy="365125"/>
            <a:chOff x="1008" y="2496"/>
            <a:chExt cx="432" cy="336"/>
          </a:xfrm>
        </p:grpSpPr>
        <p:sp>
          <p:nvSpPr>
            <p:cNvPr id="35916"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17"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18"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5919" name="Group 8"/>
            <p:cNvGrpSpPr>
              <a:grpSpLocks/>
            </p:cNvGrpSpPr>
            <p:nvPr/>
          </p:nvGrpSpPr>
          <p:grpSpPr bwMode="auto">
            <a:xfrm>
              <a:off x="1104" y="2640"/>
              <a:ext cx="336" cy="192"/>
              <a:chOff x="912" y="2976"/>
              <a:chExt cx="336" cy="192"/>
            </a:xfrm>
          </p:grpSpPr>
          <p:sp>
            <p:nvSpPr>
              <p:cNvPr id="35920"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21"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22"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5845" name="Text Box 12"/>
          <p:cNvSpPr txBox="1">
            <a:spLocks noChangeArrowheads="1"/>
          </p:cNvSpPr>
          <p:nvPr/>
        </p:nvSpPr>
        <p:spPr bwMode="auto">
          <a:xfrm>
            <a:off x="2226154" y="2125663"/>
            <a:ext cx="639884"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I1:Open</a:t>
            </a:r>
          </a:p>
        </p:txBody>
      </p:sp>
      <p:grpSp>
        <p:nvGrpSpPr>
          <p:cNvPr id="35846" name="Group 13"/>
          <p:cNvGrpSpPr>
            <a:grpSpLocks/>
          </p:cNvGrpSpPr>
          <p:nvPr/>
        </p:nvGrpSpPr>
        <p:grpSpPr bwMode="auto">
          <a:xfrm>
            <a:off x="1851602" y="3008313"/>
            <a:ext cx="628486" cy="365125"/>
            <a:chOff x="384" y="3312"/>
            <a:chExt cx="432" cy="336"/>
          </a:xfrm>
        </p:grpSpPr>
        <p:sp>
          <p:nvSpPr>
            <p:cNvPr id="35909"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10"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11"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5912" name="Group 17"/>
            <p:cNvGrpSpPr>
              <a:grpSpLocks/>
            </p:cNvGrpSpPr>
            <p:nvPr/>
          </p:nvGrpSpPr>
          <p:grpSpPr bwMode="auto">
            <a:xfrm>
              <a:off x="480" y="3456"/>
              <a:ext cx="336" cy="192"/>
              <a:chOff x="912" y="2976"/>
              <a:chExt cx="336" cy="192"/>
            </a:xfrm>
          </p:grpSpPr>
          <p:sp>
            <p:nvSpPr>
              <p:cNvPr id="35913"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14"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15"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5847" name="Text Box 21"/>
          <p:cNvSpPr txBox="1">
            <a:spLocks noChangeArrowheads="1"/>
          </p:cNvSpPr>
          <p:nvPr/>
        </p:nvSpPr>
        <p:spPr bwMode="auto">
          <a:xfrm>
            <a:off x="1642106" y="2862263"/>
            <a:ext cx="639884"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I2:Open</a:t>
            </a:r>
          </a:p>
        </p:txBody>
      </p:sp>
      <p:grpSp>
        <p:nvGrpSpPr>
          <p:cNvPr id="35848" name="Group 22"/>
          <p:cNvGrpSpPr>
            <a:grpSpLocks/>
          </p:cNvGrpSpPr>
          <p:nvPr/>
        </p:nvGrpSpPr>
        <p:grpSpPr bwMode="auto">
          <a:xfrm>
            <a:off x="3004884" y="3055938"/>
            <a:ext cx="628487" cy="365125"/>
            <a:chOff x="1114" y="3278"/>
            <a:chExt cx="432" cy="336"/>
          </a:xfrm>
        </p:grpSpPr>
        <p:sp>
          <p:nvSpPr>
            <p:cNvPr id="35902"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03"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04"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5905" name="Group 26"/>
            <p:cNvGrpSpPr>
              <a:grpSpLocks/>
            </p:cNvGrpSpPr>
            <p:nvPr/>
          </p:nvGrpSpPr>
          <p:grpSpPr bwMode="auto">
            <a:xfrm>
              <a:off x="1210" y="3422"/>
              <a:ext cx="336" cy="192"/>
              <a:chOff x="912" y="2976"/>
              <a:chExt cx="336" cy="192"/>
            </a:xfrm>
          </p:grpSpPr>
          <p:sp>
            <p:nvSpPr>
              <p:cNvPr id="35906"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07"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08"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5849" name="Text Box 30"/>
          <p:cNvSpPr txBox="1">
            <a:spLocks noChangeArrowheads="1"/>
          </p:cNvSpPr>
          <p:nvPr/>
        </p:nvSpPr>
        <p:spPr bwMode="auto">
          <a:xfrm>
            <a:off x="2797505" y="2909888"/>
            <a:ext cx="639884"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I3:Open</a:t>
            </a:r>
          </a:p>
        </p:txBody>
      </p:sp>
      <p:grpSp>
        <p:nvGrpSpPr>
          <p:cNvPr id="35850" name="Group 31"/>
          <p:cNvGrpSpPr>
            <a:grpSpLocks/>
          </p:cNvGrpSpPr>
          <p:nvPr/>
        </p:nvGrpSpPr>
        <p:grpSpPr bwMode="auto">
          <a:xfrm>
            <a:off x="6219264" y="2722563"/>
            <a:ext cx="628486" cy="365125"/>
            <a:chOff x="1008" y="2496"/>
            <a:chExt cx="432" cy="336"/>
          </a:xfrm>
        </p:grpSpPr>
        <p:sp>
          <p:nvSpPr>
            <p:cNvPr id="35895"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96"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97"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5898" name="Group 35"/>
            <p:cNvGrpSpPr>
              <a:grpSpLocks/>
            </p:cNvGrpSpPr>
            <p:nvPr/>
          </p:nvGrpSpPr>
          <p:grpSpPr bwMode="auto">
            <a:xfrm>
              <a:off x="1104" y="2640"/>
              <a:ext cx="336" cy="192"/>
              <a:chOff x="912" y="2976"/>
              <a:chExt cx="336" cy="192"/>
            </a:xfrm>
          </p:grpSpPr>
          <p:sp>
            <p:nvSpPr>
              <p:cNvPr id="35899"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00"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01"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5851" name="Text Box 39"/>
          <p:cNvSpPr txBox="1">
            <a:spLocks noChangeArrowheads="1"/>
          </p:cNvSpPr>
          <p:nvPr/>
        </p:nvSpPr>
        <p:spPr bwMode="auto">
          <a:xfrm>
            <a:off x="5931473" y="2574925"/>
            <a:ext cx="764919"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A.I1:Open</a:t>
            </a:r>
          </a:p>
        </p:txBody>
      </p:sp>
      <p:grpSp>
        <p:nvGrpSpPr>
          <p:cNvPr id="35852" name="Group 40"/>
          <p:cNvGrpSpPr>
            <a:grpSpLocks/>
          </p:cNvGrpSpPr>
          <p:nvPr/>
        </p:nvGrpSpPr>
        <p:grpSpPr bwMode="auto">
          <a:xfrm>
            <a:off x="5931472" y="3559176"/>
            <a:ext cx="626370" cy="365125"/>
            <a:chOff x="384" y="3312"/>
            <a:chExt cx="432" cy="336"/>
          </a:xfrm>
        </p:grpSpPr>
        <p:sp>
          <p:nvSpPr>
            <p:cNvPr id="35888"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89"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90"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5891" name="Group 44"/>
            <p:cNvGrpSpPr>
              <a:grpSpLocks/>
            </p:cNvGrpSpPr>
            <p:nvPr/>
          </p:nvGrpSpPr>
          <p:grpSpPr bwMode="auto">
            <a:xfrm>
              <a:off x="480" y="3456"/>
              <a:ext cx="336" cy="192"/>
              <a:chOff x="912" y="2976"/>
              <a:chExt cx="336" cy="192"/>
            </a:xfrm>
          </p:grpSpPr>
          <p:sp>
            <p:nvSpPr>
              <p:cNvPr id="35892"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93"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94"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5853" name="Text Box 48"/>
          <p:cNvSpPr txBox="1">
            <a:spLocks noChangeArrowheads="1"/>
          </p:cNvSpPr>
          <p:nvPr/>
        </p:nvSpPr>
        <p:spPr bwMode="auto">
          <a:xfrm>
            <a:off x="5719861" y="3411538"/>
            <a:ext cx="764919"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A.I2:Open</a:t>
            </a:r>
          </a:p>
        </p:txBody>
      </p:sp>
      <p:grpSp>
        <p:nvGrpSpPr>
          <p:cNvPr id="35854" name="Group 49"/>
          <p:cNvGrpSpPr>
            <a:grpSpLocks/>
          </p:cNvGrpSpPr>
          <p:nvPr/>
        </p:nvGrpSpPr>
        <p:grpSpPr bwMode="auto">
          <a:xfrm>
            <a:off x="9617746" y="4502150"/>
            <a:ext cx="628486" cy="366712"/>
            <a:chOff x="1008" y="2496"/>
            <a:chExt cx="432" cy="336"/>
          </a:xfrm>
        </p:grpSpPr>
        <p:sp>
          <p:nvSpPr>
            <p:cNvPr id="35881"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82"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83"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5884" name="Group 53"/>
            <p:cNvGrpSpPr>
              <a:grpSpLocks/>
            </p:cNvGrpSpPr>
            <p:nvPr/>
          </p:nvGrpSpPr>
          <p:grpSpPr bwMode="auto">
            <a:xfrm>
              <a:off x="1104" y="2640"/>
              <a:ext cx="336" cy="192"/>
              <a:chOff x="912" y="2976"/>
              <a:chExt cx="336" cy="192"/>
            </a:xfrm>
          </p:grpSpPr>
          <p:sp>
            <p:nvSpPr>
              <p:cNvPr id="35885"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86"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87"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5855" name="Text Box 57"/>
          <p:cNvSpPr txBox="1">
            <a:spLocks noChangeArrowheads="1"/>
          </p:cNvSpPr>
          <p:nvPr/>
        </p:nvSpPr>
        <p:spPr bwMode="auto">
          <a:xfrm>
            <a:off x="9338418" y="4357688"/>
            <a:ext cx="83545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SD.I1:Open</a:t>
            </a:r>
          </a:p>
        </p:txBody>
      </p:sp>
      <p:grpSp>
        <p:nvGrpSpPr>
          <p:cNvPr id="35856" name="Group 58"/>
          <p:cNvGrpSpPr>
            <a:grpSpLocks/>
          </p:cNvGrpSpPr>
          <p:nvPr/>
        </p:nvGrpSpPr>
        <p:grpSpPr bwMode="auto">
          <a:xfrm>
            <a:off x="9059091" y="5392738"/>
            <a:ext cx="626370" cy="365125"/>
            <a:chOff x="384" y="3312"/>
            <a:chExt cx="432" cy="336"/>
          </a:xfrm>
        </p:grpSpPr>
        <p:sp>
          <p:nvSpPr>
            <p:cNvPr id="35874"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75"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76"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5877" name="Group 62"/>
            <p:cNvGrpSpPr>
              <a:grpSpLocks/>
            </p:cNvGrpSpPr>
            <p:nvPr/>
          </p:nvGrpSpPr>
          <p:grpSpPr bwMode="auto">
            <a:xfrm>
              <a:off x="480" y="3456"/>
              <a:ext cx="336" cy="192"/>
              <a:chOff x="912" y="2976"/>
              <a:chExt cx="336" cy="192"/>
            </a:xfrm>
          </p:grpSpPr>
          <p:sp>
            <p:nvSpPr>
              <p:cNvPr id="35878"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79"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80"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5857" name="Text Box 66"/>
          <p:cNvSpPr txBox="1">
            <a:spLocks noChangeArrowheads="1"/>
          </p:cNvSpPr>
          <p:nvPr/>
        </p:nvSpPr>
        <p:spPr bwMode="auto">
          <a:xfrm>
            <a:off x="8712048" y="5245101"/>
            <a:ext cx="83545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SD.I2:Open</a:t>
            </a:r>
          </a:p>
        </p:txBody>
      </p:sp>
      <p:grpSp>
        <p:nvGrpSpPr>
          <p:cNvPr id="35858" name="Group 67"/>
          <p:cNvGrpSpPr>
            <a:grpSpLocks/>
          </p:cNvGrpSpPr>
          <p:nvPr/>
        </p:nvGrpSpPr>
        <p:grpSpPr bwMode="auto">
          <a:xfrm>
            <a:off x="10313947" y="5183188"/>
            <a:ext cx="626370" cy="366713"/>
            <a:chOff x="1114" y="3278"/>
            <a:chExt cx="432" cy="336"/>
          </a:xfrm>
        </p:grpSpPr>
        <p:sp>
          <p:nvSpPr>
            <p:cNvPr id="35867"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8"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9"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5870" name="Group 71"/>
            <p:cNvGrpSpPr>
              <a:grpSpLocks/>
            </p:cNvGrpSpPr>
            <p:nvPr/>
          </p:nvGrpSpPr>
          <p:grpSpPr bwMode="auto">
            <a:xfrm>
              <a:off x="1210" y="3422"/>
              <a:ext cx="336" cy="192"/>
              <a:chOff x="912" y="2976"/>
              <a:chExt cx="336" cy="192"/>
            </a:xfrm>
          </p:grpSpPr>
          <p:sp>
            <p:nvSpPr>
              <p:cNvPr id="35871"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72"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73"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5859" name="Text Box 75"/>
          <p:cNvSpPr txBox="1">
            <a:spLocks noChangeArrowheads="1"/>
          </p:cNvSpPr>
          <p:nvPr/>
        </p:nvSpPr>
        <p:spPr bwMode="auto">
          <a:xfrm>
            <a:off x="9827241" y="4943476"/>
            <a:ext cx="83545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SD.I3:Open</a:t>
            </a:r>
          </a:p>
        </p:txBody>
      </p:sp>
      <p:sp>
        <p:nvSpPr>
          <p:cNvPr id="35860" name="Oval 76"/>
          <p:cNvSpPr>
            <a:spLocks noChangeArrowheads="1"/>
          </p:cNvSpPr>
          <p:nvPr/>
        </p:nvSpPr>
        <p:spPr bwMode="auto">
          <a:xfrm>
            <a:off x="5133697" y="2408237"/>
            <a:ext cx="257954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5861" name="Oval 77"/>
          <p:cNvSpPr>
            <a:spLocks noChangeArrowheads="1"/>
          </p:cNvSpPr>
          <p:nvPr/>
        </p:nvSpPr>
        <p:spPr bwMode="auto">
          <a:xfrm>
            <a:off x="8640100" y="4189412"/>
            <a:ext cx="2579544"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5862" name="Text Box 78"/>
          <p:cNvSpPr txBox="1">
            <a:spLocks noChangeArrowheads="1"/>
          </p:cNvSpPr>
          <p:nvPr/>
        </p:nvSpPr>
        <p:spPr bwMode="auto">
          <a:xfrm>
            <a:off x="1502443" y="4818062"/>
            <a:ext cx="1294676" cy="46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eaLnBrk="0" hangingPunct="0">
              <a:defRPr b="1" u="sng">
                <a:solidFill>
                  <a:schemeClr val="tx1"/>
                </a:solidFill>
                <a:latin typeface="Palatino"/>
                <a:ea typeface="MS PGothic" pitchFamily="34" charset="-128"/>
              </a:defRPr>
            </a:lvl1pPr>
            <a:lvl2pPr marL="742950" indent="-285750" defTabSz="901700" eaLnBrk="0" hangingPunct="0">
              <a:defRPr b="1" u="sng">
                <a:solidFill>
                  <a:schemeClr val="tx1"/>
                </a:solidFill>
                <a:latin typeface="Palatino"/>
                <a:ea typeface="MS PGothic" pitchFamily="34" charset="-128"/>
              </a:defRPr>
            </a:lvl2pPr>
            <a:lvl3pPr marL="1143000" indent="-228600" defTabSz="901700" eaLnBrk="0" hangingPunct="0">
              <a:defRPr b="1" u="sng">
                <a:solidFill>
                  <a:schemeClr val="tx1"/>
                </a:solidFill>
                <a:latin typeface="Palatino"/>
                <a:ea typeface="MS PGothic" pitchFamily="34" charset="-128"/>
              </a:defRPr>
            </a:lvl3pPr>
            <a:lvl4pPr marL="1600200" indent="-228600" defTabSz="901700" eaLnBrk="0" hangingPunct="0">
              <a:defRPr b="1" u="sng">
                <a:solidFill>
                  <a:schemeClr val="tx1"/>
                </a:solidFill>
                <a:latin typeface="Palatino"/>
                <a:ea typeface="MS PGothic" pitchFamily="34" charset="-128"/>
              </a:defRPr>
            </a:lvl4pPr>
            <a:lvl5pPr marL="2057400" indent="-228600" defTabSz="901700" eaLnBrk="0" hangingPunct="0">
              <a:defRPr b="1" u="sng">
                <a:solidFill>
                  <a:schemeClr val="tx1"/>
                </a:solidFill>
                <a:latin typeface="Palatino"/>
                <a:ea typeface="MS PGothic" pitchFamily="34" charset="-128"/>
              </a:defRPr>
            </a:lvl5pPr>
            <a:lvl6pPr marL="2514600" indent="-228600" defTabSz="901700" eaLnBrk="0" fontAlgn="base" hangingPunct="0">
              <a:spcBef>
                <a:spcPct val="0"/>
              </a:spcBef>
              <a:spcAft>
                <a:spcPct val="0"/>
              </a:spcAft>
              <a:defRPr b="1" u="sng">
                <a:solidFill>
                  <a:schemeClr val="tx1"/>
                </a:solidFill>
                <a:latin typeface="Palatino"/>
                <a:ea typeface="MS PGothic" pitchFamily="34" charset="-128"/>
              </a:defRPr>
            </a:lvl6pPr>
            <a:lvl7pPr marL="2971800" indent="-228600" defTabSz="901700" eaLnBrk="0" fontAlgn="base" hangingPunct="0">
              <a:spcBef>
                <a:spcPct val="0"/>
              </a:spcBef>
              <a:spcAft>
                <a:spcPct val="0"/>
              </a:spcAft>
              <a:defRPr b="1" u="sng">
                <a:solidFill>
                  <a:schemeClr val="tx1"/>
                </a:solidFill>
                <a:latin typeface="Palatino"/>
                <a:ea typeface="MS PGothic" pitchFamily="34" charset="-128"/>
              </a:defRPr>
            </a:lvl7pPr>
            <a:lvl8pPr marL="3429000" indent="-228600" defTabSz="901700" eaLnBrk="0" fontAlgn="base" hangingPunct="0">
              <a:spcBef>
                <a:spcPct val="0"/>
              </a:spcBef>
              <a:spcAft>
                <a:spcPct val="0"/>
              </a:spcAft>
              <a:defRPr b="1" u="sng">
                <a:solidFill>
                  <a:schemeClr val="tx1"/>
                </a:solidFill>
                <a:latin typeface="Palatino"/>
                <a:ea typeface="MS PGothic" pitchFamily="34" charset="-128"/>
              </a:defRPr>
            </a:lvl8pPr>
            <a:lvl9pPr marL="3886200" indent="-228600" defTabSz="901700" eaLnBrk="0" fontAlgn="base" hangingPunct="0">
              <a:spcBef>
                <a:spcPct val="0"/>
              </a:spcBef>
              <a:spcAft>
                <a:spcPct val="0"/>
              </a:spcAft>
              <a:defRPr b="1" u="sng">
                <a:solidFill>
                  <a:schemeClr val="tx1"/>
                </a:solidFill>
                <a:latin typeface="Palatino"/>
                <a:ea typeface="MS PGothic" pitchFamily="34" charset="-128"/>
              </a:defRPr>
            </a:lvl9pPr>
          </a:lstStyle>
          <a:p>
            <a:r>
              <a:rPr lang="en-US" u="none">
                <a:solidFill>
                  <a:srgbClr val="FFFFFF"/>
                </a:solidFill>
                <a:latin typeface="Times New Roman" pitchFamily="18" charset="0"/>
              </a:rPr>
              <a:t>Analysis</a:t>
            </a:r>
          </a:p>
        </p:txBody>
      </p:sp>
      <p:sp>
        <p:nvSpPr>
          <p:cNvPr id="474191" name="Text Box 79"/>
          <p:cNvSpPr txBox="1">
            <a:spLocks noChangeArrowheads="1"/>
          </p:cNvSpPr>
          <p:nvPr/>
        </p:nvSpPr>
        <p:spPr bwMode="auto">
          <a:xfrm>
            <a:off x="2003963" y="4741862"/>
            <a:ext cx="1259410" cy="460427"/>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p>
            <a:pPr defTabSz="901700" eaLnBrk="0" hangingPunct="0">
              <a:defRPr/>
            </a:pPr>
            <a:r>
              <a:rPr lang="en-US" u="none">
                <a:solidFill>
                  <a:srgbClr val="FFFFFF"/>
                </a:solidFill>
                <a:latin typeface="Times New Roman" pitchFamily="18" charset="0"/>
                <a:cs typeface="+mn-cs"/>
              </a:rPr>
              <a:t>Analysis</a:t>
            </a:r>
          </a:p>
        </p:txBody>
      </p:sp>
      <p:sp>
        <p:nvSpPr>
          <p:cNvPr id="35864" name="Line 80"/>
          <p:cNvSpPr>
            <a:spLocks noChangeShapeType="1"/>
          </p:cNvSpPr>
          <p:nvPr/>
        </p:nvSpPr>
        <p:spPr bwMode="auto">
          <a:xfrm>
            <a:off x="4007923" y="2860675"/>
            <a:ext cx="1301412"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5" name="Line 81"/>
          <p:cNvSpPr>
            <a:spLocks noChangeShapeType="1"/>
          </p:cNvSpPr>
          <p:nvPr/>
        </p:nvSpPr>
        <p:spPr bwMode="auto">
          <a:xfrm>
            <a:off x="7613784" y="3687763"/>
            <a:ext cx="1301412" cy="75247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6" name="Line 82"/>
          <p:cNvSpPr>
            <a:spLocks noChangeShapeType="1"/>
          </p:cNvSpPr>
          <p:nvPr/>
        </p:nvSpPr>
        <p:spPr bwMode="auto">
          <a:xfrm flipH="1" flipV="1">
            <a:off x="3305372" y="3687763"/>
            <a:ext cx="5410908" cy="1655763"/>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Rectangle 1"/>
          <p:cNvSpPr/>
          <p:nvPr/>
        </p:nvSpPr>
        <p:spPr>
          <a:xfrm>
            <a:off x="1696894" y="252315"/>
            <a:ext cx="8409674" cy="646331"/>
          </a:xfrm>
          <a:prstGeom prst="rect">
            <a:avLst/>
          </a:prstGeom>
        </p:spPr>
        <p:txBody>
          <a:bodyPr wrap="none">
            <a:spAutoFit/>
          </a:bodyPr>
          <a:lstStyle/>
          <a:p>
            <a:r>
              <a:rPr lang="en-US" sz="3600" u="sng" dirty="0">
                <a:latin typeface="Algerian" pitchFamily="82" charset="0"/>
              </a:rPr>
              <a:t>Waterfall Model: Analysis Phase</a:t>
            </a:r>
          </a:p>
        </p:txBody>
      </p:sp>
    </p:spTree>
    <p:extLst>
      <p:ext uri="{BB962C8B-B14F-4D97-AF65-F5344CB8AC3E}">
        <p14:creationId xmlns:p14="http://schemas.microsoft.com/office/powerpoint/2010/main" val="107801038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Oval 3"/>
          <p:cNvSpPr>
            <a:spLocks noChangeArrowheads="1"/>
          </p:cNvSpPr>
          <p:nvPr/>
        </p:nvSpPr>
        <p:spPr bwMode="auto">
          <a:xfrm>
            <a:off x="1402986" y="1949398"/>
            <a:ext cx="2577429"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nvGrpSpPr>
          <p:cNvPr id="36868" name="Group 4"/>
          <p:cNvGrpSpPr>
            <a:grpSpLocks/>
          </p:cNvGrpSpPr>
          <p:nvPr/>
        </p:nvGrpSpPr>
        <p:grpSpPr bwMode="auto">
          <a:xfrm>
            <a:off x="2516062" y="2265312"/>
            <a:ext cx="628486" cy="365125"/>
            <a:chOff x="1008" y="2496"/>
            <a:chExt cx="432" cy="336"/>
          </a:xfrm>
        </p:grpSpPr>
        <p:sp>
          <p:nvSpPr>
            <p:cNvPr id="36942"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43"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44"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6945" name="Group 8"/>
            <p:cNvGrpSpPr>
              <a:grpSpLocks/>
            </p:cNvGrpSpPr>
            <p:nvPr/>
          </p:nvGrpSpPr>
          <p:grpSpPr bwMode="auto">
            <a:xfrm>
              <a:off x="1104" y="2640"/>
              <a:ext cx="336" cy="192"/>
              <a:chOff x="912" y="2976"/>
              <a:chExt cx="336" cy="192"/>
            </a:xfrm>
          </p:grpSpPr>
          <p:sp>
            <p:nvSpPr>
              <p:cNvPr id="36946"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47"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48"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6869" name="Text Box 12"/>
          <p:cNvSpPr txBox="1">
            <a:spLocks noChangeArrowheads="1"/>
          </p:cNvSpPr>
          <p:nvPr/>
        </p:nvSpPr>
        <p:spPr bwMode="auto">
          <a:xfrm>
            <a:off x="2226153" y="2117674"/>
            <a:ext cx="712020"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I1:Closed</a:t>
            </a:r>
          </a:p>
        </p:txBody>
      </p:sp>
      <p:grpSp>
        <p:nvGrpSpPr>
          <p:cNvPr id="36870" name="Group 13"/>
          <p:cNvGrpSpPr>
            <a:grpSpLocks/>
          </p:cNvGrpSpPr>
          <p:nvPr/>
        </p:nvGrpSpPr>
        <p:grpSpPr bwMode="auto">
          <a:xfrm>
            <a:off x="1851602" y="3000324"/>
            <a:ext cx="628486" cy="365125"/>
            <a:chOff x="384" y="3312"/>
            <a:chExt cx="432" cy="336"/>
          </a:xfrm>
        </p:grpSpPr>
        <p:sp>
          <p:nvSpPr>
            <p:cNvPr id="36935"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36"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37"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6938" name="Group 17"/>
            <p:cNvGrpSpPr>
              <a:grpSpLocks/>
            </p:cNvGrpSpPr>
            <p:nvPr/>
          </p:nvGrpSpPr>
          <p:grpSpPr bwMode="auto">
            <a:xfrm>
              <a:off x="480" y="3456"/>
              <a:ext cx="336" cy="192"/>
              <a:chOff x="912" y="2976"/>
              <a:chExt cx="336" cy="192"/>
            </a:xfrm>
          </p:grpSpPr>
          <p:sp>
            <p:nvSpPr>
              <p:cNvPr id="36939"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40"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41"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6871" name="Text Box 21"/>
          <p:cNvSpPr txBox="1">
            <a:spLocks noChangeArrowheads="1"/>
          </p:cNvSpPr>
          <p:nvPr/>
        </p:nvSpPr>
        <p:spPr bwMode="auto">
          <a:xfrm>
            <a:off x="1642106" y="2854274"/>
            <a:ext cx="712020"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I2:Closed</a:t>
            </a:r>
          </a:p>
        </p:txBody>
      </p:sp>
      <p:grpSp>
        <p:nvGrpSpPr>
          <p:cNvPr id="36872" name="Group 22"/>
          <p:cNvGrpSpPr>
            <a:grpSpLocks/>
          </p:cNvGrpSpPr>
          <p:nvPr/>
        </p:nvGrpSpPr>
        <p:grpSpPr bwMode="auto">
          <a:xfrm>
            <a:off x="3004884" y="3047949"/>
            <a:ext cx="628487" cy="365125"/>
            <a:chOff x="1114" y="3278"/>
            <a:chExt cx="432" cy="336"/>
          </a:xfrm>
        </p:grpSpPr>
        <p:sp>
          <p:nvSpPr>
            <p:cNvPr id="36928"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29"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30"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6931" name="Group 26"/>
            <p:cNvGrpSpPr>
              <a:grpSpLocks/>
            </p:cNvGrpSpPr>
            <p:nvPr/>
          </p:nvGrpSpPr>
          <p:grpSpPr bwMode="auto">
            <a:xfrm>
              <a:off x="1210" y="3422"/>
              <a:ext cx="336" cy="192"/>
              <a:chOff x="912" y="2976"/>
              <a:chExt cx="336" cy="192"/>
            </a:xfrm>
          </p:grpSpPr>
          <p:sp>
            <p:nvSpPr>
              <p:cNvPr id="36932"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33"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34"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6873" name="Text Box 30"/>
          <p:cNvSpPr txBox="1">
            <a:spLocks noChangeArrowheads="1"/>
          </p:cNvSpPr>
          <p:nvPr/>
        </p:nvSpPr>
        <p:spPr bwMode="auto">
          <a:xfrm>
            <a:off x="2797505" y="2901899"/>
            <a:ext cx="639884"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I3:Open</a:t>
            </a:r>
          </a:p>
        </p:txBody>
      </p:sp>
      <p:grpSp>
        <p:nvGrpSpPr>
          <p:cNvPr id="36874" name="Group 31"/>
          <p:cNvGrpSpPr>
            <a:grpSpLocks/>
          </p:cNvGrpSpPr>
          <p:nvPr/>
        </p:nvGrpSpPr>
        <p:grpSpPr bwMode="auto">
          <a:xfrm>
            <a:off x="6219264" y="2714574"/>
            <a:ext cx="628486" cy="365125"/>
            <a:chOff x="1008" y="2496"/>
            <a:chExt cx="432" cy="336"/>
          </a:xfrm>
        </p:grpSpPr>
        <p:sp>
          <p:nvSpPr>
            <p:cNvPr id="36921"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22"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23"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6924" name="Group 35"/>
            <p:cNvGrpSpPr>
              <a:grpSpLocks/>
            </p:cNvGrpSpPr>
            <p:nvPr/>
          </p:nvGrpSpPr>
          <p:grpSpPr bwMode="auto">
            <a:xfrm>
              <a:off x="1104" y="2640"/>
              <a:ext cx="336" cy="192"/>
              <a:chOff x="912" y="2976"/>
              <a:chExt cx="336" cy="192"/>
            </a:xfrm>
          </p:grpSpPr>
          <p:sp>
            <p:nvSpPr>
              <p:cNvPr id="36925"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26"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27"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6875" name="Text Box 39"/>
          <p:cNvSpPr txBox="1">
            <a:spLocks noChangeArrowheads="1"/>
          </p:cNvSpPr>
          <p:nvPr/>
        </p:nvSpPr>
        <p:spPr bwMode="auto">
          <a:xfrm>
            <a:off x="5931473" y="2566936"/>
            <a:ext cx="764919"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A.I1:Open</a:t>
            </a:r>
          </a:p>
        </p:txBody>
      </p:sp>
      <p:grpSp>
        <p:nvGrpSpPr>
          <p:cNvPr id="36876" name="Group 40"/>
          <p:cNvGrpSpPr>
            <a:grpSpLocks/>
          </p:cNvGrpSpPr>
          <p:nvPr/>
        </p:nvGrpSpPr>
        <p:grpSpPr bwMode="auto">
          <a:xfrm>
            <a:off x="5931472" y="3551187"/>
            <a:ext cx="626370" cy="365125"/>
            <a:chOff x="384" y="3312"/>
            <a:chExt cx="432" cy="336"/>
          </a:xfrm>
        </p:grpSpPr>
        <p:sp>
          <p:nvSpPr>
            <p:cNvPr id="36914"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15"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16"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6917" name="Group 44"/>
            <p:cNvGrpSpPr>
              <a:grpSpLocks/>
            </p:cNvGrpSpPr>
            <p:nvPr/>
          </p:nvGrpSpPr>
          <p:grpSpPr bwMode="auto">
            <a:xfrm>
              <a:off x="480" y="3456"/>
              <a:ext cx="336" cy="192"/>
              <a:chOff x="912" y="2976"/>
              <a:chExt cx="336" cy="192"/>
            </a:xfrm>
          </p:grpSpPr>
          <p:sp>
            <p:nvSpPr>
              <p:cNvPr id="36918"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19"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20"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6877" name="Text Box 48"/>
          <p:cNvSpPr txBox="1">
            <a:spLocks noChangeArrowheads="1"/>
          </p:cNvSpPr>
          <p:nvPr/>
        </p:nvSpPr>
        <p:spPr bwMode="auto">
          <a:xfrm>
            <a:off x="5719861" y="3403549"/>
            <a:ext cx="764919"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A.I2:Open</a:t>
            </a:r>
          </a:p>
        </p:txBody>
      </p:sp>
      <p:grpSp>
        <p:nvGrpSpPr>
          <p:cNvPr id="36878" name="Group 49"/>
          <p:cNvGrpSpPr>
            <a:grpSpLocks/>
          </p:cNvGrpSpPr>
          <p:nvPr/>
        </p:nvGrpSpPr>
        <p:grpSpPr bwMode="auto">
          <a:xfrm>
            <a:off x="9617746" y="4494161"/>
            <a:ext cx="628486" cy="366712"/>
            <a:chOff x="1008" y="2496"/>
            <a:chExt cx="432" cy="336"/>
          </a:xfrm>
        </p:grpSpPr>
        <p:sp>
          <p:nvSpPr>
            <p:cNvPr id="36907"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8"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9"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6910" name="Group 53"/>
            <p:cNvGrpSpPr>
              <a:grpSpLocks/>
            </p:cNvGrpSpPr>
            <p:nvPr/>
          </p:nvGrpSpPr>
          <p:grpSpPr bwMode="auto">
            <a:xfrm>
              <a:off x="1104" y="2640"/>
              <a:ext cx="336" cy="192"/>
              <a:chOff x="912" y="2976"/>
              <a:chExt cx="336" cy="192"/>
            </a:xfrm>
          </p:grpSpPr>
          <p:sp>
            <p:nvSpPr>
              <p:cNvPr id="36911"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12"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13"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6879" name="Text Box 57"/>
          <p:cNvSpPr txBox="1">
            <a:spLocks noChangeArrowheads="1"/>
          </p:cNvSpPr>
          <p:nvPr/>
        </p:nvSpPr>
        <p:spPr bwMode="auto">
          <a:xfrm>
            <a:off x="9338419" y="4349699"/>
            <a:ext cx="83545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SD.I1:Open</a:t>
            </a:r>
          </a:p>
        </p:txBody>
      </p:sp>
      <p:grpSp>
        <p:nvGrpSpPr>
          <p:cNvPr id="36880" name="Group 58"/>
          <p:cNvGrpSpPr>
            <a:grpSpLocks/>
          </p:cNvGrpSpPr>
          <p:nvPr/>
        </p:nvGrpSpPr>
        <p:grpSpPr bwMode="auto">
          <a:xfrm>
            <a:off x="9059091" y="5384749"/>
            <a:ext cx="626370" cy="365125"/>
            <a:chOff x="384" y="3312"/>
            <a:chExt cx="432" cy="336"/>
          </a:xfrm>
        </p:grpSpPr>
        <p:sp>
          <p:nvSpPr>
            <p:cNvPr id="36900"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1"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2"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6903" name="Group 62"/>
            <p:cNvGrpSpPr>
              <a:grpSpLocks/>
            </p:cNvGrpSpPr>
            <p:nvPr/>
          </p:nvGrpSpPr>
          <p:grpSpPr bwMode="auto">
            <a:xfrm>
              <a:off x="480" y="3456"/>
              <a:ext cx="336" cy="192"/>
              <a:chOff x="912" y="2976"/>
              <a:chExt cx="336" cy="192"/>
            </a:xfrm>
          </p:grpSpPr>
          <p:sp>
            <p:nvSpPr>
              <p:cNvPr id="36904"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5"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6"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6881" name="Text Box 66"/>
          <p:cNvSpPr txBox="1">
            <a:spLocks noChangeArrowheads="1"/>
          </p:cNvSpPr>
          <p:nvPr/>
        </p:nvSpPr>
        <p:spPr bwMode="auto">
          <a:xfrm>
            <a:off x="8712049" y="5237112"/>
            <a:ext cx="83545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SD.I2:Open</a:t>
            </a:r>
          </a:p>
        </p:txBody>
      </p:sp>
      <p:grpSp>
        <p:nvGrpSpPr>
          <p:cNvPr id="36882" name="Group 67"/>
          <p:cNvGrpSpPr>
            <a:grpSpLocks/>
          </p:cNvGrpSpPr>
          <p:nvPr/>
        </p:nvGrpSpPr>
        <p:grpSpPr bwMode="auto">
          <a:xfrm>
            <a:off x="10313947" y="5175199"/>
            <a:ext cx="626370" cy="366713"/>
            <a:chOff x="1114" y="3278"/>
            <a:chExt cx="432" cy="336"/>
          </a:xfrm>
        </p:grpSpPr>
        <p:sp>
          <p:nvSpPr>
            <p:cNvPr id="36893"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4"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5"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6896" name="Group 71"/>
            <p:cNvGrpSpPr>
              <a:grpSpLocks/>
            </p:cNvGrpSpPr>
            <p:nvPr/>
          </p:nvGrpSpPr>
          <p:grpSpPr bwMode="auto">
            <a:xfrm>
              <a:off x="1210" y="3422"/>
              <a:ext cx="336" cy="192"/>
              <a:chOff x="912" y="2976"/>
              <a:chExt cx="336" cy="192"/>
            </a:xfrm>
          </p:grpSpPr>
          <p:sp>
            <p:nvSpPr>
              <p:cNvPr id="36897"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8"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9"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6883" name="Text Box 75"/>
          <p:cNvSpPr txBox="1">
            <a:spLocks noChangeArrowheads="1"/>
          </p:cNvSpPr>
          <p:nvPr/>
        </p:nvSpPr>
        <p:spPr bwMode="auto">
          <a:xfrm>
            <a:off x="9827241" y="4935487"/>
            <a:ext cx="83545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SD.I3:Open</a:t>
            </a:r>
          </a:p>
        </p:txBody>
      </p:sp>
      <p:sp>
        <p:nvSpPr>
          <p:cNvPr id="36884" name="Oval 76"/>
          <p:cNvSpPr>
            <a:spLocks noChangeArrowheads="1"/>
          </p:cNvSpPr>
          <p:nvPr/>
        </p:nvSpPr>
        <p:spPr bwMode="auto">
          <a:xfrm>
            <a:off x="5133697" y="2400248"/>
            <a:ext cx="257954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6885" name="Oval 77"/>
          <p:cNvSpPr>
            <a:spLocks noChangeArrowheads="1"/>
          </p:cNvSpPr>
          <p:nvPr/>
        </p:nvSpPr>
        <p:spPr bwMode="auto">
          <a:xfrm>
            <a:off x="8640100" y="4181423"/>
            <a:ext cx="2579544"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6886" name="Text Box 78"/>
          <p:cNvSpPr txBox="1">
            <a:spLocks noChangeArrowheads="1"/>
          </p:cNvSpPr>
          <p:nvPr/>
        </p:nvSpPr>
        <p:spPr bwMode="auto">
          <a:xfrm>
            <a:off x="1502443" y="4810073"/>
            <a:ext cx="1294676" cy="46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eaLnBrk="0" hangingPunct="0">
              <a:defRPr b="1" u="sng">
                <a:solidFill>
                  <a:schemeClr val="tx1"/>
                </a:solidFill>
                <a:latin typeface="Palatino"/>
                <a:ea typeface="MS PGothic" pitchFamily="34" charset="-128"/>
              </a:defRPr>
            </a:lvl1pPr>
            <a:lvl2pPr marL="742950" indent="-285750" defTabSz="901700" eaLnBrk="0" hangingPunct="0">
              <a:defRPr b="1" u="sng">
                <a:solidFill>
                  <a:schemeClr val="tx1"/>
                </a:solidFill>
                <a:latin typeface="Palatino"/>
                <a:ea typeface="MS PGothic" pitchFamily="34" charset="-128"/>
              </a:defRPr>
            </a:lvl2pPr>
            <a:lvl3pPr marL="1143000" indent="-228600" defTabSz="901700" eaLnBrk="0" hangingPunct="0">
              <a:defRPr b="1" u="sng">
                <a:solidFill>
                  <a:schemeClr val="tx1"/>
                </a:solidFill>
                <a:latin typeface="Palatino"/>
                <a:ea typeface="MS PGothic" pitchFamily="34" charset="-128"/>
              </a:defRPr>
            </a:lvl3pPr>
            <a:lvl4pPr marL="1600200" indent="-228600" defTabSz="901700" eaLnBrk="0" hangingPunct="0">
              <a:defRPr b="1" u="sng">
                <a:solidFill>
                  <a:schemeClr val="tx1"/>
                </a:solidFill>
                <a:latin typeface="Palatino"/>
                <a:ea typeface="MS PGothic" pitchFamily="34" charset="-128"/>
              </a:defRPr>
            </a:lvl4pPr>
            <a:lvl5pPr marL="2057400" indent="-228600" defTabSz="901700" eaLnBrk="0" hangingPunct="0">
              <a:defRPr b="1" u="sng">
                <a:solidFill>
                  <a:schemeClr val="tx1"/>
                </a:solidFill>
                <a:latin typeface="Palatino"/>
                <a:ea typeface="MS PGothic" pitchFamily="34" charset="-128"/>
              </a:defRPr>
            </a:lvl5pPr>
            <a:lvl6pPr marL="2514600" indent="-228600" defTabSz="901700" eaLnBrk="0" fontAlgn="base" hangingPunct="0">
              <a:spcBef>
                <a:spcPct val="0"/>
              </a:spcBef>
              <a:spcAft>
                <a:spcPct val="0"/>
              </a:spcAft>
              <a:defRPr b="1" u="sng">
                <a:solidFill>
                  <a:schemeClr val="tx1"/>
                </a:solidFill>
                <a:latin typeface="Palatino"/>
                <a:ea typeface="MS PGothic" pitchFamily="34" charset="-128"/>
              </a:defRPr>
            </a:lvl6pPr>
            <a:lvl7pPr marL="2971800" indent="-228600" defTabSz="901700" eaLnBrk="0" fontAlgn="base" hangingPunct="0">
              <a:spcBef>
                <a:spcPct val="0"/>
              </a:spcBef>
              <a:spcAft>
                <a:spcPct val="0"/>
              </a:spcAft>
              <a:defRPr b="1" u="sng">
                <a:solidFill>
                  <a:schemeClr val="tx1"/>
                </a:solidFill>
                <a:latin typeface="Palatino"/>
                <a:ea typeface="MS PGothic" pitchFamily="34" charset="-128"/>
              </a:defRPr>
            </a:lvl7pPr>
            <a:lvl8pPr marL="3429000" indent="-228600" defTabSz="901700" eaLnBrk="0" fontAlgn="base" hangingPunct="0">
              <a:spcBef>
                <a:spcPct val="0"/>
              </a:spcBef>
              <a:spcAft>
                <a:spcPct val="0"/>
              </a:spcAft>
              <a:defRPr b="1" u="sng">
                <a:solidFill>
                  <a:schemeClr val="tx1"/>
                </a:solidFill>
                <a:latin typeface="Palatino"/>
                <a:ea typeface="MS PGothic" pitchFamily="34" charset="-128"/>
              </a:defRPr>
            </a:lvl8pPr>
            <a:lvl9pPr marL="3886200" indent="-228600" defTabSz="901700" eaLnBrk="0" fontAlgn="base" hangingPunct="0">
              <a:spcBef>
                <a:spcPct val="0"/>
              </a:spcBef>
              <a:spcAft>
                <a:spcPct val="0"/>
              </a:spcAft>
              <a:defRPr b="1" u="sng">
                <a:solidFill>
                  <a:schemeClr val="tx1"/>
                </a:solidFill>
                <a:latin typeface="Palatino"/>
                <a:ea typeface="MS PGothic" pitchFamily="34" charset="-128"/>
              </a:defRPr>
            </a:lvl9pPr>
          </a:lstStyle>
          <a:p>
            <a:r>
              <a:rPr lang="en-US" u="none">
                <a:solidFill>
                  <a:srgbClr val="FFFFFF"/>
                </a:solidFill>
                <a:latin typeface="Times New Roman" pitchFamily="18" charset="0"/>
              </a:rPr>
              <a:t>Analysis</a:t>
            </a:r>
          </a:p>
        </p:txBody>
      </p:sp>
      <p:sp>
        <p:nvSpPr>
          <p:cNvPr id="476239" name="Text Box 79"/>
          <p:cNvSpPr txBox="1">
            <a:spLocks noChangeArrowheads="1"/>
          </p:cNvSpPr>
          <p:nvPr/>
        </p:nvSpPr>
        <p:spPr bwMode="auto">
          <a:xfrm>
            <a:off x="5408792" y="5787973"/>
            <a:ext cx="1054226" cy="460427"/>
          </a:xfrm>
          <a:prstGeom prst="rect">
            <a:avLst/>
          </a:prstGeom>
          <a:solidFill>
            <a:srgbClr val="00D564"/>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p>
            <a:pPr defTabSz="901700" eaLnBrk="0" hangingPunct="0">
              <a:defRPr/>
            </a:pPr>
            <a:r>
              <a:rPr lang="en-US" u="none">
                <a:solidFill>
                  <a:srgbClr val="FFFFFF"/>
                </a:solidFill>
                <a:latin typeface="Times New Roman" pitchFamily="18" charset="0"/>
                <a:cs typeface="+mn-cs"/>
              </a:rPr>
              <a:t>Design</a:t>
            </a:r>
          </a:p>
        </p:txBody>
      </p:sp>
      <p:sp>
        <p:nvSpPr>
          <p:cNvPr id="476240" name="Text Box 80"/>
          <p:cNvSpPr txBox="1">
            <a:spLocks noChangeArrowheads="1"/>
          </p:cNvSpPr>
          <p:nvPr/>
        </p:nvSpPr>
        <p:spPr bwMode="auto">
          <a:xfrm>
            <a:off x="2003963" y="4733873"/>
            <a:ext cx="1259410" cy="460427"/>
          </a:xfrm>
          <a:prstGeom prst="rect">
            <a:avLst/>
          </a:prstGeom>
          <a:solidFill>
            <a:srgbClr val="FDAD23"/>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p>
            <a:pPr defTabSz="901700" eaLnBrk="0" hangingPunct="0">
              <a:defRPr/>
            </a:pPr>
            <a:r>
              <a:rPr lang="en-US" u="none">
                <a:latin typeface="Times New Roman" pitchFamily="18" charset="0"/>
                <a:cs typeface="+mn-cs"/>
              </a:rPr>
              <a:t>Analysis</a:t>
            </a:r>
          </a:p>
        </p:txBody>
      </p:sp>
      <p:cxnSp>
        <p:nvCxnSpPr>
          <p:cNvPr id="36889" name="AutoShape 81"/>
          <p:cNvCxnSpPr>
            <a:cxnSpLocks noChangeShapeType="1"/>
            <a:stCxn id="476240" idx="3"/>
            <a:endCxn id="476239" idx="1"/>
          </p:cNvCxnSpPr>
          <p:nvPr/>
        </p:nvCxnSpPr>
        <p:spPr bwMode="auto">
          <a:xfrm>
            <a:off x="3263373" y="4964087"/>
            <a:ext cx="2145419" cy="1054100"/>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890" name="Line 82"/>
          <p:cNvSpPr>
            <a:spLocks noChangeShapeType="1"/>
          </p:cNvSpPr>
          <p:nvPr/>
        </p:nvSpPr>
        <p:spPr bwMode="auto">
          <a:xfrm>
            <a:off x="4007923" y="2852686"/>
            <a:ext cx="1301412"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1" name="Line 83"/>
          <p:cNvSpPr>
            <a:spLocks noChangeShapeType="1"/>
          </p:cNvSpPr>
          <p:nvPr/>
        </p:nvSpPr>
        <p:spPr bwMode="auto">
          <a:xfrm>
            <a:off x="7613784" y="3679774"/>
            <a:ext cx="1301412" cy="75247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2" name="Line 84"/>
          <p:cNvSpPr>
            <a:spLocks noChangeShapeType="1"/>
          </p:cNvSpPr>
          <p:nvPr/>
        </p:nvSpPr>
        <p:spPr bwMode="auto">
          <a:xfrm flipH="1" flipV="1">
            <a:off x="3305372" y="3679774"/>
            <a:ext cx="5410908" cy="1655763"/>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Rectangle 1"/>
          <p:cNvSpPr/>
          <p:nvPr/>
        </p:nvSpPr>
        <p:spPr>
          <a:xfrm>
            <a:off x="2030575" y="304800"/>
            <a:ext cx="7784503" cy="646331"/>
          </a:xfrm>
          <a:prstGeom prst="rect">
            <a:avLst/>
          </a:prstGeom>
        </p:spPr>
        <p:txBody>
          <a:bodyPr wrap="none">
            <a:spAutoFit/>
          </a:bodyPr>
          <a:lstStyle/>
          <a:p>
            <a:r>
              <a:rPr lang="en-US" sz="3600" u="sng" dirty="0">
                <a:latin typeface="Algerian" pitchFamily="82" charset="0"/>
              </a:rPr>
              <a:t>Waterfall Model: Design Phase</a:t>
            </a:r>
          </a:p>
        </p:txBody>
      </p:sp>
    </p:spTree>
    <p:extLst>
      <p:ext uri="{BB962C8B-B14F-4D97-AF65-F5344CB8AC3E}">
        <p14:creationId xmlns:p14="http://schemas.microsoft.com/office/powerpoint/2010/main" val="261320855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Oval 3"/>
          <p:cNvSpPr>
            <a:spLocks noChangeArrowheads="1"/>
          </p:cNvSpPr>
          <p:nvPr/>
        </p:nvSpPr>
        <p:spPr bwMode="auto">
          <a:xfrm>
            <a:off x="1402986" y="1462086"/>
            <a:ext cx="2577429"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nvGrpSpPr>
          <p:cNvPr id="37892" name="Group 4"/>
          <p:cNvGrpSpPr>
            <a:grpSpLocks/>
          </p:cNvGrpSpPr>
          <p:nvPr/>
        </p:nvGrpSpPr>
        <p:grpSpPr bwMode="auto">
          <a:xfrm>
            <a:off x="2516062" y="1778000"/>
            <a:ext cx="628486" cy="365125"/>
            <a:chOff x="1008" y="2496"/>
            <a:chExt cx="432" cy="336"/>
          </a:xfrm>
        </p:grpSpPr>
        <p:sp>
          <p:nvSpPr>
            <p:cNvPr id="37967"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68"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69"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7970" name="Group 8"/>
            <p:cNvGrpSpPr>
              <a:grpSpLocks/>
            </p:cNvGrpSpPr>
            <p:nvPr/>
          </p:nvGrpSpPr>
          <p:grpSpPr bwMode="auto">
            <a:xfrm>
              <a:off x="1104" y="2640"/>
              <a:ext cx="336" cy="192"/>
              <a:chOff x="912" y="2976"/>
              <a:chExt cx="336" cy="192"/>
            </a:xfrm>
          </p:grpSpPr>
          <p:sp>
            <p:nvSpPr>
              <p:cNvPr id="37971"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72"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73"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7893" name="Text Box 12"/>
          <p:cNvSpPr txBox="1">
            <a:spLocks noChangeArrowheads="1"/>
          </p:cNvSpPr>
          <p:nvPr/>
        </p:nvSpPr>
        <p:spPr bwMode="auto">
          <a:xfrm>
            <a:off x="2226153" y="1630362"/>
            <a:ext cx="712020"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I1:Closed</a:t>
            </a:r>
          </a:p>
        </p:txBody>
      </p:sp>
      <p:grpSp>
        <p:nvGrpSpPr>
          <p:cNvPr id="37894" name="Group 13"/>
          <p:cNvGrpSpPr>
            <a:grpSpLocks/>
          </p:cNvGrpSpPr>
          <p:nvPr/>
        </p:nvGrpSpPr>
        <p:grpSpPr bwMode="auto">
          <a:xfrm>
            <a:off x="1851602" y="2513012"/>
            <a:ext cx="628486" cy="365125"/>
            <a:chOff x="384" y="3312"/>
            <a:chExt cx="432" cy="336"/>
          </a:xfrm>
        </p:grpSpPr>
        <p:sp>
          <p:nvSpPr>
            <p:cNvPr id="37960"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61"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62"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7963" name="Group 17"/>
            <p:cNvGrpSpPr>
              <a:grpSpLocks/>
            </p:cNvGrpSpPr>
            <p:nvPr/>
          </p:nvGrpSpPr>
          <p:grpSpPr bwMode="auto">
            <a:xfrm>
              <a:off x="480" y="3456"/>
              <a:ext cx="336" cy="192"/>
              <a:chOff x="912" y="2976"/>
              <a:chExt cx="336" cy="192"/>
            </a:xfrm>
          </p:grpSpPr>
          <p:sp>
            <p:nvSpPr>
              <p:cNvPr id="37964"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65"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66"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7895" name="Text Box 21"/>
          <p:cNvSpPr txBox="1">
            <a:spLocks noChangeArrowheads="1"/>
          </p:cNvSpPr>
          <p:nvPr/>
        </p:nvSpPr>
        <p:spPr bwMode="auto">
          <a:xfrm>
            <a:off x="1642106" y="2366962"/>
            <a:ext cx="712020"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I2:Closed</a:t>
            </a:r>
          </a:p>
        </p:txBody>
      </p:sp>
      <p:grpSp>
        <p:nvGrpSpPr>
          <p:cNvPr id="37896" name="Group 22"/>
          <p:cNvGrpSpPr>
            <a:grpSpLocks/>
          </p:cNvGrpSpPr>
          <p:nvPr/>
        </p:nvGrpSpPr>
        <p:grpSpPr bwMode="auto">
          <a:xfrm>
            <a:off x="3004884" y="2560637"/>
            <a:ext cx="628487" cy="365125"/>
            <a:chOff x="1114" y="3278"/>
            <a:chExt cx="432" cy="336"/>
          </a:xfrm>
        </p:grpSpPr>
        <p:sp>
          <p:nvSpPr>
            <p:cNvPr id="37953"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54"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55"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7956" name="Group 26"/>
            <p:cNvGrpSpPr>
              <a:grpSpLocks/>
            </p:cNvGrpSpPr>
            <p:nvPr/>
          </p:nvGrpSpPr>
          <p:grpSpPr bwMode="auto">
            <a:xfrm>
              <a:off x="1210" y="3422"/>
              <a:ext cx="336" cy="192"/>
              <a:chOff x="912" y="2976"/>
              <a:chExt cx="336" cy="192"/>
            </a:xfrm>
          </p:grpSpPr>
          <p:sp>
            <p:nvSpPr>
              <p:cNvPr id="37957"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58"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59"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7897" name="Text Box 30"/>
          <p:cNvSpPr txBox="1">
            <a:spLocks noChangeArrowheads="1"/>
          </p:cNvSpPr>
          <p:nvPr/>
        </p:nvSpPr>
        <p:spPr bwMode="auto">
          <a:xfrm>
            <a:off x="2797505" y="2414587"/>
            <a:ext cx="712020"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I3:Closed</a:t>
            </a:r>
          </a:p>
        </p:txBody>
      </p:sp>
      <p:grpSp>
        <p:nvGrpSpPr>
          <p:cNvPr id="37898" name="Group 31"/>
          <p:cNvGrpSpPr>
            <a:grpSpLocks/>
          </p:cNvGrpSpPr>
          <p:nvPr/>
        </p:nvGrpSpPr>
        <p:grpSpPr bwMode="auto">
          <a:xfrm>
            <a:off x="6219264" y="2227262"/>
            <a:ext cx="628486" cy="365125"/>
            <a:chOff x="1008" y="2496"/>
            <a:chExt cx="432" cy="336"/>
          </a:xfrm>
        </p:grpSpPr>
        <p:sp>
          <p:nvSpPr>
            <p:cNvPr id="37946"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47"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48"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7949" name="Group 35"/>
            <p:cNvGrpSpPr>
              <a:grpSpLocks/>
            </p:cNvGrpSpPr>
            <p:nvPr/>
          </p:nvGrpSpPr>
          <p:grpSpPr bwMode="auto">
            <a:xfrm>
              <a:off x="1104" y="2640"/>
              <a:ext cx="336" cy="192"/>
              <a:chOff x="912" y="2976"/>
              <a:chExt cx="336" cy="192"/>
            </a:xfrm>
          </p:grpSpPr>
          <p:sp>
            <p:nvSpPr>
              <p:cNvPr id="37950"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51"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52"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7899" name="Text Box 39"/>
          <p:cNvSpPr txBox="1">
            <a:spLocks noChangeArrowheads="1"/>
          </p:cNvSpPr>
          <p:nvPr/>
        </p:nvSpPr>
        <p:spPr bwMode="auto">
          <a:xfrm>
            <a:off x="5931472" y="2079624"/>
            <a:ext cx="837054"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A.I1:Closed</a:t>
            </a:r>
          </a:p>
        </p:txBody>
      </p:sp>
      <p:grpSp>
        <p:nvGrpSpPr>
          <p:cNvPr id="37900" name="Group 40"/>
          <p:cNvGrpSpPr>
            <a:grpSpLocks/>
          </p:cNvGrpSpPr>
          <p:nvPr/>
        </p:nvGrpSpPr>
        <p:grpSpPr bwMode="auto">
          <a:xfrm>
            <a:off x="5931472" y="3063875"/>
            <a:ext cx="626370" cy="365125"/>
            <a:chOff x="384" y="3312"/>
            <a:chExt cx="432" cy="336"/>
          </a:xfrm>
        </p:grpSpPr>
        <p:sp>
          <p:nvSpPr>
            <p:cNvPr id="37939"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40"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41"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7942" name="Group 44"/>
            <p:cNvGrpSpPr>
              <a:grpSpLocks/>
            </p:cNvGrpSpPr>
            <p:nvPr/>
          </p:nvGrpSpPr>
          <p:grpSpPr bwMode="auto">
            <a:xfrm>
              <a:off x="480" y="3456"/>
              <a:ext cx="336" cy="192"/>
              <a:chOff x="912" y="2976"/>
              <a:chExt cx="336" cy="192"/>
            </a:xfrm>
          </p:grpSpPr>
          <p:sp>
            <p:nvSpPr>
              <p:cNvPr id="37943"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44"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45"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7901" name="Text Box 48"/>
          <p:cNvSpPr txBox="1">
            <a:spLocks noChangeArrowheads="1"/>
          </p:cNvSpPr>
          <p:nvPr/>
        </p:nvSpPr>
        <p:spPr bwMode="auto">
          <a:xfrm>
            <a:off x="5719861" y="2916237"/>
            <a:ext cx="837054"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A.I2:Closed</a:t>
            </a:r>
          </a:p>
        </p:txBody>
      </p:sp>
      <p:grpSp>
        <p:nvGrpSpPr>
          <p:cNvPr id="37902" name="Group 49"/>
          <p:cNvGrpSpPr>
            <a:grpSpLocks/>
          </p:cNvGrpSpPr>
          <p:nvPr/>
        </p:nvGrpSpPr>
        <p:grpSpPr bwMode="auto">
          <a:xfrm>
            <a:off x="9617746" y="4006849"/>
            <a:ext cx="628486" cy="366712"/>
            <a:chOff x="1008" y="2496"/>
            <a:chExt cx="432" cy="336"/>
          </a:xfrm>
        </p:grpSpPr>
        <p:sp>
          <p:nvSpPr>
            <p:cNvPr id="37932"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33"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34"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7935" name="Group 53"/>
            <p:cNvGrpSpPr>
              <a:grpSpLocks/>
            </p:cNvGrpSpPr>
            <p:nvPr/>
          </p:nvGrpSpPr>
          <p:grpSpPr bwMode="auto">
            <a:xfrm>
              <a:off x="1104" y="2640"/>
              <a:ext cx="336" cy="192"/>
              <a:chOff x="912" y="2976"/>
              <a:chExt cx="336" cy="192"/>
            </a:xfrm>
          </p:grpSpPr>
          <p:sp>
            <p:nvSpPr>
              <p:cNvPr id="37936"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37"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38"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7903" name="Text Box 57"/>
          <p:cNvSpPr txBox="1">
            <a:spLocks noChangeArrowheads="1"/>
          </p:cNvSpPr>
          <p:nvPr/>
        </p:nvSpPr>
        <p:spPr bwMode="auto">
          <a:xfrm>
            <a:off x="9338419" y="3862387"/>
            <a:ext cx="83545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SD.I1:Open</a:t>
            </a:r>
          </a:p>
        </p:txBody>
      </p:sp>
      <p:grpSp>
        <p:nvGrpSpPr>
          <p:cNvPr id="37904" name="Group 58"/>
          <p:cNvGrpSpPr>
            <a:grpSpLocks/>
          </p:cNvGrpSpPr>
          <p:nvPr/>
        </p:nvGrpSpPr>
        <p:grpSpPr bwMode="auto">
          <a:xfrm>
            <a:off x="9059091" y="4897437"/>
            <a:ext cx="626370" cy="365125"/>
            <a:chOff x="384" y="3312"/>
            <a:chExt cx="432" cy="336"/>
          </a:xfrm>
        </p:grpSpPr>
        <p:sp>
          <p:nvSpPr>
            <p:cNvPr id="37925"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26"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27"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7928" name="Group 62"/>
            <p:cNvGrpSpPr>
              <a:grpSpLocks/>
            </p:cNvGrpSpPr>
            <p:nvPr/>
          </p:nvGrpSpPr>
          <p:grpSpPr bwMode="auto">
            <a:xfrm>
              <a:off x="480" y="3456"/>
              <a:ext cx="336" cy="192"/>
              <a:chOff x="912" y="2976"/>
              <a:chExt cx="336" cy="192"/>
            </a:xfrm>
          </p:grpSpPr>
          <p:sp>
            <p:nvSpPr>
              <p:cNvPr id="37929"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30"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31"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7905" name="Text Box 66"/>
          <p:cNvSpPr txBox="1">
            <a:spLocks noChangeArrowheads="1"/>
          </p:cNvSpPr>
          <p:nvPr/>
        </p:nvSpPr>
        <p:spPr bwMode="auto">
          <a:xfrm>
            <a:off x="8712049" y="4749800"/>
            <a:ext cx="83545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SD.I2:Open</a:t>
            </a:r>
          </a:p>
        </p:txBody>
      </p:sp>
      <p:grpSp>
        <p:nvGrpSpPr>
          <p:cNvPr id="37906" name="Group 67"/>
          <p:cNvGrpSpPr>
            <a:grpSpLocks/>
          </p:cNvGrpSpPr>
          <p:nvPr/>
        </p:nvGrpSpPr>
        <p:grpSpPr bwMode="auto">
          <a:xfrm>
            <a:off x="10313947" y="4687887"/>
            <a:ext cx="626370" cy="366713"/>
            <a:chOff x="1114" y="3278"/>
            <a:chExt cx="432" cy="336"/>
          </a:xfrm>
        </p:grpSpPr>
        <p:sp>
          <p:nvSpPr>
            <p:cNvPr id="37918"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19"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20"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7921" name="Group 71"/>
            <p:cNvGrpSpPr>
              <a:grpSpLocks/>
            </p:cNvGrpSpPr>
            <p:nvPr/>
          </p:nvGrpSpPr>
          <p:grpSpPr bwMode="auto">
            <a:xfrm>
              <a:off x="1210" y="3422"/>
              <a:ext cx="336" cy="192"/>
              <a:chOff x="912" y="2976"/>
              <a:chExt cx="336" cy="192"/>
            </a:xfrm>
          </p:grpSpPr>
          <p:sp>
            <p:nvSpPr>
              <p:cNvPr id="37922"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23"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24"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7907" name="Text Box 75"/>
          <p:cNvSpPr txBox="1">
            <a:spLocks noChangeArrowheads="1"/>
          </p:cNvSpPr>
          <p:nvPr/>
        </p:nvSpPr>
        <p:spPr bwMode="auto">
          <a:xfrm>
            <a:off x="9827241" y="4448175"/>
            <a:ext cx="83545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SD.I3:Open</a:t>
            </a:r>
          </a:p>
        </p:txBody>
      </p:sp>
      <p:sp>
        <p:nvSpPr>
          <p:cNvPr id="37908" name="Oval 76"/>
          <p:cNvSpPr>
            <a:spLocks noChangeArrowheads="1"/>
          </p:cNvSpPr>
          <p:nvPr/>
        </p:nvSpPr>
        <p:spPr bwMode="auto">
          <a:xfrm>
            <a:off x="5133697" y="1912936"/>
            <a:ext cx="257954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7909" name="Oval 77"/>
          <p:cNvSpPr>
            <a:spLocks noChangeArrowheads="1"/>
          </p:cNvSpPr>
          <p:nvPr/>
        </p:nvSpPr>
        <p:spPr bwMode="auto">
          <a:xfrm>
            <a:off x="8640100" y="3694111"/>
            <a:ext cx="2579544"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78286" name="Text Box 78"/>
          <p:cNvSpPr txBox="1">
            <a:spLocks noChangeArrowheads="1"/>
          </p:cNvSpPr>
          <p:nvPr/>
        </p:nvSpPr>
        <p:spPr bwMode="auto">
          <a:xfrm>
            <a:off x="9116226" y="6353175"/>
            <a:ext cx="2126635" cy="460427"/>
          </a:xfrm>
          <a:prstGeom prst="rect">
            <a:avLst/>
          </a:prstGeom>
          <a:solidFill>
            <a:srgbClr val="00D564"/>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p>
            <a:pPr defTabSz="901700" eaLnBrk="0" hangingPunct="0">
              <a:defRPr/>
            </a:pPr>
            <a:r>
              <a:rPr lang="en-US" u="none">
                <a:solidFill>
                  <a:srgbClr val="FFFFFF"/>
                </a:solidFill>
                <a:latin typeface="Times New Roman" pitchFamily="18" charset="0"/>
                <a:cs typeface="+mn-cs"/>
              </a:rPr>
              <a:t>Implementation</a:t>
            </a:r>
          </a:p>
        </p:txBody>
      </p:sp>
      <p:sp>
        <p:nvSpPr>
          <p:cNvPr id="478287" name="Text Box 79"/>
          <p:cNvSpPr txBox="1">
            <a:spLocks noChangeArrowheads="1"/>
          </p:cNvSpPr>
          <p:nvPr/>
        </p:nvSpPr>
        <p:spPr bwMode="auto">
          <a:xfrm>
            <a:off x="5408792" y="5300661"/>
            <a:ext cx="1054226" cy="460427"/>
          </a:xfrm>
          <a:prstGeom prst="rect">
            <a:avLst/>
          </a:prstGeom>
          <a:solidFill>
            <a:srgbClr val="FDAD23"/>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p>
            <a:pPr defTabSz="901700" eaLnBrk="0" hangingPunct="0">
              <a:defRPr/>
            </a:pPr>
            <a:r>
              <a:rPr lang="en-US" u="none">
                <a:latin typeface="Times New Roman" pitchFamily="18" charset="0"/>
                <a:cs typeface="+mn-cs"/>
              </a:rPr>
              <a:t>Design</a:t>
            </a:r>
          </a:p>
        </p:txBody>
      </p:sp>
      <p:sp>
        <p:nvSpPr>
          <p:cNvPr id="478288" name="Text Box 80"/>
          <p:cNvSpPr txBox="1">
            <a:spLocks noChangeArrowheads="1"/>
          </p:cNvSpPr>
          <p:nvPr/>
        </p:nvSpPr>
        <p:spPr bwMode="auto">
          <a:xfrm>
            <a:off x="2003963" y="4246561"/>
            <a:ext cx="1259410" cy="460427"/>
          </a:xfrm>
          <a:prstGeom prst="rect">
            <a:avLst/>
          </a:prstGeom>
          <a:solidFill>
            <a:srgbClr val="FDAD23"/>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p>
            <a:pPr defTabSz="901700" eaLnBrk="0" hangingPunct="0">
              <a:defRPr/>
            </a:pPr>
            <a:r>
              <a:rPr lang="en-US" u="none">
                <a:latin typeface="Times New Roman" pitchFamily="18" charset="0"/>
                <a:cs typeface="+mn-cs"/>
              </a:rPr>
              <a:t>Analysis</a:t>
            </a:r>
          </a:p>
        </p:txBody>
      </p:sp>
      <p:cxnSp>
        <p:nvCxnSpPr>
          <p:cNvPr id="37913" name="AutoShape 81"/>
          <p:cNvCxnSpPr>
            <a:cxnSpLocks noChangeShapeType="1"/>
            <a:stCxn id="478288" idx="3"/>
            <a:endCxn id="478287" idx="1"/>
          </p:cNvCxnSpPr>
          <p:nvPr/>
        </p:nvCxnSpPr>
        <p:spPr bwMode="auto">
          <a:xfrm>
            <a:off x="3263373" y="4476775"/>
            <a:ext cx="2145419" cy="1054100"/>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914" name="AutoShape 82"/>
          <p:cNvCxnSpPr>
            <a:cxnSpLocks noChangeShapeType="1"/>
            <a:stCxn id="478287" idx="3"/>
            <a:endCxn id="478286" idx="1"/>
          </p:cNvCxnSpPr>
          <p:nvPr/>
        </p:nvCxnSpPr>
        <p:spPr bwMode="auto">
          <a:xfrm>
            <a:off x="6463018" y="5530875"/>
            <a:ext cx="2653208" cy="1052514"/>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7915" name="Line 83"/>
          <p:cNvSpPr>
            <a:spLocks noChangeShapeType="1"/>
          </p:cNvSpPr>
          <p:nvPr/>
        </p:nvSpPr>
        <p:spPr bwMode="auto">
          <a:xfrm>
            <a:off x="4007923" y="2365374"/>
            <a:ext cx="1301412"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16" name="Line 84"/>
          <p:cNvSpPr>
            <a:spLocks noChangeShapeType="1"/>
          </p:cNvSpPr>
          <p:nvPr/>
        </p:nvSpPr>
        <p:spPr bwMode="auto">
          <a:xfrm>
            <a:off x="7613784" y="3192462"/>
            <a:ext cx="1301412" cy="75247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17" name="Line 85"/>
          <p:cNvSpPr>
            <a:spLocks noChangeShapeType="1"/>
          </p:cNvSpPr>
          <p:nvPr/>
        </p:nvSpPr>
        <p:spPr bwMode="auto">
          <a:xfrm flipH="1" flipV="1">
            <a:off x="3305372" y="3192462"/>
            <a:ext cx="5410908" cy="1655763"/>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Rectangle 1"/>
          <p:cNvSpPr/>
          <p:nvPr/>
        </p:nvSpPr>
        <p:spPr>
          <a:xfrm>
            <a:off x="1226978" y="304800"/>
            <a:ext cx="10015883" cy="646331"/>
          </a:xfrm>
          <a:prstGeom prst="rect">
            <a:avLst/>
          </a:prstGeom>
        </p:spPr>
        <p:txBody>
          <a:bodyPr wrap="none">
            <a:spAutoFit/>
          </a:bodyPr>
          <a:lstStyle/>
          <a:p>
            <a:r>
              <a:rPr lang="en-US" sz="3600" u="sng" dirty="0">
                <a:latin typeface="Algerian" pitchFamily="82" charset="0"/>
              </a:rPr>
              <a:t>Waterfall Model: Implementation Phase</a:t>
            </a:r>
          </a:p>
        </p:txBody>
      </p:sp>
    </p:spTree>
    <p:extLst>
      <p:ext uri="{BB962C8B-B14F-4D97-AF65-F5344CB8AC3E}">
        <p14:creationId xmlns:p14="http://schemas.microsoft.com/office/powerpoint/2010/main" val="2546043718"/>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Oval 3"/>
          <p:cNvSpPr>
            <a:spLocks noChangeArrowheads="1"/>
          </p:cNvSpPr>
          <p:nvPr/>
        </p:nvSpPr>
        <p:spPr bwMode="auto">
          <a:xfrm>
            <a:off x="1402986" y="1462087"/>
            <a:ext cx="2577429"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nvGrpSpPr>
          <p:cNvPr id="38916" name="Group 4"/>
          <p:cNvGrpSpPr>
            <a:grpSpLocks/>
          </p:cNvGrpSpPr>
          <p:nvPr/>
        </p:nvGrpSpPr>
        <p:grpSpPr bwMode="auto">
          <a:xfrm>
            <a:off x="2516062" y="1778001"/>
            <a:ext cx="628486" cy="365125"/>
            <a:chOff x="1008" y="2496"/>
            <a:chExt cx="432" cy="336"/>
          </a:xfrm>
        </p:grpSpPr>
        <p:sp>
          <p:nvSpPr>
            <p:cNvPr id="38991"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92"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93"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8994" name="Group 8"/>
            <p:cNvGrpSpPr>
              <a:grpSpLocks/>
            </p:cNvGrpSpPr>
            <p:nvPr/>
          </p:nvGrpSpPr>
          <p:grpSpPr bwMode="auto">
            <a:xfrm>
              <a:off x="1104" y="2640"/>
              <a:ext cx="336" cy="192"/>
              <a:chOff x="912" y="2976"/>
              <a:chExt cx="336" cy="192"/>
            </a:xfrm>
          </p:grpSpPr>
          <p:sp>
            <p:nvSpPr>
              <p:cNvPr id="38995"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96"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97"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8917" name="Text Box 12"/>
          <p:cNvSpPr txBox="1">
            <a:spLocks noChangeArrowheads="1"/>
          </p:cNvSpPr>
          <p:nvPr/>
        </p:nvSpPr>
        <p:spPr bwMode="auto">
          <a:xfrm>
            <a:off x="2226153" y="1630363"/>
            <a:ext cx="712020"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I1:Closed</a:t>
            </a:r>
          </a:p>
        </p:txBody>
      </p:sp>
      <p:grpSp>
        <p:nvGrpSpPr>
          <p:cNvPr id="38918" name="Group 13"/>
          <p:cNvGrpSpPr>
            <a:grpSpLocks/>
          </p:cNvGrpSpPr>
          <p:nvPr/>
        </p:nvGrpSpPr>
        <p:grpSpPr bwMode="auto">
          <a:xfrm>
            <a:off x="1851602" y="2513013"/>
            <a:ext cx="628486" cy="365125"/>
            <a:chOff x="384" y="3312"/>
            <a:chExt cx="432" cy="336"/>
          </a:xfrm>
        </p:grpSpPr>
        <p:sp>
          <p:nvSpPr>
            <p:cNvPr id="38984"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85"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86"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8987" name="Group 17"/>
            <p:cNvGrpSpPr>
              <a:grpSpLocks/>
            </p:cNvGrpSpPr>
            <p:nvPr/>
          </p:nvGrpSpPr>
          <p:grpSpPr bwMode="auto">
            <a:xfrm>
              <a:off x="480" y="3456"/>
              <a:ext cx="336" cy="192"/>
              <a:chOff x="912" y="2976"/>
              <a:chExt cx="336" cy="192"/>
            </a:xfrm>
          </p:grpSpPr>
          <p:sp>
            <p:nvSpPr>
              <p:cNvPr id="38988"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89"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90"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8919" name="Text Box 21"/>
          <p:cNvSpPr txBox="1">
            <a:spLocks noChangeArrowheads="1"/>
          </p:cNvSpPr>
          <p:nvPr/>
        </p:nvSpPr>
        <p:spPr bwMode="auto">
          <a:xfrm>
            <a:off x="1642106" y="2366963"/>
            <a:ext cx="712020"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I2:Closed</a:t>
            </a:r>
          </a:p>
        </p:txBody>
      </p:sp>
      <p:grpSp>
        <p:nvGrpSpPr>
          <p:cNvPr id="38920" name="Group 22"/>
          <p:cNvGrpSpPr>
            <a:grpSpLocks/>
          </p:cNvGrpSpPr>
          <p:nvPr/>
        </p:nvGrpSpPr>
        <p:grpSpPr bwMode="auto">
          <a:xfrm>
            <a:off x="3004884" y="2560638"/>
            <a:ext cx="628487" cy="365125"/>
            <a:chOff x="1114" y="3278"/>
            <a:chExt cx="432" cy="336"/>
          </a:xfrm>
        </p:grpSpPr>
        <p:sp>
          <p:nvSpPr>
            <p:cNvPr id="38977"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78"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79"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8980" name="Group 26"/>
            <p:cNvGrpSpPr>
              <a:grpSpLocks/>
            </p:cNvGrpSpPr>
            <p:nvPr/>
          </p:nvGrpSpPr>
          <p:grpSpPr bwMode="auto">
            <a:xfrm>
              <a:off x="1210" y="3422"/>
              <a:ext cx="336" cy="192"/>
              <a:chOff x="912" y="2976"/>
              <a:chExt cx="336" cy="192"/>
            </a:xfrm>
          </p:grpSpPr>
          <p:sp>
            <p:nvSpPr>
              <p:cNvPr id="38981"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82"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83"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8921" name="Text Box 30"/>
          <p:cNvSpPr txBox="1">
            <a:spLocks noChangeArrowheads="1"/>
          </p:cNvSpPr>
          <p:nvPr/>
        </p:nvSpPr>
        <p:spPr bwMode="auto">
          <a:xfrm>
            <a:off x="2797505" y="2414588"/>
            <a:ext cx="712020"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I3:Closed</a:t>
            </a:r>
          </a:p>
        </p:txBody>
      </p:sp>
      <p:grpSp>
        <p:nvGrpSpPr>
          <p:cNvPr id="38922" name="Group 31"/>
          <p:cNvGrpSpPr>
            <a:grpSpLocks/>
          </p:cNvGrpSpPr>
          <p:nvPr/>
        </p:nvGrpSpPr>
        <p:grpSpPr bwMode="auto">
          <a:xfrm>
            <a:off x="6219264" y="2227263"/>
            <a:ext cx="628486" cy="365125"/>
            <a:chOff x="1008" y="2496"/>
            <a:chExt cx="432" cy="336"/>
          </a:xfrm>
        </p:grpSpPr>
        <p:sp>
          <p:nvSpPr>
            <p:cNvPr id="38970"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71"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72"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8973" name="Group 35"/>
            <p:cNvGrpSpPr>
              <a:grpSpLocks/>
            </p:cNvGrpSpPr>
            <p:nvPr/>
          </p:nvGrpSpPr>
          <p:grpSpPr bwMode="auto">
            <a:xfrm>
              <a:off x="1104" y="2640"/>
              <a:ext cx="336" cy="192"/>
              <a:chOff x="912" y="2976"/>
              <a:chExt cx="336" cy="192"/>
            </a:xfrm>
          </p:grpSpPr>
          <p:sp>
            <p:nvSpPr>
              <p:cNvPr id="38974"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75"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76"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8923" name="Text Box 39"/>
          <p:cNvSpPr txBox="1">
            <a:spLocks noChangeArrowheads="1"/>
          </p:cNvSpPr>
          <p:nvPr/>
        </p:nvSpPr>
        <p:spPr bwMode="auto">
          <a:xfrm>
            <a:off x="5931472" y="2079625"/>
            <a:ext cx="837054"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A.I1:Closed</a:t>
            </a:r>
          </a:p>
        </p:txBody>
      </p:sp>
      <p:grpSp>
        <p:nvGrpSpPr>
          <p:cNvPr id="38924" name="Group 40"/>
          <p:cNvGrpSpPr>
            <a:grpSpLocks/>
          </p:cNvGrpSpPr>
          <p:nvPr/>
        </p:nvGrpSpPr>
        <p:grpSpPr bwMode="auto">
          <a:xfrm>
            <a:off x="5931472" y="3063876"/>
            <a:ext cx="626370" cy="365125"/>
            <a:chOff x="384" y="3312"/>
            <a:chExt cx="432" cy="336"/>
          </a:xfrm>
        </p:grpSpPr>
        <p:sp>
          <p:nvSpPr>
            <p:cNvPr id="38963"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64"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65"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8966" name="Group 44"/>
            <p:cNvGrpSpPr>
              <a:grpSpLocks/>
            </p:cNvGrpSpPr>
            <p:nvPr/>
          </p:nvGrpSpPr>
          <p:grpSpPr bwMode="auto">
            <a:xfrm>
              <a:off x="480" y="3456"/>
              <a:ext cx="336" cy="192"/>
              <a:chOff x="912" y="2976"/>
              <a:chExt cx="336" cy="192"/>
            </a:xfrm>
          </p:grpSpPr>
          <p:sp>
            <p:nvSpPr>
              <p:cNvPr id="38967"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68"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69"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8925" name="Text Box 48"/>
          <p:cNvSpPr txBox="1">
            <a:spLocks noChangeArrowheads="1"/>
          </p:cNvSpPr>
          <p:nvPr/>
        </p:nvSpPr>
        <p:spPr bwMode="auto">
          <a:xfrm>
            <a:off x="5719861" y="2916238"/>
            <a:ext cx="837054"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A.I2:Closed</a:t>
            </a:r>
          </a:p>
        </p:txBody>
      </p:sp>
      <p:grpSp>
        <p:nvGrpSpPr>
          <p:cNvPr id="38926" name="Group 49"/>
          <p:cNvGrpSpPr>
            <a:grpSpLocks/>
          </p:cNvGrpSpPr>
          <p:nvPr/>
        </p:nvGrpSpPr>
        <p:grpSpPr bwMode="auto">
          <a:xfrm>
            <a:off x="9617746" y="4006850"/>
            <a:ext cx="628486" cy="366712"/>
            <a:chOff x="1008" y="2496"/>
            <a:chExt cx="432" cy="336"/>
          </a:xfrm>
        </p:grpSpPr>
        <p:sp>
          <p:nvSpPr>
            <p:cNvPr id="38956"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57"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58"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8959" name="Group 53"/>
            <p:cNvGrpSpPr>
              <a:grpSpLocks/>
            </p:cNvGrpSpPr>
            <p:nvPr/>
          </p:nvGrpSpPr>
          <p:grpSpPr bwMode="auto">
            <a:xfrm>
              <a:off x="1104" y="2640"/>
              <a:ext cx="336" cy="192"/>
              <a:chOff x="912" y="2976"/>
              <a:chExt cx="336" cy="192"/>
            </a:xfrm>
          </p:grpSpPr>
          <p:sp>
            <p:nvSpPr>
              <p:cNvPr id="38960"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61"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62"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8927" name="Text Box 57"/>
          <p:cNvSpPr txBox="1">
            <a:spLocks noChangeArrowheads="1"/>
          </p:cNvSpPr>
          <p:nvPr/>
        </p:nvSpPr>
        <p:spPr bwMode="auto">
          <a:xfrm>
            <a:off x="9338418" y="3862388"/>
            <a:ext cx="835451"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SD.I1:Open</a:t>
            </a:r>
          </a:p>
        </p:txBody>
      </p:sp>
      <p:grpSp>
        <p:nvGrpSpPr>
          <p:cNvPr id="38928" name="Group 58"/>
          <p:cNvGrpSpPr>
            <a:grpSpLocks/>
          </p:cNvGrpSpPr>
          <p:nvPr/>
        </p:nvGrpSpPr>
        <p:grpSpPr bwMode="auto">
          <a:xfrm>
            <a:off x="9059091" y="4897438"/>
            <a:ext cx="626370" cy="365125"/>
            <a:chOff x="384" y="3312"/>
            <a:chExt cx="432" cy="336"/>
          </a:xfrm>
        </p:grpSpPr>
        <p:sp>
          <p:nvSpPr>
            <p:cNvPr id="38949"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50"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51"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8952" name="Group 62"/>
            <p:cNvGrpSpPr>
              <a:grpSpLocks/>
            </p:cNvGrpSpPr>
            <p:nvPr/>
          </p:nvGrpSpPr>
          <p:grpSpPr bwMode="auto">
            <a:xfrm>
              <a:off x="480" y="3456"/>
              <a:ext cx="336" cy="192"/>
              <a:chOff x="912" y="2976"/>
              <a:chExt cx="336" cy="192"/>
            </a:xfrm>
          </p:grpSpPr>
          <p:sp>
            <p:nvSpPr>
              <p:cNvPr id="38953"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54"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55"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8929" name="Text Box 66"/>
          <p:cNvSpPr txBox="1">
            <a:spLocks noChangeArrowheads="1"/>
          </p:cNvSpPr>
          <p:nvPr/>
        </p:nvSpPr>
        <p:spPr bwMode="auto">
          <a:xfrm>
            <a:off x="8712048" y="4749801"/>
            <a:ext cx="835451"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SD.I2:Open</a:t>
            </a:r>
          </a:p>
        </p:txBody>
      </p:sp>
      <p:grpSp>
        <p:nvGrpSpPr>
          <p:cNvPr id="38930" name="Group 67"/>
          <p:cNvGrpSpPr>
            <a:grpSpLocks/>
          </p:cNvGrpSpPr>
          <p:nvPr/>
        </p:nvGrpSpPr>
        <p:grpSpPr bwMode="auto">
          <a:xfrm>
            <a:off x="10313947" y="4687888"/>
            <a:ext cx="626370" cy="366713"/>
            <a:chOff x="1114" y="3278"/>
            <a:chExt cx="432" cy="336"/>
          </a:xfrm>
        </p:grpSpPr>
        <p:sp>
          <p:nvSpPr>
            <p:cNvPr id="38942"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3"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4"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8945" name="Group 71"/>
            <p:cNvGrpSpPr>
              <a:grpSpLocks/>
            </p:cNvGrpSpPr>
            <p:nvPr/>
          </p:nvGrpSpPr>
          <p:grpSpPr bwMode="auto">
            <a:xfrm>
              <a:off x="1210" y="3422"/>
              <a:ext cx="336" cy="192"/>
              <a:chOff x="912" y="2976"/>
              <a:chExt cx="336" cy="192"/>
            </a:xfrm>
          </p:grpSpPr>
          <p:sp>
            <p:nvSpPr>
              <p:cNvPr id="38946"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7"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8"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8931" name="Text Box 75"/>
          <p:cNvSpPr txBox="1">
            <a:spLocks noChangeArrowheads="1"/>
          </p:cNvSpPr>
          <p:nvPr/>
        </p:nvSpPr>
        <p:spPr bwMode="auto">
          <a:xfrm>
            <a:off x="9827241" y="4448176"/>
            <a:ext cx="835451"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SD.I3:Open</a:t>
            </a:r>
          </a:p>
        </p:txBody>
      </p:sp>
      <p:sp>
        <p:nvSpPr>
          <p:cNvPr id="38932" name="Oval 76"/>
          <p:cNvSpPr>
            <a:spLocks noChangeArrowheads="1"/>
          </p:cNvSpPr>
          <p:nvPr/>
        </p:nvSpPr>
        <p:spPr bwMode="auto">
          <a:xfrm>
            <a:off x="5133697" y="1912937"/>
            <a:ext cx="257954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8933" name="Oval 77"/>
          <p:cNvSpPr>
            <a:spLocks noChangeArrowheads="1"/>
          </p:cNvSpPr>
          <p:nvPr/>
        </p:nvSpPr>
        <p:spPr bwMode="auto">
          <a:xfrm>
            <a:off x="8640100" y="3694112"/>
            <a:ext cx="2579544"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80334" name="Text Box 78"/>
          <p:cNvSpPr txBox="1">
            <a:spLocks noChangeArrowheads="1"/>
          </p:cNvSpPr>
          <p:nvPr/>
        </p:nvSpPr>
        <p:spPr bwMode="auto">
          <a:xfrm>
            <a:off x="9116226" y="6353176"/>
            <a:ext cx="2126635" cy="460427"/>
          </a:xfrm>
          <a:prstGeom prst="rect">
            <a:avLst/>
          </a:prstGeom>
          <a:solidFill>
            <a:srgbClr val="FDAD23"/>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p>
            <a:pPr defTabSz="901700" eaLnBrk="0" hangingPunct="0">
              <a:defRPr/>
            </a:pPr>
            <a:r>
              <a:rPr lang="en-US" u="none">
                <a:latin typeface="Times New Roman" pitchFamily="18" charset="0"/>
                <a:cs typeface="+mn-cs"/>
              </a:rPr>
              <a:t>Implementation</a:t>
            </a:r>
          </a:p>
        </p:txBody>
      </p:sp>
      <p:sp>
        <p:nvSpPr>
          <p:cNvPr id="480335" name="Text Box 79"/>
          <p:cNvSpPr txBox="1">
            <a:spLocks noChangeArrowheads="1"/>
          </p:cNvSpPr>
          <p:nvPr/>
        </p:nvSpPr>
        <p:spPr bwMode="auto">
          <a:xfrm>
            <a:off x="5408792" y="5300662"/>
            <a:ext cx="1054226" cy="460427"/>
          </a:xfrm>
          <a:prstGeom prst="rect">
            <a:avLst/>
          </a:prstGeom>
          <a:solidFill>
            <a:srgbClr val="FDAD23"/>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p>
            <a:pPr defTabSz="901700" eaLnBrk="0" hangingPunct="0">
              <a:defRPr/>
            </a:pPr>
            <a:r>
              <a:rPr lang="en-US" u="none">
                <a:latin typeface="Times New Roman" pitchFamily="18" charset="0"/>
                <a:cs typeface="+mn-cs"/>
              </a:rPr>
              <a:t>Design</a:t>
            </a:r>
          </a:p>
        </p:txBody>
      </p:sp>
      <p:sp>
        <p:nvSpPr>
          <p:cNvPr id="480336" name="Text Box 80"/>
          <p:cNvSpPr txBox="1">
            <a:spLocks noChangeArrowheads="1"/>
          </p:cNvSpPr>
          <p:nvPr/>
        </p:nvSpPr>
        <p:spPr bwMode="auto">
          <a:xfrm>
            <a:off x="2003963" y="4246562"/>
            <a:ext cx="1259410" cy="460427"/>
          </a:xfrm>
          <a:prstGeom prst="rect">
            <a:avLst/>
          </a:prstGeom>
          <a:solidFill>
            <a:srgbClr val="FDAD23"/>
          </a:solidFill>
          <a:ln w="12700">
            <a:solidFill>
              <a:schemeClr val="tx1"/>
            </a:solidFill>
            <a:miter lim="800000"/>
            <a:headEnd/>
            <a:tailEnd/>
          </a:ln>
          <a:effectLst>
            <a:outerShdw blurRad="63500" dist="38099" dir="2700000" algn="ctr" rotWithShape="0">
              <a:schemeClr val="bg2">
                <a:alpha val="74998"/>
              </a:schemeClr>
            </a:outerShdw>
          </a:effectLst>
        </p:spPr>
        <p:txBody>
          <a:bodyPr wrap="none" lIns="90215" tIns="45107" rIns="90215" bIns="45107">
            <a:spAutoFit/>
          </a:bodyPr>
          <a:lstStyle/>
          <a:p>
            <a:pPr defTabSz="901700" eaLnBrk="0" hangingPunct="0">
              <a:defRPr/>
            </a:pPr>
            <a:r>
              <a:rPr lang="en-US" u="none">
                <a:latin typeface="Times New Roman" pitchFamily="18" charset="0"/>
                <a:cs typeface="+mn-cs"/>
              </a:rPr>
              <a:t>Analysis</a:t>
            </a:r>
          </a:p>
        </p:txBody>
      </p:sp>
      <p:cxnSp>
        <p:nvCxnSpPr>
          <p:cNvPr id="38937" name="AutoShape 81"/>
          <p:cNvCxnSpPr>
            <a:cxnSpLocks noChangeShapeType="1"/>
            <a:stCxn id="480336" idx="3"/>
            <a:endCxn id="480335" idx="1"/>
          </p:cNvCxnSpPr>
          <p:nvPr/>
        </p:nvCxnSpPr>
        <p:spPr bwMode="auto">
          <a:xfrm>
            <a:off x="3263373" y="4476776"/>
            <a:ext cx="2145419" cy="1054100"/>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38" name="AutoShape 82"/>
          <p:cNvCxnSpPr>
            <a:cxnSpLocks noChangeShapeType="1"/>
            <a:stCxn id="480335" idx="3"/>
            <a:endCxn id="480334" idx="1"/>
          </p:cNvCxnSpPr>
          <p:nvPr/>
        </p:nvCxnSpPr>
        <p:spPr bwMode="auto">
          <a:xfrm>
            <a:off x="6463018" y="5530876"/>
            <a:ext cx="2653208" cy="1052514"/>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8939" name="Line 83"/>
          <p:cNvSpPr>
            <a:spLocks noChangeShapeType="1"/>
          </p:cNvSpPr>
          <p:nvPr/>
        </p:nvSpPr>
        <p:spPr bwMode="auto">
          <a:xfrm>
            <a:off x="4007923" y="2365375"/>
            <a:ext cx="1301412"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0" name="Line 84"/>
          <p:cNvSpPr>
            <a:spLocks noChangeShapeType="1"/>
          </p:cNvSpPr>
          <p:nvPr/>
        </p:nvSpPr>
        <p:spPr bwMode="auto">
          <a:xfrm>
            <a:off x="7613784" y="3192463"/>
            <a:ext cx="1301412" cy="75247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1" name="Line 85"/>
          <p:cNvSpPr>
            <a:spLocks noChangeShapeType="1"/>
          </p:cNvSpPr>
          <p:nvPr/>
        </p:nvSpPr>
        <p:spPr bwMode="auto">
          <a:xfrm flipH="1" flipV="1">
            <a:off x="3305372" y="3192463"/>
            <a:ext cx="5410908" cy="1655763"/>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Rectangle 1"/>
          <p:cNvSpPr/>
          <p:nvPr/>
        </p:nvSpPr>
        <p:spPr>
          <a:xfrm>
            <a:off x="2466791" y="379694"/>
            <a:ext cx="8334333" cy="646331"/>
          </a:xfrm>
          <a:prstGeom prst="rect">
            <a:avLst/>
          </a:prstGeom>
        </p:spPr>
        <p:txBody>
          <a:bodyPr wrap="none">
            <a:spAutoFit/>
          </a:bodyPr>
          <a:lstStyle/>
          <a:p>
            <a:r>
              <a:rPr lang="en-US" sz="3600" u="sng" dirty="0">
                <a:latin typeface="Algerian" pitchFamily="82" charset="0"/>
              </a:rPr>
              <a:t>Waterfall Model: Project is Done</a:t>
            </a:r>
          </a:p>
        </p:txBody>
      </p:sp>
    </p:spTree>
    <p:extLst>
      <p:ext uri="{BB962C8B-B14F-4D97-AF65-F5344CB8AC3E}">
        <p14:creationId xmlns:p14="http://schemas.microsoft.com/office/powerpoint/2010/main" val="76364821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Oval 3"/>
          <p:cNvSpPr>
            <a:spLocks noChangeArrowheads="1"/>
          </p:cNvSpPr>
          <p:nvPr/>
        </p:nvSpPr>
        <p:spPr bwMode="auto">
          <a:xfrm>
            <a:off x="1402986" y="1425046"/>
            <a:ext cx="2577429"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nvGrpSpPr>
          <p:cNvPr id="39940" name="Group 4"/>
          <p:cNvGrpSpPr>
            <a:grpSpLocks/>
          </p:cNvGrpSpPr>
          <p:nvPr/>
        </p:nvGrpSpPr>
        <p:grpSpPr bwMode="auto">
          <a:xfrm>
            <a:off x="2516062" y="1740960"/>
            <a:ext cx="628486" cy="365125"/>
            <a:chOff x="1008" y="2496"/>
            <a:chExt cx="432" cy="336"/>
          </a:xfrm>
        </p:grpSpPr>
        <p:sp>
          <p:nvSpPr>
            <p:cNvPr id="39983"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84"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85"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9986" name="Group 8"/>
            <p:cNvGrpSpPr>
              <a:grpSpLocks/>
            </p:cNvGrpSpPr>
            <p:nvPr/>
          </p:nvGrpSpPr>
          <p:grpSpPr bwMode="auto">
            <a:xfrm>
              <a:off x="1104" y="2640"/>
              <a:ext cx="336" cy="192"/>
              <a:chOff x="912" y="2976"/>
              <a:chExt cx="336" cy="192"/>
            </a:xfrm>
          </p:grpSpPr>
          <p:sp>
            <p:nvSpPr>
              <p:cNvPr id="39987"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88"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89"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9941" name="Text Box 12"/>
          <p:cNvSpPr txBox="1">
            <a:spLocks noChangeArrowheads="1"/>
          </p:cNvSpPr>
          <p:nvPr/>
        </p:nvSpPr>
        <p:spPr bwMode="auto">
          <a:xfrm>
            <a:off x="2226154" y="1593322"/>
            <a:ext cx="639884"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I1:Open</a:t>
            </a:r>
          </a:p>
        </p:txBody>
      </p:sp>
      <p:grpSp>
        <p:nvGrpSpPr>
          <p:cNvPr id="39942" name="Group 13"/>
          <p:cNvGrpSpPr>
            <a:grpSpLocks/>
          </p:cNvGrpSpPr>
          <p:nvPr/>
        </p:nvGrpSpPr>
        <p:grpSpPr bwMode="auto">
          <a:xfrm>
            <a:off x="1851602" y="2475972"/>
            <a:ext cx="628486" cy="365125"/>
            <a:chOff x="384" y="3312"/>
            <a:chExt cx="432" cy="336"/>
          </a:xfrm>
        </p:grpSpPr>
        <p:sp>
          <p:nvSpPr>
            <p:cNvPr id="39976"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77"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78"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9979" name="Group 17"/>
            <p:cNvGrpSpPr>
              <a:grpSpLocks/>
            </p:cNvGrpSpPr>
            <p:nvPr/>
          </p:nvGrpSpPr>
          <p:grpSpPr bwMode="auto">
            <a:xfrm>
              <a:off x="480" y="3456"/>
              <a:ext cx="336" cy="192"/>
              <a:chOff x="912" y="2976"/>
              <a:chExt cx="336" cy="192"/>
            </a:xfrm>
          </p:grpSpPr>
          <p:sp>
            <p:nvSpPr>
              <p:cNvPr id="39980"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81"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82"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9943" name="Text Box 21"/>
          <p:cNvSpPr txBox="1">
            <a:spLocks noChangeArrowheads="1"/>
          </p:cNvSpPr>
          <p:nvPr/>
        </p:nvSpPr>
        <p:spPr bwMode="auto">
          <a:xfrm>
            <a:off x="1642106" y="2329922"/>
            <a:ext cx="639884"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I2:Open</a:t>
            </a:r>
          </a:p>
        </p:txBody>
      </p:sp>
      <p:grpSp>
        <p:nvGrpSpPr>
          <p:cNvPr id="39944" name="Group 22"/>
          <p:cNvGrpSpPr>
            <a:grpSpLocks/>
          </p:cNvGrpSpPr>
          <p:nvPr/>
        </p:nvGrpSpPr>
        <p:grpSpPr bwMode="auto">
          <a:xfrm>
            <a:off x="3004884" y="2523597"/>
            <a:ext cx="628487" cy="365125"/>
            <a:chOff x="1114" y="3278"/>
            <a:chExt cx="432" cy="336"/>
          </a:xfrm>
        </p:grpSpPr>
        <p:sp>
          <p:nvSpPr>
            <p:cNvPr id="39969"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70"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71"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9972" name="Group 26"/>
            <p:cNvGrpSpPr>
              <a:grpSpLocks/>
            </p:cNvGrpSpPr>
            <p:nvPr/>
          </p:nvGrpSpPr>
          <p:grpSpPr bwMode="auto">
            <a:xfrm>
              <a:off x="1210" y="3422"/>
              <a:ext cx="336" cy="192"/>
              <a:chOff x="912" y="2976"/>
              <a:chExt cx="336" cy="192"/>
            </a:xfrm>
          </p:grpSpPr>
          <p:sp>
            <p:nvSpPr>
              <p:cNvPr id="39973"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74"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75"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9945" name="Text Box 30"/>
          <p:cNvSpPr txBox="1">
            <a:spLocks noChangeArrowheads="1"/>
          </p:cNvSpPr>
          <p:nvPr/>
        </p:nvSpPr>
        <p:spPr bwMode="auto">
          <a:xfrm>
            <a:off x="2797505" y="2377547"/>
            <a:ext cx="639884"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I3:Open</a:t>
            </a:r>
          </a:p>
        </p:txBody>
      </p:sp>
      <p:grpSp>
        <p:nvGrpSpPr>
          <p:cNvPr id="39946" name="Group 31"/>
          <p:cNvGrpSpPr>
            <a:grpSpLocks/>
          </p:cNvGrpSpPr>
          <p:nvPr/>
        </p:nvGrpSpPr>
        <p:grpSpPr bwMode="auto">
          <a:xfrm>
            <a:off x="6219264" y="2190222"/>
            <a:ext cx="628486" cy="365125"/>
            <a:chOff x="1008" y="2496"/>
            <a:chExt cx="432" cy="336"/>
          </a:xfrm>
        </p:grpSpPr>
        <p:sp>
          <p:nvSpPr>
            <p:cNvPr id="39962"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3"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4"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9965" name="Group 35"/>
            <p:cNvGrpSpPr>
              <a:grpSpLocks/>
            </p:cNvGrpSpPr>
            <p:nvPr/>
          </p:nvGrpSpPr>
          <p:grpSpPr bwMode="auto">
            <a:xfrm>
              <a:off x="1104" y="2640"/>
              <a:ext cx="336" cy="192"/>
              <a:chOff x="912" y="2976"/>
              <a:chExt cx="336" cy="192"/>
            </a:xfrm>
          </p:grpSpPr>
          <p:sp>
            <p:nvSpPr>
              <p:cNvPr id="39966"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7"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8"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9947" name="Text Box 39"/>
          <p:cNvSpPr txBox="1">
            <a:spLocks noChangeArrowheads="1"/>
          </p:cNvSpPr>
          <p:nvPr/>
        </p:nvSpPr>
        <p:spPr bwMode="auto">
          <a:xfrm>
            <a:off x="5931473" y="2042584"/>
            <a:ext cx="764919"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D.I1:Open</a:t>
            </a:r>
          </a:p>
        </p:txBody>
      </p:sp>
      <p:grpSp>
        <p:nvGrpSpPr>
          <p:cNvPr id="39948" name="Group 40"/>
          <p:cNvGrpSpPr>
            <a:grpSpLocks/>
          </p:cNvGrpSpPr>
          <p:nvPr/>
        </p:nvGrpSpPr>
        <p:grpSpPr bwMode="auto">
          <a:xfrm>
            <a:off x="9617746" y="3969809"/>
            <a:ext cx="628486" cy="366712"/>
            <a:chOff x="1008" y="2496"/>
            <a:chExt cx="432" cy="336"/>
          </a:xfrm>
        </p:grpSpPr>
        <p:sp>
          <p:nvSpPr>
            <p:cNvPr id="39955" name="Line 41"/>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56" name="Line 42"/>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57" name="Line 43"/>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9958" name="Group 44"/>
            <p:cNvGrpSpPr>
              <a:grpSpLocks/>
            </p:cNvGrpSpPr>
            <p:nvPr/>
          </p:nvGrpSpPr>
          <p:grpSpPr bwMode="auto">
            <a:xfrm>
              <a:off x="1104" y="2640"/>
              <a:ext cx="336" cy="192"/>
              <a:chOff x="912" y="2976"/>
              <a:chExt cx="336" cy="192"/>
            </a:xfrm>
          </p:grpSpPr>
          <p:sp>
            <p:nvSpPr>
              <p:cNvPr id="39959"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0"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1"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9949" name="Text Box 48"/>
          <p:cNvSpPr txBox="1">
            <a:spLocks noChangeArrowheads="1"/>
          </p:cNvSpPr>
          <p:nvPr/>
        </p:nvSpPr>
        <p:spPr bwMode="auto">
          <a:xfrm>
            <a:off x="9338419" y="3825347"/>
            <a:ext cx="89957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Imp.I1:Open</a:t>
            </a:r>
          </a:p>
        </p:txBody>
      </p:sp>
      <p:sp>
        <p:nvSpPr>
          <p:cNvPr id="39950" name="Oval 49"/>
          <p:cNvSpPr>
            <a:spLocks noChangeArrowheads="1"/>
          </p:cNvSpPr>
          <p:nvPr/>
        </p:nvSpPr>
        <p:spPr bwMode="auto">
          <a:xfrm>
            <a:off x="5133697" y="1875896"/>
            <a:ext cx="257954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9951" name="Oval 50"/>
          <p:cNvSpPr>
            <a:spLocks noChangeArrowheads="1"/>
          </p:cNvSpPr>
          <p:nvPr/>
        </p:nvSpPr>
        <p:spPr bwMode="auto">
          <a:xfrm>
            <a:off x="8640100" y="3657071"/>
            <a:ext cx="2579544"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82355" name="Text Box 51"/>
          <p:cNvSpPr txBox="1">
            <a:spLocks noChangeArrowheads="1"/>
          </p:cNvSpPr>
          <p:nvPr/>
        </p:nvSpPr>
        <p:spPr bwMode="auto">
          <a:xfrm>
            <a:off x="1598612" y="3886200"/>
            <a:ext cx="2103419" cy="1568422"/>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90215" tIns="45107" rIns="90215" bIns="45107">
            <a:spAutoFit/>
          </a:bodyPr>
          <a:lstStyle/>
          <a:p>
            <a:pPr defTabSz="901700" eaLnBrk="0" hangingPunct="0">
              <a:defRPr/>
            </a:pPr>
            <a:r>
              <a:rPr lang="en-US" u="none">
                <a:solidFill>
                  <a:srgbClr val="FFFFFF"/>
                </a:solidFill>
                <a:latin typeface="Times New Roman" pitchFamily="18" charset="0"/>
                <a:cs typeface="+mn-cs"/>
              </a:rPr>
              <a:t>Analysis:80%</a:t>
            </a:r>
          </a:p>
          <a:p>
            <a:pPr defTabSz="901700" eaLnBrk="0" hangingPunct="0">
              <a:defRPr/>
            </a:pPr>
            <a:endParaRPr lang="en-US" u="none">
              <a:solidFill>
                <a:srgbClr val="FFFFFF"/>
              </a:solidFill>
              <a:latin typeface="Times New Roman" pitchFamily="18" charset="0"/>
              <a:cs typeface="+mn-cs"/>
            </a:endParaRPr>
          </a:p>
          <a:p>
            <a:pPr defTabSz="901700" eaLnBrk="0" hangingPunct="0">
              <a:defRPr/>
            </a:pPr>
            <a:endParaRPr lang="en-US" u="none">
              <a:solidFill>
                <a:srgbClr val="FFFFFF"/>
              </a:solidFill>
              <a:latin typeface="Times New Roman" pitchFamily="18" charset="0"/>
              <a:cs typeface="+mn-cs"/>
            </a:endParaRPr>
          </a:p>
          <a:p>
            <a:pPr defTabSz="901700" eaLnBrk="0" hangingPunct="0">
              <a:defRPr/>
            </a:pPr>
            <a:endParaRPr lang="en-US" u="none">
              <a:solidFill>
                <a:srgbClr val="FFFFFF"/>
              </a:solidFill>
              <a:latin typeface="Times New Roman" pitchFamily="18" charset="0"/>
              <a:cs typeface="+mn-cs"/>
            </a:endParaRPr>
          </a:p>
        </p:txBody>
      </p:sp>
      <p:sp>
        <p:nvSpPr>
          <p:cNvPr id="482356" name="Text Box 52"/>
          <p:cNvSpPr txBox="1">
            <a:spLocks noChangeArrowheads="1"/>
          </p:cNvSpPr>
          <p:nvPr/>
        </p:nvSpPr>
        <p:spPr bwMode="auto">
          <a:xfrm>
            <a:off x="1598612" y="4668839"/>
            <a:ext cx="2103419" cy="829759"/>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90215" tIns="45107" rIns="90215" bIns="45107">
            <a:spAutoFit/>
          </a:bodyPr>
          <a:lstStyle/>
          <a:p>
            <a:pPr defTabSz="901700" eaLnBrk="0" hangingPunct="0">
              <a:defRPr/>
            </a:pPr>
            <a:r>
              <a:rPr lang="en-US" u="none">
                <a:solidFill>
                  <a:srgbClr val="FFFFFF"/>
                </a:solidFill>
                <a:latin typeface="Times New Roman" pitchFamily="18" charset="0"/>
                <a:cs typeface="+mn-cs"/>
              </a:rPr>
              <a:t>Design: 10%</a:t>
            </a:r>
          </a:p>
          <a:p>
            <a:pPr defTabSz="901700" eaLnBrk="0" hangingPunct="0">
              <a:defRPr/>
            </a:pPr>
            <a:endParaRPr lang="en-US" u="none">
              <a:solidFill>
                <a:srgbClr val="FFFFFF"/>
              </a:solidFill>
              <a:latin typeface="Times New Roman" pitchFamily="18" charset="0"/>
              <a:cs typeface="+mn-cs"/>
            </a:endParaRPr>
          </a:p>
        </p:txBody>
      </p:sp>
      <p:sp>
        <p:nvSpPr>
          <p:cNvPr id="482357" name="Text Box 53"/>
          <p:cNvSpPr txBox="1">
            <a:spLocks noChangeArrowheads="1"/>
          </p:cNvSpPr>
          <p:nvPr/>
        </p:nvSpPr>
        <p:spPr bwMode="auto">
          <a:xfrm>
            <a:off x="1598612" y="5110163"/>
            <a:ext cx="2103419" cy="1199091"/>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90215" tIns="45107" rIns="90215" bIns="45107">
            <a:spAutoFit/>
          </a:bodyPr>
          <a:lstStyle/>
          <a:p>
            <a:pPr defTabSz="901700" eaLnBrk="0" hangingPunct="0">
              <a:defRPr/>
            </a:pPr>
            <a:r>
              <a:rPr lang="en-US" u="none">
                <a:solidFill>
                  <a:srgbClr val="FFFFFF"/>
                </a:solidFill>
                <a:latin typeface="Times New Roman" pitchFamily="18" charset="0"/>
                <a:cs typeface="+mn-cs"/>
              </a:rPr>
              <a:t>Implemen-tation: 10%</a:t>
            </a:r>
          </a:p>
          <a:p>
            <a:pPr defTabSz="901700" eaLnBrk="0" hangingPunct="0">
              <a:defRPr/>
            </a:pPr>
            <a:endParaRPr lang="en-US" u="none">
              <a:solidFill>
                <a:srgbClr val="FFFFFF"/>
              </a:solidFill>
              <a:latin typeface="Times New Roman" pitchFamily="18" charset="0"/>
              <a:cs typeface="+mn-cs"/>
            </a:endParaRPr>
          </a:p>
        </p:txBody>
      </p:sp>
      <p:sp>
        <p:nvSpPr>
          <p:cNvPr id="2" name="Rectangle 1"/>
          <p:cNvSpPr/>
          <p:nvPr/>
        </p:nvSpPr>
        <p:spPr>
          <a:xfrm>
            <a:off x="2249587" y="265962"/>
            <a:ext cx="8571577" cy="646331"/>
          </a:xfrm>
          <a:prstGeom prst="rect">
            <a:avLst/>
          </a:prstGeom>
        </p:spPr>
        <p:txBody>
          <a:bodyPr wrap="none">
            <a:spAutoFit/>
          </a:bodyPr>
          <a:lstStyle/>
          <a:p>
            <a:r>
              <a:rPr lang="en-US" sz="3600" u="sng" dirty="0">
                <a:latin typeface="Algerian" pitchFamily="82" charset="0"/>
              </a:rPr>
              <a:t>Issue-Based Model: Analysis Phase</a:t>
            </a:r>
          </a:p>
        </p:txBody>
      </p:sp>
    </p:spTree>
    <p:extLst>
      <p:ext uri="{BB962C8B-B14F-4D97-AF65-F5344CB8AC3E}">
        <p14:creationId xmlns:p14="http://schemas.microsoft.com/office/powerpoint/2010/main" val="175128976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Oval 3"/>
          <p:cNvSpPr>
            <a:spLocks noChangeArrowheads="1"/>
          </p:cNvSpPr>
          <p:nvPr/>
        </p:nvSpPr>
        <p:spPr bwMode="auto">
          <a:xfrm>
            <a:off x="1402986" y="1462762"/>
            <a:ext cx="2577429"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nvGrpSpPr>
          <p:cNvPr id="40964" name="Group 4"/>
          <p:cNvGrpSpPr>
            <a:grpSpLocks/>
          </p:cNvGrpSpPr>
          <p:nvPr/>
        </p:nvGrpSpPr>
        <p:grpSpPr bwMode="auto">
          <a:xfrm>
            <a:off x="2516062" y="1778676"/>
            <a:ext cx="628486" cy="365125"/>
            <a:chOff x="1008" y="2496"/>
            <a:chExt cx="432" cy="336"/>
          </a:xfrm>
        </p:grpSpPr>
        <p:sp>
          <p:nvSpPr>
            <p:cNvPr id="41037"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38"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39"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1040" name="Group 8"/>
            <p:cNvGrpSpPr>
              <a:grpSpLocks/>
            </p:cNvGrpSpPr>
            <p:nvPr/>
          </p:nvGrpSpPr>
          <p:grpSpPr bwMode="auto">
            <a:xfrm>
              <a:off x="1104" y="2640"/>
              <a:ext cx="336" cy="192"/>
              <a:chOff x="912" y="2976"/>
              <a:chExt cx="336" cy="192"/>
            </a:xfrm>
          </p:grpSpPr>
          <p:sp>
            <p:nvSpPr>
              <p:cNvPr id="41041"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42"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43"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0965" name="Text Box 12"/>
          <p:cNvSpPr txBox="1">
            <a:spLocks noChangeArrowheads="1"/>
          </p:cNvSpPr>
          <p:nvPr/>
        </p:nvSpPr>
        <p:spPr bwMode="auto">
          <a:xfrm>
            <a:off x="2226153" y="1631038"/>
            <a:ext cx="712020"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I1:Closed</a:t>
            </a:r>
          </a:p>
        </p:txBody>
      </p:sp>
      <p:grpSp>
        <p:nvGrpSpPr>
          <p:cNvPr id="40966" name="Group 13"/>
          <p:cNvGrpSpPr>
            <a:grpSpLocks/>
          </p:cNvGrpSpPr>
          <p:nvPr/>
        </p:nvGrpSpPr>
        <p:grpSpPr bwMode="auto">
          <a:xfrm>
            <a:off x="1851602" y="2513688"/>
            <a:ext cx="628486" cy="365125"/>
            <a:chOff x="384" y="3312"/>
            <a:chExt cx="432" cy="336"/>
          </a:xfrm>
        </p:grpSpPr>
        <p:sp>
          <p:nvSpPr>
            <p:cNvPr id="41030"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31"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32"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1033" name="Group 17"/>
            <p:cNvGrpSpPr>
              <a:grpSpLocks/>
            </p:cNvGrpSpPr>
            <p:nvPr/>
          </p:nvGrpSpPr>
          <p:grpSpPr bwMode="auto">
            <a:xfrm>
              <a:off x="480" y="3456"/>
              <a:ext cx="336" cy="192"/>
              <a:chOff x="912" y="2976"/>
              <a:chExt cx="336" cy="192"/>
            </a:xfrm>
          </p:grpSpPr>
          <p:sp>
            <p:nvSpPr>
              <p:cNvPr id="41034"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35"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36"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0967" name="Text Box 21"/>
          <p:cNvSpPr txBox="1">
            <a:spLocks noChangeArrowheads="1"/>
          </p:cNvSpPr>
          <p:nvPr/>
        </p:nvSpPr>
        <p:spPr bwMode="auto">
          <a:xfrm>
            <a:off x="1642106" y="2367638"/>
            <a:ext cx="712020"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I2:Closed</a:t>
            </a:r>
          </a:p>
        </p:txBody>
      </p:sp>
      <p:grpSp>
        <p:nvGrpSpPr>
          <p:cNvPr id="40968" name="Group 22"/>
          <p:cNvGrpSpPr>
            <a:grpSpLocks/>
          </p:cNvGrpSpPr>
          <p:nvPr/>
        </p:nvGrpSpPr>
        <p:grpSpPr bwMode="auto">
          <a:xfrm>
            <a:off x="3004884" y="2561313"/>
            <a:ext cx="628487" cy="365125"/>
            <a:chOff x="1114" y="3278"/>
            <a:chExt cx="432" cy="336"/>
          </a:xfrm>
        </p:grpSpPr>
        <p:sp>
          <p:nvSpPr>
            <p:cNvPr id="41023"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24"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25"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1026" name="Group 26"/>
            <p:cNvGrpSpPr>
              <a:grpSpLocks/>
            </p:cNvGrpSpPr>
            <p:nvPr/>
          </p:nvGrpSpPr>
          <p:grpSpPr bwMode="auto">
            <a:xfrm>
              <a:off x="1210" y="3422"/>
              <a:ext cx="336" cy="192"/>
              <a:chOff x="912" y="2976"/>
              <a:chExt cx="336" cy="192"/>
            </a:xfrm>
          </p:grpSpPr>
          <p:sp>
            <p:nvSpPr>
              <p:cNvPr id="41027"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28"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29"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0969" name="Text Box 30"/>
          <p:cNvSpPr txBox="1">
            <a:spLocks noChangeArrowheads="1"/>
          </p:cNvSpPr>
          <p:nvPr/>
        </p:nvSpPr>
        <p:spPr bwMode="auto">
          <a:xfrm>
            <a:off x="2797505" y="2415263"/>
            <a:ext cx="639884"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I3:Open</a:t>
            </a:r>
          </a:p>
        </p:txBody>
      </p:sp>
      <p:grpSp>
        <p:nvGrpSpPr>
          <p:cNvPr id="40970" name="Group 31"/>
          <p:cNvGrpSpPr>
            <a:grpSpLocks/>
          </p:cNvGrpSpPr>
          <p:nvPr/>
        </p:nvGrpSpPr>
        <p:grpSpPr bwMode="auto">
          <a:xfrm>
            <a:off x="6219264" y="2227938"/>
            <a:ext cx="628486" cy="365125"/>
            <a:chOff x="1008" y="2496"/>
            <a:chExt cx="432" cy="336"/>
          </a:xfrm>
        </p:grpSpPr>
        <p:sp>
          <p:nvSpPr>
            <p:cNvPr id="41016"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17"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18"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1019" name="Group 35"/>
            <p:cNvGrpSpPr>
              <a:grpSpLocks/>
            </p:cNvGrpSpPr>
            <p:nvPr/>
          </p:nvGrpSpPr>
          <p:grpSpPr bwMode="auto">
            <a:xfrm>
              <a:off x="1104" y="2640"/>
              <a:ext cx="336" cy="192"/>
              <a:chOff x="912" y="2976"/>
              <a:chExt cx="336" cy="192"/>
            </a:xfrm>
          </p:grpSpPr>
          <p:sp>
            <p:nvSpPr>
              <p:cNvPr id="41020"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21"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22"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0971" name="Text Box 39"/>
          <p:cNvSpPr txBox="1">
            <a:spLocks noChangeArrowheads="1"/>
          </p:cNvSpPr>
          <p:nvPr/>
        </p:nvSpPr>
        <p:spPr bwMode="auto">
          <a:xfrm>
            <a:off x="5931473" y="2080300"/>
            <a:ext cx="83545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SD.I1:Open</a:t>
            </a:r>
          </a:p>
        </p:txBody>
      </p:sp>
      <p:grpSp>
        <p:nvGrpSpPr>
          <p:cNvPr id="40972" name="Group 40"/>
          <p:cNvGrpSpPr>
            <a:grpSpLocks/>
          </p:cNvGrpSpPr>
          <p:nvPr/>
        </p:nvGrpSpPr>
        <p:grpSpPr bwMode="auto">
          <a:xfrm>
            <a:off x="5931472" y="3064551"/>
            <a:ext cx="626370" cy="365125"/>
            <a:chOff x="384" y="3312"/>
            <a:chExt cx="432" cy="336"/>
          </a:xfrm>
        </p:grpSpPr>
        <p:sp>
          <p:nvSpPr>
            <p:cNvPr id="41009"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10"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11"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1012" name="Group 44"/>
            <p:cNvGrpSpPr>
              <a:grpSpLocks/>
            </p:cNvGrpSpPr>
            <p:nvPr/>
          </p:nvGrpSpPr>
          <p:grpSpPr bwMode="auto">
            <a:xfrm>
              <a:off x="480" y="3456"/>
              <a:ext cx="336" cy="192"/>
              <a:chOff x="912" y="2976"/>
              <a:chExt cx="336" cy="192"/>
            </a:xfrm>
          </p:grpSpPr>
          <p:sp>
            <p:nvSpPr>
              <p:cNvPr id="41013"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14"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15"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0973" name="Text Box 48"/>
          <p:cNvSpPr txBox="1">
            <a:spLocks noChangeArrowheads="1"/>
          </p:cNvSpPr>
          <p:nvPr/>
        </p:nvSpPr>
        <p:spPr bwMode="auto">
          <a:xfrm>
            <a:off x="5719862" y="2916913"/>
            <a:ext cx="83545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SD.I2:Open</a:t>
            </a:r>
          </a:p>
        </p:txBody>
      </p:sp>
      <p:grpSp>
        <p:nvGrpSpPr>
          <p:cNvPr id="40974" name="Group 49"/>
          <p:cNvGrpSpPr>
            <a:grpSpLocks/>
          </p:cNvGrpSpPr>
          <p:nvPr/>
        </p:nvGrpSpPr>
        <p:grpSpPr bwMode="auto">
          <a:xfrm>
            <a:off x="9617746" y="4007525"/>
            <a:ext cx="628486" cy="366712"/>
            <a:chOff x="1008" y="2496"/>
            <a:chExt cx="432" cy="336"/>
          </a:xfrm>
        </p:grpSpPr>
        <p:sp>
          <p:nvSpPr>
            <p:cNvPr id="41002"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03"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04"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1005" name="Group 53"/>
            <p:cNvGrpSpPr>
              <a:grpSpLocks/>
            </p:cNvGrpSpPr>
            <p:nvPr/>
          </p:nvGrpSpPr>
          <p:grpSpPr bwMode="auto">
            <a:xfrm>
              <a:off x="1104" y="2640"/>
              <a:ext cx="336" cy="192"/>
              <a:chOff x="912" y="2976"/>
              <a:chExt cx="336" cy="192"/>
            </a:xfrm>
          </p:grpSpPr>
          <p:sp>
            <p:nvSpPr>
              <p:cNvPr id="41006"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07"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08"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0975" name="Text Box 57"/>
          <p:cNvSpPr txBox="1">
            <a:spLocks noChangeArrowheads="1"/>
          </p:cNvSpPr>
          <p:nvPr/>
        </p:nvSpPr>
        <p:spPr bwMode="auto">
          <a:xfrm>
            <a:off x="9338419" y="3863063"/>
            <a:ext cx="89957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Imp.I1:Open</a:t>
            </a:r>
          </a:p>
        </p:txBody>
      </p:sp>
      <p:grpSp>
        <p:nvGrpSpPr>
          <p:cNvPr id="40976" name="Group 58"/>
          <p:cNvGrpSpPr>
            <a:grpSpLocks/>
          </p:cNvGrpSpPr>
          <p:nvPr/>
        </p:nvGrpSpPr>
        <p:grpSpPr bwMode="auto">
          <a:xfrm>
            <a:off x="9059091" y="4898113"/>
            <a:ext cx="626370" cy="365125"/>
            <a:chOff x="384" y="3312"/>
            <a:chExt cx="432" cy="336"/>
          </a:xfrm>
        </p:grpSpPr>
        <p:sp>
          <p:nvSpPr>
            <p:cNvPr id="40995"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96"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97"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0998" name="Group 62"/>
            <p:cNvGrpSpPr>
              <a:grpSpLocks/>
            </p:cNvGrpSpPr>
            <p:nvPr/>
          </p:nvGrpSpPr>
          <p:grpSpPr bwMode="auto">
            <a:xfrm>
              <a:off x="480" y="3456"/>
              <a:ext cx="336" cy="192"/>
              <a:chOff x="912" y="2976"/>
              <a:chExt cx="336" cy="192"/>
            </a:xfrm>
          </p:grpSpPr>
          <p:sp>
            <p:nvSpPr>
              <p:cNvPr id="40999"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00"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01"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0977" name="Text Box 66"/>
          <p:cNvSpPr txBox="1">
            <a:spLocks noChangeArrowheads="1"/>
          </p:cNvSpPr>
          <p:nvPr/>
        </p:nvSpPr>
        <p:spPr bwMode="auto">
          <a:xfrm>
            <a:off x="8712049" y="4750476"/>
            <a:ext cx="89957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Imp.I2:Open</a:t>
            </a:r>
          </a:p>
        </p:txBody>
      </p:sp>
      <p:grpSp>
        <p:nvGrpSpPr>
          <p:cNvPr id="40978" name="Group 67"/>
          <p:cNvGrpSpPr>
            <a:grpSpLocks/>
          </p:cNvGrpSpPr>
          <p:nvPr/>
        </p:nvGrpSpPr>
        <p:grpSpPr bwMode="auto">
          <a:xfrm>
            <a:off x="10313947" y="4688563"/>
            <a:ext cx="626370" cy="366713"/>
            <a:chOff x="1114" y="3278"/>
            <a:chExt cx="432" cy="336"/>
          </a:xfrm>
        </p:grpSpPr>
        <p:sp>
          <p:nvSpPr>
            <p:cNvPr id="40988"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9"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90"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0991" name="Group 71"/>
            <p:cNvGrpSpPr>
              <a:grpSpLocks/>
            </p:cNvGrpSpPr>
            <p:nvPr/>
          </p:nvGrpSpPr>
          <p:grpSpPr bwMode="auto">
            <a:xfrm>
              <a:off x="1210" y="3422"/>
              <a:ext cx="336" cy="192"/>
              <a:chOff x="912" y="2976"/>
              <a:chExt cx="336" cy="192"/>
            </a:xfrm>
          </p:grpSpPr>
          <p:sp>
            <p:nvSpPr>
              <p:cNvPr id="40992"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93"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94"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0979" name="Text Box 75"/>
          <p:cNvSpPr txBox="1">
            <a:spLocks noChangeArrowheads="1"/>
          </p:cNvSpPr>
          <p:nvPr/>
        </p:nvSpPr>
        <p:spPr bwMode="auto">
          <a:xfrm>
            <a:off x="9827241" y="4448851"/>
            <a:ext cx="89957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Imp.I3:Open</a:t>
            </a:r>
          </a:p>
        </p:txBody>
      </p:sp>
      <p:sp>
        <p:nvSpPr>
          <p:cNvPr id="40980" name="Oval 76"/>
          <p:cNvSpPr>
            <a:spLocks noChangeArrowheads="1"/>
          </p:cNvSpPr>
          <p:nvPr/>
        </p:nvSpPr>
        <p:spPr bwMode="auto">
          <a:xfrm>
            <a:off x="5133697" y="1913612"/>
            <a:ext cx="2579545"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0981" name="Oval 77"/>
          <p:cNvSpPr>
            <a:spLocks noChangeArrowheads="1"/>
          </p:cNvSpPr>
          <p:nvPr/>
        </p:nvSpPr>
        <p:spPr bwMode="auto">
          <a:xfrm>
            <a:off x="8640100" y="3694787"/>
            <a:ext cx="2579544"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0982" name="Line 78"/>
          <p:cNvSpPr>
            <a:spLocks noChangeShapeType="1"/>
          </p:cNvSpPr>
          <p:nvPr/>
        </p:nvSpPr>
        <p:spPr bwMode="auto">
          <a:xfrm>
            <a:off x="3106457" y="1764387"/>
            <a:ext cx="2803854" cy="4508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3" name="Line 79"/>
          <p:cNvSpPr>
            <a:spLocks noChangeShapeType="1"/>
          </p:cNvSpPr>
          <p:nvPr/>
        </p:nvSpPr>
        <p:spPr bwMode="auto">
          <a:xfrm flipH="1" flipV="1">
            <a:off x="3305372" y="2742288"/>
            <a:ext cx="5410908" cy="210661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0984" name="Group 80"/>
          <p:cNvGrpSpPr>
            <a:grpSpLocks/>
          </p:cNvGrpSpPr>
          <p:nvPr/>
        </p:nvGrpSpPr>
        <p:grpSpPr bwMode="auto">
          <a:xfrm>
            <a:off x="5131876" y="4310738"/>
            <a:ext cx="2105536" cy="2471062"/>
            <a:chOff x="2448" y="2160"/>
            <a:chExt cx="1104" cy="2327"/>
          </a:xfrm>
        </p:grpSpPr>
        <p:sp>
          <p:nvSpPr>
            <p:cNvPr id="484433" name="Text Box 81"/>
            <p:cNvSpPr txBox="1">
              <a:spLocks noChangeArrowheads="1"/>
            </p:cNvSpPr>
            <p:nvPr/>
          </p:nvSpPr>
          <p:spPr bwMode="auto">
            <a:xfrm>
              <a:off x="2448" y="2160"/>
              <a:ext cx="1104" cy="1475"/>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87813" tIns="43907" rIns="87813" bIns="43907">
              <a:spAutoFit/>
            </a:bodyPr>
            <a:lstStyle/>
            <a:p>
              <a:pPr defTabSz="901700" eaLnBrk="0" hangingPunct="0">
                <a:defRPr/>
              </a:pPr>
              <a:r>
                <a:rPr lang="en-US" u="none" dirty="0">
                  <a:solidFill>
                    <a:srgbClr val="FFFFFF"/>
                  </a:solidFill>
                  <a:latin typeface="Times New Roman" pitchFamily="18" charset="0"/>
                  <a:cs typeface="+mn-cs"/>
                </a:rPr>
                <a:t>Analysis:40%</a:t>
              </a:r>
            </a:p>
            <a:p>
              <a:pPr defTabSz="901700" eaLnBrk="0" hangingPunct="0">
                <a:defRPr/>
              </a:pPr>
              <a:endParaRPr lang="en-US" u="none" dirty="0">
                <a:solidFill>
                  <a:srgbClr val="FFFFFF"/>
                </a:solidFill>
                <a:latin typeface="Times New Roman" pitchFamily="18" charset="0"/>
                <a:cs typeface="+mn-cs"/>
              </a:endParaRPr>
            </a:p>
            <a:p>
              <a:pPr defTabSz="901700" eaLnBrk="0" hangingPunct="0">
                <a:defRPr/>
              </a:pPr>
              <a:endParaRPr lang="en-US" u="none" dirty="0">
                <a:solidFill>
                  <a:srgbClr val="FFFFFF"/>
                </a:solidFill>
                <a:latin typeface="Times New Roman" pitchFamily="18" charset="0"/>
                <a:cs typeface="+mn-cs"/>
              </a:endParaRPr>
            </a:p>
            <a:p>
              <a:pPr defTabSz="901700" eaLnBrk="0" hangingPunct="0">
                <a:defRPr/>
              </a:pPr>
              <a:endParaRPr lang="en-US" u="none" dirty="0">
                <a:solidFill>
                  <a:srgbClr val="FFFFFF"/>
                </a:solidFill>
                <a:latin typeface="Times New Roman" pitchFamily="18" charset="0"/>
                <a:cs typeface="+mn-cs"/>
              </a:endParaRPr>
            </a:p>
          </p:txBody>
        </p:sp>
        <p:sp>
          <p:nvSpPr>
            <p:cNvPr id="484434" name="Text Box 82"/>
            <p:cNvSpPr txBox="1">
              <a:spLocks noChangeArrowheads="1"/>
            </p:cNvSpPr>
            <p:nvPr/>
          </p:nvSpPr>
          <p:spPr bwMode="auto">
            <a:xfrm>
              <a:off x="2448" y="2927"/>
              <a:ext cx="1104" cy="779"/>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87813" tIns="43907" rIns="87813" bIns="43907">
              <a:spAutoFit/>
            </a:bodyPr>
            <a:lstStyle/>
            <a:p>
              <a:pPr defTabSz="901700" eaLnBrk="0" hangingPunct="0">
                <a:defRPr/>
              </a:pPr>
              <a:r>
                <a:rPr lang="en-US" u="none">
                  <a:solidFill>
                    <a:srgbClr val="FFFFFF"/>
                  </a:solidFill>
                  <a:latin typeface="Times New Roman" pitchFamily="18" charset="0"/>
                  <a:cs typeface="+mn-cs"/>
                </a:rPr>
                <a:t>Design: 60%</a:t>
              </a:r>
            </a:p>
            <a:p>
              <a:pPr defTabSz="901700" eaLnBrk="0" hangingPunct="0">
                <a:defRPr/>
              </a:pPr>
              <a:endParaRPr lang="en-US" u="none">
                <a:solidFill>
                  <a:srgbClr val="FFFFFF"/>
                </a:solidFill>
                <a:latin typeface="Times New Roman" pitchFamily="18" charset="0"/>
                <a:cs typeface="+mn-cs"/>
              </a:endParaRPr>
            </a:p>
          </p:txBody>
        </p:sp>
        <p:sp>
          <p:nvSpPr>
            <p:cNvPr id="484435" name="Text Box 83"/>
            <p:cNvSpPr txBox="1">
              <a:spLocks noChangeArrowheads="1"/>
            </p:cNvSpPr>
            <p:nvPr/>
          </p:nvSpPr>
          <p:spPr bwMode="auto">
            <a:xfrm>
              <a:off x="2448" y="3360"/>
              <a:ext cx="1104" cy="1127"/>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87813" tIns="43907" rIns="87813" bIns="43907">
              <a:spAutoFit/>
            </a:bodyPr>
            <a:lstStyle/>
            <a:p>
              <a:pPr defTabSz="901700" eaLnBrk="0" hangingPunct="0">
                <a:defRPr/>
              </a:pPr>
              <a:r>
                <a:rPr lang="en-US" u="none">
                  <a:solidFill>
                    <a:srgbClr val="FFFFFF"/>
                  </a:solidFill>
                  <a:latin typeface="Times New Roman" pitchFamily="18" charset="0"/>
                  <a:cs typeface="+mn-cs"/>
                </a:rPr>
                <a:t>Implemen-tation: 0%</a:t>
              </a:r>
            </a:p>
            <a:p>
              <a:pPr defTabSz="901700" eaLnBrk="0" hangingPunct="0">
                <a:defRPr/>
              </a:pPr>
              <a:endParaRPr lang="en-US" u="none">
                <a:solidFill>
                  <a:srgbClr val="FFFFFF"/>
                </a:solidFill>
                <a:latin typeface="Times New Roman" pitchFamily="18" charset="0"/>
                <a:cs typeface="+mn-cs"/>
              </a:endParaRPr>
            </a:p>
          </p:txBody>
        </p:sp>
      </p:grpSp>
      <p:sp>
        <p:nvSpPr>
          <p:cNvPr id="2" name="Rectangle 1"/>
          <p:cNvSpPr/>
          <p:nvPr/>
        </p:nvSpPr>
        <p:spPr>
          <a:xfrm>
            <a:off x="2572325" y="304800"/>
            <a:ext cx="7946406" cy="646331"/>
          </a:xfrm>
          <a:prstGeom prst="rect">
            <a:avLst/>
          </a:prstGeom>
        </p:spPr>
        <p:txBody>
          <a:bodyPr wrap="none">
            <a:spAutoFit/>
          </a:bodyPr>
          <a:lstStyle/>
          <a:p>
            <a:r>
              <a:rPr lang="en-US" sz="3600" u="sng" dirty="0">
                <a:latin typeface="Algerian" pitchFamily="82" charset="0"/>
              </a:rPr>
              <a:t>Issue-Based Model: Design Phase</a:t>
            </a:r>
          </a:p>
        </p:txBody>
      </p:sp>
    </p:spTree>
    <p:extLst>
      <p:ext uri="{BB962C8B-B14F-4D97-AF65-F5344CB8AC3E}">
        <p14:creationId xmlns:p14="http://schemas.microsoft.com/office/powerpoint/2010/main" val="252435053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Oval 3"/>
          <p:cNvSpPr>
            <a:spLocks noChangeArrowheads="1"/>
          </p:cNvSpPr>
          <p:nvPr/>
        </p:nvSpPr>
        <p:spPr bwMode="auto">
          <a:xfrm>
            <a:off x="1402986" y="1513060"/>
            <a:ext cx="2577429"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nvGrpSpPr>
          <p:cNvPr id="41988" name="Group 4"/>
          <p:cNvGrpSpPr>
            <a:grpSpLocks/>
          </p:cNvGrpSpPr>
          <p:nvPr/>
        </p:nvGrpSpPr>
        <p:grpSpPr bwMode="auto">
          <a:xfrm>
            <a:off x="2516062" y="1828974"/>
            <a:ext cx="628486" cy="365125"/>
            <a:chOff x="1008" y="2496"/>
            <a:chExt cx="432" cy="336"/>
          </a:xfrm>
        </p:grpSpPr>
        <p:sp>
          <p:nvSpPr>
            <p:cNvPr id="42062"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63"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64"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2065" name="Group 8"/>
            <p:cNvGrpSpPr>
              <a:grpSpLocks/>
            </p:cNvGrpSpPr>
            <p:nvPr/>
          </p:nvGrpSpPr>
          <p:grpSpPr bwMode="auto">
            <a:xfrm>
              <a:off x="1104" y="2640"/>
              <a:ext cx="336" cy="192"/>
              <a:chOff x="912" y="2976"/>
              <a:chExt cx="336" cy="192"/>
            </a:xfrm>
          </p:grpSpPr>
          <p:sp>
            <p:nvSpPr>
              <p:cNvPr id="42066"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67"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68"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1989" name="Text Box 12"/>
          <p:cNvSpPr txBox="1">
            <a:spLocks noChangeArrowheads="1"/>
          </p:cNvSpPr>
          <p:nvPr/>
        </p:nvSpPr>
        <p:spPr bwMode="auto">
          <a:xfrm>
            <a:off x="2226154" y="1681336"/>
            <a:ext cx="639884" cy="246205"/>
          </a:xfrm>
          <a:prstGeom prst="rect">
            <a:avLst/>
          </a:prstGeom>
          <a:solidFill>
            <a:srgbClr val="00D564"/>
          </a:solidFill>
          <a:ln w="12700">
            <a:solidFill>
              <a:srgbClr val="00D564"/>
            </a:solidFill>
            <a:miter lim="800000"/>
            <a:headEnd/>
            <a:tailEnd/>
          </a:ln>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I1:Open</a:t>
            </a:r>
          </a:p>
        </p:txBody>
      </p:sp>
      <p:grpSp>
        <p:nvGrpSpPr>
          <p:cNvPr id="41990" name="Group 13"/>
          <p:cNvGrpSpPr>
            <a:grpSpLocks/>
          </p:cNvGrpSpPr>
          <p:nvPr/>
        </p:nvGrpSpPr>
        <p:grpSpPr bwMode="auto">
          <a:xfrm>
            <a:off x="1851602" y="2563986"/>
            <a:ext cx="628486" cy="365125"/>
            <a:chOff x="384" y="3312"/>
            <a:chExt cx="432" cy="336"/>
          </a:xfrm>
        </p:grpSpPr>
        <p:sp>
          <p:nvSpPr>
            <p:cNvPr id="42055"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56"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57"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2058" name="Group 17"/>
            <p:cNvGrpSpPr>
              <a:grpSpLocks/>
            </p:cNvGrpSpPr>
            <p:nvPr/>
          </p:nvGrpSpPr>
          <p:grpSpPr bwMode="auto">
            <a:xfrm>
              <a:off x="480" y="3456"/>
              <a:ext cx="336" cy="192"/>
              <a:chOff x="912" y="2976"/>
              <a:chExt cx="336" cy="192"/>
            </a:xfrm>
          </p:grpSpPr>
          <p:sp>
            <p:nvSpPr>
              <p:cNvPr id="42059"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60"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61"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1991" name="Text Box 21"/>
          <p:cNvSpPr txBox="1">
            <a:spLocks noChangeArrowheads="1"/>
          </p:cNvSpPr>
          <p:nvPr/>
        </p:nvSpPr>
        <p:spPr bwMode="auto">
          <a:xfrm>
            <a:off x="1642106" y="2417936"/>
            <a:ext cx="712020" cy="24620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I2:Closed</a:t>
            </a:r>
          </a:p>
        </p:txBody>
      </p:sp>
      <p:grpSp>
        <p:nvGrpSpPr>
          <p:cNvPr id="41992" name="Group 22"/>
          <p:cNvGrpSpPr>
            <a:grpSpLocks/>
          </p:cNvGrpSpPr>
          <p:nvPr/>
        </p:nvGrpSpPr>
        <p:grpSpPr bwMode="auto">
          <a:xfrm>
            <a:off x="3004884" y="2611611"/>
            <a:ext cx="628487" cy="365125"/>
            <a:chOff x="1114" y="3278"/>
            <a:chExt cx="432" cy="336"/>
          </a:xfrm>
        </p:grpSpPr>
        <p:sp>
          <p:nvSpPr>
            <p:cNvPr id="42048"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49"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50"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2051" name="Group 26"/>
            <p:cNvGrpSpPr>
              <a:grpSpLocks/>
            </p:cNvGrpSpPr>
            <p:nvPr/>
          </p:nvGrpSpPr>
          <p:grpSpPr bwMode="auto">
            <a:xfrm>
              <a:off x="1210" y="3422"/>
              <a:ext cx="336" cy="192"/>
              <a:chOff x="912" y="2976"/>
              <a:chExt cx="336" cy="192"/>
            </a:xfrm>
          </p:grpSpPr>
          <p:sp>
            <p:nvSpPr>
              <p:cNvPr id="42052"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53"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54"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1993" name="Text Box 30"/>
          <p:cNvSpPr txBox="1">
            <a:spLocks noChangeArrowheads="1"/>
          </p:cNvSpPr>
          <p:nvPr/>
        </p:nvSpPr>
        <p:spPr bwMode="auto">
          <a:xfrm>
            <a:off x="2797505" y="2465561"/>
            <a:ext cx="712020" cy="24620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I3:Closed</a:t>
            </a:r>
          </a:p>
        </p:txBody>
      </p:sp>
      <p:grpSp>
        <p:nvGrpSpPr>
          <p:cNvPr id="41994" name="Group 31"/>
          <p:cNvGrpSpPr>
            <a:grpSpLocks/>
          </p:cNvGrpSpPr>
          <p:nvPr/>
        </p:nvGrpSpPr>
        <p:grpSpPr bwMode="auto">
          <a:xfrm>
            <a:off x="6219264" y="1976611"/>
            <a:ext cx="628486" cy="365125"/>
            <a:chOff x="1008" y="2496"/>
            <a:chExt cx="432" cy="336"/>
          </a:xfrm>
        </p:grpSpPr>
        <p:sp>
          <p:nvSpPr>
            <p:cNvPr id="42041"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42"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43"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2044" name="Group 35"/>
            <p:cNvGrpSpPr>
              <a:grpSpLocks/>
            </p:cNvGrpSpPr>
            <p:nvPr/>
          </p:nvGrpSpPr>
          <p:grpSpPr bwMode="auto">
            <a:xfrm>
              <a:off x="1104" y="2640"/>
              <a:ext cx="336" cy="192"/>
              <a:chOff x="912" y="2976"/>
              <a:chExt cx="336" cy="192"/>
            </a:xfrm>
          </p:grpSpPr>
          <p:sp>
            <p:nvSpPr>
              <p:cNvPr id="42045"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46"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47"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1995" name="Text Box 39"/>
          <p:cNvSpPr txBox="1">
            <a:spLocks noChangeArrowheads="1"/>
          </p:cNvSpPr>
          <p:nvPr/>
        </p:nvSpPr>
        <p:spPr bwMode="auto">
          <a:xfrm>
            <a:off x="5931473" y="1830561"/>
            <a:ext cx="764919"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A.I1:Open</a:t>
            </a:r>
          </a:p>
        </p:txBody>
      </p:sp>
      <p:grpSp>
        <p:nvGrpSpPr>
          <p:cNvPr id="41996" name="Group 40"/>
          <p:cNvGrpSpPr>
            <a:grpSpLocks/>
          </p:cNvGrpSpPr>
          <p:nvPr/>
        </p:nvGrpSpPr>
        <p:grpSpPr bwMode="auto">
          <a:xfrm>
            <a:off x="5931472" y="2814811"/>
            <a:ext cx="626370" cy="365125"/>
            <a:chOff x="384" y="3312"/>
            <a:chExt cx="432" cy="336"/>
          </a:xfrm>
        </p:grpSpPr>
        <p:sp>
          <p:nvSpPr>
            <p:cNvPr id="42034"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35"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36"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2037" name="Group 44"/>
            <p:cNvGrpSpPr>
              <a:grpSpLocks/>
            </p:cNvGrpSpPr>
            <p:nvPr/>
          </p:nvGrpSpPr>
          <p:grpSpPr bwMode="auto">
            <a:xfrm>
              <a:off x="480" y="3456"/>
              <a:ext cx="336" cy="192"/>
              <a:chOff x="912" y="2976"/>
              <a:chExt cx="336" cy="192"/>
            </a:xfrm>
          </p:grpSpPr>
          <p:sp>
            <p:nvSpPr>
              <p:cNvPr id="42038"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39"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40"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1997" name="Text Box 48"/>
          <p:cNvSpPr txBox="1">
            <a:spLocks noChangeArrowheads="1"/>
          </p:cNvSpPr>
          <p:nvPr/>
        </p:nvSpPr>
        <p:spPr bwMode="auto">
          <a:xfrm>
            <a:off x="5719861" y="2667174"/>
            <a:ext cx="837054" cy="24620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A.I2:Closed</a:t>
            </a:r>
          </a:p>
        </p:txBody>
      </p:sp>
      <p:grpSp>
        <p:nvGrpSpPr>
          <p:cNvPr id="41998" name="Group 49"/>
          <p:cNvGrpSpPr>
            <a:grpSpLocks/>
          </p:cNvGrpSpPr>
          <p:nvPr/>
        </p:nvGrpSpPr>
        <p:grpSpPr bwMode="auto">
          <a:xfrm>
            <a:off x="9617746" y="4057823"/>
            <a:ext cx="628486" cy="366712"/>
            <a:chOff x="1008" y="2496"/>
            <a:chExt cx="432" cy="336"/>
          </a:xfrm>
        </p:grpSpPr>
        <p:sp>
          <p:nvSpPr>
            <p:cNvPr id="42027"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28"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29"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2030" name="Group 53"/>
            <p:cNvGrpSpPr>
              <a:grpSpLocks/>
            </p:cNvGrpSpPr>
            <p:nvPr/>
          </p:nvGrpSpPr>
          <p:grpSpPr bwMode="auto">
            <a:xfrm>
              <a:off x="1104" y="2640"/>
              <a:ext cx="336" cy="192"/>
              <a:chOff x="912" y="2976"/>
              <a:chExt cx="336" cy="192"/>
            </a:xfrm>
          </p:grpSpPr>
          <p:sp>
            <p:nvSpPr>
              <p:cNvPr id="42031"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32"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33"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1999" name="Text Box 57"/>
          <p:cNvSpPr txBox="1">
            <a:spLocks noChangeArrowheads="1"/>
          </p:cNvSpPr>
          <p:nvPr/>
        </p:nvSpPr>
        <p:spPr bwMode="auto">
          <a:xfrm>
            <a:off x="9338418" y="3913361"/>
            <a:ext cx="83545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SD.I1:Open</a:t>
            </a:r>
          </a:p>
        </p:txBody>
      </p:sp>
      <p:grpSp>
        <p:nvGrpSpPr>
          <p:cNvPr id="42000" name="Group 58"/>
          <p:cNvGrpSpPr>
            <a:grpSpLocks/>
          </p:cNvGrpSpPr>
          <p:nvPr/>
        </p:nvGrpSpPr>
        <p:grpSpPr bwMode="auto">
          <a:xfrm>
            <a:off x="9059091" y="4948411"/>
            <a:ext cx="626370" cy="365125"/>
            <a:chOff x="384" y="3312"/>
            <a:chExt cx="432" cy="336"/>
          </a:xfrm>
        </p:grpSpPr>
        <p:sp>
          <p:nvSpPr>
            <p:cNvPr id="42020"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21"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22"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2023" name="Group 62"/>
            <p:cNvGrpSpPr>
              <a:grpSpLocks/>
            </p:cNvGrpSpPr>
            <p:nvPr/>
          </p:nvGrpSpPr>
          <p:grpSpPr bwMode="auto">
            <a:xfrm>
              <a:off x="480" y="3456"/>
              <a:ext cx="336" cy="192"/>
              <a:chOff x="912" y="2976"/>
              <a:chExt cx="336" cy="192"/>
            </a:xfrm>
          </p:grpSpPr>
          <p:sp>
            <p:nvSpPr>
              <p:cNvPr id="42024"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25"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26"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2001" name="Text Box 66"/>
          <p:cNvSpPr txBox="1">
            <a:spLocks noChangeArrowheads="1"/>
          </p:cNvSpPr>
          <p:nvPr/>
        </p:nvSpPr>
        <p:spPr bwMode="auto">
          <a:xfrm>
            <a:off x="8712048" y="4800774"/>
            <a:ext cx="907586" cy="24620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SD.I2:Closed</a:t>
            </a:r>
          </a:p>
        </p:txBody>
      </p:sp>
      <p:grpSp>
        <p:nvGrpSpPr>
          <p:cNvPr id="42002" name="Group 67"/>
          <p:cNvGrpSpPr>
            <a:grpSpLocks/>
          </p:cNvGrpSpPr>
          <p:nvPr/>
        </p:nvGrpSpPr>
        <p:grpSpPr bwMode="auto">
          <a:xfrm>
            <a:off x="10313947" y="4738861"/>
            <a:ext cx="626370" cy="366713"/>
            <a:chOff x="1114" y="3278"/>
            <a:chExt cx="432" cy="336"/>
          </a:xfrm>
        </p:grpSpPr>
        <p:sp>
          <p:nvSpPr>
            <p:cNvPr id="42013"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4"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5"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2016" name="Group 71"/>
            <p:cNvGrpSpPr>
              <a:grpSpLocks/>
            </p:cNvGrpSpPr>
            <p:nvPr/>
          </p:nvGrpSpPr>
          <p:grpSpPr bwMode="auto">
            <a:xfrm>
              <a:off x="1210" y="3422"/>
              <a:ext cx="336" cy="192"/>
              <a:chOff x="912" y="2976"/>
              <a:chExt cx="336" cy="192"/>
            </a:xfrm>
          </p:grpSpPr>
          <p:sp>
            <p:nvSpPr>
              <p:cNvPr id="42017"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8"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9"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2003" name="Text Box 75"/>
          <p:cNvSpPr txBox="1">
            <a:spLocks noChangeArrowheads="1"/>
          </p:cNvSpPr>
          <p:nvPr/>
        </p:nvSpPr>
        <p:spPr bwMode="auto">
          <a:xfrm>
            <a:off x="9827241" y="4499149"/>
            <a:ext cx="835451" cy="246205"/>
          </a:xfrm>
          <a:prstGeom prst="rect">
            <a:avLst/>
          </a:prstGeom>
          <a:solidFill>
            <a:srgbClr val="00D56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SD.I3:Open</a:t>
            </a:r>
          </a:p>
        </p:txBody>
      </p:sp>
      <p:sp>
        <p:nvSpPr>
          <p:cNvPr id="42004" name="Oval 76"/>
          <p:cNvSpPr>
            <a:spLocks noChangeArrowheads="1"/>
          </p:cNvSpPr>
          <p:nvPr/>
        </p:nvSpPr>
        <p:spPr bwMode="auto">
          <a:xfrm>
            <a:off x="5133697" y="1663873"/>
            <a:ext cx="2579545" cy="18288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2005" name="Oval 77"/>
          <p:cNvSpPr>
            <a:spLocks noChangeArrowheads="1"/>
          </p:cNvSpPr>
          <p:nvPr/>
        </p:nvSpPr>
        <p:spPr bwMode="auto">
          <a:xfrm>
            <a:off x="8640100" y="3745085"/>
            <a:ext cx="2579544"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2006" name="Line 78"/>
          <p:cNvSpPr>
            <a:spLocks noChangeShapeType="1"/>
          </p:cNvSpPr>
          <p:nvPr/>
        </p:nvSpPr>
        <p:spPr bwMode="auto">
          <a:xfrm>
            <a:off x="3106457" y="1889298"/>
            <a:ext cx="2803854" cy="7461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7" name="Line 79"/>
          <p:cNvSpPr>
            <a:spLocks noChangeShapeType="1"/>
          </p:cNvSpPr>
          <p:nvPr/>
        </p:nvSpPr>
        <p:spPr bwMode="auto">
          <a:xfrm>
            <a:off x="6712319" y="2867198"/>
            <a:ext cx="2704396" cy="1054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8" name="Line 80"/>
          <p:cNvSpPr>
            <a:spLocks noChangeShapeType="1"/>
          </p:cNvSpPr>
          <p:nvPr/>
        </p:nvSpPr>
        <p:spPr bwMode="auto">
          <a:xfrm flipH="1" flipV="1">
            <a:off x="3605861" y="2641774"/>
            <a:ext cx="5309334" cy="2181225"/>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2009" name="Group 81"/>
          <p:cNvGrpSpPr>
            <a:grpSpLocks/>
          </p:cNvGrpSpPr>
          <p:nvPr/>
        </p:nvGrpSpPr>
        <p:grpSpPr bwMode="auto">
          <a:xfrm>
            <a:off x="3731417" y="4036463"/>
            <a:ext cx="2304450" cy="2411240"/>
            <a:chOff x="864" y="2160"/>
            <a:chExt cx="1104" cy="2382"/>
          </a:xfrm>
        </p:grpSpPr>
        <p:sp>
          <p:nvSpPr>
            <p:cNvPr id="486482" name="Text Box 82"/>
            <p:cNvSpPr txBox="1">
              <a:spLocks noChangeArrowheads="1"/>
            </p:cNvSpPr>
            <p:nvPr/>
          </p:nvSpPr>
          <p:spPr bwMode="auto">
            <a:xfrm>
              <a:off x="864" y="2160"/>
              <a:ext cx="1104" cy="1547"/>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87813" tIns="43907" rIns="87813" bIns="43907">
              <a:spAutoFit/>
            </a:bodyPr>
            <a:lstStyle/>
            <a:p>
              <a:pPr defTabSz="901700" eaLnBrk="0" hangingPunct="0">
                <a:defRPr/>
              </a:pPr>
              <a:r>
                <a:rPr lang="en-US" u="none">
                  <a:solidFill>
                    <a:srgbClr val="FFFFFF"/>
                  </a:solidFill>
                  <a:latin typeface="Times New Roman" pitchFamily="18" charset="0"/>
                  <a:cs typeface="+mn-cs"/>
                </a:rPr>
                <a:t>Analysis:10%</a:t>
              </a:r>
            </a:p>
            <a:p>
              <a:pPr defTabSz="901700" eaLnBrk="0" hangingPunct="0">
                <a:defRPr/>
              </a:pPr>
              <a:endParaRPr lang="en-US" u="none">
                <a:solidFill>
                  <a:srgbClr val="FFFFFF"/>
                </a:solidFill>
                <a:latin typeface="Times New Roman" pitchFamily="18" charset="0"/>
                <a:cs typeface="+mn-cs"/>
              </a:endParaRPr>
            </a:p>
            <a:p>
              <a:pPr defTabSz="901700" eaLnBrk="0" hangingPunct="0">
                <a:defRPr/>
              </a:pPr>
              <a:endParaRPr lang="en-US" u="none">
                <a:solidFill>
                  <a:srgbClr val="FFFFFF"/>
                </a:solidFill>
                <a:latin typeface="Times New Roman" pitchFamily="18" charset="0"/>
                <a:cs typeface="+mn-cs"/>
              </a:endParaRPr>
            </a:p>
            <a:p>
              <a:pPr defTabSz="901700" eaLnBrk="0" hangingPunct="0">
                <a:defRPr/>
              </a:pPr>
              <a:endParaRPr lang="en-US" u="none">
                <a:solidFill>
                  <a:srgbClr val="FFFFFF"/>
                </a:solidFill>
                <a:latin typeface="Times New Roman" pitchFamily="18" charset="0"/>
                <a:cs typeface="+mn-cs"/>
              </a:endParaRPr>
            </a:p>
          </p:txBody>
        </p:sp>
        <p:sp>
          <p:nvSpPr>
            <p:cNvPr id="486483" name="Text Box 83"/>
            <p:cNvSpPr txBox="1">
              <a:spLocks noChangeArrowheads="1"/>
            </p:cNvSpPr>
            <p:nvPr/>
          </p:nvSpPr>
          <p:spPr bwMode="auto">
            <a:xfrm>
              <a:off x="864" y="2928"/>
              <a:ext cx="1104" cy="817"/>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87813" tIns="43907" rIns="87813" bIns="43907">
              <a:spAutoFit/>
            </a:bodyPr>
            <a:lstStyle/>
            <a:p>
              <a:pPr defTabSz="901700" eaLnBrk="0" hangingPunct="0">
                <a:defRPr/>
              </a:pPr>
              <a:r>
                <a:rPr lang="en-US" u="none">
                  <a:solidFill>
                    <a:srgbClr val="FFFFFF"/>
                  </a:solidFill>
                  <a:latin typeface="Times New Roman" pitchFamily="18" charset="0"/>
                  <a:cs typeface="+mn-cs"/>
                </a:rPr>
                <a:t>Design: 10%</a:t>
              </a:r>
            </a:p>
            <a:p>
              <a:pPr defTabSz="901700" eaLnBrk="0" hangingPunct="0">
                <a:defRPr/>
              </a:pPr>
              <a:endParaRPr lang="en-US" u="none">
                <a:solidFill>
                  <a:srgbClr val="FFFFFF"/>
                </a:solidFill>
                <a:latin typeface="Times New Roman" pitchFamily="18" charset="0"/>
                <a:cs typeface="+mn-cs"/>
              </a:endParaRPr>
            </a:p>
          </p:txBody>
        </p:sp>
        <p:sp>
          <p:nvSpPr>
            <p:cNvPr id="486484" name="Text Box 84"/>
            <p:cNvSpPr txBox="1">
              <a:spLocks noChangeArrowheads="1"/>
            </p:cNvSpPr>
            <p:nvPr/>
          </p:nvSpPr>
          <p:spPr bwMode="auto">
            <a:xfrm>
              <a:off x="864" y="3360"/>
              <a:ext cx="1104" cy="1182"/>
            </a:xfrm>
            <a:prstGeom prst="rect">
              <a:avLst/>
            </a:prstGeom>
            <a:solidFill>
              <a:srgbClr val="00D564"/>
            </a:solidFill>
            <a:ln w="12700">
              <a:solidFill>
                <a:srgbClr val="FFFFFF"/>
              </a:solidFill>
              <a:miter lim="800000"/>
              <a:headEnd/>
              <a:tailEnd/>
            </a:ln>
            <a:effectLst>
              <a:outerShdw blurRad="63500" dist="38099" dir="2700000" algn="ctr" rotWithShape="0">
                <a:schemeClr val="bg2">
                  <a:alpha val="74998"/>
                </a:schemeClr>
              </a:outerShdw>
            </a:effectLst>
          </p:spPr>
          <p:txBody>
            <a:bodyPr lIns="87813" tIns="43907" rIns="87813" bIns="43907">
              <a:spAutoFit/>
            </a:bodyPr>
            <a:lstStyle/>
            <a:p>
              <a:pPr defTabSz="901700" eaLnBrk="0" hangingPunct="0">
                <a:defRPr/>
              </a:pPr>
              <a:r>
                <a:rPr lang="en-US" u="none">
                  <a:solidFill>
                    <a:srgbClr val="FFFFFF"/>
                  </a:solidFill>
                  <a:latin typeface="Times New Roman" pitchFamily="18" charset="0"/>
                  <a:cs typeface="+mn-cs"/>
                </a:rPr>
                <a:t>Implemen-tation: 60%</a:t>
              </a:r>
            </a:p>
            <a:p>
              <a:pPr defTabSz="901700" eaLnBrk="0" hangingPunct="0">
                <a:defRPr/>
              </a:pPr>
              <a:endParaRPr lang="en-US" u="none">
                <a:solidFill>
                  <a:srgbClr val="FFFFFF"/>
                </a:solidFill>
                <a:latin typeface="Times New Roman" pitchFamily="18" charset="0"/>
                <a:cs typeface="+mn-cs"/>
              </a:endParaRPr>
            </a:p>
          </p:txBody>
        </p:sp>
      </p:grpSp>
      <p:sp>
        <p:nvSpPr>
          <p:cNvPr id="2" name="Rectangle 1"/>
          <p:cNvSpPr/>
          <p:nvPr/>
        </p:nvSpPr>
        <p:spPr>
          <a:xfrm>
            <a:off x="1051369" y="381000"/>
            <a:ext cx="10177786" cy="646331"/>
          </a:xfrm>
          <a:prstGeom prst="rect">
            <a:avLst/>
          </a:prstGeom>
        </p:spPr>
        <p:txBody>
          <a:bodyPr wrap="none">
            <a:spAutoFit/>
          </a:bodyPr>
          <a:lstStyle/>
          <a:p>
            <a:r>
              <a:rPr lang="en-US" sz="3600" u="sng" dirty="0">
                <a:latin typeface="Algerian" pitchFamily="82" charset="0"/>
              </a:rPr>
              <a:t>Issue-Based Model: Implementation Phase</a:t>
            </a:r>
          </a:p>
        </p:txBody>
      </p:sp>
    </p:spTree>
    <p:extLst>
      <p:ext uri="{BB962C8B-B14F-4D97-AF65-F5344CB8AC3E}">
        <p14:creationId xmlns:p14="http://schemas.microsoft.com/office/powerpoint/2010/main" val="211092589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Oval 3"/>
          <p:cNvSpPr>
            <a:spLocks noChangeArrowheads="1"/>
          </p:cNvSpPr>
          <p:nvPr/>
        </p:nvSpPr>
        <p:spPr bwMode="auto">
          <a:xfrm>
            <a:off x="1402986" y="1500187"/>
            <a:ext cx="2577429"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nvGrpSpPr>
          <p:cNvPr id="43012" name="Group 4"/>
          <p:cNvGrpSpPr>
            <a:grpSpLocks/>
          </p:cNvGrpSpPr>
          <p:nvPr/>
        </p:nvGrpSpPr>
        <p:grpSpPr bwMode="auto">
          <a:xfrm>
            <a:off x="2516062" y="1816101"/>
            <a:ext cx="628486" cy="365125"/>
            <a:chOff x="1008" y="2496"/>
            <a:chExt cx="432" cy="336"/>
          </a:xfrm>
        </p:grpSpPr>
        <p:sp>
          <p:nvSpPr>
            <p:cNvPr id="43082"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83"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84"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3085" name="Group 8"/>
            <p:cNvGrpSpPr>
              <a:grpSpLocks/>
            </p:cNvGrpSpPr>
            <p:nvPr/>
          </p:nvGrpSpPr>
          <p:grpSpPr bwMode="auto">
            <a:xfrm>
              <a:off x="1104" y="2640"/>
              <a:ext cx="336" cy="192"/>
              <a:chOff x="912" y="2976"/>
              <a:chExt cx="336" cy="192"/>
            </a:xfrm>
          </p:grpSpPr>
          <p:sp>
            <p:nvSpPr>
              <p:cNvPr id="43086"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87"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88"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3013" name="Text Box 12"/>
          <p:cNvSpPr txBox="1">
            <a:spLocks noChangeArrowheads="1"/>
          </p:cNvSpPr>
          <p:nvPr/>
        </p:nvSpPr>
        <p:spPr bwMode="auto">
          <a:xfrm>
            <a:off x="2226153" y="1668463"/>
            <a:ext cx="712020"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I1:Closed</a:t>
            </a:r>
          </a:p>
        </p:txBody>
      </p:sp>
      <p:grpSp>
        <p:nvGrpSpPr>
          <p:cNvPr id="43014" name="Group 13"/>
          <p:cNvGrpSpPr>
            <a:grpSpLocks/>
          </p:cNvGrpSpPr>
          <p:nvPr/>
        </p:nvGrpSpPr>
        <p:grpSpPr bwMode="auto">
          <a:xfrm>
            <a:off x="1851602" y="2551113"/>
            <a:ext cx="628486" cy="365125"/>
            <a:chOff x="384" y="3312"/>
            <a:chExt cx="432" cy="336"/>
          </a:xfrm>
        </p:grpSpPr>
        <p:sp>
          <p:nvSpPr>
            <p:cNvPr id="43075"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76"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77"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3078" name="Group 17"/>
            <p:cNvGrpSpPr>
              <a:grpSpLocks/>
            </p:cNvGrpSpPr>
            <p:nvPr/>
          </p:nvGrpSpPr>
          <p:grpSpPr bwMode="auto">
            <a:xfrm>
              <a:off x="480" y="3456"/>
              <a:ext cx="336" cy="192"/>
              <a:chOff x="912" y="2976"/>
              <a:chExt cx="336" cy="192"/>
            </a:xfrm>
          </p:grpSpPr>
          <p:sp>
            <p:nvSpPr>
              <p:cNvPr id="43079"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80"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81"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3015" name="Text Box 21"/>
          <p:cNvSpPr txBox="1">
            <a:spLocks noChangeArrowheads="1"/>
          </p:cNvSpPr>
          <p:nvPr/>
        </p:nvSpPr>
        <p:spPr bwMode="auto">
          <a:xfrm>
            <a:off x="1642106" y="2405063"/>
            <a:ext cx="712020"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I2:Closed</a:t>
            </a:r>
          </a:p>
        </p:txBody>
      </p:sp>
      <p:grpSp>
        <p:nvGrpSpPr>
          <p:cNvPr id="43016" name="Group 22"/>
          <p:cNvGrpSpPr>
            <a:grpSpLocks/>
          </p:cNvGrpSpPr>
          <p:nvPr/>
        </p:nvGrpSpPr>
        <p:grpSpPr bwMode="auto">
          <a:xfrm>
            <a:off x="3004884" y="2598738"/>
            <a:ext cx="628487" cy="365125"/>
            <a:chOff x="1114" y="3278"/>
            <a:chExt cx="432" cy="336"/>
          </a:xfrm>
        </p:grpSpPr>
        <p:sp>
          <p:nvSpPr>
            <p:cNvPr id="43068"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69"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70"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3071" name="Group 26"/>
            <p:cNvGrpSpPr>
              <a:grpSpLocks/>
            </p:cNvGrpSpPr>
            <p:nvPr/>
          </p:nvGrpSpPr>
          <p:grpSpPr bwMode="auto">
            <a:xfrm>
              <a:off x="1210" y="3422"/>
              <a:ext cx="336" cy="192"/>
              <a:chOff x="912" y="2976"/>
              <a:chExt cx="336" cy="192"/>
            </a:xfrm>
          </p:grpSpPr>
          <p:sp>
            <p:nvSpPr>
              <p:cNvPr id="43072"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73"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74"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3017" name="Text Box 30"/>
          <p:cNvSpPr txBox="1">
            <a:spLocks noChangeArrowheads="1"/>
          </p:cNvSpPr>
          <p:nvPr/>
        </p:nvSpPr>
        <p:spPr bwMode="auto">
          <a:xfrm>
            <a:off x="2636681" y="2452688"/>
            <a:ext cx="821024" cy="246205"/>
          </a:xfrm>
          <a:prstGeom prst="rect">
            <a:avLst/>
          </a:prstGeom>
          <a:solidFill>
            <a:srgbClr val="00D564"/>
          </a:solidFill>
          <a:ln w="12700">
            <a:solidFill>
              <a:srgbClr val="00D564"/>
            </a:solidFill>
            <a:miter lim="800000"/>
            <a:headEnd/>
            <a:tailEnd/>
          </a:ln>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I3: Pending</a:t>
            </a:r>
          </a:p>
        </p:txBody>
      </p:sp>
      <p:grpSp>
        <p:nvGrpSpPr>
          <p:cNvPr id="43018" name="Group 31"/>
          <p:cNvGrpSpPr>
            <a:grpSpLocks/>
          </p:cNvGrpSpPr>
          <p:nvPr/>
        </p:nvGrpSpPr>
        <p:grpSpPr bwMode="auto">
          <a:xfrm>
            <a:off x="6219264" y="1963738"/>
            <a:ext cx="628486" cy="365125"/>
            <a:chOff x="1008" y="2496"/>
            <a:chExt cx="432" cy="336"/>
          </a:xfrm>
        </p:grpSpPr>
        <p:sp>
          <p:nvSpPr>
            <p:cNvPr id="43061"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62"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63"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3064" name="Group 35"/>
            <p:cNvGrpSpPr>
              <a:grpSpLocks/>
            </p:cNvGrpSpPr>
            <p:nvPr/>
          </p:nvGrpSpPr>
          <p:grpSpPr bwMode="auto">
            <a:xfrm>
              <a:off x="1104" y="2640"/>
              <a:ext cx="336" cy="192"/>
              <a:chOff x="912" y="2976"/>
              <a:chExt cx="336" cy="192"/>
            </a:xfrm>
          </p:grpSpPr>
          <p:sp>
            <p:nvSpPr>
              <p:cNvPr id="43065"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66"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67"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3019" name="Text Box 39"/>
          <p:cNvSpPr txBox="1">
            <a:spLocks noChangeArrowheads="1"/>
          </p:cNvSpPr>
          <p:nvPr/>
        </p:nvSpPr>
        <p:spPr bwMode="auto">
          <a:xfrm>
            <a:off x="5931472" y="1817688"/>
            <a:ext cx="837054"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A.I1:Closed</a:t>
            </a:r>
          </a:p>
        </p:txBody>
      </p:sp>
      <p:grpSp>
        <p:nvGrpSpPr>
          <p:cNvPr id="43020" name="Group 40"/>
          <p:cNvGrpSpPr>
            <a:grpSpLocks/>
          </p:cNvGrpSpPr>
          <p:nvPr/>
        </p:nvGrpSpPr>
        <p:grpSpPr bwMode="auto">
          <a:xfrm>
            <a:off x="5931472" y="2801938"/>
            <a:ext cx="626370" cy="365125"/>
            <a:chOff x="384" y="3312"/>
            <a:chExt cx="432" cy="336"/>
          </a:xfrm>
        </p:grpSpPr>
        <p:sp>
          <p:nvSpPr>
            <p:cNvPr id="43054"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55"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56"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3057" name="Group 44"/>
            <p:cNvGrpSpPr>
              <a:grpSpLocks/>
            </p:cNvGrpSpPr>
            <p:nvPr/>
          </p:nvGrpSpPr>
          <p:grpSpPr bwMode="auto">
            <a:xfrm>
              <a:off x="480" y="3456"/>
              <a:ext cx="336" cy="192"/>
              <a:chOff x="912" y="2976"/>
              <a:chExt cx="336" cy="192"/>
            </a:xfrm>
          </p:grpSpPr>
          <p:sp>
            <p:nvSpPr>
              <p:cNvPr id="43058"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59"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60"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3021" name="Text Box 48"/>
          <p:cNvSpPr txBox="1">
            <a:spLocks noChangeArrowheads="1"/>
          </p:cNvSpPr>
          <p:nvPr/>
        </p:nvSpPr>
        <p:spPr bwMode="auto">
          <a:xfrm>
            <a:off x="5719861" y="2654301"/>
            <a:ext cx="837054"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A.I2:Closed</a:t>
            </a:r>
          </a:p>
        </p:txBody>
      </p:sp>
      <p:grpSp>
        <p:nvGrpSpPr>
          <p:cNvPr id="43022" name="Group 49"/>
          <p:cNvGrpSpPr>
            <a:grpSpLocks/>
          </p:cNvGrpSpPr>
          <p:nvPr/>
        </p:nvGrpSpPr>
        <p:grpSpPr bwMode="auto">
          <a:xfrm>
            <a:off x="9617746" y="4044950"/>
            <a:ext cx="628486" cy="366712"/>
            <a:chOff x="1008" y="2496"/>
            <a:chExt cx="432" cy="336"/>
          </a:xfrm>
        </p:grpSpPr>
        <p:sp>
          <p:nvSpPr>
            <p:cNvPr id="43047"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8"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9"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3050" name="Group 53"/>
            <p:cNvGrpSpPr>
              <a:grpSpLocks/>
            </p:cNvGrpSpPr>
            <p:nvPr/>
          </p:nvGrpSpPr>
          <p:grpSpPr bwMode="auto">
            <a:xfrm>
              <a:off x="1104" y="2640"/>
              <a:ext cx="336" cy="192"/>
              <a:chOff x="912" y="2976"/>
              <a:chExt cx="336" cy="192"/>
            </a:xfrm>
          </p:grpSpPr>
          <p:sp>
            <p:nvSpPr>
              <p:cNvPr id="43051"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52"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53"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3023" name="Text Box 57"/>
          <p:cNvSpPr txBox="1">
            <a:spLocks noChangeArrowheads="1"/>
          </p:cNvSpPr>
          <p:nvPr/>
        </p:nvSpPr>
        <p:spPr bwMode="auto">
          <a:xfrm>
            <a:off x="9338418" y="3900488"/>
            <a:ext cx="835451"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SD.I1:Open</a:t>
            </a:r>
          </a:p>
        </p:txBody>
      </p:sp>
      <p:grpSp>
        <p:nvGrpSpPr>
          <p:cNvPr id="43024" name="Group 58"/>
          <p:cNvGrpSpPr>
            <a:grpSpLocks/>
          </p:cNvGrpSpPr>
          <p:nvPr/>
        </p:nvGrpSpPr>
        <p:grpSpPr bwMode="auto">
          <a:xfrm>
            <a:off x="9059091" y="4935538"/>
            <a:ext cx="626370" cy="365125"/>
            <a:chOff x="384" y="3312"/>
            <a:chExt cx="432" cy="336"/>
          </a:xfrm>
        </p:grpSpPr>
        <p:sp>
          <p:nvSpPr>
            <p:cNvPr id="43040"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1"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2"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3043" name="Group 62"/>
            <p:cNvGrpSpPr>
              <a:grpSpLocks/>
            </p:cNvGrpSpPr>
            <p:nvPr/>
          </p:nvGrpSpPr>
          <p:grpSpPr bwMode="auto">
            <a:xfrm>
              <a:off x="480" y="3456"/>
              <a:ext cx="336" cy="192"/>
              <a:chOff x="912" y="2976"/>
              <a:chExt cx="336" cy="192"/>
            </a:xfrm>
          </p:grpSpPr>
          <p:sp>
            <p:nvSpPr>
              <p:cNvPr id="43044"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5"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6"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3025" name="Text Box 66"/>
          <p:cNvSpPr txBox="1">
            <a:spLocks noChangeArrowheads="1"/>
          </p:cNvSpPr>
          <p:nvPr/>
        </p:nvSpPr>
        <p:spPr bwMode="auto">
          <a:xfrm>
            <a:off x="8712048" y="4787901"/>
            <a:ext cx="1189715" cy="246205"/>
          </a:xfrm>
          <a:prstGeom prst="rect">
            <a:avLst/>
          </a:prstGeom>
          <a:solidFill>
            <a:srgbClr val="00D564"/>
          </a:solidFill>
          <a:ln w="12700">
            <a:solidFill>
              <a:srgbClr val="00D564"/>
            </a:solidFill>
            <a:miter lim="800000"/>
            <a:headEnd/>
            <a:tailEnd/>
          </a:ln>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solidFill>
                  <a:srgbClr val="FFFFFF"/>
                </a:solidFill>
                <a:latin typeface="Times New Roman" pitchFamily="18" charset="0"/>
              </a:rPr>
              <a:t>SD.I2: Unresolved</a:t>
            </a:r>
          </a:p>
        </p:txBody>
      </p:sp>
      <p:grpSp>
        <p:nvGrpSpPr>
          <p:cNvPr id="43026" name="Group 67"/>
          <p:cNvGrpSpPr>
            <a:grpSpLocks/>
          </p:cNvGrpSpPr>
          <p:nvPr/>
        </p:nvGrpSpPr>
        <p:grpSpPr bwMode="auto">
          <a:xfrm>
            <a:off x="10313947" y="4725988"/>
            <a:ext cx="626370" cy="366713"/>
            <a:chOff x="1114" y="3278"/>
            <a:chExt cx="432" cy="336"/>
          </a:xfrm>
        </p:grpSpPr>
        <p:sp>
          <p:nvSpPr>
            <p:cNvPr id="43033"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4"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5"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3036" name="Group 71"/>
            <p:cNvGrpSpPr>
              <a:grpSpLocks/>
            </p:cNvGrpSpPr>
            <p:nvPr/>
          </p:nvGrpSpPr>
          <p:grpSpPr bwMode="auto">
            <a:xfrm>
              <a:off x="1210" y="3422"/>
              <a:ext cx="336" cy="192"/>
              <a:chOff x="912" y="2976"/>
              <a:chExt cx="336" cy="192"/>
            </a:xfrm>
          </p:grpSpPr>
          <p:sp>
            <p:nvSpPr>
              <p:cNvPr id="43037"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8"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9"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3027" name="Text Box 75"/>
          <p:cNvSpPr txBox="1">
            <a:spLocks noChangeArrowheads="1"/>
          </p:cNvSpPr>
          <p:nvPr/>
        </p:nvSpPr>
        <p:spPr bwMode="auto">
          <a:xfrm>
            <a:off x="9827241" y="4486276"/>
            <a:ext cx="907586" cy="24620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3" tIns="45712" rIns="91423" bIns="45712">
            <a:spAutoFit/>
          </a:bodyPr>
          <a:lstStyle>
            <a:lvl1pPr eaLnBrk="0" hangingPunct="0">
              <a:defRPr b="1" u="sng">
                <a:solidFill>
                  <a:schemeClr val="tx1"/>
                </a:solidFill>
                <a:latin typeface="Palatino"/>
                <a:ea typeface="MS PGothic" pitchFamily="34" charset="-128"/>
              </a:defRPr>
            </a:lvl1pPr>
            <a:lvl2pPr marL="742950" indent="-285750" eaLnBrk="0" hangingPunct="0">
              <a:defRPr b="1" u="sng">
                <a:solidFill>
                  <a:schemeClr val="tx1"/>
                </a:solidFill>
                <a:latin typeface="Palatino"/>
                <a:ea typeface="MS PGothic" pitchFamily="34" charset="-128"/>
              </a:defRPr>
            </a:lvl2pPr>
            <a:lvl3pPr marL="1143000" indent="-228600" eaLnBrk="0" hangingPunct="0">
              <a:defRPr b="1" u="sng">
                <a:solidFill>
                  <a:schemeClr val="tx1"/>
                </a:solidFill>
                <a:latin typeface="Palatino"/>
                <a:ea typeface="MS PGothic" pitchFamily="34" charset="-128"/>
              </a:defRPr>
            </a:lvl3pPr>
            <a:lvl4pPr marL="1600200" indent="-228600" eaLnBrk="0" hangingPunct="0">
              <a:defRPr b="1" u="sng">
                <a:solidFill>
                  <a:schemeClr val="tx1"/>
                </a:solidFill>
                <a:latin typeface="Palatino"/>
                <a:ea typeface="MS PGothic" pitchFamily="34" charset="-128"/>
              </a:defRPr>
            </a:lvl4pPr>
            <a:lvl5pPr marL="2057400" indent="-228600" eaLnBrk="0" hangingPunct="0">
              <a:defRPr b="1" u="sng">
                <a:solidFill>
                  <a:schemeClr val="tx1"/>
                </a:solidFill>
                <a:latin typeface="Palatino"/>
                <a:ea typeface="MS PGothic" pitchFamily="34" charset="-128"/>
              </a:defRPr>
            </a:lvl5pPr>
            <a:lvl6pPr marL="2514600" indent="-228600" eaLnBrk="0" fontAlgn="base" hangingPunct="0">
              <a:spcBef>
                <a:spcPct val="0"/>
              </a:spcBef>
              <a:spcAft>
                <a:spcPct val="0"/>
              </a:spcAft>
              <a:defRPr b="1" u="sng">
                <a:solidFill>
                  <a:schemeClr val="tx1"/>
                </a:solidFill>
                <a:latin typeface="Palatino"/>
                <a:ea typeface="MS PGothic" pitchFamily="34" charset="-128"/>
              </a:defRPr>
            </a:lvl6pPr>
            <a:lvl7pPr marL="2971800" indent="-228600" eaLnBrk="0" fontAlgn="base" hangingPunct="0">
              <a:spcBef>
                <a:spcPct val="0"/>
              </a:spcBef>
              <a:spcAft>
                <a:spcPct val="0"/>
              </a:spcAft>
              <a:defRPr b="1" u="sng">
                <a:solidFill>
                  <a:schemeClr val="tx1"/>
                </a:solidFill>
                <a:latin typeface="Palatino"/>
                <a:ea typeface="MS PGothic" pitchFamily="34" charset="-128"/>
              </a:defRPr>
            </a:lvl7pPr>
            <a:lvl8pPr marL="3429000" indent="-228600" eaLnBrk="0" fontAlgn="base" hangingPunct="0">
              <a:spcBef>
                <a:spcPct val="0"/>
              </a:spcBef>
              <a:spcAft>
                <a:spcPct val="0"/>
              </a:spcAft>
              <a:defRPr b="1" u="sng">
                <a:solidFill>
                  <a:schemeClr val="tx1"/>
                </a:solidFill>
                <a:latin typeface="Palatino"/>
                <a:ea typeface="MS PGothic" pitchFamily="34" charset="-128"/>
              </a:defRPr>
            </a:lvl8pPr>
            <a:lvl9pPr marL="3886200" indent="-228600" eaLnBrk="0" fontAlgn="base" hangingPunct="0">
              <a:spcBef>
                <a:spcPct val="0"/>
              </a:spcBef>
              <a:spcAft>
                <a:spcPct val="0"/>
              </a:spcAft>
              <a:defRPr b="1" u="sng">
                <a:solidFill>
                  <a:schemeClr val="tx1"/>
                </a:solidFill>
                <a:latin typeface="Palatino"/>
                <a:ea typeface="MS PGothic" pitchFamily="34" charset="-128"/>
              </a:defRPr>
            </a:lvl9pPr>
          </a:lstStyle>
          <a:p>
            <a:r>
              <a:rPr lang="en-US" sz="1000" u="none">
                <a:latin typeface="Times New Roman" pitchFamily="18" charset="0"/>
              </a:rPr>
              <a:t>SD.I3:Closed</a:t>
            </a:r>
          </a:p>
        </p:txBody>
      </p:sp>
      <p:sp>
        <p:nvSpPr>
          <p:cNvPr id="43028" name="Oval 76"/>
          <p:cNvSpPr>
            <a:spLocks noChangeArrowheads="1"/>
          </p:cNvSpPr>
          <p:nvPr/>
        </p:nvSpPr>
        <p:spPr bwMode="auto">
          <a:xfrm>
            <a:off x="5133697" y="1651000"/>
            <a:ext cx="2579545" cy="18288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3029" name="Oval 77"/>
          <p:cNvSpPr>
            <a:spLocks noChangeArrowheads="1"/>
          </p:cNvSpPr>
          <p:nvPr/>
        </p:nvSpPr>
        <p:spPr bwMode="auto">
          <a:xfrm>
            <a:off x="8640100" y="3732212"/>
            <a:ext cx="2579544" cy="1830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3030" name="Line 78"/>
          <p:cNvSpPr>
            <a:spLocks noChangeShapeType="1"/>
          </p:cNvSpPr>
          <p:nvPr/>
        </p:nvSpPr>
        <p:spPr bwMode="auto">
          <a:xfrm>
            <a:off x="3004884" y="1801813"/>
            <a:ext cx="3007001" cy="14922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1" name="Line 79"/>
          <p:cNvSpPr>
            <a:spLocks noChangeShapeType="1"/>
          </p:cNvSpPr>
          <p:nvPr/>
        </p:nvSpPr>
        <p:spPr bwMode="auto">
          <a:xfrm>
            <a:off x="6712318" y="2854325"/>
            <a:ext cx="2905427" cy="1054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2" name="Line 80"/>
          <p:cNvSpPr>
            <a:spLocks noChangeShapeType="1"/>
          </p:cNvSpPr>
          <p:nvPr/>
        </p:nvSpPr>
        <p:spPr bwMode="auto">
          <a:xfrm flipH="1" flipV="1">
            <a:off x="3506404" y="2628901"/>
            <a:ext cx="5408791" cy="2257425"/>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Rectangle 1"/>
          <p:cNvSpPr/>
          <p:nvPr/>
        </p:nvSpPr>
        <p:spPr>
          <a:xfrm>
            <a:off x="1198951" y="457199"/>
            <a:ext cx="9114996" cy="646331"/>
          </a:xfrm>
          <a:prstGeom prst="rect">
            <a:avLst/>
          </a:prstGeom>
        </p:spPr>
        <p:txBody>
          <a:bodyPr wrap="none">
            <a:spAutoFit/>
          </a:bodyPr>
          <a:lstStyle/>
          <a:p>
            <a:r>
              <a:rPr lang="en-US" sz="3600" u="sng" dirty="0">
                <a:latin typeface="Algerian" pitchFamily="82" charset="0"/>
              </a:rPr>
              <a:t>Issue-Based Model: Prototype is Done</a:t>
            </a:r>
          </a:p>
        </p:txBody>
      </p:sp>
    </p:spTree>
    <p:extLst>
      <p:ext uri="{BB962C8B-B14F-4D97-AF65-F5344CB8AC3E}">
        <p14:creationId xmlns:p14="http://schemas.microsoft.com/office/powerpoint/2010/main" val="137409298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5"/>
          <p:cNvSpPr>
            <a:spLocks noGrp="1" noChangeArrowheads="1"/>
          </p:cNvSpPr>
          <p:nvPr>
            <p:ph type="body" idx="4294967295"/>
          </p:nvPr>
        </p:nvSpPr>
        <p:spPr>
          <a:xfrm>
            <a:off x="-1588" y="1371600"/>
            <a:ext cx="12039600" cy="4683125"/>
          </a:xfrm>
          <a:prstGeom prst="rect">
            <a:avLst/>
          </a:prstGeom>
        </p:spPr>
        <p:txBody>
          <a:bodyPr/>
          <a:lstStyle/>
          <a:p>
            <a:pPr marL="342900" indent="-342900" algn="l">
              <a:buFont typeface="Wingdings" pitchFamily="2" charset="2"/>
              <a:buChar char="q"/>
            </a:pPr>
            <a:r>
              <a:rPr lang="en-US" sz="2800" b="1" dirty="0">
                <a:ea typeface="ＭＳ Ｐゴシック" charset="-128"/>
              </a:rPr>
              <a:t>A software development process is mature </a:t>
            </a:r>
          </a:p>
          <a:p>
            <a:pPr lvl="1" algn="l"/>
            <a:r>
              <a:rPr lang="en-US" sz="2200" dirty="0">
                <a:solidFill>
                  <a:schemeClr val="tx1"/>
                </a:solidFill>
                <a:ea typeface="ＭＳ Ｐゴシック" charset="-128"/>
              </a:rPr>
              <a:t>	if the development activities are well defined and </a:t>
            </a:r>
          </a:p>
          <a:p>
            <a:pPr lvl="3" algn="l"/>
            <a:r>
              <a:rPr lang="en-US" sz="2400" dirty="0">
                <a:solidFill>
                  <a:schemeClr val="tx1"/>
                </a:solidFill>
                <a:ea typeface="ＭＳ Ｐゴシック" charset="-128"/>
              </a:rPr>
              <a:t>	if management has some control over the quality, budget and schedule of the project</a:t>
            </a:r>
          </a:p>
          <a:p>
            <a:pPr marL="342900" indent="-342900" algn="l">
              <a:buFont typeface="Wingdings" pitchFamily="2" charset="2"/>
              <a:buChar char="q"/>
            </a:pPr>
            <a:r>
              <a:rPr lang="en-US" sz="2800" b="1" dirty="0">
                <a:ea typeface="ＭＳ Ｐゴシック" charset="-128"/>
              </a:rPr>
              <a:t>Process maturity is described with </a:t>
            </a:r>
          </a:p>
          <a:p>
            <a:pPr lvl="1" algn="l"/>
            <a:r>
              <a:rPr lang="en-US" sz="2000" dirty="0">
                <a:solidFill>
                  <a:schemeClr val="tx1"/>
                </a:solidFill>
                <a:ea typeface="ＭＳ Ｐゴシック" charset="-128"/>
              </a:rPr>
              <a:t>	a set of maturity levels and </a:t>
            </a:r>
          </a:p>
          <a:p>
            <a:pPr lvl="1" algn="l"/>
            <a:r>
              <a:rPr lang="en-US" sz="2000" dirty="0">
                <a:solidFill>
                  <a:schemeClr val="tx1"/>
                </a:solidFill>
                <a:ea typeface="ＭＳ Ｐゴシック" charset="-128"/>
              </a:rPr>
              <a:t>	the associated measurements (metrics) to manage the process</a:t>
            </a:r>
          </a:p>
          <a:p>
            <a:pPr marL="342900" indent="-342900" algn="l">
              <a:buFont typeface="Wingdings" pitchFamily="2" charset="2"/>
              <a:buChar char="q"/>
            </a:pPr>
            <a:r>
              <a:rPr lang="en-US" sz="2800" b="1" dirty="0">
                <a:ea typeface="ＭＳ Ｐゴシック" charset="-128"/>
              </a:rPr>
              <a:t>Assumption</a:t>
            </a:r>
          </a:p>
          <a:p>
            <a:pPr lvl="1" algn="l"/>
            <a:r>
              <a:rPr lang="en-US" sz="2000" dirty="0">
                <a:solidFill>
                  <a:schemeClr val="tx1"/>
                </a:solidFill>
                <a:ea typeface="ＭＳ Ｐゴシック" charset="-128"/>
              </a:rPr>
              <a:t>	With increasing maturity the risk of project failure decreases</a:t>
            </a:r>
          </a:p>
          <a:p>
            <a:pPr marL="342900" indent="-342900" algn="l">
              <a:buFont typeface="Wingdings" pitchFamily="2" charset="2"/>
              <a:buChar char="q"/>
            </a:pPr>
            <a:r>
              <a:rPr lang="en-US" sz="2800" b="1" dirty="0">
                <a:ea typeface="ＭＳ Ｐゴシック" charset="-128"/>
              </a:rPr>
              <a:t>CMM: Capability Maturity Model (</a:t>
            </a:r>
            <a:r>
              <a:rPr lang="en-US" sz="2800" b="1" dirty="0" err="1">
                <a:ea typeface="ＭＳ Ｐゴシック" charset="-128"/>
              </a:rPr>
              <a:t>SEI,Humphrey</a:t>
            </a:r>
            <a:r>
              <a:rPr lang="en-US" sz="2800" b="1" dirty="0">
                <a:ea typeface="ＭＳ Ｐゴシック" charset="-128"/>
              </a:rPr>
              <a:t>)</a:t>
            </a:r>
          </a:p>
          <a:p>
            <a:pPr marL="285750" lvl="1" indent="-285750">
              <a:buFont typeface="Wingdings" pitchFamily="2" charset="2"/>
              <a:buChar char="q"/>
            </a:pPr>
            <a:endParaRPr lang="en-US" sz="2000" dirty="0">
              <a:solidFill>
                <a:schemeClr val="tx1"/>
              </a:solidFill>
              <a:ea typeface="ＭＳ Ｐゴシック" charset="-128"/>
            </a:endParaRPr>
          </a:p>
        </p:txBody>
      </p:sp>
      <p:sp>
        <p:nvSpPr>
          <p:cNvPr id="2" name="Rectangle 1"/>
          <p:cNvSpPr/>
          <p:nvPr/>
        </p:nvSpPr>
        <p:spPr>
          <a:xfrm>
            <a:off x="4113212" y="381000"/>
            <a:ext cx="4458272" cy="646331"/>
          </a:xfrm>
          <a:prstGeom prst="rect">
            <a:avLst/>
          </a:prstGeom>
        </p:spPr>
        <p:txBody>
          <a:bodyPr wrap="none">
            <a:spAutoFit/>
          </a:bodyPr>
          <a:lstStyle/>
          <a:p>
            <a:r>
              <a:rPr lang="en-US" sz="3600" u="sng" dirty="0">
                <a:latin typeface="Algerian" pitchFamily="82" charset="0"/>
                <a:ea typeface="ＭＳ Ｐゴシック" charset="-128"/>
              </a:rPr>
              <a:t>Process Maturity</a:t>
            </a:r>
            <a:endParaRPr lang="en-US" sz="3600" u="sng" dirty="0">
              <a:latin typeface="Algerian" pitchFamily="82" charset="0"/>
            </a:endParaRPr>
          </a:p>
        </p:txBody>
      </p:sp>
    </p:spTree>
    <p:extLst>
      <p:ext uri="{BB962C8B-B14F-4D97-AF65-F5344CB8AC3E}">
        <p14:creationId xmlns:p14="http://schemas.microsoft.com/office/powerpoint/2010/main" val="275177934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sz="quarter" idx="4294967295"/>
            <p:extLst>
              <p:ext uri="{D42A27DB-BD31-4B8C-83A1-F6EECF244321}">
                <p14:modId xmlns:p14="http://schemas.microsoft.com/office/powerpoint/2010/main" val="2298615950"/>
              </p:ext>
            </p:extLst>
          </p:nvPr>
        </p:nvGraphicFramePr>
        <p:xfrm>
          <a:off x="7237412" y="1495271"/>
          <a:ext cx="3048000" cy="4858058"/>
        </p:xfrm>
        <a:graphic>
          <a:graphicData uri="http://schemas.openxmlformats.org/presentationml/2006/ole">
            <mc:AlternateContent xmlns:mc="http://schemas.openxmlformats.org/markup-compatibility/2006">
              <mc:Choice xmlns:v="urn:schemas-microsoft-com:vml" Requires="v">
                <p:oleObj spid="_x0000_s1109" name="Image" r:id="rId3" imgW="1609211" imgH="3657298" progId="">
                  <p:embed/>
                </p:oleObj>
              </mc:Choice>
              <mc:Fallback>
                <p:oleObj name="Image" r:id="rId3" imgW="1609211" imgH="3657298" progId="">
                  <p:embed/>
                  <p:pic>
                    <p:nvPicPr>
                      <p:cNvPr id="0" name="Picture 7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7412" y="1495271"/>
                        <a:ext cx="3048000" cy="4858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6"/>
          <p:cNvSpPr>
            <a:spLocks noChangeArrowheads="1"/>
          </p:cNvSpPr>
          <p:nvPr/>
        </p:nvSpPr>
        <p:spPr bwMode="auto">
          <a:xfrm>
            <a:off x="-382588" y="1371600"/>
            <a:ext cx="5082654"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914400" lvl="1" indent="-457200" eaLnBrk="0" hangingPunct="0">
              <a:spcBef>
                <a:spcPct val="20000"/>
              </a:spcBef>
            </a:pPr>
            <a:r>
              <a:rPr lang="en-US" sz="3200" dirty="0"/>
              <a:t>How it should go</a:t>
            </a:r>
          </a:p>
          <a:p>
            <a:pPr marL="914400" lvl="1" indent="-457200" eaLnBrk="0" hangingPunct="0">
              <a:spcBef>
                <a:spcPct val="20000"/>
              </a:spcBef>
              <a:buFont typeface="Wingdings" pitchFamily="2" charset="2"/>
              <a:buChar char="q"/>
            </a:pPr>
            <a:r>
              <a:rPr lang="en-US" sz="3200" dirty="0"/>
              <a:t>Linear</a:t>
            </a:r>
          </a:p>
          <a:p>
            <a:pPr marL="914400" lvl="1" indent="-457200" eaLnBrk="0" hangingPunct="0">
              <a:spcBef>
                <a:spcPct val="20000"/>
              </a:spcBef>
              <a:buFont typeface="Wingdings" pitchFamily="2" charset="2"/>
              <a:buChar char="q"/>
            </a:pPr>
            <a:r>
              <a:rPr lang="en-US" sz="3200" dirty="0"/>
              <a:t>Starting from scratch</a:t>
            </a:r>
            <a:endParaRPr lang="en-US" sz="3600" dirty="0"/>
          </a:p>
        </p:txBody>
      </p:sp>
      <p:sp>
        <p:nvSpPr>
          <p:cNvPr id="2" name="Rectangle 1"/>
          <p:cNvSpPr/>
          <p:nvPr/>
        </p:nvSpPr>
        <p:spPr>
          <a:xfrm>
            <a:off x="1979612" y="191869"/>
            <a:ext cx="8158003" cy="646331"/>
          </a:xfrm>
          <a:prstGeom prst="rect">
            <a:avLst/>
          </a:prstGeom>
        </p:spPr>
        <p:txBody>
          <a:bodyPr wrap="none">
            <a:spAutoFit/>
          </a:bodyPr>
          <a:lstStyle/>
          <a:p>
            <a:r>
              <a:rPr lang="en-US" sz="3600" u="sng" dirty="0">
                <a:latin typeface="Algerian" pitchFamily="82" charset="0"/>
              </a:rPr>
              <a:t>Software Development in Theory</a:t>
            </a:r>
          </a:p>
        </p:txBody>
      </p:sp>
    </p:spTree>
    <p:extLst>
      <p:ext uri="{BB962C8B-B14F-4D97-AF65-F5344CB8AC3E}">
        <p14:creationId xmlns:p14="http://schemas.microsoft.com/office/powerpoint/2010/main" val="136658906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5"/>
          <p:cNvSpPr>
            <a:spLocks noGrp="1" noChangeArrowheads="1"/>
          </p:cNvSpPr>
          <p:nvPr>
            <p:ph type="body" idx="4294967295"/>
          </p:nvPr>
        </p:nvSpPr>
        <p:spPr>
          <a:xfrm>
            <a:off x="-1588" y="1371600"/>
            <a:ext cx="11887200" cy="4800600"/>
          </a:xfrm>
          <a:prstGeom prst="rect">
            <a:avLst/>
          </a:prstGeom>
        </p:spPr>
        <p:txBody>
          <a:bodyPr/>
          <a:lstStyle/>
          <a:p>
            <a:pPr algn="l">
              <a:buFont typeface="Times" charset="0"/>
              <a:buNone/>
            </a:pPr>
            <a:r>
              <a:rPr lang="en-US" sz="2400" b="1" dirty="0">
                <a:ea typeface="ＭＳ Ｐゴシック" charset="-128"/>
              </a:rPr>
              <a:t>1. Initial Level</a:t>
            </a:r>
          </a:p>
          <a:p>
            <a:pPr lvl="1" algn="l">
              <a:buFont typeface="Times" charset="0"/>
              <a:buNone/>
            </a:pPr>
            <a:r>
              <a:rPr lang="en-US" sz="2000" dirty="0">
                <a:solidFill>
                  <a:schemeClr val="tx1"/>
                </a:solidFill>
                <a:ea typeface="ＭＳ Ｐゴシック" charset="-128"/>
              </a:rPr>
              <a:t>	Also called ad hoc or chaotic</a:t>
            </a:r>
          </a:p>
          <a:p>
            <a:pPr algn="l">
              <a:buFont typeface="Times" charset="0"/>
              <a:buNone/>
            </a:pPr>
            <a:r>
              <a:rPr lang="en-US" sz="2400" b="1" dirty="0">
                <a:ea typeface="ＭＳ Ｐゴシック" charset="-128"/>
              </a:rPr>
              <a:t>2. Repeatable Level </a:t>
            </a:r>
          </a:p>
          <a:p>
            <a:pPr lvl="1" algn="l">
              <a:buFont typeface="Times" charset="0"/>
              <a:buNone/>
            </a:pPr>
            <a:r>
              <a:rPr lang="en-US" sz="2000" dirty="0">
                <a:solidFill>
                  <a:schemeClr val="tx1"/>
                </a:solidFill>
                <a:ea typeface="ＭＳ Ｐゴシック" charset="-128"/>
              </a:rPr>
              <a:t> 	Process depends on individuals ("champions")</a:t>
            </a:r>
          </a:p>
          <a:p>
            <a:pPr algn="l">
              <a:buFont typeface="Times" charset="0"/>
              <a:buNone/>
            </a:pPr>
            <a:r>
              <a:rPr lang="en-US" sz="2400" b="1" dirty="0">
                <a:ea typeface="ＭＳ Ｐゴシック" charset="-128"/>
              </a:rPr>
              <a:t>3. Defined Level</a:t>
            </a:r>
          </a:p>
          <a:p>
            <a:pPr lvl="1" algn="l">
              <a:buFont typeface="Times" charset="0"/>
              <a:buNone/>
            </a:pPr>
            <a:r>
              <a:rPr lang="en-US" sz="2000" dirty="0">
                <a:solidFill>
                  <a:schemeClr val="tx1"/>
                </a:solidFill>
                <a:ea typeface="ＭＳ Ｐゴシック" charset="-128"/>
              </a:rPr>
              <a:t> 	Process is institutionalized (sanctioned by management)</a:t>
            </a:r>
          </a:p>
          <a:p>
            <a:pPr algn="l">
              <a:buFont typeface="Times" charset="0"/>
              <a:buNone/>
            </a:pPr>
            <a:r>
              <a:rPr lang="en-US" sz="2400" b="1" dirty="0">
                <a:ea typeface="ＭＳ Ｐゴシック" charset="-128"/>
              </a:rPr>
              <a:t>4. Managed Level</a:t>
            </a:r>
          </a:p>
          <a:p>
            <a:pPr lvl="1" algn="l">
              <a:buFont typeface="Times" charset="0"/>
              <a:buNone/>
            </a:pPr>
            <a:r>
              <a:rPr lang="en-US" sz="2000" dirty="0">
                <a:solidFill>
                  <a:schemeClr val="tx1"/>
                </a:solidFill>
                <a:ea typeface="ＭＳ Ｐゴシック" charset="-128"/>
              </a:rPr>
              <a:t>	Activities are measured and provide feedback for resource allocation (process itself does not change)</a:t>
            </a:r>
          </a:p>
          <a:p>
            <a:pPr algn="l">
              <a:buFont typeface="Times" charset="0"/>
              <a:buNone/>
            </a:pPr>
            <a:r>
              <a:rPr lang="en-US" sz="2400" b="1" dirty="0">
                <a:ea typeface="ＭＳ Ｐゴシック" charset="-128"/>
              </a:rPr>
              <a:t>5. Optimizing Level</a:t>
            </a:r>
          </a:p>
          <a:p>
            <a:pPr lvl="1" algn="l">
              <a:buFont typeface="Times" charset="0"/>
              <a:buNone/>
            </a:pPr>
            <a:r>
              <a:rPr lang="en-US" sz="2000" dirty="0">
                <a:solidFill>
                  <a:schemeClr val="tx1"/>
                </a:solidFill>
                <a:ea typeface="ＭＳ Ｐゴシック" charset="-128"/>
              </a:rPr>
              <a:t>	Process allows feedback of information to change process itself</a:t>
            </a:r>
          </a:p>
        </p:txBody>
      </p:sp>
      <p:sp>
        <p:nvSpPr>
          <p:cNvPr id="2" name="Rectangle 1"/>
          <p:cNvSpPr/>
          <p:nvPr/>
        </p:nvSpPr>
        <p:spPr>
          <a:xfrm>
            <a:off x="4037012" y="381000"/>
            <a:ext cx="3630093" cy="646331"/>
          </a:xfrm>
          <a:prstGeom prst="rect">
            <a:avLst/>
          </a:prstGeom>
        </p:spPr>
        <p:txBody>
          <a:bodyPr wrap="square">
            <a:spAutoFit/>
          </a:bodyPr>
          <a:lstStyle/>
          <a:p>
            <a:r>
              <a:rPr lang="en-US" sz="3600" u="sng" dirty="0">
                <a:latin typeface="Algerian" pitchFamily="82" charset="0"/>
                <a:ea typeface="ＭＳ Ｐゴシック" charset="-128"/>
              </a:rPr>
              <a:t>CMM levels</a:t>
            </a:r>
            <a:endParaRPr lang="en-US" sz="3600" u="sng" dirty="0">
              <a:latin typeface="Algerian" pitchFamily="82" charset="0"/>
            </a:endParaRPr>
          </a:p>
        </p:txBody>
      </p:sp>
    </p:spTree>
    <p:extLst>
      <p:ext uri="{BB962C8B-B14F-4D97-AF65-F5344CB8AC3E}">
        <p14:creationId xmlns:p14="http://schemas.microsoft.com/office/powerpoint/2010/main" val="1828050612"/>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4294967295"/>
          </p:nvPr>
        </p:nvSpPr>
        <p:spPr>
          <a:xfrm>
            <a:off x="-1" y="1371601"/>
            <a:ext cx="12188825" cy="4572000"/>
          </a:xfrm>
          <a:prstGeom prst="rect">
            <a:avLst/>
          </a:prstGeom>
        </p:spPr>
        <p:txBody>
          <a:bodyPr/>
          <a:lstStyle/>
          <a:p>
            <a:pPr algn="l"/>
            <a:r>
              <a:rPr lang="en-US" sz="2400" dirty="0">
                <a:ea typeface="ＭＳ Ｐゴシック" charset="-128"/>
              </a:rPr>
              <a:t>The real indicator of process maturity is the level of predictability of project performance (quality, cost, schedule). </a:t>
            </a:r>
          </a:p>
          <a:p>
            <a:pPr algn="l"/>
            <a:endParaRPr lang="en-US" sz="2400" dirty="0">
              <a:ea typeface="ＭＳ Ｐゴシック" charset="-128"/>
            </a:endParaRPr>
          </a:p>
          <a:p>
            <a:pPr algn="l"/>
            <a:r>
              <a:rPr lang="en-US" sz="2800" b="1" dirty="0">
                <a:ea typeface="ＭＳ Ｐゴシック" charset="-128"/>
              </a:rPr>
              <a:t>Level 1: 	</a:t>
            </a:r>
            <a:r>
              <a:rPr lang="en-US" sz="2400" dirty="0">
                <a:ea typeface="ＭＳ Ｐゴシック" charset="-128"/>
              </a:rPr>
              <a:t>Random, unpredictable performance</a:t>
            </a:r>
          </a:p>
          <a:p>
            <a:pPr algn="l"/>
            <a:r>
              <a:rPr lang="en-US" sz="2800" b="1" dirty="0">
                <a:ea typeface="ＭＳ Ｐゴシック" charset="-128"/>
              </a:rPr>
              <a:t>Level 2: 	</a:t>
            </a:r>
            <a:r>
              <a:rPr lang="en-US" sz="2400" dirty="0">
                <a:ea typeface="ＭＳ Ｐゴシック" charset="-128"/>
              </a:rPr>
              <a:t>Repeatable performance from project to project</a:t>
            </a:r>
          </a:p>
          <a:p>
            <a:pPr algn="l"/>
            <a:r>
              <a:rPr lang="en-US" sz="2800" b="1" dirty="0">
                <a:ea typeface="ＭＳ Ｐゴシック" charset="-128"/>
              </a:rPr>
              <a:t>Level 3: 	</a:t>
            </a:r>
            <a:r>
              <a:rPr lang="en-US" sz="2400" dirty="0">
                <a:ea typeface="ＭＳ Ｐゴシック" charset="-128"/>
              </a:rPr>
              <a:t>Better performance on each successive project</a:t>
            </a:r>
          </a:p>
          <a:p>
            <a:pPr algn="l"/>
            <a:r>
              <a:rPr lang="en-US" sz="2800" b="1" dirty="0">
                <a:ea typeface="ＭＳ Ｐゴシック" charset="-128"/>
              </a:rPr>
              <a:t>Level 4: 	</a:t>
            </a:r>
            <a:r>
              <a:rPr lang="en-US" sz="2400" dirty="0">
                <a:ea typeface="ＭＳ Ｐゴシック" charset="-128"/>
              </a:rPr>
              <a:t>Substantial improvement (order of magnitude) in one dimension of project 			performance </a:t>
            </a:r>
          </a:p>
          <a:p>
            <a:pPr algn="l"/>
            <a:r>
              <a:rPr lang="en-US" sz="2800" b="1" dirty="0">
                <a:ea typeface="ＭＳ Ｐゴシック" charset="-128"/>
              </a:rPr>
              <a:t>Level 5: 	</a:t>
            </a:r>
            <a:r>
              <a:rPr lang="en-US" sz="2400" dirty="0">
                <a:ea typeface="ＭＳ Ｐゴシック" charset="-128"/>
              </a:rPr>
              <a:t>Substantial improvements across all dimensions of project performance. </a:t>
            </a:r>
          </a:p>
        </p:txBody>
      </p:sp>
      <p:sp>
        <p:nvSpPr>
          <p:cNvPr id="3" name="Rectangle 2"/>
          <p:cNvSpPr/>
          <p:nvPr/>
        </p:nvSpPr>
        <p:spPr>
          <a:xfrm>
            <a:off x="1674812" y="272618"/>
            <a:ext cx="9280105" cy="646331"/>
          </a:xfrm>
          <a:prstGeom prst="rect">
            <a:avLst/>
          </a:prstGeom>
        </p:spPr>
        <p:txBody>
          <a:bodyPr wrap="none">
            <a:spAutoFit/>
          </a:bodyPr>
          <a:lstStyle/>
          <a:p>
            <a:r>
              <a:rPr lang="en-US" sz="3600" u="sng" dirty="0">
                <a:latin typeface="Algerian" pitchFamily="82" charset="0"/>
                <a:ea typeface="ＭＳ Ｐゴシック" charset="-128"/>
              </a:rPr>
              <a:t>What does Process Maturity Measure</a:t>
            </a:r>
            <a:endParaRPr lang="en-US" sz="3600" u="sng" dirty="0">
              <a:latin typeface="Algerian" pitchFamily="82" charset="0"/>
            </a:endParaRPr>
          </a:p>
        </p:txBody>
      </p:sp>
    </p:spTree>
    <p:extLst>
      <p:ext uri="{BB962C8B-B14F-4D97-AF65-F5344CB8AC3E}">
        <p14:creationId xmlns:p14="http://schemas.microsoft.com/office/powerpoint/2010/main" val="200415395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7"/>
          <p:cNvSpPr>
            <a:spLocks noGrp="1" noChangeArrowheads="1"/>
          </p:cNvSpPr>
          <p:nvPr>
            <p:ph type="body" idx="4294967295"/>
          </p:nvPr>
        </p:nvSpPr>
        <p:spPr>
          <a:xfrm>
            <a:off x="-1588" y="1371600"/>
            <a:ext cx="11963400" cy="4683125"/>
          </a:xfrm>
          <a:prstGeom prst="rect">
            <a:avLst/>
          </a:prstGeom>
        </p:spPr>
        <p:txBody>
          <a:bodyPr/>
          <a:lstStyle/>
          <a:p>
            <a:pPr algn="l"/>
            <a:r>
              <a:rPr lang="en-US" sz="2800" b="1" dirty="0">
                <a:ea typeface="ＭＳ Ｐゴシック" charset="-128"/>
              </a:rPr>
              <a:t>There are no key process areas for Level 1 </a:t>
            </a:r>
          </a:p>
          <a:p>
            <a:pPr algn="l"/>
            <a:endParaRPr lang="en-US" sz="2400" dirty="0">
              <a:ea typeface="ＭＳ Ｐゴシック" charset="-128"/>
            </a:endParaRPr>
          </a:p>
          <a:p>
            <a:pPr marL="457200" indent="-457200" algn="l">
              <a:lnSpc>
                <a:spcPct val="150000"/>
              </a:lnSpc>
              <a:buFont typeface="Wingdings" pitchFamily="2" charset="2"/>
              <a:buChar char="q"/>
            </a:pPr>
            <a:r>
              <a:rPr lang="en-US" sz="2800" b="1" dirty="0">
                <a:ea typeface="ＭＳ Ｐゴシック" charset="-128"/>
              </a:rPr>
              <a:t>KPA Level 2: </a:t>
            </a:r>
            <a:r>
              <a:rPr lang="en-US" sz="2400" dirty="0">
                <a:ea typeface="ＭＳ Ｐゴシック" charset="-128"/>
              </a:rPr>
              <a:t>Basic software project management practice</a:t>
            </a:r>
          </a:p>
          <a:p>
            <a:pPr marL="457200" indent="-457200" algn="l">
              <a:lnSpc>
                <a:spcPct val="150000"/>
              </a:lnSpc>
              <a:buFont typeface="Wingdings" pitchFamily="2" charset="2"/>
              <a:buChar char="q"/>
            </a:pPr>
            <a:r>
              <a:rPr lang="en-US" sz="2800" b="1" dirty="0">
                <a:ea typeface="ＭＳ Ｐゴシック" charset="-128"/>
              </a:rPr>
              <a:t>KPA Level 3: </a:t>
            </a:r>
            <a:r>
              <a:rPr lang="en-US" sz="2400" dirty="0">
                <a:ea typeface="ＭＳ Ｐゴシック" charset="-128"/>
              </a:rPr>
              <a:t>Infrastructure for single software life cycle model</a:t>
            </a:r>
          </a:p>
          <a:p>
            <a:pPr marL="457200" indent="-457200" algn="l">
              <a:lnSpc>
                <a:spcPct val="150000"/>
              </a:lnSpc>
              <a:buFont typeface="Wingdings" pitchFamily="2" charset="2"/>
              <a:buChar char="q"/>
            </a:pPr>
            <a:r>
              <a:rPr lang="en-US" sz="2800" b="1" dirty="0">
                <a:ea typeface="ＭＳ Ｐゴシック" charset="-128"/>
              </a:rPr>
              <a:t>KPA Level 4: </a:t>
            </a:r>
            <a:r>
              <a:rPr lang="en-US" sz="2400" dirty="0">
                <a:ea typeface="ＭＳ Ｐゴシック" charset="-128"/>
              </a:rPr>
              <a:t>Quantitative understanding of process and deliverables</a:t>
            </a:r>
          </a:p>
          <a:p>
            <a:pPr marL="457200" indent="-457200" algn="l">
              <a:lnSpc>
                <a:spcPct val="150000"/>
              </a:lnSpc>
              <a:buFont typeface="Wingdings" pitchFamily="2" charset="2"/>
              <a:buChar char="q"/>
            </a:pPr>
            <a:r>
              <a:rPr lang="en-US" sz="2800" b="1" dirty="0">
                <a:ea typeface="ＭＳ Ｐゴシック" charset="-128"/>
              </a:rPr>
              <a:t>KPA Level 5: </a:t>
            </a:r>
            <a:r>
              <a:rPr lang="en-US" sz="2400" dirty="0">
                <a:ea typeface="ＭＳ Ｐゴシック" charset="-128"/>
              </a:rPr>
              <a:t>Keep track of technology and process changes</a:t>
            </a:r>
          </a:p>
        </p:txBody>
      </p:sp>
      <p:sp>
        <p:nvSpPr>
          <p:cNvPr id="2" name="Rectangle 1"/>
          <p:cNvSpPr/>
          <p:nvPr/>
        </p:nvSpPr>
        <p:spPr>
          <a:xfrm>
            <a:off x="3808412" y="304800"/>
            <a:ext cx="4770858" cy="646331"/>
          </a:xfrm>
          <a:prstGeom prst="rect">
            <a:avLst/>
          </a:prstGeom>
        </p:spPr>
        <p:txBody>
          <a:bodyPr wrap="none">
            <a:spAutoFit/>
          </a:bodyPr>
          <a:lstStyle/>
          <a:p>
            <a:r>
              <a:rPr lang="en-US" sz="3600" u="sng" dirty="0">
                <a:latin typeface="Algerian" pitchFamily="82" charset="0"/>
                <a:ea typeface="ＭＳ Ｐゴシック" charset="-128"/>
              </a:rPr>
              <a:t>Key Process Areas</a:t>
            </a:r>
            <a:endParaRPr lang="en-US" sz="3600" u="sng" dirty="0">
              <a:latin typeface="Algerian" pitchFamily="82" charset="0"/>
            </a:endParaRPr>
          </a:p>
        </p:txBody>
      </p:sp>
    </p:spTree>
    <p:extLst>
      <p:ext uri="{BB962C8B-B14F-4D97-AF65-F5344CB8AC3E}">
        <p14:creationId xmlns:p14="http://schemas.microsoft.com/office/powerpoint/2010/main" val="135192109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4294967295"/>
          </p:nvPr>
        </p:nvSpPr>
        <p:spPr>
          <a:xfrm>
            <a:off x="-1588" y="1336675"/>
            <a:ext cx="11963400" cy="4911725"/>
          </a:xfrm>
          <a:prstGeom prst="rect">
            <a:avLst/>
          </a:prstGeom>
          <a:noFill/>
        </p:spPr>
        <p:txBody>
          <a:bodyPr/>
          <a:lstStyle/>
          <a:p>
            <a:pPr marL="457200" indent="-457200" algn="l">
              <a:buFont typeface="Wingdings" pitchFamily="2" charset="2"/>
              <a:buChar char="q"/>
            </a:pPr>
            <a:r>
              <a:rPr lang="en-US" sz="2800" b="1" dirty="0">
                <a:ea typeface="ＭＳ Ｐゴシック" charset="-128"/>
              </a:rPr>
              <a:t>Benefits	</a:t>
            </a:r>
          </a:p>
          <a:p>
            <a:pPr lvl="1" algn="l"/>
            <a:r>
              <a:rPr lang="en-US" dirty="0">
                <a:solidFill>
                  <a:schemeClr val="tx1"/>
                </a:solidFill>
                <a:ea typeface="ＭＳ Ｐゴシック" charset="-128"/>
              </a:rPr>
              <a:t>	</a:t>
            </a:r>
            <a:r>
              <a:rPr lang="en-US" sz="2000" dirty="0">
                <a:solidFill>
                  <a:schemeClr val="tx1"/>
                </a:solidFill>
                <a:ea typeface="ＭＳ Ｐゴシック" charset="-128"/>
              </a:rPr>
              <a:t>Increased control of projects</a:t>
            </a:r>
          </a:p>
          <a:p>
            <a:pPr lvl="1" algn="l"/>
            <a:r>
              <a:rPr lang="en-US" sz="2000" dirty="0">
                <a:solidFill>
                  <a:schemeClr val="tx1"/>
                </a:solidFill>
                <a:ea typeface="ＭＳ Ｐゴシック" charset="-128"/>
              </a:rPr>
              <a:t>	Predictability of project cost and schedule</a:t>
            </a:r>
          </a:p>
          <a:p>
            <a:pPr lvl="1" algn="l"/>
            <a:r>
              <a:rPr lang="en-US" sz="2000" dirty="0">
                <a:solidFill>
                  <a:schemeClr val="tx1"/>
                </a:solidFill>
                <a:ea typeface="ＭＳ Ｐゴシック" charset="-128"/>
              </a:rPr>
              <a:t>	Objective evaluations of changes in techniques, tools and methodologies</a:t>
            </a:r>
          </a:p>
          <a:p>
            <a:pPr lvl="1" algn="l"/>
            <a:r>
              <a:rPr lang="en-US" sz="2000" dirty="0">
                <a:solidFill>
                  <a:schemeClr val="tx1"/>
                </a:solidFill>
                <a:ea typeface="ＭＳ Ｐゴシック" charset="-128"/>
              </a:rPr>
              <a:t>	Predictability of the effect of a change on project cost or schedule </a:t>
            </a:r>
          </a:p>
          <a:p>
            <a:pPr marL="457200" indent="-457200" algn="l">
              <a:buFont typeface="Wingdings" pitchFamily="2" charset="2"/>
              <a:buChar char="q"/>
            </a:pPr>
            <a:r>
              <a:rPr lang="en-US" sz="2800" b="1" dirty="0">
                <a:ea typeface="ＭＳ Ｐゴシック" charset="-128"/>
              </a:rPr>
              <a:t>Problems</a:t>
            </a:r>
          </a:p>
          <a:p>
            <a:pPr lvl="1" algn="l"/>
            <a:r>
              <a:rPr lang="en-US" dirty="0">
                <a:solidFill>
                  <a:schemeClr val="tx1"/>
                </a:solidFill>
                <a:ea typeface="ＭＳ Ｐゴシック" charset="-128"/>
              </a:rPr>
              <a:t>	</a:t>
            </a:r>
            <a:r>
              <a:rPr lang="en-US" sz="2000" dirty="0">
                <a:solidFill>
                  <a:schemeClr val="tx1"/>
                </a:solidFill>
                <a:ea typeface="ＭＳ Ｐゴシック" charset="-128"/>
              </a:rPr>
              <a:t>Need to watch a lot (“Big brother“, „big sister“)</a:t>
            </a:r>
          </a:p>
          <a:p>
            <a:pPr lvl="1" algn="l"/>
            <a:r>
              <a:rPr lang="en-US" sz="2000" dirty="0">
                <a:solidFill>
                  <a:schemeClr val="tx1"/>
                </a:solidFill>
                <a:ea typeface="ＭＳ Ｐゴシック" charset="-128"/>
              </a:rPr>
              <a:t>	Overhead to capture, store and </a:t>
            </a:r>
            <a:r>
              <a:rPr lang="en-US" sz="2000" dirty="0" err="1">
                <a:solidFill>
                  <a:schemeClr val="tx1"/>
                </a:solidFill>
                <a:ea typeface="ＭＳ Ｐゴシック" charset="-128"/>
              </a:rPr>
              <a:t>analyse</a:t>
            </a:r>
            <a:r>
              <a:rPr lang="en-US" sz="2000" dirty="0">
                <a:solidFill>
                  <a:schemeClr val="tx1"/>
                </a:solidFill>
                <a:ea typeface="ＭＳ Ｐゴシック" charset="-128"/>
              </a:rPr>
              <a:t> the required information</a:t>
            </a:r>
          </a:p>
          <a:p>
            <a:pPr marL="457200" indent="-457200" algn="l">
              <a:buFont typeface="Wingdings" pitchFamily="2" charset="2"/>
              <a:buChar char="q"/>
            </a:pPr>
            <a:r>
              <a:rPr lang="en-US" sz="2800" b="1" dirty="0">
                <a:ea typeface="ＭＳ Ｐゴシック" charset="-128"/>
              </a:rPr>
              <a:t>Agile Methodologies</a:t>
            </a:r>
          </a:p>
          <a:p>
            <a:pPr lvl="1" algn="l"/>
            <a:r>
              <a:rPr lang="en-US" dirty="0">
                <a:solidFill>
                  <a:schemeClr val="tx1"/>
                </a:solidFill>
                <a:ea typeface="ＭＳ Ｐゴシック" charset="-128"/>
              </a:rPr>
              <a:t>	</a:t>
            </a:r>
            <a:r>
              <a:rPr lang="en-US" sz="2000" dirty="0">
                <a:solidFill>
                  <a:schemeClr val="tx1"/>
                </a:solidFill>
                <a:ea typeface="ＭＳ Ｐゴシック" charset="-128"/>
              </a:rPr>
              <a:t>Deemphasize the importance of process maturity </a:t>
            </a:r>
          </a:p>
        </p:txBody>
      </p:sp>
      <p:sp>
        <p:nvSpPr>
          <p:cNvPr id="2" name="Rectangle 1"/>
          <p:cNvSpPr/>
          <p:nvPr/>
        </p:nvSpPr>
        <p:spPr>
          <a:xfrm>
            <a:off x="1827212" y="304800"/>
            <a:ext cx="8571577" cy="646331"/>
          </a:xfrm>
          <a:prstGeom prst="rect">
            <a:avLst/>
          </a:prstGeom>
        </p:spPr>
        <p:txBody>
          <a:bodyPr wrap="none">
            <a:spAutoFit/>
          </a:bodyPr>
          <a:lstStyle/>
          <a:p>
            <a:r>
              <a:rPr lang="en-US" sz="3600" u="sng" dirty="0">
                <a:latin typeface="Algerian" pitchFamily="82" charset="0"/>
                <a:ea typeface="ＭＳ Ｐゴシック" charset="-128"/>
              </a:rPr>
              <a:t>Pros and Cons of Process Maturity</a:t>
            </a:r>
            <a:endParaRPr lang="en-US" sz="3600" u="sng" dirty="0">
              <a:latin typeface="Algerian" pitchFamily="82" charset="0"/>
            </a:endParaRPr>
          </a:p>
        </p:txBody>
      </p:sp>
    </p:spTree>
    <p:extLst>
      <p:ext uri="{BB962C8B-B14F-4D97-AF65-F5344CB8AC3E}">
        <p14:creationId xmlns:p14="http://schemas.microsoft.com/office/powerpoint/2010/main" val="131026193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type="body" idx="4294967295"/>
          </p:nvPr>
        </p:nvSpPr>
        <p:spPr>
          <a:xfrm>
            <a:off x="20021" y="1371600"/>
            <a:ext cx="12017991" cy="4419600"/>
          </a:xfrm>
          <a:prstGeom prst="rect">
            <a:avLst/>
          </a:prstGeom>
        </p:spPr>
        <p:txBody>
          <a:bodyPr lIns="91423" tIns="45712" rIns="91423" bIns="45712">
            <a:noAutofit/>
          </a:bodyPr>
          <a:lstStyle/>
          <a:p>
            <a:pPr marL="342900" lvl="1" indent="-342900" algn="l">
              <a:lnSpc>
                <a:spcPct val="100000"/>
              </a:lnSpc>
              <a:buFont typeface="Wingdings" pitchFamily="2" charset="2"/>
              <a:buChar char="q"/>
            </a:pPr>
            <a:r>
              <a:rPr lang="en-US" sz="2800" b="1" dirty="0">
                <a:solidFill>
                  <a:schemeClr val="tx1"/>
                </a:solidFill>
                <a:ea typeface="ＭＳ Ｐゴシック" charset="-128"/>
              </a:rPr>
              <a:t>Change rarely occurs (MTBC » PT)</a:t>
            </a:r>
          </a:p>
          <a:p>
            <a:pPr lvl="2" algn="l">
              <a:lnSpc>
                <a:spcPct val="100000"/>
              </a:lnSpc>
            </a:pPr>
            <a:r>
              <a:rPr lang="en-US" sz="1800" dirty="0">
                <a:ea typeface="ＭＳ Ｐゴシック" charset="-128"/>
              </a:rPr>
              <a:t>	</a:t>
            </a:r>
            <a:r>
              <a:rPr lang="en-US" sz="2000" dirty="0">
                <a:ea typeface="ＭＳ Ｐゴシック" charset="-128"/>
              </a:rPr>
              <a:t>Linear Model (Waterfall, V-Model)</a:t>
            </a:r>
          </a:p>
          <a:p>
            <a:pPr lvl="2" algn="l">
              <a:lnSpc>
                <a:spcPct val="100000"/>
              </a:lnSpc>
            </a:pPr>
            <a:r>
              <a:rPr lang="en-US" sz="2000" dirty="0">
                <a:ea typeface="ＭＳ Ｐゴシック" charset="-128"/>
              </a:rPr>
              <a:t>	Open issues are closed before moving to next phase </a:t>
            </a:r>
          </a:p>
          <a:p>
            <a:pPr marL="342900" lvl="1" indent="-342900" algn="l">
              <a:lnSpc>
                <a:spcPct val="100000"/>
              </a:lnSpc>
              <a:buFont typeface="Wingdings" pitchFamily="2" charset="2"/>
              <a:buChar char="q"/>
            </a:pPr>
            <a:r>
              <a:rPr lang="en-US" sz="2800" b="1" dirty="0">
                <a:solidFill>
                  <a:schemeClr val="tx1"/>
                </a:solidFill>
                <a:ea typeface="ＭＳ Ｐゴシック" charset="-128"/>
              </a:rPr>
              <a:t>Change occurs sometimes (MTBC ≈ PT)</a:t>
            </a:r>
          </a:p>
          <a:p>
            <a:pPr lvl="2" algn="l">
              <a:lnSpc>
                <a:spcPct val="100000"/>
              </a:lnSpc>
            </a:pPr>
            <a:r>
              <a:rPr lang="en-US" sz="1800" dirty="0">
                <a:ea typeface="ＭＳ Ｐゴシック" charset="-128"/>
              </a:rPr>
              <a:t>	</a:t>
            </a:r>
            <a:r>
              <a:rPr lang="en-US" sz="2000" dirty="0">
                <a:ea typeface="ＭＳ Ｐゴシック" charset="-128"/>
              </a:rPr>
              <a:t>Iterative model (Spiral Model, Unified Process)</a:t>
            </a:r>
          </a:p>
          <a:p>
            <a:pPr lvl="2" algn="l">
              <a:lnSpc>
                <a:spcPct val="100000"/>
              </a:lnSpc>
            </a:pPr>
            <a:r>
              <a:rPr lang="en-US" sz="2000" dirty="0">
                <a:ea typeface="ＭＳ Ｐゴシック" charset="-128"/>
              </a:rPr>
              <a:t>	Change occurring during phase may lead to iteration of a previous phase or cancellation of the project</a:t>
            </a:r>
          </a:p>
          <a:p>
            <a:pPr marL="342900" lvl="1" indent="-342900" algn="l">
              <a:lnSpc>
                <a:spcPct val="100000"/>
              </a:lnSpc>
              <a:buFont typeface="Wingdings" pitchFamily="2" charset="2"/>
              <a:buChar char="q"/>
            </a:pPr>
            <a:r>
              <a:rPr lang="en-US" sz="2800" b="1" dirty="0">
                <a:solidFill>
                  <a:schemeClr val="tx1"/>
                </a:solidFill>
                <a:ea typeface="ＭＳ Ｐゴシック" charset="-128"/>
              </a:rPr>
              <a:t>Change is frequent (MTBC « PT)</a:t>
            </a:r>
          </a:p>
          <a:p>
            <a:pPr lvl="2" algn="l">
              <a:lnSpc>
                <a:spcPct val="100000"/>
              </a:lnSpc>
            </a:pPr>
            <a:r>
              <a:rPr lang="en-US" sz="1800" dirty="0">
                <a:ea typeface="ＭＳ Ｐゴシック" charset="-128"/>
              </a:rPr>
              <a:t>	</a:t>
            </a:r>
            <a:r>
              <a:rPr lang="en-US" sz="2000" dirty="0">
                <a:ea typeface="ＭＳ Ｐゴシック" charset="-128"/>
              </a:rPr>
              <a:t>Issue-based Model (Concurrent Development, Scrum)</a:t>
            </a:r>
          </a:p>
          <a:p>
            <a:pPr lvl="2" algn="l">
              <a:lnSpc>
                <a:spcPct val="100000"/>
              </a:lnSpc>
            </a:pPr>
            <a:r>
              <a:rPr lang="en-US" sz="2000" dirty="0">
                <a:ea typeface="ＭＳ Ｐゴシック" charset="-128"/>
              </a:rPr>
              <a:t>	Phases are never finished, they all run in parallel.</a:t>
            </a:r>
          </a:p>
          <a:p>
            <a:pPr lvl="1" algn="r"/>
            <a:r>
              <a:rPr lang="en-US" sz="1600" b="1" dirty="0">
                <a:solidFill>
                  <a:schemeClr val="tx1"/>
                </a:solidFill>
                <a:ea typeface="ＭＳ Ｐゴシック" charset="-128"/>
              </a:rPr>
              <a:t>Here, PT = Project Time,  </a:t>
            </a:r>
          </a:p>
          <a:p>
            <a:pPr lvl="1" algn="r"/>
            <a:r>
              <a:rPr lang="en-US" sz="1600" b="1" dirty="0">
                <a:solidFill>
                  <a:schemeClr val="tx1"/>
                </a:solidFill>
                <a:ea typeface="ＭＳ Ｐゴシック" charset="-128"/>
              </a:rPr>
              <a:t>MTBC = Mean Time Between Change</a:t>
            </a:r>
          </a:p>
          <a:p>
            <a:pPr lvl="2" algn="l">
              <a:lnSpc>
                <a:spcPct val="100000"/>
              </a:lnSpc>
            </a:pPr>
            <a:endParaRPr lang="en-US" sz="2000" dirty="0">
              <a:ea typeface="ＭＳ Ｐゴシック" charset="-128"/>
            </a:endParaRPr>
          </a:p>
        </p:txBody>
      </p:sp>
      <p:sp>
        <p:nvSpPr>
          <p:cNvPr id="2" name="Rectangle 1"/>
          <p:cNvSpPr/>
          <p:nvPr/>
        </p:nvSpPr>
        <p:spPr>
          <a:xfrm>
            <a:off x="74612" y="0"/>
            <a:ext cx="11811000" cy="1200329"/>
          </a:xfrm>
          <a:prstGeom prst="rect">
            <a:avLst/>
          </a:prstGeom>
        </p:spPr>
        <p:txBody>
          <a:bodyPr wrap="square">
            <a:spAutoFit/>
          </a:bodyPr>
          <a:lstStyle/>
          <a:p>
            <a:pPr algn="ctr"/>
            <a:r>
              <a:rPr lang="en-US" sz="3600" u="sng" dirty="0">
                <a:latin typeface="Algerian" pitchFamily="82" charset="0"/>
                <a:ea typeface="ＭＳ Ｐゴシック" charset="-128"/>
              </a:rPr>
              <a:t>Frequency of Change and Choice of </a:t>
            </a:r>
          </a:p>
          <a:p>
            <a:pPr algn="ctr"/>
            <a:r>
              <a:rPr lang="en-US" sz="3600" u="sng" dirty="0">
                <a:latin typeface="Algerian" pitchFamily="82" charset="0"/>
                <a:ea typeface="ＭＳ Ｐゴシック" charset="-128"/>
              </a:rPr>
              <a:t>Software Lifecycle Model</a:t>
            </a:r>
            <a:endParaRPr lang="en-US" sz="3600" u="sng" dirty="0">
              <a:latin typeface="Algerian" pitchFamily="82" charset="0"/>
            </a:endParaRPr>
          </a:p>
        </p:txBody>
      </p:sp>
    </p:spTree>
    <p:extLst>
      <p:ext uri="{BB962C8B-B14F-4D97-AF65-F5344CB8AC3E}">
        <p14:creationId xmlns:p14="http://schemas.microsoft.com/office/powerpoint/2010/main" val="2100075992"/>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6" name="Text Box 6"/>
          <p:cNvSpPr txBox="1">
            <a:spLocks noChangeArrowheads="1"/>
          </p:cNvSpPr>
          <p:nvPr/>
        </p:nvSpPr>
        <p:spPr bwMode="auto">
          <a:xfrm>
            <a:off x="10597507" y="504825"/>
            <a:ext cx="182257" cy="36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de-DE" sz="1800"/>
          </a:p>
        </p:txBody>
      </p:sp>
      <p:sp>
        <p:nvSpPr>
          <p:cNvPr id="128007" name="Text Box 7"/>
          <p:cNvSpPr txBox="1">
            <a:spLocks noChangeArrowheads="1"/>
          </p:cNvSpPr>
          <p:nvPr/>
        </p:nvSpPr>
        <p:spPr bwMode="auto">
          <a:xfrm>
            <a:off x="10398592" y="504825"/>
            <a:ext cx="182257" cy="36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de-DE" sz="1800"/>
          </a:p>
        </p:txBody>
      </p:sp>
      <p:sp>
        <p:nvSpPr>
          <p:cNvPr id="128008" name="Text Box 8"/>
          <p:cNvSpPr txBox="1">
            <a:spLocks noChangeArrowheads="1"/>
          </p:cNvSpPr>
          <p:nvPr/>
        </p:nvSpPr>
        <p:spPr bwMode="auto">
          <a:xfrm>
            <a:off x="10098104" y="504825"/>
            <a:ext cx="182257" cy="36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de-DE" sz="1800"/>
          </a:p>
        </p:txBody>
      </p:sp>
      <p:sp>
        <p:nvSpPr>
          <p:cNvPr id="128009" name="Text Box 9"/>
          <p:cNvSpPr txBox="1">
            <a:spLocks noChangeArrowheads="1"/>
          </p:cNvSpPr>
          <p:nvPr/>
        </p:nvSpPr>
        <p:spPr bwMode="auto">
          <a:xfrm>
            <a:off x="9596585" y="504825"/>
            <a:ext cx="182257" cy="36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de-DE" sz="1800"/>
          </a:p>
        </p:txBody>
      </p:sp>
      <p:sp>
        <p:nvSpPr>
          <p:cNvPr id="128010" name="Text Box 10"/>
          <p:cNvSpPr txBox="1">
            <a:spLocks noChangeArrowheads="1"/>
          </p:cNvSpPr>
          <p:nvPr/>
        </p:nvSpPr>
        <p:spPr bwMode="auto">
          <a:xfrm>
            <a:off x="9196638" y="881064"/>
            <a:ext cx="182257" cy="36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endParaRPr lang="de-DE" sz="1800"/>
          </a:p>
        </p:txBody>
      </p:sp>
      <p:sp>
        <p:nvSpPr>
          <p:cNvPr id="2" name="Rectangle 1"/>
          <p:cNvSpPr/>
          <p:nvPr/>
        </p:nvSpPr>
        <p:spPr>
          <a:xfrm>
            <a:off x="227012" y="268069"/>
            <a:ext cx="11963400" cy="646331"/>
          </a:xfrm>
          <a:prstGeom prst="rect">
            <a:avLst/>
          </a:prstGeom>
        </p:spPr>
        <p:txBody>
          <a:bodyPr wrap="square">
            <a:spAutoFit/>
          </a:bodyPr>
          <a:lstStyle/>
          <a:p>
            <a:r>
              <a:rPr lang="en-US" sz="3600" u="sng" dirty="0">
                <a:latin typeface="Algerian" pitchFamily="82" charset="0"/>
                <a:ea typeface="ＭＳ Ｐゴシック" charset="-128"/>
              </a:rPr>
              <a:t>Industry Distribution across Maturity Levels</a:t>
            </a:r>
            <a:endParaRPr lang="en-US" sz="3600" u="sng" dirty="0">
              <a:latin typeface="Algerian" pitchFamily="8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9634136"/>
              </p:ext>
            </p:extLst>
          </p:nvPr>
        </p:nvGraphicFramePr>
        <p:xfrm>
          <a:off x="2208212" y="1676400"/>
          <a:ext cx="6248400" cy="2910840"/>
        </p:xfrm>
        <a:graphic>
          <a:graphicData uri="http://schemas.openxmlformats.org/drawingml/2006/table">
            <a:tbl>
              <a:tblPr firstRow="1" bandRow="1">
                <a:tableStyleId>{17292A2E-F333-43FB-9621-5CBBE7FDCDCB}</a:tableStyleId>
              </a:tblPr>
              <a:tblGrid>
                <a:gridCol w="31242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tblGrid>
              <a:tr h="685800">
                <a:tc>
                  <a:txBody>
                    <a:bodyPr/>
                    <a:lstStyle/>
                    <a:p>
                      <a:pPr algn="ctr"/>
                      <a:r>
                        <a:rPr lang="en-US" sz="2800" b="1" dirty="0"/>
                        <a:t>Maturity Level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t>Frequency</a:t>
                      </a:r>
                    </a:p>
                  </a:txBody>
                  <a:tcPr/>
                </a:tc>
                <a:extLst>
                  <a:ext uri="{0D108BD9-81ED-4DB2-BD59-A6C34878D82A}">
                    <a16:rowId xmlns:a16="http://schemas.microsoft.com/office/drawing/2014/main" val="10000"/>
                  </a:ext>
                </a:extLst>
              </a:tr>
              <a:tr h="370840">
                <a:tc>
                  <a:txBody>
                    <a:bodyPr/>
                    <a:lstStyle/>
                    <a:p>
                      <a:pPr marL="342900" indent="-342900" algn="ctr">
                        <a:buFont typeface="+mj-lt"/>
                        <a:buAutoNum type="arabicPeriod"/>
                      </a:pPr>
                      <a:r>
                        <a:rPr lang="en-US" sz="2800" b="1" dirty="0"/>
                        <a:t> Initial		</a:t>
                      </a:r>
                    </a:p>
                    <a:p>
                      <a:pPr marL="342900" indent="-342900" algn="ctr">
                        <a:buFont typeface="+mj-lt"/>
                        <a:buAutoNum type="arabicPeriod"/>
                      </a:pPr>
                      <a:r>
                        <a:rPr lang="en-US" sz="2800" b="1" dirty="0"/>
                        <a:t>Repeatable	</a:t>
                      </a:r>
                    </a:p>
                    <a:p>
                      <a:pPr marL="342900" indent="-342900" algn="ctr">
                        <a:buFont typeface="+mj-lt"/>
                        <a:buAutoNum type="arabicPeriod"/>
                      </a:pPr>
                      <a:r>
                        <a:rPr lang="en-US" sz="2800" b="1" dirty="0"/>
                        <a:t>Defined		 </a:t>
                      </a:r>
                    </a:p>
                    <a:p>
                      <a:pPr marL="342900" indent="-342900" algn="ctr">
                        <a:buFont typeface="+mj-lt"/>
                        <a:buAutoNum type="arabicPeriod"/>
                      </a:pPr>
                      <a:r>
                        <a:rPr lang="en-US" sz="2800" b="1" dirty="0"/>
                        <a:t>Managed		 </a:t>
                      </a:r>
                    </a:p>
                    <a:p>
                      <a:pPr marL="342900" indent="-342900" algn="ctr">
                        <a:buFont typeface="+mj-lt"/>
                        <a:buAutoNum type="arabicPeriod"/>
                      </a:pPr>
                      <a:r>
                        <a:rPr lang="en-US" sz="2800" b="1" dirty="0"/>
                        <a:t>Optimizing 	</a:t>
                      </a:r>
                    </a:p>
                  </a:txBody>
                  <a:tcPr/>
                </a:tc>
                <a:tc>
                  <a:txBody>
                    <a:bodyPr/>
                    <a:lstStyle/>
                    <a:p>
                      <a:pPr algn="ctr">
                        <a:buFont typeface="Times" charset="0"/>
                        <a:buNone/>
                      </a:pPr>
                      <a:r>
                        <a:rPr lang="en-US" sz="2800" b="1" dirty="0"/>
                        <a:t>  70%	</a:t>
                      </a:r>
                    </a:p>
                    <a:p>
                      <a:pPr algn="ctr">
                        <a:buFont typeface="Times" charset="0"/>
                        <a:buNone/>
                      </a:pPr>
                      <a:r>
                        <a:rPr lang="en-US" sz="2800" b="1" dirty="0"/>
                        <a:t>  15%</a:t>
                      </a:r>
                    </a:p>
                    <a:p>
                      <a:pPr algn="ctr">
                        <a:buFont typeface="Times" charset="0"/>
                        <a:buNone/>
                      </a:pPr>
                      <a:r>
                        <a:rPr lang="en-US" sz="2800" b="1" dirty="0"/>
                        <a:t> &lt; 10%</a:t>
                      </a:r>
                    </a:p>
                    <a:p>
                      <a:pPr algn="ctr">
                        <a:buFont typeface="Times" charset="0"/>
                        <a:buNone/>
                      </a:pPr>
                      <a:r>
                        <a:rPr lang="en-US" sz="2800" b="1" dirty="0"/>
                        <a:t> &lt;  5%</a:t>
                      </a:r>
                    </a:p>
                    <a:p>
                      <a:pPr algn="ctr">
                        <a:buFont typeface="Times" charset="0"/>
                        <a:buNone/>
                      </a:pPr>
                      <a:r>
                        <a:rPr lang="en-US" sz="2800" b="1" dirty="0"/>
                        <a:t> &lt;  1%</a:t>
                      </a:r>
                    </a:p>
                  </a:txBody>
                  <a:tcPr/>
                </a:tc>
                <a:extLst>
                  <a:ext uri="{0D108BD9-81ED-4DB2-BD59-A6C34878D82A}">
                    <a16:rowId xmlns:a16="http://schemas.microsoft.com/office/drawing/2014/main" val="10001"/>
                  </a:ext>
                </a:extLst>
              </a:tr>
            </a:tbl>
          </a:graphicData>
        </a:graphic>
      </p:graphicFrame>
      <p:sp>
        <p:nvSpPr>
          <p:cNvPr id="14" name="Text Box 11"/>
          <p:cNvSpPr txBox="1">
            <a:spLocks noChangeArrowheads="1"/>
          </p:cNvSpPr>
          <p:nvPr/>
        </p:nvSpPr>
        <p:spPr bwMode="auto">
          <a:xfrm>
            <a:off x="6704012" y="4876800"/>
            <a:ext cx="5410200" cy="58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215" tIns="45107" rIns="90215" bIns="45107">
            <a:spAutoFit/>
          </a:bodyPr>
          <a:lstStyle>
            <a:lvl1pPr defTabSz="901700">
              <a:defRPr sz="2400" b="1" u="sng">
                <a:solidFill>
                  <a:schemeClr val="tx1"/>
                </a:solidFill>
                <a:latin typeface="Palatino" charset="0"/>
                <a:ea typeface="ＭＳ Ｐゴシック" charset="-128"/>
              </a:defRPr>
            </a:lvl1pPr>
            <a:lvl2pPr marL="37931725" indent="-37474525" defTabSz="901700">
              <a:defRPr sz="2400" b="1" u="sng">
                <a:solidFill>
                  <a:schemeClr val="tx1"/>
                </a:solidFill>
                <a:latin typeface="Palatino" charset="0"/>
                <a:ea typeface="ＭＳ Ｐゴシック" charset="-128"/>
              </a:defRPr>
            </a:lvl2pPr>
            <a:lvl3pPr>
              <a:defRPr sz="2400" b="1" u="sng">
                <a:solidFill>
                  <a:schemeClr val="tx1"/>
                </a:solidFill>
                <a:latin typeface="Palatino" charset="0"/>
                <a:ea typeface="ＭＳ Ｐゴシック" charset="-128"/>
              </a:defRPr>
            </a:lvl3pPr>
            <a:lvl4pPr>
              <a:defRPr sz="2400" b="1" u="sng">
                <a:solidFill>
                  <a:schemeClr val="tx1"/>
                </a:solidFill>
                <a:latin typeface="Palatino" charset="0"/>
                <a:ea typeface="ＭＳ Ｐゴシック" charset="-128"/>
              </a:defRPr>
            </a:lvl4pPr>
            <a:lvl5pPr>
              <a:defRPr sz="2400" b="1" u="sng">
                <a:solidFill>
                  <a:schemeClr val="tx1"/>
                </a:solidFill>
                <a:latin typeface="Palatino" charset="0"/>
                <a:ea typeface="ＭＳ Ｐゴシック" charset="-128"/>
              </a:defRPr>
            </a:lvl5pPr>
            <a:lvl6pPr marL="457200" eaLnBrk="0" fontAlgn="base" hangingPunct="0">
              <a:spcBef>
                <a:spcPct val="0"/>
              </a:spcBef>
              <a:spcAft>
                <a:spcPct val="0"/>
              </a:spcAft>
              <a:defRPr sz="2400" b="1" u="sng">
                <a:solidFill>
                  <a:schemeClr val="tx1"/>
                </a:solidFill>
                <a:latin typeface="Palatino" charset="0"/>
                <a:ea typeface="ＭＳ Ｐゴシック" charset="-128"/>
              </a:defRPr>
            </a:lvl6pPr>
            <a:lvl7pPr marL="914400" eaLnBrk="0" fontAlgn="base" hangingPunct="0">
              <a:spcBef>
                <a:spcPct val="0"/>
              </a:spcBef>
              <a:spcAft>
                <a:spcPct val="0"/>
              </a:spcAft>
              <a:defRPr sz="2400" b="1" u="sng">
                <a:solidFill>
                  <a:schemeClr val="tx1"/>
                </a:solidFill>
                <a:latin typeface="Palatino" charset="0"/>
                <a:ea typeface="ＭＳ Ｐゴシック" charset="-128"/>
              </a:defRPr>
            </a:lvl7pPr>
            <a:lvl8pPr marL="1371600" eaLnBrk="0" fontAlgn="base" hangingPunct="0">
              <a:spcBef>
                <a:spcPct val="0"/>
              </a:spcBef>
              <a:spcAft>
                <a:spcPct val="0"/>
              </a:spcAft>
              <a:defRPr sz="2400" b="1" u="sng">
                <a:solidFill>
                  <a:schemeClr val="tx1"/>
                </a:solidFill>
                <a:latin typeface="Palatino" charset="0"/>
                <a:ea typeface="ＭＳ Ｐゴシック" charset="-128"/>
              </a:defRPr>
            </a:lvl8pPr>
            <a:lvl9pPr marL="1828800" eaLnBrk="0" fontAlgn="base" hangingPunct="0">
              <a:spcBef>
                <a:spcPct val="0"/>
              </a:spcBef>
              <a:spcAft>
                <a:spcPct val="0"/>
              </a:spcAft>
              <a:defRPr sz="2400" b="1" u="sng">
                <a:solidFill>
                  <a:schemeClr val="tx1"/>
                </a:solidFill>
                <a:latin typeface="Palatino" charset="0"/>
                <a:ea typeface="ＭＳ Ｐゴシック" charset="-128"/>
              </a:defRPr>
            </a:lvl9pPr>
          </a:lstStyle>
          <a:p>
            <a:pPr algn="r"/>
            <a:r>
              <a:rPr lang="en-US" sz="1600" b="0" u="none" dirty="0"/>
              <a:t>*State of the Software Industry in 1995)</a:t>
            </a:r>
            <a:endParaRPr lang="de-DE" sz="1600" b="0" u="none" dirty="0"/>
          </a:p>
          <a:p>
            <a:pPr algn="r"/>
            <a:r>
              <a:rPr lang="de-DE" sz="1600" b="0" u="none" dirty="0"/>
              <a:t>*Source: Royce, Project Management, page 364</a:t>
            </a:r>
          </a:p>
        </p:txBody>
      </p:sp>
    </p:spTree>
    <p:extLst>
      <p:ext uri="{BB962C8B-B14F-4D97-AF65-F5344CB8AC3E}">
        <p14:creationId xmlns:p14="http://schemas.microsoft.com/office/powerpoint/2010/main" val="367873731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7212" y="381000"/>
            <a:ext cx="8028160" cy="646331"/>
          </a:xfrm>
          <a:prstGeom prst="rect">
            <a:avLst/>
          </a:prstGeom>
        </p:spPr>
        <p:txBody>
          <a:bodyPr wrap="none">
            <a:spAutoFit/>
          </a:bodyPr>
          <a:lstStyle/>
          <a:p>
            <a:r>
              <a:rPr lang="en-US" sz="3600" u="sng" dirty="0">
                <a:latin typeface="Algerian" pitchFamily="82" charset="0"/>
              </a:rPr>
              <a:t>advantages and disadvantages</a:t>
            </a:r>
          </a:p>
        </p:txBody>
      </p:sp>
      <p:graphicFrame>
        <p:nvGraphicFramePr>
          <p:cNvPr id="4" name="Table 3"/>
          <p:cNvGraphicFramePr>
            <a:graphicFrameLocks noGrp="1"/>
          </p:cNvGraphicFramePr>
          <p:nvPr>
            <p:extLst>
              <p:ext uri="{D42A27DB-BD31-4B8C-83A1-F6EECF244321}">
                <p14:modId xmlns:p14="http://schemas.microsoft.com/office/powerpoint/2010/main" val="3619647836"/>
              </p:ext>
            </p:extLst>
          </p:nvPr>
        </p:nvGraphicFramePr>
        <p:xfrm>
          <a:off x="150812" y="1828800"/>
          <a:ext cx="11887199" cy="3718560"/>
        </p:xfrm>
        <a:graphic>
          <a:graphicData uri="http://schemas.openxmlformats.org/drawingml/2006/table">
            <a:tbl>
              <a:tblPr firstRow="1" bandRow="1">
                <a:tableStyleId>{17292A2E-F333-43FB-9621-5CBBE7FDCDCB}</a:tableStyleId>
              </a:tblPr>
              <a:tblGrid>
                <a:gridCol w="5867400">
                  <a:extLst>
                    <a:ext uri="{9D8B030D-6E8A-4147-A177-3AD203B41FA5}">
                      <a16:colId xmlns:a16="http://schemas.microsoft.com/office/drawing/2014/main" val="20000"/>
                    </a:ext>
                  </a:extLst>
                </a:gridCol>
                <a:gridCol w="6019799">
                  <a:extLst>
                    <a:ext uri="{9D8B030D-6E8A-4147-A177-3AD203B41FA5}">
                      <a16:colId xmlns:a16="http://schemas.microsoft.com/office/drawing/2014/main" val="20001"/>
                    </a:ext>
                  </a:extLst>
                </a:gridCol>
              </a:tblGrid>
              <a:tr h="609600">
                <a:tc>
                  <a:txBody>
                    <a:bodyPr/>
                    <a:lstStyle/>
                    <a:p>
                      <a:pPr marL="0" indent="0" algn="ctr">
                        <a:buFont typeface="Arial" pitchFamily="34" charset="0"/>
                        <a:buNone/>
                      </a:pPr>
                      <a:r>
                        <a:rPr lang="en-US" sz="2800" u="none" dirty="0"/>
                        <a:t>Advantages </a:t>
                      </a:r>
                      <a:endParaRPr lang="en-US" sz="2800" b="1" u="none" dirty="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800" u="none" dirty="0"/>
                        <a:t>Disadvantages</a:t>
                      </a:r>
                      <a:endParaRPr lang="en-US" sz="2800" b="1" u="none" dirty="0">
                        <a:latin typeface="+mj-lt"/>
                      </a:endParaRPr>
                    </a:p>
                  </a:txBody>
                  <a:tcPr/>
                </a:tc>
                <a:extLst>
                  <a:ext uri="{0D108BD9-81ED-4DB2-BD59-A6C34878D82A}">
                    <a16:rowId xmlns:a16="http://schemas.microsoft.com/office/drawing/2014/main" val="10000"/>
                  </a:ext>
                </a:extLst>
              </a:tr>
              <a:tr h="370840">
                <a:tc>
                  <a:txBody>
                    <a:bodyPr/>
                    <a:lstStyle/>
                    <a:p>
                      <a:pPr marL="285750" indent="-285750">
                        <a:buFont typeface="Arial" pitchFamily="34" charset="0"/>
                        <a:buChar char="•"/>
                      </a:pPr>
                      <a:r>
                        <a:rPr lang="en-US" sz="2000" kern="1200" dirty="0">
                          <a:effectLst/>
                        </a:rPr>
                        <a:t>Applicable to complex projects.</a:t>
                      </a:r>
                    </a:p>
                    <a:p>
                      <a:pPr marL="285750" indent="-285750">
                        <a:buFont typeface="Arial" pitchFamily="34" charset="0"/>
                        <a:buChar char="•"/>
                      </a:pPr>
                      <a:r>
                        <a:rPr lang="en-US" sz="2000" kern="1200" dirty="0">
                          <a:effectLst/>
                        </a:rPr>
                        <a:t>Provides a common framework.</a:t>
                      </a:r>
                    </a:p>
                    <a:p>
                      <a:pPr marL="285750" indent="-285750">
                        <a:buFont typeface="Arial" pitchFamily="34" charset="0"/>
                        <a:buChar char="•"/>
                      </a:pPr>
                      <a:r>
                        <a:rPr lang="en-US" sz="2000" kern="1200" dirty="0">
                          <a:effectLst/>
                        </a:rPr>
                        <a:t>Defines expectations with Business Areas and ensures their written approval.</a:t>
                      </a:r>
                    </a:p>
                    <a:p>
                      <a:pPr marL="285750" indent="-285750">
                        <a:buFont typeface="Arial" pitchFamily="34" charset="0"/>
                        <a:buChar char="•"/>
                      </a:pPr>
                      <a:r>
                        <a:rPr lang="en-US" sz="2000" kern="1200" dirty="0">
                          <a:effectLst/>
                        </a:rPr>
                        <a:t>Work for outsourced contracts.</a:t>
                      </a:r>
                    </a:p>
                    <a:p>
                      <a:pPr marL="285750" indent="-285750">
                        <a:buFont typeface="Arial" pitchFamily="34" charset="0"/>
                        <a:buChar char="•"/>
                      </a:pPr>
                      <a:r>
                        <a:rPr lang="en-US" sz="2000" kern="1200" dirty="0">
                          <a:effectLst/>
                        </a:rPr>
                        <a:t>Can have different teams and specialization for each phase</a:t>
                      </a:r>
                    </a:p>
                    <a:p>
                      <a:pPr marL="285750" indent="-285750">
                        <a:buFont typeface="Arial" pitchFamily="34" charset="0"/>
                        <a:buChar char="•"/>
                      </a:pPr>
                      <a:endParaRPr lang="en-US" dirty="0"/>
                    </a:p>
                  </a:txBody>
                  <a:tcPr/>
                </a:tc>
                <a:tc>
                  <a:txBody>
                    <a:bodyPr/>
                    <a:lstStyle/>
                    <a:p>
                      <a:pPr marL="285750" indent="-285750">
                        <a:buFont typeface="Arial" pitchFamily="34" charset="0"/>
                        <a:buChar char="•"/>
                      </a:pPr>
                      <a:r>
                        <a:rPr lang="en-US" sz="2000" kern="1200" dirty="0">
                          <a:effectLst/>
                        </a:rPr>
                        <a:t>Not applicable at all to simple or evolutionary projects.</a:t>
                      </a:r>
                    </a:p>
                    <a:p>
                      <a:pPr marL="285750" indent="-285750">
                        <a:buFont typeface="Arial" pitchFamily="34" charset="0"/>
                        <a:buChar char="•"/>
                      </a:pPr>
                      <a:r>
                        <a:rPr lang="en-US" sz="2000" kern="1200" dirty="0">
                          <a:effectLst/>
                        </a:rPr>
                        <a:t>If the scope is not too big adds a lot of overhead and cost.</a:t>
                      </a:r>
                    </a:p>
                    <a:p>
                      <a:pPr marL="285750" indent="-285750">
                        <a:buFont typeface="Arial" pitchFamily="34" charset="0"/>
                        <a:buChar char="•"/>
                      </a:pPr>
                      <a:r>
                        <a:rPr lang="en-US" sz="2000" kern="1200" dirty="0">
                          <a:effectLst/>
                        </a:rPr>
                        <a:t>Humans are not really good at defining everything in detail before seeing it. This requires a high level of abstraction.</a:t>
                      </a:r>
                    </a:p>
                    <a:p>
                      <a:pPr marL="285750" indent="-285750">
                        <a:buFont typeface="Arial" pitchFamily="34" charset="0"/>
                        <a:buChar char="•"/>
                      </a:pPr>
                      <a:r>
                        <a:rPr lang="en-US" sz="2000" kern="1200" dirty="0">
                          <a:effectLst/>
                        </a:rPr>
                        <a:t>Sometimes add complex and not used scope: “Let´s add this, just in case”</a:t>
                      </a:r>
                    </a:p>
                    <a:p>
                      <a:pPr marL="285750" indent="-285750">
                        <a:buFont typeface="Arial" pitchFamily="34" charset="0"/>
                        <a:buChar char="•"/>
                      </a:pPr>
                      <a:r>
                        <a:rPr lang="en-US" sz="2000" kern="1200" dirty="0">
                          <a:effectLst/>
                        </a:rPr>
                        <a:t>Not applicable to the new digital environment.</a:t>
                      </a:r>
                    </a:p>
                    <a:p>
                      <a:pPr marL="285750" indent="-285750">
                        <a:buFont typeface="Arial" pitchFamily="34" charset="0"/>
                        <a:buChar cha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6154769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54DA72-33AA-4EED-A7C0-4594723E557A}"/>
              </a:ext>
            </a:extLst>
          </p:cNvPr>
          <p:cNvSpPr txBox="1">
            <a:spLocks/>
          </p:cNvSpPr>
          <p:nvPr/>
        </p:nvSpPr>
        <p:spPr>
          <a:xfrm>
            <a:off x="684212" y="2286000"/>
            <a:ext cx="10820400" cy="1543050"/>
          </a:xfrm>
          <a:prstGeom prst="rect">
            <a:avLst/>
          </a:prstGeom>
        </p:spPr>
        <p:txBody>
          <a:bodyPr vert="horz" lIns="121899" tIns="60949" rIns="121899" bIns="60949" rtlCol="0" anchor="b">
            <a:no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buClr>
                <a:schemeClr val="accent1">
                  <a:lumMod val="75000"/>
                </a:schemeClr>
              </a:buClr>
              <a:buSzPct val="110000"/>
            </a:pPr>
            <a:r>
              <a:rPr lang="en-US" altLang="zh-CN" sz="4000" dirty="0"/>
              <a:t>ISO/IEC 29110 standard </a:t>
            </a:r>
          </a:p>
          <a:p>
            <a:pPr algn="ctr">
              <a:buClr>
                <a:schemeClr val="accent1">
                  <a:lumMod val="75000"/>
                </a:schemeClr>
              </a:buClr>
              <a:buSzPct val="110000"/>
            </a:pPr>
            <a:r>
              <a:rPr lang="en-US" altLang="zh-CN" sz="4000" dirty="0"/>
              <a:t>“Lifecycle profiles for Very Small Entities”</a:t>
            </a:r>
            <a:endParaRPr lang="zh-CN" altLang="zh-CN" sz="4000" dirty="0"/>
          </a:p>
        </p:txBody>
      </p:sp>
      <p:sp>
        <p:nvSpPr>
          <p:cNvPr id="2" name="Rectangle 1"/>
          <p:cNvSpPr/>
          <p:nvPr/>
        </p:nvSpPr>
        <p:spPr>
          <a:xfrm>
            <a:off x="4189412" y="381000"/>
            <a:ext cx="3433953" cy="646331"/>
          </a:xfrm>
          <a:prstGeom prst="rect">
            <a:avLst/>
          </a:prstGeom>
        </p:spPr>
        <p:txBody>
          <a:bodyPr wrap="none">
            <a:spAutoFit/>
          </a:bodyPr>
          <a:lstStyle/>
          <a:p>
            <a:r>
              <a:rPr lang="en-US" sz="3600" u="sng" dirty="0">
                <a:latin typeface="Algerian" pitchFamily="82" charset="0"/>
              </a:rPr>
              <a:t>Paper Review</a:t>
            </a:r>
          </a:p>
        </p:txBody>
      </p:sp>
    </p:spTree>
    <p:extLst>
      <p:ext uri="{BB962C8B-B14F-4D97-AF65-F5344CB8AC3E}">
        <p14:creationId xmlns:p14="http://schemas.microsoft.com/office/powerpoint/2010/main" val="64284714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3">
            <a:extLst>
              <a:ext uri="{FF2B5EF4-FFF2-40B4-BE49-F238E27FC236}">
                <a16:creationId xmlns:a16="http://schemas.microsoft.com/office/drawing/2014/main" id="{F12E3BD5-2543-49AC-A3AA-30A2D4E0DBA4}"/>
              </a:ext>
            </a:extLst>
          </p:cNvPr>
          <p:cNvSpPr txBox="1">
            <a:spLocks/>
          </p:cNvSpPr>
          <p:nvPr/>
        </p:nvSpPr>
        <p:spPr>
          <a:xfrm>
            <a:off x="1903412" y="228600"/>
            <a:ext cx="8153400" cy="71470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altLang="zh-CN" sz="3600" u="sng" dirty="0">
                <a:latin typeface="Algerian" pitchFamily="82" charset="0"/>
              </a:rPr>
              <a:t>Why standards are important?</a:t>
            </a:r>
            <a:endParaRPr lang="zh-CN" altLang="zh-CN" sz="3600" u="sng" dirty="0">
              <a:latin typeface="Algerian" pitchFamily="82" charset="0"/>
            </a:endParaRPr>
          </a:p>
        </p:txBody>
      </p:sp>
      <p:sp>
        <p:nvSpPr>
          <p:cNvPr id="9" name="内容占位符 3">
            <a:extLst>
              <a:ext uri="{FF2B5EF4-FFF2-40B4-BE49-F238E27FC236}">
                <a16:creationId xmlns:a16="http://schemas.microsoft.com/office/drawing/2014/main" id="{6882561B-D8C7-4BA3-B508-5957E5687EC1}"/>
              </a:ext>
            </a:extLst>
          </p:cNvPr>
          <p:cNvSpPr txBox="1">
            <a:spLocks/>
          </p:cNvSpPr>
          <p:nvPr/>
        </p:nvSpPr>
        <p:spPr>
          <a:xfrm>
            <a:off x="-1588" y="1371600"/>
            <a:ext cx="11963400" cy="481769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altLang="zh-CN" dirty="0"/>
              <a:t>“Standards emphasize communication and shared understanding more than anything”</a:t>
            </a:r>
          </a:p>
          <a:p>
            <a:pPr marL="0" indent="0">
              <a:buNone/>
            </a:pPr>
            <a:endParaRPr lang="en-US" altLang="zh-CN" b="1" dirty="0"/>
          </a:p>
          <a:p>
            <a:pPr>
              <a:buFont typeface="Wingdings" pitchFamily="2" charset="2"/>
              <a:buChar char="q"/>
            </a:pPr>
            <a:r>
              <a:rPr lang="en-US" altLang="zh-CN" sz="2800" b="1" dirty="0"/>
              <a:t>Benefits provided by certification for Very Small Enterprises </a:t>
            </a:r>
          </a:p>
          <a:p>
            <a:pPr lvl="1">
              <a:lnSpc>
                <a:spcPct val="90000"/>
              </a:lnSpc>
              <a:buSzPct val="100000"/>
            </a:pPr>
            <a:r>
              <a:rPr lang="en-US" altLang="zh-CN" sz="2400" dirty="0"/>
              <a:t>Increased competitiveness</a:t>
            </a:r>
            <a:endParaRPr lang="zh-CN" altLang="zh-CN" sz="2400" dirty="0"/>
          </a:p>
          <a:p>
            <a:pPr lvl="1">
              <a:lnSpc>
                <a:spcPct val="90000"/>
              </a:lnSpc>
              <a:buSzPct val="100000"/>
            </a:pPr>
            <a:r>
              <a:rPr lang="en-US" altLang="zh-CN" sz="2400" dirty="0"/>
              <a:t>Greater customer confidence and satisfaction</a:t>
            </a:r>
            <a:endParaRPr lang="zh-CN" altLang="zh-CN" sz="2400" dirty="0"/>
          </a:p>
          <a:p>
            <a:pPr lvl="1">
              <a:lnSpc>
                <a:spcPct val="90000"/>
              </a:lnSpc>
              <a:buSzPct val="100000"/>
            </a:pPr>
            <a:r>
              <a:rPr lang="en-US" altLang="zh-CN" sz="2400" dirty="0"/>
              <a:t>Greater software product quality</a:t>
            </a:r>
            <a:endParaRPr lang="zh-CN" altLang="zh-CN" sz="2400" dirty="0"/>
          </a:p>
          <a:p>
            <a:pPr lvl="1">
              <a:lnSpc>
                <a:spcPct val="90000"/>
              </a:lnSpc>
              <a:buSzPct val="100000"/>
            </a:pPr>
            <a:r>
              <a:rPr lang="en-US" altLang="zh-CN" sz="2400" dirty="0"/>
              <a:t>Increased sponsorship for process improvement</a:t>
            </a:r>
            <a:endParaRPr lang="zh-CN" altLang="zh-CN" sz="2400" dirty="0"/>
          </a:p>
          <a:p>
            <a:pPr lvl="1">
              <a:lnSpc>
                <a:spcPct val="90000"/>
              </a:lnSpc>
              <a:buSzPct val="100000"/>
            </a:pPr>
            <a:r>
              <a:rPr lang="en-US" altLang="zh-CN" sz="2400" dirty="0"/>
              <a:t>Decreased development risk</a:t>
            </a:r>
            <a:endParaRPr lang="zh-CN" altLang="zh-CN" sz="2400" dirty="0"/>
          </a:p>
          <a:p>
            <a:pPr lvl="1">
              <a:lnSpc>
                <a:spcPct val="90000"/>
              </a:lnSpc>
              <a:buSzPct val="100000"/>
            </a:pPr>
            <a:r>
              <a:rPr lang="en-US" altLang="zh-CN" sz="2400" dirty="0"/>
              <a:t>Facilitation of marketing (e.g. better image)</a:t>
            </a:r>
            <a:endParaRPr lang="zh-CN" altLang="zh-CN" sz="2400" dirty="0"/>
          </a:p>
          <a:p>
            <a:pPr lvl="1">
              <a:lnSpc>
                <a:spcPct val="90000"/>
              </a:lnSpc>
              <a:buSzPct val="100000"/>
            </a:pPr>
            <a:r>
              <a:rPr lang="en-US" altLang="zh-CN" sz="2400" dirty="0"/>
              <a:t>Higher potential to export</a:t>
            </a:r>
            <a:endParaRPr lang="zh-CN" altLang="zh-CN" sz="2400" dirty="0"/>
          </a:p>
        </p:txBody>
      </p:sp>
    </p:spTree>
    <p:extLst>
      <p:ext uri="{BB962C8B-B14F-4D97-AF65-F5344CB8AC3E}">
        <p14:creationId xmlns:p14="http://schemas.microsoft.com/office/powerpoint/2010/main" val="256924820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3">
            <a:extLst>
              <a:ext uri="{FF2B5EF4-FFF2-40B4-BE49-F238E27FC236}">
                <a16:creationId xmlns:a16="http://schemas.microsoft.com/office/drawing/2014/main" id="{F12E3BD5-2543-49AC-A3AA-30A2D4E0DBA4}"/>
              </a:ext>
            </a:extLst>
          </p:cNvPr>
          <p:cNvSpPr txBox="1">
            <a:spLocks/>
          </p:cNvSpPr>
          <p:nvPr/>
        </p:nvSpPr>
        <p:spPr>
          <a:xfrm>
            <a:off x="3351212" y="228600"/>
            <a:ext cx="5334000" cy="71470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altLang="zh-CN" sz="3600" u="sng" dirty="0">
                <a:latin typeface="Algerian" pitchFamily="82" charset="0"/>
              </a:rPr>
              <a:t>Current situation</a:t>
            </a:r>
            <a:endParaRPr lang="zh-CN" altLang="zh-CN" sz="3600" u="sng" dirty="0">
              <a:latin typeface="Algerian" pitchFamily="82" charset="0"/>
            </a:endParaRPr>
          </a:p>
        </p:txBody>
      </p:sp>
      <p:sp>
        <p:nvSpPr>
          <p:cNvPr id="10" name="矩形 9">
            <a:extLst>
              <a:ext uri="{FF2B5EF4-FFF2-40B4-BE49-F238E27FC236}">
                <a16:creationId xmlns:a16="http://schemas.microsoft.com/office/drawing/2014/main" id="{BB916035-6D6E-4E82-AD59-F7DB8AE89515}"/>
              </a:ext>
            </a:extLst>
          </p:cNvPr>
          <p:cNvSpPr/>
          <p:nvPr/>
        </p:nvSpPr>
        <p:spPr>
          <a:xfrm>
            <a:off x="-1589" y="1371600"/>
            <a:ext cx="12039601" cy="4847481"/>
          </a:xfrm>
          <a:prstGeom prst="rect">
            <a:avLst/>
          </a:prstGeom>
        </p:spPr>
        <p:txBody>
          <a:bodyPr wrap="square">
            <a:spAutoFit/>
          </a:bodyPr>
          <a:lstStyle/>
          <a:p>
            <a:pPr marL="342900" indent="-342900">
              <a:lnSpc>
                <a:spcPct val="150000"/>
              </a:lnSpc>
              <a:buFont typeface="Wingdings" pitchFamily="2" charset="2"/>
              <a:buChar char="q"/>
            </a:pPr>
            <a:r>
              <a:rPr lang="en-US" altLang="zh-CN" sz="2200" b="1" dirty="0"/>
              <a:t>Although commercial SPI models (such as CMMI) have been highly publicized and marketed, they are not being widely adopted and their influence in the software industry remains more at a theoretical level.</a:t>
            </a:r>
          </a:p>
          <a:p>
            <a:pPr marL="342900" indent="-342900">
              <a:lnSpc>
                <a:spcPct val="150000"/>
              </a:lnSpc>
              <a:buFont typeface="Wingdings" pitchFamily="2" charset="2"/>
              <a:buChar char="q"/>
            </a:pPr>
            <a:endParaRPr lang="en-US" altLang="zh-CN" sz="2200" dirty="0"/>
          </a:p>
          <a:p>
            <a:pPr marL="342900" indent="-342900">
              <a:lnSpc>
                <a:spcPct val="150000"/>
              </a:lnSpc>
              <a:buFont typeface="Arial" pitchFamily="34" charset="0"/>
              <a:buChar char="•"/>
            </a:pPr>
            <a:r>
              <a:rPr lang="en-US" altLang="zh-CN" dirty="0"/>
              <a:t>In the worldwide during March 2008 to March 2011, only less than 3,500 individual appraisals for CMMI were reported</a:t>
            </a:r>
          </a:p>
          <a:p>
            <a:pPr marL="342900" indent="-342900">
              <a:lnSpc>
                <a:spcPct val="150000"/>
              </a:lnSpc>
              <a:buFont typeface="Arial" pitchFamily="34" charset="0"/>
              <a:buChar char="•"/>
            </a:pPr>
            <a:r>
              <a:rPr lang="en-US" altLang="zh-CN" dirty="0"/>
              <a:t>The majority of small and very small software organizations are not adopting standards such as CMMI.</a:t>
            </a:r>
            <a:endParaRPr lang="zh-CN" altLang="en-US" dirty="0"/>
          </a:p>
          <a:p>
            <a:pPr marL="342900" indent="-342900">
              <a:lnSpc>
                <a:spcPct val="150000"/>
              </a:lnSpc>
              <a:buFont typeface="Arial" pitchFamily="34" charset="0"/>
              <a:buChar char="•"/>
            </a:pPr>
            <a:endParaRPr lang="en-US" altLang="zh-CN" dirty="0"/>
          </a:p>
        </p:txBody>
      </p:sp>
    </p:spTree>
    <p:extLst>
      <p:ext uri="{BB962C8B-B14F-4D97-AF65-F5344CB8AC3E}">
        <p14:creationId xmlns:p14="http://schemas.microsoft.com/office/powerpoint/2010/main" val="333933604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sz="quarter" idx="4294967295"/>
          </p:nvPr>
        </p:nvSpPr>
        <p:spPr>
          <a:xfrm>
            <a:off x="-1588" y="1371600"/>
            <a:ext cx="12039600" cy="5029200"/>
          </a:xfrm>
          <a:prstGeom prst="rect">
            <a:avLst/>
          </a:prstGeom>
        </p:spPr>
        <p:txBody>
          <a:bodyPr/>
          <a:lstStyle/>
          <a:p>
            <a:pPr marL="457200" indent="-457200" algn="l" eaLnBrk="1" hangingPunct="1">
              <a:buFont typeface="Wingdings" pitchFamily="2" charset="2"/>
              <a:buChar char="q"/>
            </a:pPr>
            <a:r>
              <a:rPr lang="en-US" sz="2800" b="1" dirty="0"/>
              <a:t>In the real world, software development is totally different and is more chaotic </a:t>
            </a:r>
          </a:p>
          <a:p>
            <a:pPr marL="457200" indent="-457200" algn="l" eaLnBrk="1" hangingPunct="1"/>
            <a:endParaRPr lang="en-US" sz="2800" b="1" dirty="0"/>
          </a:p>
          <a:p>
            <a:pPr marL="342900" lvl="5" indent="-342900" algn="l">
              <a:buFont typeface="Arial" pitchFamily="34" charset="0"/>
              <a:buChar char="•"/>
            </a:pPr>
            <a:r>
              <a:rPr lang="en-US" sz="2400" dirty="0"/>
              <a:t>Requirements are complex</a:t>
            </a:r>
          </a:p>
          <a:p>
            <a:pPr marL="342900" lvl="5" indent="-342900" algn="l">
              <a:buFont typeface="Arial" pitchFamily="34" charset="0"/>
              <a:buChar char="•"/>
            </a:pPr>
            <a:r>
              <a:rPr lang="en-US" sz="2400" dirty="0"/>
              <a:t>Frequent changes are difficult to manage </a:t>
            </a:r>
            <a:endParaRPr lang="en-US" sz="2800" b="1" dirty="0"/>
          </a:p>
          <a:p>
            <a:pPr marL="342900" lvl="4" indent="-342900" algn="l">
              <a:buFont typeface="Arial" pitchFamily="34" charset="0"/>
              <a:buChar char="•"/>
            </a:pPr>
            <a:r>
              <a:rPr lang="en-US" sz="2400" dirty="0"/>
              <a:t>Software professionals make mistakes</a:t>
            </a:r>
          </a:p>
          <a:p>
            <a:pPr marL="342900" lvl="4" indent="-342900" algn="l">
              <a:buFont typeface="Arial" pitchFamily="34" charset="0"/>
              <a:buChar char="•"/>
            </a:pPr>
            <a:r>
              <a:rPr lang="en-US" sz="2400" dirty="0"/>
              <a:t>The client’s requirements change while the software product is being developed</a:t>
            </a:r>
          </a:p>
          <a:p>
            <a:pPr marL="342900" lvl="5" indent="-342900" algn="l">
              <a:buFont typeface="Arial" pitchFamily="34" charset="0"/>
              <a:buChar char="•"/>
            </a:pPr>
            <a:r>
              <a:rPr lang="en-US" sz="2400" dirty="0">
                <a:solidFill>
                  <a:schemeClr val="tx1"/>
                </a:solidFill>
              </a:rPr>
              <a:t>A software product is a model of the real world, and the real world is continually changing.</a:t>
            </a:r>
          </a:p>
          <a:p>
            <a:pPr marL="342900" lvl="5" indent="-342900" algn="l"/>
            <a:endParaRPr lang="en-US" sz="2400" dirty="0">
              <a:solidFill>
                <a:schemeClr val="tx1"/>
              </a:solidFill>
            </a:endParaRPr>
          </a:p>
          <a:p>
            <a:pPr marL="571500" lvl="2" indent="-571500" algn="l">
              <a:buFont typeface="Arial" pitchFamily="34" charset="0"/>
              <a:buChar char="•"/>
            </a:pPr>
            <a:endParaRPr lang="en-US" sz="3200" dirty="0"/>
          </a:p>
        </p:txBody>
      </p:sp>
      <p:sp>
        <p:nvSpPr>
          <p:cNvPr id="2" name="Rectangle 1"/>
          <p:cNvSpPr/>
          <p:nvPr/>
        </p:nvSpPr>
        <p:spPr>
          <a:xfrm>
            <a:off x="1751012" y="279610"/>
            <a:ext cx="8586005" cy="646331"/>
          </a:xfrm>
          <a:prstGeom prst="rect">
            <a:avLst/>
          </a:prstGeom>
        </p:spPr>
        <p:txBody>
          <a:bodyPr wrap="none">
            <a:spAutoFit/>
          </a:bodyPr>
          <a:lstStyle/>
          <a:p>
            <a:r>
              <a:rPr lang="en-US" sz="3600" u="sng" dirty="0">
                <a:latin typeface="Algerian" pitchFamily="82" charset="0"/>
              </a:rPr>
              <a:t>Software Development in Practice</a:t>
            </a:r>
          </a:p>
        </p:txBody>
      </p:sp>
    </p:spTree>
    <p:extLst>
      <p:ext uri="{BB962C8B-B14F-4D97-AF65-F5344CB8AC3E}">
        <p14:creationId xmlns:p14="http://schemas.microsoft.com/office/powerpoint/2010/main" val="65252661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3">
            <a:extLst>
              <a:ext uri="{FF2B5EF4-FFF2-40B4-BE49-F238E27FC236}">
                <a16:creationId xmlns:a16="http://schemas.microsoft.com/office/drawing/2014/main" id="{9E901802-009E-44FC-9742-683BEBE6BD76}"/>
              </a:ext>
            </a:extLst>
          </p:cNvPr>
          <p:cNvSpPr txBox="1">
            <a:spLocks/>
          </p:cNvSpPr>
          <p:nvPr/>
        </p:nvSpPr>
        <p:spPr>
          <a:xfrm>
            <a:off x="303212" y="304800"/>
            <a:ext cx="11582400" cy="71470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altLang="zh-CN" sz="3600" u="sng" dirty="0">
                <a:latin typeface="Algerian" pitchFamily="82" charset="0"/>
              </a:rPr>
              <a:t>Definition of Very Small Enterprises (VES)</a:t>
            </a:r>
            <a:endParaRPr lang="zh-CN" altLang="zh-CN" sz="3600" u="sng" dirty="0">
              <a:latin typeface="Algerian" pitchFamily="82" charset="0"/>
            </a:endParaRPr>
          </a:p>
        </p:txBody>
      </p:sp>
      <p:sp>
        <p:nvSpPr>
          <p:cNvPr id="6" name="矩形 5">
            <a:extLst>
              <a:ext uri="{FF2B5EF4-FFF2-40B4-BE49-F238E27FC236}">
                <a16:creationId xmlns:a16="http://schemas.microsoft.com/office/drawing/2014/main" id="{D299A40C-24C1-4FFC-A7CC-60FFC90234DB}"/>
              </a:ext>
            </a:extLst>
          </p:cNvPr>
          <p:cNvSpPr/>
          <p:nvPr/>
        </p:nvSpPr>
        <p:spPr>
          <a:xfrm>
            <a:off x="-1588" y="1371600"/>
            <a:ext cx="12039600" cy="954107"/>
          </a:xfrm>
          <a:prstGeom prst="rect">
            <a:avLst/>
          </a:prstGeom>
        </p:spPr>
        <p:txBody>
          <a:bodyPr wrap="square">
            <a:spAutoFit/>
          </a:bodyPr>
          <a:lstStyle/>
          <a:p>
            <a:pPr marL="342900" indent="-342900">
              <a:buFont typeface="Wingdings" pitchFamily="2" charset="2"/>
              <a:buChar char="q"/>
            </a:pPr>
            <a:r>
              <a:rPr lang="en-US" altLang="zh-CN" sz="2800" dirty="0"/>
              <a:t>In this standard, VES refers to “any IT services, organizations and projects with between 1 and 25 employees”.</a:t>
            </a:r>
            <a:endParaRPr lang="zh-CN" altLang="en-US" sz="2800" dirty="0"/>
          </a:p>
        </p:txBody>
      </p:sp>
      <p:sp>
        <p:nvSpPr>
          <p:cNvPr id="7" name="内容占位符 3">
            <a:extLst>
              <a:ext uri="{FF2B5EF4-FFF2-40B4-BE49-F238E27FC236}">
                <a16:creationId xmlns:a16="http://schemas.microsoft.com/office/drawing/2014/main" id="{311F34FF-DEE8-43BA-835B-ADBCE9383F44}"/>
              </a:ext>
            </a:extLst>
          </p:cNvPr>
          <p:cNvSpPr txBox="1">
            <a:spLocks/>
          </p:cNvSpPr>
          <p:nvPr/>
        </p:nvSpPr>
        <p:spPr>
          <a:xfrm>
            <a:off x="1751012" y="2692651"/>
            <a:ext cx="7924800" cy="71470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altLang="zh-CN" b="1" dirty="0"/>
              <a:t>Characteristic of a VSE</a:t>
            </a:r>
          </a:p>
        </p:txBody>
      </p:sp>
      <p:pic>
        <p:nvPicPr>
          <p:cNvPr id="8" name="图片 7">
            <a:extLst>
              <a:ext uri="{FF2B5EF4-FFF2-40B4-BE49-F238E27FC236}">
                <a16:creationId xmlns:a16="http://schemas.microsoft.com/office/drawing/2014/main" id="{A5102699-98A9-484F-8857-C716021A2B90}"/>
              </a:ext>
            </a:extLst>
          </p:cNvPr>
          <p:cNvPicPr/>
          <p:nvPr/>
        </p:nvPicPr>
        <p:blipFill>
          <a:blip r:embed="rId2" cstate="print"/>
          <a:stretch>
            <a:fillRect/>
          </a:stretch>
        </p:blipFill>
        <p:spPr>
          <a:xfrm>
            <a:off x="1674812" y="3460742"/>
            <a:ext cx="8229600" cy="2482858"/>
          </a:xfrm>
          <a:prstGeom prst="rect">
            <a:avLst/>
          </a:prstGeom>
        </p:spPr>
      </p:pic>
    </p:spTree>
    <p:extLst>
      <p:ext uri="{BB962C8B-B14F-4D97-AF65-F5344CB8AC3E}">
        <p14:creationId xmlns:p14="http://schemas.microsoft.com/office/powerpoint/2010/main" val="312235026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D729D3F-8A90-4639-B8BD-6B70FB098599}"/>
              </a:ext>
            </a:extLst>
          </p:cNvPr>
          <p:cNvSpPr txBox="1">
            <a:spLocks/>
          </p:cNvSpPr>
          <p:nvPr/>
        </p:nvSpPr>
        <p:spPr>
          <a:xfrm>
            <a:off x="2436812" y="228600"/>
            <a:ext cx="6019800" cy="71470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altLang="zh-CN" sz="3600" u="sng" dirty="0">
                <a:latin typeface="Algerian" pitchFamily="82" charset="0"/>
              </a:rPr>
              <a:t>Characteristic of a VSE</a:t>
            </a:r>
          </a:p>
        </p:txBody>
      </p:sp>
      <p:sp>
        <p:nvSpPr>
          <p:cNvPr id="2" name="矩形 1">
            <a:extLst>
              <a:ext uri="{FF2B5EF4-FFF2-40B4-BE49-F238E27FC236}">
                <a16:creationId xmlns:a16="http://schemas.microsoft.com/office/drawing/2014/main" id="{B35B1474-FBDA-4EBB-A1B1-D801A54CA2ED}"/>
              </a:ext>
            </a:extLst>
          </p:cNvPr>
          <p:cNvSpPr/>
          <p:nvPr/>
        </p:nvSpPr>
        <p:spPr>
          <a:xfrm>
            <a:off x="28462" y="1371600"/>
            <a:ext cx="12009549" cy="4616648"/>
          </a:xfrm>
          <a:prstGeom prst="rect">
            <a:avLst/>
          </a:prstGeom>
        </p:spPr>
        <p:txBody>
          <a:bodyPr wrap="square">
            <a:spAutoFit/>
          </a:bodyPr>
          <a:lstStyle/>
          <a:p>
            <a:pPr marL="342900" indent="-342900" algn="just">
              <a:buFont typeface="+mj-lt"/>
              <a:buAutoNum type="arabicPeriod"/>
            </a:pPr>
            <a:r>
              <a:rPr lang="en-US" altLang="zh-CN" b="1" dirty="0"/>
              <a:t>Finance: </a:t>
            </a:r>
          </a:p>
          <a:p>
            <a:pPr lvl="1" algn="just"/>
            <a:r>
              <a:rPr lang="en-US" altLang="zh-CN" sz="2200" dirty="0"/>
              <a:t>VSEs are economically vulnerable as they are driven by cash-flow and depend on project profits, so they need to perform the projects within the budget.</a:t>
            </a:r>
            <a:endParaRPr lang="zh-CN" altLang="zh-CN" sz="2200" dirty="0"/>
          </a:p>
          <a:p>
            <a:pPr marL="342900" indent="-342900" algn="just">
              <a:buFont typeface="+mj-lt"/>
              <a:buAutoNum type="arabicPeriod"/>
            </a:pPr>
            <a:r>
              <a:rPr lang="en-US" altLang="zh-CN" b="1" dirty="0"/>
              <a:t>Customer:</a:t>
            </a:r>
            <a:r>
              <a:rPr lang="en-US" altLang="zh-CN" dirty="0"/>
              <a:t> </a:t>
            </a:r>
          </a:p>
          <a:p>
            <a:pPr lvl="1" algn="just"/>
            <a:r>
              <a:rPr lang="en-US" altLang="zh-CN" sz="2200" dirty="0"/>
              <a:t>Typically, the VSEs product has a single customer, where the customer is in charge of the management of the system, the software integration, installation and operation.</a:t>
            </a:r>
            <a:endParaRPr lang="zh-CN" altLang="zh-CN" sz="2200" dirty="0"/>
          </a:p>
          <a:p>
            <a:pPr marL="342900" indent="-342900" algn="just">
              <a:buFont typeface="+mj-lt"/>
              <a:buAutoNum type="arabicPeriod"/>
            </a:pPr>
            <a:r>
              <a:rPr lang="en-US" altLang="zh-CN" b="1" dirty="0"/>
              <a:t>Internal Business Processes:</a:t>
            </a:r>
            <a:r>
              <a:rPr lang="en-US" altLang="zh-CN" dirty="0"/>
              <a:t> </a:t>
            </a:r>
          </a:p>
          <a:p>
            <a:pPr algn="just"/>
            <a:r>
              <a:rPr lang="en-US" altLang="zh-CN" sz="2200" dirty="0"/>
              <a:t>	usually focused on developing custom software systems, where the software product is 	elaborated progressively and which typically does not have strong relationship with other projects.</a:t>
            </a:r>
            <a:endParaRPr lang="zh-CN" altLang="zh-CN" sz="2200" dirty="0"/>
          </a:p>
          <a:p>
            <a:pPr algn="just"/>
            <a:r>
              <a:rPr lang="en-US" altLang="zh-CN" b="1" dirty="0"/>
              <a:t>4. Learning and Growth:</a:t>
            </a:r>
          </a:p>
          <a:p>
            <a:pPr algn="just"/>
            <a:r>
              <a:rPr lang="en-US" altLang="zh-CN" sz="2200" b="1" dirty="0"/>
              <a:t>	</a:t>
            </a:r>
            <a:r>
              <a:rPr lang="en-US" altLang="zh-CN" sz="2200" dirty="0"/>
              <a:t>A lack of knowledge (or acceptance) of software process assessment and improvement and a 	lack of human resources to engage in standardization.</a:t>
            </a:r>
            <a:endParaRPr lang="zh-CN" altLang="zh-CN" sz="2200" dirty="0"/>
          </a:p>
          <a:p>
            <a:pPr marL="342900" indent="-342900">
              <a:buFont typeface="Arial" panose="020B0604020202020204" pitchFamily="34" charset="0"/>
              <a:buChar char="•"/>
            </a:pPr>
            <a:endParaRPr lang="zh-CN" altLang="zh-CN" sz="2200" dirty="0"/>
          </a:p>
        </p:txBody>
      </p:sp>
    </p:spTree>
    <p:extLst>
      <p:ext uri="{BB962C8B-B14F-4D97-AF65-F5344CB8AC3E}">
        <p14:creationId xmlns:p14="http://schemas.microsoft.com/office/powerpoint/2010/main" val="339584258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3">
            <a:extLst>
              <a:ext uri="{FF2B5EF4-FFF2-40B4-BE49-F238E27FC236}">
                <a16:creationId xmlns:a16="http://schemas.microsoft.com/office/drawing/2014/main" id="{E18B178E-E3DD-48A2-9A06-DF1501E5270B}"/>
              </a:ext>
            </a:extLst>
          </p:cNvPr>
          <p:cNvSpPr txBox="1">
            <a:spLocks/>
          </p:cNvSpPr>
          <p:nvPr/>
        </p:nvSpPr>
        <p:spPr>
          <a:xfrm>
            <a:off x="531812" y="228600"/>
            <a:ext cx="10896600" cy="71470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altLang="zh-CN" sz="3600" u="sng" dirty="0">
                <a:latin typeface="Algerian" pitchFamily="82" charset="0"/>
              </a:rPr>
              <a:t>Reason for VSEs unwilling to use standards  </a:t>
            </a:r>
          </a:p>
        </p:txBody>
      </p:sp>
      <p:sp>
        <p:nvSpPr>
          <p:cNvPr id="6" name="内容占位符 9">
            <a:extLst>
              <a:ext uri="{FF2B5EF4-FFF2-40B4-BE49-F238E27FC236}">
                <a16:creationId xmlns:a16="http://schemas.microsoft.com/office/drawing/2014/main" id="{B2992FB4-966B-4011-9D5E-569DB8252A64}"/>
              </a:ext>
            </a:extLst>
          </p:cNvPr>
          <p:cNvSpPr txBox="1">
            <a:spLocks/>
          </p:cNvSpPr>
          <p:nvPr/>
        </p:nvSpPr>
        <p:spPr>
          <a:xfrm>
            <a:off x="1065212" y="3017896"/>
            <a:ext cx="10979679" cy="689956"/>
          </a:xfrm>
          <a:prstGeom prst="rect">
            <a:avLst/>
          </a:prstGeom>
        </p:spPr>
        <p:txBody>
          <a:bodyPr>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endParaRPr lang="zh-CN" altLang="en-US" sz="1800" dirty="0"/>
          </a:p>
        </p:txBody>
      </p:sp>
      <p:sp>
        <p:nvSpPr>
          <p:cNvPr id="7" name="内容占位符 9">
            <a:extLst>
              <a:ext uri="{FF2B5EF4-FFF2-40B4-BE49-F238E27FC236}">
                <a16:creationId xmlns:a16="http://schemas.microsoft.com/office/drawing/2014/main" id="{902BA278-4435-4949-8D8B-4ABA404877DF}"/>
              </a:ext>
            </a:extLst>
          </p:cNvPr>
          <p:cNvSpPr txBox="1">
            <a:spLocks/>
          </p:cNvSpPr>
          <p:nvPr/>
        </p:nvSpPr>
        <p:spPr>
          <a:xfrm>
            <a:off x="23098" y="1447800"/>
            <a:ext cx="6909514" cy="3352800"/>
          </a:xfrm>
          <a:prstGeom prst="rect">
            <a:avLst/>
          </a:prstGeom>
        </p:spPr>
        <p:txBody>
          <a:bodyPr>
            <a:no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a:buFont typeface="Wingdings" pitchFamily="2" charset="2"/>
              <a:buChar char="q"/>
            </a:pPr>
            <a:r>
              <a:rPr lang="en-US" altLang="zh-CN" sz="2800" b="1" dirty="0"/>
              <a:t>Survey</a:t>
            </a:r>
          </a:p>
          <a:p>
            <a:pPr marL="0" indent="0">
              <a:buNone/>
            </a:pPr>
            <a:endParaRPr lang="en-US" altLang="zh-CN" b="1" dirty="0"/>
          </a:p>
          <a:p>
            <a:r>
              <a:rPr lang="en-US" altLang="zh-CN" sz="2800" dirty="0"/>
              <a:t>Total 392 responders, 228 are enterprises with 0 to 25 employees (58%).</a:t>
            </a:r>
          </a:p>
          <a:p>
            <a:r>
              <a:rPr lang="en-US" altLang="zh-CN" sz="2800" dirty="0"/>
              <a:t>Less than 18% of VSEs are certified. Among the certified VSEs, 75% do not use standards. </a:t>
            </a:r>
          </a:p>
          <a:p>
            <a:endParaRPr lang="zh-CN" altLang="zh-CN" sz="2800" dirty="0"/>
          </a:p>
          <a:p>
            <a:endParaRPr lang="zh-CN" altLang="en-US" sz="2800" dirty="0"/>
          </a:p>
        </p:txBody>
      </p:sp>
      <p:pic>
        <p:nvPicPr>
          <p:cNvPr id="8" name="图片 7">
            <a:extLst>
              <a:ext uri="{FF2B5EF4-FFF2-40B4-BE49-F238E27FC236}">
                <a16:creationId xmlns:a16="http://schemas.microsoft.com/office/drawing/2014/main" id="{FC0D169E-6161-4214-9649-FF5F53BAE1F2}"/>
              </a:ext>
            </a:extLst>
          </p:cNvPr>
          <p:cNvPicPr/>
          <p:nvPr/>
        </p:nvPicPr>
        <p:blipFill>
          <a:blip r:embed="rId2" cstate="print"/>
          <a:stretch>
            <a:fillRect/>
          </a:stretch>
        </p:blipFill>
        <p:spPr>
          <a:xfrm>
            <a:off x="7737494" y="1645848"/>
            <a:ext cx="4004734" cy="2744096"/>
          </a:xfrm>
          <a:prstGeom prst="rect">
            <a:avLst/>
          </a:prstGeom>
        </p:spPr>
      </p:pic>
      <p:sp>
        <p:nvSpPr>
          <p:cNvPr id="9" name="矩形 8">
            <a:extLst>
              <a:ext uri="{FF2B5EF4-FFF2-40B4-BE49-F238E27FC236}">
                <a16:creationId xmlns:a16="http://schemas.microsoft.com/office/drawing/2014/main" id="{B7B37DF1-8CB4-414E-ADB8-8A6D031AD029}"/>
              </a:ext>
            </a:extLst>
          </p:cNvPr>
          <p:cNvSpPr/>
          <p:nvPr/>
        </p:nvSpPr>
        <p:spPr>
          <a:xfrm>
            <a:off x="8531914" y="4890995"/>
            <a:ext cx="2608599" cy="307777"/>
          </a:xfrm>
          <a:prstGeom prst="rect">
            <a:avLst/>
          </a:prstGeom>
        </p:spPr>
        <p:txBody>
          <a:bodyPr wrap="none">
            <a:spAutoFit/>
          </a:bodyPr>
          <a:lstStyle/>
          <a:p>
            <a:r>
              <a:rPr lang="en-US" altLang="zh-CN" sz="1400" b="1" dirty="0"/>
              <a:t>Why VSEs do not use standards</a:t>
            </a:r>
            <a:endParaRPr lang="zh-CN" altLang="en-US" sz="1400" b="1" dirty="0"/>
          </a:p>
        </p:txBody>
      </p:sp>
    </p:spTree>
    <p:extLst>
      <p:ext uri="{BB962C8B-B14F-4D97-AF65-F5344CB8AC3E}">
        <p14:creationId xmlns:p14="http://schemas.microsoft.com/office/powerpoint/2010/main" val="302622371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E253086-5C46-4076-82BE-E9AADDD79A50}"/>
              </a:ext>
            </a:extLst>
          </p:cNvPr>
          <p:cNvSpPr txBox="1">
            <a:spLocks/>
          </p:cNvSpPr>
          <p:nvPr/>
        </p:nvSpPr>
        <p:spPr>
          <a:xfrm>
            <a:off x="5256213" y="228600"/>
            <a:ext cx="1524000" cy="71470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0" indent="0">
              <a:lnSpc>
                <a:spcPct val="200000"/>
              </a:lnSpc>
              <a:buSzPct val="100000"/>
              <a:buNone/>
            </a:pPr>
            <a:r>
              <a:rPr lang="en-US" altLang="zh-CN" sz="3600" u="sng" kern="0" dirty="0">
                <a:latin typeface="Algerian" pitchFamily="82" charset="0"/>
                <a:ea typeface="宋体" panose="02010600030101010101" pitchFamily="2" charset="-122"/>
                <a:cs typeface="Times New Roman" panose="02020603050405020304" pitchFamily="18" charset="0"/>
              </a:rPr>
              <a:t>Aims</a:t>
            </a:r>
          </a:p>
        </p:txBody>
      </p:sp>
      <p:sp>
        <p:nvSpPr>
          <p:cNvPr id="6" name="内容占位符 3">
            <a:extLst>
              <a:ext uri="{FF2B5EF4-FFF2-40B4-BE49-F238E27FC236}">
                <a16:creationId xmlns:a16="http://schemas.microsoft.com/office/drawing/2014/main" id="{4A52EB94-7CEC-4460-AF31-FF7E051D3139}"/>
              </a:ext>
            </a:extLst>
          </p:cNvPr>
          <p:cNvSpPr txBox="1">
            <a:spLocks/>
          </p:cNvSpPr>
          <p:nvPr/>
        </p:nvSpPr>
        <p:spPr>
          <a:xfrm>
            <a:off x="74611" y="2590800"/>
            <a:ext cx="11069291" cy="342900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SzPct val="100000"/>
              <a:buFont typeface="Wingdings" pitchFamily="2" charset="2"/>
              <a:buChar char="q"/>
            </a:pPr>
            <a:r>
              <a:rPr lang="en-US" altLang="zh-CN" sz="2800" b="1" kern="0" dirty="0">
                <a:ea typeface="宋体" panose="02010600030101010101" pitchFamily="2" charset="-122"/>
                <a:cs typeface="Times New Roman" panose="02020603050405020304" pitchFamily="18" charset="0"/>
              </a:rPr>
              <a:t>Developing steps</a:t>
            </a:r>
          </a:p>
          <a:p>
            <a:pPr lvl="0">
              <a:buSzPct val="70000"/>
              <a:buFont typeface="Arial" pitchFamily="34" charset="0"/>
              <a:buChar char="•"/>
            </a:pPr>
            <a:r>
              <a:rPr lang="en-US" altLang="zh-CN" kern="0" dirty="0">
                <a:ea typeface="宋体" panose="02010600030101010101" pitchFamily="2" charset="-122"/>
                <a:cs typeface="Times New Roman" panose="02020603050405020304" pitchFamily="18" charset="0"/>
              </a:rPr>
              <a:t>Select ISO/IEC12207 process subset applicable to VSEs of less than 10 employees</a:t>
            </a:r>
            <a:endParaRPr lang="zh-CN" altLang="zh-CN" kern="100" dirty="0">
              <a:ea typeface="宋体" panose="02010600030101010101" pitchFamily="2" charset="-122"/>
              <a:cs typeface="Times New Roman" panose="02020603050405020304" pitchFamily="18" charset="0"/>
            </a:endParaRPr>
          </a:p>
          <a:p>
            <a:pPr lvl="0">
              <a:buSzPct val="70000"/>
              <a:buFont typeface="Arial" pitchFamily="34" charset="0"/>
              <a:buChar char="•"/>
            </a:pPr>
            <a:r>
              <a:rPr lang="en-US" altLang="zh-CN" kern="0" dirty="0">
                <a:ea typeface="宋体" panose="02010600030101010101" pitchFamily="2" charset="-122"/>
                <a:cs typeface="Times New Roman" panose="02020603050405020304" pitchFamily="18" charset="0"/>
              </a:rPr>
              <a:t>Tailor the subset to fit VSE needs</a:t>
            </a:r>
            <a:endParaRPr lang="zh-CN" altLang="zh-CN" kern="100" dirty="0">
              <a:ea typeface="宋体" panose="02010600030101010101" pitchFamily="2" charset="-122"/>
              <a:cs typeface="Times New Roman" panose="02020603050405020304" pitchFamily="18" charset="0"/>
            </a:endParaRPr>
          </a:p>
          <a:p>
            <a:pPr lvl="0">
              <a:buSzPct val="70000"/>
              <a:buFont typeface="Arial" pitchFamily="34" charset="0"/>
              <a:buChar char="•"/>
            </a:pPr>
            <a:r>
              <a:rPr lang="en-US" altLang="zh-CN" kern="0" dirty="0">
                <a:ea typeface="宋体" panose="02010600030101010101" pitchFamily="2" charset="-122"/>
                <a:cs typeface="Times New Roman" panose="02020603050405020304" pitchFamily="18" charset="0"/>
              </a:rPr>
              <a:t>Develop guidelines</a:t>
            </a:r>
            <a:endParaRPr lang="zh-CN" altLang="zh-CN" kern="100" dirty="0">
              <a:ea typeface="宋体" panose="02010600030101010101" pitchFamily="2" charset="-122"/>
              <a:cs typeface="Times New Roman" panose="02020603050405020304" pitchFamily="18" charset="0"/>
            </a:endParaRPr>
          </a:p>
          <a:p>
            <a:pPr marL="0" indent="0">
              <a:buSzPct val="100000"/>
              <a:buNone/>
            </a:pPr>
            <a:endParaRPr lang="en-US" altLang="zh-CN" b="1" kern="0" dirty="0">
              <a:ea typeface="宋体" panose="02010600030101010101" pitchFamily="2" charset="-122"/>
              <a:cs typeface="Times New Roman" panose="02020603050405020304" pitchFamily="18" charset="0"/>
            </a:endParaRPr>
          </a:p>
        </p:txBody>
      </p:sp>
      <p:sp>
        <p:nvSpPr>
          <p:cNvPr id="7" name="Rectangle 6"/>
          <p:cNvSpPr/>
          <p:nvPr/>
        </p:nvSpPr>
        <p:spPr>
          <a:xfrm>
            <a:off x="0" y="1371600"/>
            <a:ext cx="12188825" cy="786113"/>
          </a:xfrm>
          <a:prstGeom prst="rect">
            <a:avLst/>
          </a:prstGeom>
        </p:spPr>
        <p:txBody>
          <a:bodyPr wrap="square">
            <a:spAutoFit/>
          </a:bodyPr>
          <a:lstStyle/>
          <a:p>
            <a:pPr algn="ctr">
              <a:lnSpc>
                <a:spcPct val="200000"/>
              </a:lnSpc>
              <a:buSzPct val="100000"/>
            </a:pPr>
            <a:r>
              <a:rPr lang="en-US" altLang="zh-CN" sz="2600" b="1" i="1" kern="0" dirty="0">
                <a:ea typeface="宋体" panose="02010600030101010101" pitchFamily="2" charset="-122"/>
                <a:cs typeface="Times New Roman" panose="02020603050405020304" pitchFamily="18" charset="0"/>
              </a:rPr>
              <a:t>Addressing the issues identified above and addresses the specific needs of VSEs</a:t>
            </a:r>
          </a:p>
        </p:txBody>
      </p:sp>
    </p:spTree>
    <p:extLst>
      <p:ext uri="{BB962C8B-B14F-4D97-AF65-F5344CB8AC3E}">
        <p14:creationId xmlns:p14="http://schemas.microsoft.com/office/powerpoint/2010/main" val="327158983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3">
            <a:extLst>
              <a:ext uri="{FF2B5EF4-FFF2-40B4-BE49-F238E27FC236}">
                <a16:creationId xmlns:a16="http://schemas.microsoft.com/office/drawing/2014/main" id="{BBA14582-D636-41BA-984C-D62BBB5E30AE}"/>
              </a:ext>
            </a:extLst>
          </p:cNvPr>
          <p:cNvSpPr txBox="1">
            <a:spLocks/>
          </p:cNvSpPr>
          <p:nvPr/>
        </p:nvSpPr>
        <p:spPr>
          <a:xfrm>
            <a:off x="3198812" y="304799"/>
            <a:ext cx="4191000" cy="71470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0" indent="0" algn="ctr">
              <a:lnSpc>
                <a:spcPct val="200000"/>
              </a:lnSpc>
              <a:buSzPct val="100000"/>
              <a:buNone/>
            </a:pPr>
            <a:r>
              <a:rPr lang="en-US" altLang="zh-CN" sz="3600" u="sng" kern="0" dirty="0">
                <a:latin typeface="Algerian" pitchFamily="82" charset="0"/>
                <a:ea typeface="宋体" panose="02010600030101010101" pitchFamily="2" charset="-122"/>
                <a:cs typeface="Times New Roman" panose="02020603050405020304" pitchFamily="18" charset="0"/>
              </a:rPr>
              <a:t>Core Part</a:t>
            </a:r>
          </a:p>
        </p:txBody>
      </p:sp>
      <p:sp>
        <p:nvSpPr>
          <p:cNvPr id="6" name="内容占位符 2">
            <a:extLst>
              <a:ext uri="{FF2B5EF4-FFF2-40B4-BE49-F238E27FC236}">
                <a16:creationId xmlns:a16="http://schemas.microsoft.com/office/drawing/2014/main" id="{6A7D8EA7-DEBC-43FE-90DE-0C8B6F75D3E7}"/>
              </a:ext>
            </a:extLst>
          </p:cNvPr>
          <p:cNvSpPr txBox="1">
            <a:spLocks/>
          </p:cNvSpPr>
          <p:nvPr/>
        </p:nvSpPr>
        <p:spPr>
          <a:xfrm>
            <a:off x="38657" y="1371600"/>
            <a:ext cx="7198755" cy="2438400"/>
          </a:xfrm>
          <a:prstGeom prst="rect">
            <a:avLst/>
          </a:prstGeom>
        </p:spPr>
        <p:txBody>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a:lnSpc>
                <a:spcPct val="150000"/>
              </a:lnSpc>
            </a:pPr>
            <a:r>
              <a:rPr lang="en-US" altLang="zh-CN" kern="0" dirty="0">
                <a:ea typeface="宋体" panose="02010600030101010101" pitchFamily="2" charset="-122"/>
                <a:cs typeface="Times New Roman" panose="02020603050405020304" pitchFamily="18" charset="0"/>
              </a:rPr>
              <a:t>The core of this standard is a Management and Engineering Guide (ISO/IEC 29110-5) focusing on Project Management and Software Implementation.</a:t>
            </a:r>
            <a:endParaRPr lang="zh-CN" altLang="en-US" kern="0" dirty="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721A042A-303E-44D3-BE24-5C97442345D0}"/>
              </a:ext>
            </a:extLst>
          </p:cNvPr>
          <p:cNvPicPr>
            <a:picLocks noChangeAspect="1"/>
          </p:cNvPicPr>
          <p:nvPr/>
        </p:nvPicPr>
        <p:blipFill>
          <a:blip r:embed="rId2" cstate="print"/>
          <a:stretch>
            <a:fillRect/>
          </a:stretch>
        </p:blipFill>
        <p:spPr>
          <a:xfrm>
            <a:off x="7618411" y="1371599"/>
            <a:ext cx="4570413" cy="5450885"/>
          </a:xfrm>
          <a:prstGeom prst="rect">
            <a:avLst/>
          </a:prstGeom>
        </p:spPr>
      </p:pic>
    </p:spTree>
    <p:extLst>
      <p:ext uri="{BB962C8B-B14F-4D97-AF65-F5344CB8AC3E}">
        <p14:creationId xmlns:p14="http://schemas.microsoft.com/office/powerpoint/2010/main" val="137901675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33B17670-AACD-469D-A8A9-333B07BEEAD9}"/>
              </a:ext>
            </a:extLst>
          </p:cNvPr>
          <p:cNvSpPr txBox="1">
            <a:spLocks/>
          </p:cNvSpPr>
          <p:nvPr/>
        </p:nvSpPr>
        <p:spPr>
          <a:xfrm>
            <a:off x="2132012" y="228600"/>
            <a:ext cx="7071016" cy="71470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SzPct val="110000"/>
              <a:buNone/>
            </a:pPr>
            <a:r>
              <a:rPr lang="en-US" altLang="zh-CN" sz="3600" u="sng" dirty="0">
                <a:latin typeface="Algerian" pitchFamily="82" charset="0"/>
              </a:rPr>
              <a:t>Deployment assistance</a:t>
            </a:r>
            <a:endParaRPr lang="zh-CN" altLang="zh-CN" sz="4400" u="sng" dirty="0">
              <a:latin typeface="Algerian" pitchFamily="82" charset="0"/>
            </a:endParaRPr>
          </a:p>
        </p:txBody>
      </p:sp>
      <p:sp>
        <p:nvSpPr>
          <p:cNvPr id="5" name="内容占位符 2">
            <a:extLst>
              <a:ext uri="{FF2B5EF4-FFF2-40B4-BE49-F238E27FC236}">
                <a16:creationId xmlns:a16="http://schemas.microsoft.com/office/drawing/2014/main" id="{0E0004CA-E44A-4859-82F3-0C5396150865}"/>
              </a:ext>
            </a:extLst>
          </p:cNvPr>
          <p:cNvSpPr txBox="1">
            <a:spLocks/>
          </p:cNvSpPr>
          <p:nvPr/>
        </p:nvSpPr>
        <p:spPr>
          <a:xfrm>
            <a:off x="74612" y="1447800"/>
            <a:ext cx="12000963" cy="4267200"/>
          </a:xfrm>
          <a:prstGeom prst="rect">
            <a:avLst/>
          </a:prstGeom>
        </p:spPr>
        <p:txBody>
          <a:bodyPr>
            <a:no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a:buFont typeface="Wingdings" pitchFamily="2" charset="2"/>
              <a:buChar char="q"/>
            </a:pPr>
            <a:r>
              <a:rPr lang="en-US" altLang="zh-CN" sz="2800" b="1" i="1" dirty="0"/>
              <a:t>Deployment packages</a:t>
            </a:r>
          </a:p>
          <a:p>
            <a:r>
              <a:rPr lang="en-US" altLang="zh-CN" dirty="0"/>
              <a:t>Including description of processes, activities, tasks, roles and products, template, checklist, example, reference and mapping to standards and models, and a list of tools.</a:t>
            </a:r>
          </a:p>
          <a:p>
            <a:r>
              <a:rPr lang="en-US" altLang="zh-CN" dirty="0"/>
              <a:t>Packages are designed such that a VSE can implement its content, without having to implement the complete framework at the same time</a:t>
            </a:r>
          </a:p>
          <a:p>
            <a:pPr>
              <a:buFont typeface="Wingdings" pitchFamily="2" charset="2"/>
              <a:buChar char="q"/>
            </a:pPr>
            <a:r>
              <a:rPr lang="en-US" altLang="zh-CN" sz="2800" b="1" i="1" dirty="0"/>
              <a:t>Implementation guides</a:t>
            </a:r>
          </a:p>
          <a:p>
            <a:r>
              <a:rPr lang="en-US" altLang="zh-CN" dirty="0"/>
              <a:t>In addition a series of Implementation Guides have been developed to help implement a specific process supported by a tool and are freely available</a:t>
            </a:r>
            <a:endParaRPr lang="zh-CN" altLang="en-US" i="1" dirty="0"/>
          </a:p>
          <a:p>
            <a:endParaRPr lang="zh-CN" altLang="en-US" dirty="0"/>
          </a:p>
          <a:p>
            <a:endParaRPr lang="zh-CN" altLang="en-US" dirty="0"/>
          </a:p>
        </p:txBody>
      </p:sp>
      <p:sp>
        <p:nvSpPr>
          <p:cNvPr id="8" name="内容占位符 2">
            <a:extLst>
              <a:ext uri="{FF2B5EF4-FFF2-40B4-BE49-F238E27FC236}">
                <a16:creationId xmlns:a16="http://schemas.microsoft.com/office/drawing/2014/main" id="{2B259603-FDE7-4099-919C-F565EB8ABC06}"/>
              </a:ext>
            </a:extLst>
          </p:cNvPr>
          <p:cNvSpPr txBox="1">
            <a:spLocks/>
          </p:cNvSpPr>
          <p:nvPr/>
        </p:nvSpPr>
        <p:spPr>
          <a:xfrm>
            <a:off x="982133" y="4697514"/>
            <a:ext cx="7704667" cy="7620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04747" indent="-304747" defTabSz="1218987">
              <a:lnSpc>
                <a:spcPct val="95000"/>
              </a:lnSpc>
              <a:spcBef>
                <a:spcPts val="1866"/>
              </a:spcBef>
              <a:buSzPct val="100000"/>
              <a:buFont typeface="Arial" pitchFamily="34" charset="0"/>
              <a:buChar char="•"/>
            </a:pPr>
            <a:endParaRPr lang="zh-CN" altLang="en-US" i="1" dirty="0"/>
          </a:p>
        </p:txBody>
      </p:sp>
    </p:spTree>
    <p:extLst>
      <p:ext uri="{BB962C8B-B14F-4D97-AF65-F5344CB8AC3E}">
        <p14:creationId xmlns:p14="http://schemas.microsoft.com/office/powerpoint/2010/main" val="85621448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B095EC-C357-4D27-AE5E-AF463CA5430B}"/>
              </a:ext>
            </a:extLst>
          </p:cNvPr>
          <p:cNvSpPr/>
          <p:nvPr/>
        </p:nvSpPr>
        <p:spPr>
          <a:xfrm>
            <a:off x="3960812" y="375636"/>
            <a:ext cx="6094413" cy="646331"/>
          </a:xfrm>
          <a:prstGeom prst="rect">
            <a:avLst/>
          </a:prstGeom>
        </p:spPr>
        <p:txBody>
          <a:bodyPr>
            <a:spAutoFit/>
          </a:bodyPr>
          <a:lstStyle/>
          <a:p>
            <a:r>
              <a:rPr lang="en-US" altLang="zh-CN" sz="3600" u="sng" dirty="0">
                <a:latin typeface="Algerian" pitchFamily="82" charset="0"/>
              </a:rPr>
              <a:t>Pilot projects</a:t>
            </a:r>
            <a:endParaRPr lang="en-US" sz="3600" u="sng" dirty="0">
              <a:solidFill>
                <a:schemeClr val="accent5"/>
              </a:solidFill>
              <a:latin typeface="Algerian" pitchFamily="82" charset="0"/>
            </a:endParaRPr>
          </a:p>
        </p:txBody>
      </p:sp>
      <p:sp>
        <p:nvSpPr>
          <p:cNvPr id="2" name="矩形 1">
            <a:extLst>
              <a:ext uri="{FF2B5EF4-FFF2-40B4-BE49-F238E27FC236}">
                <a16:creationId xmlns:a16="http://schemas.microsoft.com/office/drawing/2014/main" id="{1895540D-49C0-4F34-AE98-FFA320D73408}"/>
              </a:ext>
            </a:extLst>
          </p:cNvPr>
          <p:cNvSpPr/>
          <p:nvPr/>
        </p:nvSpPr>
        <p:spPr>
          <a:xfrm>
            <a:off x="-1588" y="1371600"/>
            <a:ext cx="12039600" cy="332398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dirty="0"/>
              <a:t>Accelerate the adoption and utilization of ISO/IEC 29110 by VSEs around the world </a:t>
            </a:r>
          </a:p>
          <a:p>
            <a:pPr marL="342900" indent="-342900">
              <a:lnSpc>
                <a:spcPct val="150000"/>
              </a:lnSpc>
              <a:buFont typeface="Arial" panose="020B0604020202020204" pitchFamily="34" charset="0"/>
              <a:buChar char="•"/>
            </a:pPr>
            <a:r>
              <a:rPr lang="en-US" altLang="zh-CN" sz="2800" dirty="0"/>
              <a:t>Reduce risks and learning more about the organizational and technical issues associated with the deployment of new software engineering practices</a:t>
            </a:r>
            <a:endParaRPr lang="zh-CN" altLang="en-US" sz="2800" dirty="0"/>
          </a:p>
          <a:p>
            <a:pPr marL="342900" indent="-342900">
              <a:lnSpc>
                <a:spcPct val="150000"/>
              </a:lnSpc>
              <a:buFont typeface="Arial" panose="020B0604020202020204" pitchFamily="34" charset="0"/>
              <a:buChar char="•"/>
            </a:pPr>
            <a:endParaRPr lang="en-US" altLang="zh-CN" sz="2800" dirty="0"/>
          </a:p>
        </p:txBody>
      </p:sp>
    </p:spTree>
    <p:extLst>
      <p:ext uri="{BB962C8B-B14F-4D97-AF65-F5344CB8AC3E}">
        <p14:creationId xmlns:p14="http://schemas.microsoft.com/office/powerpoint/2010/main" val="387047651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B095EC-C357-4D27-AE5E-AF463CA5430B}"/>
              </a:ext>
            </a:extLst>
          </p:cNvPr>
          <p:cNvSpPr/>
          <p:nvPr/>
        </p:nvSpPr>
        <p:spPr>
          <a:xfrm>
            <a:off x="3122612" y="228600"/>
            <a:ext cx="6094413" cy="646331"/>
          </a:xfrm>
          <a:prstGeom prst="rect">
            <a:avLst/>
          </a:prstGeom>
        </p:spPr>
        <p:txBody>
          <a:bodyPr>
            <a:spAutoFit/>
          </a:bodyPr>
          <a:lstStyle/>
          <a:p>
            <a:pPr algn="ctr">
              <a:buSzPct val="110000"/>
            </a:pPr>
            <a:r>
              <a:rPr lang="en-US" altLang="zh-CN" sz="3600" u="sng" dirty="0">
                <a:latin typeface="Algerian" pitchFamily="82" charset="0"/>
              </a:rPr>
              <a:t>Pilot projects</a:t>
            </a:r>
            <a:endParaRPr lang="zh-CN" altLang="zh-CN" sz="4400" u="sng" dirty="0">
              <a:latin typeface="Algerian" pitchFamily="82" charset="0"/>
            </a:endParaRPr>
          </a:p>
        </p:txBody>
      </p:sp>
      <p:sp>
        <p:nvSpPr>
          <p:cNvPr id="8" name="矩形 7">
            <a:extLst>
              <a:ext uri="{FF2B5EF4-FFF2-40B4-BE49-F238E27FC236}">
                <a16:creationId xmlns:a16="http://schemas.microsoft.com/office/drawing/2014/main" id="{1381F641-6294-4210-A739-965A0F7EAD57}"/>
              </a:ext>
            </a:extLst>
          </p:cNvPr>
          <p:cNvSpPr/>
          <p:nvPr/>
        </p:nvSpPr>
        <p:spPr>
          <a:xfrm>
            <a:off x="29536" y="1371600"/>
            <a:ext cx="12008476" cy="3508653"/>
          </a:xfrm>
          <a:prstGeom prst="rect">
            <a:avLst/>
          </a:prstGeom>
        </p:spPr>
        <p:txBody>
          <a:bodyPr wrap="square">
            <a:spAutoFit/>
          </a:bodyPr>
          <a:lstStyle/>
          <a:p>
            <a:pPr marL="342900" indent="-342900">
              <a:lnSpc>
                <a:spcPct val="150000"/>
              </a:lnSpc>
              <a:buClr>
                <a:schemeClr val="accent1">
                  <a:lumMod val="75000"/>
                </a:schemeClr>
              </a:buClr>
              <a:buFont typeface="Wingdings" pitchFamily="2" charset="2"/>
              <a:buChar char="q"/>
            </a:pPr>
            <a:r>
              <a:rPr lang="en-US" altLang="zh-CN" sz="2800" b="1" dirty="0"/>
              <a:t>Data collection </a:t>
            </a:r>
            <a:endParaRPr lang="en-US" altLang="zh-CN" sz="2800" dirty="0"/>
          </a:p>
          <a:p>
            <a:pPr marL="342900" indent="-342900">
              <a:lnSpc>
                <a:spcPct val="150000"/>
              </a:lnSpc>
              <a:buClr>
                <a:schemeClr val="accent1">
                  <a:lumMod val="75000"/>
                </a:schemeClr>
              </a:buClr>
              <a:buFont typeface="Arial" pitchFamily="34" charset="0"/>
              <a:buChar char="•"/>
            </a:pPr>
            <a:r>
              <a:rPr lang="en-US" altLang="zh-CN" dirty="0"/>
              <a:t>Effort and time to deploy by the VSE</a:t>
            </a:r>
          </a:p>
          <a:p>
            <a:pPr marL="342900" indent="-342900">
              <a:lnSpc>
                <a:spcPct val="150000"/>
              </a:lnSpc>
              <a:buClr>
                <a:schemeClr val="accent1">
                  <a:lumMod val="75000"/>
                </a:schemeClr>
              </a:buClr>
              <a:buFont typeface="Arial" pitchFamily="34" charset="0"/>
              <a:buChar char="•"/>
            </a:pPr>
            <a:r>
              <a:rPr lang="en-US" altLang="zh-CN" dirty="0"/>
              <a:t>Usefulness for the VSE</a:t>
            </a:r>
          </a:p>
          <a:p>
            <a:pPr marL="342900" indent="-342900">
              <a:lnSpc>
                <a:spcPct val="150000"/>
              </a:lnSpc>
              <a:buClr>
                <a:schemeClr val="accent1">
                  <a:lumMod val="75000"/>
                </a:schemeClr>
              </a:buClr>
              <a:buFont typeface="Arial" pitchFamily="34" charset="0"/>
              <a:buChar char="•"/>
            </a:pPr>
            <a:r>
              <a:rPr lang="en-US" altLang="zh-CN" dirty="0"/>
              <a:t>Verification of the understanding of the VSE</a:t>
            </a:r>
          </a:p>
          <a:p>
            <a:pPr marL="342900" indent="-342900">
              <a:lnSpc>
                <a:spcPct val="150000"/>
              </a:lnSpc>
              <a:buClr>
                <a:schemeClr val="accent1">
                  <a:lumMod val="75000"/>
                </a:schemeClr>
              </a:buClr>
              <a:buFont typeface="Arial" pitchFamily="34" charset="0"/>
              <a:buChar char="•"/>
            </a:pPr>
            <a:r>
              <a:rPr lang="en-US" altLang="zh-CN" dirty="0"/>
              <a:t>Self-assessments data - A self-assessment at the beginning of the pilot and at the end of the pilot project DP</a:t>
            </a:r>
            <a:endParaRPr lang="zh-CN" altLang="en-US" dirty="0"/>
          </a:p>
        </p:txBody>
      </p:sp>
      <p:sp>
        <p:nvSpPr>
          <p:cNvPr id="10" name="矩形 9">
            <a:extLst>
              <a:ext uri="{FF2B5EF4-FFF2-40B4-BE49-F238E27FC236}">
                <a16:creationId xmlns:a16="http://schemas.microsoft.com/office/drawing/2014/main" id="{9A8A383B-FD0C-44CE-BAA7-B0071A8AFEC9}"/>
              </a:ext>
            </a:extLst>
          </p:cNvPr>
          <p:cNvSpPr/>
          <p:nvPr/>
        </p:nvSpPr>
        <p:spPr>
          <a:xfrm>
            <a:off x="55852" y="5391741"/>
            <a:ext cx="11905960" cy="923330"/>
          </a:xfrm>
          <a:prstGeom prst="rect">
            <a:avLst/>
          </a:prstGeom>
        </p:spPr>
        <p:txBody>
          <a:bodyPr wrap="square">
            <a:spAutoFit/>
          </a:bodyPr>
          <a:lstStyle/>
          <a:p>
            <a:pPr algn="ctr">
              <a:lnSpc>
                <a:spcPct val="150000"/>
              </a:lnSpc>
              <a:buClr>
                <a:schemeClr val="accent1">
                  <a:lumMod val="75000"/>
                </a:schemeClr>
              </a:buClr>
            </a:pPr>
            <a:r>
              <a:rPr lang="en-US" altLang="zh-CN" sz="1800" b="1" dirty="0"/>
              <a:t>One pilot project was conducted with a 14-person VSE based in France, </a:t>
            </a:r>
          </a:p>
          <a:p>
            <a:pPr algn="ctr">
              <a:lnSpc>
                <a:spcPct val="150000"/>
              </a:lnSpc>
              <a:buClr>
                <a:schemeClr val="accent1">
                  <a:lumMod val="75000"/>
                </a:schemeClr>
              </a:buClr>
            </a:pPr>
            <a:r>
              <a:rPr lang="en-US" altLang="zh-CN" sz="1800" b="1" dirty="0"/>
              <a:t>which successfully implemented ISO/IEC 29110 processes practices utilizing the available Deployment Packages.</a:t>
            </a:r>
            <a:endParaRPr lang="zh-CN" altLang="en-US" sz="1800" b="1" dirty="0"/>
          </a:p>
        </p:txBody>
      </p:sp>
    </p:spTree>
    <p:extLst>
      <p:ext uri="{BB962C8B-B14F-4D97-AF65-F5344CB8AC3E}">
        <p14:creationId xmlns:p14="http://schemas.microsoft.com/office/powerpoint/2010/main" val="1891038172"/>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4515" y="228600"/>
            <a:ext cx="3910581" cy="646331"/>
          </a:xfrm>
          <a:prstGeom prst="rect">
            <a:avLst/>
          </a:prstGeom>
        </p:spPr>
        <p:txBody>
          <a:bodyPr wrap="square">
            <a:spAutoFit/>
          </a:bodyPr>
          <a:lstStyle/>
          <a:p>
            <a:pPr algn="ctr"/>
            <a:r>
              <a:rPr lang="en-US" sz="3600" u="sng" dirty="0">
                <a:latin typeface="Algerian" pitchFamily="82" charset="0"/>
              </a:rPr>
              <a:t>Reference</a:t>
            </a:r>
          </a:p>
        </p:txBody>
      </p:sp>
      <p:sp>
        <p:nvSpPr>
          <p:cNvPr id="2" name="Rectangle 1"/>
          <p:cNvSpPr/>
          <p:nvPr/>
        </p:nvSpPr>
        <p:spPr>
          <a:xfrm>
            <a:off x="25393" y="1371600"/>
            <a:ext cx="12012619" cy="5127237"/>
          </a:xfrm>
          <a:prstGeom prst="rect">
            <a:avLst/>
          </a:prstGeom>
        </p:spPr>
        <p:txBody>
          <a:bodyPr wrap="square">
            <a:spAutoFit/>
          </a:bodyPr>
          <a:lstStyle/>
          <a:p>
            <a:pPr marL="342900" indent="-342900">
              <a:lnSpc>
                <a:spcPct val="150000"/>
              </a:lnSpc>
              <a:buAutoNum type="arabicPeriod"/>
            </a:pPr>
            <a:r>
              <a:rPr lang="en-US" sz="2000" dirty="0"/>
              <a:t>https://melsatar.blog/2012/03/15/software-development-life-cycle-models-and-methodologies/</a:t>
            </a:r>
          </a:p>
          <a:p>
            <a:pPr marL="342900" indent="-342900">
              <a:lnSpc>
                <a:spcPct val="150000"/>
              </a:lnSpc>
              <a:buAutoNum type="arabicPeriod"/>
            </a:pPr>
            <a:r>
              <a:rPr lang="en-US" altLang="zh-CN" sz="2000" dirty="0"/>
              <a:t>Claude Y. </a:t>
            </a:r>
            <a:r>
              <a:rPr lang="en-US" altLang="zh-CN" sz="2000" dirty="0" err="1"/>
              <a:t>Laporte</a:t>
            </a:r>
            <a:r>
              <a:rPr lang="en-US" altLang="zh-CN" sz="2000" dirty="0"/>
              <a:t>, Simon </a:t>
            </a:r>
            <a:r>
              <a:rPr lang="en-US" altLang="zh-CN" sz="2000" dirty="0" err="1"/>
              <a:t>Alexandre</a:t>
            </a:r>
            <a:r>
              <a:rPr lang="en-US" altLang="zh-CN" sz="2000" dirty="0"/>
              <a:t>, and Rory V. O'Connor. A Software Engineering Lifecycle Standard for Very Small Enterprises, Software Process Improvement : 15th European Conference, 2008</a:t>
            </a:r>
          </a:p>
          <a:p>
            <a:pPr marL="342900" indent="-342900">
              <a:lnSpc>
                <a:spcPct val="150000"/>
              </a:lnSpc>
              <a:buAutoNum type="arabicPeriod"/>
            </a:pPr>
            <a:r>
              <a:rPr lang="en-US" altLang="zh-CN" sz="2000" dirty="0"/>
              <a:t>Rory V. O’Connor , Claude Y. </a:t>
            </a:r>
            <a:r>
              <a:rPr lang="en-US" altLang="zh-CN" sz="2000" dirty="0" err="1"/>
              <a:t>Laporte</a:t>
            </a:r>
            <a:r>
              <a:rPr lang="en-US" altLang="zh-CN" sz="2000" dirty="0"/>
              <a:t>. Using ISO/IEC 29110 to Harness Process Improvement in Very Small Entities. Workshop on SPI in SMEs, 18th European Software Process Improvement Conference, CCIS Vol. 172, Springer-</a:t>
            </a:r>
            <a:r>
              <a:rPr lang="en-US" altLang="zh-CN" sz="2000" dirty="0" err="1"/>
              <a:t>Verlag</a:t>
            </a:r>
            <a:r>
              <a:rPr lang="en-US" altLang="zh-CN" sz="2000" dirty="0"/>
              <a:t>, June 2011</a:t>
            </a:r>
          </a:p>
          <a:p>
            <a:pPr marL="342900" indent="-342900">
              <a:lnSpc>
                <a:spcPct val="150000"/>
              </a:lnSpc>
              <a:buAutoNum type="arabicPeriod"/>
            </a:pPr>
            <a:r>
              <a:rPr lang="en-US" sz="2000" dirty="0"/>
              <a:t>https://www.quora.com/What-are-the-benefits-of-using-a-software-development-life-cycle-SDLC</a:t>
            </a:r>
          </a:p>
          <a:p>
            <a:pPr marL="342900" indent="-342900">
              <a:lnSpc>
                <a:spcPct val="150000"/>
              </a:lnSpc>
              <a:buAutoNum type="arabicPeriod"/>
            </a:pPr>
            <a:r>
              <a:rPr lang="en-US" sz="2000" dirty="0"/>
              <a:t>https://melsatar.blog/2012/03/15/software-development-life-cycle-models-and-methodologies/</a:t>
            </a:r>
          </a:p>
          <a:p>
            <a:pPr marL="342900" indent="-342900">
              <a:lnSpc>
                <a:spcPct val="150000"/>
              </a:lnSpc>
              <a:buAutoNum type="arabicPeriod"/>
            </a:pPr>
            <a:endParaRPr lang="en-US" sz="2000" dirty="0"/>
          </a:p>
          <a:p>
            <a:pPr marL="342900" indent="-342900">
              <a:lnSpc>
                <a:spcPct val="150000"/>
              </a:lnSpc>
              <a:buAutoNum type="arabicPeriod"/>
            </a:pPr>
            <a:endParaRPr lang="en-US" sz="2000" dirty="0"/>
          </a:p>
          <a:p>
            <a:pPr marL="342900" indent="-342900">
              <a:lnSpc>
                <a:spcPct val="150000"/>
              </a:lnSpc>
              <a:buAutoNum type="arabicPeriod"/>
            </a:pPr>
            <a:endParaRPr lang="en-US" sz="2000" dirty="0"/>
          </a:p>
        </p:txBody>
      </p:sp>
    </p:spTree>
    <p:extLst>
      <p:ext uri="{BB962C8B-B14F-4D97-AF65-F5344CB8AC3E}">
        <p14:creationId xmlns:p14="http://schemas.microsoft.com/office/powerpoint/2010/main" val="40770834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507868" y="0"/>
            <a:ext cx="12696693" cy="6858000"/>
          </a:xfrm>
          <a:prstGeom prst="rect">
            <a:avLst/>
          </a:prstGeom>
          <a:noFill/>
          <a:ln w="9525">
            <a:noFill/>
            <a:miter lim="800000"/>
            <a:headEnd/>
            <a:tailEnd/>
          </a:ln>
          <a:effectLst/>
        </p:spPr>
      </p:pic>
    </p:spTree>
    <p:extLst>
      <p:ext uri="{BB962C8B-B14F-4D97-AF65-F5344CB8AC3E}">
        <p14:creationId xmlns:p14="http://schemas.microsoft.com/office/powerpoint/2010/main" val="408104477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4"/>
          <p:cNvSpPr>
            <a:spLocks noGrp="1" noChangeArrowheads="1"/>
          </p:cNvSpPr>
          <p:nvPr>
            <p:ph sz="quarter" idx="4294967295"/>
          </p:nvPr>
        </p:nvSpPr>
        <p:spPr>
          <a:xfrm>
            <a:off x="74612" y="1371600"/>
            <a:ext cx="11658600" cy="4800600"/>
          </a:xfrm>
          <a:prstGeom prst="rect">
            <a:avLst/>
          </a:prstGeom>
        </p:spPr>
        <p:txBody>
          <a:bodyPr lIns="92407" tIns="45420" rIns="92407" bIns="45420"/>
          <a:lstStyle/>
          <a:p>
            <a:pPr eaLnBrk="1" hangingPunct="1"/>
            <a:r>
              <a:rPr lang="en-US" sz="2400" b="1" dirty="0"/>
              <a:t>The term “Lifecycle” is based on the metaphor of the life of a person:</a:t>
            </a:r>
          </a:p>
        </p:txBody>
      </p:sp>
      <p:sp>
        <p:nvSpPr>
          <p:cNvPr id="9220" name="AutoShape 5"/>
          <p:cNvSpPr>
            <a:spLocks noChangeArrowheads="1"/>
          </p:cNvSpPr>
          <p:nvPr/>
        </p:nvSpPr>
        <p:spPr bwMode="auto">
          <a:xfrm>
            <a:off x="8265547" y="2227264"/>
            <a:ext cx="2236735" cy="1228725"/>
          </a:xfrm>
          <a:prstGeom prst="roundRect">
            <a:avLst>
              <a:gd name="adj" fmla="val 18176"/>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eaLnBrk="0" hangingPunct="0"/>
            <a:endParaRPr lang="en-US" b="1"/>
          </a:p>
        </p:txBody>
      </p:sp>
      <p:grpSp>
        <p:nvGrpSpPr>
          <p:cNvPr id="2" name="Group 38"/>
          <p:cNvGrpSpPr>
            <a:grpSpLocks/>
          </p:cNvGrpSpPr>
          <p:nvPr/>
        </p:nvGrpSpPr>
        <p:grpSpPr bwMode="auto">
          <a:xfrm>
            <a:off x="8646449" y="3440113"/>
            <a:ext cx="3508519" cy="1633142"/>
            <a:chOff x="4143" y="2195"/>
            <a:chExt cx="1681" cy="1042"/>
          </a:xfrm>
        </p:grpSpPr>
        <p:grpSp>
          <p:nvGrpSpPr>
            <p:cNvPr id="9251" name="Group 11"/>
            <p:cNvGrpSpPr>
              <a:grpSpLocks/>
            </p:cNvGrpSpPr>
            <p:nvPr/>
          </p:nvGrpSpPr>
          <p:grpSpPr bwMode="auto">
            <a:xfrm>
              <a:off x="4143" y="2195"/>
              <a:ext cx="385" cy="844"/>
              <a:chOff x="4143" y="2195"/>
              <a:chExt cx="385" cy="844"/>
            </a:xfrm>
          </p:grpSpPr>
          <p:sp>
            <p:nvSpPr>
              <p:cNvPr id="9253" name="Freeform 8" descr="50%"/>
              <p:cNvSpPr>
                <a:spLocks/>
              </p:cNvSpPr>
              <p:nvPr/>
            </p:nvSpPr>
            <p:spPr bwMode="auto">
              <a:xfrm>
                <a:off x="4143" y="2195"/>
                <a:ext cx="201" cy="292"/>
              </a:xfrm>
              <a:custGeom>
                <a:avLst/>
                <a:gdLst>
                  <a:gd name="T0" fmla="*/ 200 w 201"/>
                  <a:gd name="T1" fmla="*/ 0 h 545"/>
                  <a:gd name="T2" fmla="*/ 168 w 201"/>
                  <a:gd name="T3" fmla="*/ 0 h 545"/>
                  <a:gd name="T4" fmla="*/ 136 w 201"/>
                  <a:gd name="T5" fmla="*/ 16 h 545"/>
                  <a:gd name="T6" fmla="*/ 72 w 201"/>
                  <a:gd name="T7" fmla="*/ 112 h 545"/>
                  <a:gd name="T8" fmla="*/ 32 w 201"/>
                  <a:gd name="T9" fmla="*/ 248 h 545"/>
                  <a:gd name="T10" fmla="*/ 8 w 201"/>
                  <a:gd name="T11" fmla="*/ 416 h 545"/>
                  <a:gd name="T12" fmla="*/ 0 w 201"/>
                  <a:gd name="T13" fmla="*/ 544 h 545"/>
                  <a:gd name="T14" fmla="*/ 40 w 201"/>
                  <a:gd name="T15" fmla="*/ 424 h 545"/>
                  <a:gd name="T16" fmla="*/ 88 w 201"/>
                  <a:gd name="T17" fmla="*/ 352 h 545"/>
                  <a:gd name="T18" fmla="*/ 128 w 201"/>
                  <a:gd name="T19" fmla="*/ 328 h 545"/>
                  <a:gd name="T20" fmla="*/ 200 w 201"/>
                  <a:gd name="T21" fmla="*/ 320 h 545"/>
                  <a:gd name="T22" fmla="*/ 200 w 201"/>
                  <a:gd name="T23" fmla="*/ 0 h 5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545"/>
                  <a:gd name="T38" fmla="*/ 201 w 201"/>
                  <a:gd name="T39" fmla="*/ 545 h 5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545">
                    <a:moveTo>
                      <a:pt x="200" y="0"/>
                    </a:moveTo>
                    <a:lnTo>
                      <a:pt x="168" y="0"/>
                    </a:lnTo>
                    <a:lnTo>
                      <a:pt x="136" y="16"/>
                    </a:lnTo>
                    <a:lnTo>
                      <a:pt x="72" y="112"/>
                    </a:lnTo>
                    <a:lnTo>
                      <a:pt x="32" y="248"/>
                    </a:lnTo>
                    <a:lnTo>
                      <a:pt x="8" y="416"/>
                    </a:lnTo>
                    <a:lnTo>
                      <a:pt x="0" y="544"/>
                    </a:lnTo>
                    <a:lnTo>
                      <a:pt x="40" y="424"/>
                    </a:lnTo>
                    <a:lnTo>
                      <a:pt x="88" y="352"/>
                    </a:lnTo>
                    <a:lnTo>
                      <a:pt x="128" y="328"/>
                    </a:lnTo>
                    <a:lnTo>
                      <a:pt x="200" y="320"/>
                    </a:lnTo>
                    <a:lnTo>
                      <a:pt x="200" y="0"/>
                    </a:lnTo>
                  </a:path>
                </a:pathLst>
              </a:custGeom>
              <a:pattFill prst="pct50">
                <a:fgClr>
                  <a:srgbClr val="000000"/>
                </a:fgClr>
                <a:bgClr>
                  <a:srgbClr val="FFFFFF"/>
                </a:bgClr>
              </a:pattFill>
              <a:ln w="12700" cap="rnd">
                <a:solidFill>
                  <a:srgbClr val="000000"/>
                </a:solidFill>
                <a:round/>
                <a:headEnd/>
                <a:tailEnd/>
              </a:ln>
            </p:spPr>
            <p:txBody>
              <a:bodyPr lIns="89274" tIns="43854" rIns="89274" bIns="43854">
                <a:spAutoFit/>
              </a:bodyPr>
              <a:lstStyle/>
              <a:p>
                <a:endParaRPr lang="en-US" b="1"/>
              </a:p>
            </p:txBody>
          </p:sp>
          <p:sp>
            <p:nvSpPr>
              <p:cNvPr id="9254" name="Freeform 9"/>
              <p:cNvSpPr>
                <a:spLocks/>
              </p:cNvSpPr>
              <p:nvPr/>
            </p:nvSpPr>
            <p:spPr bwMode="auto">
              <a:xfrm>
                <a:off x="4343" y="2723"/>
                <a:ext cx="185" cy="292"/>
              </a:xfrm>
              <a:custGeom>
                <a:avLst/>
                <a:gdLst>
                  <a:gd name="T0" fmla="*/ 0 w 185"/>
                  <a:gd name="T1" fmla="*/ 568 h 809"/>
                  <a:gd name="T2" fmla="*/ 0 w 185"/>
                  <a:gd name="T3" fmla="*/ 808 h 809"/>
                  <a:gd name="T4" fmla="*/ 184 w 185"/>
                  <a:gd name="T5" fmla="*/ 408 h 809"/>
                  <a:gd name="T6" fmla="*/ 0 w 185"/>
                  <a:gd name="T7" fmla="*/ 0 h 809"/>
                  <a:gd name="T8" fmla="*/ 0 w 185"/>
                  <a:gd name="T9" fmla="*/ 248 h 809"/>
                  <a:gd name="T10" fmla="*/ 0 w 185"/>
                  <a:gd name="T11" fmla="*/ 568 h 809"/>
                  <a:gd name="T12" fmla="*/ 0 60000 65536"/>
                  <a:gd name="T13" fmla="*/ 0 60000 65536"/>
                  <a:gd name="T14" fmla="*/ 0 60000 65536"/>
                  <a:gd name="T15" fmla="*/ 0 60000 65536"/>
                  <a:gd name="T16" fmla="*/ 0 60000 65536"/>
                  <a:gd name="T17" fmla="*/ 0 60000 65536"/>
                  <a:gd name="T18" fmla="*/ 0 w 185"/>
                  <a:gd name="T19" fmla="*/ 0 h 809"/>
                  <a:gd name="T20" fmla="*/ 185 w 185"/>
                  <a:gd name="T21" fmla="*/ 809 h 809"/>
                </a:gdLst>
                <a:ahLst/>
                <a:cxnLst>
                  <a:cxn ang="T12">
                    <a:pos x="T0" y="T1"/>
                  </a:cxn>
                  <a:cxn ang="T13">
                    <a:pos x="T2" y="T3"/>
                  </a:cxn>
                  <a:cxn ang="T14">
                    <a:pos x="T4" y="T5"/>
                  </a:cxn>
                  <a:cxn ang="T15">
                    <a:pos x="T6" y="T7"/>
                  </a:cxn>
                  <a:cxn ang="T16">
                    <a:pos x="T8" y="T9"/>
                  </a:cxn>
                  <a:cxn ang="T17">
                    <a:pos x="T10" y="T11"/>
                  </a:cxn>
                </a:cxnLst>
                <a:rect l="T18" t="T19" r="T20" b="T21"/>
                <a:pathLst>
                  <a:path w="185" h="809">
                    <a:moveTo>
                      <a:pt x="0" y="568"/>
                    </a:moveTo>
                    <a:lnTo>
                      <a:pt x="0" y="808"/>
                    </a:lnTo>
                    <a:lnTo>
                      <a:pt x="184" y="408"/>
                    </a:lnTo>
                    <a:lnTo>
                      <a:pt x="0" y="0"/>
                    </a:lnTo>
                    <a:lnTo>
                      <a:pt x="0" y="248"/>
                    </a:lnTo>
                    <a:lnTo>
                      <a:pt x="0" y="568"/>
                    </a:lnTo>
                  </a:path>
                </a:pathLst>
              </a:custGeom>
              <a:solidFill>
                <a:srgbClr val="FFFFFF"/>
              </a:solidFill>
              <a:ln w="12700" cap="rnd">
                <a:solidFill>
                  <a:srgbClr val="000000"/>
                </a:solidFill>
                <a:round/>
                <a:headEnd/>
                <a:tailEnd/>
              </a:ln>
            </p:spPr>
            <p:txBody>
              <a:bodyPr lIns="89274" tIns="43854" rIns="89274" bIns="43854">
                <a:spAutoFit/>
              </a:bodyPr>
              <a:lstStyle/>
              <a:p>
                <a:endParaRPr lang="en-US" b="1"/>
              </a:p>
            </p:txBody>
          </p:sp>
          <p:sp>
            <p:nvSpPr>
              <p:cNvPr id="9255" name="Freeform 10"/>
              <p:cNvSpPr>
                <a:spLocks/>
              </p:cNvSpPr>
              <p:nvPr/>
            </p:nvSpPr>
            <p:spPr bwMode="auto">
              <a:xfrm>
                <a:off x="4143" y="2747"/>
                <a:ext cx="201" cy="292"/>
              </a:xfrm>
              <a:custGeom>
                <a:avLst/>
                <a:gdLst>
                  <a:gd name="T0" fmla="*/ 200 w 201"/>
                  <a:gd name="T1" fmla="*/ 544 h 545"/>
                  <a:gd name="T2" fmla="*/ 168 w 201"/>
                  <a:gd name="T3" fmla="*/ 544 h 545"/>
                  <a:gd name="T4" fmla="*/ 136 w 201"/>
                  <a:gd name="T5" fmla="*/ 528 h 545"/>
                  <a:gd name="T6" fmla="*/ 72 w 201"/>
                  <a:gd name="T7" fmla="*/ 432 h 545"/>
                  <a:gd name="T8" fmla="*/ 32 w 201"/>
                  <a:gd name="T9" fmla="*/ 296 h 545"/>
                  <a:gd name="T10" fmla="*/ 8 w 201"/>
                  <a:gd name="T11" fmla="*/ 128 h 545"/>
                  <a:gd name="T12" fmla="*/ 0 w 201"/>
                  <a:gd name="T13" fmla="*/ 0 h 545"/>
                  <a:gd name="T14" fmla="*/ 40 w 201"/>
                  <a:gd name="T15" fmla="*/ 120 h 545"/>
                  <a:gd name="T16" fmla="*/ 88 w 201"/>
                  <a:gd name="T17" fmla="*/ 192 h 545"/>
                  <a:gd name="T18" fmla="*/ 128 w 201"/>
                  <a:gd name="T19" fmla="*/ 216 h 545"/>
                  <a:gd name="T20" fmla="*/ 200 w 201"/>
                  <a:gd name="T21" fmla="*/ 224 h 545"/>
                  <a:gd name="T22" fmla="*/ 200 w 201"/>
                  <a:gd name="T23" fmla="*/ 544 h 5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545"/>
                  <a:gd name="T38" fmla="*/ 201 w 201"/>
                  <a:gd name="T39" fmla="*/ 545 h 5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545">
                    <a:moveTo>
                      <a:pt x="200" y="544"/>
                    </a:moveTo>
                    <a:lnTo>
                      <a:pt x="168" y="544"/>
                    </a:lnTo>
                    <a:lnTo>
                      <a:pt x="136" y="528"/>
                    </a:lnTo>
                    <a:lnTo>
                      <a:pt x="72" y="432"/>
                    </a:lnTo>
                    <a:lnTo>
                      <a:pt x="32" y="296"/>
                    </a:lnTo>
                    <a:lnTo>
                      <a:pt x="8" y="128"/>
                    </a:lnTo>
                    <a:lnTo>
                      <a:pt x="0" y="0"/>
                    </a:lnTo>
                    <a:lnTo>
                      <a:pt x="40" y="120"/>
                    </a:lnTo>
                    <a:lnTo>
                      <a:pt x="88" y="192"/>
                    </a:lnTo>
                    <a:lnTo>
                      <a:pt x="128" y="216"/>
                    </a:lnTo>
                    <a:lnTo>
                      <a:pt x="200" y="224"/>
                    </a:lnTo>
                    <a:lnTo>
                      <a:pt x="200" y="544"/>
                    </a:lnTo>
                  </a:path>
                </a:pathLst>
              </a:custGeom>
              <a:solidFill>
                <a:srgbClr val="FFFFFF"/>
              </a:solidFill>
              <a:ln w="12700" cap="rnd">
                <a:solidFill>
                  <a:srgbClr val="000000"/>
                </a:solidFill>
                <a:round/>
                <a:headEnd/>
                <a:tailEnd/>
              </a:ln>
            </p:spPr>
            <p:txBody>
              <a:bodyPr lIns="89274" tIns="43854" rIns="89274" bIns="43854">
                <a:spAutoFit/>
              </a:bodyPr>
              <a:lstStyle/>
              <a:p>
                <a:endParaRPr lang="en-US" b="1"/>
              </a:p>
            </p:txBody>
          </p:sp>
        </p:grpSp>
        <p:sp>
          <p:nvSpPr>
            <p:cNvPr id="9252" name="Rectangle 12"/>
            <p:cNvSpPr>
              <a:spLocks noChangeArrowheads="1"/>
            </p:cNvSpPr>
            <p:nvPr/>
          </p:nvSpPr>
          <p:spPr bwMode="auto">
            <a:xfrm>
              <a:off x="4526" y="2945"/>
              <a:ext cx="129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274" tIns="43854" rIns="89274" bIns="43854">
              <a:spAutoFit/>
            </a:bodyPr>
            <a:lstStyle/>
            <a:p>
              <a:pPr algn="ctr" defTabSz="901700" eaLnBrk="0" hangingPunct="0"/>
              <a:r>
                <a:rPr lang="en-US" sz="2400" b="1" u="none">
                  <a:solidFill>
                    <a:srgbClr val="000000"/>
                  </a:solidFill>
                  <a:latin typeface="Times" pitchFamily="18" charset="0"/>
                </a:rPr>
                <a:t>Post- Development</a:t>
              </a:r>
            </a:p>
          </p:txBody>
        </p:sp>
      </p:grpSp>
      <p:sp>
        <p:nvSpPr>
          <p:cNvPr id="17422" name="AutoShape 14"/>
          <p:cNvSpPr>
            <a:spLocks noChangeArrowheads="1"/>
          </p:cNvSpPr>
          <p:nvPr/>
        </p:nvSpPr>
        <p:spPr bwMode="auto">
          <a:xfrm>
            <a:off x="1316224" y="2449514"/>
            <a:ext cx="1720403" cy="1089025"/>
          </a:xfrm>
          <a:prstGeom prst="roundRect">
            <a:avLst>
              <a:gd name="adj" fmla="val 179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9274" tIns="43854" rIns="89274" bIns="43854" anchor="ctr"/>
          <a:lstStyle/>
          <a:p>
            <a:pPr algn="ctr" defTabSz="901700" eaLnBrk="0" hangingPunct="0"/>
            <a:r>
              <a:rPr lang="en-US" b="1" u="none" dirty="0"/>
              <a:t>Conception</a:t>
            </a:r>
          </a:p>
        </p:txBody>
      </p:sp>
      <p:grpSp>
        <p:nvGrpSpPr>
          <p:cNvPr id="4" name="Group 37"/>
          <p:cNvGrpSpPr>
            <a:grpSpLocks/>
          </p:cNvGrpSpPr>
          <p:nvPr/>
        </p:nvGrpSpPr>
        <p:grpSpPr bwMode="auto">
          <a:xfrm>
            <a:off x="3859795" y="3309937"/>
            <a:ext cx="3802660" cy="1927658"/>
            <a:chOff x="1890" y="2141"/>
            <a:chExt cx="1822" cy="1230"/>
          </a:xfrm>
        </p:grpSpPr>
        <p:sp>
          <p:nvSpPr>
            <p:cNvPr id="9243" name="Freeform 6"/>
            <p:cNvSpPr>
              <a:spLocks/>
            </p:cNvSpPr>
            <p:nvPr/>
          </p:nvSpPr>
          <p:spPr bwMode="auto">
            <a:xfrm>
              <a:off x="2090" y="2818"/>
              <a:ext cx="185" cy="292"/>
            </a:xfrm>
            <a:custGeom>
              <a:avLst/>
              <a:gdLst>
                <a:gd name="T0" fmla="*/ 0 w 185"/>
                <a:gd name="T1" fmla="*/ 568 h 809"/>
                <a:gd name="T2" fmla="*/ 0 w 185"/>
                <a:gd name="T3" fmla="*/ 808 h 809"/>
                <a:gd name="T4" fmla="*/ 184 w 185"/>
                <a:gd name="T5" fmla="*/ 408 h 809"/>
                <a:gd name="T6" fmla="*/ 0 w 185"/>
                <a:gd name="T7" fmla="*/ 0 h 809"/>
                <a:gd name="T8" fmla="*/ 0 w 185"/>
                <a:gd name="T9" fmla="*/ 248 h 809"/>
                <a:gd name="T10" fmla="*/ 0 w 185"/>
                <a:gd name="T11" fmla="*/ 568 h 809"/>
                <a:gd name="T12" fmla="*/ 0 60000 65536"/>
                <a:gd name="T13" fmla="*/ 0 60000 65536"/>
                <a:gd name="T14" fmla="*/ 0 60000 65536"/>
                <a:gd name="T15" fmla="*/ 0 60000 65536"/>
                <a:gd name="T16" fmla="*/ 0 60000 65536"/>
                <a:gd name="T17" fmla="*/ 0 60000 65536"/>
                <a:gd name="T18" fmla="*/ 0 w 185"/>
                <a:gd name="T19" fmla="*/ 0 h 809"/>
                <a:gd name="T20" fmla="*/ 185 w 185"/>
                <a:gd name="T21" fmla="*/ 809 h 809"/>
              </a:gdLst>
              <a:ahLst/>
              <a:cxnLst>
                <a:cxn ang="T12">
                  <a:pos x="T0" y="T1"/>
                </a:cxn>
                <a:cxn ang="T13">
                  <a:pos x="T2" y="T3"/>
                </a:cxn>
                <a:cxn ang="T14">
                  <a:pos x="T4" y="T5"/>
                </a:cxn>
                <a:cxn ang="T15">
                  <a:pos x="T6" y="T7"/>
                </a:cxn>
                <a:cxn ang="T16">
                  <a:pos x="T8" y="T9"/>
                </a:cxn>
                <a:cxn ang="T17">
                  <a:pos x="T10" y="T11"/>
                </a:cxn>
              </a:cxnLst>
              <a:rect l="T18" t="T19" r="T20" b="T21"/>
              <a:pathLst>
                <a:path w="185" h="809">
                  <a:moveTo>
                    <a:pt x="0" y="568"/>
                  </a:moveTo>
                  <a:lnTo>
                    <a:pt x="0" y="808"/>
                  </a:lnTo>
                  <a:lnTo>
                    <a:pt x="184" y="408"/>
                  </a:lnTo>
                  <a:lnTo>
                    <a:pt x="0" y="0"/>
                  </a:lnTo>
                  <a:lnTo>
                    <a:pt x="0" y="248"/>
                  </a:lnTo>
                  <a:lnTo>
                    <a:pt x="0" y="568"/>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lIns="89274" tIns="43854" rIns="89274" bIns="43854">
              <a:spAutoFit/>
            </a:bodyPr>
            <a:lstStyle/>
            <a:p>
              <a:endParaRPr lang="en-US" b="1"/>
            </a:p>
          </p:txBody>
        </p:sp>
        <p:sp>
          <p:nvSpPr>
            <p:cNvPr id="17415" name="Rectangle 7"/>
            <p:cNvSpPr>
              <a:spLocks noChangeArrowheads="1"/>
            </p:cNvSpPr>
            <p:nvPr/>
          </p:nvSpPr>
          <p:spPr bwMode="auto">
            <a:xfrm>
              <a:off x="2401" y="3073"/>
              <a:ext cx="1311" cy="298"/>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lIns="89274" tIns="43854" rIns="89274" bIns="43854">
              <a:spAutoFit/>
            </a:bodyPr>
            <a:lstStyle/>
            <a:p>
              <a:pPr defTabSz="901700" eaLnBrk="0" hangingPunct="0">
                <a:defRPr/>
              </a:pPr>
              <a:r>
                <a:rPr lang="en-US" sz="2400" b="1" u="none" dirty="0">
                  <a:solidFill>
                    <a:srgbClr val="000000"/>
                  </a:solidFill>
                  <a:latin typeface="Times" charset="0"/>
                  <a:cs typeface="+mn-cs"/>
                </a:rPr>
                <a:t>Development</a:t>
              </a:r>
            </a:p>
          </p:txBody>
        </p:sp>
        <p:grpSp>
          <p:nvGrpSpPr>
            <p:cNvPr id="9245" name="Group 23"/>
            <p:cNvGrpSpPr>
              <a:grpSpLocks/>
            </p:cNvGrpSpPr>
            <p:nvPr/>
          </p:nvGrpSpPr>
          <p:grpSpPr bwMode="auto">
            <a:xfrm>
              <a:off x="1890" y="2141"/>
              <a:ext cx="440" cy="993"/>
              <a:chOff x="1890" y="2141"/>
              <a:chExt cx="440" cy="993"/>
            </a:xfrm>
          </p:grpSpPr>
          <p:sp>
            <p:nvSpPr>
              <p:cNvPr id="9246" name="Freeform 18"/>
              <p:cNvSpPr>
                <a:spLocks/>
              </p:cNvSpPr>
              <p:nvPr/>
            </p:nvSpPr>
            <p:spPr bwMode="auto">
              <a:xfrm>
                <a:off x="1890" y="2842"/>
                <a:ext cx="201" cy="292"/>
              </a:xfrm>
              <a:custGeom>
                <a:avLst/>
                <a:gdLst>
                  <a:gd name="T0" fmla="*/ 200 w 201"/>
                  <a:gd name="T1" fmla="*/ 544 h 545"/>
                  <a:gd name="T2" fmla="*/ 168 w 201"/>
                  <a:gd name="T3" fmla="*/ 544 h 545"/>
                  <a:gd name="T4" fmla="*/ 136 w 201"/>
                  <a:gd name="T5" fmla="*/ 528 h 545"/>
                  <a:gd name="T6" fmla="*/ 72 w 201"/>
                  <a:gd name="T7" fmla="*/ 432 h 545"/>
                  <a:gd name="T8" fmla="*/ 32 w 201"/>
                  <a:gd name="T9" fmla="*/ 296 h 545"/>
                  <a:gd name="T10" fmla="*/ 8 w 201"/>
                  <a:gd name="T11" fmla="*/ 128 h 545"/>
                  <a:gd name="T12" fmla="*/ 0 w 201"/>
                  <a:gd name="T13" fmla="*/ 0 h 545"/>
                  <a:gd name="T14" fmla="*/ 40 w 201"/>
                  <a:gd name="T15" fmla="*/ 120 h 545"/>
                  <a:gd name="T16" fmla="*/ 88 w 201"/>
                  <a:gd name="T17" fmla="*/ 192 h 545"/>
                  <a:gd name="T18" fmla="*/ 128 w 201"/>
                  <a:gd name="T19" fmla="*/ 216 h 545"/>
                  <a:gd name="T20" fmla="*/ 200 w 201"/>
                  <a:gd name="T21" fmla="*/ 224 h 545"/>
                  <a:gd name="T22" fmla="*/ 200 w 201"/>
                  <a:gd name="T23" fmla="*/ 544 h 5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545"/>
                  <a:gd name="T38" fmla="*/ 201 w 201"/>
                  <a:gd name="T39" fmla="*/ 545 h 5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545">
                    <a:moveTo>
                      <a:pt x="200" y="544"/>
                    </a:moveTo>
                    <a:lnTo>
                      <a:pt x="168" y="544"/>
                    </a:lnTo>
                    <a:lnTo>
                      <a:pt x="136" y="528"/>
                    </a:lnTo>
                    <a:lnTo>
                      <a:pt x="72" y="432"/>
                    </a:lnTo>
                    <a:lnTo>
                      <a:pt x="32" y="296"/>
                    </a:lnTo>
                    <a:lnTo>
                      <a:pt x="8" y="128"/>
                    </a:lnTo>
                    <a:lnTo>
                      <a:pt x="0" y="0"/>
                    </a:lnTo>
                    <a:lnTo>
                      <a:pt x="40" y="120"/>
                    </a:lnTo>
                    <a:lnTo>
                      <a:pt x="88" y="192"/>
                    </a:lnTo>
                    <a:lnTo>
                      <a:pt x="128" y="216"/>
                    </a:lnTo>
                    <a:lnTo>
                      <a:pt x="200" y="224"/>
                    </a:lnTo>
                    <a:lnTo>
                      <a:pt x="200" y="54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lIns="89274" tIns="43854" rIns="89274" bIns="43854">
                <a:spAutoFit/>
              </a:bodyPr>
              <a:lstStyle/>
              <a:p>
                <a:endParaRPr lang="en-US" b="1"/>
              </a:p>
            </p:txBody>
          </p:sp>
          <p:sp>
            <p:nvSpPr>
              <p:cNvPr id="9247" name="Line 19"/>
              <p:cNvSpPr>
                <a:spLocks noChangeShapeType="1"/>
              </p:cNvSpPr>
              <p:nvPr/>
            </p:nvSpPr>
            <p:spPr bwMode="auto">
              <a:xfrm flipV="1">
                <a:off x="2090" y="2294"/>
                <a:ext cx="0" cy="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89274" tIns="43854" rIns="89274" bIns="43854">
                <a:spAutoFit/>
              </a:bodyPr>
              <a:lstStyle/>
              <a:p>
                <a:endParaRPr lang="en-US" b="1"/>
              </a:p>
            </p:txBody>
          </p:sp>
          <p:sp>
            <p:nvSpPr>
              <p:cNvPr id="9248" name="Freeform 20" descr="50%"/>
              <p:cNvSpPr>
                <a:spLocks/>
              </p:cNvSpPr>
              <p:nvPr/>
            </p:nvSpPr>
            <p:spPr bwMode="auto">
              <a:xfrm>
                <a:off x="1945" y="2141"/>
                <a:ext cx="201" cy="292"/>
              </a:xfrm>
              <a:custGeom>
                <a:avLst/>
                <a:gdLst>
                  <a:gd name="T0" fmla="*/ 200 w 201"/>
                  <a:gd name="T1" fmla="*/ 0 h 545"/>
                  <a:gd name="T2" fmla="*/ 168 w 201"/>
                  <a:gd name="T3" fmla="*/ 0 h 545"/>
                  <a:gd name="T4" fmla="*/ 136 w 201"/>
                  <a:gd name="T5" fmla="*/ 16 h 545"/>
                  <a:gd name="T6" fmla="*/ 72 w 201"/>
                  <a:gd name="T7" fmla="*/ 112 h 545"/>
                  <a:gd name="T8" fmla="*/ 32 w 201"/>
                  <a:gd name="T9" fmla="*/ 248 h 545"/>
                  <a:gd name="T10" fmla="*/ 8 w 201"/>
                  <a:gd name="T11" fmla="*/ 416 h 545"/>
                  <a:gd name="T12" fmla="*/ 0 w 201"/>
                  <a:gd name="T13" fmla="*/ 544 h 545"/>
                  <a:gd name="T14" fmla="*/ 40 w 201"/>
                  <a:gd name="T15" fmla="*/ 424 h 545"/>
                  <a:gd name="T16" fmla="*/ 88 w 201"/>
                  <a:gd name="T17" fmla="*/ 352 h 545"/>
                  <a:gd name="T18" fmla="*/ 128 w 201"/>
                  <a:gd name="T19" fmla="*/ 328 h 545"/>
                  <a:gd name="T20" fmla="*/ 200 w 201"/>
                  <a:gd name="T21" fmla="*/ 320 h 545"/>
                  <a:gd name="T22" fmla="*/ 200 w 201"/>
                  <a:gd name="T23" fmla="*/ 0 h 5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545"/>
                  <a:gd name="T38" fmla="*/ 201 w 201"/>
                  <a:gd name="T39" fmla="*/ 545 h 5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545">
                    <a:moveTo>
                      <a:pt x="200" y="0"/>
                    </a:moveTo>
                    <a:lnTo>
                      <a:pt x="168" y="0"/>
                    </a:lnTo>
                    <a:lnTo>
                      <a:pt x="136" y="16"/>
                    </a:lnTo>
                    <a:lnTo>
                      <a:pt x="72" y="112"/>
                    </a:lnTo>
                    <a:lnTo>
                      <a:pt x="32" y="248"/>
                    </a:lnTo>
                    <a:lnTo>
                      <a:pt x="8" y="416"/>
                    </a:lnTo>
                    <a:lnTo>
                      <a:pt x="0" y="544"/>
                    </a:lnTo>
                    <a:lnTo>
                      <a:pt x="40" y="424"/>
                    </a:lnTo>
                    <a:lnTo>
                      <a:pt x="88" y="352"/>
                    </a:lnTo>
                    <a:lnTo>
                      <a:pt x="128" y="328"/>
                    </a:lnTo>
                    <a:lnTo>
                      <a:pt x="200" y="320"/>
                    </a:lnTo>
                    <a:lnTo>
                      <a:pt x="200" y="0"/>
                    </a:lnTo>
                  </a:path>
                </a:pathLst>
              </a:custGeom>
              <a:pattFill prst="pct50">
                <a:fgClr>
                  <a:srgbClr val="000000"/>
                </a:fgClr>
                <a:bgClr>
                  <a:srgbClr val="FFFFFF"/>
                </a:bgClr>
              </a:pattFill>
              <a:ln w="12700" cap="rnd">
                <a:solidFill>
                  <a:srgbClr val="000000"/>
                </a:solidFill>
                <a:round/>
                <a:headEnd/>
                <a:tailEnd/>
              </a:ln>
            </p:spPr>
            <p:txBody>
              <a:bodyPr lIns="89274" tIns="43854" rIns="89274" bIns="43854">
                <a:spAutoFit/>
              </a:bodyPr>
              <a:lstStyle/>
              <a:p>
                <a:endParaRPr lang="en-US" b="1"/>
              </a:p>
            </p:txBody>
          </p:sp>
          <p:sp>
            <p:nvSpPr>
              <p:cNvPr id="9249" name="Freeform 21"/>
              <p:cNvSpPr>
                <a:spLocks/>
              </p:cNvSpPr>
              <p:nvPr/>
            </p:nvSpPr>
            <p:spPr bwMode="auto">
              <a:xfrm>
                <a:off x="2145" y="2669"/>
                <a:ext cx="185" cy="292"/>
              </a:xfrm>
              <a:custGeom>
                <a:avLst/>
                <a:gdLst>
                  <a:gd name="T0" fmla="*/ 0 w 185"/>
                  <a:gd name="T1" fmla="*/ 568 h 809"/>
                  <a:gd name="T2" fmla="*/ 0 w 185"/>
                  <a:gd name="T3" fmla="*/ 808 h 809"/>
                  <a:gd name="T4" fmla="*/ 184 w 185"/>
                  <a:gd name="T5" fmla="*/ 408 h 809"/>
                  <a:gd name="T6" fmla="*/ 0 w 185"/>
                  <a:gd name="T7" fmla="*/ 0 h 809"/>
                  <a:gd name="T8" fmla="*/ 0 w 185"/>
                  <a:gd name="T9" fmla="*/ 248 h 809"/>
                  <a:gd name="T10" fmla="*/ 0 w 185"/>
                  <a:gd name="T11" fmla="*/ 568 h 809"/>
                  <a:gd name="T12" fmla="*/ 0 60000 65536"/>
                  <a:gd name="T13" fmla="*/ 0 60000 65536"/>
                  <a:gd name="T14" fmla="*/ 0 60000 65536"/>
                  <a:gd name="T15" fmla="*/ 0 60000 65536"/>
                  <a:gd name="T16" fmla="*/ 0 60000 65536"/>
                  <a:gd name="T17" fmla="*/ 0 60000 65536"/>
                  <a:gd name="T18" fmla="*/ 0 w 185"/>
                  <a:gd name="T19" fmla="*/ 0 h 809"/>
                  <a:gd name="T20" fmla="*/ 185 w 185"/>
                  <a:gd name="T21" fmla="*/ 809 h 809"/>
                </a:gdLst>
                <a:ahLst/>
                <a:cxnLst>
                  <a:cxn ang="T12">
                    <a:pos x="T0" y="T1"/>
                  </a:cxn>
                  <a:cxn ang="T13">
                    <a:pos x="T2" y="T3"/>
                  </a:cxn>
                  <a:cxn ang="T14">
                    <a:pos x="T4" y="T5"/>
                  </a:cxn>
                  <a:cxn ang="T15">
                    <a:pos x="T6" y="T7"/>
                  </a:cxn>
                  <a:cxn ang="T16">
                    <a:pos x="T8" y="T9"/>
                  </a:cxn>
                  <a:cxn ang="T17">
                    <a:pos x="T10" y="T11"/>
                  </a:cxn>
                </a:cxnLst>
                <a:rect l="T18" t="T19" r="T20" b="T21"/>
                <a:pathLst>
                  <a:path w="185" h="809">
                    <a:moveTo>
                      <a:pt x="0" y="568"/>
                    </a:moveTo>
                    <a:lnTo>
                      <a:pt x="0" y="808"/>
                    </a:lnTo>
                    <a:lnTo>
                      <a:pt x="184" y="408"/>
                    </a:lnTo>
                    <a:lnTo>
                      <a:pt x="0" y="0"/>
                    </a:lnTo>
                    <a:lnTo>
                      <a:pt x="0" y="248"/>
                    </a:lnTo>
                    <a:lnTo>
                      <a:pt x="0" y="568"/>
                    </a:lnTo>
                  </a:path>
                </a:pathLst>
              </a:custGeom>
              <a:solidFill>
                <a:srgbClr val="FFFFFF"/>
              </a:solidFill>
              <a:ln w="12700" cap="rnd">
                <a:solidFill>
                  <a:srgbClr val="000000"/>
                </a:solidFill>
                <a:round/>
                <a:headEnd/>
                <a:tailEnd/>
              </a:ln>
            </p:spPr>
            <p:txBody>
              <a:bodyPr lIns="89274" tIns="43854" rIns="89274" bIns="43854">
                <a:spAutoFit/>
              </a:bodyPr>
              <a:lstStyle/>
              <a:p>
                <a:endParaRPr lang="en-US" b="1"/>
              </a:p>
            </p:txBody>
          </p:sp>
          <p:sp>
            <p:nvSpPr>
              <p:cNvPr id="9250" name="Freeform 22"/>
              <p:cNvSpPr>
                <a:spLocks/>
              </p:cNvSpPr>
              <p:nvPr/>
            </p:nvSpPr>
            <p:spPr bwMode="auto">
              <a:xfrm>
                <a:off x="1945" y="2693"/>
                <a:ext cx="201" cy="292"/>
              </a:xfrm>
              <a:custGeom>
                <a:avLst/>
                <a:gdLst>
                  <a:gd name="T0" fmla="*/ 200 w 201"/>
                  <a:gd name="T1" fmla="*/ 544 h 545"/>
                  <a:gd name="T2" fmla="*/ 168 w 201"/>
                  <a:gd name="T3" fmla="*/ 544 h 545"/>
                  <a:gd name="T4" fmla="*/ 136 w 201"/>
                  <a:gd name="T5" fmla="*/ 528 h 545"/>
                  <a:gd name="T6" fmla="*/ 72 w 201"/>
                  <a:gd name="T7" fmla="*/ 432 h 545"/>
                  <a:gd name="T8" fmla="*/ 32 w 201"/>
                  <a:gd name="T9" fmla="*/ 296 h 545"/>
                  <a:gd name="T10" fmla="*/ 8 w 201"/>
                  <a:gd name="T11" fmla="*/ 128 h 545"/>
                  <a:gd name="T12" fmla="*/ 0 w 201"/>
                  <a:gd name="T13" fmla="*/ 0 h 545"/>
                  <a:gd name="T14" fmla="*/ 40 w 201"/>
                  <a:gd name="T15" fmla="*/ 120 h 545"/>
                  <a:gd name="T16" fmla="*/ 88 w 201"/>
                  <a:gd name="T17" fmla="*/ 192 h 545"/>
                  <a:gd name="T18" fmla="*/ 128 w 201"/>
                  <a:gd name="T19" fmla="*/ 216 h 545"/>
                  <a:gd name="T20" fmla="*/ 200 w 201"/>
                  <a:gd name="T21" fmla="*/ 224 h 545"/>
                  <a:gd name="T22" fmla="*/ 200 w 201"/>
                  <a:gd name="T23" fmla="*/ 544 h 5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545"/>
                  <a:gd name="T38" fmla="*/ 201 w 201"/>
                  <a:gd name="T39" fmla="*/ 545 h 5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545">
                    <a:moveTo>
                      <a:pt x="200" y="544"/>
                    </a:moveTo>
                    <a:lnTo>
                      <a:pt x="168" y="544"/>
                    </a:lnTo>
                    <a:lnTo>
                      <a:pt x="136" y="528"/>
                    </a:lnTo>
                    <a:lnTo>
                      <a:pt x="72" y="432"/>
                    </a:lnTo>
                    <a:lnTo>
                      <a:pt x="32" y="296"/>
                    </a:lnTo>
                    <a:lnTo>
                      <a:pt x="8" y="128"/>
                    </a:lnTo>
                    <a:lnTo>
                      <a:pt x="0" y="0"/>
                    </a:lnTo>
                    <a:lnTo>
                      <a:pt x="40" y="120"/>
                    </a:lnTo>
                    <a:lnTo>
                      <a:pt x="88" y="192"/>
                    </a:lnTo>
                    <a:lnTo>
                      <a:pt x="128" y="216"/>
                    </a:lnTo>
                    <a:lnTo>
                      <a:pt x="200" y="224"/>
                    </a:lnTo>
                    <a:lnTo>
                      <a:pt x="200" y="544"/>
                    </a:lnTo>
                  </a:path>
                </a:pathLst>
              </a:custGeom>
              <a:solidFill>
                <a:srgbClr val="FFFFFF"/>
              </a:solidFill>
              <a:ln w="12700" cap="rnd">
                <a:solidFill>
                  <a:srgbClr val="000000"/>
                </a:solidFill>
                <a:round/>
                <a:headEnd/>
                <a:tailEnd/>
              </a:ln>
            </p:spPr>
            <p:txBody>
              <a:bodyPr lIns="89274" tIns="43854" rIns="89274" bIns="43854">
                <a:spAutoFit/>
              </a:bodyPr>
              <a:lstStyle/>
              <a:p>
                <a:endParaRPr lang="en-US" b="1"/>
              </a:p>
            </p:txBody>
          </p:sp>
        </p:grpSp>
      </p:grpSp>
      <p:grpSp>
        <p:nvGrpSpPr>
          <p:cNvPr id="6" name="Group 36"/>
          <p:cNvGrpSpPr>
            <a:grpSpLocks/>
          </p:cNvGrpSpPr>
          <p:nvPr/>
        </p:nvGrpSpPr>
        <p:grpSpPr bwMode="auto">
          <a:xfrm>
            <a:off x="759686" y="3387724"/>
            <a:ext cx="3360391" cy="1739786"/>
            <a:chOff x="364" y="2162"/>
            <a:chExt cx="1610" cy="1110"/>
          </a:xfrm>
        </p:grpSpPr>
        <p:sp>
          <p:nvSpPr>
            <p:cNvPr id="9236" name="Rectangle 13"/>
            <p:cNvSpPr>
              <a:spLocks noChangeArrowheads="1"/>
            </p:cNvSpPr>
            <p:nvPr/>
          </p:nvSpPr>
          <p:spPr bwMode="auto">
            <a:xfrm>
              <a:off x="687" y="2980"/>
              <a:ext cx="128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274" tIns="43854" rIns="89274" bIns="43854">
              <a:spAutoFit/>
            </a:bodyPr>
            <a:lstStyle/>
            <a:p>
              <a:pPr algn="ctr" defTabSz="901700" eaLnBrk="0" hangingPunct="0"/>
              <a:r>
                <a:rPr lang="en-US" sz="2400" b="1" u="none">
                  <a:solidFill>
                    <a:srgbClr val="000000"/>
                  </a:solidFill>
                  <a:latin typeface="Times" pitchFamily="18" charset="0"/>
                </a:rPr>
                <a:t>Pre- Development</a:t>
              </a:r>
            </a:p>
          </p:txBody>
        </p:sp>
        <p:grpSp>
          <p:nvGrpSpPr>
            <p:cNvPr id="9237" name="Group 29"/>
            <p:cNvGrpSpPr>
              <a:grpSpLocks/>
            </p:cNvGrpSpPr>
            <p:nvPr/>
          </p:nvGrpSpPr>
          <p:grpSpPr bwMode="auto">
            <a:xfrm>
              <a:off x="364" y="2162"/>
              <a:ext cx="440" cy="993"/>
              <a:chOff x="364" y="2162"/>
              <a:chExt cx="440" cy="993"/>
            </a:xfrm>
          </p:grpSpPr>
          <p:sp>
            <p:nvSpPr>
              <p:cNvPr id="9238" name="Freeform 24"/>
              <p:cNvSpPr>
                <a:spLocks/>
              </p:cNvSpPr>
              <p:nvPr/>
            </p:nvSpPr>
            <p:spPr bwMode="auto">
              <a:xfrm>
                <a:off x="364" y="2863"/>
                <a:ext cx="201" cy="292"/>
              </a:xfrm>
              <a:custGeom>
                <a:avLst/>
                <a:gdLst>
                  <a:gd name="T0" fmla="*/ 200 w 201"/>
                  <a:gd name="T1" fmla="*/ 544 h 545"/>
                  <a:gd name="T2" fmla="*/ 168 w 201"/>
                  <a:gd name="T3" fmla="*/ 544 h 545"/>
                  <a:gd name="T4" fmla="*/ 136 w 201"/>
                  <a:gd name="T5" fmla="*/ 528 h 545"/>
                  <a:gd name="T6" fmla="*/ 72 w 201"/>
                  <a:gd name="T7" fmla="*/ 432 h 545"/>
                  <a:gd name="T8" fmla="*/ 32 w 201"/>
                  <a:gd name="T9" fmla="*/ 296 h 545"/>
                  <a:gd name="T10" fmla="*/ 8 w 201"/>
                  <a:gd name="T11" fmla="*/ 128 h 545"/>
                  <a:gd name="T12" fmla="*/ 0 w 201"/>
                  <a:gd name="T13" fmla="*/ 0 h 545"/>
                  <a:gd name="T14" fmla="*/ 40 w 201"/>
                  <a:gd name="T15" fmla="*/ 120 h 545"/>
                  <a:gd name="T16" fmla="*/ 88 w 201"/>
                  <a:gd name="T17" fmla="*/ 192 h 545"/>
                  <a:gd name="T18" fmla="*/ 128 w 201"/>
                  <a:gd name="T19" fmla="*/ 216 h 545"/>
                  <a:gd name="T20" fmla="*/ 200 w 201"/>
                  <a:gd name="T21" fmla="*/ 224 h 545"/>
                  <a:gd name="T22" fmla="*/ 200 w 201"/>
                  <a:gd name="T23" fmla="*/ 544 h 5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545"/>
                  <a:gd name="T38" fmla="*/ 201 w 201"/>
                  <a:gd name="T39" fmla="*/ 545 h 5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545">
                    <a:moveTo>
                      <a:pt x="200" y="544"/>
                    </a:moveTo>
                    <a:lnTo>
                      <a:pt x="168" y="544"/>
                    </a:lnTo>
                    <a:lnTo>
                      <a:pt x="136" y="528"/>
                    </a:lnTo>
                    <a:lnTo>
                      <a:pt x="72" y="432"/>
                    </a:lnTo>
                    <a:lnTo>
                      <a:pt x="32" y="296"/>
                    </a:lnTo>
                    <a:lnTo>
                      <a:pt x="8" y="128"/>
                    </a:lnTo>
                    <a:lnTo>
                      <a:pt x="0" y="0"/>
                    </a:lnTo>
                    <a:lnTo>
                      <a:pt x="40" y="120"/>
                    </a:lnTo>
                    <a:lnTo>
                      <a:pt x="88" y="192"/>
                    </a:lnTo>
                    <a:lnTo>
                      <a:pt x="128" y="216"/>
                    </a:lnTo>
                    <a:lnTo>
                      <a:pt x="200" y="224"/>
                    </a:lnTo>
                    <a:lnTo>
                      <a:pt x="200" y="54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lIns="89274" tIns="43854" rIns="89274" bIns="43854">
                <a:spAutoFit/>
              </a:bodyPr>
              <a:lstStyle/>
              <a:p>
                <a:endParaRPr lang="en-US" b="1"/>
              </a:p>
            </p:txBody>
          </p:sp>
          <p:sp>
            <p:nvSpPr>
              <p:cNvPr id="9239" name="Line 25"/>
              <p:cNvSpPr>
                <a:spLocks noChangeShapeType="1"/>
              </p:cNvSpPr>
              <p:nvPr/>
            </p:nvSpPr>
            <p:spPr bwMode="auto">
              <a:xfrm flipV="1">
                <a:off x="564" y="2315"/>
                <a:ext cx="0" cy="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89274" tIns="43854" rIns="89274" bIns="43854">
                <a:spAutoFit/>
              </a:bodyPr>
              <a:lstStyle/>
              <a:p>
                <a:endParaRPr lang="en-US" b="1"/>
              </a:p>
            </p:txBody>
          </p:sp>
          <p:sp>
            <p:nvSpPr>
              <p:cNvPr id="9240" name="Freeform 26" descr="50%"/>
              <p:cNvSpPr>
                <a:spLocks/>
              </p:cNvSpPr>
              <p:nvPr/>
            </p:nvSpPr>
            <p:spPr bwMode="auto">
              <a:xfrm>
                <a:off x="419" y="2162"/>
                <a:ext cx="201" cy="292"/>
              </a:xfrm>
              <a:custGeom>
                <a:avLst/>
                <a:gdLst>
                  <a:gd name="T0" fmla="*/ 200 w 201"/>
                  <a:gd name="T1" fmla="*/ 0 h 545"/>
                  <a:gd name="T2" fmla="*/ 168 w 201"/>
                  <a:gd name="T3" fmla="*/ 0 h 545"/>
                  <a:gd name="T4" fmla="*/ 136 w 201"/>
                  <a:gd name="T5" fmla="*/ 16 h 545"/>
                  <a:gd name="T6" fmla="*/ 72 w 201"/>
                  <a:gd name="T7" fmla="*/ 112 h 545"/>
                  <a:gd name="T8" fmla="*/ 32 w 201"/>
                  <a:gd name="T9" fmla="*/ 248 h 545"/>
                  <a:gd name="T10" fmla="*/ 8 w 201"/>
                  <a:gd name="T11" fmla="*/ 416 h 545"/>
                  <a:gd name="T12" fmla="*/ 0 w 201"/>
                  <a:gd name="T13" fmla="*/ 544 h 545"/>
                  <a:gd name="T14" fmla="*/ 40 w 201"/>
                  <a:gd name="T15" fmla="*/ 424 h 545"/>
                  <a:gd name="T16" fmla="*/ 88 w 201"/>
                  <a:gd name="T17" fmla="*/ 352 h 545"/>
                  <a:gd name="T18" fmla="*/ 128 w 201"/>
                  <a:gd name="T19" fmla="*/ 328 h 545"/>
                  <a:gd name="T20" fmla="*/ 200 w 201"/>
                  <a:gd name="T21" fmla="*/ 320 h 545"/>
                  <a:gd name="T22" fmla="*/ 200 w 201"/>
                  <a:gd name="T23" fmla="*/ 0 h 5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545"/>
                  <a:gd name="T38" fmla="*/ 201 w 201"/>
                  <a:gd name="T39" fmla="*/ 545 h 5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545">
                    <a:moveTo>
                      <a:pt x="200" y="0"/>
                    </a:moveTo>
                    <a:lnTo>
                      <a:pt x="168" y="0"/>
                    </a:lnTo>
                    <a:lnTo>
                      <a:pt x="136" y="16"/>
                    </a:lnTo>
                    <a:lnTo>
                      <a:pt x="72" y="112"/>
                    </a:lnTo>
                    <a:lnTo>
                      <a:pt x="32" y="248"/>
                    </a:lnTo>
                    <a:lnTo>
                      <a:pt x="8" y="416"/>
                    </a:lnTo>
                    <a:lnTo>
                      <a:pt x="0" y="544"/>
                    </a:lnTo>
                    <a:lnTo>
                      <a:pt x="40" y="424"/>
                    </a:lnTo>
                    <a:lnTo>
                      <a:pt x="88" y="352"/>
                    </a:lnTo>
                    <a:lnTo>
                      <a:pt x="128" y="328"/>
                    </a:lnTo>
                    <a:lnTo>
                      <a:pt x="200" y="320"/>
                    </a:lnTo>
                    <a:lnTo>
                      <a:pt x="200" y="0"/>
                    </a:lnTo>
                  </a:path>
                </a:pathLst>
              </a:custGeom>
              <a:pattFill prst="pct50">
                <a:fgClr>
                  <a:srgbClr val="000000"/>
                </a:fgClr>
                <a:bgClr>
                  <a:srgbClr val="FFFFFF"/>
                </a:bgClr>
              </a:pattFill>
              <a:ln w="12700" cap="rnd">
                <a:solidFill>
                  <a:srgbClr val="000000"/>
                </a:solidFill>
                <a:round/>
                <a:headEnd/>
                <a:tailEnd/>
              </a:ln>
            </p:spPr>
            <p:txBody>
              <a:bodyPr lIns="89274" tIns="43854" rIns="89274" bIns="43854">
                <a:spAutoFit/>
              </a:bodyPr>
              <a:lstStyle/>
              <a:p>
                <a:endParaRPr lang="en-US" b="1"/>
              </a:p>
            </p:txBody>
          </p:sp>
          <p:sp>
            <p:nvSpPr>
              <p:cNvPr id="9241" name="Freeform 27"/>
              <p:cNvSpPr>
                <a:spLocks/>
              </p:cNvSpPr>
              <p:nvPr/>
            </p:nvSpPr>
            <p:spPr bwMode="auto">
              <a:xfrm>
                <a:off x="619" y="2690"/>
                <a:ext cx="185" cy="292"/>
              </a:xfrm>
              <a:custGeom>
                <a:avLst/>
                <a:gdLst>
                  <a:gd name="T0" fmla="*/ 0 w 185"/>
                  <a:gd name="T1" fmla="*/ 568 h 809"/>
                  <a:gd name="T2" fmla="*/ 0 w 185"/>
                  <a:gd name="T3" fmla="*/ 808 h 809"/>
                  <a:gd name="T4" fmla="*/ 184 w 185"/>
                  <a:gd name="T5" fmla="*/ 408 h 809"/>
                  <a:gd name="T6" fmla="*/ 0 w 185"/>
                  <a:gd name="T7" fmla="*/ 0 h 809"/>
                  <a:gd name="T8" fmla="*/ 0 w 185"/>
                  <a:gd name="T9" fmla="*/ 248 h 809"/>
                  <a:gd name="T10" fmla="*/ 0 w 185"/>
                  <a:gd name="T11" fmla="*/ 568 h 809"/>
                  <a:gd name="T12" fmla="*/ 0 60000 65536"/>
                  <a:gd name="T13" fmla="*/ 0 60000 65536"/>
                  <a:gd name="T14" fmla="*/ 0 60000 65536"/>
                  <a:gd name="T15" fmla="*/ 0 60000 65536"/>
                  <a:gd name="T16" fmla="*/ 0 60000 65536"/>
                  <a:gd name="T17" fmla="*/ 0 60000 65536"/>
                  <a:gd name="T18" fmla="*/ 0 w 185"/>
                  <a:gd name="T19" fmla="*/ 0 h 809"/>
                  <a:gd name="T20" fmla="*/ 185 w 185"/>
                  <a:gd name="T21" fmla="*/ 809 h 809"/>
                </a:gdLst>
                <a:ahLst/>
                <a:cxnLst>
                  <a:cxn ang="T12">
                    <a:pos x="T0" y="T1"/>
                  </a:cxn>
                  <a:cxn ang="T13">
                    <a:pos x="T2" y="T3"/>
                  </a:cxn>
                  <a:cxn ang="T14">
                    <a:pos x="T4" y="T5"/>
                  </a:cxn>
                  <a:cxn ang="T15">
                    <a:pos x="T6" y="T7"/>
                  </a:cxn>
                  <a:cxn ang="T16">
                    <a:pos x="T8" y="T9"/>
                  </a:cxn>
                  <a:cxn ang="T17">
                    <a:pos x="T10" y="T11"/>
                  </a:cxn>
                </a:cxnLst>
                <a:rect l="T18" t="T19" r="T20" b="T21"/>
                <a:pathLst>
                  <a:path w="185" h="809">
                    <a:moveTo>
                      <a:pt x="0" y="568"/>
                    </a:moveTo>
                    <a:lnTo>
                      <a:pt x="0" y="808"/>
                    </a:lnTo>
                    <a:lnTo>
                      <a:pt x="184" y="408"/>
                    </a:lnTo>
                    <a:lnTo>
                      <a:pt x="0" y="0"/>
                    </a:lnTo>
                    <a:lnTo>
                      <a:pt x="0" y="248"/>
                    </a:lnTo>
                    <a:lnTo>
                      <a:pt x="0" y="568"/>
                    </a:lnTo>
                  </a:path>
                </a:pathLst>
              </a:custGeom>
              <a:solidFill>
                <a:srgbClr val="FFFFFF"/>
              </a:solidFill>
              <a:ln w="12700" cap="rnd">
                <a:solidFill>
                  <a:srgbClr val="000000"/>
                </a:solidFill>
                <a:round/>
                <a:headEnd/>
                <a:tailEnd/>
              </a:ln>
            </p:spPr>
            <p:txBody>
              <a:bodyPr lIns="89274" tIns="43854" rIns="89274" bIns="43854">
                <a:spAutoFit/>
              </a:bodyPr>
              <a:lstStyle/>
              <a:p>
                <a:endParaRPr lang="en-US" b="1"/>
              </a:p>
            </p:txBody>
          </p:sp>
          <p:sp>
            <p:nvSpPr>
              <p:cNvPr id="9242" name="Freeform 28"/>
              <p:cNvSpPr>
                <a:spLocks/>
              </p:cNvSpPr>
              <p:nvPr/>
            </p:nvSpPr>
            <p:spPr bwMode="auto">
              <a:xfrm>
                <a:off x="419" y="2714"/>
                <a:ext cx="201" cy="292"/>
              </a:xfrm>
              <a:custGeom>
                <a:avLst/>
                <a:gdLst>
                  <a:gd name="T0" fmla="*/ 200 w 201"/>
                  <a:gd name="T1" fmla="*/ 544 h 545"/>
                  <a:gd name="T2" fmla="*/ 168 w 201"/>
                  <a:gd name="T3" fmla="*/ 544 h 545"/>
                  <a:gd name="T4" fmla="*/ 136 w 201"/>
                  <a:gd name="T5" fmla="*/ 528 h 545"/>
                  <a:gd name="T6" fmla="*/ 72 w 201"/>
                  <a:gd name="T7" fmla="*/ 432 h 545"/>
                  <a:gd name="T8" fmla="*/ 32 w 201"/>
                  <a:gd name="T9" fmla="*/ 296 h 545"/>
                  <a:gd name="T10" fmla="*/ 8 w 201"/>
                  <a:gd name="T11" fmla="*/ 128 h 545"/>
                  <a:gd name="T12" fmla="*/ 0 w 201"/>
                  <a:gd name="T13" fmla="*/ 0 h 545"/>
                  <a:gd name="T14" fmla="*/ 40 w 201"/>
                  <a:gd name="T15" fmla="*/ 120 h 545"/>
                  <a:gd name="T16" fmla="*/ 88 w 201"/>
                  <a:gd name="T17" fmla="*/ 192 h 545"/>
                  <a:gd name="T18" fmla="*/ 128 w 201"/>
                  <a:gd name="T19" fmla="*/ 216 h 545"/>
                  <a:gd name="T20" fmla="*/ 200 w 201"/>
                  <a:gd name="T21" fmla="*/ 224 h 545"/>
                  <a:gd name="T22" fmla="*/ 200 w 201"/>
                  <a:gd name="T23" fmla="*/ 544 h 5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545"/>
                  <a:gd name="T38" fmla="*/ 201 w 201"/>
                  <a:gd name="T39" fmla="*/ 545 h 5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545">
                    <a:moveTo>
                      <a:pt x="200" y="544"/>
                    </a:moveTo>
                    <a:lnTo>
                      <a:pt x="168" y="544"/>
                    </a:lnTo>
                    <a:lnTo>
                      <a:pt x="136" y="528"/>
                    </a:lnTo>
                    <a:lnTo>
                      <a:pt x="72" y="432"/>
                    </a:lnTo>
                    <a:lnTo>
                      <a:pt x="32" y="296"/>
                    </a:lnTo>
                    <a:lnTo>
                      <a:pt x="8" y="128"/>
                    </a:lnTo>
                    <a:lnTo>
                      <a:pt x="0" y="0"/>
                    </a:lnTo>
                    <a:lnTo>
                      <a:pt x="40" y="120"/>
                    </a:lnTo>
                    <a:lnTo>
                      <a:pt x="88" y="192"/>
                    </a:lnTo>
                    <a:lnTo>
                      <a:pt x="128" y="216"/>
                    </a:lnTo>
                    <a:lnTo>
                      <a:pt x="200" y="224"/>
                    </a:lnTo>
                    <a:lnTo>
                      <a:pt x="200" y="544"/>
                    </a:lnTo>
                  </a:path>
                </a:pathLst>
              </a:custGeom>
              <a:solidFill>
                <a:srgbClr val="FFFFFF"/>
              </a:solidFill>
              <a:ln w="12700" cap="rnd">
                <a:solidFill>
                  <a:srgbClr val="000000"/>
                </a:solidFill>
                <a:round/>
                <a:headEnd/>
                <a:tailEnd/>
              </a:ln>
            </p:spPr>
            <p:txBody>
              <a:bodyPr lIns="89274" tIns="43854" rIns="89274" bIns="43854">
                <a:spAutoFit/>
              </a:bodyPr>
              <a:lstStyle/>
              <a:p>
                <a:endParaRPr lang="en-US" b="1"/>
              </a:p>
            </p:txBody>
          </p:sp>
        </p:grpSp>
      </p:grpSp>
      <p:grpSp>
        <p:nvGrpSpPr>
          <p:cNvPr id="8" name="Group 33"/>
          <p:cNvGrpSpPr>
            <a:grpSpLocks/>
          </p:cNvGrpSpPr>
          <p:nvPr/>
        </p:nvGrpSpPr>
        <p:grpSpPr bwMode="auto">
          <a:xfrm>
            <a:off x="3053556" y="2466976"/>
            <a:ext cx="3102225" cy="1089025"/>
            <a:chOff x="1463" y="1574"/>
            <a:chExt cx="1486" cy="695"/>
          </a:xfrm>
        </p:grpSpPr>
        <p:sp>
          <p:nvSpPr>
            <p:cNvPr id="9234" name="AutoShape 15"/>
            <p:cNvSpPr>
              <a:spLocks noChangeArrowheads="1"/>
            </p:cNvSpPr>
            <p:nvPr/>
          </p:nvSpPr>
          <p:spPr bwMode="auto">
            <a:xfrm>
              <a:off x="2125" y="1574"/>
              <a:ext cx="824" cy="695"/>
            </a:xfrm>
            <a:prstGeom prst="roundRect">
              <a:avLst>
                <a:gd name="adj" fmla="val 17995"/>
              </a:avLst>
            </a:prstGeom>
            <a:solidFill>
              <a:schemeClr val="bg1"/>
            </a:solidFill>
            <a:ln w="12700">
              <a:solidFill>
                <a:srgbClr val="000000"/>
              </a:solidFill>
              <a:round/>
              <a:headEnd/>
              <a:tailEnd/>
            </a:ln>
          </p:spPr>
          <p:txBody>
            <a:bodyPr wrap="none" lIns="89274" tIns="43854" rIns="89274" bIns="43854" anchor="ctr"/>
            <a:lstStyle/>
            <a:p>
              <a:pPr algn="ctr" defTabSz="901700" eaLnBrk="0" hangingPunct="0"/>
              <a:r>
                <a:rPr lang="en-US" b="1" u="none"/>
                <a:t>Childhood</a:t>
              </a:r>
            </a:p>
          </p:txBody>
        </p:sp>
        <p:sp>
          <p:nvSpPr>
            <p:cNvPr id="9235" name="Line 30"/>
            <p:cNvSpPr>
              <a:spLocks noChangeShapeType="1"/>
            </p:cNvSpPr>
            <p:nvPr/>
          </p:nvSpPr>
          <p:spPr bwMode="auto">
            <a:xfrm>
              <a:off x="1463" y="1911"/>
              <a:ext cx="65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9274" tIns="43854" rIns="89274" bIns="43854" anchor="ctr"/>
            <a:lstStyle/>
            <a:p>
              <a:endParaRPr lang="en-US" b="1"/>
            </a:p>
          </p:txBody>
        </p:sp>
      </p:grpSp>
      <p:grpSp>
        <p:nvGrpSpPr>
          <p:cNvPr id="9" name="Group 34"/>
          <p:cNvGrpSpPr>
            <a:grpSpLocks/>
          </p:cNvGrpSpPr>
          <p:nvPr/>
        </p:nvGrpSpPr>
        <p:grpSpPr bwMode="auto">
          <a:xfrm>
            <a:off x="6191755" y="2447926"/>
            <a:ext cx="2520294" cy="1089025"/>
            <a:chOff x="2967" y="1562"/>
            <a:chExt cx="1207" cy="695"/>
          </a:xfrm>
        </p:grpSpPr>
        <p:sp>
          <p:nvSpPr>
            <p:cNvPr id="9232" name="AutoShape 16"/>
            <p:cNvSpPr>
              <a:spLocks noChangeArrowheads="1"/>
            </p:cNvSpPr>
            <p:nvPr/>
          </p:nvSpPr>
          <p:spPr bwMode="auto">
            <a:xfrm>
              <a:off x="3350" y="1562"/>
              <a:ext cx="824" cy="695"/>
            </a:xfrm>
            <a:prstGeom prst="roundRect">
              <a:avLst>
                <a:gd name="adj" fmla="val 179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9274" tIns="43854" rIns="89274" bIns="43854" anchor="ctr"/>
            <a:lstStyle/>
            <a:p>
              <a:pPr algn="ctr" defTabSz="901700" eaLnBrk="0" hangingPunct="0"/>
              <a:r>
                <a:rPr lang="en-US" b="1" u="none" dirty="0"/>
                <a:t>Adulthood</a:t>
              </a:r>
            </a:p>
          </p:txBody>
        </p:sp>
        <p:sp>
          <p:nvSpPr>
            <p:cNvPr id="9233" name="Line 31"/>
            <p:cNvSpPr>
              <a:spLocks noChangeShapeType="1"/>
            </p:cNvSpPr>
            <p:nvPr/>
          </p:nvSpPr>
          <p:spPr bwMode="auto">
            <a:xfrm>
              <a:off x="2967" y="1900"/>
              <a:ext cx="3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9274" tIns="43854" rIns="89274" bIns="43854" anchor="ctr"/>
            <a:lstStyle/>
            <a:p>
              <a:endParaRPr lang="en-US" b="1"/>
            </a:p>
          </p:txBody>
        </p:sp>
      </p:grpSp>
      <p:grpSp>
        <p:nvGrpSpPr>
          <p:cNvPr id="10" name="Group 35"/>
          <p:cNvGrpSpPr>
            <a:grpSpLocks/>
          </p:cNvGrpSpPr>
          <p:nvPr/>
        </p:nvGrpSpPr>
        <p:grpSpPr bwMode="auto">
          <a:xfrm>
            <a:off x="8707816" y="2466976"/>
            <a:ext cx="2632448" cy="1089025"/>
            <a:chOff x="4172" y="1574"/>
            <a:chExt cx="1261" cy="695"/>
          </a:xfrm>
        </p:grpSpPr>
        <p:sp>
          <p:nvSpPr>
            <p:cNvPr id="9230" name="AutoShape 17"/>
            <p:cNvSpPr>
              <a:spLocks noChangeArrowheads="1"/>
            </p:cNvSpPr>
            <p:nvPr/>
          </p:nvSpPr>
          <p:spPr bwMode="auto">
            <a:xfrm>
              <a:off x="4609" y="1574"/>
              <a:ext cx="824" cy="695"/>
            </a:xfrm>
            <a:prstGeom prst="roundRect">
              <a:avLst>
                <a:gd name="adj" fmla="val 179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9274" tIns="43854" rIns="89274" bIns="43854" anchor="ctr"/>
            <a:lstStyle/>
            <a:p>
              <a:pPr algn="ctr" defTabSz="901700" eaLnBrk="0" hangingPunct="0"/>
              <a:r>
                <a:rPr lang="en-US" b="1" u="none"/>
                <a:t>Retirement</a:t>
              </a:r>
            </a:p>
          </p:txBody>
        </p:sp>
        <p:sp>
          <p:nvSpPr>
            <p:cNvPr id="9231" name="Line 32"/>
            <p:cNvSpPr>
              <a:spLocks noChangeShapeType="1"/>
            </p:cNvSpPr>
            <p:nvPr/>
          </p:nvSpPr>
          <p:spPr bwMode="auto">
            <a:xfrm>
              <a:off x="4172" y="1921"/>
              <a:ext cx="41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9274" tIns="43854" rIns="89274" bIns="43854" anchor="ctr"/>
            <a:lstStyle/>
            <a:p>
              <a:endParaRPr lang="en-US" b="1"/>
            </a:p>
          </p:txBody>
        </p:sp>
      </p:grpSp>
      <p:sp>
        <p:nvSpPr>
          <p:cNvPr id="17448" name="AutoShape 40"/>
          <p:cNvSpPr>
            <a:spLocks noChangeArrowheads="1"/>
          </p:cNvSpPr>
          <p:nvPr/>
        </p:nvSpPr>
        <p:spPr bwMode="auto">
          <a:xfrm flipH="1">
            <a:off x="1502443" y="5641976"/>
            <a:ext cx="9317257" cy="752475"/>
          </a:xfrm>
          <a:prstGeom prst="curvedUpArrow">
            <a:avLst>
              <a:gd name="adj1" fmla="val 185781"/>
              <a:gd name="adj2" fmla="val 371561"/>
              <a:gd name="adj3" fmla="val 45204"/>
            </a:avLst>
          </a:prstGeom>
          <a:solidFill>
            <a:schemeClr val="bg1"/>
          </a:solidFill>
          <a:ln w="12700">
            <a:solidFill>
              <a:schemeClr val="tx1"/>
            </a:solidFill>
            <a:miter lim="800000"/>
            <a:headEnd/>
            <a:tailEnd/>
          </a:ln>
        </p:spPr>
        <p:txBody>
          <a:bodyPr wrap="none" anchor="ctr"/>
          <a:lstStyle/>
          <a:p>
            <a:pPr eaLnBrk="0" hangingPunct="0"/>
            <a:endParaRPr lang="en-US" b="1"/>
          </a:p>
        </p:txBody>
      </p:sp>
      <p:sp>
        <p:nvSpPr>
          <p:cNvPr id="17449" name="AutoShape 41"/>
          <p:cNvSpPr>
            <a:spLocks noChangeArrowheads="1"/>
          </p:cNvSpPr>
          <p:nvPr/>
        </p:nvSpPr>
        <p:spPr bwMode="auto">
          <a:xfrm>
            <a:off x="4424799" y="2454276"/>
            <a:ext cx="1720401" cy="1089025"/>
          </a:xfrm>
          <a:prstGeom prst="roundRect">
            <a:avLst>
              <a:gd name="adj" fmla="val 17995"/>
            </a:avLst>
          </a:prstGeom>
          <a:solidFill>
            <a:srgbClr val="FDAD23"/>
          </a:solidFill>
          <a:ln w="12700">
            <a:solidFill>
              <a:srgbClr val="000000"/>
            </a:solidFill>
            <a:round/>
            <a:headEnd/>
            <a:tailEnd/>
          </a:ln>
        </p:spPr>
        <p:txBody>
          <a:bodyPr wrap="none" lIns="89274" tIns="43854" rIns="89274" bIns="43854" anchor="ctr"/>
          <a:lstStyle/>
          <a:p>
            <a:pPr algn="ctr" defTabSz="901700" eaLnBrk="0" hangingPunct="0"/>
            <a:r>
              <a:rPr lang="en-US" b="1" u="none" dirty="0"/>
              <a:t>Childhood</a:t>
            </a:r>
          </a:p>
        </p:txBody>
      </p:sp>
      <p:sp>
        <p:nvSpPr>
          <p:cNvPr id="3" name="Rectangle 2"/>
          <p:cNvSpPr/>
          <p:nvPr/>
        </p:nvSpPr>
        <p:spPr>
          <a:xfrm>
            <a:off x="3922544" y="304800"/>
            <a:ext cx="5089855" cy="646331"/>
          </a:xfrm>
          <a:prstGeom prst="rect">
            <a:avLst/>
          </a:prstGeom>
        </p:spPr>
        <p:txBody>
          <a:bodyPr wrap="none">
            <a:spAutoFit/>
          </a:bodyPr>
          <a:lstStyle/>
          <a:p>
            <a:r>
              <a:rPr lang="en-US" sz="3600" u="sng" dirty="0">
                <a:latin typeface="Algerian" pitchFamily="82" charset="0"/>
              </a:rPr>
              <a:t>Software Life Cycle</a:t>
            </a:r>
          </a:p>
        </p:txBody>
      </p:sp>
    </p:spTree>
    <p:extLst>
      <p:ext uri="{BB962C8B-B14F-4D97-AF65-F5344CB8AC3E}">
        <p14:creationId xmlns:p14="http://schemas.microsoft.com/office/powerpoint/2010/main" val="390391450"/>
      </p:ext>
    </p:extLst>
  </p:cSld>
  <p:clrMapOvr>
    <a:masterClrMapping/>
  </p:clrMapOvr>
  <mc:AlternateContent xmlns:mc="http://schemas.openxmlformats.org/markup-compatibility/2006" xmlns:p14="http://schemas.microsoft.com/office/powerpoint/2010/main">
    <mc:Choice Requires="p14">
      <p:transition p14:dur="250" advTm="2000">
        <p:push/>
      </p:transition>
    </mc:Choice>
    <mc:Fallback xmlns="">
      <p:transition advTm="2000">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sz="quarter" idx="4294967295"/>
          </p:nvPr>
        </p:nvSpPr>
        <p:spPr>
          <a:xfrm>
            <a:off x="-1588" y="1336675"/>
            <a:ext cx="11963400" cy="4683125"/>
          </a:xfrm>
          <a:prstGeom prst="rect">
            <a:avLst/>
          </a:prstGeom>
        </p:spPr>
        <p:txBody>
          <a:bodyPr/>
          <a:lstStyle/>
          <a:p>
            <a:pPr marL="342900" indent="-342900" algn="l" eaLnBrk="1" hangingPunct="1">
              <a:buFont typeface="Wingdings" pitchFamily="2" charset="2"/>
              <a:buChar char="q"/>
            </a:pPr>
            <a:r>
              <a:rPr lang="en-US" sz="2800" b="1" dirty="0"/>
              <a:t>Software life cycle:</a:t>
            </a:r>
          </a:p>
          <a:p>
            <a:pPr lvl="1" algn="l" eaLnBrk="1" hangingPunct="1"/>
            <a:r>
              <a:rPr lang="en-US" sz="2000" dirty="0">
                <a:solidFill>
                  <a:schemeClr val="tx1"/>
                </a:solidFill>
              </a:rPr>
              <a:t>	</a:t>
            </a:r>
            <a:r>
              <a:rPr lang="en-US" sz="2400" dirty="0">
                <a:solidFill>
                  <a:schemeClr val="tx1"/>
                </a:solidFill>
              </a:rPr>
              <a:t>Set of activities and their relationships to each other to support the development of a 	software system </a:t>
            </a:r>
            <a:endParaRPr lang="en-US" sz="2000" dirty="0">
              <a:solidFill>
                <a:schemeClr val="tx1"/>
              </a:solidFill>
            </a:endParaRPr>
          </a:p>
          <a:p>
            <a:pPr algn="l" eaLnBrk="1" hangingPunct="1"/>
            <a:endParaRPr lang="en-US" sz="2400" dirty="0"/>
          </a:p>
          <a:p>
            <a:pPr marL="342900" indent="-342900" algn="l" eaLnBrk="1" hangingPunct="1">
              <a:buFont typeface="Wingdings" pitchFamily="2" charset="2"/>
              <a:buChar char="q"/>
            </a:pPr>
            <a:r>
              <a:rPr lang="en-US" sz="2800" b="1" dirty="0"/>
              <a:t>Software development methodology: </a:t>
            </a:r>
          </a:p>
          <a:p>
            <a:pPr lvl="1" algn="l" eaLnBrk="1" hangingPunct="1"/>
            <a:r>
              <a:rPr lang="en-US" sz="2000" dirty="0">
                <a:solidFill>
                  <a:schemeClr val="tx1"/>
                </a:solidFill>
              </a:rPr>
              <a:t>	</a:t>
            </a:r>
            <a:r>
              <a:rPr lang="en-US" sz="2400" dirty="0">
                <a:solidFill>
                  <a:schemeClr val="tx1"/>
                </a:solidFill>
              </a:rPr>
              <a:t>A collection of techniques for building models applied across the software life cycle</a:t>
            </a:r>
            <a:endParaRPr lang="en-US" sz="2000" dirty="0">
              <a:solidFill>
                <a:schemeClr val="tx1"/>
              </a:solidFill>
            </a:endParaRPr>
          </a:p>
        </p:txBody>
      </p:sp>
      <p:sp>
        <p:nvSpPr>
          <p:cNvPr id="2" name="Rectangle 1"/>
          <p:cNvSpPr/>
          <p:nvPr/>
        </p:nvSpPr>
        <p:spPr>
          <a:xfrm>
            <a:off x="4646612" y="381000"/>
            <a:ext cx="2795958" cy="646331"/>
          </a:xfrm>
          <a:prstGeom prst="rect">
            <a:avLst/>
          </a:prstGeom>
        </p:spPr>
        <p:txBody>
          <a:bodyPr wrap="none">
            <a:spAutoFit/>
          </a:bodyPr>
          <a:lstStyle/>
          <a:p>
            <a:r>
              <a:rPr lang="en-US" sz="3600" u="sng" dirty="0">
                <a:latin typeface="Algerian" pitchFamily="82" charset="0"/>
              </a:rPr>
              <a:t>Definitions</a:t>
            </a:r>
          </a:p>
        </p:txBody>
      </p:sp>
    </p:spTree>
    <p:extLst>
      <p:ext uri="{BB962C8B-B14F-4D97-AF65-F5344CB8AC3E}">
        <p14:creationId xmlns:p14="http://schemas.microsoft.com/office/powerpoint/2010/main" val="77867025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4294967295"/>
          </p:nvPr>
        </p:nvSpPr>
        <p:spPr>
          <a:xfrm>
            <a:off x="74612" y="1371600"/>
            <a:ext cx="11887200" cy="4572000"/>
          </a:xfrm>
          <a:prstGeom prst="rect">
            <a:avLst/>
          </a:prstGeom>
        </p:spPr>
        <p:txBody>
          <a:bodyPr>
            <a:normAutofit/>
          </a:bodyPr>
          <a:lstStyle/>
          <a:p>
            <a:pPr algn="just" eaLnBrk="1" hangingPunct="1"/>
            <a:r>
              <a:rPr lang="en-US" sz="2800" dirty="0"/>
              <a:t>.</a:t>
            </a:r>
          </a:p>
        </p:txBody>
      </p:sp>
      <p:sp>
        <p:nvSpPr>
          <p:cNvPr id="2" name="Rectangle 1"/>
          <p:cNvSpPr/>
          <p:nvPr/>
        </p:nvSpPr>
        <p:spPr>
          <a:xfrm>
            <a:off x="3046412" y="281889"/>
            <a:ext cx="6680034" cy="646331"/>
          </a:xfrm>
          <a:prstGeom prst="rect">
            <a:avLst/>
          </a:prstGeom>
        </p:spPr>
        <p:txBody>
          <a:bodyPr wrap="none">
            <a:spAutoFit/>
          </a:bodyPr>
          <a:lstStyle/>
          <a:p>
            <a:pPr algn="ctr"/>
            <a:r>
              <a:rPr lang="en-US" sz="3600" u="sng" dirty="0">
                <a:latin typeface="Algerian" pitchFamily="82" charset="0"/>
              </a:rPr>
              <a:t>Software Life Cycle Model</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371600"/>
            <a:ext cx="12188825" cy="5334000"/>
          </a:xfrm>
          <a:prstGeom prst="rect">
            <a:avLst/>
          </a:prstGeom>
        </p:spPr>
      </p:pic>
    </p:spTree>
    <p:extLst>
      <p:ext uri="{BB962C8B-B14F-4D97-AF65-F5344CB8AC3E}">
        <p14:creationId xmlns:p14="http://schemas.microsoft.com/office/powerpoint/2010/main" val="429115125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sz="quarter" idx="4294967295"/>
          </p:nvPr>
        </p:nvSpPr>
        <p:spPr>
          <a:xfrm>
            <a:off x="-1588" y="1371600"/>
            <a:ext cx="12115800" cy="4800600"/>
          </a:xfrm>
          <a:prstGeom prst="rect">
            <a:avLst/>
          </a:prstGeom>
        </p:spPr>
        <p:txBody>
          <a:bodyPr>
            <a:noAutofit/>
          </a:bodyPr>
          <a:lstStyle/>
          <a:p>
            <a:pPr marL="342900" indent="-342900" algn="l" eaLnBrk="1" fontAlgn="auto" hangingPunct="1">
              <a:spcBef>
                <a:spcPts val="580"/>
              </a:spcBef>
              <a:spcAft>
                <a:spcPts val="0"/>
              </a:spcAft>
              <a:buFont typeface="Wingdings" pitchFamily="2" charset="2"/>
              <a:buChar char="q"/>
              <a:defRPr/>
            </a:pPr>
            <a:r>
              <a:rPr lang="en-US" sz="2800" b="1" i="1" dirty="0"/>
              <a:t>Which activities</a:t>
            </a:r>
            <a:r>
              <a:rPr lang="en-US" sz="2800" b="1" dirty="0"/>
              <a:t> </a:t>
            </a:r>
            <a:r>
              <a:rPr lang="en-US" sz="2800" dirty="0"/>
              <a:t>should we select for the software project?</a:t>
            </a:r>
          </a:p>
          <a:p>
            <a:pPr marL="342900" indent="-342900" algn="l" eaLnBrk="1" fontAlgn="auto" hangingPunct="1">
              <a:spcBef>
                <a:spcPts val="580"/>
              </a:spcBef>
              <a:spcAft>
                <a:spcPts val="0"/>
              </a:spcAft>
              <a:buFont typeface="Wingdings" pitchFamily="2" charset="2"/>
              <a:buChar char="q"/>
              <a:defRPr/>
            </a:pPr>
            <a:r>
              <a:rPr lang="en-US" sz="2800" dirty="0"/>
              <a:t>What are the </a:t>
            </a:r>
            <a:r>
              <a:rPr lang="en-US" sz="2800" b="1" i="1" dirty="0"/>
              <a:t>dependencies between activities</a:t>
            </a:r>
            <a:r>
              <a:rPr lang="en-US" sz="2800" b="1" dirty="0"/>
              <a:t>? </a:t>
            </a:r>
          </a:p>
          <a:p>
            <a:pPr marL="342900" indent="-342900" algn="l" eaLnBrk="1" fontAlgn="auto" hangingPunct="1">
              <a:spcBef>
                <a:spcPts val="580"/>
              </a:spcBef>
              <a:spcAft>
                <a:spcPts val="0"/>
              </a:spcAft>
              <a:buFont typeface="Wingdings" pitchFamily="2" charset="2"/>
              <a:buChar char="q"/>
              <a:defRPr/>
            </a:pPr>
            <a:r>
              <a:rPr lang="en-US" sz="2800" dirty="0"/>
              <a:t>How should we </a:t>
            </a:r>
            <a:r>
              <a:rPr lang="en-US" sz="2800" b="1" i="1" dirty="0"/>
              <a:t>schedule the activities</a:t>
            </a:r>
            <a:r>
              <a:rPr lang="en-US" sz="2800" dirty="0"/>
              <a:t>?</a:t>
            </a:r>
          </a:p>
          <a:p>
            <a:pPr marL="342900" indent="-342900" algn="l" eaLnBrk="1" fontAlgn="auto" hangingPunct="1">
              <a:spcBef>
                <a:spcPts val="580"/>
              </a:spcBef>
              <a:spcAft>
                <a:spcPts val="0"/>
              </a:spcAft>
              <a:buFont typeface="Wingdings" pitchFamily="2" charset="2"/>
              <a:buChar char="q"/>
              <a:defRPr/>
            </a:pPr>
            <a:r>
              <a:rPr lang="en-US" sz="2800" dirty="0"/>
              <a:t>To find these activities and dependencies we can use the same modeling techniques we use for software development:</a:t>
            </a:r>
          </a:p>
          <a:p>
            <a:pPr marL="834390" lvl="1" indent="-285750" algn="l" eaLnBrk="1" fontAlgn="auto" hangingPunct="1">
              <a:spcBef>
                <a:spcPts val="370"/>
              </a:spcBef>
              <a:spcAft>
                <a:spcPts val="0"/>
              </a:spcAft>
              <a:buFont typeface="Arial" pitchFamily="34" charset="0"/>
              <a:buChar char="•"/>
              <a:defRPr/>
            </a:pPr>
            <a:r>
              <a:rPr lang="en-US" sz="2400" b="1" dirty="0">
                <a:solidFill>
                  <a:schemeClr val="tx1"/>
                </a:solidFill>
              </a:rPr>
              <a:t>Functional Modeling of a Software Lifecycle</a:t>
            </a:r>
          </a:p>
          <a:p>
            <a:pPr marL="1108710" lvl="2" indent="-285750" algn="l" eaLnBrk="1" fontAlgn="auto" hangingPunct="1">
              <a:spcBef>
                <a:spcPts val="370"/>
              </a:spcBef>
              <a:spcAft>
                <a:spcPts val="0"/>
              </a:spcAft>
              <a:buClr>
                <a:schemeClr val="accent1">
                  <a:tint val="60000"/>
                </a:schemeClr>
              </a:buClr>
              <a:buFont typeface="Courier New" pitchFamily="49" charset="0"/>
              <a:buChar char="o"/>
              <a:defRPr/>
            </a:pPr>
            <a:r>
              <a:rPr lang="en-US" sz="2000" dirty="0"/>
              <a:t>Scenarios</a:t>
            </a:r>
          </a:p>
          <a:p>
            <a:pPr marL="1108710" lvl="2" indent="-285750" algn="l" eaLnBrk="1" fontAlgn="auto" hangingPunct="1">
              <a:spcBef>
                <a:spcPts val="370"/>
              </a:spcBef>
              <a:spcAft>
                <a:spcPts val="0"/>
              </a:spcAft>
              <a:buClr>
                <a:schemeClr val="accent1">
                  <a:tint val="60000"/>
                </a:schemeClr>
              </a:buClr>
              <a:buFont typeface="Courier New" pitchFamily="49" charset="0"/>
              <a:buChar char="o"/>
              <a:defRPr/>
            </a:pPr>
            <a:r>
              <a:rPr lang="en-US" sz="2000" dirty="0"/>
              <a:t>Use case model</a:t>
            </a:r>
          </a:p>
          <a:p>
            <a:pPr marL="834390" lvl="1" indent="-285750" algn="l" eaLnBrk="1" fontAlgn="auto" hangingPunct="1">
              <a:spcBef>
                <a:spcPts val="370"/>
              </a:spcBef>
              <a:spcAft>
                <a:spcPts val="0"/>
              </a:spcAft>
              <a:buFont typeface="Arial" pitchFamily="34" charset="0"/>
              <a:buChar char="•"/>
              <a:defRPr/>
            </a:pPr>
            <a:r>
              <a:rPr lang="en-US" sz="2400" b="1" dirty="0">
                <a:solidFill>
                  <a:schemeClr val="tx1"/>
                </a:solidFill>
              </a:rPr>
              <a:t>Structural modeling of a Software Lifecycle</a:t>
            </a:r>
          </a:p>
          <a:p>
            <a:pPr marL="1108710" lvl="2" indent="-285750" algn="l" eaLnBrk="1" fontAlgn="auto" hangingPunct="1">
              <a:spcBef>
                <a:spcPts val="370"/>
              </a:spcBef>
              <a:spcAft>
                <a:spcPts val="0"/>
              </a:spcAft>
              <a:buClr>
                <a:schemeClr val="accent1">
                  <a:tint val="60000"/>
                </a:schemeClr>
              </a:buClr>
              <a:buFont typeface="Courier New" pitchFamily="49" charset="0"/>
              <a:buChar char="o"/>
              <a:defRPr/>
            </a:pPr>
            <a:r>
              <a:rPr lang="en-US" sz="2000" dirty="0"/>
              <a:t>Object identification</a:t>
            </a:r>
          </a:p>
          <a:p>
            <a:pPr marL="1108710" lvl="2" indent="-285750" algn="l" eaLnBrk="1" fontAlgn="auto" hangingPunct="1">
              <a:spcBef>
                <a:spcPts val="370"/>
              </a:spcBef>
              <a:spcAft>
                <a:spcPts val="0"/>
              </a:spcAft>
              <a:buClr>
                <a:schemeClr val="accent1">
                  <a:tint val="60000"/>
                </a:schemeClr>
              </a:buClr>
              <a:buFont typeface="Courier New" pitchFamily="49" charset="0"/>
              <a:buChar char="o"/>
              <a:defRPr/>
            </a:pPr>
            <a:r>
              <a:rPr lang="en-US" sz="2000" dirty="0"/>
              <a:t>Class diagrams</a:t>
            </a:r>
          </a:p>
          <a:p>
            <a:pPr marL="834390" lvl="1" indent="-285750" algn="l" eaLnBrk="1" fontAlgn="auto" hangingPunct="1">
              <a:spcBef>
                <a:spcPts val="370"/>
              </a:spcBef>
              <a:spcAft>
                <a:spcPts val="0"/>
              </a:spcAft>
              <a:buFont typeface="Arial" pitchFamily="34" charset="0"/>
              <a:buChar char="•"/>
              <a:defRPr/>
            </a:pPr>
            <a:r>
              <a:rPr lang="en-US" sz="2400" b="1" dirty="0">
                <a:solidFill>
                  <a:schemeClr val="tx1"/>
                </a:solidFill>
              </a:rPr>
              <a:t>Dynamic Modeling of a Software Lifecycle</a:t>
            </a:r>
          </a:p>
          <a:p>
            <a:pPr marL="1108710" lvl="2" indent="-285750" algn="l" eaLnBrk="1" fontAlgn="auto" hangingPunct="1">
              <a:spcBef>
                <a:spcPts val="370"/>
              </a:spcBef>
              <a:spcAft>
                <a:spcPts val="0"/>
              </a:spcAft>
              <a:buClr>
                <a:schemeClr val="accent1">
                  <a:tint val="60000"/>
                </a:schemeClr>
              </a:buClr>
              <a:buFont typeface="Courier New" pitchFamily="49" charset="0"/>
              <a:buChar char="o"/>
              <a:defRPr/>
            </a:pPr>
            <a:r>
              <a:rPr lang="en-US" sz="2000" dirty="0"/>
              <a:t>Sequence diagrams, state chart and activity diagrams </a:t>
            </a:r>
          </a:p>
        </p:txBody>
      </p:sp>
      <p:sp>
        <p:nvSpPr>
          <p:cNvPr id="2" name="Rectangle 1"/>
          <p:cNvSpPr/>
          <p:nvPr/>
        </p:nvSpPr>
        <p:spPr>
          <a:xfrm>
            <a:off x="1598612" y="304800"/>
            <a:ext cx="9522159" cy="646331"/>
          </a:xfrm>
          <a:prstGeom prst="rect">
            <a:avLst/>
          </a:prstGeom>
        </p:spPr>
        <p:txBody>
          <a:bodyPr wrap="none">
            <a:spAutoFit/>
          </a:bodyPr>
          <a:lstStyle/>
          <a:p>
            <a:r>
              <a:rPr lang="en-US" sz="3600" u="sng" dirty="0">
                <a:latin typeface="Algerian" pitchFamily="82" charset="0"/>
              </a:rPr>
              <a:t>Typical Software Life Cycle Questions</a:t>
            </a:r>
          </a:p>
        </p:txBody>
      </p:sp>
    </p:spTree>
    <p:extLst>
      <p:ext uri="{BB962C8B-B14F-4D97-AF65-F5344CB8AC3E}">
        <p14:creationId xmlns:p14="http://schemas.microsoft.com/office/powerpoint/2010/main" val="1032263472"/>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http://schemas.microsoft.com/office/2006/documentManagement/types"/>
    <ds:schemaRef ds:uri="http://purl.org/dc/terms/"/>
    <ds:schemaRef ds:uri="4873beb7-5857-4685-be1f-d57550cc96cc"/>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Black Tie</Template>
  <TotalTime>1101</TotalTime>
  <Words>4648</Words>
  <Application>Microsoft Office PowerPoint</Application>
  <PresentationFormat>Custom</PresentationFormat>
  <Paragraphs>626</Paragraphs>
  <Slides>59</Slides>
  <Notes>41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4" baseType="lpstr">
      <vt:lpstr>Algerian</vt:lpstr>
      <vt:lpstr>Arial</vt:lpstr>
      <vt:lpstr>Baskerville Old Face</vt:lpstr>
      <vt:lpstr>Book Antiqua</vt:lpstr>
      <vt:lpstr>Century Gothic</vt:lpstr>
      <vt:lpstr>Courier New</vt:lpstr>
      <vt:lpstr>Garamond</vt:lpstr>
      <vt:lpstr>Helvetica</vt:lpstr>
      <vt:lpstr>Palatino</vt:lpstr>
      <vt:lpstr>Times</vt:lpstr>
      <vt:lpstr>Times New Roman</vt:lpstr>
      <vt:lpstr>Wingdings</vt:lpstr>
      <vt:lpstr>Wingdings 2</vt:lpstr>
      <vt:lpstr>BlackTie</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Life Cycle</dc:title>
  <dc:creator>Tanjida Akhter</dc:creator>
  <cp:lastModifiedBy>Tanjida</cp:lastModifiedBy>
  <cp:revision>203</cp:revision>
  <dcterms:created xsi:type="dcterms:W3CDTF">2017-10-26T04:03:09Z</dcterms:created>
  <dcterms:modified xsi:type="dcterms:W3CDTF">2020-08-19T20:40:23Z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