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5" r:id="rId6"/>
    <p:sldId id="260" r:id="rId7"/>
    <p:sldId id="261" r:id="rId8"/>
    <p:sldId id="262" r:id="rId9"/>
    <p:sldId id="263" r:id="rId10"/>
    <p:sldId id="264"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10/12/2011</a:t>
            </a:fld>
            <a:endParaRPr lang="en-US" dirty="0"/>
          </a:p>
        </p:txBody>
      </p:sp>
      <p:sp>
        <p:nvSpPr>
          <p:cNvPr id="20" name="Footer Placeholder 19"/>
          <p:cNvSpPr>
            <a:spLocks noGrp="1"/>
          </p:cNvSpPr>
          <p:nvPr>
            <p:ph type="ftr" sz="quarter" idx="11"/>
          </p:nvPr>
        </p:nvSpPr>
        <p:spPr/>
        <p:txBody>
          <a:bodyPr/>
          <a:lstStyle>
            <a:extLst/>
          </a:lstStyle>
          <a:p>
            <a:endParaRPr lang="en-US" dirty="0"/>
          </a:p>
        </p:txBody>
      </p:sp>
      <p:sp>
        <p:nvSpPr>
          <p:cNvPr id="10" name="Slide Number Placeholder 9"/>
          <p:cNvSpPr>
            <a:spLocks noGrp="1"/>
          </p:cNvSpPr>
          <p:nvPr>
            <p:ph type="sldNum" sz="quarter" idx="12"/>
          </p:nvPr>
        </p:nvSpPr>
        <p:spPr/>
        <p:txBody>
          <a:bodyPr/>
          <a:lstStyle>
            <a:extLst/>
          </a:lstStyle>
          <a:p>
            <a:fld id="{B6F15528-21DE-4FAA-801E-634DDDAF4B2B}" type="slidenum">
              <a:rPr lang="en-US" smtClean="0"/>
              <a:pPr/>
              <a:t>‹#›</a:t>
            </a:fld>
            <a:endParaRPr lang="en-US" dirty="0"/>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dirty="0"/>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10/12/2011</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10/12/2011</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10/12/2011</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10/12/2011</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dirty="0"/>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dirty="0"/>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10/12/2011</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10/12/2011</a:t>
            </a:fld>
            <a:endParaRPr lang="en-US" dirty="0"/>
          </a:p>
        </p:txBody>
      </p:sp>
      <p:sp>
        <p:nvSpPr>
          <p:cNvPr id="8" name="Footer Placeholder 7"/>
          <p:cNvSpPr>
            <a:spLocks noGrp="1"/>
          </p:cNvSpPr>
          <p:nvPr>
            <p:ph type="ftr" sz="quarter" idx="11"/>
          </p:nvPr>
        </p:nvSpPr>
        <p:spPr/>
        <p:txBody>
          <a:bodyPr/>
          <a:lstStyle>
            <a:extLst/>
          </a:lstStyle>
          <a:p>
            <a:endParaRPr lang="en-US" dirty="0"/>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D8BD707-D9CF-40AE-B4C6-C98DA3205C09}" type="datetimeFigureOut">
              <a:rPr lang="en-US" smtClean="0"/>
              <a:pPr/>
              <a:t>10/12/2011</a:t>
            </a:fld>
            <a:endParaRPr lang="en-US" dirty="0"/>
          </a:p>
        </p:txBody>
      </p:sp>
      <p:sp>
        <p:nvSpPr>
          <p:cNvPr id="4" name="Footer Placeholder 3"/>
          <p:cNvSpPr>
            <a:spLocks noGrp="1"/>
          </p:cNvSpPr>
          <p:nvPr>
            <p:ph type="ftr" sz="quarter" idx="11"/>
          </p:nvPr>
        </p:nvSpPr>
        <p:spPr/>
        <p:txBody>
          <a:bodyPr/>
          <a:lstStyle>
            <a:extLst/>
          </a:lstStyle>
          <a:p>
            <a:endParaRPr lang="en-US" dirty="0"/>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 name="Date Placeholder 1"/>
          <p:cNvSpPr>
            <a:spLocks noGrp="1"/>
          </p:cNvSpPr>
          <p:nvPr>
            <p:ph type="dt" sz="half" idx="10"/>
          </p:nvPr>
        </p:nvSpPr>
        <p:spPr/>
        <p:txBody>
          <a:bodyPr/>
          <a:lstStyle>
            <a:extLst/>
          </a:lstStyle>
          <a:p>
            <a:fld id="{1D8BD707-D9CF-40AE-B4C6-C98DA3205C09}" type="datetimeFigureOut">
              <a:rPr lang="en-US" smtClean="0"/>
              <a:pPr/>
              <a:t>10/12/2011</a:t>
            </a:fld>
            <a:endParaRPr lang="en-US" dirty="0"/>
          </a:p>
        </p:txBody>
      </p:sp>
      <p:sp>
        <p:nvSpPr>
          <p:cNvPr id="3" name="Footer Placeholder 2"/>
          <p:cNvSpPr>
            <a:spLocks noGrp="1"/>
          </p:cNvSpPr>
          <p:nvPr>
            <p:ph type="ftr" sz="quarter" idx="11"/>
          </p:nvPr>
        </p:nvSpPr>
        <p:spPr/>
        <p:txBody>
          <a:bodyPr/>
          <a:lstStyle>
            <a:extLst/>
          </a:lstStyle>
          <a:p>
            <a:endParaRPr lang="en-US" dirty="0"/>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dirty="0"/>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10/12/2011</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10/12/2011</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dirty="0"/>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dirty="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dirty="0"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1D8BD707-D9CF-40AE-B4C6-C98DA3205C09}" type="datetimeFigureOut">
              <a:rPr lang="en-US" smtClean="0"/>
              <a:pPr/>
              <a:t>10/12/2011</a:t>
            </a:fld>
            <a:endParaRPr lang="en-US" dirty="0"/>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dirty="0"/>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B6F15528-21DE-4FAA-801E-634DDDAF4B2B}" type="slidenum">
              <a:rPr lang="en-US" smtClean="0"/>
              <a:pPr/>
              <a:t>‹#›</a:t>
            </a:fld>
            <a:endParaRPr lang="en-US" dirty="0"/>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6.xml"/><Relationship Id="rId5" Type="http://schemas.openxmlformats.org/officeDocument/2006/relationships/image" Target="../media/image7.jpeg"/><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p:cNvPicPr>
            <a:picLocks noChangeAspect="1" noChangeArrowheads="1"/>
          </p:cNvPicPr>
          <p:nvPr/>
        </p:nvPicPr>
        <p:blipFill>
          <a:blip r:embed="rId2"/>
          <a:srcRect/>
          <a:stretch>
            <a:fillRect/>
          </a:stretch>
        </p:blipFill>
        <p:spPr bwMode="auto">
          <a:xfrm>
            <a:off x="1295400" y="403817"/>
            <a:ext cx="1905000" cy="1784660"/>
          </a:xfrm>
          <a:prstGeom prst="rect">
            <a:avLst/>
          </a:prstGeom>
          <a:noFill/>
          <a:ln w="9525">
            <a:noFill/>
            <a:miter lim="800000"/>
            <a:headEnd/>
            <a:tailEnd/>
          </a:ln>
        </p:spPr>
      </p:pic>
      <p:pic>
        <p:nvPicPr>
          <p:cNvPr id="5" name="Picture 0" descr="Description: n19910327202_933464_8868.jpg"/>
          <p:cNvPicPr>
            <a:picLocks noChangeAspect="1" noChangeArrowheads="1"/>
          </p:cNvPicPr>
          <p:nvPr/>
        </p:nvPicPr>
        <p:blipFill>
          <a:blip r:embed="rId3"/>
          <a:srcRect/>
          <a:stretch>
            <a:fillRect/>
          </a:stretch>
        </p:blipFill>
        <p:spPr bwMode="auto">
          <a:xfrm>
            <a:off x="3276600" y="491113"/>
            <a:ext cx="5313333" cy="1610067"/>
          </a:xfrm>
          <a:prstGeom prst="rect">
            <a:avLst/>
          </a:prstGeom>
          <a:noFill/>
          <a:ln w="9525">
            <a:noFill/>
            <a:miter lim="800000"/>
            <a:headEnd/>
            <a:tailEnd/>
          </a:ln>
        </p:spPr>
      </p:pic>
      <p:sp>
        <p:nvSpPr>
          <p:cNvPr id="6" name="Rectangle 5"/>
          <p:cNvSpPr/>
          <p:nvPr/>
        </p:nvSpPr>
        <p:spPr>
          <a:xfrm>
            <a:off x="1066800" y="4267199"/>
            <a:ext cx="7848600" cy="1877437"/>
          </a:xfrm>
          <a:prstGeom prst="rect">
            <a:avLst/>
          </a:prstGeom>
        </p:spPr>
        <p:txBody>
          <a:bodyPr wrap="square">
            <a:spAutoFit/>
          </a:bodyPr>
          <a:lstStyle/>
          <a:p>
            <a:r>
              <a:rPr lang="en-US" sz="2800" b="1" dirty="0">
                <a:solidFill>
                  <a:schemeClr val="tx2"/>
                </a:solidFill>
                <a:latin typeface="Baskerville Old Face" pitchFamily="18" charset="0"/>
              </a:rPr>
              <a:t>Department of Computer Science &amp; Engineering</a:t>
            </a:r>
            <a:r>
              <a:rPr lang="en-US" sz="2400" dirty="0">
                <a:solidFill>
                  <a:schemeClr val="tx2"/>
                </a:solidFill>
                <a:latin typeface="Baskerville Old Face" pitchFamily="18" charset="0"/>
              </a:rPr>
              <a:t/>
            </a:r>
            <a:br>
              <a:rPr lang="en-US" sz="2400" dirty="0">
                <a:solidFill>
                  <a:schemeClr val="tx2"/>
                </a:solidFill>
                <a:latin typeface="Baskerville Old Face" pitchFamily="18" charset="0"/>
              </a:rPr>
            </a:br>
            <a:r>
              <a:rPr lang="en-US" sz="3200" dirty="0">
                <a:solidFill>
                  <a:schemeClr val="tx2"/>
                </a:solidFill>
                <a:latin typeface="Baskerville Old Face" pitchFamily="18" charset="0"/>
              </a:rPr>
              <a:t/>
            </a:r>
            <a:br>
              <a:rPr lang="en-US" sz="3200" dirty="0">
                <a:solidFill>
                  <a:schemeClr val="tx2"/>
                </a:solidFill>
                <a:latin typeface="Baskerville Old Face" pitchFamily="18" charset="0"/>
              </a:rPr>
            </a:br>
            <a:r>
              <a:rPr lang="en-US" sz="2800" b="1" dirty="0" smtClean="0">
                <a:solidFill>
                  <a:schemeClr val="tx2"/>
                </a:solidFill>
                <a:latin typeface="Baskerville Old Face" pitchFamily="18" charset="0"/>
              </a:rPr>
              <a:t>Course </a:t>
            </a:r>
            <a:r>
              <a:rPr lang="en-US" sz="2800" b="1" dirty="0">
                <a:solidFill>
                  <a:schemeClr val="tx2"/>
                </a:solidFill>
                <a:latin typeface="Baskerville Old Face" pitchFamily="18" charset="0"/>
              </a:rPr>
              <a:t>Title : </a:t>
            </a:r>
            <a:r>
              <a:rPr lang="en-US" sz="2800" b="1" dirty="0" smtClean="0">
                <a:solidFill>
                  <a:schemeClr val="tx2"/>
                </a:solidFill>
                <a:latin typeface="Baskerville Old Face" pitchFamily="18" charset="0"/>
              </a:rPr>
              <a:t>Statistics</a:t>
            </a:r>
            <a:r>
              <a:rPr lang="en-US" sz="2800" b="1" dirty="0">
                <a:solidFill>
                  <a:schemeClr val="tx2"/>
                </a:solidFill>
                <a:latin typeface="Baskerville Old Face" pitchFamily="18" charset="0"/>
              </a:rPr>
              <a:t/>
            </a:r>
            <a:br>
              <a:rPr lang="en-US" sz="2800" b="1" dirty="0">
                <a:solidFill>
                  <a:schemeClr val="tx2"/>
                </a:solidFill>
                <a:latin typeface="Baskerville Old Face" pitchFamily="18" charset="0"/>
              </a:rPr>
            </a:br>
            <a:r>
              <a:rPr lang="en-US" sz="2800" b="1" dirty="0" smtClean="0">
                <a:solidFill>
                  <a:schemeClr val="tx2"/>
                </a:solidFill>
                <a:latin typeface="Baskerville Old Face" pitchFamily="18" charset="0"/>
              </a:rPr>
              <a:t>Course </a:t>
            </a:r>
            <a:r>
              <a:rPr lang="en-US" sz="2800" b="1" dirty="0">
                <a:solidFill>
                  <a:schemeClr val="tx2"/>
                </a:solidFill>
                <a:latin typeface="Baskerville Old Face" pitchFamily="18" charset="0"/>
              </a:rPr>
              <a:t>Code : </a:t>
            </a:r>
            <a:r>
              <a:rPr lang="en-US" sz="2800" b="1" dirty="0" smtClean="0">
                <a:solidFill>
                  <a:schemeClr val="tx2"/>
                </a:solidFill>
                <a:latin typeface="Baskerville Old Face" pitchFamily="18" charset="0"/>
              </a:rPr>
              <a:t>MAT223</a:t>
            </a:r>
            <a:endParaRPr lang="en-US" sz="2800" b="1" dirty="0">
              <a:solidFill>
                <a:schemeClr val="tx2"/>
              </a:solidFill>
            </a:endParaRPr>
          </a:p>
        </p:txBody>
      </p:sp>
    </p:spTree>
    <p:extLst>
      <p:ext uri="{BB962C8B-B14F-4D97-AF65-F5344CB8AC3E}">
        <p14:creationId xmlns="" xmlns:p14="http://schemas.microsoft.com/office/powerpoint/2010/main" val="1355430175"/>
      </p:ext>
    </p:extLst>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74320"/>
            <a:ext cx="7772400" cy="6278880"/>
          </a:xfrm>
        </p:spPr>
        <p:txBody>
          <a:bodyPr/>
          <a:lstStyle/>
          <a:p>
            <a:r>
              <a:rPr lang="en-US" dirty="0" smtClean="0"/>
              <a:t>Statistical data:</a:t>
            </a:r>
            <a:br>
              <a:rPr lang="en-US" dirty="0" smtClean="0"/>
            </a:br>
            <a:r>
              <a:rPr lang="en-US" dirty="0"/>
              <a:t/>
            </a:r>
            <a:br>
              <a:rPr lang="en-US" dirty="0"/>
            </a:br>
            <a:r>
              <a:rPr lang="en-US" sz="3200" dirty="0" smtClean="0">
                <a:effectLst/>
              </a:rPr>
              <a:t>1.Antiivirus programs for heuristic analysis.</a:t>
            </a:r>
            <a:br>
              <a:rPr lang="en-US" sz="3200" dirty="0" smtClean="0">
                <a:effectLst/>
              </a:rPr>
            </a:br>
            <a:r>
              <a:rPr lang="en-US" sz="3200" dirty="0" smtClean="0">
                <a:effectLst/>
              </a:rPr>
              <a:t>2.IP traffic routing.</a:t>
            </a:r>
            <a:br>
              <a:rPr lang="en-US" sz="3200" dirty="0" smtClean="0">
                <a:effectLst/>
              </a:rPr>
            </a:br>
            <a:r>
              <a:rPr lang="en-US" sz="3200" dirty="0" smtClean="0">
                <a:effectLst/>
              </a:rPr>
              <a:t>3.Routing policy determining.</a:t>
            </a:r>
            <a:br>
              <a:rPr lang="en-US" sz="3200" dirty="0" smtClean="0">
                <a:effectLst/>
              </a:rPr>
            </a:br>
            <a:r>
              <a:rPr lang="en-US" sz="3200" dirty="0">
                <a:effectLst/>
              </a:rPr>
              <a:t/>
            </a:r>
            <a:br>
              <a:rPr lang="en-US" sz="3200" dirty="0">
                <a:effectLst/>
              </a:rPr>
            </a:br>
            <a:r>
              <a:rPr lang="en-US" sz="3200" dirty="0" smtClean="0">
                <a:effectLst/>
              </a:rPr>
              <a:t/>
            </a:r>
            <a:br>
              <a:rPr lang="en-US" sz="3200" dirty="0" smtClean="0">
                <a:effectLst/>
              </a:rPr>
            </a:br>
            <a:r>
              <a:rPr lang="en-US" sz="3200" dirty="0">
                <a:effectLst/>
              </a:rPr>
              <a:t/>
            </a:r>
            <a:br>
              <a:rPr lang="en-US" sz="3200" dirty="0">
                <a:effectLst/>
              </a:rPr>
            </a:br>
            <a:endParaRPr lang="en-US" dirty="0"/>
          </a:p>
        </p:txBody>
      </p:sp>
      <p:pic>
        <p:nvPicPr>
          <p:cNvPr id="3" name="Picture 2"/>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6096000" y="4343400"/>
            <a:ext cx="1629436" cy="1996440"/>
          </a:xfrm>
          <a:prstGeom prst="rect">
            <a:avLst/>
          </a:prstGeom>
        </p:spPr>
      </p:pic>
      <p:pic>
        <p:nvPicPr>
          <p:cNvPr id="4" name="Picture 3"/>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752600" y="4484370"/>
            <a:ext cx="2286000" cy="1714500"/>
          </a:xfrm>
          <a:prstGeom prst="rect">
            <a:avLst/>
          </a:prstGeom>
        </p:spPr>
      </p:pic>
    </p:spTree>
    <p:extLst>
      <p:ext uri="{BB962C8B-B14F-4D97-AF65-F5344CB8AC3E}">
        <p14:creationId xmlns="" xmlns:p14="http://schemas.microsoft.com/office/powerpoint/2010/main" val="4097743229"/>
      </p:ext>
    </p:extLst>
  </p:cSld>
  <p:clrMapOvr>
    <a:masterClrMapping/>
  </p:clrMapOvr>
  <p:transition spd="slow">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2057400"/>
            <a:ext cx="7239000" cy="2438400"/>
          </a:xfrm>
        </p:spPr>
        <p:txBody>
          <a:bodyPr>
            <a:normAutofit/>
          </a:bodyPr>
          <a:lstStyle/>
          <a:p>
            <a:pPr algn="ctr"/>
            <a:r>
              <a:rPr lang="en-US" sz="7200" dirty="0" smtClean="0">
                <a:latin typeface="Algerian" pitchFamily="82" charset="0"/>
              </a:rPr>
              <a:t>END</a:t>
            </a:r>
            <a:endParaRPr lang="en-US" sz="7200" dirty="0">
              <a:latin typeface="Algerian" pitchFamily="82" charset="0"/>
            </a:endParaRPr>
          </a:p>
        </p:txBody>
      </p:sp>
    </p:spTree>
    <p:extLst>
      <p:ext uri="{BB962C8B-B14F-4D97-AF65-F5344CB8AC3E}">
        <p14:creationId xmlns="" xmlns:p14="http://schemas.microsoft.com/office/powerpoint/2010/main" val="366249491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2.22222E-6 C 0.06892 2.22222E-6 0.125 0.05602 0.125 0.125 C 0.125 0.19398 0.06892 0.25 0 0.25 C -0.06892 0.25 -0.125 0.19398 -0.125 0.125 C -0.125 0.05602 -0.06892 2.22222E-6 0 2.22222E-6 Z " pathEditMode="relative" ptsTypes="fffff">
                                      <p:cBhvr>
                                        <p:cTn id="6" dur="2000" fill="hold"/>
                                        <p:tgtEl>
                                          <p:spTgt spid="2"/>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381000"/>
            <a:ext cx="7696200" cy="6019800"/>
          </a:xfrm>
        </p:spPr>
        <p:txBody>
          <a:bodyPr/>
          <a:lstStyle/>
          <a:p>
            <a:r>
              <a:rPr lang="en-US" sz="4400" b="1" i="1" u="sng" dirty="0">
                <a:solidFill>
                  <a:schemeClr val="tx2"/>
                </a:solidFill>
                <a:effectLst/>
                <a:latin typeface="Baskerville Old Face" pitchFamily="18" charset="0"/>
                <a:cs typeface="Arial" pitchFamily="34" charset="0"/>
              </a:rPr>
              <a:t>Presented </a:t>
            </a:r>
            <a:r>
              <a:rPr lang="en-US" sz="4400" b="1" i="1" u="sng" dirty="0" smtClean="0">
                <a:solidFill>
                  <a:schemeClr val="tx2"/>
                </a:solidFill>
                <a:effectLst/>
                <a:latin typeface="Baskerville Old Face" pitchFamily="18" charset="0"/>
                <a:cs typeface="Arial" pitchFamily="34" charset="0"/>
              </a:rPr>
              <a:t>by</a:t>
            </a:r>
            <a:br>
              <a:rPr lang="en-US" sz="4400" b="1" i="1" u="sng" dirty="0" smtClean="0">
                <a:solidFill>
                  <a:schemeClr val="tx2"/>
                </a:solidFill>
                <a:effectLst/>
                <a:latin typeface="Baskerville Old Face" pitchFamily="18" charset="0"/>
                <a:cs typeface="Arial" pitchFamily="34" charset="0"/>
              </a:rPr>
            </a:br>
            <a:r>
              <a:rPr lang="en-US" sz="4400" b="1" i="1" u="sng" dirty="0">
                <a:solidFill>
                  <a:schemeClr val="tx2"/>
                </a:solidFill>
                <a:effectLst/>
                <a:latin typeface="Baskerville Old Face" pitchFamily="18" charset="0"/>
                <a:cs typeface="Arial" pitchFamily="34" charset="0"/>
              </a:rPr>
              <a:t/>
            </a:r>
            <a:br>
              <a:rPr lang="en-US" sz="4400" b="1" i="1" u="sng" dirty="0">
                <a:solidFill>
                  <a:schemeClr val="tx2"/>
                </a:solidFill>
                <a:effectLst/>
                <a:latin typeface="Baskerville Old Face" pitchFamily="18" charset="0"/>
                <a:cs typeface="Arial" pitchFamily="34" charset="0"/>
              </a:rPr>
            </a:br>
            <a:r>
              <a:rPr lang="en-US" sz="4400" b="1" i="1" u="sng" dirty="0" smtClean="0">
                <a:solidFill>
                  <a:schemeClr val="tx2"/>
                </a:solidFill>
                <a:effectLst/>
                <a:latin typeface="Baskerville Old Face" pitchFamily="18" charset="0"/>
                <a:cs typeface="Arial" pitchFamily="34" charset="0"/>
              </a:rPr>
              <a:t/>
            </a:r>
            <a:br>
              <a:rPr lang="en-US" sz="4400" b="1" i="1" u="sng" dirty="0" smtClean="0">
                <a:solidFill>
                  <a:schemeClr val="tx2"/>
                </a:solidFill>
                <a:effectLst/>
                <a:latin typeface="Baskerville Old Face" pitchFamily="18" charset="0"/>
                <a:cs typeface="Arial" pitchFamily="34" charset="0"/>
              </a:rPr>
            </a:br>
            <a:r>
              <a:rPr lang="en-US" b="1" i="1" dirty="0" err="1" smtClean="0">
                <a:solidFill>
                  <a:schemeClr val="tx2"/>
                </a:solidFill>
                <a:effectLst/>
                <a:latin typeface="Baskerville Old Face" pitchFamily="18" charset="0"/>
                <a:cs typeface="Arial" pitchFamily="34" charset="0"/>
              </a:rPr>
              <a:t>Thanjida</a:t>
            </a:r>
            <a:r>
              <a:rPr lang="en-US" b="1" i="1" dirty="0" smtClean="0">
                <a:solidFill>
                  <a:schemeClr val="tx2"/>
                </a:solidFill>
                <a:effectLst/>
                <a:latin typeface="Baskerville Old Face" pitchFamily="18" charset="0"/>
                <a:cs typeface="Arial" pitchFamily="34" charset="0"/>
              </a:rPr>
              <a:t> </a:t>
            </a:r>
            <a:r>
              <a:rPr lang="en-US" b="1" i="1" dirty="0" err="1">
                <a:solidFill>
                  <a:schemeClr val="tx2"/>
                </a:solidFill>
                <a:effectLst/>
                <a:latin typeface="Baskerville Old Face" pitchFamily="18" charset="0"/>
                <a:cs typeface="Arial" pitchFamily="34" charset="0"/>
              </a:rPr>
              <a:t>Akhter</a:t>
            </a:r>
            <a:r>
              <a:rPr lang="en-US" b="1" i="1" dirty="0">
                <a:solidFill>
                  <a:schemeClr val="tx2"/>
                </a:solidFill>
                <a:effectLst/>
                <a:latin typeface="Baskerville Old Face" pitchFamily="18" charset="0"/>
                <a:cs typeface="Arial" pitchFamily="34" charset="0"/>
              </a:rPr>
              <a:t/>
            </a:r>
            <a:br>
              <a:rPr lang="en-US" b="1" i="1" dirty="0">
                <a:solidFill>
                  <a:schemeClr val="tx2"/>
                </a:solidFill>
                <a:effectLst/>
                <a:latin typeface="Baskerville Old Face" pitchFamily="18" charset="0"/>
                <a:cs typeface="Arial" pitchFamily="34" charset="0"/>
              </a:rPr>
            </a:br>
            <a:r>
              <a:rPr lang="en-US" b="1" i="1" dirty="0">
                <a:solidFill>
                  <a:schemeClr val="tx2"/>
                </a:solidFill>
                <a:effectLst/>
                <a:latin typeface="Baskerville Old Face" pitchFamily="18" charset="0"/>
                <a:cs typeface="Arial" pitchFamily="34" charset="0"/>
              </a:rPr>
              <a:t>        ID:102-15-1030</a:t>
            </a:r>
            <a:endParaRPr lang="en-US" dirty="0">
              <a:latin typeface="Baskerville Old Face" pitchFamily="18" charset="0"/>
            </a:endParaRPr>
          </a:p>
        </p:txBody>
      </p:sp>
    </p:spTree>
    <p:extLst>
      <p:ext uri="{BB962C8B-B14F-4D97-AF65-F5344CB8AC3E}">
        <p14:creationId xmlns="" xmlns:p14="http://schemas.microsoft.com/office/powerpoint/2010/main" val="2853792898"/>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304800"/>
            <a:ext cx="7772400" cy="6248400"/>
          </a:xfrm>
        </p:spPr>
        <p:txBody>
          <a:bodyPr/>
          <a:lstStyle/>
          <a:p>
            <a:pPr algn="ctr"/>
            <a:r>
              <a:rPr lang="en-US" sz="4400" b="1" i="1" u="sng" dirty="0" smtClean="0">
                <a:solidFill>
                  <a:schemeClr val="tx2"/>
                </a:solidFill>
                <a:effectLst/>
                <a:latin typeface="Baskerville Old Face" pitchFamily="18" charset="0"/>
              </a:rPr>
              <a:t>Topic</a:t>
            </a:r>
            <a:r>
              <a:rPr lang="en-US" sz="4000" b="1" i="1" u="sng" dirty="0" smtClean="0">
                <a:solidFill>
                  <a:schemeClr val="tx2"/>
                </a:solidFill>
                <a:effectLst/>
                <a:latin typeface="Baskerville Old Face" pitchFamily="18" charset="0"/>
              </a:rPr>
              <a:t/>
            </a:r>
            <a:br>
              <a:rPr lang="en-US" sz="4000" b="1" i="1" u="sng" dirty="0" smtClean="0">
                <a:solidFill>
                  <a:schemeClr val="tx2"/>
                </a:solidFill>
                <a:effectLst/>
                <a:latin typeface="Baskerville Old Face" pitchFamily="18" charset="0"/>
              </a:rPr>
            </a:br>
            <a:r>
              <a:rPr lang="en-US" sz="4000" b="1" i="1" u="sng" dirty="0">
                <a:solidFill>
                  <a:schemeClr val="tx2"/>
                </a:solidFill>
                <a:effectLst/>
                <a:latin typeface="Baskerville Old Face" pitchFamily="18" charset="0"/>
              </a:rPr>
              <a:t/>
            </a:r>
            <a:br>
              <a:rPr lang="en-US" sz="4000" b="1" i="1" u="sng" dirty="0">
                <a:solidFill>
                  <a:schemeClr val="tx2"/>
                </a:solidFill>
                <a:effectLst/>
                <a:latin typeface="Baskerville Old Face" pitchFamily="18" charset="0"/>
              </a:rPr>
            </a:br>
            <a:r>
              <a:rPr lang="en-US" sz="4000" b="1" i="1" u="sng" dirty="0" smtClean="0">
                <a:solidFill>
                  <a:schemeClr val="tx2"/>
                </a:solidFill>
                <a:effectLst/>
                <a:latin typeface="Baskerville Old Face" pitchFamily="18" charset="0"/>
              </a:rPr>
              <a:t/>
            </a:r>
            <a:br>
              <a:rPr lang="en-US" sz="4000" b="1" i="1" u="sng" dirty="0" smtClean="0">
                <a:solidFill>
                  <a:schemeClr val="tx2"/>
                </a:solidFill>
                <a:effectLst/>
                <a:latin typeface="Baskerville Old Face" pitchFamily="18" charset="0"/>
              </a:rPr>
            </a:br>
            <a:r>
              <a:rPr lang="en-US" sz="4000" b="1" i="1" dirty="0" smtClean="0">
                <a:solidFill>
                  <a:schemeClr val="tx2"/>
                </a:solidFill>
                <a:effectLst/>
                <a:latin typeface="Baskerville Old Face" pitchFamily="18" charset="0"/>
              </a:rPr>
              <a:t>How </a:t>
            </a:r>
            <a:r>
              <a:rPr lang="en-US" sz="4000" b="1" i="1" smtClean="0">
                <a:solidFill>
                  <a:schemeClr val="tx2"/>
                </a:solidFill>
                <a:effectLst/>
                <a:latin typeface="Baskerville Old Face" pitchFamily="18" charset="0"/>
              </a:rPr>
              <a:t>can uses statistics </a:t>
            </a:r>
            <a:r>
              <a:rPr lang="en-US" sz="4000" b="1" i="1" dirty="0" smtClean="0">
                <a:solidFill>
                  <a:schemeClr val="tx2"/>
                </a:solidFill>
                <a:effectLst/>
                <a:latin typeface="Baskerville Old Face" pitchFamily="18" charset="0"/>
              </a:rPr>
              <a:t>in CSE</a:t>
            </a:r>
            <a:br>
              <a:rPr lang="en-US" sz="4000" b="1" i="1" dirty="0" smtClean="0">
                <a:solidFill>
                  <a:schemeClr val="tx2"/>
                </a:solidFill>
                <a:effectLst/>
                <a:latin typeface="Baskerville Old Face" pitchFamily="18" charset="0"/>
              </a:rPr>
            </a:br>
            <a:r>
              <a:rPr lang="en-US" sz="4000" b="1" i="1" dirty="0">
                <a:solidFill>
                  <a:schemeClr val="tx2"/>
                </a:solidFill>
                <a:effectLst/>
                <a:latin typeface="Baskerville Old Face" pitchFamily="18" charset="0"/>
              </a:rPr>
              <a:t/>
            </a:r>
            <a:br>
              <a:rPr lang="en-US" sz="4000" b="1" i="1" dirty="0">
                <a:solidFill>
                  <a:schemeClr val="tx2"/>
                </a:solidFill>
                <a:effectLst/>
                <a:latin typeface="Baskerville Old Face" pitchFamily="18" charset="0"/>
              </a:rPr>
            </a:br>
            <a:endParaRPr lang="en-US" b="1" i="1" dirty="0">
              <a:latin typeface="Baskerville Old Face" pitchFamily="18" charset="0"/>
            </a:endParaRPr>
          </a:p>
        </p:txBody>
      </p:sp>
    </p:spTree>
    <p:extLst>
      <p:ext uri="{BB962C8B-B14F-4D97-AF65-F5344CB8AC3E}">
        <p14:creationId xmlns="" xmlns:p14="http://schemas.microsoft.com/office/powerpoint/2010/main" val="3348815011"/>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76200"/>
            <a:ext cx="7924800" cy="6477000"/>
          </a:xfrm>
        </p:spPr>
        <p:txBody>
          <a:bodyPr/>
          <a:lstStyle/>
          <a:p>
            <a:r>
              <a:rPr lang="en-US" i="1" u="sng" dirty="0" smtClean="0">
                <a:latin typeface="Baskerville Old Face" pitchFamily="18" charset="0"/>
              </a:rPr>
              <a:t>What is statistics?</a:t>
            </a:r>
            <a:r>
              <a:rPr lang="en-US" dirty="0" smtClean="0">
                <a:latin typeface="Baskerville Old Face" pitchFamily="18" charset="0"/>
              </a:rPr>
              <a:t/>
            </a:r>
            <a:br>
              <a:rPr lang="en-US" dirty="0" smtClean="0">
                <a:latin typeface="Baskerville Old Face" pitchFamily="18" charset="0"/>
              </a:rPr>
            </a:br>
            <a:r>
              <a:rPr lang="en-US" dirty="0">
                <a:latin typeface="Baskerville Old Face" pitchFamily="18" charset="0"/>
              </a:rPr>
              <a:t/>
            </a:r>
            <a:br>
              <a:rPr lang="en-US" dirty="0">
                <a:latin typeface="Baskerville Old Face" pitchFamily="18" charset="0"/>
              </a:rPr>
            </a:br>
            <a:r>
              <a:rPr lang="en-US" sz="3200" b="1" i="1" u="sng" dirty="0" smtClean="0">
                <a:effectLst/>
                <a:latin typeface="Baskerville Old Face" pitchFamily="18" charset="0"/>
              </a:rPr>
              <a:t>Statistics:</a:t>
            </a:r>
            <a:r>
              <a:rPr lang="en-US" sz="3200" b="1" u="sng" dirty="0" smtClean="0">
                <a:effectLst/>
                <a:latin typeface="Baskerville Old Face" pitchFamily="18" charset="0"/>
              </a:rPr>
              <a:t/>
            </a:r>
            <a:br>
              <a:rPr lang="en-US" sz="3200" b="1" u="sng" dirty="0" smtClean="0">
                <a:effectLst/>
                <a:latin typeface="Baskerville Old Face" pitchFamily="18" charset="0"/>
              </a:rPr>
            </a:br>
            <a:r>
              <a:rPr lang="en-US" sz="3200" dirty="0">
                <a:effectLst/>
                <a:latin typeface="Baskerville Old Face" pitchFamily="18" charset="0"/>
              </a:rPr>
              <a:t> </a:t>
            </a:r>
            <a:r>
              <a:rPr lang="en-US" sz="3200" dirty="0" smtClean="0">
                <a:effectLst/>
                <a:latin typeface="Baskerville Old Face" pitchFamily="18" charset="0"/>
              </a:rPr>
              <a:t>                The science of collecting, organizing, presenting, analyzing and </a:t>
            </a:r>
            <a:r>
              <a:rPr lang="en-US" sz="3200" smtClean="0">
                <a:effectLst/>
                <a:latin typeface="Baskerville Old Face" pitchFamily="18" charset="0"/>
              </a:rPr>
              <a:t>interpreting </a:t>
            </a:r>
            <a:r>
              <a:rPr lang="en-US" sz="3200" smtClean="0">
                <a:effectLst/>
                <a:latin typeface="Baskerville Old Face" pitchFamily="18" charset="0"/>
              </a:rPr>
              <a:t>data </a:t>
            </a:r>
            <a:r>
              <a:rPr lang="en-US" sz="3200" dirty="0" smtClean="0">
                <a:effectLst/>
                <a:latin typeface="Baskerville Old Face" pitchFamily="18" charset="0"/>
              </a:rPr>
              <a:t>to assist in making more effective decisions.</a:t>
            </a:r>
            <a:br>
              <a:rPr lang="en-US" sz="3200" dirty="0" smtClean="0">
                <a:effectLst/>
                <a:latin typeface="Baskerville Old Face" pitchFamily="18" charset="0"/>
              </a:rPr>
            </a:br>
            <a:r>
              <a:rPr lang="en-US" sz="3200" dirty="0" smtClean="0">
                <a:effectLst/>
                <a:latin typeface="Baskerville Old Face" pitchFamily="18" charset="0"/>
              </a:rPr>
              <a:t>                             Or</a:t>
            </a:r>
            <a:br>
              <a:rPr lang="en-US" sz="3200" dirty="0" smtClean="0">
                <a:effectLst/>
                <a:latin typeface="Baskerville Old Face" pitchFamily="18" charset="0"/>
              </a:rPr>
            </a:br>
            <a:r>
              <a:rPr lang="en-US" sz="3200" dirty="0" smtClean="0">
                <a:effectLst/>
                <a:latin typeface="Baskerville Old Face" pitchFamily="18" charset="0"/>
              </a:rPr>
              <a:t>Statistics is a collection of numerical information</a:t>
            </a:r>
            <a:endParaRPr lang="en-US" u="sng" dirty="0">
              <a:latin typeface="Baskerville Old Face" pitchFamily="18" charset="0"/>
            </a:endParaRPr>
          </a:p>
        </p:txBody>
      </p:sp>
    </p:spTree>
    <p:extLst>
      <p:ext uri="{BB962C8B-B14F-4D97-AF65-F5344CB8AC3E}">
        <p14:creationId xmlns="" xmlns:p14="http://schemas.microsoft.com/office/powerpoint/2010/main" val="4172054607"/>
      </p:ext>
    </p:extLst>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381000"/>
            <a:ext cx="8001000" cy="5791200"/>
          </a:xfrm>
        </p:spPr>
        <p:txBody>
          <a:bodyPr>
            <a:normAutofit/>
          </a:bodyPr>
          <a:lstStyle/>
          <a:p>
            <a:r>
              <a:rPr lang="en-US" sz="3600" b="1" i="1" u="sng" dirty="0">
                <a:latin typeface="Baskerville Old Face" pitchFamily="18" charset="0"/>
              </a:rPr>
              <a:t>What is the importance of statistics to computer science</a:t>
            </a:r>
            <a:r>
              <a:rPr lang="en-US" sz="3600" b="1" i="1" u="sng" dirty="0" smtClean="0">
                <a:latin typeface="Baskerville Old Face" pitchFamily="18" charset="0"/>
              </a:rPr>
              <a:t>?</a:t>
            </a:r>
            <a:r>
              <a:rPr lang="en-US" sz="3600" b="1" u="sng" dirty="0" smtClean="0">
                <a:latin typeface="Baskerville Old Face" pitchFamily="18" charset="0"/>
              </a:rPr>
              <a:t/>
            </a:r>
            <a:br>
              <a:rPr lang="en-US" sz="3600" b="1" u="sng" dirty="0" smtClean="0">
                <a:latin typeface="Baskerville Old Face" pitchFamily="18" charset="0"/>
              </a:rPr>
            </a:br>
            <a:r>
              <a:rPr lang="en-US" sz="3600" b="1" dirty="0">
                <a:latin typeface="Baskerville Old Face" pitchFamily="18" charset="0"/>
              </a:rPr>
              <a:t/>
            </a:r>
            <a:br>
              <a:rPr lang="en-US" sz="3600" b="1" dirty="0">
                <a:latin typeface="Baskerville Old Face" pitchFamily="18" charset="0"/>
              </a:rPr>
            </a:br>
            <a:r>
              <a:rPr lang="en-US" sz="3600" b="1" dirty="0" smtClean="0">
                <a:latin typeface="Baskerville Old Face" pitchFamily="18" charset="0"/>
              </a:rPr>
              <a:t>     </a:t>
            </a:r>
            <a:br>
              <a:rPr lang="en-US" sz="3600" b="1" dirty="0" smtClean="0">
                <a:latin typeface="Baskerville Old Face" pitchFamily="18" charset="0"/>
              </a:rPr>
            </a:br>
            <a:r>
              <a:rPr lang="en-US" sz="3200" b="1" dirty="0">
                <a:latin typeface="Baskerville Old Face" pitchFamily="18" charset="0"/>
              </a:rPr>
              <a:t> </a:t>
            </a:r>
            <a:r>
              <a:rPr lang="en-US" sz="3200" b="1" dirty="0" smtClean="0">
                <a:latin typeface="Baskerville Old Face" pitchFamily="18" charset="0"/>
              </a:rPr>
              <a:t>     C</a:t>
            </a:r>
            <a:r>
              <a:rPr lang="en-US" sz="3200" dirty="0" smtClean="0">
                <a:latin typeface="Baskerville Old Face" pitchFamily="18" charset="0"/>
              </a:rPr>
              <a:t>omputer </a:t>
            </a:r>
            <a:r>
              <a:rPr lang="en-US" sz="3200" dirty="0">
                <a:latin typeface="Baskerville Old Face" pitchFamily="18" charset="0"/>
              </a:rPr>
              <a:t>sciences also deals with organization and interpretation of numerical facts. In fact most of the principles of computer sciences are based on concepts of statistics.</a:t>
            </a:r>
            <a:r>
              <a:rPr lang="en-US" sz="3200" b="1" dirty="0">
                <a:latin typeface="Baskerville Old Face" pitchFamily="18" charset="0"/>
              </a:rPr>
              <a:t/>
            </a:r>
            <a:br>
              <a:rPr lang="en-US" sz="3200" b="1" dirty="0">
                <a:latin typeface="Baskerville Old Face" pitchFamily="18" charset="0"/>
              </a:rPr>
            </a:br>
            <a:endParaRPr lang="en-US" sz="3600" dirty="0">
              <a:latin typeface="Baskerville Old Face" pitchFamily="18" charset="0"/>
            </a:endParaRPr>
          </a:p>
        </p:txBody>
      </p:sp>
    </p:spTree>
    <p:extLst>
      <p:ext uri="{BB962C8B-B14F-4D97-AF65-F5344CB8AC3E}">
        <p14:creationId xmlns="" xmlns:p14="http://schemas.microsoft.com/office/powerpoint/2010/main" val="3294863503"/>
      </p:ext>
    </p:extLst>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381000"/>
            <a:ext cx="7696200" cy="6019800"/>
          </a:xfrm>
        </p:spPr>
        <p:txBody>
          <a:bodyPr/>
          <a:lstStyle/>
          <a:p>
            <a:pPr algn="ctr"/>
            <a:r>
              <a:rPr lang="en-US" sz="4400" u="sng" dirty="0">
                <a:effectLst/>
                <a:latin typeface="Baskerville Old Face" pitchFamily="18" charset="0"/>
              </a:rPr>
              <a:t>Statistical analysis is used in web search engine:</a:t>
            </a:r>
            <a:br>
              <a:rPr lang="en-US" sz="4400" u="sng" dirty="0">
                <a:effectLst/>
                <a:latin typeface="Baskerville Old Face" pitchFamily="18" charset="0"/>
              </a:rPr>
            </a:br>
            <a:r>
              <a:rPr lang="en-US" i="1" u="sng" dirty="0" smtClean="0"/>
              <a:t/>
            </a:r>
            <a:br>
              <a:rPr lang="en-US" i="1" u="sng" dirty="0" smtClean="0"/>
            </a:br>
            <a:r>
              <a:rPr lang="en-US" i="1" u="sng" dirty="0"/>
              <a:t/>
            </a:r>
            <a:br>
              <a:rPr lang="en-US" i="1" u="sng" dirty="0"/>
            </a:br>
            <a:r>
              <a:rPr lang="en-US" i="1" u="sng" dirty="0" smtClean="0"/>
              <a:t/>
            </a:r>
            <a:br>
              <a:rPr lang="en-US" i="1" u="sng" dirty="0" smtClean="0"/>
            </a:br>
            <a:r>
              <a:rPr lang="en-US" i="1" u="sng" dirty="0" smtClean="0"/>
              <a:t/>
            </a:r>
            <a:br>
              <a:rPr lang="en-US" i="1" u="sng" dirty="0" smtClean="0"/>
            </a:br>
            <a:r>
              <a:rPr lang="en-US" i="1" u="sng" dirty="0"/>
              <a:t/>
            </a:r>
            <a:br>
              <a:rPr lang="en-US" i="1" u="sng" dirty="0"/>
            </a:br>
            <a:r>
              <a:rPr lang="en-US" i="1" u="sng" dirty="0" smtClean="0"/>
              <a:t/>
            </a:r>
            <a:br>
              <a:rPr lang="en-US" i="1" u="sng" dirty="0" smtClean="0"/>
            </a:br>
            <a:endParaRPr lang="en-US" i="1" u="sng" dirty="0"/>
          </a:p>
        </p:txBody>
      </p:sp>
      <p:pic>
        <p:nvPicPr>
          <p:cNvPr id="3" name="Picture 2"/>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754682" y="2209800"/>
            <a:ext cx="1828800" cy="1828800"/>
          </a:xfrm>
          <a:prstGeom prst="rect">
            <a:avLst/>
          </a:prstGeom>
        </p:spPr>
      </p:pic>
      <p:pic>
        <p:nvPicPr>
          <p:cNvPr id="4" name="Picture 3"/>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5862038" y="4648200"/>
            <a:ext cx="2439025" cy="1623060"/>
          </a:xfrm>
          <a:prstGeom prst="rect">
            <a:avLst/>
          </a:prstGeom>
        </p:spPr>
      </p:pic>
      <p:pic>
        <p:nvPicPr>
          <p:cNvPr id="7" name="Picture 6"/>
          <p:cNvPicPr>
            <a:picLocks noChangeAspect="1"/>
          </p:cNvPicPr>
          <p:nvPr/>
        </p:nvPicPr>
        <p:blipFill>
          <a:blip r:embed="rId4">
            <a:extLst>
              <a:ext uri="{28A0092B-C50C-407E-A947-70E740481C1C}">
                <a14:useLocalDpi xmlns="" xmlns:a14="http://schemas.microsoft.com/office/drawing/2010/main" val="0"/>
              </a:ext>
            </a:extLst>
          </a:blip>
          <a:stretch>
            <a:fillRect/>
          </a:stretch>
        </p:blipFill>
        <p:spPr>
          <a:xfrm>
            <a:off x="6029176" y="2362200"/>
            <a:ext cx="2290164" cy="1524000"/>
          </a:xfrm>
          <a:prstGeom prst="rect">
            <a:avLst/>
          </a:prstGeom>
        </p:spPr>
      </p:pic>
      <p:pic>
        <p:nvPicPr>
          <p:cNvPr id="8" name="Picture 7"/>
          <p:cNvPicPr>
            <a:picLocks noChangeAspect="1"/>
          </p:cNvPicPr>
          <p:nvPr/>
        </p:nvPicPr>
        <p:blipFill>
          <a:blip r:embed="rId5">
            <a:extLst>
              <a:ext uri="{28A0092B-C50C-407E-A947-70E740481C1C}">
                <a14:useLocalDpi xmlns="" xmlns:a14="http://schemas.microsoft.com/office/drawing/2010/main" val="0"/>
              </a:ext>
            </a:extLst>
          </a:blip>
          <a:stretch>
            <a:fillRect/>
          </a:stretch>
        </p:blipFill>
        <p:spPr>
          <a:xfrm>
            <a:off x="1697532" y="4349931"/>
            <a:ext cx="1943100" cy="1943100"/>
          </a:xfrm>
          <a:prstGeom prst="rect">
            <a:avLst/>
          </a:prstGeom>
        </p:spPr>
      </p:pic>
    </p:spTree>
    <p:extLst>
      <p:ext uri="{BB962C8B-B14F-4D97-AF65-F5344CB8AC3E}">
        <p14:creationId xmlns="" xmlns:p14="http://schemas.microsoft.com/office/powerpoint/2010/main" val="3707368106"/>
      </p:ext>
    </p:extLst>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304800"/>
            <a:ext cx="8001000" cy="6248400"/>
          </a:xfrm>
        </p:spPr>
        <p:txBody>
          <a:bodyPr>
            <a:normAutofit/>
          </a:bodyPr>
          <a:lstStyle/>
          <a:p>
            <a:r>
              <a:rPr lang="en-US" sz="3600" u="sng" dirty="0" smtClean="0">
                <a:effectLst/>
                <a:latin typeface="Baskerville Old Face" pitchFamily="18" charset="0"/>
              </a:rPr>
              <a:t>Example:</a:t>
            </a:r>
            <a:br>
              <a:rPr lang="en-US" sz="3600" u="sng" dirty="0" smtClean="0">
                <a:effectLst/>
                <a:latin typeface="Baskerville Old Face" pitchFamily="18" charset="0"/>
              </a:rPr>
            </a:br>
            <a:r>
              <a:rPr lang="en-US" sz="3600" u="sng" dirty="0" smtClean="0">
                <a:effectLst/>
                <a:latin typeface="Baskerville Old Face" pitchFamily="18" charset="0"/>
              </a:rPr>
              <a:t/>
            </a:r>
            <a:br>
              <a:rPr lang="en-US" sz="3600" u="sng" dirty="0" smtClean="0">
                <a:effectLst/>
                <a:latin typeface="Baskerville Old Face" pitchFamily="18" charset="0"/>
              </a:rPr>
            </a:br>
            <a:r>
              <a:rPr lang="en-US" sz="3600" u="sng" dirty="0">
                <a:effectLst/>
                <a:latin typeface="Baskerville Old Face" pitchFamily="18" charset="0"/>
              </a:rPr>
              <a:t/>
            </a:r>
            <a:br>
              <a:rPr lang="en-US" sz="3600" u="sng" dirty="0">
                <a:effectLst/>
                <a:latin typeface="Baskerville Old Face" pitchFamily="18" charset="0"/>
              </a:rPr>
            </a:br>
            <a:r>
              <a:rPr lang="en-US" sz="3600" dirty="0" smtClean="0">
                <a:effectLst/>
                <a:latin typeface="Baskerville Old Face" pitchFamily="18" charset="0"/>
              </a:rPr>
              <a:t/>
            </a:r>
            <a:br>
              <a:rPr lang="en-US" sz="3600" dirty="0" smtClean="0">
                <a:effectLst/>
                <a:latin typeface="Baskerville Old Face" pitchFamily="18" charset="0"/>
              </a:rPr>
            </a:br>
            <a:r>
              <a:rPr lang="en-US" sz="3600" dirty="0">
                <a:effectLst/>
                <a:latin typeface="Baskerville Old Face" pitchFamily="18" charset="0"/>
              </a:rPr>
              <a:t/>
            </a:r>
            <a:br>
              <a:rPr lang="en-US" sz="3600" dirty="0">
                <a:effectLst/>
                <a:latin typeface="Baskerville Old Face" pitchFamily="18" charset="0"/>
              </a:rPr>
            </a:br>
            <a:r>
              <a:rPr lang="en-US" sz="3600" dirty="0" smtClean="0">
                <a:effectLst/>
                <a:latin typeface="Baskerville Old Face" pitchFamily="18" charset="0"/>
              </a:rPr>
              <a:t/>
            </a:r>
            <a:br>
              <a:rPr lang="en-US" sz="3600" dirty="0" smtClean="0">
                <a:effectLst/>
                <a:latin typeface="Baskerville Old Face" pitchFamily="18" charset="0"/>
              </a:rPr>
            </a:br>
            <a:r>
              <a:rPr lang="en-US" sz="3600" dirty="0">
                <a:effectLst/>
                <a:latin typeface="Baskerville Old Face" pitchFamily="18" charset="0"/>
              </a:rPr>
              <a:t/>
            </a:r>
            <a:br>
              <a:rPr lang="en-US" sz="3600" dirty="0">
                <a:effectLst/>
                <a:latin typeface="Baskerville Old Face" pitchFamily="18" charset="0"/>
              </a:rPr>
            </a:br>
            <a:r>
              <a:rPr lang="en-US" sz="3600" dirty="0" smtClean="0">
                <a:effectLst/>
                <a:latin typeface="Baskerville Old Face" pitchFamily="18" charset="0"/>
              </a:rPr>
              <a:t/>
            </a:r>
            <a:br>
              <a:rPr lang="en-US" sz="3600" dirty="0" smtClean="0">
                <a:effectLst/>
                <a:latin typeface="Baskerville Old Face" pitchFamily="18" charset="0"/>
              </a:rPr>
            </a:br>
            <a:endParaRPr lang="en-US" sz="3600" dirty="0"/>
          </a:p>
        </p:txBody>
      </p:sp>
      <p:pic>
        <p:nvPicPr>
          <p:cNvPr id="3" name="Picture 2"/>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057478" y="1380958"/>
            <a:ext cx="7324522" cy="5458333"/>
          </a:xfrm>
          <a:prstGeom prst="rect">
            <a:avLst/>
          </a:prstGeom>
        </p:spPr>
      </p:pic>
    </p:spTree>
    <p:extLst>
      <p:ext uri="{BB962C8B-B14F-4D97-AF65-F5344CB8AC3E}">
        <p14:creationId xmlns="" xmlns:p14="http://schemas.microsoft.com/office/powerpoint/2010/main" val="4153103131"/>
      </p:ext>
    </p:extLst>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304800"/>
            <a:ext cx="7772400" cy="6248400"/>
          </a:xfrm>
        </p:spPr>
        <p:txBody>
          <a:bodyPr>
            <a:normAutofit fontScale="90000"/>
          </a:bodyPr>
          <a:lstStyle/>
          <a:p>
            <a:r>
              <a:rPr lang="en-US" b="1" i="1" u="sng" dirty="0" smtClean="0"/>
              <a:t>IC &amp; CHIP</a:t>
            </a:r>
            <a:br>
              <a:rPr lang="en-US" b="1" i="1" u="sng" dirty="0" smtClean="0"/>
            </a:br>
            <a:r>
              <a:rPr lang="en-US" b="1" i="1" u="sng" dirty="0" smtClean="0"/>
              <a:t/>
            </a:r>
            <a:br>
              <a:rPr lang="en-US" b="1" i="1" u="sng" dirty="0" smtClean="0"/>
            </a:br>
            <a:r>
              <a:rPr lang="en-US" sz="3100" dirty="0" smtClean="0">
                <a:effectLst/>
                <a:latin typeface="Baskerville Old Face" pitchFamily="18" charset="0"/>
              </a:rPr>
              <a:t>1.To </a:t>
            </a:r>
            <a:r>
              <a:rPr lang="en-US" sz="3100" dirty="0">
                <a:effectLst/>
                <a:latin typeface="Baskerville Old Face" pitchFamily="18" charset="0"/>
              </a:rPr>
              <a:t>determine the average life span of a chip</a:t>
            </a:r>
            <a:br>
              <a:rPr lang="en-US" sz="3100" dirty="0">
                <a:effectLst/>
                <a:latin typeface="Baskerville Old Face" pitchFamily="18" charset="0"/>
              </a:rPr>
            </a:br>
            <a:r>
              <a:rPr lang="en-US" sz="3100" dirty="0" smtClean="0">
                <a:effectLst/>
                <a:latin typeface="Baskerville Old Face" pitchFamily="18" charset="0"/>
              </a:rPr>
              <a:t>2.To </a:t>
            </a:r>
            <a:r>
              <a:rPr lang="en-US" sz="3100" dirty="0">
                <a:effectLst/>
                <a:latin typeface="Baskerville Old Face" pitchFamily="18" charset="0"/>
              </a:rPr>
              <a:t>determine the failure rate of a chip</a:t>
            </a:r>
            <a:br>
              <a:rPr lang="en-US" sz="3100" dirty="0">
                <a:effectLst/>
                <a:latin typeface="Baskerville Old Face" pitchFamily="18" charset="0"/>
              </a:rPr>
            </a:br>
            <a:r>
              <a:rPr lang="en-US" sz="3100" dirty="0" smtClean="0">
                <a:effectLst/>
                <a:latin typeface="Baskerville Old Face" pitchFamily="18" charset="0"/>
              </a:rPr>
              <a:t>3.To </a:t>
            </a:r>
            <a:r>
              <a:rPr lang="en-US" sz="3100" dirty="0">
                <a:effectLst/>
                <a:latin typeface="Baskerville Old Face" pitchFamily="18" charset="0"/>
              </a:rPr>
              <a:t>determine the overall reliability of an equipment</a:t>
            </a:r>
            <a:br>
              <a:rPr lang="en-US" sz="3100" dirty="0">
                <a:effectLst/>
                <a:latin typeface="Baskerville Old Face" pitchFamily="18" charset="0"/>
              </a:rPr>
            </a:br>
            <a:r>
              <a:rPr lang="en-US" sz="3100" b="1" i="1" u="sng" dirty="0" smtClean="0"/>
              <a:t/>
            </a:r>
            <a:br>
              <a:rPr lang="en-US" sz="3100" b="1" i="1" u="sng" dirty="0" smtClean="0"/>
            </a:br>
            <a:r>
              <a:rPr lang="en-US" b="1" i="1" u="sng" dirty="0" smtClean="0"/>
              <a:t/>
            </a:r>
            <a:br>
              <a:rPr lang="en-US" b="1" i="1" u="sng" dirty="0" smtClean="0"/>
            </a:br>
            <a:r>
              <a:rPr lang="en-US" b="1" i="1" u="sng" dirty="0"/>
              <a:t/>
            </a:r>
            <a:br>
              <a:rPr lang="en-US" b="1" i="1" u="sng" dirty="0"/>
            </a:br>
            <a:r>
              <a:rPr lang="en-US" b="1" i="1" u="sng" dirty="0"/>
              <a:t/>
            </a:r>
            <a:br>
              <a:rPr lang="en-US" b="1" i="1" u="sng" dirty="0"/>
            </a:br>
            <a:r>
              <a:rPr lang="en-US" b="1" i="1" u="sng" dirty="0" smtClean="0"/>
              <a:t/>
            </a:r>
            <a:br>
              <a:rPr lang="en-US" b="1" i="1" u="sng" dirty="0" smtClean="0"/>
            </a:br>
            <a:endParaRPr lang="en-US" b="1" i="1" u="sng" dirty="0"/>
          </a:p>
        </p:txBody>
      </p:sp>
      <p:pic>
        <p:nvPicPr>
          <p:cNvPr id="3" name="Picture 2"/>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676400" y="4114800"/>
            <a:ext cx="2393706" cy="2057400"/>
          </a:xfrm>
          <a:prstGeom prst="rect">
            <a:avLst/>
          </a:prstGeom>
        </p:spPr>
      </p:pic>
      <p:pic>
        <p:nvPicPr>
          <p:cNvPr id="4" name="Picture 3"/>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6019800" y="3962400"/>
            <a:ext cx="2133600" cy="2133600"/>
          </a:xfrm>
          <a:prstGeom prst="rect">
            <a:avLst/>
          </a:prstGeom>
        </p:spPr>
      </p:pic>
    </p:spTree>
    <p:extLst>
      <p:ext uri="{BB962C8B-B14F-4D97-AF65-F5344CB8AC3E}">
        <p14:creationId xmlns="" xmlns:p14="http://schemas.microsoft.com/office/powerpoint/2010/main" val="395796045"/>
      </p:ext>
    </p:extLst>
  </p:cSld>
  <p:clrMapOvr>
    <a:masterClrMapping/>
  </p:clrMapOvr>
  <p:transition spd="slow">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28600"/>
            <a:ext cx="7924800" cy="6248400"/>
          </a:xfrm>
        </p:spPr>
        <p:txBody>
          <a:bodyPr/>
          <a:lstStyle/>
          <a:p>
            <a:r>
              <a:rPr lang="en-US" b="1" i="1" u="sng" dirty="0" smtClean="0"/>
              <a:t>Artificial Intelligence:</a:t>
            </a: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endParaRPr lang="en-US" dirty="0"/>
          </a:p>
        </p:txBody>
      </p:sp>
      <p:pic>
        <p:nvPicPr>
          <p:cNvPr id="3" name="Picture 2"/>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524000" y="2133600"/>
            <a:ext cx="6400800" cy="4261104"/>
          </a:xfrm>
          <a:prstGeom prst="rect">
            <a:avLst/>
          </a:prstGeom>
        </p:spPr>
      </p:pic>
    </p:spTree>
    <p:extLst>
      <p:ext uri="{BB962C8B-B14F-4D97-AF65-F5344CB8AC3E}">
        <p14:creationId xmlns="" xmlns:p14="http://schemas.microsoft.com/office/powerpoint/2010/main" val="3221352815"/>
      </p:ext>
    </p:extLst>
  </p:cSld>
  <p:clrMapOvr>
    <a:masterClrMapping/>
  </p:clrMapOvr>
  <p:transition spd="slow">
    <p:wip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115</TotalTime>
  <Words>44</Words>
  <Application>Microsoft Office PowerPoint</Application>
  <PresentationFormat>On-screen Show (4:3)</PresentationFormat>
  <Paragraphs>11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Solstice</vt:lpstr>
      <vt:lpstr>Slide 1</vt:lpstr>
      <vt:lpstr>Presented by   Thanjida Akhter         ID:102-15-1030</vt:lpstr>
      <vt:lpstr>Topic   How can uses statistics in CSE  </vt:lpstr>
      <vt:lpstr>What is statistics?  Statistics:                  The science of collecting, organizing, presenting, analyzing and interpreting data to assist in making more effective decisions.                              Or Statistics is a collection of numerical information</vt:lpstr>
      <vt:lpstr>What is the importance of statistics to computer science?              Computer sciences also deals with organization and interpretation of numerical facts. In fact most of the principles of computer sciences are based on concepts of statistics. </vt:lpstr>
      <vt:lpstr>Statistical analysis is used in web search engine:       </vt:lpstr>
      <vt:lpstr>Example:        </vt:lpstr>
      <vt:lpstr>IC &amp; CHIP  1.To determine the average life span of a chip 2.To determine the failure rate of a chip 3.To determine the overall reliability of an equipment      </vt:lpstr>
      <vt:lpstr>Artificial Intelligence:       </vt:lpstr>
      <vt:lpstr>Statistical data:  1.Antiivirus programs for heuristic analysis. 2.IP traffic routing. 3.Routing policy determining.    </vt:lpstr>
      <vt:lpstr>END</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Hasan</dc:creator>
  <cp:lastModifiedBy>DaffodiPc</cp:lastModifiedBy>
  <cp:revision>19</cp:revision>
  <dcterms:created xsi:type="dcterms:W3CDTF">2006-08-16T00:00:00Z</dcterms:created>
  <dcterms:modified xsi:type="dcterms:W3CDTF">2011-10-12T04:15:35Z</dcterms:modified>
</cp:coreProperties>
</file>