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78" r:id="rId3"/>
    <p:sldId id="289" r:id="rId4"/>
    <p:sldId id="290" r:id="rId5"/>
    <p:sldId id="291" r:id="rId6"/>
    <p:sldId id="279" r:id="rId7"/>
    <p:sldId id="280" r:id="rId8"/>
    <p:sldId id="294" r:id="rId9"/>
    <p:sldId id="281" r:id="rId10"/>
    <p:sldId id="283" r:id="rId11"/>
    <p:sldId id="282" r:id="rId12"/>
    <p:sldId id="284" r:id="rId13"/>
    <p:sldId id="285" r:id="rId14"/>
    <p:sldId id="286" r:id="rId15"/>
    <p:sldId id="287" r:id="rId16"/>
    <p:sldId id="288" r:id="rId17"/>
    <p:sldId id="292" r:id="rId18"/>
    <p:sldId id="293" r:id="rId19"/>
    <p:sldId id="273" r:id="rId2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0099CC"/>
    <a:srgbClr val="E0C0A0"/>
    <a:srgbClr val="DDDDDD"/>
    <a:srgbClr val="66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06" autoAdjust="0"/>
    <p:restoredTop sz="94624" autoAdjust="0"/>
  </p:normalViewPr>
  <p:slideViewPr>
    <p:cSldViewPr>
      <p:cViewPr varScale="1">
        <p:scale>
          <a:sx n="68" d="100"/>
          <a:sy n="68" d="100"/>
        </p:scale>
        <p:origin x="124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855251B4-DED8-48C7-9DC2-A967593765A5}" type="datetimeFigureOut">
              <a:rPr lang="en-US"/>
              <a:pPr>
                <a:defRPr/>
              </a:pPr>
              <a:t>19-Aug-20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FD924DE-04AB-43D2-B732-9670686340C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a:t>Computer  Architecture  Presentation</a:t>
            </a:r>
          </a:p>
        </p:txBody>
      </p:sp>
      <p:sp>
        <p:nvSpPr>
          <p:cNvPr id="6" name="Rectangle 6"/>
          <p:cNvSpPr>
            <a:spLocks noGrp="1" noChangeArrowheads="1"/>
          </p:cNvSpPr>
          <p:nvPr>
            <p:ph type="sldNum" sz="quarter" idx="12"/>
          </p:nvPr>
        </p:nvSpPr>
        <p:spPr>
          <a:ln/>
        </p:spPr>
        <p:txBody>
          <a:bodyPr/>
          <a:lstStyle>
            <a:lvl1pPr>
              <a:defRPr/>
            </a:lvl1pPr>
          </a:lstStyle>
          <a:p>
            <a:pPr>
              <a:defRPr/>
            </a:pPr>
            <a:fld id="{B8A7A7EC-6310-4C50-8850-F5DC5CC81135}" type="slidenum">
              <a:rPr lang="es-ES"/>
              <a:pPr>
                <a:defRPr/>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a:t>Computer  Architecture  Presentation</a:t>
            </a:r>
          </a:p>
        </p:txBody>
      </p:sp>
      <p:sp>
        <p:nvSpPr>
          <p:cNvPr id="6" name="Rectangle 6"/>
          <p:cNvSpPr>
            <a:spLocks noGrp="1" noChangeArrowheads="1"/>
          </p:cNvSpPr>
          <p:nvPr>
            <p:ph type="sldNum" sz="quarter" idx="12"/>
          </p:nvPr>
        </p:nvSpPr>
        <p:spPr>
          <a:ln/>
        </p:spPr>
        <p:txBody>
          <a:bodyPr/>
          <a:lstStyle>
            <a:lvl1pPr>
              <a:defRPr/>
            </a:lvl1pPr>
          </a:lstStyle>
          <a:p>
            <a:pPr>
              <a:defRPr/>
            </a:pPr>
            <a:fld id="{22A5714D-B362-4991-9AD5-5FAB2C8D398A}"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a:t>Computer  Architecture  Presentation</a:t>
            </a:r>
          </a:p>
        </p:txBody>
      </p:sp>
      <p:sp>
        <p:nvSpPr>
          <p:cNvPr id="6" name="Rectangle 6"/>
          <p:cNvSpPr>
            <a:spLocks noGrp="1" noChangeArrowheads="1"/>
          </p:cNvSpPr>
          <p:nvPr>
            <p:ph type="sldNum" sz="quarter" idx="12"/>
          </p:nvPr>
        </p:nvSpPr>
        <p:spPr>
          <a:ln/>
        </p:spPr>
        <p:txBody>
          <a:bodyPr/>
          <a:lstStyle>
            <a:lvl1pPr>
              <a:defRPr/>
            </a:lvl1pPr>
          </a:lstStyle>
          <a:p>
            <a:pPr>
              <a:defRPr/>
            </a:pPr>
            <a:fld id="{8BC5C13B-2DCD-47E2-A5DC-EEC5D2855AA9}" type="slidenum">
              <a:rPr lang="es-ES"/>
              <a:pPr>
                <a:defRPr/>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a:t>Computer  Architecture  Presentation</a:t>
            </a:r>
          </a:p>
        </p:txBody>
      </p:sp>
      <p:sp>
        <p:nvSpPr>
          <p:cNvPr id="6" name="Rectangle 6"/>
          <p:cNvSpPr>
            <a:spLocks noGrp="1" noChangeArrowheads="1"/>
          </p:cNvSpPr>
          <p:nvPr>
            <p:ph type="sldNum" sz="quarter" idx="12"/>
          </p:nvPr>
        </p:nvSpPr>
        <p:spPr>
          <a:ln/>
        </p:spPr>
        <p:txBody>
          <a:bodyPr/>
          <a:lstStyle>
            <a:lvl1pPr>
              <a:defRPr/>
            </a:lvl1pPr>
          </a:lstStyle>
          <a:p>
            <a:pPr>
              <a:defRPr/>
            </a:pPr>
            <a:fld id="{74DF3A23-1EE9-4E37-AB3A-398D88C9084D}" type="slidenum">
              <a:rPr lang="es-ES"/>
              <a:pPr>
                <a:defRPr/>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a:t>Computer  Architecture  Presentation</a:t>
            </a:r>
          </a:p>
        </p:txBody>
      </p:sp>
      <p:sp>
        <p:nvSpPr>
          <p:cNvPr id="6" name="Rectangle 6"/>
          <p:cNvSpPr>
            <a:spLocks noGrp="1" noChangeArrowheads="1"/>
          </p:cNvSpPr>
          <p:nvPr>
            <p:ph type="sldNum" sz="quarter" idx="12"/>
          </p:nvPr>
        </p:nvSpPr>
        <p:spPr>
          <a:ln/>
        </p:spPr>
        <p:txBody>
          <a:bodyPr/>
          <a:lstStyle>
            <a:lvl1pPr>
              <a:defRPr/>
            </a:lvl1pPr>
          </a:lstStyle>
          <a:p>
            <a:pPr>
              <a:defRPr/>
            </a:pPr>
            <a:fld id="{F8DCA335-A5C9-43E1-834D-1C216FBAAB44}"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a:t>Computer  Architecture  Presentation</a:t>
            </a:r>
          </a:p>
        </p:txBody>
      </p:sp>
      <p:sp>
        <p:nvSpPr>
          <p:cNvPr id="7" name="Rectangle 6"/>
          <p:cNvSpPr>
            <a:spLocks noGrp="1" noChangeArrowheads="1"/>
          </p:cNvSpPr>
          <p:nvPr>
            <p:ph type="sldNum" sz="quarter" idx="12"/>
          </p:nvPr>
        </p:nvSpPr>
        <p:spPr>
          <a:ln/>
        </p:spPr>
        <p:txBody>
          <a:bodyPr/>
          <a:lstStyle>
            <a:lvl1pPr>
              <a:defRPr/>
            </a:lvl1pPr>
          </a:lstStyle>
          <a:p>
            <a:pPr>
              <a:defRPr/>
            </a:pPr>
            <a:fld id="{080FD788-F51F-4ADD-AF3D-BD1B65DBFC05}"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r>
              <a:rPr lang="es-ES"/>
              <a:t>Computer  Architecture  Presentation</a:t>
            </a:r>
          </a:p>
        </p:txBody>
      </p:sp>
      <p:sp>
        <p:nvSpPr>
          <p:cNvPr id="9" name="Rectangle 6"/>
          <p:cNvSpPr>
            <a:spLocks noGrp="1" noChangeArrowheads="1"/>
          </p:cNvSpPr>
          <p:nvPr>
            <p:ph type="sldNum" sz="quarter" idx="12"/>
          </p:nvPr>
        </p:nvSpPr>
        <p:spPr>
          <a:ln/>
        </p:spPr>
        <p:txBody>
          <a:bodyPr/>
          <a:lstStyle>
            <a:lvl1pPr>
              <a:defRPr/>
            </a:lvl1pPr>
          </a:lstStyle>
          <a:p>
            <a:pPr>
              <a:defRPr/>
            </a:pPr>
            <a:fld id="{87D887DF-B3E2-4A53-A4DF-81837B9FFC22}"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r>
              <a:rPr lang="es-ES"/>
              <a:t>Computer  Architecture  Presentation</a:t>
            </a:r>
          </a:p>
        </p:txBody>
      </p:sp>
      <p:sp>
        <p:nvSpPr>
          <p:cNvPr id="5" name="Rectangle 6"/>
          <p:cNvSpPr>
            <a:spLocks noGrp="1" noChangeArrowheads="1"/>
          </p:cNvSpPr>
          <p:nvPr>
            <p:ph type="sldNum" sz="quarter" idx="12"/>
          </p:nvPr>
        </p:nvSpPr>
        <p:spPr>
          <a:ln/>
        </p:spPr>
        <p:txBody>
          <a:bodyPr/>
          <a:lstStyle>
            <a:lvl1pPr>
              <a:defRPr/>
            </a:lvl1pPr>
          </a:lstStyle>
          <a:p>
            <a:pPr>
              <a:defRPr/>
            </a:pPr>
            <a:fld id="{04D1F834-184E-418D-BE05-D99678735706}"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r>
              <a:rPr lang="es-ES"/>
              <a:t>Computer  Architecture  Presentation</a:t>
            </a:r>
          </a:p>
        </p:txBody>
      </p:sp>
      <p:sp>
        <p:nvSpPr>
          <p:cNvPr id="4" name="Rectangle 6"/>
          <p:cNvSpPr>
            <a:spLocks noGrp="1" noChangeArrowheads="1"/>
          </p:cNvSpPr>
          <p:nvPr>
            <p:ph type="sldNum" sz="quarter" idx="12"/>
          </p:nvPr>
        </p:nvSpPr>
        <p:spPr>
          <a:ln/>
        </p:spPr>
        <p:txBody>
          <a:bodyPr/>
          <a:lstStyle>
            <a:lvl1pPr>
              <a:defRPr/>
            </a:lvl1pPr>
          </a:lstStyle>
          <a:p>
            <a:pPr>
              <a:defRPr/>
            </a:pPr>
            <a:fld id="{F59EB865-82A7-499A-B1D4-1BA6F0275D1A}"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a:t>Computer  Architecture  Presentation</a:t>
            </a:r>
          </a:p>
        </p:txBody>
      </p:sp>
      <p:sp>
        <p:nvSpPr>
          <p:cNvPr id="7" name="Rectangle 6"/>
          <p:cNvSpPr>
            <a:spLocks noGrp="1" noChangeArrowheads="1"/>
          </p:cNvSpPr>
          <p:nvPr>
            <p:ph type="sldNum" sz="quarter" idx="12"/>
          </p:nvPr>
        </p:nvSpPr>
        <p:spPr>
          <a:ln/>
        </p:spPr>
        <p:txBody>
          <a:bodyPr/>
          <a:lstStyle>
            <a:lvl1pPr>
              <a:defRPr/>
            </a:lvl1pPr>
          </a:lstStyle>
          <a:p>
            <a:pPr>
              <a:defRPr/>
            </a:pPr>
            <a:fld id="{082B110B-A11E-45B6-8061-8BC76775722C}"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a:t>Computer  Architecture  Presentation</a:t>
            </a:r>
          </a:p>
        </p:txBody>
      </p:sp>
      <p:sp>
        <p:nvSpPr>
          <p:cNvPr id="7" name="Rectangle 6"/>
          <p:cNvSpPr>
            <a:spLocks noGrp="1" noChangeArrowheads="1"/>
          </p:cNvSpPr>
          <p:nvPr>
            <p:ph type="sldNum" sz="quarter" idx="12"/>
          </p:nvPr>
        </p:nvSpPr>
        <p:spPr>
          <a:ln/>
        </p:spPr>
        <p:txBody>
          <a:bodyPr/>
          <a:lstStyle>
            <a:lvl1pPr>
              <a:defRPr/>
            </a:lvl1pPr>
          </a:lstStyle>
          <a:p>
            <a:pPr>
              <a:defRPr/>
            </a:pPr>
            <a:fld id="{886A4F91-C1EC-4B5F-957E-1425026D4EBA}"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r>
              <a:rPr lang="es-ES"/>
              <a:t>Computer  Architecture  Presentation</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FE9D7743-7945-4198-B970-4EDF5EF9A048}"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1" name="Rectangle 175"/>
          <p:cNvSpPr>
            <a:spLocks noChangeArrowheads="1"/>
          </p:cNvSpPr>
          <p:nvPr/>
        </p:nvSpPr>
        <p:spPr bwMode="auto">
          <a:xfrm>
            <a:off x="254000" y="4797425"/>
            <a:ext cx="5254625" cy="647700"/>
          </a:xfrm>
          <a:prstGeom prst="rect">
            <a:avLst/>
          </a:prstGeom>
          <a:noFill/>
          <a:ln w="9525">
            <a:noFill/>
            <a:miter lim="800000"/>
            <a:headEnd/>
            <a:tailEnd/>
          </a:ln>
        </p:spPr>
        <p:txBody>
          <a:bodyPr anchor="ctr"/>
          <a:lstStyle/>
          <a:p>
            <a:endParaRPr lang="en-US" sz="2000" b="1" dirty="0">
              <a:solidFill>
                <a:srgbClr val="663300"/>
              </a:solidFill>
            </a:endParaRPr>
          </a:p>
        </p:txBody>
      </p:sp>
      <p:pic>
        <p:nvPicPr>
          <p:cNvPr id="5" name="Picture 4" descr="diulogo.png"/>
          <p:cNvPicPr>
            <a:picLocks noChangeAspect="1"/>
          </p:cNvPicPr>
          <p:nvPr/>
        </p:nvPicPr>
        <p:blipFill>
          <a:blip r:embed="rId3" cstate="print"/>
          <a:stretch>
            <a:fillRect/>
          </a:stretch>
        </p:blipFill>
        <p:spPr>
          <a:xfrm>
            <a:off x="685800" y="457200"/>
            <a:ext cx="7848600" cy="2061557"/>
          </a:xfrm>
          <a:prstGeom prst="rect">
            <a:avLst/>
          </a:prstGeom>
          <a:ln>
            <a:noFill/>
          </a:ln>
          <a:effectLst>
            <a:outerShdw blurRad="292100" dist="139700" dir="2700000" algn="tl" rotWithShape="0">
              <a:srgbClr val="333333">
                <a:alpha val="65000"/>
              </a:srgbClr>
            </a:outerShdw>
          </a:effectLst>
        </p:spPr>
      </p:pic>
      <p:sp>
        <p:nvSpPr>
          <p:cNvPr id="6" name="Subtitle 2"/>
          <p:cNvSpPr>
            <a:spLocks noGrp="1"/>
          </p:cNvSpPr>
          <p:nvPr>
            <p:ph type="subTitle" idx="1"/>
          </p:nvPr>
        </p:nvSpPr>
        <p:spPr>
          <a:xfrm>
            <a:off x="-32" y="2927772"/>
            <a:ext cx="9144032" cy="1905000"/>
          </a:xfrm>
        </p:spPr>
        <p:txBody>
          <a:bodyPr>
            <a:noAutofit/>
          </a:bodyPr>
          <a:lstStyle/>
          <a:p>
            <a:pPr algn="l"/>
            <a:r>
              <a:rPr lang="en-US" sz="3600" b="1" i="1" dirty="0">
                <a:solidFill>
                  <a:schemeClr val="accent2"/>
                </a:solidFill>
                <a:latin typeface="Baskerville Old Face" pitchFamily="18" charset="0"/>
              </a:rPr>
              <a:t>Course Title: </a:t>
            </a:r>
            <a:r>
              <a:rPr lang="en-GB" sz="3600" b="1" dirty="0">
                <a:solidFill>
                  <a:schemeClr val="accent2"/>
                </a:solidFill>
                <a:latin typeface="Baskerville Old Face" pitchFamily="18" charset="0"/>
              </a:rPr>
              <a:t> Communication Engineering</a:t>
            </a:r>
            <a:endParaRPr lang="en-US" sz="3600" b="1" i="1" dirty="0">
              <a:solidFill>
                <a:schemeClr val="accent2"/>
              </a:solidFill>
              <a:latin typeface="Baskerville Old Face" pitchFamily="18" charset="0"/>
            </a:endParaRPr>
          </a:p>
          <a:p>
            <a:pPr algn="l"/>
            <a:r>
              <a:rPr lang="en-US" sz="3600" b="1" i="1" dirty="0">
                <a:solidFill>
                  <a:schemeClr val="accent2"/>
                </a:solidFill>
                <a:latin typeface="Baskerville Old Face" pitchFamily="18" charset="0"/>
              </a:rPr>
              <a:t>Course Code : CSE411</a:t>
            </a:r>
          </a:p>
          <a:p>
            <a:pPr algn="l"/>
            <a:endParaRPr lang="en-US" sz="3600" b="1" i="1" dirty="0">
              <a:solidFill>
                <a:schemeClr val="accent2"/>
              </a:solidFill>
              <a:latin typeface="Baskerville Old Face" pitchFamily="18" charset="0"/>
            </a:endParaRPr>
          </a:p>
          <a:p>
            <a:pPr algn="l"/>
            <a:r>
              <a:rPr lang="en-US" sz="3600" b="1" i="1" dirty="0">
                <a:solidFill>
                  <a:schemeClr val="accent2"/>
                </a:solidFill>
                <a:latin typeface="Baskerville Old Face" pitchFamily="18" charset="0"/>
              </a:rPr>
              <a:t>Topic : Wi-Fi</a:t>
            </a:r>
          </a:p>
          <a:p>
            <a:pPr algn="l"/>
            <a:r>
              <a:rPr lang="en-US" sz="3600" b="1" i="1" dirty="0">
                <a:solidFill>
                  <a:schemeClr val="accent2"/>
                </a:solidFill>
                <a:latin typeface="Baskerville Old Face" pitchFamily="18" charset="0"/>
              </a:rPr>
              <a:t>Thanjida Akhter : 102-15-1030</a:t>
            </a:r>
          </a:p>
          <a:p>
            <a:pPr algn="l"/>
            <a:endParaRPr lang="en-US" sz="3600" b="1" dirty="0">
              <a:solidFill>
                <a:schemeClr val="accent2"/>
              </a:solidFill>
              <a:latin typeface="Baskerville Old Face" pitchFamily="18" charset="0"/>
            </a:endParaRPr>
          </a:p>
          <a:p>
            <a:pPr algn="l"/>
            <a:endParaRPr lang="en-US" sz="3600" b="1" dirty="0">
              <a:solidFill>
                <a:schemeClr val="accent2"/>
              </a:solidFill>
            </a:endParaRPr>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8229600" cy="1143000"/>
          </a:xfrm>
        </p:spPr>
        <p:txBody>
          <a:bodyPr/>
          <a:lstStyle/>
          <a:p>
            <a:r>
              <a:rPr lang="en-US" b="1" i="1" u="sng" dirty="0">
                <a:latin typeface="Baskerville Old Face" pitchFamily="18" charset="0"/>
              </a:rPr>
              <a:t>Standard 802.11 frame format</a:t>
            </a: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10</a:t>
            </a:fld>
            <a:endParaRPr lang="es-ES">
              <a:latin typeface="Baskerville Old Face"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357158" y="1500174"/>
            <a:ext cx="8592851" cy="3786214"/>
          </a:xfrm>
          <a:prstGeom prst="rect">
            <a:avLst/>
          </a:prstGeom>
          <a:noFill/>
          <a:ln w="9525">
            <a:noFill/>
            <a:miter lim="800000"/>
            <a:headEnd/>
            <a:tailEnd/>
          </a:ln>
          <a:effectLst/>
        </p:spPr>
      </p:pic>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8229600" cy="1143000"/>
          </a:xfrm>
        </p:spPr>
        <p:txBody>
          <a:bodyPr/>
          <a:lstStyle/>
          <a:p>
            <a:r>
              <a:rPr lang="en-US" b="1" i="1" u="sng" dirty="0">
                <a:latin typeface="Baskerville Old Face" pitchFamily="18" charset="0"/>
              </a:rPr>
              <a:t>Frames types and subtypes</a:t>
            </a:r>
          </a:p>
        </p:txBody>
      </p:sp>
      <p:sp>
        <p:nvSpPr>
          <p:cNvPr id="3" name="Content Placeholder 2"/>
          <p:cNvSpPr>
            <a:spLocks noGrp="1"/>
          </p:cNvSpPr>
          <p:nvPr>
            <p:ph idx="1"/>
          </p:nvPr>
        </p:nvSpPr>
        <p:spPr>
          <a:xfrm>
            <a:off x="357158" y="1357298"/>
            <a:ext cx="8786842" cy="4572032"/>
          </a:xfrm>
        </p:spPr>
        <p:txBody>
          <a:bodyPr/>
          <a:lstStyle/>
          <a:p>
            <a:pPr>
              <a:buFont typeface="Wingdings" pitchFamily="2" charset="2"/>
              <a:buChar char="Ø"/>
            </a:pPr>
            <a:r>
              <a:rPr lang="en-US" dirty="0">
                <a:latin typeface="Baskerville Old Face" pitchFamily="18" charset="0"/>
              </a:rPr>
              <a:t>Three types of frames:</a:t>
            </a:r>
          </a:p>
          <a:p>
            <a:pPr>
              <a:buNone/>
            </a:pPr>
            <a:r>
              <a:rPr lang="en-US" dirty="0">
                <a:latin typeface="Baskerville Old Face" pitchFamily="18" charset="0"/>
              </a:rPr>
              <a:t>    </a:t>
            </a:r>
            <a:r>
              <a:rPr lang="en-US" b="1" i="1" u="sng" dirty="0">
                <a:latin typeface="Baskerville Old Face" pitchFamily="18" charset="0"/>
              </a:rPr>
              <a:t>1.Control </a:t>
            </a:r>
          </a:p>
          <a:p>
            <a:pPr lvl="1">
              <a:buFont typeface="Wingdings" pitchFamily="2" charset="2"/>
              <a:buNone/>
            </a:pPr>
            <a:r>
              <a:rPr lang="en-US" dirty="0">
                <a:latin typeface="Baskerville Old Face" pitchFamily="18" charset="0"/>
              </a:rPr>
              <a:t>	(ACK, RTS, CTS, Power Save …)</a:t>
            </a:r>
          </a:p>
          <a:p>
            <a:pPr lvl="1">
              <a:buFont typeface="Wingdings" pitchFamily="2" charset="2"/>
              <a:buNone/>
            </a:pPr>
            <a:r>
              <a:rPr lang="en-US" b="1" i="1" u="sng" dirty="0">
                <a:latin typeface="Baskerville Old Face" pitchFamily="18" charset="0"/>
              </a:rPr>
              <a:t>2.Management</a:t>
            </a:r>
          </a:p>
          <a:p>
            <a:pPr lvl="1">
              <a:buFont typeface="Wingdings" pitchFamily="2" charset="2"/>
              <a:buNone/>
            </a:pPr>
            <a:r>
              <a:rPr lang="en-US" dirty="0">
                <a:latin typeface="Baskerville Old Face" pitchFamily="18" charset="0"/>
              </a:rPr>
              <a:t>	 (Beacon, Probe Request, Probe Response,</a:t>
            </a:r>
          </a:p>
          <a:p>
            <a:pPr lvl="1">
              <a:buFont typeface="Wingdings" pitchFamily="2" charset="2"/>
              <a:buNone/>
            </a:pPr>
            <a:r>
              <a:rPr lang="en-US" dirty="0">
                <a:latin typeface="Baskerville Old Face" pitchFamily="18" charset="0"/>
              </a:rPr>
              <a:t>		Association request, Association response …)</a:t>
            </a:r>
          </a:p>
          <a:p>
            <a:pPr lvl="1">
              <a:buFont typeface="Wingdings" pitchFamily="2" charset="2"/>
              <a:buNone/>
            </a:pPr>
            <a:r>
              <a:rPr lang="en-US" b="1" i="1" u="sng" dirty="0">
                <a:latin typeface="Baskerville Old Face" pitchFamily="18" charset="0"/>
              </a:rPr>
              <a:t>3.Data</a:t>
            </a:r>
          </a:p>
          <a:p>
            <a:pPr lvl="1">
              <a:buFont typeface="Wingdings" pitchFamily="2" charset="2"/>
              <a:buNone/>
            </a:pPr>
            <a:r>
              <a:rPr lang="en-US" dirty="0">
                <a:latin typeface="Baskerville Old Face" pitchFamily="18" charset="0"/>
              </a:rPr>
              <a:t>	(Data, Null Data, </a:t>
            </a:r>
            <a:r>
              <a:rPr lang="en-US" dirty="0" err="1">
                <a:latin typeface="Baskerville Old Face" pitchFamily="18" charset="0"/>
              </a:rPr>
              <a:t>Data_CF_Ack</a:t>
            </a:r>
            <a:r>
              <a:rPr lang="en-US" dirty="0">
                <a:latin typeface="Baskerville Old Face" pitchFamily="18" charset="0"/>
              </a:rPr>
              <a:t> , ….) </a:t>
            </a:r>
          </a:p>
          <a:p>
            <a:pPr>
              <a:buNone/>
            </a:pPr>
            <a:endParaRPr lang="en-US" dirty="0">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11</a:t>
            </a:fld>
            <a:endParaRPr lang="es-ES">
              <a:latin typeface="Baskerville Old Face" pitchFamily="18" charset="0"/>
            </a:endParaRPr>
          </a:p>
        </p:txBody>
      </p:sp>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8229600" cy="1143000"/>
          </a:xfrm>
        </p:spPr>
        <p:txBody>
          <a:bodyPr/>
          <a:lstStyle/>
          <a:p>
            <a:r>
              <a:rPr lang="en-US" b="1" i="1" u="sng" dirty="0">
                <a:solidFill>
                  <a:schemeClr val="tx1"/>
                </a:solidFill>
                <a:latin typeface="Baskerville Old Face" pitchFamily="18" charset="0"/>
              </a:rPr>
              <a:t>802.11 MAC Infrastructure Model </a:t>
            </a:r>
            <a:endParaRPr lang="en-US" i="1" u="sng" dirty="0">
              <a:solidFill>
                <a:schemeClr val="tx1"/>
              </a:solidFill>
              <a:latin typeface="Baskerville Old Face" pitchFamily="18" charset="0"/>
            </a:endParaRPr>
          </a:p>
        </p:txBody>
      </p:sp>
      <p:sp>
        <p:nvSpPr>
          <p:cNvPr id="3" name="Content Placeholder 2"/>
          <p:cNvSpPr>
            <a:spLocks noGrp="1"/>
          </p:cNvSpPr>
          <p:nvPr>
            <p:ph idx="1"/>
          </p:nvPr>
        </p:nvSpPr>
        <p:spPr>
          <a:xfrm>
            <a:off x="71406" y="1357298"/>
            <a:ext cx="8229600" cy="4525963"/>
          </a:xfrm>
        </p:spPr>
        <p:txBody>
          <a:bodyPr/>
          <a:lstStyle/>
          <a:p>
            <a:pPr marL="239713" lvl="1" indent="-238125">
              <a:spcBef>
                <a:spcPct val="50000"/>
              </a:spcBef>
              <a:buClr>
                <a:srgbClr val="FF0000"/>
              </a:buClr>
              <a:buFont typeface="Wingdings" pitchFamily="2" charset="2"/>
              <a:buChar char="Ø"/>
            </a:pPr>
            <a:r>
              <a:rPr lang="en-US" sz="1800" b="1" dirty="0">
                <a:latin typeface="Baskerville Old Face" pitchFamily="18" charset="0"/>
              </a:rPr>
              <a:t>Stations (STA)</a:t>
            </a:r>
          </a:p>
          <a:p>
            <a:pPr marL="441325" lvl="2" indent="-200025">
              <a:buClr>
                <a:srgbClr val="000066"/>
              </a:buClr>
              <a:buFont typeface="Wingdings" pitchFamily="2" charset="2"/>
              <a:buChar char="Ø"/>
            </a:pPr>
            <a:r>
              <a:rPr lang="en-US" sz="1800" dirty="0">
                <a:latin typeface="Baskerville Old Face" pitchFamily="18" charset="0"/>
              </a:rPr>
              <a:t>any wireless device</a:t>
            </a:r>
          </a:p>
          <a:p>
            <a:pPr marL="239713" lvl="1" indent="-238125">
              <a:spcBef>
                <a:spcPct val="50000"/>
              </a:spcBef>
              <a:buClr>
                <a:srgbClr val="FF0000"/>
              </a:buClr>
              <a:buFont typeface="Wingdings" pitchFamily="2" charset="2"/>
              <a:buChar char="Ø"/>
            </a:pPr>
            <a:r>
              <a:rPr lang="en-US" sz="1800" b="1" dirty="0">
                <a:latin typeface="Baskerville Old Face" pitchFamily="18" charset="0"/>
              </a:rPr>
              <a:t>Access Point (AP)</a:t>
            </a:r>
          </a:p>
          <a:p>
            <a:pPr marL="441325" lvl="2" indent="-200025">
              <a:buClr>
                <a:srgbClr val="000066"/>
              </a:buClr>
              <a:buFont typeface="Wingdings" pitchFamily="2" charset="2"/>
              <a:buChar char="Ø"/>
            </a:pPr>
            <a:r>
              <a:rPr lang="en-US" sz="1800" dirty="0">
                <a:latin typeface="Baskerville Old Face" pitchFamily="18" charset="0"/>
              </a:rPr>
              <a:t>connects BSS to DS</a:t>
            </a:r>
          </a:p>
          <a:p>
            <a:pPr marL="441325" lvl="2" indent="-200025">
              <a:buClr>
                <a:srgbClr val="000066"/>
              </a:buClr>
              <a:buFont typeface="Wingdings" pitchFamily="2" charset="2"/>
              <a:buChar char="Ø"/>
            </a:pPr>
            <a:r>
              <a:rPr lang="en-US" sz="1800" dirty="0">
                <a:latin typeface="Baskerville Old Face" pitchFamily="18" charset="0"/>
              </a:rPr>
              <a:t>controls access by STA’s</a:t>
            </a:r>
          </a:p>
          <a:p>
            <a:pPr marL="239713" lvl="1" indent="-238125">
              <a:spcBef>
                <a:spcPct val="50000"/>
              </a:spcBef>
              <a:buClr>
                <a:srgbClr val="FF0000"/>
              </a:buClr>
              <a:buFont typeface="Wingdings" pitchFamily="2" charset="2"/>
              <a:buChar char="Ø"/>
            </a:pPr>
            <a:r>
              <a:rPr lang="en-US" sz="1800" b="1" dirty="0">
                <a:latin typeface="Baskerville Old Face" pitchFamily="18" charset="0"/>
              </a:rPr>
              <a:t>Basic Service Set (BSS)</a:t>
            </a:r>
          </a:p>
          <a:p>
            <a:pPr marL="441325" lvl="2" indent="-200025">
              <a:buClr>
                <a:srgbClr val="000066"/>
              </a:buClr>
              <a:buFont typeface="Wingdings" pitchFamily="2" charset="2"/>
              <a:buChar char="Ø"/>
            </a:pPr>
            <a:r>
              <a:rPr lang="en-US" sz="1800" dirty="0">
                <a:latin typeface="Baskerville Old Face" pitchFamily="18" charset="0"/>
              </a:rPr>
              <a:t>a region controlled by an AP</a:t>
            </a:r>
          </a:p>
          <a:p>
            <a:pPr marL="441325" lvl="2" indent="-200025">
              <a:buClr>
                <a:srgbClr val="000066"/>
              </a:buClr>
              <a:buFont typeface="Wingdings" pitchFamily="2" charset="2"/>
              <a:buChar char="Ø"/>
            </a:pPr>
            <a:r>
              <a:rPr lang="en-US" sz="1800" dirty="0">
                <a:latin typeface="Baskerville Old Face" pitchFamily="18" charset="0"/>
              </a:rPr>
              <a:t>mobility is supported within a single BSS</a:t>
            </a:r>
          </a:p>
          <a:p>
            <a:pPr marL="239713" lvl="1" indent="-238125">
              <a:spcBef>
                <a:spcPct val="50000"/>
              </a:spcBef>
              <a:buClr>
                <a:srgbClr val="FF0000"/>
              </a:buClr>
              <a:buFont typeface="Wingdings" pitchFamily="2" charset="2"/>
              <a:buChar char="Ø"/>
            </a:pPr>
            <a:r>
              <a:rPr lang="en-US" sz="1800" b="1" dirty="0">
                <a:latin typeface="Baskerville Old Face" pitchFamily="18" charset="0"/>
              </a:rPr>
              <a:t>Extended Service Set (ESS)</a:t>
            </a:r>
          </a:p>
          <a:p>
            <a:pPr marL="441325" lvl="2" indent="-200025">
              <a:buClr>
                <a:srgbClr val="000066"/>
              </a:buClr>
              <a:buFont typeface="Wingdings" pitchFamily="2" charset="2"/>
              <a:buChar char="Ø"/>
            </a:pPr>
            <a:r>
              <a:rPr lang="en-US" sz="1800" dirty="0">
                <a:latin typeface="Baskerville Old Face" pitchFamily="18" charset="0"/>
              </a:rPr>
              <a:t>a set of BSS’s forming a virtual BSS</a:t>
            </a:r>
          </a:p>
          <a:p>
            <a:pPr marL="441325" lvl="2" indent="-200025">
              <a:buClr>
                <a:srgbClr val="000066"/>
              </a:buClr>
              <a:buFont typeface="Wingdings" pitchFamily="2" charset="2"/>
              <a:buChar char="Ø"/>
            </a:pPr>
            <a:r>
              <a:rPr lang="en-US" sz="1800" dirty="0">
                <a:latin typeface="Baskerville Old Face" pitchFamily="18" charset="0"/>
              </a:rPr>
              <a:t>mobility is supported between BSS’s in an ESS</a:t>
            </a:r>
          </a:p>
          <a:p>
            <a:pPr marL="239713" lvl="1" indent="-238125">
              <a:spcBef>
                <a:spcPct val="50000"/>
              </a:spcBef>
              <a:buClr>
                <a:srgbClr val="FF0000"/>
              </a:buClr>
              <a:buFont typeface="Wingdings" pitchFamily="2" charset="2"/>
              <a:buChar char="Ø"/>
            </a:pPr>
            <a:r>
              <a:rPr lang="en-US" sz="1800" b="1" dirty="0">
                <a:latin typeface="Baskerville Old Face" pitchFamily="18" charset="0"/>
              </a:rPr>
              <a:t>Distribution Service (DS)</a:t>
            </a:r>
          </a:p>
          <a:p>
            <a:pPr marL="441325" lvl="2" indent="-200025">
              <a:buClr>
                <a:srgbClr val="000066"/>
              </a:buClr>
              <a:buFont typeface="Wingdings" pitchFamily="2" charset="2"/>
              <a:buChar char="Ø"/>
            </a:pPr>
            <a:r>
              <a:rPr lang="en-US" sz="1800" dirty="0">
                <a:latin typeface="Baskerville Old Face" pitchFamily="18" charset="0"/>
              </a:rPr>
              <a:t>connection between BSS’s</a:t>
            </a:r>
            <a:endParaRPr lang="en-AU" sz="1800" dirty="0">
              <a:latin typeface="Baskerville Old Face" pitchFamily="18" charset="0"/>
            </a:endParaRPr>
          </a:p>
          <a:p>
            <a:pPr>
              <a:buFont typeface="Wingdings" pitchFamily="2" charset="2"/>
              <a:buChar char="Ø"/>
            </a:pPr>
            <a:endParaRPr lang="en-US" sz="3600" dirty="0">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12</a:t>
            </a:fld>
            <a:endParaRPr lang="es-ES">
              <a:latin typeface="Baskerville Old Face" pitchFamily="18" charset="0"/>
            </a:endParaRPr>
          </a:p>
        </p:txBody>
      </p:sp>
      <p:sp>
        <p:nvSpPr>
          <p:cNvPr id="630" name="Oval 646"/>
          <p:cNvSpPr>
            <a:spLocks noChangeArrowheads="1"/>
          </p:cNvSpPr>
          <p:nvPr/>
        </p:nvSpPr>
        <p:spPr bwMode="auto">
          <a:xfrm>
            <a:off x="6572264" y="2819400"/>
            <a:ext cx="2514600" cy="2743200"/>
          </a:xfrm>
          <a:prstGeom prst="ellipse">
            <a:avLst/>
          </a:prstGeom>
          <a:noFill/>
          <a:ln w="9525">
            <a:solidFill>
              <a:srgbClr val="000066"/>
            </a:solidFill>
            <a:prstDash val="sysDot"/>
            <a:round/>
            <a:headEnd/>
            <a:tailEnd/>
          </a:ln>
          <a:effectLst/>
        </p:spPr>
        <p:txBody>
          <a:bodyPr wrap="none" anchor="ctr"/>
          <a:lstStyle/>
          <a:p>
            <a:endParaRPr lang="en-US"/>
          </a:p>
        </p:txBody>
      </p:sp>
      <p:sp>
        <p:nvSpPr>
          <p:cNvPr id="631" name="Oval 647"/>
          <p:cNvSpPr>
            <a:spLocks noChangeArrowheads="1"/>
          </p:cNvSpPr>
          <p:nvPr/>
        </p:nvSpPr>
        <p:spPr bwMode="auto">
          <a:xfrm>
            <a:off x="4114800" y="3810000"/>
            <a:ext cx="2590800" cy="2590800"/>
          </a:xfrm>
          <a:prstGeom prst="ellipse">
            <a:avLst/>
          </a:prstGeom>
          <a:noFill/>
          <a:ln w="9525">
            <a:solidFill>
              <a:srgbClr val="000066"/>
            </a:solidFill>
            <a:prstDash val="sysDot"/>
            <a:round/>
            <a:headEnd/>
            <a:tailEnd/>
          </a:ln>
          <a:effectLst/>
        </p:spPr>
        <p:txBody>
          <a:bodyPr wrap="none" anchor="ctr"/>
          <a:lstStyle/>
          <a:p>
            <a:endParaRPr lang="en-US"/>
          </a:p>
        </p:txBody>
      </p:sp>
      <p:sp>
        <p:nvSpPr>
          <p:cNvPr id="632" name="Oval 648"/>
          <p:cNvSpPr>
            <a:spLocks noChangeArrowheads="1"/>
          </p:cNvSpPr>
          <p:nvPr/>
        </p:nvSpPr>
        <p:spPr bwMode="auto">
          <a:xfrm>
            <a:off x="4191000" y="1295400"/>
            <a:ext cx="3581400" cy="1828800"/>
          </a:xfrm>
          <a:prstGeom prst="ellipse">
            <a:avLst/>
          </a:prstGeom>
          <a:noFill/>
          <a:ln w="9525">
            <a:solidFill>
              <a:srgbClr val="000066"/>
            </a:solidFill>
            <a:prstDash val="sysDot"/>
            <a:round/>
            <a:headEnd/>
            <a:tailEnd/>
          </a:ln>
          <a:effectLst/>
        </p:spPr>
        <p:txBody>
          <a:bodyPr wrap="none" anchor="ctr"/>
          <a:lstStyle/>
          <a:p>
            <a:endParaRPr lang="en-US"/>
          </a:p>
        </p:txBody>
      </p:sp>
      <p:sp>
        <p:nvSpPr>
          <p:cNvPr id="633" name="Cloud"/>
          <p:cNvSpPr>
            <a:spLocks noChangeAspect="1" noEditPoints="1" noChangeArrowheads="1"/>
          </p:cNvSpPr>
          <p:nvPr/>
        </p:nvSpPr>
        <p:spPr bwMode="auto">
          <a:xfrm>
            <a:off x="4495800" y="2962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p:spPr>
        <p:txBody>
          <a:bodyPr anchor="ctr" anchorCtr="1"/>
          <a:lstStyle/>
          <a:p>
            <a:pPr algn="ctr"/>
            <a:r>
              <a:rPr lang="en-US" sz="1400" b="1"/>
              <a:t>DS</a:t>
            </a:r>
            <a:endParaRPr lang="en-AU" sz="1400" b="1"/>
          </a:p>
        </p:txBody>
      </p:sp>
      <p:grpSp>
        <p:nvGrpSpPr>
          <p:cNvPr id="634" name="Group 652"/>
          <p:cNvGrpSpPr>
            <a:grpSpLocks/>
          </p:cNvGrpSpPr>
          <p:nvPr/>
        </p:nvGrpSpPr>
        <p:grpSpPr bwMode="auto">
          <a:xfrm>
            <a:off x="4495800" y="2133600"/>
            <a:ext cx="836613" cy="447675"/>
            <a:chOff x="2832" y="1344"/>
            <a:chExt cx="527" cy="282"/>
          </a:xfrm>
        </p:grpSpPr>
        <p:sp>
          <p:nvSpPr>
            <p:cNvPr id="635" name="Freeform 653"/>
            <p:cNvSpPr>
              <a:spLocks/>
            </p:cNvSpPr>
            <p:nvPr/>
          </p:nvSpPr>
          <p:spPr bwMode="auto">
            <a:xfrm>
              <a:off x="3176" y="1489"/>
              <a:ext cx="179" cy="94"/>
            </a:xfrm>
            <a:custGeom>
              <a:avLst/>
              <a:gdLst/>
              <a:ahLst/>
              <a:cxnLst>
                <a:cxn ang="0">
                  <a:pos x="0" y="65"/>
                </a:cxn>
                <a:cxn ang="0">
                  <a:pos x="22" y="65"/>
                </a:cxn>
                <a:cxn ang="0">
                  <a:pos x="45" y="79"/>
                </a:cxn>
                <a:cxn ang="0">
                  <a:pos x="67" y="84"/>
                </a:cxn>
                <a:cxn ang="0">
                  <a:pos x="89" y="88"/>
                </a:cxn>
                <a:cxn ang="0">
                  <a:pos x="112" y="93"/>
                </a:cxn>
                <a:cxn ang="0">
                  <a:pos x="134" y="88"/>
                </a:cxn>
                <a:cxn ang="0">
                  <a:pos x="157" y="84"/>
                </a:cxn>
                <a:cxn ang="0">
                  <a:pos x="164" y="70"/>
                </a:cxn>
                <a:cxn ang="0">
                  <a:pos x="164" y="56"/>
                </a:cxn>
                <a:cxn ang="0">
                  <a:pos x="149" y="42"/>
                </a:cxn>
                <a:cxn ang="0">
                  <a:pos x="149" y="28"/>
                </a:cxn>
                <a:cxn ang="0">
                  <a:pos x="142" y="14"/>
                </a:cxn>
                <a:cxn ang="0">
                  <a:pos x="142" y="0"/>
                </a:cxn>
              </a:cxnLst>
              <a:rect l="0" t="0" r="r" b="b"/>
              <a:pathLst>
                <a:path w="165" h="94">
                  <a:moveTo>
                    <a:pt x="0" y="65"/>
                  </a:moveTo>
                  <a:lnTo>
                    <a:pt x="22" y="65"/>
                  </a:lnTo>
                  <a:lnTo>
                    <a:pt x="45" y="79"/>
                  </a:lnTo>
                  <a:lnTo>
                    <a:pt x="67" y="84"/>
                  </a:lnTo>
                  <a:lnTo>
                    <a:pt x="89" y="88"/>
                  </a:lnTo>
                  <a:lnTo>
                    <a:pt x="112" y="93"/>
                  </a:lnTo>
                  <a:lnTo>
                    <a:pt x="134" y="88"/>
                  </a:lnTo>
                  <a:lnTo>
                    <a:pt x="157" y="84"/>
                  </a:lnTo>
                  <a:lnTo>
                    <a:pt x="164" y="70"/>
                  </a:lnTo>
                  <a:lnTo>
                    <a:pt x="164" y="56"/>
                  </a:lnTo>
                  <a:lnTo>
                    <a:pt x="149" y="42"/>
                  </a:lnTo>
                  <a:lnTo>
                    <a:pt x="149" y="28"/>
                  </a:lnTo>
                  <a:lnTo>
                    <a:pt x="142" y="14"/>
                  </a:lnTo>
                  <a:lnTo>
                    <a:pt x="142" y="0"/>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636" name="Freeform 654"/>
            <p:cNvSpPr>
              <a:spLocks/>
            </p:cNvSpPr>
            <p:nvPr/>
          </p:nvSpPr>
          <p:spPr bwMode="auto">
            <a:xfrm>
              <a:off x="3061" y="1521"/>
              <a:ext cx="165" cy="47"/>
            </a:xfrm>
            <a:custGeom>
              <a:avLst/>
              <a:gdLst/>
              <a:ahLst/>
              <a:cxnLst>
                <a:cxn ang="0">
                  <a:pos x="53" y="0"/>
                </a:cxn>
                <a:cxn ang="0">
                  <a:pos x="0" y="18"/>
                </a:cxn>
                <a:cxn ang="0">
                  <a:pos x="91" y="46"/>
                </a:cxn>
                <a:cxn ang="0">
                  <a:pos x="151" y="28"/>
                </a:cxn>
                <a:cxn ang="0">
                  <a:pos x="53" y="0"/>
                </a:cxn>
              </a:cxnLst>
              <a:rect l="0" t="0" r="r" b="b"/>
              <a:pathLst>
                <a:path w="152" h="47">
                  <a:moveTo>
                    <a:pt x="53" y="0"/>
                  </a:moveTo>
                  <a:lnTo>
                    <a:pt x="0" y="18"/>
                  </a:lnTo>
                  <a:lnTo>
                    <a:pt x="91" y="46"/>
                  </a:lnTo>
                  <a:lnTo>
                    <a:pt x="151" y="28"/>
                  </a:lnTo>
                  <a:lnTo>
                    <a:pt x="53"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37" name="Rectangle 655"/>
            <p:cNvSpPr>
              <a:spLocks noChangeArrowheads="1"/>
            </p:cNvSpPr>
            <p:nvPr/>
          </p:nvSpPr>
          <p:spPr bwMode="auto">
            <a:xfrm>
              <a:off x="3314" y="1438"/>
              <a:ext cx="45" cy="61"/>
            </a:xfrm>
            <a:prstGeom prst="rect">
              <a:avLst/>
            </a:prstGeom>
            <a:solidFill>
              <a:srgbClr val="C1CEFF"/>
            </a:solidFill>
            <a:ln w="12700">
              <a:solidFill>
                <a:schemeClr val="tx1"/>
              </a:solidFill>
              <a:miter lim="800000"/>
              <a:headEnd/>
              <a:tailEnd/>
            </a:ln>
            <a:effectLst/>
          </p:spPr>
          <p:txBody>
            <a:bodyPr wrap="none" anchor="ctr"/>
            <a:lstStyle/>
            <a:p>
              <a:endParaRPr lang="en-US"/>
            </a:p>
          </p:txBody>
        </p:sp>
        <p:grpSp>
          <p:nvGrpSpPr>
            <p:cNvPr id="638" name="Group 656"/>
            <p:cNvGrpSpPr>
              <a:grpSpLocks/>
            </p:cNvGrpSpPr>
            <p:nvPr/>
          </p:nvGrpSpPr>
          <p:grpSpPr bwMode="auto">
            <a:xfrm>
              <a:off x="2832" y="1344"/>
              <a:ext cx="363" cy="282"/>
              <a:chOff x="553" y="1112"/>
              <a:chExt cx="335" cy="282"/>
            </a:xfrm>
          </p:grpSpPr>
          <p:sp>
            <p:nvSpPr>
              <p:cNvPr id="639" name="Freeform 657"/>
              <p:cNvSpPr>
                <a:spLocks/>
              </p:cNvSpPr>
              <p:nvPr/>
            </p:nvSpPr>
            <p:spPr bwMode="auto">
              <a:xfrm>
                <a:off x="553" y="1112"/>
                <a:ext cx="201" cy="109"/>
              </a:xfrm>
              <a:custGeom>
                <a:avLst/>
                <a:gdLst/>
                <a:ahLst/>
                <a:cxnLst>
                  <a:cxn ang="0">
                    <a:pos x="0" y="102"/>
                  </a:cxn>
                  <a:cxn ang="0">
                    <a:pos x="186" y="0"/>
                  </a:cxn>
                  <a:cxn ang="0">
                    <a:pos x="200" y="7"/>
                  </a:cxn>
                  <a:cxn ang="0">
                    <a:pos x="10" y="108"/>
                  </a:cxn>
                  <a:cxn ang="0">
                    <a:pos x="0" y="102"/>
                  </a:cxn>
                </a:cxnLst>
                <a:rect l="0" t="0" r="r" b="b"/>
                <a:pathLst>
                  <a:path w="201" h="109">
                    <a:moveTo>
                      <a:pt x="0" y="102"/>
                    </a:moveTo>
                    <a:lnTo>
                      <a:pt x="186" y="0"/>
                    </a:lnTo>
                    <a:lnTo>
                      <a:pt x="200" y="7"/>
                    </a:lnTo>
                    <a:lnTo>
                      <a:pt x="10" y="10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40" name="Freeform 658"/>
              <p:cNvSpPr>
                <a:spLocks/>
              </p:cNvSpPr>
              <p:nvPr/>
            </p:nvSpPr>
            <p:spPr bwMode="auto">
              <a:xfrm>
                <a:off x="553" y="1217"/>
                <a:ext cx="17" cy="90"/>
              </a:xfrm>
              <a:custGeom>
                <a:avLst/>
                <a:gdLst/>
                <a:ahLst/>
                <a:cxnLst>
                  <a:cxn ang="0">
                    <a:pos x="0" y="0"/>
                  </a:cxn>
                  <a:cxn ang="0">
                    <a:pos x="16" y="5"/>
                  </a:cxn>
                  <a:cxn ang="0">
                    <a:pos x="16" y="89"/>
                  </a:cxn>
                  <a:cxn ang="0">
                    <a:pos x="0" y="83"/>
                  </a:cxn>
                  <a:cxn ang="0">
                    <a:pos x="0" y="0"/>
                  </a:cxn>
                </a:cxnLst>
                <a:rect l="0" t="0" r="r" b="b"/>
                <a:pathLst>
                  <a:path w="17" h="90">
                    <a:moveTo>
                      <a:pt x="0" y="0"/>
                    </a:moveTo>
                    <a:lnTo>
                      <a:pt x="16" y="5"/>
                    </a:lnTo>
                    <a:lnTo>
                      <a:pt x="16" y="89"/>
                    </a:lnTo>
                    <a:lnTo>
                      <a:pt x="0" y="83"/>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41" name="Freeform 659"/>
              <p:cNvSpPr>
                <a:spLocks/>
              </p:cNvSpPr>
              <p:nvPr/>
            </p:nvSpPr>
            <p:spPr bwMode="auto">
              <a:xfrm>
                <a:off x="563" y="1118"/>
                <a:ext cx="194" cy="189"/>
              </a:xfrm>
              <a:custGeom>
                <a:avLst/>
                <a:gdLst/>
                <a:ahLst/>
                <a:cxnLst>
                  <a:cxn ang="0">
                    <a:pos x="0" y="102"/>
                  </a:cxn>
                  <a:cxn ang="0">
                    <a:pos x="193" y="0"/>
                  </a:cxn>
                  <a:cxn ang="0">
                    <a:pos x="193" y="86"/>
                  </a:cxn>
                  <a:cxn ang="0">
                    <a:pos x="0" y="188"/>
                  </a:cxn>
                  <a:cxn ang="0">
                    <a:pos x="0" y="102"/>
                  </a:cxn>
                </a:cxnLst>
                <a:rect l="0" t="0" r="r" b="b"/>
                <a:pathLst>
                  <a:path w="194" h="189">
                    <a:moveTo>
                      <a:pt x="0" y="102"/>
                    </a:moveTo>
                    <a:lnTo>
                      <a:pt x="193" y="0"/>
                    </a:lnTo>
                    <a:lnTo>
                      <a:pt x="193" y="86"/>
                    </a:lnTo>
                    <a:lnTo>
                      <a:pt x="0" y="18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42" name="Freeform 660"/>
              <p:cNvSpPr>
                <a:spLocks/>
              </p:cNvSpPr>
              <p:nvPr/>
            </p:nvSpPr>
            <p:spPr bwMode="auto">
              <a:xfrm>
                <a:off x="602" y="1153"/>
                <a:ext cx="130" cy="124"/>
              </a:xfrm>
              <a:custGeom>
                <a:avLst/>
                <a:gdLst/>
                <a:ahLst/>
                <a:cxnLst>
                  <a:cxn ang="0">
                    <a:pos x="0" y="67"/>
                  </a:cxn>
                  <a:cxn ang="0">
                    <a:pos x="129" y="0"/>
                  </a:cxn>
                  <a:cxn ang="0">
                    <a:pos x="129" y="55"/>
                  </a:cxn>
                  <a:cxn ang="0">
                    <a:pos x="0" y="123"/>
                  </a:cxn>
                  <a:cxn ang="0">
                    <a:pos x="0" y="67"/>
                  </a:cxn>
                </a:cxnLst>
                <a:rect l="0" t="0" r="r" b="b"/>
                <a:pathLst>
                  <a:path w="130" h="124">
                    <a:moveTo>
                      <a:pt x="0" y="67"/>
                    </a:moveTo>
                    <a:lnTo>
                      <a:pt x="129" y="0"/>
                    </a:lnTo>
                    <a:lnTo>
                      <a:pt x="129" y="55"/>
                    </a:lnTo>
                    <a:lnTo>
                      <a:pt x="0" y="123"/>
                    </a:lnTo>
                    <a:lnTo>
                      <a:pt x="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43" name="Freeform 661"/>
              <p:cNvSpPr>
                <a:spLocks/>
              </p:cNvSpPr>
              <p:nvPr/>
            </p:nvSpPr>
            <p:spPr bwMode="auto">
              <a:xfrm>
                <a:off x="553" y="1112"/>
                <a:ext cx="204" cy="111"/>
              </a:xfrm>
              <a:custGeom>
                <a:avLst/>
                <a:gdLst/>
                <a:ahLst/>
                <a:cxnLst>
                  <a:cxn ang="0">
                    <a:pos x="0" y="104"/>
                  </a:cxn>
                  <a:cxn ang="0">
                    <a:pos x="189" y="0"/>
                  </a:cxn>
                  <a:cxn ang="0">
                    <a:pos x="203" y="7"/>
                  </a:cxn>
                  <a:cxn ang="0">
                    <a:pos x="11" y="110"/>
                  </a:cxn>
                  <a:cxn ang="0">
                    <a:pos x="0" y="104"/>
                  </a:cxn>
                </a:cxnLst>
                <a:rect l="0" t="0" r="r" b="b"/>
                <a:pathLst>
                  <a:path w="204" h="111">
                    <a:moveTo>
                      <a:pt x="0" y="104"/>
                    </a:moveTo>
                    <a:lnTo>
                      <a:pt x="189" y="0"/>
                    </a:lnTo>
                    <a:lnTo>
                      <a:pt x="203" y="7"/>
                    </a:lnTo>
                    <a:lnTo>
                      <a:pt x="11" y="110"/>
                    </a:lnTo>
                    <a:lnTo>
                      <a:pt x="0" y="104"/>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44" name="Freeform 662"/>
              <p:cNvSpPr>
                <a:spLocks/>
              </p:cNvSpPr>
              <p:nvPr/>
            </p:nvSpPr>
            <p:spPr bwMode="auto">
              <a:xfrm>
                <a:off x="553" y="1217"/>
                <a:ext cx="17" cy="93"/>
              </a:xfrm>
              <a:custGeom>
                <a:avLst/>
                <a:gdLst/>
                <a:ahLst/>
                <a:cxnLst>
                  <a:cxn ang="0">
                    <a:pos x="0" y="0"/>
                  </a:cxn>
                  <a:cxn ang="0">
                    <a:pos x="16" y="6"/>
                  </a:cxn>
                  <a:cxn ang="0">
                    <a:pos x="16" y="92"/>
                  </a:cxn>
                  <a:cxn ang="0">
                    <a:pos x="0" y="85"/>
                  </a:cxn>
                  <a:cxn ang="0">
                    <a:pos x="0" y="0"/>
                  </a:cxn>
                </a:cxnLst>
                <a:rect l="0" t="0" r="r" b="b"/>
                <a:pathLst>
                  <a:path w="17" h="93">
                    <a:moveTo>
                      <a:pt x="0" y="0"/>
                    </a:moveTo>
                    <a:lnTo>
                      <a:pt x="16" y="6"/>
                    </a:lnTo>
                    <a:lnTo>
                      <a:pt x="16" y="92"/>
                    </a:lnTo>
                    <a:lnTo>
                      <a:pt x="0" y="85"/>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45" name="Freeform 663"/>
              <p:cNvSpPr>
                <a:spLocks/>
              </p:cNvSpPr>
              <p:nvPr/>
            </p:nvSpPr>
            <p:spPr bwMode="auto">
              <a:xfrm>
                <a:off x="620" y="1239"/>
                <a:ext cx="264" cy="140"/>
              </a:xfrm>
              <a:custGeom>
                <a:avLst/>
                <a:gdLst/>
                <a:ahLst/>
                <a:cxnLst>
                  <a:cxn ang="0">
                    <a:pos x="0" y="100"/>
                  </a:cxn>
                  <a:cxn ang="0">
                    <a:pos x="188" y="0"/>
                  </a:cxn>
                  <a:cxn ang="0">
                    <a:pos x="263" y="40"/>
                  </a:cxn>
                  <a:cxn ang="0">
                    <a:pos x="76" y="139"/>
                  </a:cxn>
                  <a:cxn ang="0">
                    <a:pos x="0" y="100"/>
                  </a:cxn>
                </a:cxnLst>
                <a:rect l="0" t="0" r="r" b="b"/>
                <a:pathLst>
                  <a:path w="264" h="140">
                    <a:moveTo>
                      <a:pt x="0" y="100"/>
                    </a:moveTo>
                    <a:lnTo>
                      <a:pt x="188" y="0"/>
                    </a:lnTo>
                    <a:lnTo>
                      <a:pt x="263" y="40"/>
                    </a:lnTo>
                    <a:lnTo>
                      <a:pt x="76" y="139"/>
                    </a:lnTo>
                    <a:lnTo>
                      <a:pt x="0" y="10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46" name="Freeform 664"/>
              <p:cNvSpPr>
                <a:spLocks/>
              </p:cNvSpPr>
              <p:nvPr/>
            </p:nvSpPr>
            <p:spPr bwMode="auto">
              <a:xfrm>
                <a:off x="641" y="1249"/>
                <a:ext cx="221" cy="117"/>
              </a:xfrm>
              <a:custGeom>
                <a:avLst/>
                <a:gdLst/>
                <a:ahLst/>
                <a:cxnLst>
                  <a:cxn ang="0">
                    <a:pos x="0" y="88"/>
                  </a:cxn>
                  <a:cxn ang="0">
                    <a:pos x="163" y="0"/>
                  </a:cxn>
                  <a:cxn ang="0">
                    <a:pos x="220" y="29"/>
                  </a:cxn>
                  <a:cxn ang="0">
                    <a:pos x="55" y="116"/>
                  </a:cxn>
                  <a:cxn ang="0">
                    <a:pos x="0" y="88"/>
                  </a:cxn>
                </a:cxnLst>
                <a:rect l="0" t="0" r="r" b="b"/>
                <a:pathLst>
                  <a:path w="221" h="117">
                    <a:moveTo>
                      <a:pt x="0" y="88"/>
                    </a:moveTo>
                    <a:lnTo>
                      <a:pt x="163" y="0"/>
                    </a:lnTo>
                    <a:lnTo>
                      <a:pt x="220" y="29"/>
                    </a:lnTo>
                    <a:lnTo>
                      <a:pt x="55" y="116"/>
                    </a:lnTo>
                    <a:lnTo>
                      <a:pt x="0" y="8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47" name="Freeform 665"/>
              <p:cNvSpPr>
                <a:spLocks/>
              </p:cNvSpPr>
              <p:nvPr/>
            </p:nvSpPr>
            <p:spPr bwMode="auto">
              <a:xfrm>
                <a:off x="697" y="1279"/>
                <a:ext cx="187" cy="113"/>
              </a:xfrm>
              <a:custGeom>
                <a:avLst/>
                <a:gdLst/>
                <a:ahLst/>
                <a:cxnLst>
                  <a:cxn ang="0">
                    <a:pos x="0" y="99"/>
                  </a:cxn>
                  <a:cxn ang="0">
                    <a:pos x="186" y="0"/>
                  </a:cxn>
                  <a:cxn ang="0">
                    <a:pos x="186" y="12"/>
                  </a:cxn>
                  <a:cxn ang="0">
                    <a:pos x="0" y="112"/>
                  </a:cxn>
                  <a:cxn ang="0">
                    <a:pos x="0" y="99"/>
                  </a:cxn>
                </a:cxnLst>
                <a:rect l="0" t="0" r="r" b="b"/>
                <a:pathLst>
                  <a:path w="187" h="113">
                    <a:moveTo>
                      <a:pt x="0" y="99"/>
                    </a:moveTo>
                    <a:lnTo>
                      <a:pt x="186" y="0"/>
                    </a:lnTo>
                    <a:lnTo>
                      <a:pt x="186" y="12"/>
                    </a:lnTo>
                    <a:lnTo>
                      <a:pt x="0" y="112"/>
                    </a:lnTo>
                    <a:lnTo>
                      <a:pt x="0" y="99"/>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48" name="Freeform 666"/>
              <p:cNvSpPr>
                <a:spLocks/>
              </p:cNvSpPr>
              <p:nvPr/>
            </p:nvSpPr>
            <p:spPr bwMode="auto">
              <a:xfrm>
                <a:off x="620" y="1239"/>
                <a:ext cx="268" cy="141"/>
              </a:xfrm>
              <a:custGeom>
                <a:avLst/>
                <a:gdLst/>
                <a:ahLst/>
                <a:cxnLst>
                  <a:cxn ang="0">
                    <a:pos x="0" y="101"/>
                  </a:cxn>
                  <a:cxn ang="0">
                    <a:pos x="191" y="0"/>
                  </a:cxn>
                  <a:cxn ang="0">
                    <a:pos x="267" y="40"/>
                  </a:cxn>
                  <a:cxn ang="0">
                    <a:pos x="77" y="140"/>
                  </a:cxn>
                  <a:cxn ang="0">
                    <a:pos x="0" y="101"/>
                  </a:cxn>
                </a:cxnLst>
                <a:rect l="0" t="0" r="r" b="b"/>
                <a:pathLst>
                  <a:path w="268" h="141">
                    <a:moveTo>
                      <a:pt x="0" y="101"/>
                    </a:moveTo>
                    <a:lnTo>
                      <a:pt x="191" y="0"/>
                    </a:lnTo>
                    <a:lnTo>
                      <a:pt x="267" y="40"/>
                    </a:lnTo>
                    <a:lnTo>
                      <a:pt x="77" y="140"/>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49" name="Freeform 667"/>
              <p:cNvSpPr>
                <a:spLocks/>
              </p:cNvSpPr>
              <p:nvPr/>
            </p:nvSpPr>
            <p:spPr bwMode="auto">
              <a:xfrm>
                <a:off x="641" y="1249"/>
                <a:ext cx="224" cy="120"/>
              </a:xfrm>
              <a:custGeom>
                <a:avLst/>
                <a:gdLst/>
                <a:ahLst/>
                <a:cxnLst>
                  <a:cxn ang="0">
                    <a:pos x="0" y="90"/>
                  </a:cxn>
                  <a:cxn ang="0">
                    <a:pos x="165" y="0"/>
                  </a:cxn>
                  <a:cxn ang="0">
                    <a:pos x="223" y="30"/>
                  </a:cxn>
                  <a:cxn ang="0">
                    <a:pos x="56" y="119"/>
                  </a:cxn>
                  <a:cxn ang="0">
                    <a:pos x="0" y="90"/>
                  </a:cxn>
                </a:cxnLst>
                <a:rect l="0" t="0" r="r" b="b"/>
                <a:pathLst>
                  <a:path w="224" h="120">
                    <a:moveTo>
                      <a:pt x="0" y="90"/>
                    </a:moveTo>
                    <a:lnTo>
                      <a:pt x="165" y="0"/>
                    </a:lnTo>
                    <a:lnTo>
                      <a:pt x="223" y="30"/>
                    </a:lnTo>
                    <a:lnTo>
                      <a:pt x="56" y="119"/>
                    </a:lnTo>
                    <a:lnTo>
                      <a:pt x="0" y="9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50" name="Freeform 668"/>
              <p:cNvSpPr>
                <a:spLocks/>
              </p:cNvSpPr>
              <p:nvPr/>
            </p:nvSpPr>
            <p:spPr bwMode="auto">
              <a:xfrm>
                <a:off x="697" y="1279"/>
                <a:ext cx="191" cy="115"/>
              </a:xfrm>
              <a:custGeom>
                <a:avLst/>
                <a:gdLst/>
                <a:ahLst/>
                <a:cxnLst>
                  <a:cxn ang="0">
                    <a:pos x="0" y="101"/>
                  </a:cxn>
                  <a:cxn ang="0">
                    <a:pos x="190" y="0"/>
                  </a:cxn>
                  <a:cxn ang="0">
                    <a:pos x="190" y="12"/>
                  </a:cxn>
                  <a:cxn ang="0">
                    <a:pos x="0" y="114"/>
                  </a:cxn>
                  <a:cxn ang="0">
                    <a:pos x="0" y="101"/>
                  </a:cxn>
                </a:cxnLst>
                <a:rect l="0" t="0" r="r" b="b"/>
                <a:pathLst>
                  <a:path w="191" h="115">
                    <a:moveTo>
                      <a:pt x="0" y="101"/>
                    </a:moveTo>
                    <a:lnTo>
                      <a:pt x="190" y="0"/>
                    </a:lnTo>
                    <a:lnTo>
                      <a:pt x="190" y="12"/>
                    </a:lnTo>
                    <a:lnTo>
                      <a:pt x="0" y="114"/>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51" name="Freeform 669"/>
              <p:cNvSpPr>
                <a:spLocks/>
              </p:cNvSpPr>
              <p:nvPr/>
            </p:nvSpPr>
            <p:spPr bwMode="auto">
              <a:xfrm>
                <a:off x="566" y="1313"/>
                <a:ext cx="131" cy="81"/>
              </a:xfrm>
              <a:custGeom>
                <a:avLst/>
                <a:gdLst/>
                <a:ahLst/>
                <a:cxnLst>
                  <a:cxn ang="0">
                    <a:pos x="130" y="67"/>
                  </a:cxn>
                  <a:cxn ang="0">
                    <a:pos x="0" y="0"/>
                  </a:cxn>
                  <a:cxn ang="0">
                    <a:pos x="0" y="15"/>
                  </a:cxn>
                  <a:cxn ang="0">
                    <a:pos x="128" y="80"/>
                  </a:cxn>
                  <a:cxn ang="0">
                    <a:pos x="130" y="67"/>
                  </a:cxn>
                </a:cxnLst>
                <a:rect l="0" t="0" r="r" b="b"/>
                <a:pathLst>
                  <a:path w="131" h="81">
                    <a:moveTo>
                      <a:pt x="130" y="67"/>
                    </a:moveTo>
                    <a:lnTo>
                      <a:pt x="0" y="0"/>
                    </a:lnTo>
                    <a:lnTo>
                      <a:pt x="0" y="15"/>
                    </a:lnTo>
                    <a:lnTo>
                      <a:pt x="128" y="80"/>
                    </a:lnTo>
                    <a:lnTo>
                      <a:pt x="13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52" name="Line 670"/>
              <p:cNvSpPr>
                <a:spLocks noChangeShapeType="1"/>
              </p:cNvSpPr>
              <p:nvPr/>
            </p:nvSpPr>
            <p:spPr bwMode="auto">
              <a:xfrm>
                <a:off x="759" y="1211"/>
                <a:ext cx="128" cy="6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53" name="Line 671"/>
              <p:cNvSpPr>
                <a:spLocks noChangeShapeType="1"/>
              </p:cNvSpPr>
              <p:nvPr/>
            </p:nvSpPr>
            <p:spPr bwMode="auto">
              <a:xfrm flipV="1">
                <a:off x="567" y="1211"/>
                <a:ext cx="192" cy="10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54" name="Freeform 672"/>
              <p:cNvSpPr>
                <a:spLocks/>
              </p:cNvSpPr>
              <p:nvPr/>
            </p:nvSpPr>
            <p:spPr bwMode="auto">
              <a:xfrm>
                <a:off x="567" y="1211"/>
                <a:ext cx="244" cy="129"/>
              </a:xfrm>
              <a:custGeom>
                <a:avLst/>
                <a:gdLst/>
                <a:ahLst/>
                <a:cxnLst>
                  <a:cxn ang="0">
                    <a:pos x="53" y="128"/>
                  </a:cxn>
                  <a:cxn ang="0">
                    <a:pos x="243" y="27"/>
                  </a:cxn>
                  <a:cxn ang="0">
                    <a:pos x="192" y="0"/>
                  </a:cxn>
                  <a:cxn ang="0">
                    <a:pos x="0" y="103"/>
                  </a:cxn>
                  <a:cxn ang="0">
                    <a:pos x="53" y="128"/>
                  </a:cxn>
                </a:cxnLst>
                <a:rect l="0" t="0" r="r" b="b"/>
                <a:pathLst>
                  <a:path w="244" h="129">
                    <a:moveTo>
                      <a:pt x="53" y="128"/>
                    </a:moveTo>
                    <a:lnTo>
                      <a:pt x="243" y="27"/>
                    </a:lnTo>
                    <a:lnTo>
                      <a:pt x="192" y="0"/>
                    </a:lnTo>
                    <a:lnTo>
                      <a:pt x="0" y="103"/>
                    </a:lnTo>
                    <a:lnTo>
                      <a:pt x="53" y="12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55" name="Freeform 673"/>
              <p:cNvSpPr>
                <a:spLocks/>
              </p:cNvSpPr>
              <p:nvPr/>
            </p:nvSpPr>
            <p:spPr bwMode="auto">
              <a:xfrm>
                <a:off x="644" y="1307"/>
                <a:ext cx="20" cy="17"/>
              </a:xfrm>
              <a:custGeom>
                <a:avLst/>
                <a:gdLst/>
                <a:ahLst/>
                <a:cxnLst>
                  <a:cxn ang="0">
                    <a:pos x="0" y="16"/>
                  </a:cxn>
                  <a:cxn ang="0">
                    <a:pos x="3" y="10"/>
                  </a:cxn>
                  <a:cxn ang="0">
                    <a:pos x="5" y="8"/>
                  </a:cxn>
                  <a:cxn ang="0">
                    <a:pos x="9" y="5"/>
                  </a:cxn>
                  <a:cxn ang="0">
                    <a:pos x="19" y="0"/>
                  </a:cxn>
                  <a:cxn ang="0">
                    <a:pos x="13" y="8"/>
                  </a:cxn>
                  <a:cxn ang="0">
                    <a:pos x="9" y="10"/>
                  </a:cxn>
                  <a:cxn ang="0">
                    <a:pos x="4" y="12"/>
                  </a:cxn>
                  <a:cxn ang="0">
                    <a:pos x="0" y="16"/>
                  </a:cxn>
                </a:cxnLst>
                <a:rect l="0" t="0" r="r" b="b"/>
                <a:pathLst>
                  <a:path w="20" h="17">
                    <a:moveTo>
                      <a:pt x="0" y="16"/>
                    </a:moveTo>
                    <a:lnTo>
                      <a:pt x="3" y="10"/>
                    </a:lnTo>
                    <a:lnTo>
                      <a:pt x="5" y="8"/>
                    </a:lnTo>
                    <a:lnTo>
                      <a:pt x="9" y="5"/>
                    </a:lnTo>
                    <a:lnTo>
                      <a:pt x="19" y="0"/>
                    </a:lnTo>
                    <a:lnTo>
                      <a:pt x="13" y="8"/>
                    </a:lnTo>
                    <a:lnTo>
                      <a:pt x="9" y="10"/>
                    </a:lnTo>
                    <a:lnTo>
                      <a:pt x="4" y="12"/>
                    </a:lnTo>
                    <a:lnTo>
                      <a:pt x="0" y="16"/>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656" name="Line 674"/>
              <p:cNvSpPr>
                <a:spLocks noChangeShapeType="1"/>
              </p:cNvSpPr>
              <p:nvPr/>
            </p:nvSpPr>
            <p:spPr bwMode="auto">
              <a:xfrm flipV="1">
                <a:off x="583" y="1218"/>
                <a:ext cx="181"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57" name="Line 675"/>
              <p:cNvSpPr>
                <a:spLocks noChangeShapeType="1"/>
              </p:cNvSpPr>
              <p:nvPr/>
            </p:nvSpPr>
            <p:spPr bwMode="auto">
              <a:xfrm flipV="1">
                <a:off x="595" y="1223"/>
                <a:ext cx="180"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58" name="Line 676"/>
              <p:cNvSpPr>
                <a:spLocks noChangeShapeType="1"/>
              </p:cNvSpPr>
              <p:nvPr/>
            </p:nvSpPr>
            <p:spPr bwMode="auto">
              <a:xfrm flipV="1">
                <a:off x="607" y="1228"/>
                <a:ext cx="181" cy="9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59" name="Oval 677"/>
              <p:cNvSpPr>
                <a:spLocks noChangeArrowheads="1"/>
              </p:cNvSpPr>
              <p:nvPr/>
            </p:nvSpPr>
            <p:spPr bwMode="auto">
              <a:xfrm>
                <a:off x="712" y="1243"/>
                <a:ext cx="15" cy="10"/>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660" name="Oval 678"/>
              <p:cNvSpPr>
                <a:spLocks noChangeArrowheads="1"/>
              </p:cNvSpPr>
              <p:nvPr/>
            </p:nvSpPr>
            <p:spPr bwMode="auto">
              <a:xfrm>
                <a:off x="714" y="1245"/>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661" name="Oval 679"/>
              <p:cNvSpPr>
                <a:spLocks noChangeArrowheads="1"/>
              </p:cNvSpPr>
              <p:nvPr/>
            </p:nvSpPr>
            <p:spPr bwMode="auto">
              <a:xfrm>
                <a:off x="737" y="1229"/>
                <a:ext cx="17" cy="11"/>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662" name="Oval 680"/>
              <p:cNvSpPr>
                <a:spLocks noChangeArrowheads="1"/>
              </p:cNvSpPr>
              <p:nvPr/>
            </p:nvSpPr>
            <p:spPr bwMode="auto">
              <a:xfrm>
                <a:off x="740" y="1232"/>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grpSp>
      </p:grpSp>
      <p:grpSp>
        <p:nvGrpSpPr>
          <p:cNvPr id="663" name="Group 681"/>
          <p:cNvGrpSpPr>
            <a:grpSpLocks/>
          </p:cNvGrpSpPr>
          <p:nvPr/>
        </p:nvGrpSpPr>
        <p:grpSpPr bwMode="auto">
          <a:xfrm>
            <a:off x="5241925" y="4365625"/>
            <a:ext cx="425450" cy="587375"/>
            <a:chOff x="1446" y="2204"/>
            <a:chExt cx="248" cy="370"/>
          </a:xfrm>
        </p:grpSpPr>
        <p:grpSp>
          <p:nvGrpSpPr>
            <p:cNvPr id="664" name="Group 682"/>
            <p:cNvGrpSpPr>
              <a:grpSpLocks/>
            </p:cNvGrpSpPr>
            <p:nvPr/>
          </p:nvGrpSpPr>
          <p:grpSpPr bwMode="auto">
            <a:xfrm>
              <a:off x="1446" y="2269"/>
              <a:ext cx="173" cy="305"/>
              <a:chOff x="1446" y="2269"/>
              <a:chExt cx="173" cy="305"/>
            </a:xfrm>
          </p:grpSpPr>
          <p:sp>
            <p:nvSpPr>
              <p:cNvPr id="670" name="Freeform 683"/>
              <p:cNvSpPr>
                <a:spLocks/>
              </p:cNvSpPr>
              <p:nvPr/>
            </p:nvSpPr>
            <p:spPr bwMode="auto">
              <a:xfrm>
                <a:off x="1446" y="2279"/>
                <a:ext cx="77" cy="254"/>
              </a:xfrm>
              <a:custGeom>
                <a:avLst/>
                <a:gdLst/>
                <a:ahLst/>
                <a:cxnLst>
                  <a:cxn ang="0">
                    <a:pos x="0" y="0"/>
                  </a:cxn>
                  <a:cxn ang="0">
                    <a:pos x="0" y="213"/>
                  </a:cxn>
                  <a:cxn ang="0">
                    <a:pos x="76" y="253"/>
                  </a:cxn>
                  <a:cxn ang="0">
                    <a:pos x="76" y="40"/>
                  </a:cxn>
                  <a:cxn ang="0">
                    <a:pos x="0" y="0"/>
                  </a:cxn>
                </a:cxnLst>
                <a:rect l="0" t="0" r="r" b="b"/>
                <a:pathLst>
                  <a:path w="77" h="254">
                    <a:moveTo>
                      <a:pt x="0" y="0"/>
                    </a:moveTo>
                    <a:lnTo>
                      <a:pt x="0" y="213"/>
                    </a:lnTo>
                    <a:lnTo>
                      <a:pt x="76" y="253"/>
                    </a:lnTo>
                    <a:lnTo>
                      <a:pt x="76" y="40"/>
                    </a:lnTo>
                    <a:lnTo>
                      <a:pt x="0" y="0"/>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71" name="Freeform 684"/>
              <p:cNvSpPr>
                <a:spLocks/>
              </p:cNvSpPr>
              <p:nvPr/>
            </p:nvSpPr>
            <p:spPr bwMode="auto">
              <a:xfrm>
                <a:off x="1446" y="2269"/>
                <a:ext cx="91" cy="52"/>
              </a:xfrm>
              <a:custGeom>
                <a:avLst/>
                <a:gdLst/>
                <a:ahLst/>
                <a:cxnLst>
                  <a:cxn ang="0">
                    <a:pos x="0" y="10"/>
                  </a:cxn>
                  <a:cxn ang="0">
                    <a:pos x="15" y="0"/>
                  </a:cxn>
                  <a:cxn ang="0">
                    <a:pos x="90" y="41"/>
                  </a:cxn>
                  <a:cxn ang="0">
                    <a:pos x="75" y="51"/>
                  </a:cxn>
                  <a:cxn ang="0">
                    <a:pos x="0" y="10"/>
                  </a:cxn>
                </a:cxnLst>
                <a:rect l="0" t="0" r="r" b="b"/>
                <a:pathLst>
                  <a:path w="91" h="52">
                    <a:moveTo>
                      <a:pt x="0" y="10"/>
                    </a:moveTo>
                    <a:lnTo>
                      <a:pt x="15" y="0"/>
                    </a:lnTo>
                    <a:lnTo>
                      <a:pt x="90" y="41"/>
                    </a:lnTo>
                    <a:lnTo>
                      <a:pt x="75" y="51"/>
                    </a:lnTo>
                    <a:lnTo>
                      <a:pt x="0" y="10"/>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72" name="Freeform 685"/>
              <p:cNvSpPr>
                <a:spLocks/>
              </p:cNvSpPr>
              <p:nvPr/>
            </p:nvSpPr>
            <p:spPr bwMode="auto">
              <a:xfrm>
                <a:off x="1602" y="2349"/>
                <a:ext cx="17" cy="224"/>
              </a:xfrm>
              <a:custGeom>
                <a:avLst/>
                <a:gdLst/>
                <a:ahLst/>
                <a:cxnLst>
                  <a:cxn ang="0">
                    <a:pos x="0" y="223"/>
                  </a:cxn>
                  <a:cxn ang="0">
                    <a:pos x="16" y="214"/>
                  </a:cxn>
                  <a:cxn ang="0">
                    <a:pos x="16" y="0"/>
                  </a:cxn>
                  <a:cxn ang="0">
                    <a:pos x="0" y="10"/>
                  </a:cxn>
                  <a:cxn ang="0">
                    <a:pos x="0" y="223"/>
                  </a:cxn>
                </a:cxnLst>
                <a:rect l="0" t="0" r="r" b="b"/>
                <a:pathLst>
                  <a:path w="17" h="224">
                    <a:moveTo>
                      <a:pt x="0" y="223"/>
                    </a:moveTo>
                    <a:lnTo>
                      <a:pt x="16" y="214"/>
                    </a:lnTo>
                    <a:lnTo>
                      <a:pt x="16" y="0"/>
                    </a:lnTo>
                    <a:lnTo>
                      <a:pt x="0" y="10"/>
                    </a:lnTo>
                    <a:lnTo>
                      <a:pt x="0" y="223"/>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73" name="Freeform 686"/>
              <p:cNvSpPr>
                <a:spLocks/>
              </p:cNvSpPr>
              <p:nvPr/>
            </p:nvSpPr>
            <p:spPr bwMode="auto">
              <a:xfrm>
                <a:off x="1522" y="2308"/>
                <a:ext cx="92" cy="53"/>
              </a:xfrm>
              <a:custGeom>
                <a:avLst/>
                <a:gdLst/>
                <a:ahLst/>
                <a:cxnLst>
                  <a:cxn ang="0">
                    <a:pos x="0" y="10"/>
                  </a:cxn>
                  <a:cxn ang="0">
                    <a:pos x="15" y="0"/>
                  </a:cxn>
                  <a:cxn ang="0">
                    <a:pos x="91" y="42"/>
                  </a:cxn>
                  <a:cxn ang="0">
                    <a:pos x="76" y="52"/>
                  </a:cxn>
                  <a:cxn ang="0">
                    <a:pos x="0" y="10"/>
                  </a:cxn>
                </a:cxnLst>
                <a:rect l="0" t="0" r="r" b="b"/>
                <a:pathLst>
                  <a:path w="92" h="53">
                    <a:moveTo>
                      <a:pt x="0" y="10"/>
                    </a:moveTo>
                    <a:lnTo>
                      <a:pt x="15" y="0"/>
                    </a:lnTo>
                    <a:lnTo>
                      <a:pt x="91" y="42"/>
                    </a:lnTo>
                    <a:lnTo>
                      <a:pt x="76" y="52"/>
                    </a:lnTo>
                    <a:lnTo>
                      <a:pt x="0" y="10"/>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74" name="Freeform 687"/>
              <p:cNvSpPr>
                <a:spLocks/>
              </p:cNvSpPr>
              <p:nvPr/>
            </p:nvSpPr>
            <p:spPr bwMode="auto">
              <a:xfrm>
                <a:off x="1522" y="2320"/>
                <a:ext cx="76" cy="254"/>
              </a:xfrm>
              <a:custGeom>
                <a:avLst/>
                <a:gdLst/>
                <a:ahLst/>
                <a:cxnLst>
                  <a:cxn ang="0">
                    <a:pos x="0" y="0"/>
                  </a:cxn>
                  <a:cxn ang="0">
                    <a:pos x="0" y="209"/>
                  </a:cxn>
                  <a:cxn ang="0">
                    <a:pos x="75" y="253"/>
                  </a:cxn>
                  <a:cxn ang="0">
                    <a:pos x="75" y="40"/>
                  </a:cxn>
                  <a:cxn ang="0">
                    <a:pos x="0" y="0"/>
                  </a:cxn>
                </a:cxnLst>
                <a:rect l="0" t="0" r="r" b="b"/>
                <a:pathLst>
                  <a:path w="76" h="254">
                    <a:moveTo>
                      <a:pt x="0" y="0"/>
                    </a:moveTo>
                    <a:lnTo>
                      <a:pt x="0" y="209"/>
                    </a:lnTo>
                    <a:lnTo>
                      <a:pt x="75" y="253"/>
                    </a:lnTo>
                    <a:lnTo>
                      <a:pt x="75" y="40"/>
                    </a:lnTo>
                    <a:lnTo>
                      <a:pt x="0" y="0"/>
                    </a:lnTo>
                  </a:path>
                </a:pathLst>
              </a:custGeom>
              <a:solidFill>
                <a:srgbClr val="FAFD00"/>
              </a:solidFill>
              <a:ln w="12700" cap="rnd" cmpd="sng">
                <a:solidFill>
                  <a:schemeClr val="bg2"/>
                </a:solidFill>
                <a:prstDash val="solid"/>
                <a:round/>
                <a:headEnd/>
                <a:tailEnd/>
              </a:ln>
              <a:effectLst/>
            </p:spPr>
            <p:txBody>
              <a:bodyPr/>
              <a:lstStyle/>
              <a:p>
                <a:endParaRPr lang="en-US"/>
              </a:p>
            </p:txBody>
          </p:sp>
        </p:grpSp>
        <p:sp>
          <p:nvSpPr>
            <p:cNvPr id="665" name="Freeform 688"/>
            <p:cNvSpPr>
              <a:spLocks/>
            </p:cNvSpPr>
            <p:nvPr/>
          </p:nvSpPr>
          <p:spPr bwMode="auto">
            <a:xfrm>
              <a:off x="1557" y="2247"/>
              <a:ext cx="97" cy="87"/>
            </a:xfrm>
            <a:custGeom>
              <a:avLst/>
              <a:gdLst/>
              <a:ahLst/>
              <a:cxnLst>
                <a:cxn ang="0">
                  <a:pos x="5" y="86"/>
                </a:cxn>
                <a:cxn ang="0">
                  <a:pos x="0" y="76"/>
                </a:cxn>
                <a:cxn ang="0">
                  <a:pos x="0" y="66"/>
                </a:cxn>
                <a:cxn ang="0">
                  <a:pos x="5" y="56"/>
                </a:cxn>
                <a:cxn ang="0">
                  <a:pos x="20" y="53"/>
                </a:cxn>
                <a:cxn ang="0">
                  <a:pos x="35" y="50"/>
                </a:cxn>
                <a:cxn ang="0">
                  <a:pos x="51" y="46"/>
                </a:cxn>
                <a:cxn ang="0">
                  <a:pos x="66" y="46"/>
                </a:cxn>
                <a:cxn ang="0">
                  <a:pos x="81" y="40"/>
                </a:cxn>
                <a:cxn ang="0">
                  <a:pos x="86" y="30"/>
                </a:cxn>
                <a:cxn ang="0">
                  <a:pos x="91" y="20"/>
                </a:cxn>
                <a:cxn ang="0">
                  <a:pos x="96" y="10"/>
                </a:cxn>
                <a:cxn ang="0">
                  <a:pos x="91" y="0"/>
                </a:cxn>
              </a:cxnLst>
              <a:rect l="0" t="0" r="r" b="b"/>
              <a:pathLst>
                <a:path w="97" h="87">
                  <a:moveTo>
                    <a:pt x="5" y="86"/>
                  </a:moveTo>
                  <a:lnTo>
                    <a:pt x="0" y="76"/>
                  </a:lnTo>
                  <a:lnTo>
                    <a:pt x="0" y="66"/>
                  </a:lnTo>
                  <a:lnTo>
                    <a:pt x="5" y="56"/>
                  </a:lnTo>
                  <a:lnTo>
                    <a:pt x="20" y="53"/>
                  </a:lnTo>
                  <a:lnTo>
                    <a:pt x="35" y="50"/>
                  </a:lnTo>
                  <a:lnTo>
                    <a:pt x="51" y="46"/>
                  </a:lnTo>
                  <a:lnTo>
                    <a:pt x="66" y="46"/>
                  </a:lnTo>
                  <a:lnTo>
                    <a:pt x="81" y="40"/>
                  </a:lnTo>
                  <a:lnTo>
                    <a:pt x="86" y="30"/>
                  </a:lnTo>
                  <a:lnTo>
                    <a:pt x="91" y="20"/>
                  </a:lnTo>
                  <a:lnTo>
                    <a:pt x="96" y="10"/>
                  </a:lnTo>
                  <a:lnTo>
                    <a:pt x="91" y="0"/>
                  </a:lnTo>
                </a:path>
              </a:pathLst>
            </a:custGeom>
            <a:solidFill>
              <a:srgbClr val="FAFD00"/>
            </a:solidFill>
            <a:ln w="12700" cap="rnd" cmpd="sng">
              <a:solidFill>
                <a:schemeClr val="bg2"/>
              </a:solidFill>
              <a:prstDash val="solid"/>
              <a:round/>
              <a:headEnd type="none" w="sm" len="sm"/>
              <a:tailEnd type="none" w="sm" len="sm"/>
            </a:ln>
            <a:effectLst/>
          </p:spPr>
          <p:txBody>
            <a:bodyPr/>
            <a:lstStyle/>
            <a:p>
              <a:endParaRPr lang="en-US"/>
            </a:p>
          </p:txBody>
        </p:sp>
        <p:grpSp>
          <p:nvGrpSpPr>
            <p:cNvPr id="666" name="Group 689"/>
            <p:cNvGrpSpPr>
              <a:grpSpLocks/>
            </p:cNvGrpSpPr>
            <p:nvPr/>
          </p:nvGrpSpPr>
          <p:grpSpPr bwMode="auto">
            <a:xfrm>
              <a:off x="1618" y="2204"/>
              <a:ext cx="76" cy="76"/>
              <a:chOff x="1618" y="2204"/>
              <a:chExt cx="76" cy="76"/>
            </a:xfrm>
          </p:grpSpPr>
          <p:sp>
            <p:nvSpPr>
              <p:cNvPr id="667" name="Freeform 690"/>
              <p:cNvSpPr>
                <a:spLocks/>
              </p:cNvSpPr>
              <p:nvPr/>
            </p:nvSpPr>
            <p:spPr bwMode="auto">
              <a:xfrm>
                <a:off x="1618" y="2210"/>
                <a:ext cx="60" cy="70"/>
              </a:xfrm>
              <a:custGeom>
                <a:avLst/>
                <a:gdLst/>
                <a:ahLst/>
                <a:cxnLst>
                  <a:cxn ang="0">
                    <a:pos x="0" y="0"/>
                  </a:cxn>
                  <a:cxn ang="0">
                    <a:pos x="59" y="29"/>
                  </a:cxn>
                  <a:cxn ang="0">
                    <a:pos x="58" y="69"/>
                  </a:cxn>
                  <a:cxn ang="0">
                    <a:pos x="0" y="39"/>
                  </a:cxn>
                  <a:cxn ang="0">
                    <a:pos x="0" y="0"/>
                  </a:cxn>
                </a:cxnLst>
                <a:rect l="0" t="0" r="r" b="b"/>
                <a:pathLst>
                  <a:path w="60" h="70">
                    <a:moveTo>
                      <a:pt x="0" y="0"/>
                    </a:moveTo>
                    <a:lnTo>
                      <a:pt x="59" y="29"/>
                    </a:lnTo>
                    <a:lnTo>
                      <a:pt x="58" y="69"/>
                    </a:lnTo>
                    <a:lnTo>
                      <a:pt x="0" y="39"/>
                    </a:lnTo>
                    <a:lnTo>
                      <a:pt x="0" y="0"/>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68" name="Freeform 691"/>
              <p:cNvSpPr>
                <a:spLocks/>
              </p:cNvSpPr>
              <p:nvPr/>
            </p:nvSpPr>
            <p:spPr bwMode="auto">
              <a:xfrm>
                <a:off x="1618" y="2204"/>
                <a:ext cx="72" cy="36"/>
              </a:xfrm>
              <a:custGeom>
                <a:avLst/>
                <a:gdLst/>
                <a:ahLst/>
                <a:cxnLst>
                  <a:cxn ang="0">
                    <a:pos x="0" y="6"/>
                  </a:cxn>
                  <a:cxn ang="0">
                    <a:pos x="13" y="0"/>
                  </a:cxn>
                  <a:cxn ang="0">
                    <a:pos x="71" y="29"/>
                  </a:cxn>
                  <a:cxn ang="0">
                    <a:pos x="58" y="35"/>
                  </a:cxn>
                  <a:cxn ang="0">
                    <a:pos x="0" y="6"/>
                  </a:cxn>
                </a:cxnLst>
                <a:rect l="0" t="0" r="r" b="b"/>
                <a:pathLst>
                  <a:path w="72" h="36">
                    <a:moveTo>
                      <a:pt x="0" y="6"/>
                    </a:moveTo>
                    <a:lnTo>
                      <a:pt x="13" y="0"/>
                    </a:lnTo>
                    <a:lnTo>
                      <a:pt x="71" y="29"/>
                    </a:lnTo>
                    <a:lnTo>
                      <a:pt x="58" y="35"/>
                    </a:lnTo>
                    <a:lnTo>
                      <a:pt x="0" y="6"/>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69" name="Freeform 692"/>
              <p:cNvSpPr>
                <a:spLocks/>
              </p:cNvSpPr>
              <p:nvPr/>
            </p:nvSpPr>
            <p:spPr bwMode="auto">
              <a:xfrm>
                <a:off x="1677" y="2233"/>
                <a:ext cx="17" cy="46"/>
              </a:xfrm>
              <a:custGeom>
                <a:avLst/>
                <a:gdLst/>
                <a:ahLst/>
                <a:cxnLst>
                  <a:cxn ang="0">
                    <a:pos x="0" y="45"/>
                  </a:cxn>
                  <a:cxn ang="0">
                    <a:pos x="16" y="39"/>
                  </a:cxn>
                  <a:cxn ang="0">
                    <a:pos x="16" y="0"/>
                  </a:cxn>
                  <a:cxn ang="0">
                    <a:pos x="0" y="6"/>
                  </a:cxn>
                  <a:cxn ang="0">
                    <a:pos x="0" y="45"/>
                  </a:cxn>
                </a:cxnLst>
                <a:rect l="0" t="0" r="r" b="b"/>
                <a:pathLst>
                  <a:path w="17" h="46">
                    <a:moveTo>
                      <a:pt x="0" y="45"/>
                    </a:moveTo>
                    <a:lnTo>
                      <a:pt x="16" y="39"/>
                    </a:lnTo>
                    <a:lnTo>
                      <a:pt x="16" y="0"/>
                    </a:lnTo>
                    <a:lnTo>
                      <a:pt x="0" y="6"/>
                    </a:lnTo>
                    <a:lnTo>
                      <a:pt x="0" y="45"/>
                    </a:lnTo>
                  </a:path>
                </a:pathLst>
              </a:custGeom>
              <a:solidFill>
                <a:srgbClr val="FAFD00"/>
              </a:solidFill>
              <a:ln w="12700" cap="rnd" cmpd="sng">
                <a:solidFill>
                  <a:schemeClr val="bg2"/>
                </a:solidFill>
                <a:prstDash val="solid"/>
                <a:round/>
                <a:headEnd/>
                <a:tailEnd/>
              </a:ln>
              <a:effectLst/>
            </p:spPr>
            <p:txBody>
              <a:bodyPr/>
              <a:lstStyle/>
              <a:p>
                <a:endParaRPr lang="en-US"/>
              </a:p>
            </p:txBody>
          </p:sp>
        </p:grpSp>
      </p:grpSp>
      <p:grpSp>
        <p:nvGrpSpPr>
          <p:cNvPr id="675" name="Group 693"/>
          <p:cNvGrpSpPr>
            <a:grpSpLocks/>
          </p:cNvGrpSpPr>
          <p:nvPr/>
        </p:nvGrpSpPr>
        <p:grpSpPr bwMode="auto">
          <a:xfrm>
            <a:off x="7010400" y="3800475"/>
            <a:ext cx="425450" cy="587375"/>
            <a:chOff x="1446" y="2204"/>
            <a:chExt cx="248" cy="370"/>
          </a:xfrm>
        </p:grpSpPr>
        <p:grpSp>
          <p:nvGrpSpPr>
            <p:cNvPr id="676" name="Group 694"/>
            <p:cNvGrpSpPr>
              <a:grpSpLocks/>
            </p:cNvGrpSpPr>
            <p:nvPr/>
          </p:nvGrpSpPr>
          <p:grpSpPr bwMode="auto">
            <a:xfrm>
              <a:off x="1446" y="2269"/>
              <a:ext cx="173" cy="305"/>
              <a:chOff x="1446" y="2269"/>
              <a:chExt cx="173" cy="305"/>
            </a:xfrm>
          </p:grpSpPr>
          <p:sp>
            <p:nvSpPr>
              <p:cNvPr id="682" name="Freeform 695"/>
              <p:cNvSpPr>
                <a:spLocks/>
              </p:cNvSpPr>
              <p:nvPr/>
            </p:nvSpPr>
            <p:spPr bwMode="auto">
              <a:xfrm>
                <a:off x="1446" y="2279"/>
                <a:ext cx="77" cy="254"/>
              </a:xfrm>
              <a:custGeom>
                <a:avLst/>
                <a:gdLst/>
                <a:ahLst/>
                <a:cxnLst>
                  <a:cxn ang="0">
                    <a:pos x="0" y="0"/>
                  </a:cxn>
                  <a:cxn ang="0">
                    <a:pos x="0" y="213"/>
                  </a:cxn>
                  <a:cxn ang="0">
                    <a:pos x="76" y="253"/>
                  </a:cxn>
                  <a:cxn ang="0">
                    <a:pos x="76" y="40"/>
                  </a:cxn>
                  <a:cxn ang="0">
                    <a:pos x="0" y="0"/>
                  </a:cxn>
                </a:cxnLst>
                <a:rect l="0" t="0" r="r" b="b"/>
                <a:pathLst>
                  <a:path w="77" h="254">
                    <a:moveTo>
                      <a:pt x="0" y="0"/>
                    </a:moveTo>
                    <a:lnTo>
                      <a:pt x="0" y="213"/>
                    </a:lnTo>
                    <a:lnTo>
                      <a:pt x="76" y="253"/>
                    </a:lnTo>
                    <a:lnTo>
                      <a:pt x="76" y="40"/>
                    </a:lnTo>
                    <a:lnTo>
                      <a:pt x="0" y="0"/>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83" name="Freeform 696"/>
              <p:cNvSpPr>
                <a:spLocks/>
              </p:cNvSpPr>
              <p:nvPr/>
            </p:nvSpPr>
            <p:spPr bwMode="auto">
              <a:xfrm>
                <a:off x="1446" y="2269"/>
                <a:ext cx="91" cy="52"/>
              </a:xfrm>
              <a:custGeom>
                <a:avLst/>
                <a:gdLst/>
                <a:ahLst/>
                <a:cxnLst>
                  <a:cxn ang="0">
                    <a:pos x="0" y="10"/>
                  </a:cxn>
                  <a:cxn ang="0">
                    <a:pos x="15" y="0"/>
                  </a:cxn>
                  <a:cxn ang="0">
                    <a:pos x="90" y="41"/>
                  </a:cxn>
                  <a:cxn ang="0">
                    <a:pos x="75" y="51"/>
                  </a:cxn>
                  <a:cxn ang="0">
                    <a:pos x="0" y="10"/>
                  </a:cxn>
                </a:cxnLst>
                <a:rect l="0" t="0" r="r" b="b"/>
                <a:pathLst>
                  <a:path w="91" h="52">
                    <a:moveTo>
                      <a:pt x="0" y="10"/>
                    </a:moveTo>
                    <a:lnTo>
                      <a:pt x="15" y="0"/>
                    </a:lnTo>
                    <a:lnTo>
                      <a:pt x="90" y="41"/>
                    </a:lnTo>
                    <a:lnTo>
                      <a:pt x="75" y="51"/>
                    </a:lnTo>
                    <a:lnTo>
                      <a:pt x="0" y="10"/>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84" name="Freeform 697"/>
              <p:cNvSpPr>
                <a:spLocks/>
              </p:cNvSpPr>
              <p:nvPr/>
            </p:nvSpPr>
            <p:spPr bwMode="auto">
              <a:xfrm>
                <a:off x="1602" y="2349"/>
                <a:ext cx="17" cy="224"/>
              </a:xfrm>
              <a:custGeom>
                <a:avLst/>
                <a:gdLst/>
                <a:ahLst/>
                <a:cxnLst>
                  <a:cxn ang="0">
                    <a:pos x="0" y="223"/>
                  </a:cxn>
                  <a:cxn ang="0">
                    <a:pos x="16" y="214"/>
                  </a:cxn>
                  <a:cxn ang="0">
                    <a:pos x="16" y="0"/>
                  </a:cxn>
                  <a:cxn ang="0">
                    <a:pos x="0" y="10"/>
                  </a:cxn>
                  <a:cxn ang="0">
                    <a:pos x="0" y="223"/>
                  </a:cxn>
                </a:cxnLst>
                <a:rect l="0" t="0" r="r" b="b"/>
                <a:pathLst>
                  <a:path w="17" h="224">
                    <a:moveTo>
                      <a:pt x="0" y="223"/>
                    </a:moveTo>
                    <a:lnTo>
                      <a:pt x="16" y="214"/>
                    </a:lnTo>
                    <a:lnTo>
                      <a:pt x="16" y="0"/>
                    </a:lnTo>
                    <a:lnTo>
                      <a:pt x="0" y="10"/>
                    </a:lnTo>
                    <a:lnTo>
                      <a:pt x="0" y="223"/>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85" name="Freeform 698"/>
              <p:cNvSpPr>
                <a:spLocks/>
              </p:cNvSpPr>
              <p:nvPr/>
            </p:nvSpPr>
            <p:spPr bwMode="auto">
              <a:xfrm>
                <a:off x="1522" y="2308"/>
                <a:ext cx="92" cy="53"/>
              </a:xfrm>
              <a:custGeom>
                <a:avLst/>
                <a:gdLst/>
                <a:ahLst/>
                <a:cxnLst>
                  <a:cxn ang="0">
                    <a:pos x="0" y="10"/>
                  </a:cxn>
                  <a:cxn ang="0">
                    <a:pos x="15" y="0"/>
                  </a:cxn>
                  <a:cxn ang="0">
                    <a:pos x="91" y="42"/>
                  </a:cxn>
                  <a:cxn ang="0">
                    <a:pos x="76" y="52"/>
                  </a:cxn>
                  <a:cxn ang="0">
                    <a:pos x="0" y="10"/>
                  </a:cxn>
                </a:cxnLst>
                <a:rect l="0" t="0" r="r" b="b"/>
                <a:pathLst>
                  <a:path w="92" h="53">
                    <a:moveTo>
                      <a:pt x="0" y="10"/>
                    </a:moveTo>
                    <a:lnTo>
                      <a:pt x="15" y="0"/>
                    </a:lnTo>
                    <a:lnTo>
                      <a:pt x="91" y="42"/>
                    </a:lnTo>
                    <a:lnTo>
                      <a:pt x="76" y="52"/>
                    </a:lnTo>
                    <a:lnTo>
                      <a:pt x="0" y="10"/>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86" name="Freeform 699"/>
              <p:cNvSpPr>
                <a:spLocks/>
              </p:cNvSpPr>
              <p:nvPr/>
            </p:nvSpPr>
            <p:spPr bwMode="auto">
              <a:xfrm>
                <a:off x="1522" y="2320"/>
                <a:ext cx="76" cy="254"/>
              </a:xfrm>
              <a:custGeom>
                <a:avLst/>
                <a:gdLst/>
                <a:ahLst/>
                <a:cxnLst>
                  <a:cxn ang="0">
                    <a:pos x="0" y="0"/>
                  </a:cxn>
                  <a:cxn ang="0">
                    <a:pos x="0" y="209"/>
                  </a:cxn>
                  <a:cxn ang="0">
                    <a:pos x="75" y="253"/>
                  </a:cxn>
                  <a:cxn ang="0">
                    <a:pos x="75" y="40"/>
                  </a:cxn>
                  <a:cxn ang="0">
                    <a:pos x="0" y="0"/>
                  </a:cxn>
                </a:cxnLst>
                <a:rect l="0" t="0" r="r" b="b"/>
                <a:pathLst>
                  <a:path w="76" h="254">
                    <a:moveTo>
                      <a:pt x="0" y="0"/>
                    </a:moveTo>
                    <a:lnTo>
                      <a:pt x="0" y="209"/>
                    </a:lnTo>
                    <a:lnTo>
                      <a:pt x="75" y="253"/>
                    </a:lnTo>
                    <a:lnTo>
                      <a:pt x="75" y="40"/>
                    </a:lnTo>
                    <a:lnTo>
                      <a:pt x="0" y="0"/>
                    </a:lnTo>
                  </a:path>
                </a:pathLst>
              </a:custGeom>
              <a:solidFill>
                <a:srgbClr val="FAFD00"/>
              </a:solidFill>
              <a:ln w="12700" cap="rnd" cmpd="sng">
                <a:solidFill>
                  <a:schemeClr val="bg2"/>
                </a:solidFill>
                <a:prstDash val="solid"/>
                <a:round/>
                <a:headEnd/>
                <a:tailEnd/>
              </a:ln>
              <a:effectLst/>
            </p:spPr>
            <p:txBody>
              <a:bodyPr/>
              <a:lstStyle/>
              <a:p>
                <a:endParaRPr lang="en-US"/>
              </a:p>
            </p:txBody>
          </p:sp>
        </p:grpSp>
        <p:sp>
          <p:nvSpPr>
            <p:cNvPr id="677" name="Freeform 700"/>
            <p:cNvSpPr>
              <a:spLocks/>
            </p:cNvSpPr>
            <p:nvPr/>
          </p:nvSpPr>
          <p:spPr bwMode="auto">
            <a:xfrm>
              <a:off x="1557" y="2247"/>
              <a:ext cx="97" cy="87"/>
            </a:xfrm>
            <a:custGeom>
              <a:avLst/>
              <a:gdLst/>
              <a:ahLst/>
              <a:cxnLst>
                <a:cxn ang="0">
                  <a:pos x="5" y="86"/>
                </a:cxn>
                <a:cxn ang="0">
                  <a:pos x="0" y="76"/>
                </a:cxn>
                <a:cxn ang="0">
                  <a:pos x="0" y="66"/>
                </a:cxn>
                <a:cxn ang="0">
                  <a:pos x="5" y="56"/>
                </a:cxn>
                <a:cxn ang="0">
                  <a:pos x="20" y="53"/>
                </a:cxn>
                <a:cxn ang="0">
                  <a:pos x="35" y="50"/>
                </a:cxn>
                <a:cxn ang="0">
                  <a:pos x="51" y="46"/>
                </a:cxn>
                <a:cxn ang="0">
                  <a:pos x="66" y="46"/>
                </a:cxn>
                <a:cxn ang="0">
                  <a:pos x="81" y="40"/>
                </a:cxn>
                <a:cxn ang="0">
                  <a:pos x="86" y="30"/>
                </a:cxn>
                <a:cxn ang="0">
                  <a:pos x="91" y="20"/>
                </a:cxn>
                <a:cxn ang="0">
                  <a:pos x="96" y="10"/>
                </a:cxn>
                <a:cxn ang="0">
                  <a:pos x="91" y="0"/>
                </a:cxn>
              </a:cxnLst>
              <a:rect l="0" t="0" r="r" b="b"/>
              <a:pathLst>
                <a:path w="97" h="87">
                  <a:moveTo>
                    <a:pt x="5" y="86"/>
                  </a:moveTo>
                  <a:lnTo>
                    <a:pt x="0" y="76"/>
                  </a:lnTo>
                  <a:lnTo>
                    <a:pt x="0" y="66"/>
                  </a:lnTo>
                  <a:lnTo>
                    <a:pt x="5" y="56"/>
                  </a:lnTo>
                  <a:lnTo>
                    <a:pt x="20" y="53"/>
                  </a:lnTo>
                  <a:lnTo>
                    <a:pt x="35" y="50"/>
                  </a:lnTo>
                  <a:lnTo>
                    <a:pt x="51" y="46"/>
                  </a:lnTo>
                  <a:lnTo>
                    <a:pt x="66" y="46"/>
                  </a:lnTo>
                  <a:lnTo>
                    <a:pt x="81" y="40"/>
                  </a:lnTo>
                  <a:lnTo>
                    <a:pt x="86" y="30"/>
                  </a:lnTo>
                  <a:lnTo>
                    <a:pt x="91" y="20"/>
                  </a:lnTo>
                  <a:lnTo>
                    <a:pt x="96" y="10"/>
                  </a:lnTo>
                  <a:lnTo>
                    <a:pt x="91" y="0"/>
                  </a:lnTo>
                </a:path>
              </a:pathLst>
            </a:custGeom>
            <a:solidFill>
              <a:srgbClr val="FAFD00"/>
            </a:solidFill>
            <a:ln w="12700" cap="rnd" cmpd="sng">
              <a:solidFill>
                <a:schemeClr val="bg2"/>
              </a:solidFill>
              <a:prstDash val="solid"/>
              <a:round/>
              <a:headEnd type="none" w="sm" len="sm"/>
              <a:tailEnd type="none" w="sm" len="sm"/>
            </a:ln>
            <a:effectLst/>
          </p:spPr>
          <p:txBody>
            <a:bodyPr/>
            <a:lstStyle/>
            <a:p>
              <a:endParaRPr lang="en-US"/>
            </a:p>
          </p:txBody>
        </p:sp>
        <p:grpSp>
          <p:nvGrpSpPr>
            <p:cNvPr id="678" name="Group 701"/>
            <p:cNvGrpSpPr>
              <a:grpSpLocks/>
            </p:cNvGrpSpPr>
            <p:nvPr/>
          </p:nvGrpSpPr>
          <p:grpSpPr bwMode="auto">
            <a:xfrm>
              <a:off x="1618" y="2204"/>
              <a:ext cx="76" cy="76"/>
              <a:chOff x="1618" y="2204"/>
              <a:chExt cx="76" cy="76"/>
            </a:xfrm>
          </p:grpSpPr>
          <p:sp>
            <p:nvSpPr>
              <p:cNvPr id="679" name="Freeform 702"/>
              <p:cNvSpPr>
                <a:spLocks/>
              </p:cNvSpPr>
              <p:nvPr/>
            </p:nvSpPr>
            <p:spPr bwMode="auto">
              <a:xfrm>
                <a:off x="1618" y="2210"/>
                <a:ext cx="60" cy="70"/>
              </a:xfrm>
              <a:custGeom>
                <a:avLst/>
                <a:gdLst/>
                <a:ahLst/>
                <a:cxnLst>
                  <a:cxn ang="0">
                    <a:pos x="0" y="0"/>
                  </a:cxn>
                  <a:cxn ang="0">
                    <a:pos x="59" y="29"/>
                  </a:cxn>
                  <a:cxn ang="0">
                    <a:pos x="58" y="69"/>
                  </a:cxn>
                  <a:cxn ang="0">
                    <a:pos x="0" y="39"/>
                  </a:cxn>
                  <a:cxn ang="0">
                    <a:pos x="0" y="0"/>
                  </a:cxn>
                </a:cxnLst>
                <a:rect l="0" t="0" r="r" b="b"/>
                <a:pathLst>
                  <a:path w="60" h="70">
                    <a:moveTo>
                      <a:pt x="0" y="0"/>
                    </a:moveTo>
                    <a:lnTo>
                      <a:pt x="59" y="29"/>
                    </a:lnTo>
                    <a:lnTo>
                      <a:pt x="58" y="69"/>
                    </a:lnTo>
                    <a:lnTo>
                      <a:pt x="0" y="39"/>
                    </a:lnTo>
                    <a:lnTo>
                      <a:pt x="0" y="0"/>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80" name="Freeform 703"/>
              <p:cNvSpPr>
                <a:spLocks/>
              </p:cNvSpPr>
              <p:nvPr/>
            </p:nvSpPr>
            <p:spPr bwMode="auto">
              <a:xfrm>
                <a:off x="1618" y="2204"/>
                <a:ext cx="72" cy="36"/>
              </a:xfrm>
              <a:custGeom>
                <a:avLst/>
                <a:gdLst/>
                <a:ahLst/>
                <a:cxnLst>
                  <a:cxn ang="0">
                    <a:pos x="0" y="6"/>
                  </a:cxn>
                  <a:cxn ang="0">
                    <a:pos x="13" y="0"/>
                  </a:cxn>
                  <a:cxn ang="0">
                    <a:pos x="71" y="29"/>
                  </a:cxn>
                  <a:cxn ang="0">
                    <a:pos x="58" y="35"/>
                  </a:cxn>
                  <a:cxn ang="0">
                    <a:pos x="0" y="6"/>
                  </a:cxn>
                </a:cxnLst>
                <a:rect l="0" t="0" r="r" b="b"/>
                <a:pathLst>
                  <a:path w="72" h="36">
                    <a:moveTo>
                      <a:pt x="0" y="6"/>
                    </a:moveTo>
                    <a:lnTo>
                      <a:pt x="13" y="0"/>
                    </a:lnTo>
                    <a:lnTo>
                      <a:pt x="71" y="29"/>
                    </a:lnTo>
                    <a:lnTo>
                      <a:pt x="58" y="35"/>
                    </a:lnTo>
                    <a:lnTo>
                      <a:pt x="0" y="6"/>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81" name="Freeform 704"/>
              <p:cNvSpPr>
                <a:spLocks/>
              </p:cNvSpPr>
              <p:nvPr/>
            </p:nvSpPr>
            <p:spPr bwMode="auto">
              <a:xfrm>
                <a:off x="1677" y="2233"/>
                <a:ext cx="17" cy="46"/>
              </a:xfrm>
              <a:custGeom>
                <a:avLst/>
                <a:gdLst/>
                <a:ahLst/>
                <a:cxnLst>
                  <a:cxn ang="0">
                    <a:pos x="0" y="45"/>
                  </a:cxn>
                  <a:cxn ang="0">
                    <a:pos x="16" y="39"/>
                  </a:cxn>
                  <a:cxn ang="0">
                    <a:pos x="16" y="0"/>
                  </a:cxn>
                  <a:cxn ang="0">
                    <a:pos x="0" y="6"/>
                  </a:cxn>
                  <a:cxn ang="0">
                    <a:pos x="0" y="45"/>
                  </a:cxn>
                </a:cxnLst>
                <a:rect l="0" t="0" r="r" b="b"/>
                <a:pathLst>
                  <a:path w="17" h="46">
                    <a:moveTo>
                      <a:pt x="0" y="45"/>
                    </a:moveTo>
                    <a:lnTo>
                      <a:pt x="16" y="39"/>
                    </a:lnTo>
                    <a:lnTo>
                      <a:pt x="16" y="0"/>
                    </a:lnTo>
                    <a:lnTo>
                      <a:pt x="0" y="6"/>
                    </a:lnTo>
                    <a:lnTo>
                      <a:pt x="0" y="45"/>
                    </a:lnTo>
                  </a:path>
                </a:pathLst>
              </a:custGeom>
              <a:solidFill>
                <a:srgbClr val="FAFD00"/>
              </a:solidFill>
              <a:ln w="12700" cap="rnd" cmpd="sng">
                <a:solidFill>
                  <a:schemeClr val="bg2"/>
                </a:solidFill>
                <a:prstDash val="solid"/>
                <a:round/>
                <a:headEnd/>
                <a:tailEnd/>
              </a:ln>
              <a:effectLst/>
            </p:spPr>
            <p:txBody>
              <a:bodyPr/>
              <a:lstStyle/>
              <a:p>
                <a:endParaRPr lang="en-US"/>
              </a:p>
            </p:txBody>
          </p:sp>
        </p:grpSp>
      </p:grpSp>
      <p:grpSp>
        <p:nvGrpSpPr>
          <p:cNvPr id="687" name="Group 705"/>
          <p:cNvGrpSpPr>
            <a:grpSpLocks/>
          </p:cNvGrpSpPr>
          <p:nvPr/>
        </p:nvGrpSpPr>
        <p:grpSpPr bwMode="auto">
          <a:xfrm>
            <a:off x="5867400" y="2733675"/>
            <a:ext cx="425450" cy="587375"/>
            <a:chOff x="1446" y="2204"/>
            <a:chExt cx="248" cy="370"/>
          </a:xfrm>
        </p:grpSpPr>
        <p:grpSp>
          <p:nvGrpSpPr>
            <p:cNvPr id="688" name="Group 706"/>
            <p:cNvGrpSpPr>
              <a:grpSpLocks/>
            </p:cNvGrpSpPr>
            <p:nvPr/>
          </p:nvGrpSpPr>
          <p:grpSpPr bwMode="auto">
            <a:xfrm>
              <a:off x="1446" y="2269"/>
              <a:ext cx="173" cy="305"/>
              <a:chOff x="1446" y="2269"/>
              <a:chExt cx="173" cy="305"/>
            </a:xfrm>
          </p:grpSpPr>
          <p:sp>
            <p:nvSpPr>
              <p:cNvPr id="694" name="Freeform 707"/>
              <p:cNvSpPr>
                <a:spLocks/>
              </p:cNvSpPr>
              <p:nvPr/>
            </p:nvSpPr>
            <p:spPr bwMode="auto">
              <a:xfrm>
                <a:off x="1446" y="2279"/>
                <a:ext cx="77" cy="254"/>
              </a:xfrm>
              <a:custGeom>
                <a:avLst/>
                <a:gdLst/>
                <a:ahLst/>
                <a:cxnLst>
                  <a:cxn ang="0">
                    <a:pos x="0" y="0"/>
                  </a:cxn>
                  <a:cxn ang="0">
                    <a:pos x="0" y="213"/>
                  </a:cxn>
                  <a:cxn ang="0">
                    <a:pos x="76" y="253"/>
                  </a:cxn>
                  <a:cxn ang="0">
                    <a:pos x="76" y="40"/>
                  </a:cxn>
                  <a:cxn ang="0">
                    <a:pos x="0" y="0"/>
                  </a:cxn>
                </a:cxnLst>
                <a:rect l="0" t="0" r="r" b="b"/>
                <a:pathLst>
                  <a:path w="77" h="254">
                    <a:moveTo>
                      <a:pt x="0" y="0"/>
                    </a:moveTo>
                    <a:lnTo>
                      <a:pt x="0" y="213"/>
                    </a:lnTo>
                    <a:lnTo>
                      <a:pt x="76" y="253"/>
                    </a:lnTo>
                    <a:lnTo>
                      <a:pt x="76" y="40"/>
                    </a:lnTo>
                    <a:lnTo>
                      <a:pt x="0" y="0"/>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95" name="Freeform 708"/>
              <p:cNvSpPr>
                <a:spLocks/>
              </p:cNvSpPr>
              <p:nvPr/>
            </p:nvSpPr>
            <p:spPr bwMode="auto">
              <a:xfrm>
                <a:off x="1446" y="2269"/>
                <a:ext cx="91" cy="52"/>
              </a:xfrm>
              <a:custGeom>
                <a:avLst/>
                <a:gdLst/>
                <a:ahLst/>
                <a:cxnLst>
                  <a:cxn ang="0">
                    <a:pos x="0" y="10"/>
                  </a:cxn>
                  <a:cxn ang="0">
                    <a:pos x="15" y="0"/>
                  </a:cxn>
                  <a:cxn ang="0">
                    <a:pos x="90" y="41"/>
                  </a:cxn>
                  <a:cxn ang="0">
                    <a:pos x="75" y="51"/>
                  </a:cxn>
                  <a:cxn ang="0">
                    <a:pos x="0" y="10"/>
                  </a:cxn>
                </a:cxnLst>
                <a:rect l="0" t="0" r="r" b="b"/>
                <a:pathLst>
                  <a:path w="91" h="52">
                    <a:moveTo>
                      <a:pt x="0" y="10"/>
                    </a:moveTo>
                    <a:lnTo>
                      <a:pt x="15" y="0"/>
                    </a:lnTo>
                    <a:lnTo>
                      <a:pt x="90" y="41"/>
                    </a:lnTo>
                    <a:lnTo>
                      <a:pt x="75" y="51"/>
                    </a:lnTo>
                    <a:lnTo>
                      <a:pt x="0" y="10"/>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96" name="Freeform 709"/>
              <p:cNvSpPr>
                <a:spLocks/>
              </p:cNvSpPr>
              <p:nvPr/>
            </p:nvSpPr>
            <p:spPr bwMode="auto">
              <a:xfrm>
                <a:off x="1602" y="2349"/>
                <a:ext cx="17" cy="224"/>
              </a:xfrm>
              <a:custGeom>
                <a:avLst/>
                <a:gdLst/>
                <a:ahLst/>
                <a:cxnLst>
                  <a:cxn ang="0">
                    <a:pos x="0" y="223"/>
                  </a:cxn>
                  <a:cxn ang="0">
                    <a:pos x="16" y="214"/>
                  </a:cxn>
                  <a:cxn ang="0">
                    <a:pos x="16" y="0"/>
                  </a:cxn>
                  <a:cxn ang="0">
                    <a:pos x="0" y="10"/>
                  </a:cxn>
                  <a:cxn ang="0">
                    <a:pos x="0" y="223"/>
                  </a:cxn>
                </a:cxnLst>
                <a:rect l="0" t="0" r="r" b="b"/>
                <a:pathLst>
                  <a:path w="17" h="224">
                    <a:moveTo>
                      <a:pt x="0" y="223"/>
                    </a:moveTo>
                    <a:lnTo>
                      <a:pt x="16" y="214"/>
                    </a:lnTo>
                    <a:lnTo>
                      <a:pt x="16" y="0"/>
                    </a:lnTo>
                    <a:lnTo>
                      <a:pt x="0" y="10"/>
                    </a:lnTo>
                    <a:lnTo>
                      <a:pt x="0" y="223"/>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97" name="Freeform 710"/>
              <p:cNvSpPr>
                <a:spLocks/>
              </p:cNvSpPr>
              <p:nvPr/>
            </p:nvSpPr>
            <p:spPr bwMode="auto">
              <a:xfrm>
                <a:off x="1522" y="2308"/>
                <a:ext cx="92" cy="53"/>
              </a:xfrm>
              <a:custGeom>
                <a:avLst/>
                <a:gdLst/>
                <a:ahLst/>
                <a:cxnLst>
                  <a:cxn ang="0">
                    <a:pos x="0" y="10"/>
                  </a:cxn>
                  <a:cxn ang="0">
                    <a:pos x="15" y="0"/>
                  </a:cxn>
                  <a:cxn ang="0">
                    <a:pos x="91" y="42"/>
                  </a:cxn>
                  <a:cxn ang="0">
                    <a:pos x="76" y="52"/>
                  </a:cxn>
                  <a:cxn ang="0">
                    <a:pos x="0" y="10"/>
                  </a:cxn>
                </a:cxnLst>
                <a:rect l="0" t="0" r="r" b="b"/>
                <a:pathLst>
                  <a:path w="92" h="53">
                    <a:moveTo>
                      <a:pt x="0" y="10"/>
                    </a:moveTo>
                    <a:lnTo>
                      <a:pt x="15" y="0"/>
                    </a:lnTo>
                    <a:lnTo>
                      <a:pt x="91" y="42"/>
                    </a:lnTo>
                    <a:lnTo>
                      <a:pt x="76" y="52"/>
                    </a:lnTo>
                    <a:lnTo>
                      <a:pt x="0" y="10"/>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98" name="Freeform 711"/>
              <p:cNvSpPr>
                <a:spLocks/>
              </p:cNvSpPr>
              <p:nvPr/>
            </p:nvSpPr>
            <p:spPr bwMode="auto">
              <a:xfrm>
                <a:off x="1522" y="2320"/>
                <a:ext cx="76" cy="254"/>
              </a:xfrm>
              <a:custGeom>
                <a:avLst/>
                <a:gdLst/>
                <a:ahLst/>
                <a:cxnLst>
                  <a:cxn ang="0">
                    <a:pos x="0" y="0"/>
                  </a:cxn>
                  <a:cxn ang="0">
                    <a:pos x="0" y="209"/>
                  </a:cxn>
                  <a:cxn ang="0">
                    <a:pos x="75" y="253"/>
                  </a:cxn>
                  <a:cxn ang="0">
                    <a:pos x="75" y="40"/>
                  </a:cxn>
                  <a:cxn ang="0">
                    <a:pos x="0" y="0"/>
                  </a:cxn>
                </a:cxnLst>
                <a:rect l="0" t="0" r="r" b="b"/>
                <a:pathLst>
                  <a:path w="76" h="254">
                    <a:moveTo>
                      <a:pt x="0" y="0"/>
                    </a:moveTo>
                    <a:lnTo>
                      <a:pt x="0" y="209"/>
                    </a:lnTo>
                    <a:lnTo>
                      <a:pt x="75" y="253"/>
                    </a:lnTo>
                    <a:lnTo>
                      <a:pt x="75" y="40"/>
                    </a:lnTo>
                    <a:lnTo>
                      <a:pt x="0" y="0"/>
                    </a:lnTo>
                  </a:path>
                </a:pathLst>
              </a:custGeom>
              <a:solidFill>
                <a:srgbClr val="FAFD00"/>
              </a:solidFill>
              <a:ln w="12700" cap="rnd" cmpd="sng">
                <a:solidFill>
                  <a:schemeClr val="bg2"/>
                </a:solidFill>
                <a:prstDash val="solid"/>
                <a:round/>
                <a:headEnd/>
                <a:tailEnd/>
              </a:ln>
              <a:effectLst/>
            </p:spPr>
            <p:txBody>
              <a:bodyPr/>
              <a:lstStyle/>
              <a:p>
                <a:endParaRPr lang="en-US"/>
              </a:p>
            </p:txBody>
          </p:sp>
        </p:grpSp>
        <p:sp>
          <p:nvSpPr>
            <p:cNvPr id="689" name="Freeform 712"/>
            <p:cNvSpPr>
              <a:spLocks/>
            </p:cNvSpPr>
            <p:nvPr/>
          </p:nvSpPr>
          <p:spPr bwMode="auto">
            <a:xfrm>
              <a:off x="1557" y="2247"/>
              <a:ext cx="97" cy="87"/>
            </a:xfrm>
            <a:custGeom>
              <a:avLst/>
              <a:gdLst/>
              <a:ahLst/>
              <a:cxnLst>
                <a:cxn ang="0">
                  <a:pos x="5" y="86"/>
                </a:cxn>
                <a:cxn ang="0">
                  <a:pos x="0" y="76"/>
                </a:cxn>
                <a:cxn ang="0">
                  <a:pos x="0" y="66"/>
                </a:cxn>
                <a:cxn ang="0">
                  <a:pos x="5" y="56"/>
                </a:cxn>
                <a:cxn ang="0">
                  <a:pos x="20" y="53"/>
                </a:cxn>
                <a:cxn ang="0">
                  <a:pos x="35" y="50"/>
                </a:cxn>
                <a:cxn ang="0">
                  <a:pos x="51" y="46"/>
                </a:cxn>
                <a:cxn ang="0">
                  <a:pos x="66" y="46"/>
                </a:cxn>
                <a:cxn ang="0">
                  <a:pos x="81" y="40"/>
                </a:cxn>
                <a:cxn ang="0">
                  <a:pos x="86" y="30"/>
                </a:cxn>
                <a:cxn ang="0">
                  <a:pos x="91" y="20"/>
                </a:cxn>
                <a:cxn ang="0">
                  <a:pos x="96" y="10"/>
                </a:cxn>
                <a:cxn ang="0">
                  <a:pos x="91" y="0"/>
                </a:cxn>
              </a:cxnLst>
              <a:rect l="0" t="0" r="r" b="b"/>
              <a:pathLst>
                <a:path w="97" h="87">
                  <a:moveTo>
                    <a:pt x="5" y="86"/>
                  </a:moveTo>
                  <a:lnTo>
                    <a:pt x="0" y="76"/>
                  </a:lnTo>
                  <a:lnTo>
                    <a:pt x="0" y="66"/>
                  </a:lnTo>
                  <a:lnTo>
                    <a:pt x="5" y="56"/>
                  </a:lnTo>
                  <a:lnTo>
                    <a:pt x="20" y="53"/>
                  </a:lnTo>
                  <a:lnTo>
                    <a:pt x="35" y="50"/>
                  </a:lnTo>
                  <a:lnTo>
                    <a:pt x="51" y="46"/>
                  </a:lnTo>
                  <a:lnTo>
                    <a:pt x="66" y="46"/>
                  </a:lnTo>
                  <a:lnTo>
                    <a:pt x="81" y="40"/>
                  </a:lnTo>
                  <a:lnTo>
                    <a:pt x="86" y="30"/>
                  </a:lnTo>
                  <a:lnTo>
                    <a:pt x="91" y="20"/>
                  </a:lnTo>
                  <a:lnTo>
                    <a:pt x="96" y="10"/>
                  </a:lnTo>
                  <a:lnTo>
                    <a:pt x="91" y="0"/>
                  </a:lnTo>
                </a:path>
              </a:pathLst>
            </a:custGeom>
            <a:solidFill>
              <a:srgbClr val="FAFD00"/>
            </a:solidFill>
            <a:ln w="12700" cap="rnd" cmpd="sng">
              <a:solidFill>
                <a:schemeClr val="bg2"/>
              </a:solidFill>
              <a:prstDash val="solid"/>
              <a:round/>
              <a:headEnd type="none" w="sm" len="sm"/>
              <a:tailEnd type="none" w="sm" len="sm"/>
            </a:ln>
            <a:effectLst/>
          </p:spPr>
          <p:txBody>
            <a:bodyPr/>
            <a:lstStyle/>
            <a:p>
              <a:endParaRPr lang="en-US"/>
            </a:p>
          </p:txBody>
        </p:sp>
        <p:grpSp>
          <p:nvGrpSpPr>
            <p:cNvPr id="690" name="Group 713"/>
            <p:cNvGrpSpPr>
              <a:grpSpLocks/>
            </p:cNvGrpSpPr>
            <p:nvPr/>
          </p:nvGrpSpPr>
          <p:grpSpPr bwMode="auto">
            <a:xfrm>
              <a:off x="1618" y="2204"/>
              <a:ext cx="76" cy="76"/>
              <a:chOff x="1618" y="2204"/>
              <a:chExt cx="76" cy="76"/>
            </a:xfrm>
          </p:grpSpPr>
          <p:sp>
            <p:nvSpPr>
              <p:cNvPr id="691" name="Freeform 714"/>
              <p:cNvSpPr>
                <a:spLocks/>
              </p:cNvSpPr>
              <p:nvPr/>
            </p:nvSpPr>
            <p:spPr bwMode="auto">
              <a:xfrm>
                <a:off x="1618" y="2210"/>
                <a:ext cx="60" cy="70"/>
              </a:xfrm>
              <a:custGeom>
                <a:avLst/>
                <a:gdLst/>
                <a:ahLst/>
                <a:cxnLst>
                  <a:cxn ang="0">
                    <a:pos x="0" y="0"/>
                  </a:cxn>
                  <a:cxn ang="0">
                    <a:pos x="59" y="29"/>
                  </a:cxn>
                  <a:cxn ang="0">
                    <a:pos x="58" y="69"/>
                  </a:cxn>
                  <a:cxn ang="0">
                    <a:pos x="0" y="39"/>
                  </a:cxn>
                  <a:cxn ang="0">
                    <a:pos x="0" y="0"/>
                  </a:cxn>
                </a:cxnLst>
                <a:rect l="0" t="0" r="r" b="b"/>
                <a:pathLst>
                  <a:path w="60" h="70">
                    <a:moveTo>
                      <a:pt x="0" y="0"/>
                    </a:moveTo>
                    <a:lnTo>
                      <a:pt x="59" y="29"/>
                    </a:lnTo>
                    <a:lnTo>
                      <a:pt x="58" y="69"/>
                    </a:lnTo>
                    <a:lnTo>
                      <a:pt x="0" y="39"/>
                    </a:lnTo>
                    <a:lnTo>
                      <a:pt x="0" y="0"/>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92" name="Freeform 715"/>
              <p:cNvSpPr>
                <a:spLocks/>
              </p:cNvSpPr>
              <p:nvPr/>
            </p:nvSpPr>
            <p:spPr bwMode="auto">
              <a:xfrm>
                <a:off x="1618" y="2204"/>
                <a:ext cx="72" cy="36"/>
              </a:xfrm>
              <a:custGeom>
                <a:avLst/>
                <a:gdLst/>
                <a:ahLst/>
                <a:cxnLst>
                  <a:cxn ang="0">
                    <a:pos x="0" y="6"/>
                  </a:cxn>
                  <a:cxn ang="0">
                    <a:pos x="13" y="0"/>
                  </a:cxn>
                  <a:cxn ang="0">
                    <a:pos x="71" y="29"/>
                  </a:cxn>
                  <a:cxn ang="0">
                    <a:pos x="58" y="35"/>
                  </a:cxn>
                  <a:cxn ang="0">
                    <a:pos x="0" y="6"/>
                  </a:cxn>
                </a:cxnLst>
                <a:rect l="0" t="0" r="r" b="b"/>
                <a:pathLst>
                  <a:path w="72" h="36">
                    <a:moveTo>
                      <a:pt x="0" y="6"/>
                    </a:moveTo>
                    <a:lnTo>
                      <a:pt x="13" y="0"/>
                    </a:lnTo>
                    <a:lnTo>
                      <a:pt x="71" y="29"/>
                    </a:lnTo>
                    <a:lnTo>
                      <a:pt x="58" y="35"/>
                    </a:lnTo>
                    <a:lnTo>
                      <a:pt x="0" y="6"/>
                    </a:lnTo>
                  </a:path>
                </a:pathLst>
              </a:custGeom>
              <a:solidFill>
                <a:srgbClr val="FAFD00"/>
              </a:solidFill>
              <a:ln w="12700" cap="rnd" cmpd="sng">
                <a:solidFill>
                  <a:schemeClr val="bg2"/>
                </a:solidFill>
                <a:prstDash val="solid"/>
                <a:round/>
                <a:headEnd/>
                <a:tailEnd/>
              </a:ln>
              <a:effectLst/>
            </p:spPr>
            <p:txBody>
              <a:bodyPr/>
              <a:lstStyle/>
              <a:p>
                <a:endParaRPr lang="en-US"/>
              </a:p>
            </p:txBody>
          </p:sp>
          <p:sp>
            <p:nvSpPr>
              <p:cNvPr id="693" name="Freeform 716"/>
              <p:cNvSpPr>
                <a:spLocks/>
              </p:cNvSpPr>
              <p:nvPr/>
            </p:nvSpPr>
            <p:spPr bwMode="auto">
              <a:xfrm>
                <a:off x="1677" y="2233"/>
                <a:ext cx="17" cy="46"/>
              </a:xfrm>
              <a:custGeom>
                <a:avLst/>
                <a:gdLst/>
                <a:ahLst/>
                <a:cxnLst>
                  <a:cxn ang="0">
                    <a:pos x="0" y="45"/>
                  </a:cxn>
                  <a:cxn ang="0">
                    <a:pos x="16" y="39"/>
                  </a:cxn>
                  <a:cxn ang="0">
                    <a:pos x="16" y="0"/>
                  </a:cxn>
                  <a:cxn ang="0">
                    <a:pos x="0" y="6"/>
                  </a:cxn>
                  <a:cxn ang="0">
                    <a:pos x="0" y="45"/>
                  </a:cxn>
                </a:cxnLst>
                <a:rect l="0" t="0" r="r" b="b"/>
                <a:pathLst>
                  <a:path w="17" h="46">
                    <a:moveTo>
                      <a:pt x="0" y="45"/>
                    </a:moveTo>
                    <a:lnTo>
                      <a:pt x="16" y="39"/>
                    </a:lnTo>
                    <a:lnTo>
                      <a:pt x="16" y="0"/>
                    </a:lnTo>
                    <a:lnTo>
                      <a:pt x="0" y="6"/>
                    </a:lnTo>
                    <a:lnTo>
                      <a:pt x="0" y="45"/>
                    </a:lnTo>
                  </a:path>
                </a:pathLst>
              </a:custGeom>
              <a:solidFill>
                <a:srgbClr val="FAFD00"/>
              </a:solidFill>
              <a:ln w="12700" cap="rnd" cmpd="sng">
                <a:solidFill>
                  <a:schemeClr val="bg2"/>
                </a:solidFill>
                <a:prstDash val="solid"/>
                <a:round/>
                <a:headEnd/>
                <a:tailEnd/>
              </a:ln>
              <a:effectLst/>
            </p:spPr>
            <p:txBody>
              <a:bodyPr/>
              <a:lstStyle/>
              <a:p>
                <a:endParaRPr lang="en-US"/>
              </a:p>
            </p:txBody>
          </p:sp>
        </p:grpSp>
      </p:grpSp>
      <p:sp>
        <p:nvSpPr>
          <p:cNvPr id="699" name="Text Box 717"/>
          <p:cNvSpPr txBox="1">
            <a:spLocks noChangeArrowheads="1"/>
          </p:cNvSpPr>
          <p:nvPr/>
        </p:nvSpPr>
        <p:spPr bwMode="auto">
          <a:xfrm>
            <a:off x="4303713" y="5562600"/>
            <a:ext cx="649287" cy="304800"/>
          </a:xfrm>
          <a:prstGeom prst="rect">
            <a:avLst/>
          </a:prstGeom>
          <a:noFill/>
          <a:ln w="9525">
            <a:noFill/>
            <a:miter lim="800000"/>
            <a:headEnd/>
            <a:tailEnd/>
          </a:ln>
          <a:effectLst/>
        </p:spPr>
        <p:txBody>
          <a:bodyPr wrap="none" anchorCtr="1">
            <a:spAutoFit/>
          </a:bodyPr>
          <a:lstStyle/>
          <a:p>
            <a:pPr algn="ctr"/>
            <a:r>
              <a:rPr lang="en-US" sz="1400" b="1"/>
              <a:t>BSS1</a:t>
            </a:r>
            <a:endParaRPr lang="en-AU" sz="1400" b="1"/>
          </a:p>
        </p:txBody>
      </p:sp>
      <p:sp>
        <p:nvSpPr>
          <p:cNvPr id="700" name="Text Box 718"/>
          <p:cNvSpPr txBox="1">
            <a:spLocks noChangeArrowheads="1"/>
          </p:cNvSpPr>
          <p:nvPr/>
        </p:nvSpPr>
        <p:spPr bwMode="auto">
          <a:xfrm>
            <a:off x="5522913" y="1295400"/>
            <a:ext cx="649287" cy="304800"/>
          </a:xfrm>
          <a:prstGeom prst="rect">
            <a:avLst/>
          </a:prstGeom>
          <a:noFill/>
          <a:ln w="9525">
            <a:noFill/>
            <a:miter lim="800000"/>
            <a:headEnd/>
            <a:tailEnd/>
          </a:ln>
          <a:effectLst/>
        </p:spPr>
        <p:txBody>
          <a:bodyPr wrap="none" anchorCtr="1">
            <a:spAutoFit/>
          </a:bodyPr>
          <a:lstStyle/>
          <a:p>
            <a:pPr algn="ctr"/>
            <a:r>
              <a:rPr lang="en-US" sz="1400" b="1"/>
              <a:t>BSS2</a:t>
            </a:r>
            <a:endParaRPr lang="en-AU" sz="1400" b="1"/>
          </a:p>
        </p:txBody>
      </p:sp>
      <p:sp>
        <p:nvSpPr>
          <p:cNvPr id="701" name="Text Box 719"/>
          <p:cNvSpPr txBox="1">
            <a:spLocks noChangeArrowheads="1"/>
          </p:cNvSpPr>
          <p:nvPr/>
        </p:nvSpPr>
        <p:spPr bwMode="auto">
          <a:xfrm>
            <a:off x="7620000" y="5181600"/>
            <a:ext cx="649288" cy="304800"/>
          </a:xfrm>
          <a:prstGeom prst="rect">
            <a:avLst/>
          </a:prstGeom>
          <a:noFill/>
          <a:ln w="9525">
            <a:noFill/>
            <a:miter lim="800000"/>
            <a:headEnd/>
            <a:tailEnd/>
          </a:ln>
          <a:effectLst/>
        </p:spPr>
        <p:txBody>
          <a:bodyPr wrap="none" anchorCtr="1">
            <a:spAutoFit/>
          </a:bodyPr>
          <a:lstStyle/>
          <a:p>
            <a:pPr algn="ctr"/>
            <a:r>
              <a:rPr lang="en-US" sz="1400" b="1"/>
              <a:t>BSS3</a:t>
            </a:r>
            <a:endParaRPr lang="en-AU" sz="1400" b="1"/>
          </a:p>
        </p:txBody>
      </p:sp>
      <p:sp>
        <p:nvSpPr>
          <p:cNvPr id="702" name="Text Box 720"/>
          <p:cNvSpPr txBox="1">
            <a:spLocks noChangeArrowheads="1"/>
          </p:cNvSpPr>
          <p:nvPr/>
        </p:nvSpPr>
        <p:spPr bwMode="auto">
          <a:xfrm>
            <a:off x="4648205" y="4429132"/>
            <a:ext cx="638175" cy="304800"/>
          </a:xfrm>
          <a:prstGeom prst="rect">
            <a:avLst/>
          </a:prstGeom>
          <a:noFill/>
          <a:ln w="9525">
            <a:noFill/>
            <a:miter lim="800000"/>
            <a:headEnd/>
            <a:tailEnd/>
          </a:ln>
          <a:effectLst/>
        </p:spPr>
        <p:txBody>
          <a:bodyPr wrap="none" anchorCtr="1">
            <a:spAutoFit/>
          </a:bodyPr>
          <a:lstStyle/>
          <a:p>
            <a:pPr algn="ctr"/>
            <a:r>
              <a:rPr lang="en-US" sz="1400" b="1" dirty="0"/>
              <a:t>STA1</a:t>
            </a:r>
            <a:endParaRPr lang="en-AU" sz="1400" b="1" dirty="0"/>
          </a:p>
        </p:txBody>
      </p:sp>
      <p:sp>
        <p:nvSpPr>
          <p:cNvPr id="703" name="Text Box 721"/>
          <p:cNvSpPr txBox="1">
            <a:spLocks noChangeArrowheads="1"/>
          </p:cNvSpPr>
          <p:nvPr/>
        </p:nvSpPr>
        <p:spPr bwMode="auto">
          <a:xfrm>
            <a:off x="5030788" y="5867400"/>
            <a:ext cx="638175" cy="304800"/>
          </a:xfrm>
          <a:prstGeom prst="rect">
            <a:avLst/>
          </a:prstGeom>
          <a:noFill/>
          <a:ln w="9525">
            <a:noFill/>
            <a:miter lim="800000"/>
            <a:headEnd/>
            <a:tailEnd/>
          </a:ln>
          <a:effectLst/>
        </p:spPr>
        <p:txBody>
          <a:bodyPr wrap="none" anchorCtr="1">
            <a:spAutoFit/>
          </a:bodyPr>
          <a:lstStyle/>
          <a:p>
            <a:pPr algn="ctr"/>
            <a:r>
              <a:rPr lang="en-US" sz="1400" b="1"/>
              <a:t>STA2</a:t>
            </a:r>
            <a:endParaRPr lang="en-AU" sz="1400" b="1"/>
          </a:p>
        </p:txBody>
      </p:sp>
      <p:sp>
        <p:nvSpPr>
          <p:cNvPr id="704" name="Text Box 722"/>
          <p:cNvSpPr txBox="1">
            <a:spLocks noChangeArrowheads="1"/>
          </p:cNvSpPr>
          <p:nvPr/>
        </p:nvSpPr>
        <p:spPr bwMode="auto">
          <a:xfrm>
            <a:off x="6067425" y="4800600"/>
            <a:ext cx="638175" cy="304800"/>
          </a:xfrm>
          <a:prstGeom prst="rect">
            <a:avLst/>
          </a:prstGeom>
          <a:noFill/>
          <a:ln w="9525">
            <a:noFill/>
            <a:miter lim="800000"/>
            <a:headEnd/>
            <a:tailEnd/>
          </a:ln>
          <a:effectLst/>
        </p:spPr>
        <p:txBody>
          <a:bodyPr wrap="none" anchorCtr="1">
            <a:spAutoFit/>
          </a:bodyPr>
          <a:lstStyle/>
          <a:p>
            <a:pPr algn="ctr"/>
            <a:r>
              <a:rPr lang="en-US" sz="1400" b="1"/>
              <a:t>STA3</a:t>
            </a:r>
            <a:endParaRPr lang="en-AU" sz="1400" b="1"/>
          </a:p>
        </p:txBody>
      </p:sp>
      <p:sp>
        <p:nvSpPr>
          <p:cNvPr id="705" name="Text Box 723"/>
          <p:cNvSpPr txBox="1">
            <a:spLocks noChangeArrowheads="1"/>
          </p:cNvSpPr>
          <p:nvPr/>
        </p:nvSpPr>
        <p:spPr bwMode="auto">
          <a:xfrm>
            <a:off x="8382000" y="2362200"/>
            <a:ext cx="639763" cy="304800"/>
          </a:xfrm>
          <a:prstGeom prst="rect">
            <a:avLst/>
          </a:prstGeom>
          <a:noFill/>
          <a:ln w="9525">
            <a:noFill/>
            <a:miter lim="800000"/>
            <a:headEnd/>
            <a:tailEnd/>
          </a:ln>
          <a:effectLst/>
        </p:spPr>
        <p:txBody>
          <a:bodyPr wrap="none" anchorCtr="1">
            <a:spAutoFit/>
          </a:bodyPr>
          <a:lstStyle/>
          <a:p>
            <a:pPr algn="ctr"/>
            <a:r>
              <a:rPr lang="en-US" sz="1400" b="1"/>
              <a:t>ESS1</a:t>
            </a:r>
            <a:endParaRPr lang="en-AU" sz="1400" b="1"/>
          </a:p>
        </p:txBody>
      </p:sp>
      <p:cxnSp>
        <p:nvCxnSpPr>
          <p:cNvPr id="706" name="AutoShape 724"/>
          <p:cNvCxnSpPr>
            <a:cxnSpLocks noChangeShapeType="1"/>
            <a:stCxn id="705" idx="2"/>
            <a:endCxn id="630" idx="0"/>
          </p:cNvCxnSpPr>
          <p:nvPr/>
        </p:nvCxnSpPr>
        <p:spPr bwMode="auto">
          <a:xfrm rot="5400000">
            <a:off x="8189523" y="2307041"/>
            <a:ext cx="152400" cy="872318"/>
          </a:xfrm>
          <a:prstGeom prst="curvedConnector3">
            <a:avLst>
              <a:gd name="adj1" fmla="val 50000"/>
            </a:avLst>
          </a:prstGeom>
          <a:noFill/>
          <a:ln w="9525">
            <a:solidFill>
              <a:srgbClr val="000066"/>
            </a:solidFill>
            <a:prstDash val="sysDot"/>
            <a:round/>
            <a:headEnd/>
            <a:tailEnd type="triangle" w="med" len="med"/>
          </a:ln>
          <a:effectLst/>
        </p:spPr>
      </p:cxnSp>
      <p:cxnSp>
        <p:nvCxnSpPr>
          <p:cNvPr id="707" name="AutoShape 725"/>
          <p:cNvCxnSpPr>
            <a:cxnSpLocks noChangeShapeType="1"/>
            <a:stCxn id="705" idx="0"/>
            <a:endCxn id="632" idx="6"/>
          </p:cNvCxnSpPr>
          <p:nvPr/>
        </p:nvCxnSpPr>
        <p:spPr bwMode="auto">
          <a:xfrm rot="5400000" flipH="1">
            <a:off x="8161338" y="1820862"/>
            <a:ext cx="152400" cy="930275"/>
          </a:xfrm>
          <a:prstGeom prst="curvedConnector2">
            <a:avLst/>
          </a:prstGeom>
          <a:noFill/>
          <a:ln w="9525">
            <a:solidFill>
              <a:srgbClr val="000066"/>
            </a:solidFill>
            <a:prstDash val="sysDot"/>
            <a:round/>
            <a:headEnd/>
            <a:tailEnd type="triangle" w="med" len="med"/>
          </a:ln>
          <a:effectLst/>
        </p:spPr>
      </p:cxnSp>
      <p:sp>
        <p:nvSpPr>
          <p:cNvPr id="708" name="Text Box 726"/>
          <p:cNvSpPr txBox="1">
            <a:spLocks noChangeArrowheads="1"/>
          </p:cNvSpPr>
          <p:nvPr/>
        </p:nvSpPr>
        <p:spPr bwMode="auto">
          <a:xfrm>
            <a:off x="5641975" y="4451350"/>
            <a:ext cx="530225" cy="304800"/>
          </a:xfrm>
          <a:prstGeom prst="rect">
            <a:avLst/>
          </a:prstGeom>
          <a:noFill/>
          <a:ln w="9525">
            <a:noFill/>
            <a:miter lim="800000"/>
            <a:headEnd/>
            <a:tailEnd/>
          </a:ln>
          <a:effectLst/>
        </p:spPr>
        <p:txBody>
          <a:bodyPr wrap="none" anchorCtr="1">
            <a:spAutoFit/>
          </a:bodyPr>
          <a:lstStyle/>
          <a:p>
            <a:pPr algn="ctr"/>
            <a:r>
              <a:rPr lang="en-US" sz="1400" b="1"/>
              <a:t>AP1</a:t>
            </a:r>
            <a:endParaRPr lang="en-AU" sz="1400" b="1"/>
          </a:p>
        </p:txBody>
      </p:sp>
      <p:sp>
        <p:nvSpPr>
          <p:cNvPr id="709" name="Text Box 727"/>
          <p:cNvSpPr txBox="1">
            <a:spLocks noChangeArrowheads="1"/>
          </p:cNvSpPr>
          <p:nvPr/>
        </p:nvSpPr>
        <p:spPr bwMode="auto">
          <a:xfrm>
            <a:off x="6096000" y="3124200"/>
            <a:ext cx="530225" cy="304800"/>
          </a:xfrm>
          <a:prstGeom prst="rect">
            <a:avLst/>
          </a:prstGeom>
          <a:noFill/>
          <a:ln w="9525">
            <a:noFill/>
            <a:miter lim="800000"/>
            <a:headEnd/>
            <a:tailEnd/>
          </a:ln>
          <a:effectLst/>
        </p:spPr>
        <p:txBody>
          <a:bodyPr wrap="none" anchorCtr="1">
            <a:spAutoFit/>
          </a:bodyPr>
          <a:lstStyle/>
          <a:p>
            <a:pPr algn="ctr"/>
            <a:r>
              <a:rPr lang="en-US" sz="1400" b="1"/>
              <a:t>AP2</a:t>
            </a:r>
            <a:endParaRPr lang="en-AU" sz="1400" b="1"/>
          </a:p>
        </p:txBody>
      </p:sp>
      <p:sp>
        <p:nvSpPr>
          <p:cNvPr id="710" name="Text Box 728"/>
          <p:cNvSpPr txBox="1">
            <a:spLocks noChangeArrowheads="1"/>
          </p:cNvSpPr>
          <p:nvPr/>
        </p:nvSpPr>
        <p:spPr bwMode="auto">
          <a:xfrm>
            <a:off x="6632575" y="3657600"/>
            <a:ext cx="530225" cy="304800"/>
          </a:xfrm>
          <a:prstGeom prst="rect">
            <a:avLst/>
          </a:prstGeom>
          <a:noFill/>
          <a:ln w="9525">
            <a:noFill/>
            <a:miter lim="800000"/>
            <a:headEnd/>
            <a:tailEnd/>
          </a:ln>
          <a:effectLst/>
        </p:spPr>
        <p:txBody>
          <a:bodyPr wrap="none" anchorCtr="1">
            <a:spAutoFit/>
          </a:bodyPr>
          <a:lstStyle/>
          <a:p>
            <a:pPr algn="ctr"/>
            <a:r>
              <a:rPr lang="en-US" sz="1400" b="1"/>
              <a:t>AP3</a:t>
            </a:r>
            <a:endParaRPr lang="en-AU" sz="1400" b="1"/>
          </a:p>
        </p:txBody>
      </p:sp>
      <p:grpSp>
        <p:nvGrpSpPr>
          <p:cNvPr id="711" name="Group 729"/>
          <p:cNvGrpSpPr>
            <a:grpSpLocks/>
          </p:cNvGrpSpPr>
          <p:nvPr/>
        </p:nvGrpSpPr>
        <p:grpSpPr bwMode="auto">
          <a:xfrm>
            <a:off x="5640388" y="1676400"/>
            <a:ext cx="836612" cy="447675"/>
            <a:chOff x="2832" y="1344"/>
            <a:chExt cx="527" cy="282"/>
          </a:xfrm>
        </p:grpSpPr>
        <p:sp>
          <p:nvSpPr>
            <p:cNvPr id="712" name="Freeform 730"/>
            <p:cNvSpPr>
              <a:spLocks/>
            </p:cNvSpPr>
            <p:nvPr/>
          </p:nvSpPr>
          <p:spPr bwMode="auto">
            <a:xfrm>
              <a:off x="3176" y="1489"/>
              <a:ext cx="179" cy="94"/>
            </a:xfrm>
            <a:custGeom>
              <a:avLst/>
              <a:gdLst/>
              <a:ahLst/>
              <a:cxnLst>
                <a:cxn ang="0">
                  <a:pos x="0" y="65"/>
                </a:cxn>
                <a:cxn ang="0">
                  <a:pos x="22" y="65"/>
                </a:cxn>
                <a:cxn ang="0">
                  <a:pos x="45" y="79"/>
                </a:cxn>
                <a:cxn ang="0">
                  <a:pos x="67" y="84"/>
                </a:cxn>
                <a:cxn ang="0">
                  <a:pos x="89" y="88"/>
                </a:cxn>
                <a:cxn ang="0">
                  <a:pos x="112" y="93"/>
                </a:cxn>
                <a:cxn ang="0">
                  <a:pos x="134" y="88"/>
                </a:cxn>
                <a:cxn ang="0">
                  <a:pos x="157" y="84"/>
                </a:cxn>
                <a:cxn ang="0">
                  <a:pos x="164" y="70"/>
                </a:cxn>
                <a:cxn ang="0">
                  <a:pos x="164" y="56"/>
                </a:cxn>
                <a:cxn ang="0">
                  <a:pos x="149" y="42"/>
                </a:cxn>
                <a:cxn ang="0">
                  <a:pos x="149" y="28"/>
                </a:cxn>
                <a:cxn ang="0">
                  <a:pos x="142" y="14"/>
                </a:cxn>
                <a:cxn ang="0">
                  <a:pos x="142" y="0"/>
                </a:cxn>
              </a:cxnLst>
              <a:rect l="0" t="0" r="r" b="b"/>
              <a:pathLst>
                <a:path w="165" h="94">
                  <a:moveTo>
                    <a:pt x="0" y="65"/>
                  </a:moveTo>
                  <a:lnTo>
                    <a:pt x="22" y="65"/>
                  </a:lnTo>
                  <a:lnTo>
                    <a:pt x="45" y="79"/>
                  </a:lnTo>
                  <a:lnTo>
                    <a:pt x="67" y="84"/>
                  </a:lnTo>
                  <a:lnTo>
                    <a:pt x="89" y="88"/>
                  </a:lnTo>
                  <a:lnTo>
                    <a:pt x="112" y="93"/>
                  </a:lnTo>
                  <a:lnTo>
                    <a:pt x="134" y="88"/>
                  </a:lnTo>
                  <a:lnTo>
                    <a:pt x="157" y="84"/>
                  </a:lnTo>
                  <a:lnTo>
                    <a:pt x="164" y="70"/>
                  </a:lnTo>
                  <a:lnTo>
                    <a:pt x="164" y="56"/>
                  </a:lnTo>
                  <a:lnTo>
                    <a:pt x="149" y="42"/>
                  </a:lnTo>
                  <a:lnTo>
                    <a:pt x="149" y="28"/>
                  </a:lnTo>
                  <a:lnTo>
                    <a:pt x="142" y="14"/>
                  </a:lnTo>
                  <a:lnTo>
                    <a:pt x="142" y="0"/>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713" name="Freeform 731"/>
            <p:cNvSpPr>
              <a:spLocks/>
            </p:cNvSpPr>
            <p:nvPr/>
          </p:nvSpPr>
          <p:spPr bwMode="auto">
            <a:xfrm>
              <a:off x="3061" y="1521"/>
              <a:ext cx="165" cy="47"/>
            </a:xfrm>
            <a:custGeom>
              <a:avLst/>
              <a:gdLst/>
              <a:ahLst/>
              <a:cxnLst>
                <a:cxn ang="0">
                  <a:pos x="53" y="0"/>
                </a:cxn>
                <a:cxn ang="0">
                  <a:pos x="0" y="18"/>
                </a:cxn>
                <a:cxn ang="0">
                  <a:pos x="91" y="46"/>
                </a:cxn>
                <a:cxn ang="0">
                  <a:pos x="151" y="28"/>
                </a:cxn>
                <a:cxn ang="0">
                  <a:pos x="53" y="0"/>
                </a:cxn>
              </a:cxnLst>
              <a:rect l="0" t="0" r="r" b="b"/>
              <a:pathLst>
                <a:path w="152" h="47">
                  <a:moveTo>
                    <a:pt x="53" y="0"/>
                  </a:moveTo>
                  <a:lnTo>
                    <a:pt x="0" y="18"/>
                  </a:lnTo>
                  <a:lnTo>
                    <a:pt x="91" y="46"/>
                  </a:lnTo>
                  <a:lnTo>
                    <a:pt x="151" y="28"/>
                  </a:lnTo>
                  <a:lnTo>
                    <a:pt x="53"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14" name="Rectangle 732"/>
            <p:cNvSpPr>
              <a:spLocks noChangeArrowheads="1"/>
            </p:cNvSpPr>
            <p:nvPr/>
          </p:nvSpPr>
          <p:spPr bwMode="auto">
            <a:xfrm>
              <a:off x="3314" y="1438"/>
              <a:ext cx="45" cy="61"/>
            </a:xfrm>
            <a:prstGeom prst="rect">
              <a:avLst/>
            </a:prstGeom>
            <a:solidFill>
              <a:srgbClr val="C1CEFF"/>
            </a:solidFill>
            <a:ln w="12700">
              <a:solidFill>
                <a:schemeClr val="tx1"/>
              </a:solidFill>
              <a:miter lim="800000"/>
              <a:headEnd/>
              <a:tailEnd/>
            </a:ln>
            <a:effectLst/>
          </p:spPr>
          <p:txBody>
            <a:bodyPr wrap="none" anchor="ctr"/>
            <a:lstStyle/>
            <a:p>
              <a:endParaRPr lang="en-US"/>
            </a:p>
          </p:txBody>
        </p:sp>
        <p:grpSp>
          <p:nvGrpSpPr>
            <p:cNvPr id="715" name="Group 733"/>
            <p:cNvGrpSpPr>
              <a:grpSpLocks/>
            </p:cNvGrpSpPr>
            <p:nvPr/>
          </p:nvGrpSpPr>
          <p:grpSpPr bwMode="auto">
            <a:xfrm>
              <a:off x="2832" y="1344"/>
              <a:ext cx="363" cy="282"/>
              <a:chOff x="553" y="1112"/>
              <a:chExt cx="335" cy="282"/>
            </a:xfrm>
          </p:grpSpPr>
          <p:sp>
            <p:nvSpPr>
              <p:cNvPr id="716" name="Freeform 734"/>
              <p:cNvSpPr>
                <a:spLocks/>
              </p:cNvSpPr>
              <p:nvPr/>
            </p:nvSpPr>
            <p:spPr bwMode="auto">
              <a:xfrm>
                <a:off x="553" y="1112"/>
                <a:ext cx="201" cy="109"/>
              </a:xfrm>
              <a:custGeom>
                <a:avLst/>
                <a:gdLst/>
                <a:ahLst/>
                <a:cxnLst>
                  <a:cxn ang="0">
                    <a:pos x="0" y="102"/>
                  </a:cxn>
                  <a:cxn ang="0">
                    <a:pos x="186" y="0"/>
                  </a:cxn>
                  <a:cxn ang="0">
                    <a:pos x="200" y="7"/>
                  </a:cxn>
                  <a:cxn ang="0">
                    <a:pos x="10" y="108"/>
                  </a:cxn>
                  <a:cxn ang="0">
                    <a:pos x="0" y="102"/>
                  </a:cxn>
                </a:cxnLst>
                <a:rect l="0" t="0" r="r" b="b"/>
                <a:pathLst>
                  <a:path w="201" h="109">
                    <a:moveTo>
                      <a:pt x="0" y="102"/>
                    </a:moveTo>
                    <a:lnTo>
                      <a:pt x="186" y="0"/>
                    </a:lnTo>
                    <a:lnTo>
                      <a:pt x="200" y="7"/>
                    </a:lnTo>
                    <a:lnTo>
                      <a:pt x="10" y="10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17" name="Freeform 735"/>
              <p:cNvSpPr>
                <a:spLocks/>
              </p:cNvSpPr>
              <p:nvPr/>
            </p:nvSpPr>
            <p:spPr bwMode="auto">
              <a:xfrm>
                <a:off x="553" y="1217"/>
                <a:ext cx="17" cy="90"/>
              </a:xfrm>
              <a:custGeom>
                <a:avLst/>
                <a:gdLst/>
                <a:ahLst/>
                <a:cxnLst>
                  <a:cxn ang="0">
                    <a:pos x="0" y="0"/>
                  </a:cxn>
                  <a:cxn ang="0">
                    <a:pos x="16" y="5"/>
                  </a:cxn>
                  <a:cxn ang="0">
                    <a:pos x="16" y="89"/>
                  </a:cxn>
                  <a:cxn ang="0">
                    <a:pos x="0" y="83"/>
                  </a:cxn>
                  <a:cxn ang="0">
                    <a:pos x="0" y="0"/>
                  </a:cxn>
                </a:cxnLst>
                <a:rect l="0" t="0" r="r" b="b"/>
                <a:pathLst>
                  <a:path w="17" h="90">
                    <a:moveTo>
                      <a:pt x="0" y="0"/>
                    </a:moveTo>
                    <a:lnTo>
                      <a:pt x="16" y="5"/>
                    </a:lnTo>
                    <a:lnTo>
                      <a:pt x="16" y="89"/>
                    </a:lnTo>
                    <a:lnTo>
                      <a:pt x="0" y="83"/>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18" name="Freeform 736"/>
              <p:cNvSpPr>
                <a:spLocks/>
              </p:cNvSpPr>
              <p:nvPr/>
            </p:nvSpPr>
            <p:spPr bwMode="auto">
              <a:xfrm>
                <a:off x="563" y="1118"/>
                <a:ext cx="194" cy="189"/>
              </a:xfrm>
              <a:custGeom>
                <a:avLst/>
                <a:gdLst/>
                <a:ahLst/>
                <a:cxnLst>
                  <a:cxn ang="0">
                    <a:pos x="0" y="102"/>
                  </a:cxn>
                  <a:cxn ang="0">
                    <a:pos x="193" y="0"/>
                  </a:cxn>
                  <a:cxn ang="0">
                    <a:pos x="193" y="86"/>
                  </a:cxn>
                  <a:cxn ang="0">
                    <a:pos x="0" y="188"/>
                  </a:cxn>
                  <a:cxn ang="0">
                    <a:pos x="0" y="102"/>
                  </a:cxn>
                </a:cxnLst>
                <a:rect l="0" t="0" r="r" b="b"/>
                <a:pathLst>
                  <a:path w="194" h="189">
                    <a:moveTo>
                      <a:pt x="0" y="102"/>
                    </a:moveTo>
                    <a:lnTo>
                      <a:pt x="193" y="0"/>
                    </a:lnTo>
                    <a:lnTo>
                      <a:pt x="193" y="86"/>
                    </a:lnTo>
                    <a:lnTo>
                      <a:pt x="0" y="18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19" name="Freeform 737"/>
              <p:cNvSpPr>
                <a:spLocks/>
              </p:cNvSpPr>
              <p:nvPr/>
            </p:nvSpPr>
            <p:spPr bwMode="auto">
              <a:xfrm>
                <a:off x="602" y="1153"/>
                <a:ext cx="130" cy="124"/>
              </a:xfrm>
              <a:custGeom>
                <a:avLst/>
                <a:gdLst/>
                <a:ahLst/>
                <a:cxnLst>
                  <a:cxn ang="0">
                    <a:pos x="0" y="67"/>
                  </a:cxn>
                  <a:cxn ang="0">
                    <a:pos x="129" y="0"/>
                  </a:cxn>
                  <a:cxn ang="0">
                    <a:pos x="129" y="55"/>
                  </a:cxn>
                  <a:cxn ang="0">
                    <a:pos x="0" y="123"/>
                  </a:cxn>
                  <a:cxn ang="0">
                    <a:pos x="0" y="67"/>
                  </a:cxn>
                </a:cxnLst>
                <a:rect l="0" t="0" r="r" b="b"/>
                <a:pathLst>
                  <a:path w="130" h="124">
                    <a:moveTo>
                      <a:pt x="0" y="67"/>
                    </a:moveTo>
                    <a:lnTo>
                      <a:pt x="129" y="0"/>
                    </a:lnTo>
                    <a:lnTo>
                      <a:pt x="129" y="55"/>
                    </a:lnTo>
                    <a:lnTo>
                      <a:pt x="0" y="123"/>
                    </a:lnTo>
                    <a:lnTo>
                      <a:pt x="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20" name="Freeform 738"/>
              <p:cNvSpPr>
                <a:spLocks/>
              </p:cNvSpPr>
              <p:nvPr/>
            </p:nvSpPr>
            <p:spPr bwMode="auto">
              <a:xfrm>
                <a:off x="553" y="1112"/>
                <a:ext cx="204" cy="111"/>
              </a:xfrm>
              <a:custGeom>
                <a:avLst/>
                <a:gdLst/>
                <a:ahLst/>
                <a:cxnLst>
                  <a:cxn ang="0">
                    <a:pos x="0" y="104"/>
                  </a:cxn>
                  <a:cxn ang="0">
                    <a:pos x="189" y="0"/>
                  </a:cxn>
                  <a:cxn ang="0">
                    <a:pos x="203" y="7"/>
                  </a:cxn>
                  <a:cxn ang="0">
                    <a:pos x="11" y="110"/>
                  </a:cxn>
                  <a:cxn ang="0">
                    <a:pos x="0" y="104"/>
                  </a:cxn>
                </a:cxnLst>
                <a:rect l="0" t="0" r="r" b="b"/>
                <a:pathLst>
                  <a:path w="204" h="111">
                    <a:moveTo>
                      <a:pt x="0" y="104"/>
                    </a:moveTo>
                    <a:lnTo>
                      <a:pt x="189" y="0"/>
                    </a:lnTo>
                    <a:lnTo>
                      <a:pt x="203" y="7"/>
                    </a:lnTo>
                    <a:lnTo>
                      <a:pt x="11" y="110"/>
                    </a:lnTo>
                    <a:lnTo>
                      <a:pt x="0" y="104"/>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21" name="Freeform 739"/>
              <p:cNvSpPr>
                <a:spLocks/>
              </p:cNvSpPr>
              <p:nvPr/>
            </p:nvSpPr>
            <p:spPr bwMode="auto">
              <a:xfrm>
                <a:off x="553" y="1217"/>
                <a:ext cx="17" cy="93"/>
              </a:xfrm>
              <a:custGeom>
                <a:avLst/>
                <a:gdLst/>
                <a:ahLst/>
                <a:cxnLst>
                  <a:cxn ang="0">
                    <a:pos x="0" y="0"/>
                  </a:cxn>
                  <a:cxn ang="0">
                    <a:pos x="16" y="6"/>
                  </a:cxn>
                  <a:cxn ang="0">
                    <a:pos x="16" y="92"/>
                  </a:cxn>
                  <a:cxn ang="0">
                    <a:pos x="0" y="85"/>
                  </a:cxn>
                  <a:cxn ang="0">
                    <a:pos x="0" y="0"/>
                  </a:cxn>
                </a:cxnLst>
                <a:rect l="0" t="0" r="r" b="b"/>
                <a:pathLst>
                  <a:path w="17" h="93">
                    <a:moveTo>
                      <a:pt x="0" y="0"/>
                    </a:moveTo>
                    <a:lnTo>
                      <a:pt x="16" y="6"/>
                    </a:lnTo>
                    <a:lnTo>
                      <a:pt x="16" y="92"/>
                    </a:lnTo>
                    <a:lnTo>
                      <a:pt x="0" y="85"/>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22" name="Freeform 740"/>
              <p:cNvSpPr>
                <a:spLocks/>
              </p:cNvSpPr>
              <p:nvPr/>
            </p:nvSpPr>
            <p:spPr bwMode="auto">
              <a:xfrm>
                <a:off x="620" y="1239"/>
                <a:ext cx="264" cy="140"/>
              </a:xfrm>
              <a:custGeom>
                <a:avLst/>
                <a:gdLst/>
                <a:ahLst/>
                <a:cxnLst>
                  <a:cxn ang="0">
                    <a:pos x="0" y="100"/>
                  </a:cxn>
                  <a:cxn ang="0">
                    <a:pos x="188" y="0"/>
                  </a:cxn>
                  <a:cxn ang="0">
                    <a:pos x="263" y="40"/>
                  </a:cxn>
                  <a:cxn ang="0">
                    <a:pos x="76" y="139"/>
                  </a:cxn>
                  <a:cxn ang="0">
                    <a:pos x="0" y="100"/>
                  </a:cxn>
                </a:cxnLst>
                <a:rect l="0" t="0" r="r" b="b"/>
                <a:pathLst>
                  <a:path w="264" h="140">
                    <a:moveTo>
                      <a:pt x="0" y="100"/>
                    </a:moveTo>
                    <a:lnTo>
                      <a:pt x="188" y="0"/>
                    </a:lnTo>
                    <a:lnTo>
                      <a:pt x="263" y="40"/>
                    </a:lnTo>
                    <a:lnTo>
                      <a:pt x="76" y="139"/>
                    </a:lnTo>
                    <a:lnTo>
                      <a:pt x="0" y="10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23" name="Freeform 741"/>
              <p:cNvSpPr>
                <a:spLocks/>
              </p:cNvSpPr>
              <p:nvPr/>
            </p:nvSpPr>
            <p:spPr bwMode="auto">
              <a:xfrm>
                <a:off x="641" y="1249"/>
                <a:ext cx="221" cy="117"/>
              </a:xfrm>
              <a:custGeom>
                <a:avLst/>
                <a:gdLst/>
                <a:ahLst/>
                <a:cxnLst>
                  <a:cxn ang="0">
                    <a:pos x="0" y="88"/>
                  </a:cxn>
                  <a:cxn ang="0">
                    <a:pos x="163" y="0"/>
                  </a:cxn>
                  <a:cxn ang="0">
                    <a:pos x="220" y="29"/>
                  </a:cxn>
                  <a:cxn ang="0">
                    <a:pos x="55" y="116"/>
                  </a:cxn>
                  <a:cxn ang="0">
                    <a:pos x="0" y="88"/>
                  </a:cxn>
                </a:cxnLst>
                <a:rect l="0" t="0" r="r" b="b"/>
                <a:pathLst>
                  <a:path w="221" h="117">
                    <a:moveTo>
                      <a:pt x="0" y="88"/>
                    </a:moveTo>
                    <a:lnTo>
                      <a:pt x="163" y="0"/>
                    </a:lnTo>
                    <a:lnTo>
                      <a:pt x="220" y="29"/>
                    </a:lnTo>
                    <a:lnTo>
                      <a:pt x="55" y="116"/>
                    </a:lnTo>
                    <a:lnTo>
                      <a:pt x="0" y="8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24" name="Freeform 742"/>
              <p:cNvSpPr>
                <a:spLocks/>
              </p:cNvSpPr>
              <p:nvPr/>
            </p:nvSpPr>
            <p:spPr bwMode="auto">
              <a:xfrm>
                <a:off x="697" y="1279"/>
                <a:ext cx="187" cy="113"/>
              </a:xfrm>
              <a:custGeom>
                <a:avLst/>
                <a:gdLst/>
                <a:ahLst/>
                <a:cxnLst>
                  <a:cxn ang="0">
                    <a:pos x="0" y="99"/>
                  </a:cxn>
                  <a:cxn ang="0">
                    <a:pos x="186" y="0"/>
                  </a:cxn>
                  <a:cxn ang="0">
                    <a:pos x="186" y="12"/>
                  </a:cxn>
                  <a:cxn ang="0">
                    <a:pos x="0" y="112"/>
                  </a:cxn>
                  <a:cxn ang="0">
                    <a:pos x="0" y="99"/>
                  </a:cxn>
                </a:cxnLst>
                <a:rect l="0" t="0" r="r" b="b"/>
                <a:pathLst>
                  <a:path w="187" h="113">
                    <a:moveTo>
                      <a:pt x="0" y="99"/>
                    </a:moveTo>
                    <a:lnTo>
                      <a:pt x="186" y="0"/>
                    </a:lnTo>
                    <a:lnTo>
                      <a:pt x="186" y="12"/>
                    </a:lnTo>
                    <a:lnTo>
                      <a:pt x="0" y="112"/>
                    </a:lnTo>
                    <a:lnTo>
                      <a:pt x="0" y="99"/>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25" name="Freeform 743"/>
              <p:cNvSpPr>
                <a:spLocks/>
              </p:cNvSpPr>
              <p:nvPr/>
            </p:nvSpPr>
            <p:spPr bwMode="auto">
              <a:xfrm>
                <a:off x="620" y="1239"/>
                <a:ext cx="268" cy="141"/>
              </a:xfrm>
              <a:custGeom>
                <a:avLst/>
                <a:gdLst/>
                <a:ahLst/>
                <a:cxnLst>
                  <a:cxn ang="0">
                    <a:pos x="0" y="101"/>
                  </a:cxn>
                  <a:cxn ang="0">
                    <a:pos x="191" y="0"/>
                  </a:cxn>
                  <a:cxn ang="0">
                    <a:pos x="267" y="40"/>
                  </a:cxn>
                  <a:cxn ang="0">
                    <a:pos x="77" y="140"/>
                  </a:cxn>
                  <a:cxn ang="0">
                    <a:pos x="0" y="101"/>
                  </a:cxn>
                </a:cxnLst>
                <a:rect l="0" t="0" r="r" b="b"/>
                <a:pathLst>
                  <a:path w="268" h="141">
                    <a:moveTo>
                      <a:pt x="0" y="101"/>
                    </a:moveTo>
                    <a:lnTo>
                      <a:pt x="191" y="0"/>
                    </a:lnTo>
                    <a:lnTo>
                      <a:pt x="267" y="40"/>
                    </a:lnTo>
                    <a:lnTo>
                      <a:pt x="77" y="140"/>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26" name="Freeform 744"/>
              <p:cNvSpPr>
                <a:spLocks/>
              </p:cNvSpPr>
              <p:nvPr/>
            </p:nvSpPr>
            <p:spPr bwMode="auto">
              <a:xfrm>
                <a:off x="641" y="1249"/>
                <a:ext cx="224" cy="120"/>
              </a:xfrm>
              <a:custGeom>
                <a:avLst/>
                <a:gdLst/>
                <a:ahLst/>
                <a:cxnLst>
                  <a:cxn ang="0">
                    <a:pos x="0" y="90"/>
                  </a:cxn>
                  <a:cxn ang="0">
                    <a:pos x="165" y="0"/>
                  </a:cxn>
                  <a:cxn ang="0">
                    <a:pos x="223" y="30"/>
                  </a:cxn>
                  <a:cxn ang="0">
                    <a:pos x="56" y="119"/>
                  </a:cxn>
                  <a:cxn ang="0">
                    <a:pos x="0" y="90"/>
                  </a:cxn>
                </a:cxnLst>
                <a:rect l="0" t="0" r="r" b="b"/>
                <a:pathLst>
                  <a:path w="224" h="120">
                    <a:moveTo>
                      <a:pt x="0" y="90"/>
                    </a:moveTo>
                    <a:lnTo>
                      <a:pt x="165" y="0"/>
                    </a:lnTo>
                    <a:lnTo>
                      <a:pt x="223" y="30"/>
                    </a:lnTo>
                    <a:lnTo>
                      <a:pt x="56" y="119"/>
                    </a:lnTo>
                    <a:lnTo>
                      <a:pt x="0" y="9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27" name="Freeform 745"/>
              <p:cNvSpPr>
                <a:spLocks/>
              </p:cNvSpPr>
              <p:nvPr/>
            </p:nvSpPr>
            <p:spPr bwMode="auto">
              <a:xfrm>
                <a:off x="697" y="1279"/>
                <a:ext cx="191" cy="115"/>
              </a:xfrm>
              <a:custGeom>
                <a:avLst/>
                <a:gdLst/>
                <a:ahLst/>
                <a:cxnLst>
                  <a:cxn ang="0">
                    <a:pos x="0" y="101"/>
                  </a:cxn>
                  <a:cxn ang="0">
                    <a:pos x="190" y="0"/>
                  </a:cxn>
                  <a:cxn ang="0">
                    <a:pos x="190" y="12"/>
                  </a:cxn>
                  <a:cxn ang="0">
                    <a:pos x="0" y="114"/>
                  </a:cxn>
                  <a:cxn ang="0">
                    <a:pos x="0" y="101"/>
                  </a:cxn>
                </a:cxnLst>
                <a:rect l="0" t="0" r="r" b="b"/>
                <a:pathLst>
                  <a:path w="191" h="115">
                    <a:moveTo>
                      <a:pt x="0" y="101"/>
                    </a:moveTo>
                    <a:lnTo>
                      <a:pt x="190" y="0"/>
                    </a:lnTo>
                    <a:lnTo>
                      <a:pt x="190" y="12"/>
                    </a:lnTo>
                    <a:lnTo>
                      <a:pt x="0" y="114"/>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28" name="Freeform 746"/>
              <p:cNvSpPr>
                <a:spLocks/>
              </p:cNvSpPr>
              <p:nvPr/>
            </p:nvSpPr>
            <p:spPr bwMode="auto">
              <a:xfrm>
                <a:off x="566" y="1313"/>
                <a:ext cx="131" cy="81"/>
              </a:xfrm>
              <a:custGeom>
                <a:avLst/>
                <a:gdLst/>
                <a:ahLst/>
                <a:cxnLst>
                  <a:cxn ang="0">
                    <a:pos x="130" y="67"/>
                  </a:cxn>
                  <a:cxn ang="0">
                    <a:pos x="0" y="0"/>
                  </a:cxn>
                  <a:cxn ang="0">
                    <a:pos x="0" y="15"/>
                  </a:cxn>
                  <a:cxn ang="0">
                    <a:pos x="128" y="80"/>
                  </a:cxn>
                  <a:cxn ang="0">
                    <a:pos x="130" y="67"/>
                  </a:cxn>
                </a:cxnLst>
                <a:rect l="0" t="0" r="r" b="b"/>
                <a:pathLst>
                  <a:path w="131" h="81">
                    <a:moveTo>
                      <a:pt x="130" y="67"/>
                    </a:moveTo>
                    <a:lnTo>
                      <a:pt x="0" y="0"/>
                    </a:lnTo>
                    <a:lnTo>
                      <a:pt x="0" y="15"/>
                    </a:lnTo>
                    <a:lnTo>
                      <a:pt x="128" y="80"/>
                    </a:lnTo>
                    <a:lnTo>
                      <a:pt x="13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29" name="Line 747"/>
              <p:cNvSpPr>
                <a:spLocks noChangeShapeType="1"/>
              </p:cNvSpPr>
              <p:nvPr/>
            </p:nvSpPr>
            <p:spPr bwMode="auto">
              <a:xfrm>
                <a:off x="759" y="1211"/>
                <a:ext cx="128" cy="6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30" name="Line 748"/>
              <p:cNvSpPr>
                <a:spLocks noChangeShapeType="1"/>
              </p:cNvSpPr>
              <p:nvPr/>
            </p:nvSpPr>
            <p:spPr bwMode="auto">
              <a:xfrm flipV="1">
                <a:off x="567" y="1211"/>
                <a:ext cx="192" cy="10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31" name="Freeform 749"/>
              <p:cNvSpPr>
                <a:spLocks/>
              </p:cNvSpPr>
              <p:nvPr/>
            </p:nvSpPr>
            <p:spPr bwMode="auto">
              <a:xfrm>
                <a:off x="567" y="1211"/>
                <a:ext cx="244" cy="129"/>
              </a:xfrm>
              <a:custGeom>
                <a:avLst/>
                <a:gdLst/>
                <a:ahLst/>
                <a:cxnLst>
                  <a:cxn ang="0">
                    <a:pos x="53" y="128"/>
                  </a:cxn>
                  <a:cxn ang="0">
                    <a:pos x="243" y="27"/>
                  </a:cxn>
                  <a:cxn ang="0">
                    <a:pos x="192" y="0"/>
                  </a:cxn>
                  <a:cxn ang="0">
                    <a:pos x="0" y="103"/>
                  </a:cxn>
                  <a:cxn ang="0">
                    <a:pos x="53" y="128"/>
                  </a:cxn>
                </a:cxnLst>
                <a:rect l="0" t="0" r="r" b="b"/>
                <a:pathLst>
                  <a:path w="244" h="129">
                    <a:moveTo>
                      <a:pt x="53" y="128"/>
                    </a:moveTo>
                    <a:lnTo>
                      <a:pt x="243" y="27"/>
                    </a:lnTo>
                    <a:lnTo>
                      <a:pt x="192" y="0"/>
                    </a:lnTo>
                    <a:lnTo>
                      <a:pt x="0" y="103"/>
                    </a:lnTo>
                    <a:lnTo>
                      <a:pt x="53" y="12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32" name="Freeform 750"/>
              <p:cNvSpPr>
                <a:spLocks/>
              </p:cNvSpPr>
              <p:nvPr/>
            </p:nvSpPr>
            <p:spPr bwMode="auto">
              <a:xfrm>
                <a:off x="644" y="1307"/>
                <a:ext cx="20" cy="17"/>
              </a:xfrm>
              <a:custGeom>
                <a:avLst/>
                <a:gdLst/>
                <a:ahLst/>
                <a:cxnLst>
                  <a:cxn ang="0">
                    <a:pos x="0" y="16"/>
                  </a:cxn>
                  <a:cxn ang="0">
                    <a:pos x="3" y="10"/>
                  </a:cxn>
                  <a:cxn ang="0">
                    <a:pos x="5" y="8"/>
                  </a:cxn>
                  <a:cxn ang="0">
                    <a:pos x="9" y="5"/>
                  </a:cxn>
                  <a:cxn ang="0">
                    <a:pos x="19" y="0"/>
                  </a:cxn>
                  <a:cxn ang="0">
                    <a:pos x="13" y="8"/>
                  </a:cxn>
                  <a:cxn ang="0">
                    <a:pos x="9" y="10"/>
                  </a:cxn>
                  <a:cxn ang="0">
                    <a:pos x="4" y="12"/>
                  </a:cxn>
                  <a:cxn ang="0">
                    <a:pos x="0" y="16"/>
                  </a:cxn>
                </a:cxnLst>
                <a:rect l="0" t="0" r="r" b="b"/>
                <a:pathLst>
                  <a:path w="20" h="17">
                    <a:moveTo>
                      <a:pt x="0" y="16"/>
                    </a:moveTo>
                    <a:lnTo>
                      <a:pt x="3" y="10"/>
                    </a:lnTo>
                    <a:lnTo>
                      <a:pt x="5" y="8"/>
                    </a:lnTo>
                    <a:lnTo>
                      <a:pt x="9" y="5"/>
                    </a:lnTo>
                    <a:lnTo>
                      <a:pt x="19" y="0"/>
                    </a:lnTo>
                    <a:lnTo>
                      <a:pt x="13" y="8"/>
                    </a:lnTo>
                    <a:lnTo>
                      <a:pt x="9" y="10"/>
                    </a:lnTo>
                    <a:lnTo>
                      <a:pt x="4" y="12"/>
                    </a:lnTo>
                    <a:lnTo>
                      <a:pt x="0" y="16"/>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33" name="Line 751"/>
              <p:cNvSpPr>
                <a:spLocks noChangeShapeType="1"/>
              </p:cNvSpPr>
              <p:nvPr/>
            </p:nvSpPr>
            <p:spPr bwMode="auto">
              <a:xfrm flipV="1">
                <a:off x="583" y="1218"/>
                <a:ext cx="181"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34" name="Line 752"/>
              <p:cNvSpPr>
                <a:spLocks noChangeShapeType="1"/>
              </p:cNvSpPr>
              <p:nvPr/>
            </p:nvSpPr>
            <p:spPr bwMode="auto">
              <a:xfrm flipV="1">
                <a:off x="595" y="1223"/>
                <a:ext cx="180"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35" name="Line 753"/>
              <p:cNvSpPr>
                <a:spLocks noChangeShapeType="1"/>
              </p:cNvSpPr>
              <p:nvPr/>
            </p:nvSpPr>
            <p:spPr bwMode="auto">
              <a:xfrm flipV="1">
                <a:off x="607" y="1228"/>
                <a:ext cx="181" cy="9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36" name="Oval 754"/>
              <p:cNvSpPr>
                <a:spLocks noChangeArrowheads="1"/>
              </p:cNvSpPr>
              <p:nvPr/>
            </p:nvSpPr>
            <p:spPr bwMode="auto">
              <a:xfrm>
                <a:off x="712" y="1243"/>
                <a:ext cx="15" cy="10"/>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737" name="Oval 755"/>
              <p:cNvSpPr>
                <a:spLocks noChangeArrowheads="1"/>
              </p:cNvSpPr>
              <p:nvPr/>
            </p:nvSpPr>
            <p:spPr bwMode="auto">
              <a:xfrm>
                <a:off x="714" y="1245"/>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738" name="Oval 756"/>
              <p:cNvSpPr>
                <a:spLocks noChangeArrowheads="1"/>
              </p:cNvSpPr>
              <p:nvPr/>
            </p:nvSpPr>
            <p:spPr bwMode="auto">
              <a:xfrm>
                <a:off x="737" y="1229"/>
                <a:ext cx="17" cy="11"/>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739" name="Oval 757"/>
              <p:cNvSpPr>
                <a:spLocks noChangeArrowheads="1"/>
              </p:cNvSpPr>
              <p:nvPr/>
            </p:nvSpPr>
            <p:spPr bwMode="auto">
              <a:xfrm>
                <a:off x="740" y="1232"/>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grpSp>
      </p:grpSp>
      <p:grpSp>
        <p:nvGrpSpPr>
          <p:cNvPr id="740" name="Group 758"/>
          <p:cNvGrpSpPr>
            <a:grpSpLocks/>
          </p:cNvGrpSpPr>
          <p:nvPr/>
        </p:nvGrpSpPr>
        <p:grpSpPr bwMode="auto">
          <a:xfrm>
            <a:off x="6554788" y="2143125"/>
            <a:ext cx="836612" cy="447675"/>
            <a:chOff x="2832" y="1344"/>
            <a:chExt cx="527" cy="282"/>
          </a:xfrm>
        </p:grpSpPr>
        <p:sp>
          <p:nvSpPr>
            <p:cNvPr id="741" name="Freeform 759"/>
            <p:cNvSpPr>
              <a:spLocks/>
            </p:cNvSpPr>
            <p:nvPr/>
          </p:nvSpPr>
          <p:spPr bwMode="auto">
            <a:xfrm>
              <a:off x="3176" y="1489"/>
              <a:ext cx="179" cy="94"/>
            </a:xfrm>
            <a:custGeom>
              <a:avLst/>
              <a:gdLst/>
              <a:ahLst/>
              <a:cxnLst>
                <a:cxn ang="0">
                  <a:pos x="0" y="65"/>
                </a:cxn>
                <a:cxn ang="0">
                  <a:pos x="22" y="65"/>
                </a:cxn>
                <a:cxn ang="0">
                  <a:pos x="45" y="79"/>
                </a:cxn>
                <a:cxn ang="0">
                  <a:pos x="67" y="84"/>
                </a:cxn>
                <a:cxn ang="0">
                  <a:pos x="89" y="88"/>
                </a:cxn>
                <a:cxn ang="0">
                  <a:pos x="112" y="93"/>
                </a:cxn>
                <a:cxn ang="0">
                  <a:pos x="134" y="88"/>
                </a:cxn>
                <a:cxn ang="0">
                  <a:pos x="157" y="84"/>
                </a:cxn>
                <a:cxn ang="0">
                  <a:pos x="164" y="70"/>
                </a:cxn>
                <a:cxn ang="0">
                  <a:pos x="164" y="56"/>
                </a:cxn>
                <a:cxn ang="0">
                  <a:pos x="149" y="42"/>
                </a:cxn>
                <a:cxn ang="0">
                  <a:pos x="149" y="28"/>
                </a:cxn>
                <a:cxn ang="0">
                  <a:pos x="142" y="14"/>
                </a:cxn>
                <a:cxn ang="0">
                  <a:pos x="142" y="0"/>
                </a:cxn>
              </a:cxnLst>
              <a:rect l="0" t="0" r="r" b="b"/>
              <a:pathLst>
                <a:path w="165" h="94">
                  <a:moveTo>
                    <a:pt x="0" y="65"/>
                  </a:moveTo>
                  <a:lnTo>
                    <a:pt x="22" y="65"/>
                  </a:lnTo>
                  <a:lnTo>
                    <a:pt x="45" y="79"/>
                  </a:lnTo>
                  <a:lnTo>
                    <a:pt x="67" y="84"/>
                  </a:lnTo>
                  <a:lnTo>
                    <a:pt x="89" y="88"/>
                  </a:lnTo>
                  <a:lnTo>
                    <a:pt x="112" y="93"/>
                  </a:lnTo>
                  <a:lnTo>
                    <a:pt x="134" y="88"/>
                  </a:lnTo>
                  <a:lnTo>
                    <a:pt x="157" y="84"/>
                  </a:lnTo>
                  <a:lnTo>
                    <a:pt x="164" y="70"/>
                  </a:lnTo>
                  <a:lnTo>
                    <a:pt x="164" y="56"/>
                  </a:lnTo>
                  <a:lnTo>
                    <a:pt x="149" y="42"/>
                  </a:lnTo>
                  <a:lnTo>
                    <a:pt x="149" y="28"/>
                  </a:lnTo>
                  <a:lnTo>
                    <a:pt x="142" y="14"/>
                  </a:lnTo>
                  <a:lnTo>
                    <a:pt x="142" y="0"/>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742" name="Freeform 760"/>
            <p:cNvSpPr>
              <a:spLocks/>
            </p:cNvSpPr>
            <p:nvPr/>
          </p:nvSpPr>
          <p:spPr bwMode="auto">
            <a:xfrm>
              <a:off x="3061" y="1521"/>
              <a:ext cx="165" cy="47"/>
            </a:xfrm>
            <a:custGeom>
              <a:avLst/>
              <a:gdLst/>
              <a:ahLst/>
              <a:cxnLst>
                <a:cxn ang="0">
                  <a:pos x="53" y="0"/>
                </a:cxn>
                <a:cxn ang="0">
                  <a:pos x="0" y="18"/>
                </a:cxn>
                <a:cxn ang="0">
                  <a:pos x="91" y="46"/>
                </a:cxn>
                <a:cxn ang="0">
                  <a:pos x="151" y="28"/>
                </a:cxn>
                <a:cxn ang="0">
                  <a:pos x="53" y="0"/>
                </a:cxn>
              </a:cxnLst>
              <a:rect l="0" t="0" r="r" b="b"/>
              <a:pathLst>
                <a:path w="152" h="47">
                  <a:moveTo>
                    <a:pt x="53" y="0"/>
                  </a:moveTo>
                  <a:lnTo>
                    <a:pt x="0" y="18"/>
                  </a:lnTo>
                  <a:lnTo>
                    <a:pt x="91" y="46"/>
                  </a:lnTo>
                  <a:lnTo>
                    <a:pt x="151" y="28"/>
                  </a:lnTo>
                  <a:lnTo>
                    <a:pt x="53"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43" name="Rectangle 761"/>
            <p:cNvSpPr>
              <a:spLocks noChangeArrowheads="1"/>
            </p:cNvSpPr>
            <p:nvPr/>
          </p:nvSpPr>
          <p:spPr bwMode="auto">
            <a:xfrm>
              <a:off x="3314" y="1438"/>
              <a:ext cx="45" cy="61"/>
            </a:xfrm>
            <a:prstGeom prst="rect">
              <a:avLst/>
            </a:prstGeom>
            <a:solidFill>
              <a:srgbClr val="C1CEFF"/>
            </a:solidFill>
            <a:ln w="12700">
              <a:solidFill>
                <a:schemeClr val="tx1"/>
              </a:solidFill>
              <a:miter lim="800000"/>
              <a:headEnd/>
              <a:tailEnd/>
            </a:ln>
            <a:effectLst/>
          </p:spPr>
          <p:txBody>
            <a:bodyPr wrap="none" anchor="ctr"/>
            <a:lstStyle/>
            <a:p>
              <a:endParaRPr lang="en-US"/>
            </a:p>
          </p:txBody>
        </p:sp>
        <p:grpSp>
          <p:nvGrpSpPr>
            <p:cNvPr id="744" name="Group 762"/>
            <p:cNvGrpSpPr>
              <a:grpSpLocks/>
            </p:cNvGrpSpPr>
            <p:nvPr/>
          </p:nvGrpSpPr>
          <p:grpSpPr bwMode="auto">
            <a:xfrm>
              <a:off x="2832" y="1344"/>
              <a:ext cx="363" cy="282"/>
              <a:chOff x="553" y="1112"/>
              <a:chExt cx="335" cy="282"/>
            </a:xfrm>
          </p:grpSpPr>
          <p:sp>
            <p:nvSpPr>
              <p:cNvPr id="745" name="Freeform 763"/>
              <p:cNvSpPr>
                <a:spLocks/>
              </p:cNvSpPr>
              <p:nvPr/>
            </p:nvSpPr>
            <p:spPr bwMode="auto">
              <a:xfrm>
                <a:off x="553" y="1112"/>
                <a:ext cx="201" cy="109"/>
              </a:xfrm>
              <a:custGeom>
                <a:avLst/>
                <a:gdLst/>
                <a:ahLst/>
                <a:cxnLst>
                  <a:cxn ang="0">
                    <a:pos x="0" y="102"/>
                  </a:cxn>
                  <a:cxn ang="0">
                    <a:pos x="186" y="0"/>
                  </a:cxn>
                  <a:cxn ang="0">
                    <a:pos x="200" y="7"/>
                  </a:cxn>
                  <a:cxn ang="0">
                    <a:pos x="10" y="108"/>
                  </a:cxn>
                  <a:cxn ang="0">
                    <a:pos x="0" y="102"/>
                  </a:cxn>
                </a:cxnLst>
                <a:rect l="0" t="0" r="r" b="b"/>
                <a:pathLst>
                  <a:path w="201" h="109">
                    <a:moveTo>
                      <a:pt x="0" y="102"/>
                    </a:moveTo>
                    <a:lnTo>
                      <a:pt x="186" y="0"/>
                    </a:lnTo>
                    <a:lnTo>
                      <a:pt x="200" y="7"/>
                    </a:lnTo>
                    <a:lnTo>
                      <a:pt x="10" y="10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46" name="Freeform 764"/>
              <p:cNvSpPr>
                <a:spLocks/>
              </p:cNvSpPr>
              <p:nvPr/>
            </p:nvSpPr>
            <p:spPr bwMode="auto">
              <a:xfrm>
                <a:off x="553" y="1217"/>
                <a:ext cx="17" cy="90"/>
              </a:xfrm>
              <a:custGeom>
                <a:avLst/>
                <a:gdLst/>
                <a:ahLst/>
                <a:cxnLst>
                  <a:cxn ang="0">
                    <a:pos x="0" y="0"/>
                  </a:cxn>
                  <a:cxn ang="0">
                    <a:pos x="16" y="5"/>
                  </a:cxn>
                  <a:cxn ang="0">
                    <a:pos x="16" y="89"/>
                  </a:cxn>
                  <a:cxn ang="0">
                    <a:pos x="0" y="83"/>
                  </a:cxn>
                  <a:cxn ang="0">
                    <a:pos x="0" y="0"/>
                  </a:cxn>
                </a:cxnLst>
                <a:rect l="0" t="0" r="r" b="b"/>
                <a:pathLst>
                  <a:path w="17" h="90">
                    <a:moveTo>
                      <a:pt x="0" y="0"/>
                    </a:moveTo>
                    <a:lnTo>
                      <a:pt x="16" y="5"/>
                    </a:lnTo>
                    <a:lnTo>
                      <a:pt x="16" y="89"/>
                    </a:lnTo>
                    <a:lnTo>
                      <a:pt x="0" y="83"/>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47" name="Freeform 765"/>
              <p:cNvSpPr>
                <a:spLocks/>
              </p:cNvSpPr>
              <p:nvPr/>
            </p:nvSpPr>
            <p:spPr bwMode="auto">
              <a:xfrm>
                <a:off x="563" y="1118"/>
                <a:ext cx="194" cy="189"/>
              </a:xfrm>
              <a:custGeom>
                <a:avLst/>
                <a:gdLst/>
                <a:ahLst/>
                <a:cxnLst>
                  <a:cxn ang="0">
                    <a:pos x="0" y="102"/>
                  </a:cxn>
                  <a:cxn ang="0">
                    <a:pos x="193" y="0"/>
                  </a:cxn>
                  <a:cxn ang="0">
                    <a:pos x="193" y="86"/>
                  </a:cxn>
                  <a:cxn ang="0">
                    <a:pos x="0" y="188"/>
                  </a:cxn>
                  <a:cxn ang="0">
                    <a:pos x="0" y="102"/>
                  </a:cxn>
                </a:cxnLst>
                <a:rect l="0" t="0" r="r" b="b"/>
                <a:pathLst>
                  <a:path w="194" h="189">
                    <a:moveTo>
                      <a:pt x="0" y="102"/>
                    </a:moveTo>
                    <a:lnTo>
                      <a:pt x="193" y="0"/>
                    </a:lnTo>
                    <a:lnTo>
                      <a:pt x="193" y="86"/>
                    </a:lnTo>
                    <a:lnTo>
                      <a:pt x="0" y="18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48" name="Freeform 766"/>
              <p:cNvSpPr>
                <a:spLocks/>
              </p:cNvSpPr>
              <p:nvPr/>
            </p:nvSpPr>
            <p:spPr bwMode="auto">
              <a:xfrm>
                <a:off x="602" y="1153"/>
                <a:ext cx="130" cy="124"/>
              </a:xfrm>
              <a:custGeom>
                <a:avLst/>
                <a:gdLst/>
                <a:ahLst/>
                <a:cxnLst>
                  <a:cxn ang="0">
                    <a:pos x="0" y="67"/>
                  </a:cxn>
                  <a:cxn ang="0">
                    <a:pos x="129" y="0"/>
                  </a:cxn>
                  <a:cxn ang="0">
                    <a:pos x="129" y="55"/>
                  </a:cxn>
                  <a:cxn ang="0">
                    <a:pos x="0" y="123"/>
                  </a:cxn>
                  <a:cxn ang="0">
                    <a:pos x="0" y="67"/>
                  </a:cxn>
                </a:cxnLst>
                <a:rect l="0" t="0" r="r" b="b"/>
                <a:pathLst>
                  <a:path w="130" h="124">
                    <a:moveTo>
                      <a:pt x="0" y="67"/>
                    </a:moveTo>
                    <a:lnTo>
                      <a:pt x="129" y="0"/>
                    </a:lnTo>
                    <a:lnTo>
                      <a:pt x="129" y="55"/>
                    </a:lnTo>
                    <a:lnTo>
                      <a:pt x="0" y="123"/>
                    </a:lnTo>
                    <a:lnTo>
                      <a:pt x="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49" name="Freeform 767"/>
              <p:cNvSpPr>
                <a:spLocks/>
              </p:cNvSpPr>
              <p:nvPr/>
            </p:nvSpPr>
            <p:spPr bwMode="auto">
              <a:xfrm>
                <a:off x="553" y="1112"/>
                <a:ext cx="204" cy="111"/>
              </a:xfrm>
              <a:custGeom>
                <a:avLst/>
                <a:gdLst/>
                <a:ahLst/>
                <a:cxnLst>
                  <a:cxn ang="0">
                    <a:pos x="0" y="104"/>
                  </a:cxn>
                  <a:cxn ang="0">
                    <a:pos x="189" y="0"/>
                  </a:cxn>
                  <a:cxn ang="0">
                    <a:pos x="203" y="7"/>
                  </a:cxn>
                  <a:cxn ang="0">
                    <a:pos x="11" y="110"/>
                  </a:cxn>
                  <a:cxn ang="0">
                    <a:pos x="0" y="104"/>
                  </a:cxn>
                </a:cxnLst>
                <a:rect l="0" t="0" r="r" b="b"/>
                <a:pathLst>
                  <a:path w="204" h="111">
                    <a:moveTo>
                      <a:pt x="0" y="104"/>
                    </a:moveTo>
                    <a:lnTo>
                      <a:pt x="189" y="0"/>
                    </a:lnTo>
                    <a:lnTo>
                      <a:pt x="203" y="7"/>
                    </a:lnTo>
                    <a:lnTo>
                      <a:pt x="11" y="110"/>
                    </a:lnTo>
                    <a:lnTo>
                      <a:pt x="0" y="104"/>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50" name="Freeform 768"/>
              <p:cNvSpPr>
                <a:spLocks/>
              </p:cNvSpPr>
              <p:nvPr/>
            </p:nvSpPr>
            <p:spPr bwMode="auto">
              <a:xfrm>
                <a:off x="553" y="1217"/>
                <a:ext cx="17" cy="93"/>
              </a:xfrm>
              <a:custGeom>
                <a:avLst/>
                <a:gdLst/>
                <a:ahLst/>
                <a:cxnLst>
                  <a:cxn ang="0">
                    <a:pos x="0" y="0"/>
                  </a:cxn>
                  <a:cxn ang="0">
                    <a:pos x="16" y="6"/>
                  </a:cxn>
                  <a:cxn ang="0">
                    <a:pos x="16" y="92"/>
                  </a:cxn>
                  <a:cxn ang="0">
                    <a:pos x="0" y="85"/>
                  </a:cxn>
                  <a:cxn ang="0">
                    <a:pos x="0" y="0"/>
                  </a:cxn>
                </a:cxnLst>
                <a:rect l="0" t="0" r="r" b="b"/>
                <a:pathLst>
                  <a:path w="17" h="93">
                    <a:moveTo>
                      <a:pt x="0" y="0"/>
                    </a:moveTo>
                    <a:lnTo>
                      <a:pt x="16" y="6"/>
                    </a:lnTo>
                    <a:lnTo>
                      <a:pt x="16" y="92"/>
                    </a:lnTo>
                    <a:lnTo>
                      <a:pt x="0" y="85"/>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51" name="Freeform 769"/>
              <p:cNvSpPr>
                <a:spLocks/>
              </p:cNvSpPr>
              <p:nvPr/>
            </p:nvSpPr>
            <p:spPr bwMode="auto">
              <a:xfrm>
                <a:off x="620" y="1239"/>
                <a:ext cx="264" cy="140"/>
              </a:xfrm>
              <a:custGeom>
                <a:avLst/>
                <a:gdLst/>
                <a:ahLst/>
                <a:cxnLst>
                  <a:cxn ang="0">
                    <a:pos x="0" y="100"/>
                  </a:cxn>
                  <a:cxn ang="0">
                    <a:pos x="188" y="0"/>
                  </a:cxn>
                  <a:cxn ang="0">
                    <a:pos x="263" y="40"/>
                  </a:cxn>
                  <a:cxn ang="0">
                    <a:pos x="76" y="139"/>
                  </a:cxn>
                  <a:cxn ang="0">
                    <a:pos x="0" y="100"/>
                  </a:cxn>
                </a:cxnLst>
                <a:rect l="0" t="0" r="r" b="b"/>
                <a:pathLst>
                  <a:path w="264" h="140">
                    <a:moveTo>
                      <a:pt x="0" y="100"/>
                    </a:moveTo>
                    <a:lnTo>
                      <a:pt x="188" y="0"/>
                    </a:lnTo>
                    <a:lnTo>
                      <a:pt x="263" y="40"/>
                    </a:lnTo>
                    <a:lnTo>
                      <a:pt x="76" y="139"/>
                    </a:lnTo>
                    <a:lnTo>
                      <a:pt x="0" y="10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52" name="Freeform 770"/>
              <p:cNvSpPr>
                <a:spLocks/>
              </p:cNvSpPr>
              <p:nvPr/>
            </p:nvSpPr>
            <p:spPr bwMode="auto">
              <a:xfrm>
                <a:off x="641" y="1249"/>
                <a:ext cx="221" cy="117"/>
              </a:xfrm>
              <a:custGeom>
                <a:avLst/>
                <a:gdLst/>
                <a:ahLst/>
                <a:cxnLst>
                  <a:cxn ang="0">
                    <a:pos x="0" y="88"/>
                  </a:cxn>
                  <a:cxn ang="0">
                    <a:pos x="163" y="0"/>
                  </a:cxn>
                  <a:cxn ang="0">
                    <a:pos x="220" y="29"/>
                  </a:cxn>
                  <a:cxn ang="0">
                    <a:pos x="55" y="116"/>
                  </a:cxn>
                  <a:cxn ang="0">
                    <a:pos x="0" y="88"/>
                  </a:cxn>
                </a:cxnLst>
                <a:rect l="0" t="0" r="r" b="b"/>
                <a:pathLst>
                  <a:path w="221" h="117">
                    <a:moveTo>
                      <a:pt x="0" y="88"/>
                    </a:moveTo>
                    <a:lnTo>
                      <a:pt x="163" y="0"/>
                    </a:lnTo>
                    <a:lnTo>
                      <a:pt x="220" y="29"/>
                    </a:lnTo>
                    <a:lnTo>
                      <a:pt x="55" y="116"/>
                    </a:lnTo>
                    <a:lnTo>
                      <a:pt x="0" y="8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53" name="Freeform 771"/>
              <p:cNvSpPr>
                <a:spLocks/>
              </p:cNvSpPr>
              <p:nvPr/>
            </p:nvSpPr>
            <p:spPr bwMode="auto">
              <a:xfrm>
                <a:off x="697" y="1279"/>
                <a:ext cx="187" cy="113"/>
              </a:xfrm>
              <a:custGeom>
                <a:avLst/>
                <a:gdLst/>
                <a:ahLst/>
                <a:cxnLst>
                  <a:cxn ang="0">
                    <a:pos x="0" y="99"/>
                  </a:cxn>
                  <a:cxn ang="0">
                    <a:pos x="186" y="0"/>
                  </a:cxn>
                  <a:cxn ang="0">
                    <a:pos x="186" y="12"/>
                  </a:cxn>
                  <a:cxn ang="0">
                    <a:pos x="0" y="112"/>
                  </a:cxn>
                  <a:cxn ang="0">
                    <a:pos x="0" y="99"/>
                  </a:cxn>
                </a:cxnLst>
                <a:rect l="0" t="0" r="r" b="b"/>
                <a:pathLst>
                  <a:path w="187" h="113">
                    <a:moveTo>
                      <a:pt x="0" y="99"/>
                    </a:moveTo>
                    <a:lnTo>
                      <a:pt x="186" y="0"/>
                    </a:lnTo>
                    <a:lnTo>
                      <a:pt x="186" y="12"/>
                    </a:lnTo>
                    <a:lnTo>
                      <a:pt x="0" y="112"/>
                    </a:lnTo>
                    <a:lnTo>
                      <a:pt x="0" y="99"/>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54" name="Freeform 772"/>
              <p:cNvSpPr>
                <a:spLocks/>
              </p:cNvSpPr>
              <p:nvPr/>
            </p:nvSpPr>
            <p:spPr bwMode="auto">
              <a:xfrm>
                <a:off x="620" y="1239"/>
                <a:ext cx="268" cy="141"/>
              </a:xfrm>
              <a:custGeom>
                <a:avLst/>
                <a:gdLst/>
                <a:ahLst/>
                <a:cxnLst>
                  <a:cxn ang="0">
                    <a:pos x="0" y="101"/>
                  </a:cxn>
                  <a:cxn ang="0">
                    <a:pos x="191" y="0"/>
                  </a:cxn>
                  <a:cxn ang="0">
                    <a:pos x="267" y="40"/>
                  </a:cxn>
                  <a:cxn ang="0">
                    <a:pos x="77" y="140"/>
                  </a:cxn>
                  <a:cxn ang="0">
                    <a:pos x="0" y="101"/>
                  </a:cxn>
                </a:cxnLst>
                <a:rect l="0" t="0" r="r" b="b"/>
                <a:pathLst>
                  <a:path w="268" h="141">
                    <a:moveTo>
                      <a:pt x="0" y="101"/>
                    </a:moveTo>
                    <a:lnTo>
                      <a:pt x="191" y="0"/>
                    </a:lnTo>
                    <a:lnTo>
                      <a:pt x="267" y="40"/>
                    </a:lnTo>
                    <a:lnTo>
                      <a:pt x="77" y="140"/>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55" name="Freeform 773"/>
              <p:cNvSpPr>
                <a:spLocks/>
              </p:cNvSpPr>
              <p:nvPr/>
            </p:nvSpPr>
            <p:spPr bwMode="auto">
              <a:xfrm>
                <a:off x="641" y="1249"/>
                <a:ext cx="224" cy="120"/>
              </a:xfrm>
              <a:custGeom>
                <a:avLst/>
                <a:gdLst/>
                <a:ahLst/>
                <a:cxnLst>
                  <a:cxn ang="0">
                    <a:pos x="0" y="90"/>
                  </a:cxn>
                  <a:cxn ang="0">
                    <a:pos x="165" y="0"/>
                  </a:cxn>
                  <a:cxn ang="0">
                    <a:pos x="223" y="30"/>
                  </a:cxn>
                  <a:cxn ang="0">
                    <a:pos x="56" y="119"/>
                  </a:cxn>
                  <a:cxn ang="0">
                    <a:pos x="0" y="90"/>
                  </a:cxn>
                </a:cxnLst>
                <a:rect l="0" t="0" r="r" b="b"/>
                <a:pathLst>
                  <a:path w="224" h="120">
                    <a:moveTo>
                      <a:pt x="0" y="90"/>
                    </a:moveTo>
                    <a:lnTo>
                      <a:pt x="165" y="0"/>
                    </a:lnTo>
                    <a:lnTo>
                      <a:pt x="223" y="30"/>
                    </a:lnTo>
                    <a:lnTo>
                      <a:pt x="56" y="119"/>
                    </a:lnTo>
                    <a:lnTo>
                      <a:pt x="0" y="9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56" name="Freeform 774"/>
              <p:cNvSpPr>
                <a:spLocks/>
              </p:cNvSpPr>
              <p:nvPr/>
            </p:nvSpPr>
            <p:spPr bwMode="auto">
              <a:xfrm>
                <a:off x="697" y="1279"/>
                <a:ext cx="191" cy="115"/>
              </a:xfrm>
              <a:custGeom>
                <a:avLst/>
                <a:gdLst/>
                <a:ahLst/>
                <a:cxnLst>
                  <a:cxn ang="0">
                    <a:pos x="0" y="101"/>
                  </a:cxn>
                  <a:cxn ang="0">
                    <a:pos x="190" y="0"/>
                  </a:cxn>
                  <a:cxn ang="0">
                    <a:pos x="190" y="12"/>
                  </a:cxn>
                  <a:cxn ang="0">
                    <a:pos x="0" y="114"/>
                  </a:cxn>
                  <a:cxn ang="0">
                    <a:pos x="0" y="101"/>
                  </a:cxn>
                </a:cxnLst>
                <a:rect l="0" t="0" r="r" b="b"/>
                <a:pathLst>
                  <a:path w="191" h="115">
                    <a:moveTo>
                      <a:pt x="0" y="101"/>
                    </a:moveTo>
                    <a:lnTo>
                      <a:pt x="190" y="0"/>
                    </a:lnTo>
                    <a:lnTo>
                      <a:pt x="190" y="12"/>
                    </a:lnTo>
                    <a:lnTo>
                      <a:pt x="0" y="114"/>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57" name="Freeform 775"/>
              <p:cNvSpPr>
                <a:spLocks/>
              </p:cNvSpPr>
              <p:nvPr/>
            </p:nvSpPr>
            <p:spPr bwMode="auto">
              <a:xfrm>
                <a:off x="566" y="1313"/>
                <a:ext cx="131" cy="81"/>
              </a:xfrm>
              <a:custGeom>
                <a:avLst/>
                <a:gdLst/>
                <a:ahLst/>
                <a:cxnLst>
                  <a:cxn ang="0">
                    <a:pos x="130" y="67"/>
                  </a:cxn>
                  <a:cxn ang="0">
                    <a:pos x="0" y="0"/>
                  </a:cxn>
                  <a:cxn ang="0">
                    <a:pos x="0" y="15"/>
                  </a:cxn>
                  <a:cxn ang="0">
                    <a:pos x="128" y="80"/>
                  </a:cxn>
                  <a:cxn ang="0">
                    <a:pos x="130" y="67"/>
                  </a:cxn>
                </a:cxnLst>
                <a:rect l="0" t="0" r="r" b="b"/>
                <a:pathLst>
                  <a:path w="131" h="81">
                    <a:moveTo>
                      <a:pt x="130" y="67"/>
                    </a:moveTo>
                    <a:lnTo>
                      <a:pt x="0" y="0"/>
                    </a:lnTo>
                    <a:lnTo>
                      <a:pt x="0" y="15"/>
                    </a:lnTo>
                    <a:lnTo>
                      <a:pt x="128" y="80"/>
                    </a:lnTo>
                    <a:lnTo>
                      <a:pt x="13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58" name="Line 776"/>
              <p:cNvSpPr>
                <a:spLocks noChangeShapeType="1"/>
              </p:cNvSpPr>
              <p:nvPr/>
            </p:nvSpPr>
            <p:spPr bwMode="auto">
              <a:xfrm>
                <a:off x="759" y="1211"/>
                <a:ext cx="128" cy="6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59" name="Line 777"/>
              <p:cNvSpPr>
                <a:spLocks noChangeShapeType="1"/>
              </p:cNvSpPr>
              <p:nvPr/>
            </p:nvSpPr>
            <p:spPr bwMode="auto">
              <a:xfrm flipV="1">
                <a:off x="567" y="1211"/>
                <a:ext cx="192" cy="10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60" name="Freeform 778"/>
              <p:cNvSpPr>
                <a:spLocks/>
              </p:cNvSpPr>
              <p:nvPr/>
            </p:nvSpPr>
            <p:spPr bwMode="auto">
              <a:xfrm>
                <a:off x="567" y="1211"/>
                <a:ext cx="244" cy="129"/>
              </a:xfrm>
              <a:custGeom>
                <a:avLst/>
                <a:gdLst/>
                <a:ahLst/>
                <a:cxnLst>
                  <a:cxn ang="0">
                    <a:pos x="53" y="128"/>
                  </a:cxn>
                  <a:cxn ang="0">
                    <a:pos x="243" y="27"/>
                  </a:cxn>
                  <a:cxn ang="0">
                    <a:pos x="192" y="0"/>
                  </a:cxn>
                  <a:cxn ang="0">
                    <a:pos x="0" y="103"/>
                  </a:cxn>
                  <a:cxn ang="0">
                    <a:pos x="53" y="128"/>
                  </a:cxn>
                </a:cxnLst>
                <a:rect l="0" t="0" r="r" b="b"/>
                <a:pathLst>
                  <a:path w="244" h="129">
                    <a:moveTo>
                      <a:pt x="53" y="128"/>
                    </a:moveTo>
                    <a:lnTo>
                      <a:pt x="243" y="27"/>
                    </a:lnTo>
                    <a:lnTo>
                      <a:pt x="192" y="0"/>
                    </a:lnTo>
                    <a:lnTo>
                      <a:pt x="0" y="103"/>
                    </a:lnTo>
                    <a:lnTo>
                      <a:pt x="53" y="12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61" name="Freeform 779"/>
              <p:cNvSpPr>
                <a:spLocks/>
              </p:cNvSpPr>
              <p:nvPr/>
            </p:nvSpPr>
            <p:spPr bwMode="auto">
              <a:xfrm>
                <a:off x="644" y="1307"/>
                <a:ext cx="20" cy="17"/>
              </a:xfrm>
              <a:custGeom>
                <a:avLst/>
                <a:gdLst/>
                <a:ahLst/>
                <a:cxnLst>
                  <a:cxn ang="0">
                    <a:pos x="0" y="16"/>
                  </a:cxn>
                  <a:cxn ang="0">
                    <a:pos x="3" y="10"/>
                  </a:cxn>
                  <a:cxn ang="0">
                    <a:pos x="5" y="8"/>
                  </a:cxn>
                  <a:cxn ang="0">
                    <a:pos x="9" y="5"/>
                  </a:cxn>
                  <a:cxn ang="0">
                    <a:pos x="19" y="0"/>
                  </a:cxn>
                  <a:cxn ang="0">
                    <a:pos x="13" y="8"/>
                  </a:cxn>
                  <a:cxn ang="0">
                    <a:pos x="9" y="10"/>
                  </a:cxn>
                  <a:cxn ang="0">
                    <a:pos x="4" y="12"/>
                  </a:cxn>
                  <a:cxn ang="0">
                    <a:pos x="0" y="16"/>
                  </a:cxn>
                </a:cxnLst>
                <a:rect l="0" t="0" r="r" b="b"/>
                <a:pathLst>
                  <a:path w="20" h="17">
                    <a:moveTo>
                      <a:pt x="0" y="16"/>
                    </a:moveTo>
                    <a:lnTo>
                      <a:pt x="3" y="10"/>
                    </a:lnTo>
                    <a:lnTo>
                      <a:pt x="5" y="8"/>
                    </a:lnTo>
                    <a:lnTo>
                      <a:pt x="9" y="5"/>
                    </a:lnTo>
                    <a:lnTo>
                      <a:pt x="19" y="0"/>
                    </a:lnTo>
                    <a:lnTo>
                      <a:pt x="13" y="8"/>
                    </a:lnTo>
                    <a:lnTo>
                      <a:pt x="9" y="10"/>
                    </a:lnTo>
                    <a:lnTo>
                      <a:pt x="4" y="12"/>
                    </a:lnTo>
                    <a:lnTo>
                      <a:pt x="0" y="16"/>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62" name="Line 780"/>
              <p:cNvSpPr>
                <a:spLocks noChangeShapeType="1"/>
              </p:cNvSpPr>
              <p:nvPr/>
            </p:nvSpPr>
            <p:spPr bwMode="auto">
              <a:xfrm flipV="1">
                <a:off x="583" y="1218"/>
                <a:ext cx="181"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63" name="Line 781"/>
              <p:cNvSpPr>
                <a:spLocks noChangeShapeType="1"/>
              </p:cNvSpPr>
              <p:nvPr/>
            </p:nvSpPr>
            <p:spPr bwMode="auto">
              <a:xfrm flipV="1">
                <a:off x="595" y="1223"/>
                <a:ext cx="180"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64" name="Line 782"/>
              <p:cNvSpPr>
                <a:spLocks noChangeShapeType="1"/>
              </p:cNvSpPr>
              <p:nvPr/>
            </p:nvSpPr>
            <p:spPr bwMode="auto">
              <a:xfrm flipV="1">
                <a:off x="607" y="1228"/>
                <a:ext cx="181" cy="9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65" name="Oval 783"/>
              <p:cNvSpPr>
                <a:spLocks noChangeArrowheads="1"/>
              </p:cNvSpPr>
              <p:nvPr/>
            </p:nvSpPr>
            <p:spPr bwMode="auto">
              <a:xfrm>
                <a:off x="712" y="1243"/>
                <a:ext cx="15" cy="10"/>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766" name="Oval 784"/>
              <p:cNvSpPr>
                <a:spLocks noChangeArrowheads="1"/>
              </p:cNvSpPr>
              <p:nvPr/>
            </p:nvSpPr>
            <p:spPr bwMode="auto">
              <a:xfrm>
                <a:off x="714" y="1245"/>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767" name="Oval 785"/>
              <p:cNvSpPr>
                <a:spLocks noChangeArrowheads="1"/>
              </p:cNvSpPr>
              <p:nvPr/>
            </p:nvSpPr>
            <p:spPr bwMode="auto">
              <a:xfrm>
                <a:off x="737" y="1229"/>
                <a:ext cx="17" cy="11"/>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768" name="Oval 786"/>
              <p:cNvSpPr>
                <a:spLocks noChangeArrowheads="1"/>
              </p:cNvSpPr>
              <p:nvPr/>
            </p:nvSpPr>
            <p:spPr bwMode="auto">
              <a:xfrm>
                <a:off x="740" y="1232"/>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grpSp>
      </p:grpSp>
      <p:grpSp>
        <p:nvGrpSpPr>
          <p:cNvPr id="769" name="Group 787"/>
          <p:cNvGrpSpPr>
            <a:grpSpLocks/>
          </p:cNvGrpSpPr>
          <p:nvPr/>
        </p:nvGrpSpPr>
        <p:grpSpPr bwMode="auto">
          <a:xfrm>
            <a:off x="7392988" y="2981325"/>
            <a:ext cx="836612" cy="447675"/>
            <a:chOff x="2832" y="1344"/>
            <a:chExt cx="527" cy="282"/>
          </a:xfrm>
        </p:grpSpPr>
        <p:sp>
          <p:nvSpPr>
            <p:cNvPr id="770" name="Freeform 788"/>
            <p:cNvSpPr>
              <a:spLocks/>
            </p:cNvSpPr>
            <p:nvPr/>
          </p:nvSpPr>
          <p:spPr bwMode="auto">
            <a:xfrm>
              <a:off x="3176" y="1489"/>
              <a:ext cx="179" cy="94"/>
            </a:xfrm>
            <a:custGeom>
              <a:avLst/>
              <a:gdLst/>
              <a:ahLst/>
              <a:cxnLst>
                <a:cxn ang="0">
                  <a:pos x="0" y="65"/>
                </a:cxn>
                <a:cxn ang="0">
                  <a:pos x="22" y="65"/>
                </a:cxn>
                <a:cxn ang="0">
                  <a:pos x="45" y="79"/>
                </a:cxn>
                <a:cxn ang="0">
                  <a:pos x="67" y="84"/>
                </a:cxn>
                <a:cxn ang="0">
                  <a:pos x="89" y="88"/>
                </a:cxn>
                <a:cxn ang="0">
                  <a:pos x="112" y="93"/>
                </a:cxn>
                <a:cxn ang="0">
                  <a:pos x="134" y="88"/>
                </a:cxn>
                <a:cxn ang="0">
                  <a:pos x="157" y="84"/>
                </a:cxn>
                <a:cxn ang="0">
                  <a:pos x="164" y="70"/>
                </a:cxn>
                <a:cxn ang="0">
                  <a:pos x="164" y="56"/>
                </a:cxn>
                <a:cxn ang="0">
                  <a:pos x="149" y="42"/>
                </a:cxn>
                <a:cxn ang="0">
                  <a:pos x="149" y="28"/>
                </a:cxn>
                <a:cxn ang="0">
                  <a:pos x="142" y="14"/>
                </a:cxn>
                <a:cxn ang="0">
                  <a:pos x="142" y="0"/>
                </a:cxn>
              </a:cxnLst>
              <a:rect l="0" t="0" r="r" b="b"/>
              <a:pathLst>
                <a:path w="165" h="94">
                  <a:moveTo>
                    <a:pt x="0" y="65"/>
                  </a:moveTo>
                  <a:lnTo>
                    <a:pt x="22" y="65"/>
                  </a:lnTo>
                  <a:lnTo>
                    <a:pt x="45" y="79"/>
                  </a:lnTo>
                  <a:lnTo>
                    <a:pt x="67" y="84"/>
                  </a:lnTo>
                  <a:lnTo>
                    <a:pt x="89" y="88"/>
                  </a:lnTo>
                  <a:lnTo>
                    <a:pt x="112" y="93"/>
                  </a:lnTo>
                  <a:lnTo>
                    <a:pt x="134" y="88"/>
                  </a:lnTo>
                  <a:lnTo>
                    <a:pt x="157" y="84"/>
                  </a:lnTo>
                  <a:lnTo>
                    <a:pt x="164" y="70"/>
                  </a:lnTo>
                  <a:lnTo>
                    <a:pt x="164" y="56"/>
                  </a:lnTo>
                  <a:lnTo>
                    <a:pt x="149" y="42"/>
                  </a:lnTo>
                  <a:lnTo>
                    <a:pt x="149" y="28"/>
                  </a:lnTo>
                  <a:lnTo>
                    <a:pt x="142" y="14"/>
                  </a:lnTo>
                  <a:lnTo>
                    <a:pt x="142" y="0"/>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771" name="Freeform 789"/>
            <p:cNvSpPr>
              <a:spLocks/>
            </p:cNvSpPr>
            <p:nvPr/>
          </p:nvSpPr>
          <p:spPr bwMode="auto">
            <a:xfrm>
              <a:off x="3061" y="1521"/>
              <a:ext cx="165" cy="47"/>
            </a:xfrm>
            <a:custGeom>
              <a:avLst/>
              <a:gdLst/>
              <a:ahLst/>
              <a:cxnLst>
                <a:cxn ang="0">
                  <a:pos x="53" y="0"/>
                </a:cxn>
                <a:cxn ang="0">
                  <a:pos x="0" y="18"/>
                </a:cxn>
                <a:cxn ang="0">
                  <a:pos x="91" y="46"/>
                </a:cxn>
                <a:cxn ang="0">
                  <a:pos x="151" y="28"/>
                </a:cxn>
                <a:cxn ang="0">
                  <a:pos x="53" y="0"/>
                </a:cxn>
              </a:cxnLst>
              <a:rect l="0" t="0" r="r" b="b"/>
              <a:pathLst>
                <a:path w="152" h="47">
                  <a:moveTo>
                    <a:pt x="53" y="0"/>
                  </a:moveTo>
                  <a:lnTo>
                    <a:pt x="0" y="18"/>
                  </a:lnTo>
                  <a:lnTo>
                    <a:pt x="91" y="46"/>
                  </a:lnTo>
                  <a:lnTo>
                    <a:pt x="151" y="28"/>
                  </a:lnTo>
                  <a:lnTo>
                    <a:pt x="53"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72" name="Rectangle 790"/>
            <p:cNvSpPr>
              <a:spLocks noChangeArrowheads="1"/>
            </p:cNvSpPr>
            <p:nvPr/>
          </p:nvSpPr>
          <p:spPr bwMode="auto">
            <a:xfrm>
              <a:off x="3314" y="1438"/>
              <a:ext cx="45" cy="61"/>
            </a:xfrm>
            <a:prstGeom prst="rect">
              <a:avLst/>
            </a:prstGeom>
            <a:solidFill>
              <a:srgbClr val="C1CEFF"/>
            </a:solidFill>
            <a:ln w="12700">
              <a:solidFill>
                <a:schemeClr val="tx1"/>
              </a:solidFill>
              <a:miter lim="800000"/>
              <a:headEnd/>
              <a:tailEnd/>
            </a:ln>
            <a:effectLst/>
          </p:spPr>
          <p:txBody>
            <a:bodyPr wrap="none" anchor="ctr"/>
            <a:lstStyle/>
            <a:p>
              <a:endParaRPr lang="en-US"/>
            </a:p>
          </p:txBody>
        </p:sp>
        <p:grpSp>
          <p:nvGrpSpPr>
            <p:cNvPr id="773" name="Group 791"/>
            <p:cNvGrpSpPr>
              <a:grpSpLocks/>
            </p:cNvGrpSpPr>
            <p:nvPr/>
          </p:nvGrpSpPr>
          <p:grpSpPr bwMode="auto">
            <a:xfrm>
              <a:off x="2832" y="1344"/>
              <a:ext cx="363" cy="282"/>
              <a:chOff x="553" y="1112"/>
              <a:chExt cx="335" cy="282"/>
            </a:xfrm>
          </p:grpSpPr>
          <p:sp>
            <p:nvSpPr>
              <p:cNvPr id="774" name="Freeform 792"/>
              <p:cNvSpPr>
                <a:spLocks/>
              </p:cNvSpPr>
              <p:nvPr/>
            </p:nvSpPr>
            <p:spPr bwMode="auto">
              <a:xfrm>
                <a:off x="553" y="1112"/>
                <a:ext cx="201" cy="109"/>
              </a:xfrm>
              <a:custGeom>
                <a:avLst/>
                <a:gdLst/>
                <a:ahLst/>
                <a:cxnLst>
                  <a:cxn ang="0">
                    <a:pos x="0" y="102"/>
                  </a:cxn>
                  <a:cxn ang="0">
                    <a:pos x="186" y="0"/>
                  </a:cxn>
                  <a:cxn ang="0">
                    <a:pos x="200" y="7"/>
                  </a:cxn>
                  <a:cxn ang="0">
                    <a:pos x="10" y="108"/>
                  </a:cxn>
                  <a:cxn ang="0">
                    <a:pos x="0" y="102"/>
                  </a:cxn>
                </a:cxnLst>
                <a:rect l="0" t="0" r="r" b="b"/>
                <a:pathLst>
                  <a:path w="201" h="109">
                    <a:moveTo>
                      <a:pt x="0" y="102"/>
                    </a:moveTo>
                    <a:lnTo>
                      <a:pt x="186" y="0"/>
                    </a:lnTo>
                    <a:lnTo>
                      <a:pt x="200" y="7"/>
                    </a:lnTo>
                    <a:lnTo>
                      <a:pt x="10" y="10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75" name="Freeform 793"/>
              <p:cNvSpPr>
                <a:spLocks/>
              </p:cNvSpPr>
              <p:nvPr/>
            </p:nvSpPr>
            <p:spPr bwMode="auto">
              <a:xfrm>
                <a:off x="553" y="1217"/>
                <a:ext cx="17" cy="90"/>
              </a:xfrm>
              <a:custGeom>
                <a:avLst/>
                <a:gdLst/>
                <a:ahLst/>
                <a:cxnLst>
                  <a:cxn ang="0">
                    <a:pos x="0" y="0"/>
                  </a:cxn>
                  <a:cxn ang="0">
                    <a:pos x="16" y="5"/>
                  </a:cxn>
                  <a:cxn ang="0">
                    <a:pos x="16" y="89"/>
                  </a:cxn>
                  <a:cxn ang="0">
                    <a:pos x="0" y="83"/>
                  </a:cxn>
                  <a:cxn ang="0">
                    <a:pos x="0" y="0"/>
                  </a:cxn>
                </a:cxnLst>
                <a:rect l="0" t="0" r="r" b="b"/>
                <a:pathLst>
                  <a:path w="17" h="90">
                    <a:moveTo>
                      <a:pt x="0" y="0"/>
                    </a:moveTo>
                    <a:lnTo>
                      <a:pt x="16" y="5"/>
                    </a:lnTo>
                    <a:lnTo>
                      <a:pt x="16" y="89"/>
                    </a:lnTo>
                    <a:lnTo>
                      <a:pt x="0" y="83"/>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76" name="Freeform 794"/>
              <p:cNvSpPr>
                <a:spLocks/>
              </p:cNvSpPr>
              <p:nvPr/>
            </p:nvSpPr>
            <p:spPr bwMode="auto">
              <a:xfrm>
                <a:off x="563" y="1118"/>
                <a:ext cx="194" cy="189"/>
              </a:xfrm>
              <a:custGeom>
                <a:avLst/>
                <a:gdLst/>
                <a:ahLst/>
                <a:cxnLst>
                  <a:cxn ang="0">
                    <a:pos x="0" y="102"/>
                  </a:cxn>
                  <a:cxn ang="0">
                    <a:pos x="193" y="0"/>
                  </a:cxn>
                  <a:cxn ang="0">
                    <a:pos x="193" y="86"/>
                  </a:cxn>
                  <a:cxn ang="0">
                    <a:pos x="0" y="188"/>
                  </a:cxn>
                  <a:cxn ang="0">
                    <a:pos x="0" y="102"/>
                  </a:cxn>
                </a:cxnLst>
                <a:rect l="0" t="0" r="r" b="b"/>
                <a:pathLst>
                  <a:path w="194" h="189">
                    <a:moveTo>
                      <a:pt x="0" y="102"/>
                    </a:moveTo>
                    <a:lnTo>
                      <a:pt x="193" y="0"/>
                    </a:lnTo>
                    <a:lnTo>
                      <a:pt x="193" y="86"/>
                    </a:lnTo>
                    <a:lnTo>
                      <a:pt x="0" y="18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77" name="Freeform 795"/>
              <p:cNvSpPr>
                <a:spLocks/>
              </p:cNvSpPr>
              <p:nvPr/>
            </p:nvSpPr>
            <p:spPr bwMode="auto">
              <a:xfrm>
                <a:off x="602" y="1153"/>
                <a:ext cx="130" cy="124"/>
              </a:xfrm>
              <a:custGeom>
                <a:avLst/>
                <a:gdLst/>
                <a:ahLst/>
                <a:cxnLst>
                  <a:cxn ang="0">
                    <a:pos x="0" y="67"/>
                  </a:cxn>
                  <a:cxn ang="0">
                    <a:pos x="129" y="0"/>
                  </a:cxn>
                  <a:cxn ang="0">
                    <a:pos x="129" y="55"/>
                  </a:cxn>
                  <a:cxn ang="0">
                    <a:pos x="0" y="123"/>
                  </a:cxn>
                  <a:cxn ang="0">
                    <a:pos x="0" y="67"/>
                  </a:cxn>
                </a:cxnLst>
                <a:rect l="0" t="0" r="r" b="b"/>
                <a:pathLst>
                  <a:path w="130" h="124">
                    <a:moveTo>
                      <a:pt x="0" y="67"/>
                    </a:moveTo>
                    <a:lnTo>
                      <a:pt x="129" y="0"/>
                    </a:lnTo>
                    <a:lnTo>
                      <a:pt x="129" y="55"/>
                    </a:lnTo>
                    <a:lnTo>
                      <a:pt x="0" y="123"/>
                    </a:lnTo>
                    <a:lnTo>
                      <a:pt x="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78" name="Freeform 796"/>
              <p:cNvSpPr>
                <a:spLocks/>
              </p:cNvSpPr>
              <p:nvPr/>
            </p:nvSpPr>
            <p:spPr bwMode="auto">
              <a:xfrm>
                <a:off x="553" y="1112"/>
                <a:ext cx="204" cy="111"/>
              </a:xfrm>
              <a:custGeom>
                <a:avLst/>
                <a:gdLst/>
                <a:ahLst/>
                <a:cxnLst>
                  <a:cxn ang="0">
                    <a:pos x="0" y="104"/>
                  </a:cxn>
                  <a:cxn ang="0">
                    <a:pos x="189" y="0"/>
                  </a:cxn>
                  <a:cxn ang="0">
                    <a:pos x="203" y="7"/>
                  </a:cxn>
                  <a:cxn ang="0">
                    <a:pos x="11" y="110"/>
                  </a:cxn>
                  <a:cxn ang="0">
                    <a:pos x="0" y="104"/>
                  </a:cxn>
                </a:cxnLst>
                <a:rect l="0" t="0" r="r" b="b"/>
                <a:pathLst>
                  <a:path w="204" h="111">
                    <a:moveTo>
                      <a:pt x="0" y="104"/>
                    </a:moveTo>
                    <a:lnTo>
                      <a:pt x="189" y="0"/>
                    </a:lnTo>
                    <a:lnTo>
                      <a:pt x="203" y="7"/>
                    </a:lnTo>
                    <a:lnTo>
                      <a:pt x="11" y="110"/>
                    </a:lnTo>
                    <a:lnTo>
                      <a:pt x="0" y="104"/>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79" name="Freeform 797"/>
              <p:cNvSpPr>
                <a:spLocks/>
              </p:cNvSpPr>
              <p:nvPr/>
            </p:nvSpPr>
            <p:spPr bwMode="auto">
              <a:xfrm>
                <a:off x="553" y="1217"/>
                <a:ext cx="17" cy="93"/>
              </a:xfrm>
              <a:custGeom>
                <a:avLst/>
                <a:gdLst/>
                <a:ahLst/>
                <a:cxnLst>
                  <a:cxn ang="0">
                    <a:pos x="0" y="0"/>
                  </a:cxn>
                  <a:cxn ang="0">
                    <a:pos x="16" y="6"/>
                  </a:cxn>
                  <a:cxn ang="0">
                    <a:pos x="16" y="92"/>
                  </a:cxn>
                  <a:cxn ang="0">
                    <a:pos x="0" y="85"/>
                  </a:cxn>
                  <a:cxn ang="0">
                    <a:pos x="0" y="0"/>
                  </a:cxn>
                </a:cxnLst>
                <a:rect l="0" t="0" r="r" b="b"/>
                <a:pathLst>
                  <a:path w="17" h="93">
                    <a:moveTo>
                      <a:pt x="0" y="0"/>
                    </a:moveTo>
                    <a:lnTo>
                      <a:pt x="16" y="6"/>
                    </a:lnTo>
                    <a:lnTo>
                      <a:pt x="16" y="92"/>
                    </a:lnTo>
                    <a:lnTo>
                      <a:pt x="0" y="85"/>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80" name="Freeform 798"/>
              <p:cNvSpPr>
                <a:spLocks/>
              </p:cNvSpPr>
              <p:nvPr/>
            </p:nvSpPr>
            <p:spPr bwMode="auto">
              <a:xfrm>
                <a:off x="620" y="1239"/>
                <a:ext cx="264" cy="140"/>
              </a:xfrm>
              <a:custGeom>
                <a:avLst/>
                <a:gdLst/>
                <a:ahLst/>
                <a:cxnLst>
                  <a:cxn ang="0">
                    <a:pos x="0" y="100"/>
                  </a:cxn>
                  <a:cxn ang="0">
                    <a:pos x="188" y="0"/>
                  </a:cxn>
                  <a:cxn ang="0">
                    <a:pos x="263" y="40"/>
                  </a:cxn>
                  <a:cxn ang="0">
                    <a:pos x="76" y="139"/>
                  </a:cxn>
                  <a:cxn ang="0">
                    <a:pos x="0" y="100"/>
                  </a:cxn>
                </a:cxnLst>
                <a:rect l="0" t="0" r="r" b="b"/>
                <a:pathLst>
                  <a:path w="264" h="140">
                    <a:moveTo>
                      <a:pt x="0" y="100"/>
                    </a:moveTo>
                    <a:lnTo>
                      <a:pt x="188" y="0"/>
                    </a:lnTo>
                    <a:lnTo>
                      <a:pt x="263" y="40"/>
                    </a:lnTo>
                    <a:lnTo>
                      <a:pt x="76" y="139"/>
                    </a:lnTo>
                    <a:lnTo>
                      <a:pt x="0" y="10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81" name="Freeform 799"/>
              <p:cNvSpPr>
                <a:spLocks/>
              </p:cNvSpPr>
              <p:nvPr/>
            </p:nvSpPr>
            <p:spPr bwMode="auto">
              <a:xfrm>
                <a:off x="641" y="1249"/>
                <a:ext cx="221" cy="117"/>
              </a:xfrm>
              <a:custGeom>
                <a:avLst/>
                <a:gdLst/>
                <a:ahLst/>
                <a:cxnLst>
                  <a:cxn ang="0">
                    <a:pos x="0" y="88"/>
                  </a:cxn>
                  <a:cxn ang="0">
                    <a:pos x="163" y="0"/>
                  </a:cxn>
                  <a:cxn ang="0">
                    <a:pos x="220" y="29"/>
                  </a:cxn>
                  <a:cxn ang="0">
                    <a:pos x="55" y="116"/>
                  </a:cxn>
                  <a:cxn ang="0">
                    <a:pos x="0" y="88"/>
                  </a:cxn>
                </a:cxnLst>
                <a:rect l="0" t="0" r="r" b="b"/>
                <a:pathLst>
                  <a:path w="221" h="117">
                    <a:moveTo>
                      <a:pt x="0" y="88"/>
                    </a:moveTo>
                    <a:lnTo>
                      <a:pt x="163" y="0"/>
                    </a:lnTo>
                    <a:lnTo>
                      <a:pt x="220" y="29"/>
                    </a:lnTo>
                    <a:lnTo>
                      <a:pt x="55" y="116"/>
                    </a:lnTo>
                    <a:lnTo>
                      <a:pt x="0" y="8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82" name="Freeform 800"/>
              <p:cNvSpPr>
                <a:spLocks/>
              </p:cNvSpPr>
              <p:nvPr/>
            </p:nvSpPr>
            <p:spPr bwMode="auto">
              <a:xfrm>
                <a:off x="697" y="1279"/>
                <a:ext cx="187" cy="113"/>
              </a:xfrm>
              <a:custGeom>
                <a:avLst/>
                <a:gdLst/>
                <a:ahLst/>
                <a:cxnLst>
                  <a:cxn ang="0">
                    <a:pos x="0" y="99"/>
                  </a:cxn>
                  <a:cxn ang="0">
                    <a:pos x="186" y="0"/>
                  </a:cxn>
                  <a:cxn ang="0">
                    <a:pos x="186" y="12"/>
                  </a:cxn>
                  <a:cxn ang="0">
                    <a:pos x="0" y="112"/>
                  </a:cxn>
                  <a:cxn ang="0">
                    <a:pos x="0" y="99"/>
                  </a:cxn>
                </a:cxnLst>
                <a:rect l="0" t="0" r="r" b="b"/>
                <a:pathLst>
                  <a:path w="187" h="113">
                    <a:moveTo>
                      <a:pt x="0" y="99"/>
                    </a:moveTo>
                    <a:lnTo>
                      <a:pt x="186" y="0"/>
                    </a:lnTo>
                    <a:lnTo>
                      <a:pt x="186" y="12"/>
                    </a:lnTo>
                    <a:lnTo>
                      <a:pt x="0" y="112"/>
                    </a:lnTo>
                    <a:lnTo>
                      <a:pt x="0" y="99"/>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83" name="Freeform 801"/>
              <p:cNvSpPr>
                <a:spLocks/>
              </p:cNvSpPr>
              <p:nvPr/>
            </p:nvSpPr>
            <p:spPr bwMode="auto">
              <a:xfrm>
                <a:off x="620" y="1239"/>
                <a:ext cx="268" cy="141"/>
              </a:xfrm>
              <a:custGeom>
                <a:avLst/>
                <a:gdLst/>
                <a:ahLst/>
                <a:cxnLst>
                  <a:cxn ang="0">
                    <a:pos x="0" y="101"/>
                  </a:cxn>
                  <a:cxn ang="0">
                    <a:pos x="191" y="0"/>
                  </a:cxn>
                  <a:cxn ang="0">
                    <a:pos x="267" y="40"/>
                  </a:cxn>
                  <a:cxn ang="0">
                    <a:pos x="77" y="140"/>
                  </a:cxn>
                  <a:cxn ang="0">
                    <a:pos x="0" y="101"/>
                  </a:cxn>
                </a:cxnLst>
                <a:rect l="0" t="0" r="r" b="b"/>
                <a:pathLst>
                  <a:path w="268" h="141">
                    <a:moveTo>
                      <a:pt x="0" y="101"/>
                    </a:moveTo>
                    <a:lnTo>
                      <a:pt x="191" y="0"/>
                    </a:lnTo>
                    <a:lnTo>
                      <a:pt x="267" y="40"/>
                    </a:lnTo>
                    <a:lnTo>
                      <a:pt x="77" y="140"/>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84" name="Freeform 802"/>
              <p:cNvSpPr>
                <a:spLocks/>
              </p:cNvSpPr>
              <p:nvPr/>
            </p:nvSpPr>
            <p:spPr bwMode="auto">
              <a:xfrm>
                <a:off x="641" y="1249"/>
                <a:ext cx="224" cy="120"/>
              </a:xfrm>
              <a:custGeom>
                <a:avLst/>
                <a:gdLst/>
                <a:ahLst/>
                <a:cxnLst>
                  <a:cxn ang="0">
                    <a:pos x="0" y="90"/>
                  </a:cxn>
                  <a:cxn ang="0">
                    <a:pos x="165" y="0"/>
                  </a:cxn>
                  <a:cxn ang="0">
                    <a:pos x="223" y="30"/>
                  </a:cxn>
                  <a:cxn ang="0">
                    <a:pos x="56" y="119"/>
                  </a:cxn>
                  <a:cxn ang="0">
                    <a:pos x="0" y="90"/>
                  </a:cxn>
                </a:cxnLst>
                <a:rect l="0" t="0" r="r" b="b"/>
                <a:pathLst>
                  <a:path w="224" h="120">
                    <a:moveTo>
                      <a:pt x="0" y="90"/>
                    </a:moveTo>
                    <a:lnTo>
                      <a:pt x="165" y="0"/>
                    </a:lnTo>
                    <a:lnTo>
                      <a:pt x="223" y="30"/>
                    </a:lnTo>
                    <a:lnTo>
                      <a:pt x="56" y="119"/>
                    </a:lnTo>
                    <a:lnTo>
                      <a:pt x="0" y="9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85" name="Freeform 803"/>
              <p:cNvSpPr>
                <a:spLocks/>
              </p:cNvSpPr>
              <p:nvPr/>
            </p:nvSpPr>
            <p:spPr bwMode="auto">
              <a:xfrm>
                <a:off x="697" y="1279"/>
                <a:ext cx="191" cy="115"/>
              </a:xfrm>
              <a:custGeom>
                <a:avLst/>
                <a:gdLst/>
                <a:ahLst/>
                <a:cxnLst>
                  <a:cxn ang="0">
                    <a:pos x="0" y="101"/>
                  </a:cxn>
                  <a:cxn ang="0">
                    <a:pos x="190" y="0"/>
                  </a:cxn>
                  <a:cxn ang="0">
                    <a:pos x="190" y="12"/>
                  </a:cxn>
                  <a:cxn ang="0">
                    <a:pos x="0" y="114"/>
                  </a:cxn>
                  <a:cxn ang="0">
                    <a:pos x="0" y="101"/>
                  </a:cxn>
                </a:cxnLst>
                <a:rect l="0" t="0" r="r" b="b"/>
                <a:pathLst>
                  <a:path w="191" h="115">
                    <a:moveTo>
                      <a:pt x="0" y="101"/>
                    </a:moveTo>
                    <a:lnTo>
                      <a:pt x="190" y="0"/>
                    </a:lnTo>
                    <a:lnTo>
                      <a:pt x="190" y="12"/>
                    </a:lnTo>
                    <a:lnTo>
                      <a:pt x="0" y="114"/>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86" name="Freeform 804"/>
              <p:cNvSpPr>
                <a:spLocks/>
              </p:cNvSpPr>
              <p:nvPr/>
            </p:nvSpPr>
            <p:spPr bwMode="auto">
              <a:xfrm>
                <a:off x="566" y="1313"/>
                <a:ext cx="131" cy="81"/>
              </a:xfrm>
              <a:custGeom>
                <a:avLst/>
                <a:gdLst/>
                <a:ahLst/>
                <a:cxnLst>
                  <a:cxn ang="0">
                    <a:pos x="130" y="67"/>
                  </a:cxn>
                  <a:cxn ang="0">
                    <a:pos x="0" y="0"/>
                  </a:cxn>
                  <a:cxn ang="0">
                    <a:pos x="0" y="15"/>
                  </a:cxn>
                  <a:cxn ang="0">
                    <a:pos x="128" y="80"/>
                  </a:cxn>
                  <a:cxn ang="0">
                    <a:pos x="130" y="67"/>
                  </a:cxn>
                </a:cxnLst>
                <a:rect l="0" t="0" r="r" b="b"/>
                <a:pathLst>
                  <a:path w="131" h="81">
                    <a:moveTo>
                      <a:pt x="130" y="67"/>
                    </a:moveTo>
                    <a:lnTo>
                      <a:pt x="0" y="0"/>
                    </a:lnTo>
                    <a:lnTo>
                      <a:pt x="0" y="15"/>
                    </a:lnTo>
                    <a:lnTo>
                      <a:pt x="128" y="80"/>
                    </a:lnTo>
                    <a:lnTo>
                      <a:pt x="13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87" name="Line 805"/>
              <p:cNvSpPr>
                <a:spLocks noChangeShapeType="1"/>
              </p:cNvSpPr>
              <p:nvPr/>
            </p:nvSpPr>
            <p:spPr bwMode="auto">
              <a:xfrm>
                <a:off x="759" y="1211"/>
                <a:ext cx="128" cy="6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88" name="Line 806"/>
              <p:cNvSpPr>
                <a:spLocks noChangeShapeType="1"/>
              </p:cNvSpPr>
              <p:nvPr/>
            </p:nvSpPr>
            <p:spPr bwMode="auto">
              <a:xfrm flipV="1">
                <a:off x="567" y="1211"/>
                <a:ext cx="192" cy="10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89" name="Freeform 807"/>
              <p:cNvSpPr>
                <a:spLocks/>
              </p:cNvSpPr>
              <p:nvPr/>
            </p:nvSpPr>
            <p:spPr bwMode="auto">
              <a:xfrm>
                <a:off x="567" y="1211"/>
                <a:ext cx="244" cy="129"/>
              </a:xfrm>
              <a:custGeom>
                <a:avLst/>
                <a:gdLst/>
                <a:ahLst/>
                <a:cxnLst>
                  <a:cxn ang="0">
                    <a:pos x="53" y="128"/>
                  </a:cxn>
                  <a:cxn ang="0">
                    <a:pos x="243" y="27"/>
                  </a:cxn>
                  <a:cxn ang="0">
                    <a:pos x="192" y="0"/>
                  </a:cxn>
                  <a:cxn ang="0">
                    <a:pos x="0" y="103"/>
                  </a:cxn>
                  <a:cxn ang="0">
                    <a:pos x="53" y="128"/>
                  </a:cxn>
                </a:cxnLst>
                <a:rect l="0" t="0" r="r" b="b"/>
                <a:pathLst>
                  <a:path w="244" h="129">
                    <a:moveTo>
                      <a:pt x="53" y="128"/>
                    </a:moveTo>
                    <a:lnTo>
                      <a:pt x="243" y="27"/>
                    </a:lnTo>
                    <a:lnTo>
                      <a:pt x="192" y="0"/>
                    </a:lnTo>
                    <a:lnTo>
                      <a:pt x="0" y="103"/>
                    </a:lnTo>
                    <a:lnTo>
                      <a:pt x="53" y="12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90" name="Freeform 808"/>
              <p:cNvSpPr>
                <a:spLocks/>
              </p:cNvSpPr>
              <p:nvPr/>
            </p:nvSpPr>
            <p:spPr bwMode="auto">
              <a:xfrm>
                <a:off x="644" y="1307"/>
                <a:ext cx="20" cy="17"/>
              </a:xfrm>
              <a:custGeom>
                <a:avLst/>
                <a:gdLst/>
                <a:ahLst/>
                <a:cxnLst>
                  <a:cxn ang="0">
                    <a:pos x="0" y="16"/>
                  </a:cxn>
                  <a:cxn ang="0">
                    <a:pos x="3" y="10"/>
                  </a:cxn>
                  <a:cxn ang="0">
                    <a:pos x="5" y="8"/>
                  </a:cxn>
                  <a:cxn ang="0">
                    <a:pos x="9" y="5"/>
                  </a:cxn>
                  <a:cxn ang="0">
                    <a:pos x="19" y="0"/>
                  </a:cxn>
                  <a:cxn ang="0">
                    <a:pos x="13" y="8"/>
                  </a:cxn>
                  <a:cxn ang="0">
                    <a:pos x="9" y="10"/>
                  </a:cxn>
                  <a:cxn ang="0">
                    <a:pos x="4" y="12"/>
                  </a:cxn>
                  <a:cxn ang="0">
                    <a:pos x="0" y="16"/>
                  </a:cxn>
                </a:cxnLst>
                <a:rect l="0" t="0" r="r" b="b"/>
                <a:pathLst>
                  <a:path w="20" h="17">
                    <a:moveTo>
                      <a:pt x="0" y="16"/>
                    </a:moveTo>
                    <a:lnTo>
                      <a:pt x="3" y="10"/>
                    </a:lnTo>
                    <a:lnTo>
                      <a:pt x="5" y="8"/>
                    </a:lnTo>
                    <a:lnTo>
                      <a:pt x="9" y="5"/>
                    </a:lnTo>
                    <a:lnTo>
                      <a:pt x="19" y="0"/>
                    </a:lnTo>
                    <a:lnTo>
                      <a:pt x="13" y="8"/>
                    </a:lnTo>
                    <a:lnTo>
                      <a:pt x="9" y="10"/>
                    </a:lnTo>
                    <a:lnTo>
                      <a:pt x="4" y="12"/>
                    </a:lnTo>
                    <a:lnTo>
                      <a:pt x="0" y="16"/>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791" name="Line 809"/>
              <p:cNvSpPr>
                <a:spLocks noChangeShapeType="1"/>
              </p:cNvSpPr>
              <p:nvPr/>
            </p:nvSpPr>
            <p:spPr bwMode="auto">
              <a:xfrm flipV="1">
                <a:off x="583" y="1218"/>
                <a:ext cx="181"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92" name="Line 810"/>
              <p:cNvSpPr>
                <a:spLocks noChangeShapeType="1"/>
              </p:cNvSpPr>
              <p:nvPr/>
            </p:nvSpPr>
            <p:spPr bwMode="auto">
              <a:xfrm flipV="1">
                <a:off x="595" y="1223"/>
                <a:ext cx="180"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93" name="Line 811"/>
              <p:cNvSpPr>
                <a:spLocks noChangeShapeType="1"/>
              </p:cNvSpPr>
              <p:nvPr/>
            </p:nvSpPr>
            <p:spPr bwMode="auto">
              <a:xfrm flipV="1">
                <a:off x="607" y="1228"/>
                <a:ext cx="181" cy="9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94" name="Oval 812"/>
              <p:cNvSpPr>
                <a:spLocks noChangeArrowheads="1"/>
              </p:cNvSpPr>
              <p:nvPr/>
            </p:nvSpPr>
            <p:spPr bwMode="auto">
              <a:xfrm>
                <a:off x="712" y="1243"/>
                <a:ext cx="15" cy="10"/>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795" name="Oval 813"/>
              <p:cNvSpPr>
                <a:spLocks noChangeArrowheads="1"/>
              </p:cNvSpPr>
              <p:nvPr/>
            </p:nvSpPr>
            <p:spPr bwMode="auto">
              <a:xfrm>
                <a:off x="714" y="1245"/>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796" name="Oval 814"/>
              <p:cNvSpPr>
                <a:spLocks noChangeArrowheads="1"/>
              </p:cNvSpPr>
              <p:nvPr/>
            </p:nvSpPr>
            <p:spPr bwMode="auto">
              <a:xfrm>
                <a:off x="737" y="1229"/>
                <a:ext cx="17" cy="11"/>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797" name="Oval 815"/>
              <p:cNvSpPr>
                <a:spLocks noChangeArrowheads="1"/>
              </p:cNvSpPr>
              <p:nvPr/>
            </p:nvSpPr>
            <p:spPr bwMode="auto">
              <a:xfrm>
                <a:off x="740" y="1232"/>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grpSp>
      </p:grpSp>
      <p:grpSp>
        <p:nvGrpSpPr>
          <p:cNvPr id="798" name="Group 816"/>
          <p:cNvGrpSpPr>
            <a:grpSpLocks/>
          </p:cNvGrpSpPr>
          <p:nvPr/>
        </p:nvGrpSpPr>
        <p:grpSpPr bwMode="auto">
          <a:xfrm>
            <a:off x="8078788" y="3667125"/>
            <a:ext cx="836612" cy="447675"/>
            <a:chOff x="2832" y="1344"/>
            <a:chExt cx="527" cy="282"/>
          </a:xfrm>
        </p:grpSpPr>
        <p:sp>
          <p:nvSpPr>
            <p:cNvPr id="799" name="Freeform 817"/>
            <p:cNvSpPr>
              <a:spLocks/>
            </p:cNvSpPr>
            <p:nvPr/>
          </p:nvSpPr>
          <p:spPr bwMode="auto">
            <a:xfrm>
              <a:off x="3176" y="1489"/>
              <a:ext cx="179" cy="94"/>
            </a:xfrm>
            <a:custGeom>
              <a:avLst/>
              <a:gdLst/>
              <a:ahLst/>
              <a:cxnLst>
                <a:cxn ang="0">
                  <a:pos x="0" y="65"/>
                </a:cxn>
                <a:cxn ang="0">
                  <a:pos x="22" y="65"/>
                </a:cxn>
                <a:cxn ang="0">
                  <a:pos x="45" y="79"/>
                </a:cxn>
                <a:cxn ang="0">
                  <a:pos x="67" y="84"/>
                </a:cxn>
                <a:cxn ang="0">
                  <a:pos x="89" y="88"/>
                </a:cxn>
                <a:cxn ang="0">
                  <a:pos x="112" y="93"/>
                </a:cxn>
                <a:cxn ang="0">
                  <a:pos x="134" y="88"/>
                </a:cxn>
                <a:cxn ang="0">
                  <a:pos x="157" y="84"/>
                </a:cxn>
                <a:cxn ang="0">
                  <a:pos x="164" y="70"/>
                </a:cxn>
                <a:cxn ang="0">
                  <a:pos x="164" y="56"/>
                </a:cxn>
                <a:cxn ang="0">
                  <a:pos x="149" y="42"/>
                </a:cxn>
                <a:cxn ang="0">
                  <a:pos x="149" y="28"/>
                </a:cxn>
                <a:cxn ang="0">
                  <a:pos x="142" y="14"/>
                </a:cxn>
                <a:cxn ang="0">
                  <a:pos x="142" y="0"/>
                </a:cxn>
              </a:cxnLst>
              <a:rect l="0" t="0" r="r" b="b"/>
              <a:pathLst>
                <a:path w="165" h="94">
                  <a:moveTo>
                    <a:pt x="0" y="65"/>
                  </a:moveTo>
                  <a:lnTo>
                    <a:pt x="22" y="65"/>
                  </a:lnTo>
                  <a:lnTo>
                    <a:pt x="45" y="79"/>
                  </a:lnTo>
                  <a:lnTo>
                    <a:pt x="67" y="84"/>
                  </a:lnTo>
                  <a:lnTo>
                    <a:pt x="89" y="88"/>
                  </a:lnTo>
                  <a:lnTo>
                    <a:pt x="112" y="93"/>
                  </a:lnTo>
                  <a:lnTo>
                    <a:pt x="134" y="88"/>
                  </a:lnTo>
                  <a:lnTo>
                    <a:pt x="157" y="84"/>
                  </a:lnTo>
                  <a:lnTo>
                    <a:pt x="164" y="70"/>
                  </a:lnTo>
                  <a:lnTo>
                    <a:pt x="164" y="56"/>
                  </a:lnTo>
                  <a:lnTo>
                    <a:pt x="149" y="42"/>
                  </a:lnTo>
                  <a:lnTo>
                    <a:pt x="149" y="28"/>
                  </a:lnTo>
                  <a:lnTo>
                    <a:pt x="142" y="14"/>
                  </a:lnTo>
                  <a:lnTo>
                    <a:pt x="142" y="0"/>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800" name="Freeform 818"/>
            <p:cNvSpPr>
              <a:spLocks/>
            </p:cNvSpPr>
            <p:nvPr/>
          </p:nvSpPr>
          <p:spPr bwMode="auto">
            <a:xfrm>
              <a:off x="3061" y="1521"/>
              <a:ext cx="165" cy="47"/>
            </a:xfrm>
            <a:custGeom>
              <a:avLst/>
              <a:gdLst/>
              <a:ahLst/>
              <a:cxnLst>
                <a:cxn ang="0">
                  <a:pos x="53" y="0"/>
                </a:cxn>
                <a:cxn ang="0">
                  <a:pos x="0" y="18"/>
                </a:cxn>
                <a:cxn ang="0">
                  <a:pos x="91" y="46"/>
                </a:cxn>
                <a:cxn ang="0">
                  <a:pos x="151" y="28"/>
                </a:cxn>
                <a:cxn ang="0">
                  <a:pos x="53" y="0"/>
                </a:cxn>
              </a:cxnLst>
              <a:rect l="0" t="0" r="r" b="b"/>
              <a:pathLst>
                <a:path w="152" h="47">
                  <a:moveTo>
                    <a:pt x="53" y="0"/>
                  </a:moveTo>
                  <a:lnTo>
                    <a:pt x="0" y="18"/>
                  </a:lnTo>
                  <a:lnTo>
                    <a:pt x="91" y="46"/>
                  </a:lnTo>
                  <a:lnTo>
                    <a:pt x="151" y="28"/>
                  </a:lnTo>
                  <a:lnTo>
                    <a:pt x="53"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01" name="Rectangle 819"/>
            <p:cNvSpPr>
              <a:spLocks noChangeArrowheads="1"/>
            </p:cNvSpPr>
            <p:nvPr/>
          </p:nvSpPr>
          <p:spPr bwMode="auto">
            <a:xfrm>
              <a:off x="3314" y="1438"/>
              <a:ext cx="45" cy="61"/>
            </a:xfrm>
            <a:prstGeom prst="rect">
              <a:avLst/>
            </a:prstGeom>
            <a:solidFill>
              <a:srgbClr val="C1CEFF"/>
            </a:solidFill>
            <a:ln w="12700">
              <a:solidFill>
                <a:schemeClr val="tx1"/>
              </a:solidFill>
              <a:miter lim="800000"/>
              <a:headEnd/>
              <a:tailEnd/>
            </a:ln>
            <a:effectLst/>
          </p:spPr>
          <p:txBody>
            <a:bodyPr wrap="none" anchor="ctr"/>
            <a:lstStyle/>
            <a:p>
              <a:endParaRPr lang="en-US"/>
            </a:p>
          </p:txBody>
        </p:sp>
        <p:grpSp>
          <p:nvGrpSpPr>
            <p:cNvPr id="802" name="Group 820"/>
            <p:cNvGrpSpPr>
              <a:grpSpLocks/>
            </p:cNvGrpSpPr>
            <p:nvPr/>
          </p:nvGrpSpPr>
          <p:grpSpPr bwMode="auto">
            <a:xfrm>
              <a:off x="2832" y="1344"/>
              <a:ext cx="363" cy="282"/>
              <a:chOff x="553" y="1112"/>
              <a:chExt cx="335" cy="282"/>
            </a:xfrm>
          </p:grpSpPr>
          <p:sp>
            <p:nvSpPr>
              <p:cNvPr id="803" name="Freeform 821"/>
              <p:cNvSpPr>
                <a:spLocks/>
              </p:cNvSpPr>
              <p:nvPr/>
            </p:nvSpPr>
            <p:spPr bwMode="auto">
              <a:xfrm>
                <a:off x="553" y="1112"/>
                <a:ext cx="201" cy="109"/>
              </a:xfrm>
              <a:custGeom>
                <a:avLst/>
                <a:gdLst/>
                <a:ahLst/>
                <a:cxnLst>
                  <a:cxn ang="0">
                    <a:pos x="0" y="102"/>
                  </a:cxn>
                  <a:cxn ang="0">
                    <a:pos x="186" y="0"/>
                  </a:cxn>
                  <a:cxn ang="0">
                    <a:pos x="200" y="7"/>
                  </a:cxn>
                  <a:cxn ang="0">
                    <a:pos x="10" y="108"/>
                  </a:cxn>
                  <a:cxn ang="0">
                    <a:pos x="0" y="102"/>
                  </a:cxn>
                </a:cxnLst>
                <a:rect l="0" t="0" r="r" b="b"/>
                <a:pathLst>
                  <a:path w="201" h="109">
                    <a:moveTo>
                      <a:pt x="0" y="102"/>
                    </a:moveTo>
                    <a:lnTo>
                      <a:pt x="186" y="0"/>
                    </a:lnTo>
                    <a:lnTo>
                      <a:pt x="200" y="7"/>
                    </a:lnTo>
                    <a:lnTo>
                      <a:pt x="10" y="10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04" name="Freeform 822"/>
              <p:cNvSpPr>
                <a:spLocks/>
              </p:cNvSpPr>
              <p:nvPr/>
            </p:nvSpPr>
            <p:spPr bwMode="auto">
              <a:xfrm>
                <a:off x="553" y="1217"/>
                <a:ext cx="17" cy="90"/>
              </a:xfrm>
              <a:custGeom>
                <a:avLst/>
                <a:gdLst/>
                <a:ahLst/>
                <a:cxnLst>
                  <a:cxn ang="0">
                    <a:pos x="0" y="0"/>
                  </a:cxn>
                  <a:cxn ang="0">
                    <a:pos x="16" y="5"/>
                  </a:cxn>
                  <a:cxn ang="0">
                    <a:pos x="16" y="89"/>
                  </a:cxn>
                  <a:cxn ang="0">
                    <a:pos x="0" y="83"/>
                  </a:cxn>
                  <a:cxn ang="0">
                    <a:pos x="0" y="0"/>
                  </a:cxn>
                </a:cxnLst>
                <a:rect l="0" t="0" r="r" b="b"/>
                <a:pathLst>
                  <a:path w="17" h="90">
                    <a:moveTo>
                      <a:pt x="0" y="0"/>
                    </a:moveTo>
                    <a:lnTo>
                      <a:pt x="16" y="5"/>
                    </a:lnTo>
                    <a:lnTo>
                      <a:pt x="16" y="89"/>
                    </a:lnTo>
                    <a:lnTo>
                      <a:pt x="0" y="83"/>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05" name="Freeform 823"/>
              <p:cNvSpPr>
                <a:spLocks/>
              </p:cNvSpPr>
              <p:nvPr/>
            </p:nvSpPr>
            <p:spPr bwMode="auto">
              <a:xfrm>
                <a:off x="563" y="1118"/>
                <a:ext cx="194" cy="189"/>
              </a:xfrm>
              <a:custGeom>
                <a:avLst/>
                <a:gdLst/>
                <a:ahLst/>
                <a:cxnLst>
                  <a:cxn ang="0">
                    <a:pos x="0" y="102"/>
                  </a:cxn>
                  <a:cxn ang="0">
                    <a:pos x="193" y="0"/>
                  </a:cxn>
                  <a:cxn ang="0">
                    <a:pos x="193" y="86"/>
                  </a:cxn>
                  <a:cxn ang="0">
                    <a:pos x="0" y="188"/>
                  </a:cxn>
                  <a:cxn ang="0">
                    <a:pos x="0" y="102"/>
                  </a:cxn>
                </a:cxnLst>
                <a:rect l="0" t="0" r="r" b="b"/>
                <a:pathLst>
                  <a:path w="194" h="189">
                    <a:moveTo>
                      <a:pt x="0" y="102"/>
                    </a:moveTo>
                    <a:lnTo>
                      <a:pt x="193" y="0"/>
                    </a:lnTo>
                    <a:lnTo>
                      <a:pt x="193" y="86"/>
                    </a:lnTo>
                    <a:lnTo>
                      <a:pt x="0" y="18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06" name="Freeform 824"/>
              <p:cNvSpPr>
                <a:spLocks/>
              </p:cNvSpPr>
              <p:nvPr/>
            </p:nvSpPr>
            <p:spPr bwMode="auto">
              <a:xfrm>
                <a:off x="602" y="1153"/>
                <a:ext cx="130" cy="124"/>
              </a:xfrm>
              <a:custGeom>
                <a:avLst/>
                <a:gdLst/>
                <a:ahLst/>
                <a:cxnLst>
                  <a:cxn ang="0">
                    <a:pos x="0" y="67"/>
                  </a:cxn>
                  <a:cxn ang="0">
                    <a:pos x="129" y="0"/>
                  </a:cxn>
                  <a:cxn ang="0">
                    <a:pos x="129" y="55"/>
                  </a:cxn>
                  <a:cxn ang="0">
                    <a:pos x="0" y="123"/>
                  </a:cxn>
                  <a:cxn ang="0">
                    <a:pos x="0" y="67"/>
                  </a:cxn>
                </a:cxnLst>
                <a:rect l="0" t="0" r="r" b="b"/>
                <a:pathLst>
                  <a:path w="130" h="124">
                    <a:moveTo>
                      <a:pt x="0" y="67"/>
                    </a:moveTo>
                    <a:lnTo>
                      <a:pt x="129" y="0"/>
                    </a:lnTo>
                    <a:lnTo>
                      <a:pt x="129" y="55"/>
                    </a:lnTo>
                    <a:lnTo>
                      <a:pt x="0" y="123"/>
                    </a:lnTo>
                    <a:lnTo>
                      <a:pt x="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07" name="Freeform 825"/>
              <p:cNvSpPr>
                <a:spLocks/>
              </p:cNvSpPr>
              <p:nvPr/>
            </p:nvSpPr>
            <p:spPr bwMode="auto">
              <a:xfrm>
                <a:off x="553" y="1112"/>
                <a:ext cx="204" cy="111"/>
              </a:xfrm>
              <a:custGeom>
                <a:avLst/>
                <a:gdLst/>
                <a:ahLst/>
                <a:cxnLst>
                  <a:cxn ang="0">
                    <a:pos x="0" y="104"/>
                  </a:cxn>
                  <a:cxn ang="0">
                    <a:pos x="189" y="0"/>
                  </a:cxn>
                  <a:cxn ang="0">
                    <a:pos x="203" y="7"/>
                  </a:cxn>
                  <a:cxn ang="0">
                    <a:pos x="11" y="110"/>
                  </a:cxn>
                  <a:cxn ang="0">
                    <a:pos x="0" y="104"/>
                  </a:cxn>
                </a:cxnLst>
                <a:rect l="0" t="0" r="r" b="b"/>
                <a:pathLst>
                  <a:path w="204" h="111">
                    <a:moveTo>
                      <a:pt x="0" y="104"/>
                    </a:moveTo>
                    <a:lnTo>
                      <a:pt x="189" y="0"/>
                    </a:lnTo>
                    <a:lnTo>
                      <a:pt x="203" y="7"/>
                    </a:lnTo>
                    <a:lnTo>
                      <a:pt x="11" y="110"/>
                    </a:lnTo>
                    <a:lnTo>
                      <a:pt x="0" y="104"/>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08" name="Freeform 826"/>
              <p:cNvSpPr>
                <a:spLocks/>
              </p:cNvSpPr>
              <p:nvPr/>
            </p:nvSpPr>
            <p:spPr bwMode="auto">
              <a:xfrm>
                <a:off x="553" y="1217"/>
                <a:ext cx="17" cy="93"/>
              </a:xfrm>
              <a:custGeom>
                <a:avLst/>
                <a:gdLst/>
                <a:ahLst/>
                <a:cxnLst>
                  <a:cxn ang="0">
                    <a:pos x="0" y="0"/>
                  </a:cxn>
                  <a:cxn ang="0">
                    <a:pos x="16" y="6"/>
                  </a:cxn>
                  <a:cxn ang="0">
                    <a:pos x="16" y="92"/>
                  </a:cxn>
                  <a:cxn ang="0">
                    <a:pos x="0" y="85"/>
                  </a:cxn>
                  <a:cxn ang="0">
                    <a:pos x="0" y="0"/>
                  </a:cxn>
                </a:cxnLst>
                <a:rect l="0" t="0" r="r" b="b"/>
                <a:pathLst>
                  <a:path w="17" h="93">
                    <a:moveTo>
                      <a:pt x="0" y="0"/>
                    </a:moveTo>
                    <a:lnTo>
                      <a:pt x="16" y="6"/>
                    </a:lnTo>
                    <a:lnTo>
                      <a:pt x="16" y="92"/>
                    </a:lnTo>
                    <a:lnTo>
                      <a:pt x="0" y="85"/>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09" name="Freeform 827"/>
              <p:cNvSpPr>
                <a:spLocks/>
              </p:cNvSpPr>
              <p:nvPr/>
            </p:nvSpPr>
            <p:spPr bwMode="auto">
              <a:xfrm>
                <a:off x="620" y="1239"/>
                <a:ext cx="264" cy="140"/>
              </a:xfrm>
              <a:custGeom>
                <a:avLst/>
                <a:gdLst/>
                <a:ahLst/>
                <a:cxnLst>
                  <a:cxn ang="0">
                    <a:pos x="0" y="100"/>
                  </a:cxn>
                  <a:cxn ang="0">
                    <a:pos x="188" y="0"/>
                  </a:cxn>
                  <a:cxn ang="0">
                    <a:pos x="263" y="40"/>
                  </a:cxn>
                  <a:cxn ang="0">
                    <a:pos x="76" y="139"/>
                  </a:cxn>
                  <a:cxn ang="0">
                    <a:pos x="0" y="100"/>
                  </a:cxn>
                </a:cxnLst>
                <a:rect l="0" t="0" r="r" b="b"/>
                <a:pathLst>
                  <a:path w="264" h="140">
                    <a:moveTo>
                      <a:pt x="0" y="100"/>
                    </a:moveTo>
                    <a:lnTo>
                      <a:pt x="188" y="0"/>
                    </a:lnTo>
                    <a:lnTo>
                      <a:pt x="263" y="40"/>
                    </a:lnTo>
                    <a:lnTo>
                      <a:pt x="76" y="139"/>
                    </a:lnTo>
                    <a:lnTo>
                      <a:pt x="0" y="10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10" name="Freeform 828"/>
              <p:cNvSpPr>
                <a:spLocks/>
              </p:cNvSpPr>
              <p:nvPr/>
            </p:nvSpPr>
            <p:spPr bwMode="auto">
              <a:xfrm>
                <a:off x="641" y="1249"/>
                <a:ext cx="221" cy="117"/>
              </a:xfrm>
              <a:custGeom>
                <a:avLst/>
                <a:gdLst/>
                <a:ahLst/>
                <a:cxnLst>
                  <a:cxn ang="0">
                    <a:pos x="0" y="88"/>
                  </a:cxn>
                  <a:cxn ang="0">
                    <a:pos x="163" y="0"/>
                  </a:cxn>
                  <a:cxn ang="0">
                    <a:pos x="220" y="29"/>
                  </a:cxn>
                  <a:cxn ang="0">
                    <a:pos x="55" y="116"/>
                  </a:cxn>
                  <a:cxn ang="0">
                    <a:pos x="0" y="88"/>
                  </a:cxn>
                </a:cxnLst>
                <a:rect l="0" t="0" r="r" b="b"/>
                <a:pathLst>
                  <a:path w="221" h="117">
                    <a:moveTo>
                      <a:pt x="0" y="88"/>
                    </a:moveTo>
                    <a:lnTo>
                      <a:pt x="163" y="0"/>
                    </a:lnTo>
                    <a:lnTo>
                      <a:pt x="220" y="29"/>
                    </a:lnTo>
                    <a:lnTo>
                      <a:pt x="55" y="116"/>
                    </a:lnTo>
                    <a:lnTo>
                      <a:pt x="0" y="8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11" name="Freeform 829"/>
              <p:cNvSpPr>
                <a:spLocks/>
              </p:cNvSpPr>
              <p:nvPr/>
            </p:nvSpPr>
            <p:spPr bwMode="auto">
              <a:xfrm>
                <a:off x="697" y="1279"/>
                <a:ext cx="187" cy="113"/>
              </a:xfrm>
              <a:custGeom>
                <a:avLst/>
                <a:gdLst/>
                <a:ahLst/>
                <a:cxnLst>
                  <a:cxn ang="0">
                    <a:pos x="0" y="99"/>
                  </a:cxn>
                  <a:cxn ang="0">
                    <a:pos x="186" y="0"/>
                  </a:cxn>
                  <a:cxn ang="0">
                    <a:pos x="186" y="12"/>
                  </a:cxn>
                  <a:cxn ang="0">
                    <a:pos x="0" y="112"/>
                  </a:cxn>
                  <a:cxn ang="0">
                    <a:pos x="0" y="99"/>
                  </a:cxn>
                </a:cxnLst>
                <a:rect l="0" t="0" r="r" b="b"/>
                <a:pathLst>
                  <a:path w="187" h="113">
                    <a:moveTo>
                      <a:pt x="0" y="99"/>
                    </a:moveTo>
                    <a:lnTo>
                      <a:pt x="186" y="0"/>
                    </a:lnTo>
                    <a:lnTo>
                      <a:pt x="186" y="12"/>
                    </a:lnTo>
                    <a:lnTo>
                      <a:pt x="0" y="112"/>
                    </a:lnTo>
                    <a:lnTo>
                      <a:pt x="0" y="99"/>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12" name="Freeform 830"/>
              <p:cNvSpPr>
                <a:spLocks/>
              </p:cNvSpPr>
              <p:nvPr/>
            </p:nvSpPr>
            <p:spPr bwMode="auto">
              <a:xfrm>
                <a:off x="620" y="1239"/>
                <a:ext cx="268" cy="141"/>
              </a:xfrm>
              <a:custGeom>
                <a:avLst/>
                <a:gdLst/>
                <a:ahLst/>
                <a:cxnLst>
                  <a:cxn ang="0">
                    <a:pos x="0" y="101"/>
                  </a:cxn>
                  <a:cxn ang="0">
                    <a:pos x="191" y="0"/>
                  </a:cxn>
                  <a:cxn ang="0">
                    <a:pos x="267" y="40"/>
                  </a:cxn>
                  <a:cxn ang="0">
                    <a:pos x="77" y="140"/>
                  </a:cxn>
                  <a:cxn ang="0">
                    <a:pos x="0" y="101"/>
                  </a:cxn>
                </a:cxnLst>
                <a:rect l="0" t="0" r="r" b="b"/>
                <a:pathLst>
                  <a:path w="268" h="141">
                    <a:moveTo>
                      <a:pt x="0" y="101"/>
                    </a:moveTo>
                    <a:lnTo>
                      <a:pt x="191" y="0"/>
                    </a:lnTo>
                    <a:lnTo>
                      <a:pt x="267" y="40"/>
                    </a:lnTo>
                    <a:lnTo>
                      <a:pt x="77" y="140"/>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13" name="Freeform 831"/>
              <p:cNvSpPr>
                <a:spLocks/>
              </p:cNvSpPr>
              <p:nvPr/>
            </p:nvSpPr>
            <p:spPr bwMode="auto">
              <a:xfrm>
                <a:off x="641" y="1249"/>
                <a:ext cx="224" cy="120"/>
              </a:xfrm>
              <a:custGeom>
                <a:avLst/>
                <a:gdLst/>
                <a:ahLst/>
                <a:cxnLst>
                  <a:cxn ang="0">
                    <a:pos x="0" y="90"/>
                  </a:cxn>
                  <a:cxn ang="0">
                    <a:pos x="165" y="0"/>
                  </a:cxn>
                  <a:cxn ang="0">
                    <a:pos x="223" y="30"/>
                  </a:cxn>
                  <a:cxn ang="0">
                    <a:pos x="56" y="119"/>
                  </a:cxn>
                  <a:cxn ang="0">
                    <a:pos x="0" y="90"/>
                  </a:cxn>
                </a:cxnLst>
                <a:rect l="0" t="0" r="r" b="b"/>
                <a:pathLst>
                  <a:path w="224" h="120">
                    <a:moveTo>
                      <a:pt x="0" y="90"/>
                    </a:moveTo>
                    <a:lnTo>
                      <a:pt x="165" y="0"/>
                    </a:lnTo>
                    <a:lnTo>
                      <a:pt x="223" y="30"/>
                    </a:lnTo>
                    <a:lnTo>
                      <a:pt x="56" y="119"/>
                    </a:lnTo>
                    <a:lnTo>
                      <a:pt x="0" y="9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14" name="Freeform 832"/>
              <p:cNvSpPr>
                <a:spLocks/>
              </p:cNvSpPr>
              <p:nvPr/>
            </p:nvSpPr>
            <p:spPr bwMode="auto">
              <a:xfrm>
                <a:off x="697" y="1279"/>
                <a:ext cx="191" cy="115"/>
              </a:xfrm>
              <a:custGeom>
                <a:avLst/>
                <a:gdLst/>
                <a:ahLst/>
                <a:cxnLst>
                  <a:cxn ang="0">
                    <a:pos x="0" y="101"/>
                  </a:cxn>
                  <a:cxn ang="0">
                    <a:pos x="190" y="0"/>
                  </a:cxn>
                  <a:cxn ang="0">
                    <a:pos x="190" y="12"/>
                  </a:cxn>
                  <a:cxn ang="0">
                    <a:pos x="0" y="114"/>
                  </a:cxn>
                  <a:cxn ang="0">
                    <a:pos x="0" y="101"/>
                  </a:cxn>
                </a:cxnLst>
                <a:rect l="0" t="0" r="r" b="b"/>
                <a:pathLst>
                  <a:path w="191" h="115">
                    <a:moveTo>
                      <a:pt x="0" y="101"/>
                    </a:moveTo>
                    <a:lnTo>
                      <a:pt x="190" y="0"/>
                    </a:lnTo>
                    <a:lnTo>
                      <a:pt x="190" y="12"/>
                    </a:lnTo>
                    <a:lnTo>
                      <a:pt x="0" y="114"/>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15" name="Freeform 833"/>
              <p:cNvSpPr>
                <a:spLocks/>
              </p:cNvSpPr>
              <p:nvPr/>
            </p:nvSpPr>
            <p:spPr bwMode="auto">
              <a:xfrm>
                <a:off x="566" y="1313"/>
                <a:ext cx="131" cy="81"/>
              </a:xfrm>
              <a:custGeom>
                <a:avLst/>
                <a:gdLst/>
                <a:ahLst/>
                <a:cxnLst>
                  <a:cxn ang="0">
                    <a:pos x="130" y="67"/>
                  </a:cxn>
                  <a:cxn ang="0">
                    <a:pos x="0" y="0"/>
                  </a:cxn>
                  <a:cxn ang="0">
                    <a:pos x="0" y="15"/>
                  </a:cxn>
                  <a:cxn ang="0">
                    <a:pos x="128" y="80"/>
                  </a:cxn>
                  <a:cxn ang="0">
                    <a:pos x="130" y="67"/>
                  </a:cxn>
                </a:cxnLst>
                <a:rect l="0" t="0" r="r" b="b"/>
                <a:pathLst>
                  <a:path w="131" h="81">
                    <a:moveTo>
                      <a:pt x="130" y="67"/>
                    </a:moveTo>
                    <a:lnTo>
                      <a:pt x="0" y="0"/>
                    </a:lnTo>
                    <a:lnTo>
                      <a:pt x="0" y="15"/>
                    </a:lnTo>
                    <a:lnTo>
                      <a:pt x="128" y="80"/>
                    </a:lnTo>
                    <a:lnTo>
                      <a:pt x="13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16" name="Line 834"/>
              <p:cNvSpPr>
                <a:spLocks noChangeShapeType="1"/>
              </p:cNvSpPr>
              <p:nvPr/>
            </p:nvSpPr>
            <p:spPr bwMode="auto">
              <a:xfrm>
                <a:off x="759" y="1211"/>
                <a:ext cx="128" cy="6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17" name="Line 835"/>
              <p:cNvSpPr>
                <a:spLocks noChangeShapeType="1"/>
              </p:cNvSpPr>
              <p:nvPr/>
            </p:nvSpPr>
            <p:spPr bwMode="auto">
              <a:xfrm flipV="1">
                <a:off x="567" y="1211"/>
                <a:ext cx="192" cy="10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18" name="Freeform 836"/>
              <p:cNvSpPr>
                <a:spLocks/>
              </p:cNvSpPr>
              <p:nvPr/>
            </p:nvSpPr>
            <p:spPr bwMode="auto">
              <a:xfrm>
                <a:off x="567" y="1211"/>
                <a:ext cx="244" cy="129"/>
              </a:xfrm>
              <a:custGeom>
                <a:avLst/>
                <a:gdLst/>
                <a:ahLst/>
                <a:cxnLst>
                  <a:cxn ang="0">
                    <a:pos x="53" y="128"/>
                  </a:cxn>
                  <a:cxn ang="0">
                    <a:pos x="243" y="27"/>
                  </a:cxn>
                  <a:cxn ang="0">
                    <a:pos x="192" y="0"/>
                  </a:cxn>
                  <a:cxn ang="0">
                    <a:pos x="0" y="103"/>
                  </a:cxn>
                  <a:cxn ang="0">
                    <a:pos x="53" y="128"/>
                  </a:cxn>
                </a:cxnLst>
                <a:rect l="0" t="0" r="r" b="b"/>
                <a:pathLst>
                  <a:path w="244" h="129">
                    <a:moveTo>
                      <a:pt x="53" y="128"/>
                    </a:moveTo>
                    <a:lnTo>
                      <a:pt x="243" y="27"/>
                    </a:lnTo>
                    <a:lnTo>
                      <a:pt x="192" y="0"/>
                    </a:lnTo>
                    <a:lnTo>
                      <a:pt x="0" y="103"/>
                    </a:lnTo>
                    <a:lnTo>
                      <a:pt x="53" y="12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19" name="Freeform 837"/>
              <p:cNvSpPr>
                <a:spLocks/>
              </p:cNvSpPr>
              <p:nvPr/>
            </p:nvSpPr>
            <p:spPr bwMode="auto">
              <a:xfrm>
                <a:off x="644" y="1307"/>
                <a:ext cx="20" cy="17"/>
              </a:xfrm>
              <a:custGeom>
                <a:avLst/>
                <a:gdLst/>
                <a:ahLst/>
                <a:cxnLst>
                  <a:cxn ang="0">
                    <a:pos x="0" y="16"/>
                  </a:cxn>
                  <a:cxn ang="0">
                    <a:pos x="3" y="10"/>
                  </a:cxn>
                  <a:cxn ang="0">
                    <a:pos x="5" y="8"/>
                  </a:cxn>
                  <a:cxn ang="0">
                    <a:pos x="9" y="5"/>
                  </a:cxn>
                  <a:cxn ang="0">
                    <a:pos x="19" y="0"/>
                  </a:cxn>
                  <a:cxn ang="0">
                    <a:pos x="13" y="8"/>
                  </a:cxn>
                  <a:cxn ang="0">
                    <a:pos x="9" y="10"/>
                  </a:cxn>
                  <a:cxn ang="0">
                    <a:pos x="4" y="12"/>
                  </a:cxn>
                  <a:cxn ang="0">
                    <a:pos x="0" y="16"/>
                  </a:cxn>
                </a:cxnLst>
                <a:rect l="0" t="0" r="r" b="b"/>
                <a:pathLst>
                  <a:path w="20" h="17">
                    <a:moveTo>
                      <a:pt x="0" y="16"/>
                    </a:moveTo>
                    <a:lnTo>
                      <a:pt x="3" y="10"/>
                    </a:lnTo>
                    <a:lnTo>
                      <a:pt x="5" y="8"/>
                    </a:lnTo>
                    <a:lnTo>
                      <a:pt x="9" y="5"/>
                    </a:lnTo>
                    <a:lnTo>
                      <a:pt x="19" y="0"/>
                    </a:lnTo>
                    <a:lnTo>
                      <a:pt x="13" y="8"/>
                    </a:lnTo>
                    <a:lnTo>
                      <a:pt x="9" y="10"/>
                    </a:lnTo>
                    <a:lnTo>
                      <a:pt x="4" y="12"/>
                    </a:lnTo>
                    <a:lnTo>
                      <a:pt x="0" y="16"/>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20" name="Line 838"/>
              <p:cNvSpPr>
                <a:spLocks noChangeShapeType="1"/>
              </p:cNvSpPr>
              <p:nvPr/>
            </p:nvSpPr>
            <p:spPr bwMode="auto">
              <a:xfrm flipV="1">
                <a:off x="583" y="1218"/>
                <a:ext cx="181"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21" name="Line 839"/>
              <p:cNvSpPr>
                <a:spLocks noChangeShapeType="1"/>
              </p:cNvSpPr>
              <p:nvPr/>
            </p:nvSpPr>
            <p:spPr bwMode="auto">
              <a:xfrm flipV="1">
                <a:off x="595" y="1223"/>
                <a:ext cx="180"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22" name="Line 840"/>
              <p:cNvSpPr>
                <a:spLocks noChangeShapeType="1"/>
              </p:cNvSpPr>
              <p:nvPr/>
            </p:nvSpPr>
            <p:spPr bwMode="auto">
              <a:xfrm flipV="1">
                <a:off x="607" y="1228"/>
                <a:ext cx="181" cy="9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23" name="Oval 841"/>
              <p:cNvSpPr>
                <a:spLocks noChangeArrowheads="1"/>
              </p:cNvSpPr>
              <p:nvPr/>
            </p:nvSpPr>
            <p:spPr bwMode="auto">
              <a:xfrm>
                <a:off x="712" y="1243"/>
                <a:ext cx="15" cy="10"/>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824" name="Oval 842"/>
              <p:cNvSpPr>
                <a:spLocks noChangeArrowheads="1"/>
              </p:cNvSpPr>
              <p:nvPr/>
            </p:nvSpPr>
            <p:spPr bwMode="auto">
              <a:xfrm>
                <a:off x="714" y="1245"/>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825" name="Oval 843"/>
              <p:cNvSpPr>
                <a:spLocks noChangeArrowheads="1"/>
              </p:cNvSpPr>
              <p:nvPr/>
            </p:nvSpPr>
            <p:spPr bwMode="auto">
              <a:xfrm>
                <a:off x="737" y="1229"/>
                <a:ext cx="17" cy="11"/>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826" name="Oval 844"/>
              <p:cNvSpPr>
                <a:spLocks noChangeArrowheads="1"/>
              </p:cNvSpPr>
              <p:nvPr/>
            </p:nvSpPr>
            <p:spPr bwMode="auto">
              <a:xfrm>
                <a:off x="740" y="1232"/>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grpSp>
      </p:grpSp>
      <p:grpSp>
        <p:nvGrpSpPr>
          <p:cNvPr id="827" name="Group 845"/>
          <p:cNvGrpSpPr>
            <a:grpSpLocks/>
          </p:cNvGrpSpPr>
          <p:nvPr/>
        </p:nvGrpSpPr>
        <p:grpSpPr bwMode="auto">
          <a:xfrm>
            <a:off x="7391400" y="4505325"/>
            <a:ext cx="836613" cy="447675"/>
            <a:chOff x="2832" y="1344"/>
            <a:chExt cx="527" cy="282"/>
          </a:xfrm>
        </p:grpSpPr>
        <p:sp>
          <p:nvSpPr>
            <p:cNvPr id="828" name="Freeform 846"/>
            <p:cNvSpPr>
              <a:spLocks/>
            </p:cNvSpPr>
            <p:nvPr/>
          </p:nvSpPr>
          <p:spPr bwMode="auto">
            <a:xfrm>
              <a:off x="3176" y="1489"/>
              <a:ext cx="179" cy="94"/>
            </a:xfrm>
            <a:custGeom>
              <a:avLst/>
              <a:gdLst/>
              <a:ahLst/>
              <a:cxnLst>
                <a:cxn ang="0">
                  <a:pos x="0" y="65"/>
                </a:cxn>
                <a:cxn ang="0">
                  <a:pos x="22" y="65"/>
                </a:cxn>
                <a:cxn ang="0">
                  <a:pos x="45" y="79"/>
                </a:cxn>
                <a:cxn ang="0">
                  <a:pos x="67" y="84"/>
                </a:cxn>
                <a:cxn ang="0">
                  <a:pos x="89" y="88"/>
                </a:cxn>
                <a:cxn ang="0">
                  <a:pos x="112" y="93"/>
                </a:cxn>
                <a:cxn ang="0">
                  <a:pos x="134" y="88"/>
                </a:cxn>
                <a:cxn ang="0">
                  <a:pos x="157" y="84"/>
                </a:cxn>
                <a:cxn ang="0">
                  <a:pos x="164" y="70"/>
                </a:cxn>
                <a:cxn ang="0">
                  <a:pos x="164" y="56"/>
                </a:cxn>
                <a:cxn ang="0">
                  <a:pos x="149" y="42"/>
                </a:cxn>
                <a:cxn ang="0">
                  <a:pos x="149" y="28"/>
                </a:cxn>
                <a:cxn ang="0">
                  <a:pos x="142" y="14"/>
                </a:cxn>
                <a:cxn ang="0">
                  <a:pos x="142" y="0"/>
                </a:cxn>
              </a:cxnLst>
              <a:rect l="0" t="0" r="r" b="b"/>
              <a:pathLst>
                <a:path w="165" h="94">
                  <a:moveTo>
                    <a:pt x="0" y="65"/>
                  </a:moveTo>
                  <a:lnTo>
                    <a:pt x="22" y="65"/>
                  </a:lnTo>
                  <a:lnTo>
                    <a:pt x="45" y="79"/>
                  </a:lnTo>
                  <a:lnTo>
                    <a:pt x="67" y="84"/>
                  </a:lnTo>
                  <a:lnTo>
                    <a:pt x="89" y="88"/>
                  </a:lnTo>
                  <a:lnTo>
                    <a:pt x="112" y="93"/>
                  </a:lnTo>
                  <a:lnTo>
                    <a:pt x="134" y="88"/>
                  </a:lnTo>
                  <a:lnTo>
                    <a:pt x="157" y="84"/>
                  </a:lnTo>
                  <a:lnTo>
                    <a:pt x="164" y="70"/>
                  </a:lnTo>
                  <a:lnTo>
                    <a:pt x="164" y="56"/>
                  </a:lnTo>
                  <a:lnTo>
                    <a:pt x="149" y="42"/>
                  </a:lnTo>
                  <a:lnTo>
                    <a:pt x="149" y="28"/>
                  </a:lnTo>
                  <a:lnTo>
                    <a:pt x="142" y="14"/>
                  </a:lnTo>
                  <a:lnTo>
                    <a:pt x="142" y="0"/>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829" name="Freeform 847"/>
            <p:cNvSpPr>
              <a:spLocks/>
            </p:cNvSpPr>
            <p:nvPr/>
          </p:nvSpPr>
          <p:spPr bwMode="auto">
            <a:xfrm>
              <a:off x="3061" y="1521"/>
              <a:ext cx="165" cy="47"/>
            </a:xfrm>
            <a:custGeom>
              <a:avLst/>
              <a:gdLst/>
              <a:ahLst/>
              <a:cxnLst>
                <a:cxn ang="0">
                  <a:pos x="53" y="0"/>
                </a:cxn>
                <a:cxn ang="0">
                  <a:pos x="0" y="18"/>
                </a:cxn>
                <a:cxn ang="0">
                  <a:pos x="91" y="46"/>
                </a:cxn>
                <a:cxn ang="0">
                  <a:pos x="151" y="28"/>
                </a:cxn>
                <a:cxn ang="0">
                  <a:pos x="53" y="0"/>
                </a:cxn>
              </a:cxnLst>
              <a:rect l="0" t="0" r="r" b="b"/>
              <a:pathLst>
                <a:path w="152" h="47">
                  <a:moveTo>
                    <a:pt x="53" y="0"/>
                  </a:moveTo>
                  <a:lnTo>
                    <a:pt x="0" y="18"/>
                  </a:lnTo>
                  <a:lnTo>
                    <a:pt x="91" y="46"/>
                  </a:lnTo>
                  <a:lnTo>
                    <a:pt x="151" y="28"/>
                  </a:lnTo>
                  <a:lnTo>
                    <a:pt x="53"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30" name="Rectangle 848"/>
            <p:cNvSpPr>
              <a:spLocks noChangeArrowheads="1"/>
            </p:cNvSpPr>
            <p:nvPr/>
          </p:nvSpPr>
          <p:spPr bwMode="auto">
            <a:xfrm>
              <a:off x="3314" y="1438"/>
              <a:ext cx="45" cy="61"/>
            </a:xfrm>
            <a:prstGeom prst="rect">
              <a:avLst/>
            </a:prstGeom>
            <a:solidFill>
              <a:srgbClr val="C1CEFF"/>
            </a:solidFill>
            <a:ln w="12700">
              <a:solidFill>
                <a:schemeClr val="tx1"/>
              </a:solidFill>
              <a:miter lim="800000"/>
              <a:headEnd/>
              <a:tailEnd/>
            </a:ln>
            <a:effectLst/>
          </p:spPr>
          <p:txBody>
            <a:bodyPr wrap="none" anchor="ctr"/>
            <a:lstStyle/>
            <a:p>
              <a:endParaRPr lang="en-US"/>
            </a:p>
          </p:txBody>
        </p:sp>
        <p:grpSp>
          <p:nvGrpSpPr>
            <p:cNvPr id="831" name="Group 849"/>
            <p:cNvGrpSpPr>
              <a:grpSpLocks/>
            </p:cNvGrpSpPr>
            <p:nvPr/>
          </p:nvGrpSpPr>
          <p:grpSpPr bwMode="auto">
            <a:xfrm>
              <a:off x="2832" y="1344"/>
              <a:ext cx="363" cy="282"/>
              <a:chOff x="553" y="1112"/>
              <a:chExt cx="335" cy="282"/>
            </a:xfrm>
          </p:grpSpPr>
          <p:sp>
            <p:nvSpPr>
              <p:cNvPr id="832" name="Freeform 850"/>
              <p:cNvSpPr>
                <a:spLocks/>
              </p:cNvSpPr>
              <p:nvPr/>
            </p:nvSpPr>
            <p:spPr bwMode="auto">
              <a:xfrm>
                <a:off x="553" y="1112"/>
                <a:ext cx="201" cy="109"/>
              </a:xfrm>
              <a:custGeom>
                <a:avLst/>
                <a:gdLst/>
                <a:ahLst/>
                <a:cxnLst>
                  <a:cxn ang="0">
                    <a:pos x="0" y="102"/>
                  </a:cxn>
                  <a:cxn ang="0">
                    <a:pos x="186" y="0"/>
                  </a:cxn>
                  <a:cxn ang="0">
                    <a:pos x="200" y="7"/>
                  </a:cxn>
                  <a:cxn ang="0">
                    <a:pos x="10" y="108"/>
                  </a:cxn>
                  <a:cxn ang="0">
                    <a:pos x="0" y="102"/>
                  </a:cxn>
                </a:cxnLst>
                <a:rect l="0" t="0" r="r" b="b"/>
                <a:pathLst>
                  <a:path w="201" h="109">
                    <a:moveTo>
                      <a:pt x="0" y="102"/>
                    </a:moveTo>
                    <a:lnTo>
                      <a:pt x="186" y="0"/>
                    </a:lnTo>
                    <a:lnTo>
                      <a:pt x="200" y="7"/>
                    </a:lnTo>
                    <a:lnTo>
                      <a:pt x="10" y="10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33" name="Freeform 851"/>
              <p:cNvSpPr>
                <a:spLocks/>
              </p:cNvSpPr>
              <p:nvPr/>
            </p:nvSpPr>
            <p:spPr bwMode="auto">
              <a:xfrm>
                <a:off x="553" y="1217"/>
                <a:ext cx="17" cy="90"/>
              </a:xfrm>
              <a:custGeom>
                <a:avLst/>
                <a:gdLst/>
                <a:ahLst/>
                <a:cxnLst>
                  <a:cxn ang="0">
                    <a:pos x="0" y="0"/>
                  </a:cxn>
                  <a:cxn ang="0">
                    <a:pos x="16" y="5"/>
                  </a:cxn>
                  <a:cxn ang="0">
                    <a:pos x="16" y="89"/>
                  </a:cxn>
                  <a:cxn ang="0">
                    <a:pos x="0" y="83"/>
                  </a:cxn>
                  <a:cxn ang="0">
                    <a:pos x="0" y="0"/>
                  </a:cxn>
                </a:cxnLst>
                <a:rect l="0" t="0" r="r" b="b"/>
                <a:pathLst>
                  <a:path w="17" h="90">
                    <a:moveTo>
                      <a:pt x="0" y="0"/>
                    </a:moveTo>
                    <a:lnTo>
                      <a:pt x="16" y="5"/>
                    </a:lnTo>
                    <a:lnTo>
                      <a:pt x="16" y="89"/>
                    </a:lnTo>
                    <a:lnTo>
                      <a:pt x="0" y="83"/>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34" name="Freeform 852"/>
              <p:cNvSpPr>
                <a:spLocks/>
              </p:cNvSpPr>
              <p:nvPr/>
            </p:nvSpPr>
            <p:spPr bwMode="auto">
              <a:xfrm>
                <a:off x="563" y="1118"/>
                <a:ext cx="194" cy="189"/>
              </a:xfrm>
              <a:custGeom>
                <a:avLst/>
                <a:gdLst/>
                <a:ahLst/>
                <a:cxnLst>
                  <a:cxn ang="0">
                    <a:pos x="0" y="102"/>
                  </a:cxn>
                  <a:cxn ang="0">
                    <a:pos x="193" y="0"/>
                  </a:cxn>
                  <a:cxn ang="0">
                    <a:pos x="193" y="86"/>
                  </a:cxn>
                  <a:cxn ang="0">
                    <a:pos x="0" y="188"/>
                  </a:cxn>
                  <a:cxn ang="0">
                    <a:pos x="0" y="102"/>
                  </a:cxn>
                </a:cxnLst>
                <a:rect l="0" t="0" r="r" b="b"/>
                <a:pathLst>
                  <a:path w="194" h="189">
                    <a:moveTo>
                      <a:pt x="0" y="102"/>
                    </a:moveTo>
                    <a:lnTo>
                      <a:pt x="193" y="0"/>
                    </a:lnTo>
                    <a:lnTo>
                      <a:pt x="193" y="86"/>
                    </a:lnTo>
                    <a:lnTo>
                      <a:pt x="0" y="18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35" name="Freeform 853"/>
              <p:cNvSpPr>
                <a:spLocks/>
              </p:cNvSpPr>
              <p:nvPr/>
            </p:nvSpPr>
            <p:spPr bwMode="auto">
              <a:xfrm>
                <a:off x="602" y="1153"/>
                <a:ext cx="130" cy="124"/>
              </a:xfrm>
              <a:custGeom>
                <a:avLst/>
                <a:gdLst/>
                <a:ahLst/>
                <a:cxnLst>
                  <a:cxn ang="0">
                    <a:pos x="0" y="67"/>
                  </a:cxn>
                  <a:cxn ang="0">
                    <a:pos x="129" y="0"/>
                  </a:cxn>
                  <a:cxn ang="0">
                    <a:pos x="129" y="55"/>
                  </a:cxn>
                  <a:cxn ang="0">
                    <a:pos x="0" y="123"/>
                  </a:cxn>
                  <a:cxn ang="0">
                    <a:pos x="0" y="67"/>
                  </a:cxn>
                </a:cxnLst>
                <a:rect l="0" t="0" r="r" b="b"/>
                <a:pathLst>
                  <a:path w="130" h="124">
                    <a:moveTo>
                      <a:pt x="0" y="67"/>
                    </a:moveTo>
                    <a:lnTo>
                      <a:pt x="129" y="0"/>
                    </a:lnTo>
                    <a:lnTo>
                      <a:pt x="129" y="55"/>
                    </a:lnTo>
                    <a:lnTo>
                      <a:pt x="0" y="123"/>
                    </a:lnTo>
                    <a:lnTo>
                      <a:pt x="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36" name="Freeform 854"/>
              <p:cNvSpPr>
                <a:spLocks/>
              </p:cNvSpPr>
              <p:nvPr/>
            </p:nvSpPr>
            <p:spPr bwMode="auto">
              <a:xfrm>
                <a:off x="553" y="1112"/>
                <a:ext cx="204" cy="111"/>
              </a:xfrm>
              <a:custGeom>
                <a:avLst/>
                <a:gdLst/>
                <a:ahLst/>
                <a:cxnLst>
                  <a:cxn ang="0">
                    <a:pos x="0" y="104"/>
                  </a:cxn>
                  <a:cxn ang="0">
                    <a:pos x="189" y="0"/>
                  </a:cxn>
                  <a:cxn ang="0">
                    <a:pos x="203" y="7"/>
                  </a:cxn>
                  <a:cxn ang="0">
                    <a:pos x="11" y="110"/>
                  </a:cxn>
                  <a:cxn ang="0">
                    <a:pos x="0" y="104"/>
                  </a:cxn>
                </a:cxnLst>
                <a:rect l="0" t="0" r="r" b="b"/>
                <a:pathLst>
                  <a:path w="204" h="111">
                    <a:moveTo>
                      <a:pt x="0" y="104"/>
                    </a:moveTo>
                    <a:lnTo>
                      <a:pt x="189" y="0"/>
                    </a:lnTo>
                    <a:lnTo>
                      <a:pt x="203" y="7"/>
                    </a:lnTo>
                    <a:lnTo>
                      <a:pt x="11" y="110"/>
                    </a:lnTo>
                    <a:lnTo>
                      <a:pt x="0" y="104"/>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37" name="Freeform 855"/>
              <p:cNvSpPr>
                <a:spLocks/>
              </p:cNvSpPr>
              <p:nvPr/>
            </p:nvSpPr>
            <p:spPr bwMode="auto">
              <a:xfrm>
                <a:off x="553" y="1217"/>
                <a:ext cx="17" cy="93"/>
              </a:xfrm>
              <a:custGeom>
                <a:avLst/>
                <a:gdLst/>
                <a:ahLst/>
                <a:cxnLst>
                  <a:cxn ang="0">
                    <a:pos x="0" y="0"/>
                  </a:cxn>
                  <a:cxn ang="0">
                    <a:pos x="16" y="6"/>
                  </a:cxn>
                  <a:cxn ang="0">
                    <a:pos x="16" y="92"/>
                  </a:cxn>
                  <a:cxn ang="0">
                    <a:pos x="0" y="85"/>
                  </a:cxn>
                  <a:cxn ang="0">
                    <a:pos x="0" y="0"/>
                  </a:cxn>
                </a:cxnLst>
                <a:rect l="0" t="0" r="r" b="b"/>
                <a:pathLst>
                  <a:path w="17" h="93">
                    <a:moveTo>
                      <a:pt x="0" y="0"/>
                    </a:moveTo>
                    <a:lnTo>
                      <a:pt x="16" y="6"/>
                    </a:lnTo>
                    <a:lnTo>
                      <a:pt x="16" y="92"/>
                    </a:lnTo>
                    <a:lnTo>
                      <a:pt x="0" y="85"/>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38" name="Freeform 856"/>
              <p:cNvSpPr>
                <a:spLocks/>
              </p:cNvSpPr>
              <p:nvPr/>
            </p:nvSpPr>
            <p:spPr bwMode="auto">
              <a:xfrm>
                <a:off x="620" y="1239"/>
                <a:ext cx="264" cy="140"/>
              </a:xfrm>
              <a:custGeom>
                <a:avLst/>
                <a:gdLst/>
                <a:ahLst/>
                <a:cxnLst>
                  <a:cxn ang="0">
                    <a:pos x="0" y="100"/>
                  </a:cxn>
                  <a:cxn ang="0">
                    <a:pos x="188" y="0"/>
                  </a:cxn>
                  <a:cxn ang="0">
                    <a:pos x="263" y="40"/>
                  </a:cxn>
                  <a:cxn ang="0">
                    <a:pos x="76" y="139"/>
                  </a:cxn>
                  <a:cxn ang="0">
                    <a:pos x="0" y="100"/>
                  </a:cxn>
                </a:cxnLst>
                <a:rect l="0" t="0" r="r" b="b"/>
                <a:pathLst>
                  <a:path w="264" h="140">
                    <a:moveTo>
                      <a:pt x="0" y="100"/>
                    </a:moveTo>
                    <a:lnTo>
                      <a:pt x="188" y="0"/>
                    </a:lnTo>
                    <a:lnTo>
                      <a:pt x="263" y="40"/>
                    </a:lnTo>
                    <a:lnTo>
                      <a:pt x="76" y="139"/>
                    </a:lnTo>
                    <a:lnTo>
                      <a:pt x="0" y="10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39" name="Freeform 857"/>
              <p:cNvSpPr>
                <a:spLocks/>
              </p:cNvSpPr>
              <p:nvPr/>
            </p:nvSpPr>
            <p:spPr bwMode="auto">
              <a:xfrm>
                <a:off x="641" y="1249"/>
                <a:ext cx="221" cy="117"/>
              </a:xfrm>
              <a:custGeom>
                <a:avLst/>
                <a:gdLst/>
                <a:ahLst/>
                <a:cxnLst>
                  <a:cxn ang="0">
                    <a:pos x="0" y="88"/>
                  </a:cxn>
                  <a:cxn ang="0">
                    <a:pos x="163" y="0"/>
                  </a:cxn>
                  <a:cxn ang="0">
                    <a:pos x="220" y="29"/>
                  </a:cxn>
                  <a:cxn ang="0">
                    <a:pos x="55" y="116"/>
                  </a:cxn>
                  <a:cxn ang="0">
                    <a:pos x="0" y="88"/>
                  </a:cxn>
                </a:cxnLst>
                <a:rect l="0" t="0" r="r" b="b"/>
                <a:pathLst>
                  <a:path w="221" h="117">
                    <a:moveTo>
                      <a:pt x="0" y="88"/>
                    </a:moveTo>
                    <a:lnTo>
                      <a:pt x="163" y="0"/>
                    </a:lnTo>
                    <a:lnTo>
                      <a:pt x="220" y="29"/>
                    </a:lnTo>
                    <a:lnTo>
                      <a:pt x="55" y="116"/>
                    </a:lnTo>
                    <a:lnTo>
                      <a:pt x="0" y="8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40" name="Freeform 858"/>
              <p:cNvSpPr>
                <a:spLocks/>
              </p:cNvSpPr>
              <p:nvPr/>
            </p:nvSpPr>
            <p:spPr bwMode="auto">
              <a:xfrm>
                <a:off x="697" y="1279"/>
                <a:ext cx="187" cy="113"/>
              </a:xfrm>
              <a:custGeom>
                <a:avLst/>
                <a:gdLst/>
                <a:ahLst/>
                <a:cxnLst>
                  <a:cxn ang="0">
                    <a:pos x="0" y="99"/>
                  </a:cxn>
                  <a:cxn ang="0">
                    <a:pos x="186" y="0"/>
                  </a:cxn>
                  <a:cxn ang="0">
                    <a:pos x="186" y="12"/>
                  </a:cxn>
                  <a:cxn ang="0">
                    <a:pos x="0" y="112"/>
                  </a:cxn>
                  <a:cxn ang="0">
                    <a:pos x="0" y="99"/>
                  </a:cxn>
                </a:cxnLst>
                <a:rect l="0" t="0" r="r" b="b"/>
                <a:pathLst>
                  <a:path w="187" h="113">
                    <a:moveTo>
                      <a:pt x="0" y="99"/>
                    </a:moveTo>
                    <a:lnTo>
                      <a:pt x="186" y="0"/>
                    </a:lnTo>
                    <a:lnTo>
                      <a:pt x="186" y="12"/>
                    </a:lnTo>
                    <a:lnTo>
                      <a:pt x="0" y="112"/>
                    </a:lnTo>
                    <a:lnTo>
                      <a:pt x="0" y="99"/>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41" name="Freeform 859"/>
              <p:cNvSpPr>
                <a:spLocks/>
              </p:cNvSpPr>
              <p:nvPr/>
            </p:nvSpPr>
            <p:spPr bwMode="auto">
              <a:xfrm>
                <a:off x="620" y="1239"/>
                <a:ext cx="268" cy="141"/>
              </a:xfrm>
              <a:custGeom>
                <a:avLst/>
                <a:gdLst/>
                <a:ahLst/>
                <a:cxnLst>
                  <a:cxn ang="0">
                    <a:pos x="0" y="101"/>
                  </a:cxn>
                  <a:cxn ang="0">
                    <a:pos x="191" y="0"/>
                  </a:cxn>
                  <a:cxn ang="0">
                    <a:pos x="267" y="40"/>
                  </a:cxn>
                  <a:cxn ang="0">
                    <a:pos x="77" y="140"/>
                  </a:cxn>
                  <a:cxn ang="0">
                    <a:pos x="0" y="101"/>
                  </a:cxn>
                </a:cxnLst>
                <a:rect l="0" t="0" r="r" b="b"/>
                <a:pathLst>
                  <a:path w="268" h="141">
                    <a:moveTo>
                      <a:pt x="0" y="101"/>
                    </a:moveTo>
                    <a:lnTo>
                      <a:pt x="191" y="0"/>
                    </a:lnTo>
                    <a:lnTo>
                      <a:pt x="267" y="40"/>
                    </a:lnTo>
                    <a:lnTo>
                      <a:pt x="77" y="140"/>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42" name="Freeform 860"/>
              <p:cNvSpPr>
                <a:spLocks/>
              </p:cNvSpPr>
              <p:nvPr/>
            </p:nvSpPr>
            <p:spPr bwMode="auto">
              <a:xfrm>
                <a:off x="641" y="1249"/>
                <a:ext cx="224" cy="120"/>
              </a:xfrm>
              <a:custGeom>
                <a:avLst/>
                <a:gdLst/>
                <a:ahLst/>
                <a:cxnLst>
                  <a:cxn ang="0">
                    <a:pos x="0" y="90"/>
                  </a:cxn>
                  <a:cxn ang="0">
                    <a:pos x="165" y="0"/>
                  </a:cxn>
                  <a:cxn ang="0">
                    <a:pos x="223" y="30"/>
                  </a:cxn>
                  <a:cxn ang="0">
                    <a:pos x="56" y="119"/>
                  </a:cxn>
                  <a:cxn ang="0">
                    <a:pos x="0" y="90"/>
                  </a:cxn>
                </a:cxnLst>
                <a:rect l="0" t="0" r="r" b="b"/>
                <a:pathLst>
                  <a:path w="224" h="120">
                    <a:moveTo>
                      <a:pt x="0" y="90"/>
                    </a:moveTo>
                    <a:lnTo>
                      <a:pt x="165" y="0"/>
                    </a:lnTo>
                    <a:lnTo>
                      <a:pt x="223" y="30"/>
                    </a:lnTo>
                    <a:lnTo>
                      <a:pt x="56" y="119"/>
                    </a:lnTo>
                    <a:lnTo>
                      <a:pt x="0" y="9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43" name="Freeform 861"/>
              <p:cNvSpPr>
                <a:spLocks/>
              </p:cNvSpPr>
              <p:nvPr/>
            </p:nvSpPr>
            <p:spPr bwMode="auto">
              <a:xfrm>
                <a:off x="697" y="1279"/>
                <a:ext cx="191" cy="115"/>
              </a:xfrm>
              <a:custGeom>
                <a:avLst/>
                <a:gdLst/>
                <a:ahLst/>
                <a:cxnLst>
                  <a:cxn ang="0">
                    <a:pos x="0" y="101"/>
                  </a:cxn>
                  <a:cxn ang="0">
                    <a:pos x="190" y="0"/>
                  </a:cxn>
                  <a:cxn ang="0">
                    <a:pos x="190" y="12"/>
                  </a:cxn>
                  <a:cxn ang="0">
                    <a:pos x="0" y="114"/>
                  </a:cxn>
                  <a:cxn ang="0">
                    <a:pos x="0" y="101"/>
                  </a:cxn>
                </a:cxnLst>
                <a:rect l="0" t="0" r="r" b="b"/>
                <a:pathLst>
                  <a:path w="191" h="115">
                    <a:moveTo>
                      <a:pt x="0" y="101"/>
                    </a:moveTo>
                    <a:lnTo>
                      <a:pt x="190" y="0"/>
                    </a:lnTo>
                    <a:lnTo>
                      <a:pt x="190" y="12"/>
                    </a:lnTo>
                    <a:lnTo>
                      <a:pt x="0" y="114"/>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44" name="Freeform 862"/>
              <p:cNvSpPr>
                <a:spLocks/>
              </p:cNvSpPr>
              <p:nvPr/>
            </p:nvSpPr>
            <p:spPr bwMode="auto">
              <a:xfrm>
                <a:off x="566" y="1313"/>
                <a:ext cx="131" cy="81"/>
              </a:xfrm>
              <a:custGeom>
                <a:avLst/>
                <a:gdLst/>
                <a:ahLst/>
                <a:cxnLst>
                  <a:cxn ang="0">
                    <a:pos x="130" y="67"/>
                  </a:cxn>
                  <a:cxn ang="0">
                    <a:pos x="0" y="0"/>
                  </a:cxn>
                  <a:cxn ang="0">
                    <a:pos x="0" y="15"/>
                  </a:cxn>
                  <a:cxn ang="0">
                    <a:pos x="128" y="80"/>
                  </a:cxn>
                  <a:cxn ang="0">
                    <a:pos x="130" y="67"/>
                  </a:cxn>
                </a:cxnLst>
                <a:rect l="0" t="0" r="r" b="b"/>
                <a:pathLst>
                  <a:path w="131" h="81">
                    <a:moveTo>
                      <a:pt x="130" y="67"/>
                    </a:moveTo>
                    <a:lnTo>
                      <a:pt x="0" y="0"/>
                    </a:lnTo>
                    <a:lnTo>
                      <a:pt x="0" y="15"/>
                    </a:lnTo>
                    <a:lnTo>
                      <a:pt x="128" y="80"/>
                    </a:lnTo>
                    <a:lnTo>
                      <a:pt x="13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45" name="Line 863"/>
              <p:cNvSpPr>
                <a:spLocks noChangeShapeType="1"/>
              </p:cNvSpPr>
              <p:nvPr/>
            </p:nvSpPr>
            <p:spPr bwMode="auto">
              <a:xfrm>
                <a:off x="759" y="1211"/>
                <a:ext cx="128" cy="6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46" name="Line 864"/>
              <p:cNvSpPr>
                <a:spLocks noChangeShapeType="1"/>
              </p:cNvSpPr>
              <p:nvPr/>
            </p:nvSpPr>
            <p:spPr bwMode="auto">
              <a:xfrm flipV="1">
                <a:off x="567" y="1211"/>
                <a:ext cx="192" cy="10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47" name="Freeform 865"/>
              <p:cNvSpPr>
                <a:spLocks/>
              </p:cNvSpPr>
              <p:nvPr/>
            </p:nvSpPr>
            <p:spPr bwMode="auto">
              <a:xfrm>
                <a:off x="567" y="1211"/>
                <a:ext cx="244" cy="129"/>
              </a:xfrm>
              <a:custGeom>
                <a:avLst/>
                <a:gdLst/>
                <a:ahLst/>
                <a:cxnLst>
                  <a:cxn ang="0">
                    <a:pos x="53" y="128"/>
                  </a:cxn>
                  <a:cxn ang="0">
                    <a:pos x="243" y="27"/>
                  </a:cxn>
                  <a:cxn ang="0">
                    <a:pos x="192" y="0"/>
                  </a:cxn>
                  <a:cxn ang="0">
                    <a:pos x="0" y="103"/>
                  </a:cxn>
                  <a:cxn ang="0">
                    <a:pos x="53" y="128"/>
                  </a:cxn>
                </a:cxnLst>
                <a:rect l="0" t="0" r="r" b="b"/>
                <a:pathLst>
                  <a:path w="244" h="129">
                    <a:moveTo>
                      <a:pt x="53" y="128"/>
                    </a:moveTo>
                    <a:lnTo>
                      <a:pt x="243" y="27"/>
                    </a:lnTo>
                    <a:lnTo>
                      <a:pt x="192" y="0"/>
                    </a:lnTo>
                    <a:lnTo>
                      <a:pt x="0" y="103"/>
                    </a:lnTo>
                    <a:lnTo>
                      <a:pt x="53" y="12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48" name="Freeform 866"/>
              <p:cNvSpPr>
                <a:spLocks/>
              </p:cNvSpPr>
              <p:nvPr/>
            </p:nvSpPr>
            <p:spPr bwMode="auto">
              <a:xfrm>
                <a:off x="644" y="1307"/>
                <a:ext cx="20" cy="17"/>
              </a:xfrm>
              <a:custGeom>
                <a:avLst/>
                <a:gdLst/>
                <a:ahLst/>
                <a:cxnLst>
                  <a:cxn ang="0">
                    <a:pos x="0" y="16"/>
                  </a:cxn>
                  <a:cxn ang="0">
                    <a:pos x="3" y="10"/>
                  </a:cxn>
                  <a:cxn ang="0">
                    <a:pos x="5" y="8"/>
                  </a:cxn>
                  <a:cxn ang="0">
                    <a:pos x="9" y="5"/>
                  </a:cxn>
                  <a:cxn ang="0">
                    <a:pos x="19" y="0"/>
                  </a:cxn>
                  <a:cxn ang="0">
                    <a:pos x="13" y="8"/>
                  </a:cxn>
                  <a:cxn ang="0">
                    <a:pos x="9" y="10"/>
                  </a:cxn>
                  <a:cxn ang="0">
                    <a:pos x="4" y="12"/>
                  </a:cxn>
                  <a:cxn ang="0">
                    <a:pos x="0" y="16"/>
                  </a:cxn>
                </a:cxnLst>
                <a:rect l="0" t="0" r="r" b="b"/>
                <a:pathLst>
                  <a:path w="20" h="17">
                    <a:moveTo>
                      <a:pt x="0" y="16"/>
                    </a:moveTo>
                    <a:lnTo>
                      <a:pt x="3" y="10"/>
                    </a:lnTo>
                    <a:lnTo>
                      <a:pt x="5" y="8"/>
                    </a:lnTo>
                    <a:lnTo>
                      <a:pt x="9" y="5"/>
                    </a:lnTo>
                    <a:lnTo>
                      <a:pt x="19" y="0"/>
                    </a:lnTo>
                    <a:lnTo>
                      <a:pt x="13" y="8"/>
                    </a:lnTo>
                    <a:lnTo>
                      <a:pt x="9" y="10"/>
                    </a:lnTo>
                    <a:lnTo>
                      <a:pt x="4" y="12"/>
                    </a:lnTo>
                    <a:lnTo>
                      <a:pt x="0" y="16"/>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49" name="Line 867"/>
              <p:cNvSpPr>
                <a:spLocks noChangeShapeType="1"/>
              </p:cNvSpPr>
              <p:nvPr/>
            </p:nvSpPr>
            <p:spPr bwMode="auto">
              <a:xfrm flipV="1">
                <a:off x="583" y="1218"/>
                <a:ext cx="181"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50" name="Line 868"/>
              <p:cNvSpPr>
                <a:spLocks noChangeShapeType="1"/>
              </p:cNvSpPr>
              <p:nvPr/>
            </p:nvSpPr>
            <p:spPr bwMode="auto">
              <a:xfrm flipV="1">
                <a:off x="595" y="1223"/>
                <a:ext cx="180"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51" name="Line 869"/>
              <p:cNvSpPr>
                <a:spLocks noChangeShapeType="1"/>
              </p:cNvSpPr>
              <p:nvPr/>
            </p:nvSpPr>
            <p:spPr bwMode="auto">
              <a:xfrm flipV="1">
                <a:off x="607" y="1228"/>
                <a:ext cx="181" cy="9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52" name="Oval 870"/>
              <p:cNvSpPr>
                <a:spLocks noChangeArrowheads="1"/>
              </p:cNvSpPr>
              <p:nvPr/>
            </p:nvSpPr>
            <p:spPr bwMode="auto">
              <a:xfrm>
                <a:off x="712" y="1243"/>
                <a:ext cx="15" cy="10"/>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853" name="Oval 871"/>
              <p:cNvSpPr>
                <a:spLocks noChangeArrowheads="1"/>
              </p:cNvSpPr>
              <p:nvPr/>
            </p:nvSpPr>
            <p:spPr bwMode="auto">
              <a:xfrm>
                <a:off x="714" y="1245"/>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854" name="Oval 872"/>
              <p:cNvSpPr>
                <a:spLocks noChangeArrowheads="1"/>
              </p:cNvSpPr>
              <p:nvPr/>
            </p:nvSpPr>
            <p:spPr bwMode="auto">
              <a:xfrm>
                <a:off x="737" y="1229"/>
                <a:ext cx="17" cy="11"/>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855" name="Oval 873"/>
              <p:cNvSpPr>
                <a:spLocks noChangeArrowheads="1"/>
              </p:cNvSpPr>
              <p:nvPr/>
            </p:nvSpPr>
            <p:spPr bwMode="auto">
              <a:xfrm>
                <a:off x="740" y="1232"/>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grpSp>
      </p:grpSp>
      <p:grpSp>
        <p:nvGrpSpPr>
          <p:cNvPr id="856" name="Group 874"/>
          <p:cNvGrpSpPr>
            <a:grpSpLocks/>
          </p:cNvGrpSpPr>
          <p:nvPr/>
        </p:nvGrpSpPr>
        <p:grpSpPr bwMode="auto">
          <a:xfrm>
            <a:off x="5638800" y="4962525"/>
            <a:ext cx="836613" cy="447675"/>
            <a:chOff x="2832" y="1344"/>
            <a:chExt cx="527" cy="282"/>
          </a:xfrm>
        </p:grpSpPr>
        <p:sp>
          <p:nvSpPr>
            <p:cNvPr id="857" name="Freeform 875"/>
            <p:cNvSpPr>
              <a:spLocks/>
            </p:cNvSpPr>
            <p:nvPr/>
          </p:nvSpPr>
          <p:spPr bwMode="auto">
            <a:xfrm>
              <a:off x="3176" y="1489"/>
              <a:ext cx="179" cy="94"/>
            </a:xfrm>
            <a:custGeom>
              <a:avLst/>
              <a:gdLst/>
              <a:ahLst/>
              <a:cxnLst>
                <a:cxn ang="0">
                  <a:pos x="0" y="65"/>
                </a:cxn>
                <a:cxn ang="0">
                  <a:pos x="22" y="65"/>
                </a:cxn>
                <a:cxn ang="0">
                  <a:pos x="45" y="79"/>
                </a:cxn>
                <a:cxn ang="0">
                  <a:pos x="67" y="84"/>
                </a:cxn>
                <a:cxn ang="0">
                  <a:pos x="89" y="88"/>
                </a:cxn>
                <a:cxn ang="0">
                  <a:pos x="112" y="93"/>
                </a:cxn>
                <a:cxn ang="0">
                  <a:pos x="134" y="88"/>
                </a:cxn>
                <a:cxn ang="0">
                  <a:pos x="157" y="84"/>
                </a:cxn>
                <a:cxn ang="0">
                  <a:pos x="164" y="70"/>
                </a:cxn>
                <a:cxn ang="0">
                  <a:pos x="164" y="56"/>
                </a:cxn>
                <a:cxn ang="0">
                  <a:pos x="149" y="42"/>
                </a:cxn>
                <a:cxn ang="0">
                  <a:pos x="149" y="28"/>
                </a:cxn>
                <a:cxn ang="0">
                  <a:pos x="142" y="14"/>
                </a:cxn>
                <a:cxn ang="0">
                  <a:pos x="142" y="0"/>
                </a:cxn>
              </a:cxnLst>
              <a:rect l="0" t="0" r="r" b="b"/>
              <a:pathLst>
                <a:path w="165" h="94">
                  <a:moveTo>
                    <a:pt x="0" y="65"/>
                  </a:moveTo>
                  <a:lnTo>
                    <a:pt x="22" y="65"/>
                  </a:lnTo>
                  <a:lnTo>
                    <a:pt x="45" y="79"/>
                  </a:lnTo>
                  <a:lnTo>
                    <a:pt x="67" y="84"/>
                  </a:lnTo>
                  <a:lnTo>
                    <a:pt x="89" y="88"/>
                  </a:lnTo>
                  <a:lnTo>
                    <a:pt x="112" y="93"/>
                  </a:lnTo>
                  <a:lnTo>
                    <a:pt x="134" y="88"/>
                  </a:lnTo>
                  <a:lnTo>
                    <a:pt x="157" y="84"/>
                  </a:lnTo>
                  <a:lnTo>
                    <a:pt x="164" y="70"/>
                  </a:lnTo>
                  <a:lnTo>
                    <a:pt x="164" y="56"/>
                  </a:lnTo>
                  <a:lnTo>
                    <a:pt x="149" y="42"/>
                  </a:lnTo>
                  <a:lnTo>
                    <a:pt x="149" y="28"/>
                  </a:lnTo>
                  <a:lnTo>
                    <a:pt x="142" y="14"/>
                  </a:lnTo>
                  <a:lnTo>
                    <a:pt x="142" y="0"/>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858" name="Freeform 876"/>
            <p:cNvSpPr>
              <a:spLocks/>
            </p:cNvSpPr>
            <p:nvPr/>
          </p:nvSpPr>
          <p:spPr bwMode="auto">
            <a:xfrm>
              <a:off x="3061" y="1521"/>
              <a:ext cx="165" cy="47"/>
            </a:xfrm>
            <a:custGeom>
              <a:avLst/>
              <a:gdLst/>
              <a:ahLst/>
              <a:cxnLst>
                <a:cxn ang="0">
                  <a:pos x="53" y="0"/>
                </a:cxn>
                <a:cxn ang="0">
                  <a:pos x="0" y="18"/>
                </a:cxn>
                <a:cxn ang="0">
                  <a:pos x="91" y="46"/>
                </a:cxn>
                <a:cxn ang="0">
                  <a:pos x="151" y="28"/>
                </a:cxn>
                <a:cxn ang="0">
                  <a:pos x="53" y="0"/>
                </a:cxn>
              </a:cxnLst>
              <a:rect l="0" t="0" r="r" b="b"/>
              <a:pathLst>
                <a:path w="152" h="47">
                  <a:moveTo>
                    <a:pt x="53" y="0"/>
                  </a:moveTo>
                  <a:lnTo>
                    <a:pt x="0" y="18"/>
                  </a:lnTo>
                  <a:lnTo>
                    <a:pt x="91" y="46"/>
                  </a:lnTo>
                  <a:lnTo>
                    <a:pt x="151" y="28"/>
                  </a:lnTo>
                  <a:lnTo>
                    <a:pt x="53"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59" name="Rectangle 877"/>
            <p:cNvSpPr>
              <a:spLocks noChangeArrowheads="1"/>
            </p:cNvSpPr>
            <p:nvPr/>
          </p:nvSpPr>
          <p:spPr bwMode="auto">
            <a:xfrm>
              <a:off x="3314" y="1438"/>
              <a:ext cx="45" cy="61"/>
            </a:xfrm>
            <a:prstGeom prst="rect">
              <a:avLst/>
            </a:prstGeom>
            <a:solidFill>
              <a:srgbClr val="C1CEFF"/>
            </a:solidFill>
            <a:ln w="12700">
              <a:solidFill>
                <a:schemeClr val="tx1"/>
              </a:solidFill>
              <a:miter lim="800000"/>
              <a:headEnd/>
              <a:tailEnd/>
            </a:ln>
            <a:effectLst/>
          </p:spPr>
          <p:txBody>
            <a:bodyPr wrap="none" anchor="ctr"/>
            <a:lstStyle/>
            <a:p>
              <a:endParaRPr lang="en-US"/>
            </a:p>
          </p:txBody>
        </p:sp>
        <p:grpSp>
          <p:nvGrpSpPr>
            <p:cNvPr id="860" name="Group 878"/>
            <p:cNvGrpSpPr>
              <a:grpSpLocks/>
            </p:cNvGrpSpPr>
            <p:nvPr/>
          </p:nvGrpSpPr>
          <p:grpSpPr bwMode="auto">
            <a:xfrm>
              <a:off x="2832" y="1344"/>
              <a:ext cx="363" cy="282"/>
              <a:chOff x="553" y="1112"/>
              <a:chExt cx="335" cy="282"/>
            </a:xfrm>
          </p:grpSpPr>
          <p:sp>
            <p:nvSpPr>
              <p:cNvPr id="861" name="Freeform 879"/>
              <p:cNvSpPr>
                <a:spLocks/>
              </p:cNvSpPr>
              <p:nvPr/>
            </p:nvSpPr>
            <p:spPr bwMode="auto">
              <a:xfrm>
                <a:off x="553" y="1112"/>
                <a:ext cx="201" cy="109"/>
              </a:xfrm>
              <a:custGeom>
                <a:avLst/>
                <a:gdLst/>
                <a:ahLst/>
                <a:cxnLst>
                  <a:cxn ang="0">
                    <a:pos x="0" y="102"/>
                  </a:cxn>
                  <a:cxn ang="0">
                    <a:pos x="186" y="0"/>
                  </a:cxn>
                  <a:cxn ang="0">
                    <a:pos x="200" y="7"/>
                  </a:cxn>
                  <a:cxn ang="0">
                    <a:pos x="10" y="108"/>
                  </a:cxn>
                  <a:cxn ang="0">
                    <a:pos x="0" y="102"/>
                  </a:cxn>
                </a:cxnLst>
                <a:rect l="0" t="0" r="r" b="b"/>
                <a:pathLst>
                  <a:path w="201" h="109">
                    <a:moveTo>
                      <a:pt x="0" y="102"/>
                    </a:moveTo>
                    <a:lnTo>
                      <a:pt x="186" y="0"/>
                    </a:lnTo>
                    <a:lnTo>
                      <a:pt x="200" y="7"/>
                    </a:lnTo>
                    <a:lnTo>
                      <a:pt x="10" y="10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62" name="Freeform 880"/>
              <p:cNvSpPr>
                <a:spLocks/>
              </p:cNvSpPr>
              <p:nvPr/>
            </p:nvSpPr>
            <p:spPr bwMode="auto">
              <a:xfrm>
                <a:off x="553" y="1217"/>
                <a:ext cx="17" cy="90"/>
              </a:xfrm>
              <a:custGeom>
                <a:avLst/>
                <a:gdLst/>
                <a:ahLst/>
                <a:cxnLst>
                  <a:cxn ang="0">
                    <a:pos x="0" y="0"/>
                  </a:cxn>
                  <a:cxn ang="0">
                    <a:pos x="16" y="5"/>
                  </a:cxn>
                  <a:cxn ang="0">
                    <a:pos x="16" y="89"/>
                  </a:cxn>
                  <a:cxn ang="0">
                    <a:pos x="0" y="83"/>
                  </a:cxn>
                  <a:cxn ang="0">
                    <a:pos x="0" y="0"/>
                  </a:cxn>
                </a:cxnLst>
                <a:rect l="0" t="0" r="r" b="b"/>
                <a:pathLst>
                  <a:path w="17" h="90">
                    <a:moveTo>
                      <a:pt x="0" y="0"/>
                    </a:moveTo>
                    <a:lnTo>
                      <a:pt x="16" y="5"/>
                    </a:lnTo>
                    <a:lnTo>
                      <a:pt x="16" y="89"/>
                    </a:lnTo>
                    <a:lnTo>
                      <a:pt x="0" y="83"/>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63" name="Freeform 881"/>
              <p:cNvSpPr>
                <a:spLocks/>
              </p:cNvSpPr>
              <p:nvPr/>
            </p:nvSpPr>
            <p:spPr bwMode="auto">
              <a:xfrm>
                <a:off x="563" y="1118"/>
                <a:ext cx="194" cy="189"/>
              </a:xfrm>
              <a:custGeom>
                <a:avLst/>
                <a:gdLst/>
                <a:ahLst/>
                <a:cxnLst>
                  <a:cxn ang="0">
                    <a:pos x="0" y="102"/>
                  </a:cxn>
                  <a:cxn ang="0">
                    <a:pos x="193" y="0"/>
                  </a:cxn>
                  <a:cxn ang="0">
                    <a:pos x="193" y="86"/>
                  </a:cxn>
                  <a:cxn ang="0">
                    <a:pos x="0" y="188"/>
                  </a:cxn>
                  <a:cxn ang="0">
                    <a:pos x="0" y="102"/>
                  </a:cxn>
                </a:cxnLst>
                <a:rect l="0" t="0" r="r" b="b"/>
                <a:pathLst>
                  <a:path w="194" h="189">
                    <a:moveTo>
                      <a:pt x="0" y="102"/>
                    </a:moveTo>
                    <a:lnTo>
                      <a:pt x="193" y="0"/>
                    </a:lnTo>
                    <a:lnTo>
                      <a:pt x="193" y="86"/>
                    </a:lnTo>
                    <a:lnTo>
                      <a:pt x="0" y="18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64" name="Freeform 882"/>
              <p:cNvSpPr>
                <a:spLocks/>
              </p:cNvSpPr>
              <p:nvPr/>
            </p:nvSpPr>
            <p:spPr bwMode="auto">
              <a:xfrm>
                <a:off x="602" y="1153"/>
                <a:ext cx="130" cy="124"/>
              </a:xfrm>
              <a:custGeom>
                <a:avLst/>
                <a:gdLst/>
                <a:ahLst/>
                <a:cxnLst>
                  <a:cxn ang="0">
                    <a:pos x="0" y="67"/>
                  </a:cxn>
                  <a:cxn ang="0">
                    <a:pos x="129" y="0"/>
                  </a:cxn>
                  <a:cxn ang="0">
                    <a:pos x="129" y="55"/>
                  </a:cxn>
                  <a:cxn ang="0">
                    <a:pos x="0" y="123"/>
                  </a:cxn>
                  <a:cxn ang="0">
                    <a:pos x="0" y="67"/>
                  </a:cxn>
                </a:cxnLst>
                <a:rect l="0" t="0" r="r" b="b"/>
                <a:pathLst>
                  <a:path w="130" h="124">
                    <a:moveTo>
                      <a:pt x="0" y="67"/>
                    </a:moveTo>
                    <a:lnTo>
                      <a:pt x="129" y="0"/>
                    </a:lnTo>
                    <a:lnTo>
                      <a:pt x="129" y="55"/>
                    </a:lnTo>
                    <a:lnTo>
                      <a:pt x="0" y="123"/>
                    </a:lnTo>
                    <a:lnTo>
                      <a:pt x="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65" name="Freeform 883"/>
              <p:cNvSpPr>
                <a:spLocks/>
              </p:cNvSpPr>
              <p:nvPr/>
            </p:nvSpPr>
            <p:spPr bwMode="auto">
              <a:xfrm>
                <a:off x="553" y="1112"/>
                <a:ext cx="204" cy="111"/>
              </a:xfrm>
              <a:custGeom>
                <a:avLst/>
                <a:gdLst/>
                <a:ahLst/>
                <a:cxnLst>
                  <a:cxn ang="0">
                    <a:pos x="0" y="104"/>
                  </a:cxn>
                  <a:cxn ang="0">
                    <a:pos x="189" y="0"/>
                  </a:cxn>
                  <a:cxn ang="0">
                    <a:pos x="203" y="7"/>
                  </a:cxn>
                  <a:cxn ang="0">
                    <a:pos x="11" y="110"/>
                  </a:cxn>
                  <a:cxn ang="0">
                    <a:pos x="0" y="104"/>
                  </a:cxn>
                </a:cxnLst>
                <a:rect l="0" t="0" r="r" b="b"/>
                <a:pathLst>
                  <a:path w="204" h="111">
                    <a:moveTo>
                      <a:pt x="0" y="104"/>
                    </a:moveTo>
                    <a:lnTo>
                      <a:pt x="189" y="0"/>
                    </a:lnTo>
                    <a:lnTo>
                      <a:pt x="203" y="7"/>
                    </a:lnTo>
                    <a:lnTo>
                      <a:pt x="11" y="110"/>
                    </a:lnTo>
                    <a:lnTo>
                      <a:pt x="0" y="104"/>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66" name="Freeform 884"/>
              <p:cNvSpPr>
                <a:spLocks/>
              </p:cNvSpPr>
              <p:nvPr/>
            </p:nvSpPr>
            <p:spPr bwMode="auto">
              <a:xfrm>
                <a:off x="553" y="1217"/>
                <a:ext cx="17" cy="93"/>
              </a:xfrm>
              <a:custGeom>
                <a:avLst/>
                <a:gdLst/>
                <a:ahLst/>
                <a:cxnLst>
                  <a:cxn ang="0">
                    <a:pos x="0" y="0"/>
                  </a:cxn>
                  <a:cxn ang="0">
                    <a:pos x="16" y="6"/>
                  </a:cxn>
                  <a:cxn ang="0">
                    <a:pos x="16" y="92"/>
                  </a:cxn>
                  <a:cxn ang="0">
                    <a:pos x="0" y="85"/>
                  </a:cxn>
                  <a:cxn ang="0">
                    <a:pos x="0" y="0"/>
                  </a:cxn>
                </a:cxnLst>
                <a:rect l="0" t="0" r="r" b="b"/>
                <a:pathLst>
                  <a:path w="17" h="93">
                    <a:moveTo>
                      <a:pt x="0" y="0"/>
                    </a:moveTo>
                    <a:lnTo>
                      <a:pt x="16" y="6"/>
                    </a:lnTo>
                    <a:lnTo>
                      <a:pt x="16" y="92"/>
                    </a:lnTo>
                    <a:lnTo>
                      <a:pt x="0" y="85"/>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67" name="Freeform 885"/>
              <p:cNvSpPr>
                <a:spLocks/>
              </p:cNvSpPr>
              <p:nvPr/>
            </p:nvSpPr>
            <p:spPr bwMode="auto">
              <a:xfrm>
                <a:off x="620" y="1239"/>
                <a:ext cx="264" cy="140"/>
              </a:xfrm>
              <a:custGeom>
                <a:avLst/>
                <a:gdLst/>
                <a:ahLst/>
                <a:cxnLst>
                  <a:cxn ang="0">
                    <a:pos x="0" y="100"/>
                  </a:cxn>
                  <a:cxn ang="0">
                    <a:pos x="188" y="0"/>
                  </a:cxn>
                  <a:cxn ang="0">
                    <a:pos x="263" y="40"/>
                  </a:cxn>
                  <a:cxn ang="0">
                    <a:pos x="76" y="139"/>
                  </a:cxn>
                  <a:cxn ang="0">
                    <a:pos x="0" y="100"/>
                  </a:cxn>
                </a:cxnLst>
                <a:rect l="0" t="0" r="r" b="b"/>
                <a:pathLst>
                  <a:path w="264" h="140">
                    <a:moveTo>
                      <a:pt x="0" y="100"/>
                    </a:moveTo>
                    <a:lnTo>
                      <a:pt x="188" y="0"/>
                    </a:lnTo>
                    <a:lnTo>
                      <a:pt x="263" y="40"/>
                    </a:lnTo>
                    <a:lnTo>
                      <a:pt x="76" y="139"/>
                    </a:lnTo>
                    <a:lnTo>
                      <a:pt x="0" y="10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68" name="Freeform 886"/>
              <p:cNvSpPr>
                <a:spLocks/>
              </p:cNvSpPr>
              <p:nvPr/>
            </p:nvSpPr>
            <p:spPr bwMode="auto">
              <a:xfrm>
                <a:off x="641" y="1249"/>
                <a:ext cx="221" cy="117"/>
              </a:xfrm>
              <a:custGeom>
                <a:avLst/>
                <a:gdLst/>
                <a:ahLst/>
                <a:cxnLst>
                  <a:cxn ang="0">
                    <a:pos x="0" y="88"/>
                  </a:cxn>
                  <a:cxn ang="0">
                    <a:pos x="163" y="0"/>
                  </a:cxn>
                  <a:cxn ang="0">
                    <a:pos x="220" y="29"/>
                  </a:cxn>
                  <a:cxn ang="0">
                    <a:pos x="55" y="116"/>
                  </a:cxn>
                  <a:cxn ang="0">
                    <a:pos x="0" y="88"/>
                  </a:cxn>
                </a:cxnLst>
                <a:rect l="0" t="0" r="r" b="b"/>
                <a:pathLst>
                  <a:path w="221" h="117">
                    <a:moveTo>
                      <a:pt x="0" y="88"/>
                    </a:moveTo>
                    <a:lnTo>
                      <a:pt x="163" y="0"/>
                    </a:lnTo>
                    <a:lnTo>
                      <a:pt x="220" y="29"/>
                    </a:lnTo>
                    <a:lnTo>
                      <a:pt x="55" y="116"/>
                    </a:lnTo>
                    <a:lnTo>
                      <a:pt x="0" y="8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69" name="Freeform 887"/>
              <p:cNvSpPr>
                <a:spLocks/>
              </p:cNvSpPr>
              <p:nvPr/>
            </p:nvSpPr>
            <p:spPr bwMode="auto">
              <a:xfrm>
                <a:off x="697" y="1279"/>
                <a:ext cx="187" cy="113"/>
              </a:xfrm>
              <a:custGeom>
                <a:avLst/>
                <a:gdLst/>
                <a:ahLst/>
                <a:cxnLst>
                  <a:cxn ang="0">
                    <a:pos x="0" y="99"/>
                  </a:cxn>
                  <a:cxn ang="0">
                    <a:pos x="186" y="0"/>
                  </a:cxn>
                  <a:cxn ang="0">
                    <a:pos x="186" y="12"/>
                  </a:cxn>
                  <a:cxn ang="0">
                    <a:pos x="0" y="112"/>
                  </a:cxn>
                  <a:cxn ang="0">
                    <a:pos x="0" y="99"/>
                  </a:cxn>
                </a:cxnLst>
                <a:rect l="0" t="0" r="r" b="b"/>
                <a:pathLst>
                  <a:path w="187" h="113">
                    <a:moveTo>
                      <a:pt x="0" y="99"/>
                    </a:moveTo>
                    <a:lnTo>
                      <a:pt x="186" y="0"/>
                    </a:lnTo>
                    <a:lnTo>
                      <a:pt x="186" y="12"/>
                    </a:lnTo>
                    <a:lnTo>
                      <a:pt x="0" y="112"/>
                    </a:lnTo>
                    <a:lnTo>
                      <a:pt x="0" y="99"/>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70" name="Freeform 888"/>
              <p:cNvSpPr>
                <a:spLocks/>
              </p:cNvSpPr>
              <p:nvPr/>
            </p:nvSpPr>
            <p:spPr bwMode="auto">
              <a:xfrm>
                <a:off x="620" y="1239"/>
                <a:ext cx="268" cy="141"/>
              </a:xfrm>
              <a:custGeom>
                <a:avLst/>
                <a:gdLst/>
                <a:ahLst/>
                <a:cxnLst>
                  <a:cxn ang="0">
                    <a:pos x="0" y="101"/>
                  </a:cxn>
                  <a:cxn ang="0">
                    <a:pos x="191" y="0"/>
                  </a:cxn>
                  <a:cxn ang="0">
                    <a:pos x="267" y="40"/>
                  </a:cxn>
                  <a:cxn ang="0">
                    <a:pos x="77" y="140"/>
                  </a:cxn>
                  <a:cxn ang="0">
                    <a:pos x="0" y="101"/>
                  </a:cxn>
                </a:cxnLst>
                <a:rect l="0" t="0" r="r" b="b"/>
                <a:pathLst>
                  <a:path w="268" h="141">
                    <a:moveTo>
                      <a:pt x="0" y="101"/>
                    </a:moveTo>
                    <a:lnTo>
                      <a:pt x="191" y="0"/>
                    </a:lnTo>
                    <a:lnTo>
                      <a:pt x="267" y="40"/>
                    </a:lnTo>
                    <a:lnTo>
                      <a:pt x="77" y="140"/>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71" name="Freeform 889"/>
              <p:cNvSpPr>
                <a:spLocks/>
              </p:cNvSpPr>
              <p:nvPr/>
            </p:nvSpPr>
            <p:spPr bwMode="auto">
              <a:xfrm>
                <a:off x="641" y="1249"/>
                <a:ext cx="224" cy="120"/>
              </a:xfrm>
              <a:custGeom>
                <a:avLst/>
                <a:gdLst/>
                <a:ahLst/>
                <a:cxnLst>
                  <a:cxn ang="0">
                    <a:pos x="0" y="90"/>
                  </a:cxn>
                  <a:cxn ang="0">
                    <a:pos x="165" y="0"/>
                  </a:cxn>
                  <a:cxn ang="0">
                    <a:pos x="223" y="30"/>
                  </a:cxn>
                  <a:cxn ang="0">
                    <a:pos x="56" y="119"/>
                  </a:cxn>
                  <a:cxn ang="0">
                    <a:pos x="0" y="90"/>
                  </a:cxn>
                </a:cxnLst>
                <a:rect l="0" t="0" r="r" b="b"/>
                <a:pathLst>
                  <a:path w="224" h="120">
                    <a:moveTo>
                      <a:pt x="0" y="90"/>
                    </a:moveTo>
                    <a:lnTo>
                      <a:pt x="165" y="0"/>
                    </a:lnTo>
                    <a:lnTo>
                      <a:pt x="223" y="30"/>
                    </a:lnTo>
                    <a:lnTo>
                      <a:pt x="56" y="119"/>
                    </a:lnTo>
                    <a:lnTo>
                      <a:pt x="0" y="9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72" name="Freeform 890"/>
              <p:cNvSpPr>
                <a:spLocks/>
              </p:cNvSpPr>
              <p:nvPr/>
            </p:nvSpPr>
            <p:spPr bwMode="auto">
              <a:xfrm>
                <a:off x="697" y="1279"/>
                <a:ext cx="191" cy="115"/>
              </a:xfrm>
              <a:custGeom>
                <a:avLst/>
                <a:gdLst/>
                <a:ahLst/>
                <a:cxnLst>
                  <a:cxn ang="0">
                    <a:pos x="0" y="101"/>
                  </a:cxn>
                  <a:cxn ang="0">
                    <a:pos x="190" y="0"/>
                  </a:cxn>
                  <a:cxn ang="0">
                    <a:pos x="190" y="12"/>
                  </a:cxn>
                  <a:cxn ang="0">
                    <a:pos x="0" y="114"/>
                  </a:cxn>
                  <a:cxn ang="0">
                    <a:pos x="0" y="101"/>
                  </a:cxn>
                </a:cxnLst>
                <a:rect l="0" t="0" r="r" b="b"/>
                <a:pathLst>
                  <a:path w="191" h="115">
                    <a:moveTo>
                      <a:pt x="0" y="101"/>
                    </a:moveTo>
                    <a:lnTo>
                      <a:pt x="190" y="0"/>
                    </a:lnTo>
                    <a:lnTo>
                      <a:pt x="190" y="12"/>
                    </a:lnTo>
                    <a:lnTo>
                      <a:pt x="0" y="114"/>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73" name="Freeform 891"/>
              <p:cNvSpPr>
                <a:spLocks/>
              </p:cNvSpPr>
              <p:nvPr/>
            </p:nvSpPr>
            <p:spPr bwMode="auto">
              <a:xfrm>
                <a:off x="566" y="1313"/>
                <a:ext cx="131" cy="81"/>
              </a:xfrm>
              <a:custGeom>
                <a:avLst/>
                <a:gdLst/>
                <a:ahLst/>
                <a:cxnLst>
                  <a:cxn ang="0">
                    <a:pos x="130" y="67"/>
                  </a:cxn>
                  <a:cxn ang="0">
                    <a:pos x="0" y="0"/>
                  </a:cxn>
                  <a:cxn ang="0">
                    <a:pos x="0" y="15"/>
                  </a:cxn>
                  <a:cxn ang="0">
                    <a:pos x="128" y="80"/>
                  </a:cxn>
                  <a:cxn ang="0">
                    <a:pos x="130" y="67"/>
                  </a:cxn>
                </a:cxnLst>
                <a:rect l="0" t="0" r="r" b="b"/>
                <a:pathLst>
                  <a:path w="131" h="81">
                    <a:moveTo>
                      <a:pt x="130" y="67"/>
                    </a:moveTo>
                    <a:lnTo>
                      <a:pt x="0" y="0"/>
                    </a:lnTo>
                    <a:lnTo>
                      <a:pt x="0" y="15"/>
                    </a:lnTo>
                    <a:lnTo>
                      <a:pt x="128" y="80"/>
                    </a:lnTo>
                    <a:lnTo>
                      <a:pt x="13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74" name="Line 892"/>
              <p:cNvSpPr>
                <a:spLocks noChangeShapeType="1"/>
              </p:cNvSpPr>
              <p:nvPr/>
            </p:nvSpPr>
            <p:spPr bwMode="auto">
              <a:xfrm>
                <a:off x="759" y="1211"/>
                <a:ext cx="128" cy="6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75" name="Line 893"/>
              <p:cNvSpPr>
                <a:spLocks noChangeShapeType="1"/>
              </p:cNvSpPr>
              <p:nvPr/>
            </p:nvSpPr>
            <p:spPr bwMode="auto">
              <a:xfrm flipV="1">
                <a:off x="567" y="1211"/>
                <a:ext cx="192" cy="10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76" name="Freeform 894"/>
              <p:cNvSpPr>
                <a:spLocks/>
              </p:cNvSpPr>
              <p:nvPr/>
            </p:nvSpPr>
            <p:spPr bwMode="auto">
              <a:xfrm>
                <a:off x="567" y="1211"/>
                <a:ext cx="244" cy="129"/>
              </a:xfrm>
              <a:custGeom>
                <a:avLst/>
                <a:gdLst/>
                <a:ahLst/>
                <a:cxnLst>
                  <a:cxn ang="0">
                    <a:pos x="53" y="128"/>
                  </a:cxn>
                  <a:cxn ang="0">
                    <a:pos x="243" y="27"/>
                  </a:cxn>
                  <a:cxn ang="0">
                    <a:pos x="192" y="0"/>
                  </a:cxn>
                  <a:cxn ang="0">
                    <a:pos x="0" y="103"/>
                  </a:cxn>
                  <a:cxn ang="0">
                    <a:pos x="53" y="128"/>
                  </a:cxn>
                </a:cxnLst>
                <a:rect l="0" t="0" r="r" b="b"/>
                <a:pathLst>
                  <a:path w="244" h="129">
                    <a:moveTo>
                      <a:pt x="53" y="128"/>
                    </a:moveTo>
                    <a:lnTo>
                      <a:pt x="243" y="27"/>
                    </a:lnTo>
                    <a:lnTo>
                      <a:pt x="192" y="0"/>
                    </a:lnTo>
                    <a:lnTo>
                      <a:pt x="0" y="103"/>
                    </a:lnTo>
                    <a:lnTo>
                      <a:pt x="53" y="12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77" name="Freeform 895"/>
              <p:cNvSpPr>
                <a:spLocks/>
              </p:cNvSpPr>
              <p:nvPr/>
            </p:nvSpPr>
            <p:spPr bwMode="auto">
              <a:xfrm>
                <a:off x="644" y="1307"/>
                <a:ext cx="20" cy="17"/>
              </a:xfrm>
              <a:custGeom>
                <a:avLst/>
                <a:gdLst/>
                <a:ahLst/>
                <a:cxnLst>
                  <a:cxn ang="0">
                    <a:pos x="0" y="16"/>
                  </a:cxn>
                  <a:cxn ang="0">
                    <a:pos x="3" y="10"/>
                  </a:cxn>
                  <a:cxn ang="0">
                    <a:pos x="5" y="8"/>
                  </a:cxn>
                  <a:cxn ang="0">
                    <a:pos x="9" y="5"/>
                  </a:cxn>
                  <a:cxn ang="0">
                    <a:pos x="19" y="0"/>
                  </a:cxn>
                  <a:cxn ang="0">
                    <a:pos x="13" y="8"/>
                  </a:cxn>
                  <a:cxn ang="0">
                    <a:pos x="9" y="10"/>
                  </a:cxn>
                  <a:cxn ang="0">
                    <a:pos x="4" y="12"/>
                  </a:cxn>
                  <a:cxn ang="0">
                    <a:pos x="0" y="16"/>
                  </a:cxn>
                </a:cxnLst>
                <a:rect l="0" t="0" r="r" b="b"/>
                <a:pathLst>
                  <a:path w="20" h="17">
                    <a:moveTo>
                      <a:pt x="0" y="16"/>
                    </a:moveTo>
                    <a:lnTo>
                      <a:pt x="3" y="10"/>
                    </a:lnTo>
                    <a:lnTo>
                      <a:pt x="5" y="8"/>
                    </a:lnTo>
                    <a:lnTo>
                      <a:pt x="9" y="5"/>
                    </a:lnTo>
                    <a:lnTo>
                      <a:pt x="19" y="0"/>
                    </a:lnTo>
                    <a:lnTo>
                      <a:pt x="13" y="8"/>
                    </a:lnTo>
                    <a:lnTo>
                      <a:pt x="9" y="10"/>
                    </a:lnTo>
                    <a:lnTo>
                      <a:pt x="4" y="12"/>
                    </a:lnTo>
                    <a:lnTo>
                      <a:pt x="0" y="16"/>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78" name="Line 896"/>
              <p:cNvSpPr>
                <a:spLocks noChangeShapeType="1"/>
              </p:cNvSpPr>
              <p:nvPr/>
            </p:nvSpPr>
            <p:spPr bwMode="auto">
              <a:xfrm flipV="1">
                <a:off x="583" y="1218"/>
                <a:ext cx="181"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79" name="Line 897"/>
              <p:cNvSpPr>
                <a:spLocks noChangeShapeType="1"/>
              </p:cNvSpPr>
              <p:nvPr/>
            </p:nvSpPr>
            <p:spPr bwMode="auto">
              <a:xfrm flipV="1">
                <a:off x="595" y="1223"/>
                <a:ext cx="180"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80" name="Line 898"/>
              <p:cNvSpPr>
                <a:spLocks noChangeShapeType="1"/>
              </p:cNvSpPr>
              <p:nvPr/>
            </p:nvSpPr>
            <p:spPr bwMode="auto">
              <a:xfrm flipV="1">
                <a:off x="607" y="1228"/>
                <a:ext cx="181" cy="9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81" name="Oval 899"/>
              <p:cNvSpPr>
                <a:spLocks noChangeArrowheads="1"/>
              </p:cNvSpPr>
              <p:nvPr/>
            </p:nvSpPr>
            <p:spPr bwMode="auto">
              <a:xfrm>
                <a:off x="712" y="1243"/>
                <a:ext cx="15" cy="10"/>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882" name="Oval 900"/>
              <p:cNvSpPr>
                <a:spLocks noChangeArrowheads="1"/>
              </p:cNvSpPr>
              <p:nvPr/>
            </p:nvSpPr>
            <p:spPr bwMode="auto">
              <a:xfrm>
                <a:off x="714" y="1245"/>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883" name="Oval 901"/>
              <p:cNvSpPr>
                <a:spLocks noChangeArrowheads="1"/>
              </p:cNvSpPr>
              <p:nvPr/>
            </p:nvSpPr>
            <p:spPr bwMode="auto">
              <a:xfrm>
                <a:off x="737" y="1229"/>
                <a:ext cx="17" cy="11"/>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884" name="Oval 902"/>
              <p:cNvSpPr>
                <a:spLocks noChangeArrowheads="1"/>
              </p:cNvSpPr>
              <p:nvPr/>
            </p:nvSpPr>
            <p:spPr bwMode="auto">
              <a:xfrm>
                <a:off x="740" y="1232"/>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grpSp>
      </p:grpSp>
      <p:grpSp>
        <p:nvGrpSpPr>
          <p:cNvPr id="885" name="Group 903"/>
          <p:cNvGrpSpPr>
            <a:grpSpLocks/>
          </p:cNvGrpSpPr>
          <p:nvPr/>
        </p:nvGrpSpPr>
        <p:grpSpPr bwMode="auto">
          <a:xfrm>
            <a:off x="5486400" y="5572125"/>
            <a:ext cx="836613" cy="447675"/>
            <a:chOff x="2832" y="1344"/>
            <a:chExt cx="527" cy="282"/>
          </a:xfrm>
        </p:grpSpPr>
        <p:sp>
          <p:nvSpPr>
            <p:cNvPr id="886" name="Freeform 904"/>
            <p:cNvSpPr>
              <a:spLocks/>
            </p:cNvSpPr>
            <p:nvPr/>
          </p:nvSpPr>
          <p:spPr bwMode="auto">
            <a:xfrm>
              <a:off x="3176" y="1489"/>
              <a:ext cx="179" cy="94"/>
            </a:xfrm>
            <a:custGeom>
              <a:avLst/>
              <a:gdLst/>
              <a:ahLst/>
              <a:cxnLst>
                <a:cxn ang="0">
                  <a:pos x="0" y="65"/>
                </a:cxn>
                <a:cxn ang="0">
                  <a:pos x="22" y="65"/>
                </a:cxn>
                <a:cxn ang="0">
                  <a:pos x="45" y="79"/>
                </a:cxn>
                <a:cxn ang="0">
                  <a:pos x="67" y="84"/>
                </a:cxn>
                <a:cxn ang="0">
                  <a:pos x="89" y="88"/>
                </a:cxn>
                <a:cxn ang="0">
                  <a:pos x="112" y="93"/>
                </a:cxn>
                <a:cxn ang="0">
                  <a:pos x="134" y="88"/>
                </a:cxn>
                <a:cxn ang="0">
                  <a:pos x="157" y="84"/>
                </a:cxn>
                <a:cxn ang="0">
                  <a:pos x="164" y="70"/>
                </a:cxn>
                <a:cxn ang="0">
                  <a:pos x="164" y="56"/>
                </a:cxn>
                <a:cxn ang="0">
                  <a:pos x="149" y="42"/>
                </a:cxn>
                <a:cxn ang="0">
                  <a:pos x="149" y="28"/>
                </a:cxn>
                <a:cxn ang="0">
                  <a:pos x="142" y="14"/>
                </a:cxn>
                <a:cxn ang="0">
                  <a:pos x="142" y="0"/>
                </a:cxn>
              </a:cxnLst>
              <a:rect l="0" t="0" r="r" b="b"/>
              <a:pathLst>
                <a:path w="165" h="94">
                  <a:moveTo>
                    <a:pt x="0" y="65"/>
                  </a:moveTo>
                  <a:lnTo>
                    <a:pt x="22" y="65"/>
                  </a:lnTo>
                  <a:lnTo>
                    <a:pt x="45" y="79"/>
                  </a:lnTo>
                  <a:lnTo>
                    <a:pt x="67" y="84"/>
                  </a:lnTo>
                  <a:lnTo>
                    <a:pt x="89" y="88"/>
                  </a:lnTo>
                  <a:lnTo>
                    <a:pt x="112" y="93"/>
                  </a:lnTo>
                  <a:lnTo>
                    <a:pt x="134" y="88"/>
                  </a:lnTo>
                  <a:lnTo>
                    <a:pt x="157" y="84"/>
                  </a:lnTo>
                  <a:lnTo>
                    <a:pt x="164" y="70"/>
                  </a:lnTo>
                  <a:lnTo>
                    <a:pt x="164" y="56"/>
                  </a:lnTo>
                  <a:lnTo>
                    <a:pt x="149" y="42"/>
                  </a:lnTo>
                  <a:lnTo>
                    <a:pt x="149" y="28"/>
                  </a:lnTo>
                  <a:lnTo>
                    <a:pt x="142" y="14"/>
                  </a:lnTo>
                  <a:lnTo>
                    <a:pt x="142" y="0"/>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887" name="Freeform 905"/>
            <p:cNvSpPr>
              <a:spLocks/>
            </p:cNvSpPr>
            <p:nvPr/>
          </p:nvSpPr>
          <p:spPr bwMode="auto">
            <a:xfrm>
              <a:off x="3061" y="1521"/>
              <a:ext cx="165" cy="47"/>
            </a:xfrm>
            <a:custGeom>
              <a:avLst/>
              <a:gdLst/>
              <a:ahLst/>
              <a:cxnLst>
                <a:cxn ang="0">
                  <a:pos x="53" y="0"/>
                </a:cxn>
                <a:cxn ang="0">
                  <a:pos x="0" y="18"/>
                </a:cxn>
                <a:cxn ang="0">
                  <a:pos x="91" y="46"/>
                </a:cxn>
                <a:cxn ang="0">
                  <a:pos x="151" y="28"/>
                </a:cxn>
                <a:cxn ang="0">
                  <a:pos x="53" y="0"/>
                </a:cxn>
              </a:cxnLst>
              <a:rect l="0" t="0" r="r" b="b"/>
              <a:pathLst>
                <a:path w="152" h="47">
                  <a:moveTo>
                    <a:pt x="53" y="0"/>
                  </a:moveTo>
                  <a:lnTo>
                    <a:pt x="0" y="18"/>
                  </a:lnTo>
                  <a:lnTo>
                    <a:pt x="91" y="46"/>
                  </a:lnTo>
                  <a:lnTo>
                    <a:pt x="151" y="28"/>
                  </a:lnTo>
                  <a:lnTo>
                    <a:pt x="53"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88" name="Rectangle 906"/>
            <p:cNvSpPr>
              <a:spLocks noChangeArrowheads="1"/>
            </p:cNvSpPr>
            <p:nvPr/>
          </p:nvSpPr>
          <p:spPr bwMode="auto">
            <a:xfrm>
              <a:off x="3314" y="1438"/>
              <a:ext cx="45" cy="61"/>
            </a:xfrm>
            <a:prstGeom prst="rect">
              <a:avLst/>
            </a:prstGeom>
            <a:solidFill>
              <a:srgbClr val="C1CEFF"/>
            </a:solidFill>
            <a:ln w="12700">
              <a:solidFill>
                <a:schemeClr val="tx1"/>
              </a:solidFill>
              <a:miter lim="800000"/>
              <a:headEnd/>
              <a:tailEnd/>
            </a:ln>
            <a:effectLst/>
          </p:spPr>
          <p:txBody>
            <a:bodyPr wrap="none" anchor="ctr"/>
            <a:lstStyle/>
            <a:p>
              <a:endParaRPr lang="en-US"/>
            </a:p>
          </p:txBody>
        </p:sp>
        <p:grpSp>
          <p:nvGrpSpPr>
            <p:cNvPr id="889" name="Group 907"/>
            <p:cNvGrpSpPr>
              <a:grpSpLocks/>
            </p:cNvGrpSpPr>
            <p:nvPr/>
          </p:nvGrpSpPr>
          <p:grpSpPr bwMode="auto">
            <a:xfrm>
              <a:off x="2832" y="1344"/>
              <a:ext cx="363" cy="282"/>
              <a:chOff x="553" y="1112"/>
              <a:chExt cx="335" cy="282"/>
            </a:xfrm>
          </p:grpSpPr>
          <p:sp>
            <p:nvSpPr>
              <p:cNvPr id="890" name="Freeform 908"/>
              <p:cNvSpPr>
                <a:spLocks/>
              </p:cNvSpPr>
              <p:nvPr/>
            </p:nvSpPr>
            <p:spPr bwMode="auto">
              <a:xfrm>
                <a:off x="553" y="1112"/>
                <a:ext cx="201" cy="109"/>
              </a:xfrm>
              <a:custGeom>
                <a:avLst/>
                <a:gdLst/>
                <a:ahLst/>
                <a:cxnLst>
                  <a:cxn ang="0">
                    <a:pos x="0" y="102"/>
                  </a:cxn>
                  <a:cxn ang="0">
                    <a:pos x="186" y="0"/>
                  </a:cxn>
                  <a:cxn ang="0">
                    <a:pos x="200" y="7"/>
                  </a:cxn>
                  <a:cxn ang="0">
                    <a:pos x="10" y="108"/>
                  </a:cxn>
                  <a:cxn ang="0">
                    <a:pos x="0" y="102"/>
                  </a:cxn>
                </a:cxnLst>
                <a:rect l="0" t="0" r="r" b="b"/>
                <a:pathLst>
                  <a:path w="201" h="109">
                    <a:moveTo>
                      <a:pt x="0" y="102"/>
                    </a:moveTo>
                    <a:lnTo>
                      <a:pt x="186" y="0"/>
                    </a:lnTo>
                    <a:lnTo>
                      <a:pt x="200" y="7"/>
                    </a:lnTo>
                    <a:lnTo>
                      <a:pt x="10" y="10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91" name="Freeform 909"/>
              <p:cNvSpPr>
                <a:spLocks/>
              </p:cNvSpPr>
              <p:nvPr/>
            </p:nvSpPr>
            <p:spPr bwMode="auto">
              <a:xfrm>
                <a:off x="553" y="1217"/>
                <a:ext cx="17" cy="90"/>
              </a:xfrm>
              <a:custGeom>
                <a:avLst/>
                <a:gdLst/>
                <a:ahLst/>
                <a:cxnLst>
                  <a:cxn ang="0">
                    <a:pos x="0" y="0"/>
                  </a:cxn>
                  <a:cxn ang="0">
                    <a:pos x="16" y="5"/>
                  </a:cxn>
                  <a:cxn ang="0">
                    <a:pos x="16" y="89"/>
                  </a:cxn>
                  <a:cxn ang="0">
                    <a:pos x="0" y="83"/>
                  </a:cxn>
                  <a:cxn ang="0">
                    <a:pos x="0" y="0"/>
                  </a:cxn>
                </a:cxnLst>
                <a:rect l="0" t="0" r="r" b="b"/>
                <a:pathLst>
                  <a:path w="17" h="90">
                    <a:moveTo>
                      <a:pt x="0" y="0"/>
                    </a:moveTo>
                    <a:lnTo>
                      <a:pt x="16" y="5"/>
                    </a:lnTo>
                    <a:lnTo>
                      <a:pt x="16" y="89"/>
                    </a:lnTo>
                    <a:lnTo>
                      <a:pt x="0" y="83"/>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92" name="Freeform 910"/>
              <p:cNvSpPr>
                <a:spLocks/>
              </p:cNvSpPr>
              <p:nvPr/>
            </p:nvSpPr>
            <p:spPr bwMode="auto">
              <a:xfrm>
                <a:off x="563" y="1118"/>
                <a:ext cx="194" cy="189"/>
              </a:xfrm>
              <a:custGeom>
                <a:avLst/>
                <a:gdLst/>
                <a:ahLst/>
                <a:cxnLst>
                  <a:cxn ang="0">
                    <a:pos x="0" y="102"/>
                  </a:cxn>
                  <a:cxn ang="0">
                    <a:pos x="193" y="0"/>
                  </a:cxn>
                  <a:cxn ang="0">
                    <a:pos x="193" y="86"/>
                  </a:cxn>
                  <a:cxn ang="0">
                    <a:pos x="0" y="188"/>
                  </a:cxn>
                  <a:cxn ang="0">
                    <a:pos x="0" y="102"/>
                  </a:cxn>
                </a:cxnLst>
                <a:rect l="0" t="0" r="r" b="b"/>
                <a:pathLst>
                  <a:path w="194" h="189">
                    <a:moveTo>
                      <a:pt x="0" y="102"/>
                    </a:moveTo>
                    <a:lnTo>
                      <a:pt x="193" y="0"/>
                    </a:lnTo>
                    <a:lnTo>
                      <a:pt x="193" y="86"/>
                    </a:lnTo>
                    <a:lnTo>
                      <a:pt x="0" y="18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93" name="Freeform 911"/>
              <p:cNvSpPr>
                <a:spLocks/>
              </p:cNvSpPr>
              <p:nvPr/>
            </p:nvSpPr>
            <p:spPr bwMode="auto">
              <a:xfrm>
                <a:off x="602" y="1153"/>
                <a:ext cx="130" cy="124"/>
              </a:xfrm>
              <a:custGeom>
                <a:avLst/>
                <a:gdLst/>
                <a:ahLst/>
                <a:cxnLst>
                  <a:cxn ang="0">
                    <a:pos x="0" y="67"/>
                  </a:cxn>
                  <a:cxn ang="0">
                    <a:pos x="129" y="0"/>
                  </a:cxn>
                  <a:cxn ang="0">
                    <a:pos x="129" y="55"/>
                  </a:cxn>
                  <a:cxn ang="0">
                    <a:pos x="0" y="123"/>
                  </a:cxn>
                  <a:cxn ang="0">
                    <a:pos x="0" y="67"/>
                  </a:cxn>
                </a:cxnLst>
                <a:rect l="0" t="0" r="r" b="b"/>
                <a:pathLst>
                  <a:path w="130" h="124">
                    <a:moveTo>
                      <a:pt x="0" y="67"/>
                    </a:moveTo>
                    <a:lnTo>
                      <a:pt x="129" y="0"/>
                    </a:lnTo>
                    <a:lnTo>
                      <a:pt x="129" y="55"/>
                    </a:lnTo>
                    <a:lnTo>
                      <a:pt x="0" y="123"/>
                    </a:lnTo>
                    <a:lnTo>
                      <a:pt x="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94" name="Freeform 912"/>
              <p:cNvSpPr>
                <a:spLocks/>
              </p:cNvSpPr>
              <p:nvPr/>
            </p:nvSpPr>
            <p:spPr bwMode="auto">
              <a:xfrm>
                <a:off x="553" y="1112"/>
                <a:ext cx="204" cy="111"/>
              </a:xfrm>
              <a:custGeom>
                <a:avLst/>
                <a:gdLst/>
                <a:ahLst/>
                <a:cxnLst>
                  <a:cxn ang="0">
                    <a:pos x="0" y="104"/>
                  </a:cxn>
                  <a:cxn ang="0">
                    <a:pos x="189" y="0"/>
                  </a:cxn>
                  <a:cxn ang="0">
                    <a:pos x="203" y="7"/>
                  </a:cxn>
                  <a:cxn ang="0">
                    <a:pos x="11" y="110"/>
                  </a:cxn>
                  <a:cxn ang="0">
                    <a:pos x="0" y="104"/>
                  </a:cxn>
                </a:cxnLst>
                <a:rect l="0" t="0" r="r" b="b"/>
                <a:pathLst>
                  <a:path w="204" h="111">
                    <a:moveTo>
                      <a:pt x="0" y="104"/>
                    </a:moveTo>
                    <a:lnTo>
                      <a:pt x="189" y="0"/>
                    </a:lnTo>
                    <a:lnTo>
                      <a:pt x="203" y="7"/>
                    </a:lnTo>
                    <a:lnTo>
                      <a:pt x="11" y="110"/>
                    </a:lnTo>
                    <a:lnTo>
                      <a:pt x="0" y="104"/>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95" name="Freeform 913"/>
              <p:cNvSpPr>
                <a:spLocks/>
              </p:cNvSpPr>
              <p:nvPr/>
            </p:nvSpPr>
            <p:spPr bwMode="auto">
              <a:xfrm>
                <a:off x="553" y="1217"/>
                <a:ext cx="17" cy="93"/>
              </a:xfrm>
              <a:custGeom>
                <a:avLst/>
                <a:gdLst/>
                <a:ahLst/>
                <a:cxnLst>
                  <a:cxn ang="0">
                    <a:pos x="0" y="0"/>
                  </a:cxn>
                  <a:cxn ang="0">
                    <a:pos x="16" y="6"/>
                  </a:cxn>
                  <a:cxn ang="0">
                    <a:pos x="16" y="92"/>
                  </a:cxn>
                  <a:cxn ang="0">
                    <a:pos x="0" y="85"/>
                  </a:cxn>
                  <a:cxn ang="0">
                    <a:pos x="0" y="0"/>
                  </a:cxn>
                </a:cxnLst>
                <a:rect l="0" t="0" r="r" b="b"/>
                <a:pathLst>
                  <a:path w="17" h="93">
                    <a:moveTo>
                      <a:pt x="0" y="0"/>
                    </a:moveTo>
                    <a:lnTo>
                      <a:pt x="16" y="6"/>
                    </a:lnTo>
                    <a:lnTo>
                      <a:pt x="16" y="92"/>
                    </a:lnTo>
                    <a:lnTo>
                      <a:pt x="0" y="85"/>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96" name="Freeform 914"/>
              <p:cNvSpPr>
                <a:spLocks/>
              </p:cNvSpPr>
              <p:nvPr/>
            </p:nvSpPr>
            <p:spPr bwMode="auto">
              <a:xfrm>
                <a:off x="620" y="1239"/>
                <a:ext cx="264" cy="140"/>
              </a:xfrm>
              <a:custGeom>
                <a:avLst/>
                <a:gdLst/>
                <a:ahLst/>
                <a:cxnLst>
                  <a:cxn ang="0">
                    <a:pos x="0" y="100"/>
                  </a:cxn>
                  <a:cxn ang="0">
                    <a:pos x="188" y="0"/>
                  </a:cxn>
                  <a:cxn ang="0">
                    <a:pos x="263" y="40"/>
                  </a:cxn>
                  <a:cxn ang="0">
                    <a:pos x="76" y="139"/>
                  </a:cxn>
                  <a:cxn ang="0">
                    <a:pos x="0" y="100"/>
                  </a:cxn>
                </a:cxnLst>
                <a:rect l="0" t="0" r="r" b="b"/>
                <a:pathLst>
                  <a:path w="264" h="140">
                    <a:moveTo>
                      <a:pt x="0" y="100"/>
                    </a:moveTo>
                    <a:lnTo>
                      <a:pt x="188" y="0"/>
                    </a:lnTo>
                    <a:lnTo>
                      <a:pt x="263" y="40"/>
                    </a:lnTo>
                    <a:lnTo>
                      <a:pt x="76" y="139"/>
                    </a:lnTo>
                    <a:lnTo>
                      <a:pt x="0" y="10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97" name="Freeform 915"/>
              <p:cNvSpPr>
                <a:spLocks/>
              </p:cNvSpPr>
              <p:nvPr/>
            </p:nvSpPr>
            <p:spPr bwMode="auto">
              <a:xfrm>
                <a:off x="641" y="1249"/>
                <a:ext cx="221" cy="117"/>
              </a:xfrm>
              <a:custGeom>
                <a:avLst/>
                <a:gdLst/>
                <a:ahLst/>
                <a:cxnLst>
                  <a:cxn ang="0">
                    <a:pos x="0" y="88"/>
                  </a:cxn>
                  <a:cxn ang="0">
                    <a:pos x="163" y="0"/>
                  </a:cxn>
                  <a:cxn ang="0">
                    <a:pos x="220" y="29"/>
                  </a:cxn>
                  <a:cxn ang="0">
                    <a:pos x="55" y="116"/>
                  </a:cxn>
                  <a:cxn ang="0">
                    <a:pos x="0" y="88"/>
                  </a:cxn>
                </a:cxnLst>
                <a:rect l="0" t="0" r="r" b="b"/>
                <a:pathLst>
                  <a:path w="221" h="117">
                    <a:moveTo>
                      <a:pt x="0" y="88"/>
                    </a:moveTo>
                    <a:lnTo>
                      <a:pt x="163" y="0"/>
                    </a:lnTo>
                    <a:lnTo>
                      <a:pt x="220" y="29"/>
                    </a:lnTo>
                    <a:lnTo>
                      <a:pt x="55" y="116"/>
                    </a:lnTo>
                    <a:lnTo>
                      <a:pt x="0" y="8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98" name="Freeform 916"/>
              <p:cNvSpPr>
                <a:spLocks/>
              </p:cNvSpPr>
              <p:nvPr/>
            </p:nvSpPr>
            <p:spPr bwMode="auto">
              <a:xfrm>
                <a:off x="697" y="1279"/>
                <a:ext cx="187" cy="113"/>
              </a:xfrm>
              <a:custGeom>
                <a:avLst/>
                <a:gdLst/>
                <a:ahLst/>
                <a:cxnLst>
                  <a:cxn ang="0">
                    <a:pos x="0" y="99"/>
                  </a:cxn>
                  <a:cxn ang="0">
                    <a:pos x="186" y="0"/>
                  </a:cxn>
                  <a:cxn ang="0">
                    <a:pos x="186" y="12"/>
                  </a:cxn>
                  <a:cxn ang="0">
                    <a:pos x="0" y="112"/>
                  </a:cxn>
                  <a:cxn ang="0">
                    <a:pos x="0" y="99"/>
                  </a:cxn>
                </a:cxnLst>
                <a:rect l="0" t="0" r="r" b="b"/>
                <a:pathLst>
                  <a:path w="187" h="113">
                    <a:moveTo>
                      <a:pt x="0" y="99"/>
                    </a:moveTo>
                    <a:lnTo>
                      <a:pt x="186" y="0"/>
                    </a:lnTo>
                    <a:lnTo>
                      <a:pt x="186" y="12"/>
                    </a:lnTo>
                    <a:lnTo>
                      <a:pt x="0" y="112"/>
                    </a:lnTo>
                    <a:lnTo>
                      <a:pt x="0" y="99"/>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899" name="Freeform 917"/>
              <p:cNvSpPr>
                <a:spLocks/>
              </p:cNvSpPr>
              <p:nvPr/>
            </p:nvSpPr>
            <p:spPr bwMode="auto">
              <a:xfrm>
                <a:off x="620" y="1239"/>
                <a:ext cx="268" cy="141"/>
              </a:xfrm>
              <a:custGeom>
                <a:avLst/>
                <a:gdLst/>
                <a:ahLst/>
                <a:cxnLst>
                  <a:cxn ang="0">
                    <a:pos x="0" y="101"/>
                  </a:cxn>
                  <a:cxn ang="0">
                    <a:pos x="191" y="0"/>
                  </a:cxn>
                  <a:cxn ang="0">
                    <a:pos x="267" y="40"/>
                  </a:cxn>
                  <a:cxn ang="0">
                    <a:pos x="77" y="140"/>
                  </a:cxn>
                  <a:cxn ang="0">
                    <a:pos x="0" y="101"/>
                  </a:cxn>
                </a:cxnLst>
                <a:rect l="0" t="0" r="r" b="b"/>
                <a:pathLst>
                  <a:path w="268" h="141">
                    <a:moveTo>
                      <a:pt x="0" y="101"/>
                    </a:moveTo>
                    <a:lnTo>
                      <a:pt x="191" y="0"/>
                    </a:lnTo>
                    <a:lnTo>
                      <a:pt x="267" y="40"/>
                    </a:lnTo>
                    <a:lnTo>
                      <a:pt x="77" y="140"/>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00" name="Freeform 918"/>
              <p:cNvSpPr>
                <a:spLocks/>
              </p:cNvSpPr>
              <p:nvPr/>
            </p:nvSpPr>
            <p:spPr bwMode="auto">
              <a:xfrm>
                <a:off x="641" y="1249"/>
                <a:ext cx="224" cy="120"/>
              </a:xfrm>
              <a:custGeom>
                <a:avLst/>
                <a:gdLst/>
                <a:ahLst/>
                <a:cxnLst>
                  <a:cxn ang="0">
                    <a:pos x="0" y="90"/>
                  </a:cxn>
                  <a:cxn ang="0">
                    <a:pos x="165" y="0"/>
                  </a:cxn>
                  <a:cxn ang="0">
                    <a:pos x="223" y="30"/>
                  </a:cxn>
                  <a:cxn ang="0">
                    <a:pos x="56" y="119"/>
                  </a:cxn>
                  <a:cxn ang="0">
                    <a:pos x="0" y="90"/>
                  </a:cxn>
                </a:cxnLst>
                <a:rect l="0" t="0" r="r" b="b"/>
                <a:pathLst>
                  <a:path w="224" h="120">
                    <a:moveTo>
                      <a:pt x="0" y="90"/>
                    </a:moveTo>
                    <a:lnTo>
                      <a:pt x="165" y="0"/>
                    </a:lnTo>
                    <a:lnTo>
                      <a:pt x="223" y="30"/>
                    </a:lnTo>
                    <a:lnTo>
                      <a:pt x="56" y="119"/>
                    </a:lnTo>
                    <a:lnTo>
                      <a:pt x="0" y="9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01" name="Freeform 919"/>
              <p:cNvSpPr>
                <a:spLocks/>
              </p:cNvSpPr>
              <p:nvPr/>
            </p:nvSpPr>
            <p:spPr bwMode="auto">
              <a:xfrm>
                <a:off x="697" y="1279"/>
                <a:ext cx="191" cy="115"/>
              </a:xfrm>
              <a:custGeom>
                <a:avLst/>
                <a:gdLst/>
                <a:ahLst/>
                <a:cxnLst>
                  <a:cxn ang="0">
                    <a:pos x="0" y="101"/>
                  </a:cxn>
                  <a:cxn ang="0">
                    <a:pos x="190" y="0"/>
                  </a:cxn>
                  <a:cxn ang="0">
                    <a:pos x="190" y="12"/>
                  </a:cxn>
                  <a:cxn ang="0">
                    <a:pos x="0" y="114"/>
                  </a:cxn>
                  <a:cxn ang="0">
                    <a:pos x="0" y="101"/>
                  </a:cxn>
                </a:cxnLst>
                <a:rect l="0" t="0" r="r" b="b"/>
                <a:pathLst>
                  <a:path w="191" h="115">
                    <a:moveTo>
                      <a:pt x="0" y="101"/>
                    </a:moveTo>
                    <a:lnTo>
                      <a:pt x="190" y="0"/>
                    </a:lnTo>
                    <a:lnTo>
                      <a:pt x="190" y="12"/>
                    </a:lnTo>
                    <a:lnTo>
                      <a:pt x="0" y="114"/>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02" name="Freeform 920"/>
              <p:cNvSpPr>
                <a:spLocks/>
              </p:cNvSpPr>
              <p:nvPr/>
            </p:nvSpPr>
            <p:spPr bwMode="auto">
              <a:xfrm>
                <a:off x="566" y="1313"/>
                <a:ext cx="131" cy="81"/>
              </a:xfrm>
              <a:custGeom>
                <a:avLst/>
                <a:gdLst/>
                <a:ahLst/>
                <a:cxnLst>
                  <a:cxn ang="0">
                    <a:pos x="130" y="67"/>
                  </a:cxn>
                  <a:cxn ang="0">
                    <a:pos x="0" y="0"/>
                  </a:cxn>
                  <a:cxn ang="0">
                    <a:pos x="0" y="15"/>
                  </a:cxn>
                  <a:cxn ang="0">
                    <a:pos x="128" y="80"/>
                  </a:cxn>
                  <a:cxn ang="0">
                    <a:pos x="130" y="67"/>
                  </a:cxn>
                </a:cxnLst>
                <a:rect l="0" t="0" r="r" b="b"/>
                <a:pathLst>
                  <a:path w="131" h="81">
                    <a:moveTo>
                      <a:pt x="130" y="67"/>
                    </a:moveTo>
                    <a:lnTo>
                      <a:pt x="0" y="0"/>
                    </a:lnTo>
                    <a:lnTo>
                      <a:pt x="0" y="15"/>
                    </a:lnTo>
                    <a:lnTo>
                      <a:pt x="128" y="80"/>
                    </a:lnTo>
                    <a:lnTo>
                      <a:pt x="13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03" name="Line 921"/>
              <p:cNvSpPr>
                <a:spLocks noChangeShapeType="1"/>
              </p:cNvSpPr>
              <p:nvPr/>
            </p:nvSpPr>
            <p:spPr bwMode="auto">
              <a:xfrm>
                <a:off x="759" y="1211"/>
                <a:ext cx="128" cy="6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04" name="Line 922"/>
              <p:cNvSpPr>
                <a:spLocks noChangeShapeType="1"/>
              </p:cNvSpPr>
              <p:nvPr/>
            </p:nvSpPr>
            <p:spPr bwMode="auto">
              <a:xfrm flipV="1">
                <a:off x="567" y="1211"/>
                <a:ext cx="192" cy="10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05" name="Freeform 923"/>
              <p:cNvSpPr>
                <a:spLocks/>
              </p:cNvSpPr>
              <p:nvPr/>
            </p:nvSpPr>
            <p:spPr bwMode="auto">
              <a:xfrm>
                <a:off x="567" y="1211"/>
                <a:ext cx="244" cy="129"/>
              </a:xfrm>
              <a:custGeom>
                <a:avLst/>
                <a:gdLst/>
                <a:ahLst/>
                <a:cxnLst>
                  <a:cxn ang="0">
                    <a:pos x="53" y="128"/>
                  </a:cxn>
                  <a:cxn ang="0">
                    <a:pos x="243" y="27"/>
                  </a:cxn>
                  <a:cxn ang="0">
                    <a:pos x="192" y="0"/>
                  </a:cxn>
                  <a:cxn ang="0">
                    <a:pos x="0" y="103"/>
                  </a:cxn>
                  <a:cxn ang="0">
                    <a:pos x="53" y="128"/>
                  </a:cxn>
                </a:cxnLst>
                <a:rect l="0" t="0" r="r" b="b"/>
                <a:pathLst>
                  <a:path w="244" h="129">
                    <a:moveTo>
                      <a:pt x="53" y="128"/>
                    </a:moveTo>
                    <a:lnTo>
                      <a:pt x="243" y="27"/>
                    </a:lnTo>
                    <a:lnTo>
                      <a:pt x="192" y="0"/>
                    </a:lnTo>
                    <a:lnTo>
                      <a:pt x="0" y="103"/>
                    </a:lnTo>
                    <a:lnTo>
                      <a:pt x="53" y="12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06" name="Freeform 924"/>
              <p:cNvSpPr>
                <a:spLocks/>
              </p:cNvSpPr>
              <p:nvPr/>
            </p:nvSpPr>
            <p:spPr bwMode="auto">
              <a:xfrm>
                <a:off x="644" y="1307"/>
                <a:ext cx="20" cy="17"/>
              </a:xfrm>
              <a:custGeom>
                <a:avLst/>
                <a:gdLst/>
                <a:ahLst/>
                <a:cxnLst>
                  <a:cxn ang="0">
                    <a:pos x="0" y="16"/>
                  </a:cxn>
                  <a:cxn ang="0">
                    <a:pos x="3" y="10"/>
                  </a:cxn>
                  <a:cxn ang="0">
                    <a:pos x="5" y="8"/>
                  </a:cxn>
                  <a:cxn ang="0">
                    <a:pos x="9" y="5"/>
                  </a:cxn>
                  <a:cxn ang="0">
                    <a:pos x="19" y="0"/>
                  </a:cxn>
                  <a:cxn ang="0">
                    <a:pos x="13" y="8"/>
                  </a:cxn>
                  <a:cxn ang="0">
                    <a:pos x="9" y="10"/>
                  </a:cxn>
                  <a:cxn ang="0">
                    <a:pos x="4" y="12"/>
                  </a:cxn>
                  <a:cxn ang="0">
                    <a:pos x="0" y="16"/>
                  </a:cxn>
                </a:cxnLst>
                <a:rect l="0" t="0" r="r" b="b"/>
                <a:pathLst>
                  <a:path w="20" h="17">
                    <a:moveTo>
                      <a:pt x="0" y="16"/>
                    </a:moveTo>
                    <a:lnTo>
                      <a:pt x="3" y="10"/>
                    </a:lnTo>
                    <a:lnTo>
                      <a:pt x="5" y="8"/>
                    </a:lnTo>
                    <a:lnTo>
                      <a:pt x="9" y="5"/>
                    </a:lnTo>
                    <a:lnTo>
                      <a:pt x="19" y="0"/>
                    </a:lnTo>
                    <a:lnTo>
                      <a:pt x="13" y="8"/>
                    </a:lnTo>
                    <a:lnTo>
                      <a:pt x="9" y="10"/>
                    </a:lnTo>
                    <a:lnTo>
                      <a:pt x="4" y="12"/>
                    </a:lnTo>
                    <a:lnTo>
                      <a:pt x="0" y="16"/>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07" name="Line 925"/>
              <p:cNvSpPr>
                <a:spLocks noChangeShapeType="1"/>
              </p:cNvSpPr>
              <p:nvPr/>
            </p:nvSpPr>
            <p:spPr bwMode="auto">
              <a:xfrm flipV="1">
                <a:off x="583" y="1218"/>
                <a:ext cx="181"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08" name="Line 926"/>
              <p:cNvSpPr>
                <a:spLocks noChangeShapeType="1"/>
              </p:cNvSpPr>
              <p:nvPr/>
            </p:nvSpPr>
            <p:spPr bwMode="auto">
              <a:xfrm flipV="1">
                <a:off x="595" y="1223"/>
                <a:ext cx="180"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09" name="Line 927"/>
              <p:cNvSpPr>
                <a:spLocks noChangeShapeType="1"/>
              </p:cNvSpPr>
              <p:nvPr/>
            </p:nvSpPr>
            <p:spPr bwMode="auto">
              <a:xfrm flipV="1">
                <a:off x="607" y="1228"/>
                <a:ext cx="181" cy="9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10" name="Oval 928"/>
              <p:cNvSpPr>
                <a:spLocks noChangeArrowheads="1"/>
              </p:cNvSpPr>
              <p:nvPr/>
            </p:nvSpPr>
            <p:spPr bwMode="auto">
              <a:xfrm>
                <a:off x="712" y="1243"/>
                <a:ext cx="15" cy="10"/>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911" name="Oval 929"/>
              <p:cNvSpPr>
                <a:spLocks noChangeArrowheads="1"/>
              </p:cNvSpPr>
              <p:nvPr/>
            </p:nvSpPr>
            <p:spPr bwMode="auto">
              <a:xfrm>
                <a:off x="714" y="1245"/>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912" name="Oval 930"/>
              <p:cNvSpPr>
                <a:spLocks noChangeArrowheads="1"/>
              </p:cNvSpPr>
              <p:nvPr/>
            </p:nvSpPr>
            <p:spPr bwMode="auto">
              <a:xfrm>
                <a:off x="737" y="1229"/>
                <a:ext cx="17" cy="11"/>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913" name="Oval 931"/>
              <p:cNvSpPr>
                <a:spLocks noChangeArrowheads="1"/>
              </p:cNvSpPr>
              <p:nvPr/>
            </p:nvSpPr>
            <p:spPr bwMode="auto">
              <a:xfrm>
                <a:off x="740" y="1232"/>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grpSp>
      </p:grpSp>
      <p:grpSp>
        <p:nvGrpSpPr>
          <p:cNvPr id="914" name="Group 932"/>
          <p:cNvGrpSpPr>
            <a:grpSpLocks/>
          </p:cNvGrpSpPr>
          <p:nvPr/>
        </p:nvGrpSpPr>
        <p:grpSpPr bwMode="auto">
          <a:xfrm>
            <a:off x="4268788" y="4500570"/>
            <a:ext cx="836612" cy="447675"/>
            <a:chOff x="2832" y="1344"/>
            <a:chExt cx="527" cy="282"/>
          </a:xfrm>
        </p:grpSpPr>
        <p:sp>
          <p:nvSpPr>
            <p:cNvPr id="915" name="Freeform 933"/>
            <p:cNvSpPr>
              <a:spLocks/>
            </p:cNvSpPr>
            <p:nvPr/>
          </p:nvSpPr>
          <p:spPr bwMode="auto">
            <a:xfrm>
              <a:off x="3176" y="1489"/>
              <a:ext cx="179" cy="94"/>
            </a:xfrm>
            <a:custGeom>
              <a:avLst/>
              <a:gdLst/>
              <a:ahLst/>
              <a:cxnLst>
                <a:cxn ang="0">
                  <a:pos x="0" y="65"/>
                </a:cxn>
                <a:cxn ang="0">
                  <a:pos x="22" y="65"/>
                </a:cxn>
                <a:cxn ang="0">
                  <a:pos x="45" y="79"/>
                </a:cxn>
                <a:cxn ang="0">
                  <a:pos x="67" y="84"/>
                </a:cxn>
                <a:cxn ang="0">
                  <a:pos x="89" y="88"/>
                </a:cxn>
                <a:cxn ang="0">
                  <a:pos x="112" y="93"/>
                </a:cxn>
                <a:cxn ang="0">
                  <a:pos x="134" y="88"/>
                </a:cxn>
                <a:cxn ang="0">
                  <a:pos x="157" y="84"/>
                </a:cxn>
                <a:cxn ang="0">
                  <a:pos x="164" y="70"/>
                </a:cxn>
                <a:cxn ang="0">
                  <a:pos x="164" y="56"/>
                </a:cxn>
                <a:cxn ang="0">
                  <a:pos x="149" y="42"/>
                </a:cxn>
                <a:cxn ang="0">
                  <a:pos x="149" y="28"/>
                </a:cxn>
                <a:cxn ang="0">
                  <a:pos x="142" y="14"/>
                </a:cxn>
                <a:cxn ang="0">
                  <a:pos x="142" y="0"/>
                </a:cxn>
              </a:cxnLst>
              <a:rect l="0" t="0" r="r" b="b"/>
              <a:pathLst>
                <a:path w="165" h="94">
                  <a:moveTo>
                    <a:pt x="0" y="65"/>
                  </a:moveTo>
                  <a:lnTo>
                    <a:pt x="22" y="65"/>
                  </a:lnTo>
                  <a:lnTo>
                    <a:pt x="45" y="79"/>
                  </a:lnTo>
                  <a:lnTo>
                    <a:pt x="67" y="84"/>
                  </a:lnTo>
                  <a:lnTo>
                    <a:pt x="89" y="88"/>
                  </a:lnTo>
                  <a:lnTo>
                    <a:pt x="112" y="93"/>
                  </a:lnTo>
                  <a:lnTo>
                    <a:pt x="134" y="88"/>
                  </a:lnTo>
                  <a:lnTo>
                    <a:pt x="157" y="84"/>
                  </a:lnTo>
                  <a:lnTo>
                    <a:pt x="164" y="70"/>
                  </a:lnTo>
                  <a:lnTo>
                    <a:pt x="164" y="56"/>
                  </a:lnTo>
                  <a:lnTo>
                    <a:pt x="149" y="42"/>
                  </a:lnTo>
                  <a:lnTo>
                    <a:pt x="149" y="28"/>
                  </a:lnTo>
                  <a:lnTo>
                    <a:pt x="142" y="14"/>
                  </a:lnTo>
                  <a:lnTo>
                    <a:pt x="142" y="0"/>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916" name="Freeform 934"/>
            <p:cNvSpPr>
              <a:spLocks/>
            </p:cNvSpPr>
            <p:nvPr/>
          </p:nvSpPr>
          <p:spPr bwMode="auto">
            <a:xfrm>
              <a:off x="3061" y="1521"/>
              <a:ext cx="165" cy="47"/>
            </a:xfrm>
            <a:custGeom>
              <a:avLst/>
              <a:gdLst/>
              <a:ahLst/>
              <a:cxnLst>
                <a:cxn ang="0">
                  <a:pos x="53" y="0"/>
                </a:cxn>
                <a:cxn ang="0">
                  <a:pos x="0" y="18"/>
                </a:cxn>
                <a:cxn ang="0">
                  <a:pos x="91" y="46"/>
                </a:cxn>
                <a:cxn ang="0">
                  <a:pos x="151" y="28"/>
                </a:cxn>
                <a:cxn ang="0">
                  <a:pos x="53" y="0"/>
                </a:cxn>
              </a:cxnLst>
              <a:rect l="0" t="0" r="r" b="b"/>
              <a:pathLst>
                <a:path w="152" h="47">
                  <a:moveTo>
                    <a:pt x="53" y="0"/>
                  </a:moveTo>
                  <a:lnTo>
                    <a:pt x="0" y="18"/>
                  </a:lnTo>
                  <a:lnTo>
                    <a:pt x="91" y="46"/>
                  </a:lnTo>
                  <a:lnTo>
                    <a:pt x="151" y="28"/>
                  </a:lnTo>
                  <a:lnTo>
                    <a:pt x="53"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17" name="Rectangle 935"/>
            <p:cNvSpPr>
              <a:spLocks noChangeArrowheads="1"/>
            </p:cNvSpPr>
            <p:nvPr/>
          </p:nvSpPr>
          <p:spPr bwMode="auto">
            <a:xfrm>
              <a:off x="3314" y="1438"/>
              <a:ext cx="45" cy="61"/>
            </a:xfrm>
            <a:prstGeom prst="rect">
              <a:avLst/>
            </a:prstGeom>
            <a:solidFill>
              <a:srgbClr val="C1CEFF"/>
            </a:solidFill>
            <a:ln w="12700">
              <a:solidFill>
                <a:schemeClr val="tx1"/>
              </a:solidFill>
              <a:miter lim="800000"/>
              <a:headEnd/>
              <a:tailEnd/>
            </a:ln>
            <a:effectLst/>
          </p:spPr>
          <p:txBody>
            <a:bodyPr wrap="none" anchor="ctr"/>
            <a:lstStyle/>
            <a:p>
              <a:endParaRPr lang="en-US"/>
            </a:p>
          </p:txBody>
        </p:sp>
        <p:grpSp>
          <p:nvGrpSpPr>
            <p:cNvPr id="918" name="Group 936"/>
            <p:cNvGrpSpPr>
              <a:grpSpLocks/>
            </p:cNvGrpSpPr>
            <p:nvPr/>
          </p:nvGrpSpPr>
          <p:grpSpPr bwMode="auto">
            <a:xfrm>
              <a:off x="2832" y="1344"/>
              <a:ext cx="363" cy="282"/>
              <a:chOff x="553" y="1112"/>
              <a:chExt cx="335" cy="282"/>
            </a:xfrm>
          </p:grpSpPr>
          <p:sp>
            <p:nvSpPr>
              <p:cNvPr id="919" name="Freeform 937"/>
              <p:cNvSpPr>
                <a:spLocks/>
              </p:cNvSpPr>
              <p:nvPr/>
            </p:nvSpPr>
            <p:spPr bwMode="auto">
              <a:xfrm>
                <a:off x="553" y="1112"/>
                <a:ext cx="201" cy="109"/>
              </a:xfrm>
              <a:custGeom>
                <a:avLst/>
                <a:gdLst/>
                <a:ahLst/>
                <a:cxnLst>
                  <a:cxn ang="0">
                    <a:pos x="0" y="102"/>
                  </a:cxn>
                  <a:cxn ang="0">
                    <a:pos x="186" y="0"/>
                  </a:cxn>
                  <a:cxn ang="0">
                    <a:pos x="200" y="7"/>
                  </a:cxn>
                  <a:cxn ang="0">
                    <a:pos x="10" y="108"/>
                  </a:cxn>
                  <a:cxn ang="0">
                    <a:pos x="0" y="102"/>
                  </a:cxn>
                </a:cxnLst>
                <a:rect l="0" t="0" r="r" b="b"/>
                <a:pathLst>
                  <a:path w="201" h="109">
                    <a:moveTo>
                      <a:pt x="0" y="102"/>
                    </a:moveTo>
                    <a:lnTo>
                      <a:pt x="186" y="0"/>
                    </a:lnTo>
                    <a:lnTo>
                      <a:pt x="200" y="7"/>
                    </a:lnTo>
                    <a:lnTo>
                      <a:pt x="10" y="10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20" name="Freeform 938"/>
              <p:cNvSpPr>
                <a:spLocks/>
              </p:cNvSpPr>
              <p:nvPr/>
            </p:nvSpPr>
            <p:spPr bwMode="auto">
              <a:xfrm>
                <a:off x="553" y="1217"/>
                <a:ext cx="17" cy="90"/>
              </a:xfrm>
              <a:custGeom>
                <a:avLst/>
                <a:gdLst/>
                <a:ahLst/>
                <a:cxnLst>
                  <a:cxn ang="0">
                    <a:pos x="0" y="0"/>
                  </a:cxn>
                  <a:cxn ang="0">
                    <a:pos x="16" y="5"/>
                  </a:cxn>
                  <a:cxn ang="0">
                    <a:pos x="16" y="89"/>
                  </a:cxn>
                  <a:cxn ang="0">
                    <a:pos x="0" y="83"/>
                  </a:cxn>
                  <a:cxn ang="0">
                    <a:pos x="0" y="0"/>
                  </a:cxn>
                </a:cxnLst>
                <a:rect l="0" t="0" r="r" b="b"/>
                <a:pathLst>
                  <a:path w="17" h="90">
                    <a:moveTo>
                      <a:pt x="0" y="0"/>
                    </a:moveTo>
                    <a:lnTo>
                      <a:pt x="16" y="5"/>
                    </a:lnTo>
                    <a:lnTo>
                      <a:pt x="16" y="89"/>
                    </a:lnTo>
                    <a:lnTo>
                      <a:pt x="0" y="83"/>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21" name="Freeform 939"/>
              <p:cNvSpPr>
                <a:spLocks/>
              </p:cNvSpPr>
              <p:nvPr/>
            </p:nvSpPr>
            <p:spPr bwMode="auto">
              <a:xfrm>
                <a:off x="563" y="1118"/>
                <a:ext cx="194" cy="189"/>
              </a:xfrm>
              <a:custGeom>
                <a:avLst/>
                <a:gdLst/>
                <a:ahLst/>
                <a:cxnLst>
                  <a:cxn ang="0">
                    <a:pos x="0" y="102"/>
                  </a:cxn>
                  <a:cxn ang="0">
                    <a:pos x="193" y="0"/>
                  </a:cxn>
                  <a:cxn ang="0">
                    <a:pos x="193" y="86"/>
                  </a:cxn>
                  <a:cxn ang="0">
                    <a:pos x="0" y="188"/>
                  </a:cxn>
                  <a:cxn ang="0">
                    <a:pos x="0" y="102"/>
                  </a:cxn>
                </a:cxnLst>
                <a:rect l="0" t="0" r="r" b="b"/>
                <a:pathLst>
                  <a:path w="194" h="189">
                    <a:moveTo>
                      <a:pt x="0" y="102"/>
                    </a:moveTo>
                    <a:lnTo>
                      <a:pt x="193" y="0"/>
                    </a:lnTo>
                    <a:lnTo>
                      <a:pt x="193" y="86"/>
                    </a:lnTo>
                    <a:lnTo>
                      <a:pt x="0" y="188"/>
                    </a:lnTo>
                    <a:lnTo>
                      <a:pt x="0" y="102"/>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22" name="Freeform 940"/>
              <p:cNvSpPr>
                <a:spLocks/>
              </p:cNvSpPr>
              <p:nvPr/>
            </p:nvSpPr>
            <p:spPr bwMode="auto">
              <a:xfrm>
                <a:off x="602" y="1153"/>
                <a:ext cx="130" cy="124"/>
              </a:xfrm>
              <a:custGeom>
                <a:avLst/>
                <a:gdLst/>
                <a:ahLst/>
                <a:cxnLst>
                  <a:cxn ang="0">
                    <a:pos x="0" y="67"/>
                  </a:cxn>
                  <a:cxn ang="0">
                    <a:pos x="129" y="0"/>
                  </a:cxn>
                  <a:cxn ang="0">
                    <a:pos x="129" y="55"/>
                  </a:cxn>
                  <a:cxn ang="0">
                    <a:pos x="0" y="123"/>
                  </a:cxn>
                  <a:cxn ang="0">
                    <a:pos x="0" y="67"/>
                  </a:cxn>
                </a:cxnLst>
                <a:rect l="0" t="0" r="r" b="b"/>
                <a:pathLst>
                  <a:path w="130" h="124">
                    <a:moveTo>
                      <a:pt x="0" y="67"/>
                    </a:moveTo>
                    <a:lnTo>
                      <a:pt x="129" y="0"/>
                    </a:lnTo>
                    <a:lnTo>
                      <a:pt x="129" y="55"/>
                    </a:lnTo>
                    <a:lnTo>
                      <a:pt x="0" y="123"/>
                    </a:lnTo>
                    <a:lnTo>
                      <a:pt x="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23" name="Freeform 941"/>
              <p:cNvSpPr>
                <a:spLocks/>
              </p:cNvSpPr>
              <p:nvPr/>
            </p:nvSpPr>
            <p:spPr bwMode="auto">
              <a:xfrm>
                <a:off x="553" y="1112"/>
                <a:ext cx="204" cy="111"/>
              </a:xfrm>
              <a:custGeom>
                <a:avLst/>
                <a:gdLst/>
                <a:ahLst/>
                <a:cxnLst>
                  <a:cxn ang="0">
                    <a:pos x="0" y="104"/>
                  </a:cxn>
                  <a:cxn ang="0">
                    <a:pos x="189" y="0"/>
                  </a:cxn>
                  <a:cxn ang="0">
                    <a:pos x="203" y="7"/>
                  </a:cxn>
                  <a:cxn ang="0">
                    <a:pos x="11" y="110"/>
                  </a:cxn>
                  <a:cxn ang="0">
                    <a:pos x="0" y="104"/>
                  </a:cxn>
                </a:cxnLst>
                <a:rect l="0" t="0" r="r" b="b"/>
                <a:pathLst>
                  <a:path w="204" h="111">
                    <a:moveTo>
                      <a:pt x="0" y="104"/>
                    </a:moveTo>
                    <a:lnTo>
                      <a:pt x="189" y="0"/>
                    </a:lnTo>
                    <a:lnTo>
                      <a:pt x="203" y="7"/>
                    </a:lnTo>
                    <a:lnTo>
                      <a:pt x="11" y="110"/>
                    </a:lnTo>
                    <a:lnTo>
                      <a:pt x="0" y="104"/>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24" name="Freeform 942"/>
              <p:cNvSpPr>
                <a:spLocks/>
              </p:cNvSpPr>
              <p:nvPr/>
            </p:nvSpPr>
            <p:spPr bwMode="auto">
              <a:xfrm>
                <a:off x="553" y="1217"/>
                <a:ext cx="17" cy="93"/>
              </a:xfrm>
              <a:custGeom>
                <a:avLst/>
                <a:gdLst/>
                <a:ahLst/>
                <a:cxnLst>
                  <a:cxn ang="0">
                    <a:pos x="0" y="0"/>
                  </a:cxn>
                  <a:cxn ang="0">
                    <a:pos x="16" y="6"/>
                  </a:cxn>
                  <a:cxn ang="0">
                    <a:pos x="16" y="92"/>
                  </a:cxn>
                  <a:cxn ang="0">
                    <a:pos x="0" y="85"/>
                  </a:cxn>
                  <a:cxn ang="0">
                    <a:pos x="0" y="0"/>
                  </a:cxn>
                </a:cxnLst>
                <a:rect l="0" t="0" r="r" b="b"/>
                <a:pathLst>
                  <a:path w="17" h="93">
                    <a:moveTo>
                      <a:pt x="0" y="0"/>
                    </a:moveTo>
                    <a:lnTo>
                      <a:pt x="16" y="6"/>
                    </a:lnTo>
                    <a:lnTo>
                      <a:pt x="16" y="92"/>
                    </a:lnTo>
                    <a:lnTo>
                      <a:pt x="0" y="85"/>
                    </a:lnTo>
                    <a:lnTo>
                      <a:pt x="0" y="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25" name="Freeform 943"/>
              <p:cNvSpPr>
                <a:spLocks/>
              </p:cNvSpPr>
              <p:nvPr/>
            </p:nvSpPr>
            <p:spPr bwMode="auto">
              <a:xfrm>
                <a:off x="620" y="1239"/>
                <a:ext cx="264" cy="140"/>
              </a:xfrm>
              <a:custGeom>
                <a:avLst/>
                <a:gdLst/>
                <a:ahLst/>
                <a:cxnLst>
                  <a:cxn ang="0">
                    <a:pos x="0" y="100"/>
                  </a:cxn>
                  <a:cxn ang="0">
                    <a:pos x="188" y="0"/>
                  </a:cxn>
                  <a:cxn ang="0">
                    <a:pos x="263" y="40"/>
                  </a:cxn>
                  <a:cxn ang="0">
                    <a:pos x="76" y="139"/>
                  </a:cxn>
                  <a:cxn ang="0">
                    <a:pos x="0" y="100"/>
                  </a:cxn>
                </a:cxnLst>
                <a:rect l="0" t="0" r="r" b="b"/>
                <a:pathLst>
                  <a:path w="264" h="140">
                    <a:moveTo>
                      <a:pt x="0" y="100"/>
                    </a:moveTo>
                    <a:lnTo>
                      <a:pt x="188" y="0"/>
                    </a:lnTo>
                    <a:lnTo>
                      <a:pt x="263" y="40"/>
                    </a:lnTo>
                    <a:lnTo>
                      <a:pt x="76" y="139"/>
                    </a:lnTo>
                    <a:lnTo>
                      <a:pt x="0" y="10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26" name="Freeform 944"/>
              <p:cNvSpPr>
                <a:spLocks/>
              </p:cNvSpPr>
              <p:nvPr/>
            </p:nvSpPr>
            <p:spPr bwMode="auto">
              <a:xfrm>
                <a:off x="641" y="1249"/>
                <a:ext cx="221" cy="117"/>
              </a:xfrm>
              <a:custGeom>
                <a:avLst/>
                <a:gdLst/>
                <a:ahLst/>
                <a:cxnLst>
                  <a:cxn ang="0">
                    <a:pos x="0" y="88"/>
                  </a:cxn>
                  <a:cxn ang="0">
                    <a:pos x="163" y="0"/>
                  </a:cxn>
                  <a:cxn ang="0">
                    <a:pos x="220" y="29"/>
                  </a:cxn>
                  <a:cxn ang="0">
                    <a:pos x="55" y="116"/>
                  </a:cxn>
                  <a:cxn ang="0">
                    <a:pos x="0" y="88"/>
                  </a:cxn>
                </a:cxnLst>
                <a:rect l="0" t="0" r="r" b="b"/>
                <a:pathLst>
                  <a:path w="221" h="117">
                    <a:moveTo>
                      <a:pt x="0" y="88"/>
                    </a:moveTo>
                    <a:lnTo>
                      <a:pt x="163" y="0"/>
                    </a:lnTo>
                    <a:lnTo>
                      <a:pt x="220" y="29"/>
                    </a:lnTo>
                    <a:lnTo>
                      <a:pt x="55" y="116"/>
                    </a:lnTo>
                    <a:lnTo>
                      <a:pt x="0" y="8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27" name="Freeform 945"/>
              <p:cNvSpPr>
                <a:spLocks/>
              </p:cNvSpPr>
              <p:nvPr/>
            </p:nvSpPr>
            <p:spPr bwMode="auto">
              <a:xfrm>
                <a:off x="697" y="1279"/>
                <a:ext cx="187" cy="113"/>
              </a:xfrm>
              <a:custGeom>
                <a:avLst/>
                <a:gdLst/>
                <a:ahLst/>
                <a:cxnLst>
                  <a:cxn ang="0">
                    <a:pos x="0" y="99"/>
                  </a:cxn>
                  <a:cxn ang="0">
                    <a:pos x="186" y="0"/>
                  </a:cxn>
                  <a:cxn ang="0">
                    <a:pos x="186" y="12"/>
                  </a:cxn>
                  <a:cxn ang="0">
                    <a:pos x="0" y="112"/>
                  </a:cxn>
                  <a:cxn ang="0">
                    <a:pos x="0" y="99"/>
                  </a:cxn>
                </a:cxnLst>
                <a:rect l="0" t="0" r="r" b="b"/>
                <a:pathLst>
                  <a:path w="187" h="113">
                    <a:moveTo>
                      <a:pt x="0" y="99"/>
                    </a:moveTo>
                    <a:lnTo>
                      <a:pt x="186" y="0"/>
                    </a:lnTo>
                    <a:lnTo>
                      <a:pt x="186" y="12"/>
                    </a:lnTo>
                    <a:lnTo>
                      <a:pt x="0" y="112"/>
                    </a:lnTo>
                    <a:lnTo>
                      <a:pt x="0" y="99"/>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28" name="Freeform 946"/>
              <p:cNvSpPr>
                <a:spLocks/>
              </p:cNvSpPr>
              <p:nvPr/>
            </p:nvSpPr>
            <p:spPr bwMode="auto">
              <a:xfrm>
                <a:off x="620" y="1239"/>
                <a:ext cx="268" cy="141"/>
              </a:xfrm>
              <a:custGeom>
                <a:avLst/>
                <a:gdLst/>
                <a:ahLst/>
                <a:cxnLst>
                  <a:cxn ang="0">
                    <a:pos x="0" y="101"/>
                  </a:cxn>
                  <a:cxn ang="0">
                    <a:pos x="191" y="0"/>
                  </a:cxn>
                  <a:cxn ang="0">
                    <a:pos x="267" y="40"/>
                  </a:cxn>
                  <a:cxn ang="0">
                    <a:pos x="77" y="140"/>
                  </a:cxn>
                  <a:cxn ang="0">
                    <a:pos x="0" y="101"/>
                  </a:cxn>
                </a:cxnLst>
                <a:rect l="0" t="0" r="r" b="b"/>
                <a:pathLst>
                  <a:path w="268" h="141">
                    <a:moveTo>
                      <a:pt x="0" y="101"/>
                    </a:moveTo>
                    <a:lnTo>
                      <a:pt x="191" y="0"/>
                    </a:lnTo>
                    <a:lnTo>
                      <a:pt x="267" y="40"/>
                    </a:lnTo>
                    <a:lnTo>
                      <a:pt x="77" y="140"/>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29" name="Freeform 947"/>
              <p:cNvSpPr>
                <a:spLocks/>
              </p:cNvSpPr>
              <p:nvPr/>
            </p:nvSpPr>
            <p:spPr bwMode="auto">
              <a:xfrm>
                <a:off x="641" y="1249"/>
                <a:ext cx="224" cy="120"/>
              </a:xfrm>
              <a:custGeom>
                <a:avLst/>
                <a:gdLst/>
                <a:ahLst/>
                <a:cxnLst>
                  <a:cxn ang="0">
                    <a:pos x="0" y="90"/>
                  </a:cxn>
                  <a:cxn ang="0">
                    <a:pos x="165" y="0"/>
                  </a:cxn>
                  <a:cxn ang="0">
                    <a:pos x="223" y="30"/>
                  </a:cxn>
                  <a:cxn ang="0">
                    <a:pos x="56" y="119"/>
                  </a:cxn>
                  <a:cxn ang="0">
                    <a:pos x="0" y="90"/>
                  </a:cxn>
                </a:cxnLst>
                <a:rect l="0" t="0" r="r" b="b"/>
                <a:pathLst>
                  <a:path w="224" h="120">
                    <a:moveTo>
                      <a:pt x="0" y="90"/>
                    </a:moveTo>
                    <a:lnTo>
                      <a:pt x="165" y="0"/>
                    </a:lnTo>
                    <a:lnTo>
                      <a:pt x="223" y="30"/>
                    </a:lnTo>
                    <a:lnTo>
                      <a:pt x="56" y="119"/>
                    </a:lnTo>
                    <a:lnTo>
                      <a:pt x="0" y="90"/>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30" name="Freeform 948"/>
              <p:cNvSpPr>
                <a:spLocks/>
              </p:cNvSpPr>
              <p:nvPr/>
            </p:nvSpPr>
            <p:spPr bwMode="auto">
              <a:xfrm>
                <a:off x="697" y="1279"/>
                <a:ext cx="191" cy="115"/>
              </a:xfrm>
              <a:custGeom>
                <a:avLst/>
                <a:gdLst/>
                <a:ahLst/>
                <a:cxnLst>
                  <a:cxn ang="0">
                    <a:pos x="0" y="101"/>
                  </a:cxn>
                  <a:cxn ang="0">
                    <a:pos x="190" y="0"/>
                  </a:cxn>
                  <a:cxn ang="0">
                    <a:pos x="190" y="12"/>
                  </a:cxn>
                  <a:cxn ang="0">
                    <a:pos x="0" y="114"/>
                  </a:cxn>
                  <a:cxn ang="0">
                    <a:pos x="0" y="101"/>
                  </a:cxn>
                </a:cxnLst>
                <a:rect l="0" t="0" r="r" b="b"/>
                <a:pathLst>
                  <a:path w="191" h="115">
                    <a:moveTo>
                      <a:pt x="0" y="101"/>
                    </a:moveTo>
                    <a:lnTo>
                      <a:pt x="190" y="0"/>
                    </a:lnTo>
                    <a:lnTo>
                      <a:pt x="190" y="12"/>
                    </a:lnTo>
                    <a:lnTo>
                      <a:pt x="0" y="114"/>
                    </a:lnTo>
                    <a:lnTo>
                      <a:pt x="0" y="101"/>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31" name="Freeform 949"/>
              <p:cNvSpPr>
                <a:spLocks/>
              </p:cNvSpPr>
              <p:nvPr/>
            </p:nvSpPr>
            <p:spPr bwMode="auto">
              <a:xfrm>
                <a:off x="566" y="1313"/>
                <a:ext cx="131" cy="81"/>
              </a:xfrm>
              <a:custGeom>
                <a:avLst/>
                <a:gdLst/>
                <a:ahLst/>
                <a:cxnLst>
                  <a:cxn ang="0">
                    <a:pos x="130" y="67"/>
                  </a:cxn>
                  <a:cxn ang="0">
                    <a:pos x="0" y="0"/>
                  </a:cxn>
                  <a:cxn ang="0">
                    <a:pos x="0" y="15"/>
                  </a:cxn>
                  <a:cxn ang="0">
                    <a:pos x="128" y="80"/>
                  </a:cxn>
                  <a:cxn ang="0">
                    <a:pos x="130" y="67"/>
                  </a:cxn>
                </a:cxnLst>
                <a:rect l="0" t="0" r="r" b="b"/>
                <a:pathLst>
                  <a:path w="131" h="81">
                    <a:moveTo>
                      <a:pt x="130" y="67"/>
                    </a:moveTo>
                    <a:lnTo>
                      <a:pt x="0" y="0"/>
                    </a:lnTo>
                    <a:lnTo>
                      <a:pt x="0" y="15"/>
                    </a:lnTo>
                    <a:lnTo>
                      <a:pt x="128" y="80"/>
                    </a:lnTo>
                    <a:lnTo>
                      <a:pt x="130" y="67"/>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32" name="Line 950"/>
              <p:cNvSpPr>
                <a:spLocks noChangeShapeType="1"/>
              </p:cNvSpPr>
              <p:nvPr/>
            </p:nvSpPr>
            <p:spPr bwMode="auto">
              <a:xfrm>
                <a:off x="759" y="1211"/>
                <a:ext cx="128" cy="6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33" name="Line 951"/>
              <p:cNvSpPr>
                <a:spLocks noChangeShapeType="1"/>
              </p:cNvSpPr>
              <p:nvPr/>
            </p:nvSpPr>
            <p:spPr bwMode="auto">
              <a:xfrm flipV="1">
                <a:off x="567" y="1211"/>
                <a:ext cx="192" cy="10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34" name="Freeform 952"/>
              <p:cNvSpPr>
                <a:spLocks/>
              </p:cNvSpPr>
              <p:nvPr/>
            </p:nvSpPr>
            <p:spPr bwMode="auto">
              <a:xfrm>
                <a:off x="567" y="1211"/>
                <a:ext cx="244" cy="129"/>
              </a:xfrm>
              <a:custGeom>
                <a:avLst/>
                <a:gdLst/>
                <a:ahLst/>
                <a:cxnLst>
                  <a:cxn ang="0">
                    <a:pos x="53" y="128"/>
                  </a:cxn>
                  <a:cxn ang="0">
                    <a:pos x="243" y="27"/>
                  </a:cxn>
                  <a:cxn ang="0">
                    <a:pos x="192" y="0"/>
                  </a:cxn>
                  <a:cxn ang="0">
                    <a:pos x="0" y="103"/>
                  </a:cxn>
                  <a:cxn ang="0">
                    <a:pos x="53" y="128"/>
                  </a:cxn>
                </a:cxnLst>
                <a:rect l="0" t="0" r="r" b="b"/>
                <a:pathLst>
                  <a:path w="244" h="129">
                    <a:moveTo>
                      <a:pt x="53" y="128"/>
                    </a:moveTo>
                    <a:lnTo>
                      <a:pt x="243" y="27"/>
                    </a:lnTo>
                    <a:lnTo>
                      <a:pt x="192" y="0"/>
                    </a:lnTo>
                    <a:lnTo>
                      <a:pt x="0" y="103"/>
                    </a:lnTo>
                    <a:lnTo>
                      <a:pt x="53" y="128"/>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35" name="Freeform 953"/>
              <p:cNvSpPr>
                <a:spLocks/>
              </p:cNvSpPr>
              <p:nvPr/>
            </p:nvSpPr>
            <p:spPr bwMode="auto">
              <a:xfrm>
                <a:off x="644" y="1307"/>
                <a:ext cx="20" cy="17"/>
              </a:xfrm>
              <a:custGeom>
                <a:avLst/>
                <a:gdLst/>
                <a:ahLst/>
                <a:cxnLst>
                  <a:cxn ang="0">
                    <a:pos x="0" y="16"/>
                  </a:cxn>
                  <a:cxn ang="0">
                    <a:pos x="3" y="10"/>
                  </a:cxn>
                  <a:cxn ang="0">
                    <a:pos x="5" y="8"/>
                  </a:cxn>
                  <a:cxn ang="0">
                    <a:pos x="9" y="5"/>
                  </a:cxn>
                  <a:cxn ang="0">
                    <a:pos x="19" y="0"/>
                  </a:cxn>
                  <a:cxn ang="0">
                    <a:pos x="13" y="8"/>
                  </a:cxn>
                  <a:cxn ang="0">
                    <a:pos x="9" y="10"/>
                  </a:cxn>
                  <a:cxn ang="0">
                    <a:pos x="4" y="12"/>
                  </a:cxn>
                  <a:cxn ang="0">
                    <a:pos x="0" y="16"/>
                  </a:cxn>
                </a:cxnLst>
                <a:rect l="0" t="0" r="r" b="b"/>
                <a:pathLst>
                  <a:path w="20" h="17">
                    <a:moveTo>
                      <a:pt x="0" y="16"/>
                    </a:moveTo>
                    <a:lnTo>
                      <a:pt x="3" y="10"/>
                    </a:lnTo>
                    <a:lnTo>
                      <a:pt x="5" y="8"/>
                    </a:lnTo>
                    <a:lnTo>
                      <a:pt x="9" y="5"/>
                    </a:lnTo>
                    <a:lnTo>
                      <a:pt x="19" y="0"/>
                    </a:lnTo>
                    <a:lnTo>
                      <a:pt x="13" y="8"/>
                    </a:lnTo>
                    <a:lnTo>
                      <a:pt x="9" y="10"/>
                    </a:lnTo>
                    <a:lnTo>
                      <a:pt x="4" y="12"/>
                    </a:lnTo>
                    <a:lnTo>
                      <a:pt x="0" y="16"/>
                    </a:lnTo>
                  </a:path>
                </a:pathLst>
              </a:custGeom>
              <a:solidFill>
                <a:srgbClr val="C1CEFF"/>
              </a:solidFill>
              <a:ln w="12700" cap="rnd" cmpd="sng">
                <a:solidFill>
                  <a:schemeClr val="tx1"/>
                </a:solidFill>
                <a:prstDash val="solid"/>
                <a:round/>
                <a:headEnd/>
                <a:tailEnd/>
              </a:ln>
              <a:effectLst/>
            </p:spPr>
            <p:txBody>
              <a:bodyPr/>
              <a:lstStyle/>
              <a:p>
                <a:endParaRPr lang="en-US"/>
              </a:p>
            </p:txBody>
          </p:sp>
          <p:sp>
            <p:nvSpPr>
              <p:cNvPr id="936" name="Line 954"/>
              <p:cNvSpPr>
                <a:spLocks noChangeShapeType="1"/>
              </p:cNvSpPr>
              <p:nvPr/>
            </p:nvSpPr>
            <p:spPr bwMode="auto">
              <a:xfrm flipV="1">
                <a:off x="583" y="1218"/>
                <a:ext cx="181"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37" name="Line 955"/>
              <p:cNvSpPr>
                <a:spLocks noChangeShapeType="1"/>
              </p:cNvSpPr>
              <p:nvPr/>
            </p:nvSpPr>
            <p:spPr bwMode="auto">
              <a:xfrm flipV="1">
                <a:off x="595" y="1223"/>
                <a:ext cx="180" cy="9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38" name="Line 956"/>
              <p:cNvSpPr>
                <a:spLocks noChangeShapeType="1"/>
              </p:cNvSpPr>
              <p:nvPr/>
            </p:nvSpPr>
            <p:spPr bwMode="auto">
              <a:xfrm flipV="1">
                <a:off x="607" y="1228"/>
                <a:ext cx="181" cy="9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39" name="Oval 957"/>
              <p:cNvSpPr>
                <a:spLocks noChangeArrowheads="1"/>
              </p:cNvSpPr>
              <p:nvPr/>
            </p:nvSpPr>
            <p:spPr bwMode="auto">
              <a:xfrm>
                <a:off x="712" y="1243"/>
                <a:ext cx="15" cy="10"/>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940" name="Oval 958"/>
              <p:cNvSpPr>
                <a:spLocks noChangeArrowheads="1"/>
              </p:cNvSpPr>
              <p:nvPr/>
            </p:nvSpPr>
            <p:spPr bwMode="auto">
              <a:xfrm>
                <a:off x="714" y="1245"/>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941" name="Oval 959"/>
              <p:cNvSpPr>
                <a:spLocks noChangeArrowheads="1"/>
              </p:cNvSpPr>
              <p:nvPr/>
            </p:nvSpPr>
            <p:spPr bwMode="auto">
              <a:xfrm>
                <a:off x="737" y="1229"/>
                <a:ext cx="17" cy="11"/>
              </a:xfrm>
              <a:prstGeom prst="ellipse">
                <a:avLst/>
              </a:prstGeom>
              <a:solidFill>
                <a:srgbClr val="C1CEFF"/>
              </a:solidFill>
              <a:ln w="12700">
                <a:solidFill>
                  <a:schemeClr val="tx1"/>
                </a:solidFill>
                <a:round/>
                <a:headEnd/>
                <a:tailEnd/>
              </a:ln>
              <a:effectLst/>
            </p:spPr>
            <p:txBody>
              <a:bodyPr wrap="none" anchor="ctr"/>
              <a:lstStyle/>
              <a:p>
                <a:endParaRPr lang="en-US"/>
              </a:p>
            </p:txBody>
          </p:sp>
          <p:sp>
            <p:nvSpPr>
              <p:cNvPr id="942" name="Oval 960"/>
              <p:cNvSpPr>
                <a:spLocks noChangeArrowheads="1"/>
              </p:cNvSpPr>
              <p:nvPr/>
            </p:nvSpPr>
            <p:spPr bwMode="auto">
              <a:xfrm>
                <a:off x="740" y="1232"/>
                <a:ext cx="9" cy="8"/>
              </a:xfrm>
              <a:prstGeom prst="ellipse">
                <a:avLst/>
              </a:prstGeom>
              <a:solidFill>
                <a:srgbClr val="C1CEFF"/>
              </a:solidFill>
              <a:ln w="12700">
                <a:solidFill>
                  <a:schemeClr val="tx1"/>
                </a:solidFill>
                <a:round/>
                <a:headEnd/>
                <a:tailEnd/>
              </a:ln>
              <a:effectLst/>
            </p:spPr>
            <p:txBody>
              <a:bodyPr wrap="none" anchor="ctr"/>
              <a:lstStyle/>
              <a:p>
                <a:endParaRPr lang="en-US"/>
              </a:p>
            </p:txBody>
          </p:sp>
        </p:grpSp>
      </p:grpSp>
    </p:spTree>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8229600" cy="1143000"/>
          </a:xfrm>
        </p:spPr>
        <p:txBody>
          <a:bodyPr/>
          <a:lstStyle/>
          <a:p>
            <a:r>
              <a:rPr lang="en-AU" b="1" i="1" u="sng" dirty="0">
                <a:latin typeface="Baskerville Old Face" pitchFamily="18" charset="0"/>
              </a:rPr>
              <a:t>Ad hoc network models</a:t>
            </a:r>
            <a:endParaRPr lang="en-US" b="1" i="1" u="sng" dirty="0">
              <a:latin typeface="Baskerville Old Face" pitchFamily="18" charset="0"/>
            </a:endParaRPr>
          </a:p>
        </p:txBody>
      </p:sp>
      <p:sp>
        <p:nvSpPr>
          <p:cNvPr id="3" name="Content Placeholder 2"/>
          <p:cNvSpPr>
            <a:spLocks noGrp="1"/>
          </p:cNvSpPr>
          <p:nvPr>
            <p:ph idx="1"/>
          </p:nvPr>
        </p:nvSpPr>
        <p:spPr>
          <a:xfrm>
            <a:off x="214282" y="1500174"/>
            <a:ext cx="8229600" cy="4525963"/>
          </a:xfrm>
        </p:spPr>
        <p:txBody>
          <a:bodyPr/>
          <a:lstStyle/>
          <a:p>
            <a:pPr>
              <a:buFont typeface="Wingdings" pitchFamily="2" charset="2"/>
              <a:buChar char="Ø"/>
            </a:pPr>
            <a:r>
              <a:rPr lang="en-US" sz="2000" b="1" dirty="0">
                <a:latin typeface="Baskerville Old Face" pitchFamily="18" charset="0"/>
              </a:rPr>
              <a:t>Ad Hoc Model includes:</a:t>
            </a:r>
          </a:p>
          <a:p>
            <a:pPr marL="239713" lvl="1" indent="-238125">
              <a:spcBef>
                <a:spcPct val="50000"/>
              </a:spcBef>
              <a:buClr>
                <a:srgbClr val="FF0000"/>
              </a:buClr>
              <a:buFont typeface="Wingdings" pitchFamily="2" charset="2"/>
              <a:buChar char="Ø"/>
            </a:pPr>
            <a:r>
              <a:rPr lang="en-US" sz="2000" dirty="0">
                <a:latin typeface="Baskerville Old Face" pitchFamily="18" charset="0"/>
              </a:rPr>
              <a:t>Stations (STA)</a:t>
            </a:r>
          </a:p>
          <a:p>
            <a:pPr marL="441325" lvl="2" indent="-200025">
              <a:buClr>
                <a:srgbClr val="000066"/>
              </a:buClr>
              <a:buFont typeface="Wingdings" pitchFamily="2" charset="2"/>
              <a:buChar char="Ø"/>
            </a:pPr>
            <a:r>
              <a:rPr lang="en-US" sz="2000" dirty="0">
                <a:latin typeface="Baskerville Old Face" pitchFamily="18" charset="0"/>
              </a:rPr>
              <a:t>any wireless device</a:t>
            </a:r>
          </a:p>
          <a:p>
            <a:pPr marL="441325" lvl="2" indent="-200025">
              <a:buClr>
                <a:srgbClr val="000066"/>
              </a:buClr>
              <a:buFont typeface="Wingdings" pitchFamily="2" charset="2"/>
              <a:buChar char="Ø"/>
            </a:pPr>
            <a:r>
              <a:rPr lang="en-US" sz="2000" dirty="0">
                <a:latin typeface="Baskerville Old Face" pitchFamily="18" charset="0"/>
              </a:rPr>
              <a:t>act as distributed AP</a:t>
            </a:r>
          </a:p>
          <a:p>
            <a:pPr marL="239713" lvl="1" indent="-238125">
              <a:spcBef>
                <a:spcPct val="50000"/>
              </a:spcBef>
              <a:buClr>
                <a:srgbClr val="FF0000"/>
              </a:buClr>
              <a:buFont typeface="Wingdings" pitchFamily="2" charset="2"/>
              <a:buChar char="Ø"/>
            </a:pPr>
            <a:r>
              <a:rPr lang="en-US" sz="2000" dirty="0">
                <a:latin typeface="Baskerville Old Face" pitchFamily="18" charset="0"/>
              </a:rPr>
              <a:t>Independent Basic Service Set (IBSS)</a:t>
            </a:r>
          </a:p>
          <a:p>
            <a:pPr marL="441325" lvl="2" indent="-200025">
              <a:buClr>
                <a:srgbClr val="000066"/>
              </a:buClr>
              <a:buFont typeface="Wingdings" pitchFamily="2" charset="2"/>
              <a:buChar char="Ø"/>
            </a:pPr>
            <a:r>
              <a:rPr lang="en-US" sz="2000" dirty="0">
                <a:latin typeface="Baskerville Old Face" pitchFamily="18" charset="0"/>
              </a:rPr>
              <a:t>BSS forming a self contained network</a:t>
            </a:r>
          </a:p>
          <a:p>
            <a:pPr marL="441325" lvl="2" indent="-200025">
              <a:buClr>
                <a:srgbClr val="000066"/>
              </a:buClr>
              <a:buFont typeface="Wingdings" pitchFamily="2" charset="2"/>
              <a:buChar char="Ø"/>
            </a:pPr>
            <a:r>
              <a:rPr lang="en-US" sz="2000" dirty="0">
                <a:latin typeface="Baskerville Old Face" pitchFamily="18" charset="0"/>
              </a:rPr>
              <a:t>no AP and no connection to the DS</a:t>
            </a:r>
            <a:endParaRPr lang="en-AU" sz="2000" dirty="0">
              <a:latin typeface="Baskerville Old Face" pitchFamily="18" charset="0"/>
            </a:endParaRPr>
          </a:p>
          <a:p>
            <a:pPr>
              <a:buFont typeface="Wingdings" pitchFamily="2" charset="2"/>
              <a:buChar char="Ø"/>
            </a:pPr>
            <a:endParaRPr lang="en-US" sz="4000" dirty="0">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13</a:t>
            </a:fld>
            <a:endParaRPr lang="es-ES">
              <a:latin typeface="Baskerville Old Face" pitchFamily="18" charset="0"/>
            </a:endParaRPr>
          </a:p>
        </p:txBody>
      </p:sp>
      <p:sp>
        <p:nvSpPr>
          <p:cNvPr id="6" name="Oval 6"/>
          <p:cNvSpPr>
            <a:spLocks noChangeArrowheads="1"/>
          </p:cNvSpPr>
          <p:nvPr/>
        </p:nvSpPr>
        <p:spPr bwMode="auto">
          <a:xfrm>
            <a:off x="5181600" y="2438400"/>
            <a:ext cx="3124200" cy="2590800"/>
          </a:xfrm>
          <a:prstGeom prst="ellipse">
            <a:avLst/>
          </a:prstGeom>
          <a:noFill/>
          <a:ln w="9525">
            <a:solidFill>
              <a:srgbClr val="000066"/>
            </a:solidFill>
            <a:prstDash val="sysDot"/>
            <a:round/>
            <a:headEnd/>
            <a:tailEnd/>
          </a:ln>
          <a:effectLst/>
        </p:spPr>
        <p:txBody>
          <a:bodyPr wrap="none" anchor="ctr"/>
          <a:lstStyle/>
          <a:p>
            <a:endParaRPr lang="en-US" sz="2000">
              <a:latin typeface="Baskerville Old Face" pitchFamily="18" charset="0"/>
            </a:endParaRPr>
          </a:p>
        </p:txBody>
      </p:sp>
      <p:sp>
        <p:nvSpPr>
          <p:cNvPr id="7" name="Text Box 7"/>
          <p:cNvSpPr txBox="1">
            <a:spLocks noChangeArrowheads="1"/>
          </p:cNvSpPr>
          <p:nvPr/>
        </p:nvSpPr>
        <p:spPr bwMode="auto">
          <a:xfrm>
            <a:off x="6272213" y="4724400"/>
            <a:ext cx="534121" cy="338554"/>
          </a:xfrm>
          <a:prstGeom prst="rect">
            <a:avLst/>
          </a:prstGeom>
          <a:noFill/>
          <a:ln w="9525">
            <a:noFill/>
            <a:miter lim="800000"/>
            <a:headEnd/>
            <a:tailEnd/>
          </a:ln>
          <a:effectLst/>
        </p:spPr>
        <p:txBody>
          <a:bodyPr wrap="none" anchorCtr="1">
            <a:spAutoFit/>
          </a:bodyPr>
          <a:lstStyle/>
          <a:p>
            <a:pPr algn="ctr"/>
            <a:r>
              <a:rPr lang="en-US" sz="1600" b="1" dirty="0">
                <a:solidFill>
                  <a:srgbClr val="000066"/>
                </a:solidFill>
                <a:latin typeface="Baskerville Old Face" pitchFamily="18" charset="0"/>
              </a:rPr>
              <a:t>BSS</a:t>
            </a:r>
            <a:endParaRPr lang="en-AU" sz="1600" b="1" dirty="0">
              <a:solidFill>
                <a:srgbClr val="000066"/>
              </a:solidFill>
              <a:latin typeface="Baskerville Old Face" pitchFamily="18" charset="0"/>
            </a:endParaRPr>
          </a:p>
        </p:txBody>
      </p:sp>
      <p:sp>
        <p:nvSpPr>
          <p:cNvPr id="8" name="Text Box 8"/>
          <p:cNvSpPr txBox="1">
            <a:spLocks noChangeArrowheads="1"/>
          </p:cNvSpPr>
          <p:nvPr/>
        </p:nvSpPr>
        <p:spPr bwMode="auto">
          <a:xfrm>
            <a:off x="5715000" y="3276600"/>
            <a:ext cx="691985" cy="338554"/>
          </a:xfrm>
          <a:prstGeom prst="rect">
            <a:avLst/>
          </a:prstGeom>
          <a:noFill/>
          <a:ln w="9525">
            <a:noFill/>
            <a:miter lim="800000"/>
            <a:headEnd/>
            <a:tailEnd/>
          </a:ln>
          <a:effectLst/>
        </p:spPr>
        <p:txBody>
          <a:bodyPr wrap="none" anchorCtr="1">
            <a:spAutoFit/>
          </a:bodyPr>
          <a:lstStyle/>
          <a:p>
            <a:pPr algn="ctr"/>
            <a:r>
              <a:rPr lang="en-US" sz="1600" b="1">
                <a:solidFill>
                  <a:srgbClr val="000066"/>
                </a:solidFill>
                <a:latin typeface="Baskerville Old Face" pitchFamily="18" charset="0"/>
              </a:rPr>
              <a:t>STA1</a:t>
            </a:r>
            <a:endParaRPr lang="en-AU" sz="1600" b="1">
              <a:solidFill>
                <a:srgbClr val="000066"/>
              </a:solidFill>
              <a:latin typeface="Baskerville Old Face" pitchFamily="18" charset="0"/>
            </a:endParaRPr>
          </a:p>
        </p:txBody>
      </p:sp>
      <p:sp>
        <p:nvSpPr>
          <p:cNvPr id="9" name="Text Box 9"/>
          <p:cNvSpPr txBox="1">
            <a:spLocks noChangeArrowheads="1"/>
          </p:cNvSpPr>
          <p:nvPr/>
        </p:nvSpPr>
        <p:spPr bwMode="auto">
          <a:xfrm>
            <a:off x="5762625" y="4267200"/>
            <a:ext cx="691985" cy="338554"/>
          </a:xfrm>
          <a:prstGeom prst="rect">
            <a:avLst/>
          </a:prstGeom>
          <a:noFill/>
          <a:ln w="9525">
            <a:noFill/>
            <a:miter lim="800000"/>
            <a:headEnd/>
            <a:tailEnd/>
          </a:ln>
          <a:effectLst/>
        </p:spPr>
        <p:txBody>
          <a:bodyPr wrap="none" anchorCtr="1">
            <a:spAutoFit/>
          </a:bodyPr>
          <a:lstStyle/>
          <a:p>
            <a:pPr algn="ctr"/>
            <a:r>
              <a:rPr lang="en-US" sz="1600" b="1">
                <a:solidFill>
                  <a:srgbClr val="000066"/>
                </a:solidFill>
                <a:latin typeface="Baskerville Old Face" pitchFamily="18" charset="0"/>
              </a:rPr>
              <a:t>STA2</a:t>
            </a:r>
            <a:endParaRPr lang="en-AU" sz="1600" b="1">
              <a:solidFill>
                <a:srgbClr val="000066"/>
              </a:solidFill>
              <a:latin typeface="Baskerville Old Face" pitchFamily="18" charset="0"/>
            </a:endParaRPr>
          </a:p>
        </p:txBody>
      </p:sp>
      <p:sp>
        <p:nvSpPr>
          <p:cNvPr id="10" name="Text Box 10"/>
          <p:cNvSpPr txBox="1">
            <a:spLocks noChangeArrowheads="1"/>
          </p:cNvSpPr>
          <p:nvPr/>
        </p:nvSpPr>
        <p:spPr bwMode="auto">
          <a:xfrm>
            <a:off x="7543800" y="3352800"/>
            <a:ext cx="691985" cy="338554"/>
          </a:xfrm>
          <a:prstGeom prst="rect">
            <a:avLst/>
          </a:prstGeom>
          <a:noFill/>
          <a:ln w="9525">
            <a:noFill/>
            <a:miter lim="800000"/>
            <a:headEnd/>
            <a:tailEnd/>
          </a:ln>
          <a:effectLst/>
        </p:spPr>
        <p:txBody>
          <a:bodyPr wrap="none" anchorCtr="1">
            <a:spAutoFit/>
          </a:bodyPr>
          <a:lstStyle/>
          <a:p>
            <a:pPr algn="ctr"/>
            <a:r>
              <a:rPr lang="en-US" sz="1600" b="1">
                <a:solidFill>
                  <a:srgbClr val="000066"/>
                </a:solidFill>
                <a:latin typeface="Baskerville Old Face" pitchFamily="18" charset="0"/>
              </a:rPr>
              <a:t>STA3</a:t>
            </a:r>
            <a:endParaRPr lang="en-AU" sz="1600" b="1">
              <a:solidFill>
                <a:srgbClr val="000066"/>
              </a:solidFill>
              <a:latin typeface="Baskerville Old Face" pitchFamily="18" charset="0"/>
            </a:endParaRPr>
          </a:p>
        </p:txBody>
      </p:sp>
      <p:grpSp>
        <p:nvGrpSpPr>
          <p:cNvPr id="11" name="Group 11"/>
          <p:cNvGrpSpPr>
            <a:grpSpLocks/>
          </p:cNvGrpSpPr>
          <p:nvPr/>
        </p:nvGrpSpPr>
        <p:grpSpPr bwMode="auto">
          <a:xfrm>
            <a:off x="5638800" y="3810000"/>
            <a:ext cx="836613" cy="447675"/>
            <a:chOff x="2832" y="1344"/>
            <a:chExt cx="527" cy="282"/>
          </a:xfrm>
        </p:grpSpPr>
        <p:sp>
          <p:nvSpPr>
            <p:cNvPr id="12" name="Freeform 12"/>
            <p:cNvSpPr>
              <a:spLocks/>
            </p:cNvSpPr>
            <p:nvPr/>
          </p:nvSpPr>
          <p:spPr bwMode="auto">
            <a:xfrm>
              <a:off x="3176" y="1489"/>
              <a:ext cx="179" cy="94"/>
            </a:xfrm>
            <a:custGeom>
              <a:avLst/>
              <a:gdLst/>
              <a:ahLst/>
              <a:cxnLst>
                <a:cxn ang="0">
                  <a:pos x="0" y="65"/>
                </a:cxn>
                <a:cxn ang="0">
                  <a:pos x="22" y="65"/>
                </a:cxn>
                <a:cxn ang="0">
                  <a:pos x="45" y="79"/>
                </a:cxn>
                <a:cxn ang="0">
                  <a:pos x="67" y="84"/>
                </a:cxn>
                <a:cxn ang="0">
                  <a:pos x="89" y="88"/>
                </a:cxn>
                <a:cxn ang="0">
                  <a:pos x="112" y="93"/>
                </a:cxn>
                <a:cxn ang="0">
                  <a:pos x="134" y="88"/>
                </a:cxn>
                <a:cxn ang="0">
                  <a:pos x="157" y="84"/>
                </a:cxn>
                <a:cxn ang="0">
                  <a:pos x="164" y="70"/>
                </a:cxn>
                <a:cxn ang="0">
                  <a:pos x="164" y="56"/>
                </a:cxn>
                <a:cxn ang="0">
                  <a:pos x="149" y="42"/>
                </a:cxn>
                <a:cxn ang="0">
                  <a:pos x="149" y="28"/>
                </a:cxn>
                <a:cxn ang="0">
                  <a:pos x="142" y="14"/>
                </a:cxn>
                <a:cxn ang="0">
                  <a:pos x="142" y="0"/>
                </a:cxn>
              </a:cxnLst>
              <a:rect l="0" t="0" r="r" b="b"/>
              <a:pathLst>
                <a:path w="165" h="94">
                  <a:moveTo>
                    <a:pt x="0" y="65"/>
                  </a:moveTo>
                  <a:lnTo>
                    <a:pt x="22" y="65"/>
                  </a:lnTo>
                  <a:lnTo>
                    <a:pt x="45" y="79"/>
                  </a:lnTo>
                  <a:lnTo>
                    <a:pt x="67" y="84"/>
                  </a:lnTo>
                  <a:lnTo>
                    <a:pt x="89" y="88"/>
                  </a:lnTo>
                  <a:lnTo>
                    <a:pt x="112" y="93"/>
                  </a:lnTo>
                  <a:lnTo>
                    <a:pt x="134" y="88"/>
                  </a:lnTo>
                  <a:lnTo>
                    <a:pt x="157" y="84"/>
                  </a:lnTo>
                  <a:lnTo>
                    <a:pt x="164" y="70"/>
                  </a:lnTo>
                  <a:lnTo>
                    <a:pt x="164" y="56"/>
                  </a:lnTo>
                  <a:lnTo>
                    <a:pt x="149" y="42"/>
                  </a:lnTo>
                  <a:lnTo>
                    <a:pt x="149" y="28"/>
                  </a:lnTo>
                  <a:lnTo>
                    <a:pt x="142" y="14"/>
                  </a:lnTo>
                  <a:lnTo>
                    <a:pt x="142" y="0"/>
                  </a:lnTo>
                </a:path>
              </a:pathLst>
            </a:custGeom>
            <a:noFill/>
            <a:ln w="12700" cap="rnd" cmpd="sng">
              <a:solidFill>
                <a:schemeClr val="tx1"/>
              </a:solidFill>
              <a:prstDash val="solid"/>
              <a:round/>
              <a:headEnd type="none" w="sm" len="sm"/>
              <a:tailEnd type="none" w="sm" len="sm"/>
            </a:ln>
            <a:effectLst/>
          </p:spPr>
          <p:txBody>
            <a:bodyPr/>
            <a:lstStyle/>
            <a:p>
              <a:endParaRPr lang="en-US" sz="2000">
                <a:latin typeface="Baskerville Old Face" pitchFamily="18" charset="0"/>
              </a:endParaRPr>
            </a:p>
          </p:txBody>
        </p:sp>
        <p:sp>
          <p:nvSpPr>
            <p:cNvPr id="13" name="Freeform 13"/>
            <p:cNvSpPr>
              <a:spLocks/>
            </p:cNvSpPr>
            <p:nvPr/>
          </p:nvSpPr>
          <p:spPr bwMode="auto">
            <a:xfrm>
              <a:off x="3061" y="1521"/>
              <a:ext cx="165" cy="47"/>
            </a:xfrm>
            <a:custGeom>
              <a:avLst/>
              <a:gdLst/>
              <a:ahLst/>
              <a:cxnLst>
                <a:cxn ang="0">
                  <a:pos x="53" y="0"/>
                </a:cxn>
                <a:cxn ang="0">
                  <a:pos x="0" y="18"/>
                </a:cxn>
                <a:cxn ang="0">
                  <a:pos x="91" y="46"/>
                </a:cxn>
                <a:cxn ang="0">
                  <a:pos x="151" y="28"/>
                </a:cxn>
                <a:cxn ang="0">
                  <a:pos x="53" y="0"/>
                </a:cxn>
              </a:cxnLst>
              <a:rect l="0" t="0" r="r" b="b"/>
              <a:pathLst>
                <a:path w="152" h="47">
                  <a:moveTo>
                    <a:pt x="53" y="0"/>
                  </a:moveTo>
                  <a:lnTo>
                    <a:pt x="0" y="18"/>
                  </a:lnTo>
                  <a:lnTo>
                    <a:pt x="91" y="46"/>
                  </a:lnTo>
                  <a:lnTo>
                    <a:pt x="151" y="28"/>
                  </a:lnTo>
                  <a:lnTo>
                    <a:pt x="53" y="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14" name="Rectangle 14"/>
            <p:cNvSpPr>
              <a:spLocks noChangeArrowheads="1"/>
            </p:cNvSpPr>
            <p:nvPr/>
          </p:nvSpPr>
          <p:spPr bwMode="auto">
            <a:xfrm>
              <a:off x="3314" y="1438"/>
              <a:ext cx="45" cy="61"/>
            </a:xfrm>
            <a:prstGeom prst="rect">
              <a:avLst/>
            </a:prstGeom>
            <a:solidFill>
              <a:srgbClr val="C1CEFF"/>
            </a:solidFill>
            <a:ln w="12700">
              <a:solidFill>
                <a:schemeClr val="tx1"/>
              </a:solidFill>
              <a:miter lim="800000"/>
              <a:headEnd/>
              <a:tailEnd/>
            </a:ln>
            <a:effectLst/>
          </p:spPr>
          <p:txBody>
            <a:bodyPr wrap="none" anchor="ctr"/>
            <a:lstStyle/>
            <a:p>
              <a:endParaRPr lang="en-US" sz="2000">
                <a:latin typeface="Baskerville Old Face" pitchFamily="18" charset="0"/>
              </a:endParaRPr>
            </a:p>
          </p:txBody>
        </p:sp>
        <p:grpSp>
          <p:nvGrpSpPr>
            <p:cNvPr id="15" name="Group 15"/>
            <p:cNvGrpSpPr>
              <a:grpSpLocks/>
            </p:cNvGrpSpPr>
            <p:nvPr/>
          </p:nvGrpSpPr>
          <p:grpSpPr bwMode="auto">
            <a:xfrm>
              <a:off x="2832" y="1344"/>
              <a:ext cx="363" cy="282"/>
              <a:chOff x="553" y="1112"/>
              <a:chExt cx="335" cy="282"/>
            </a:xfrm>
          </p:grpSpPr>
          <p:sp>
            <p:nvSpPr>
              <p:cNvPr id="16" name="Freeform 16"/>
              <p:cNvSpPr>
                <a:spLocks/>
              </p:cNvSpPr>
              <p:nvPr/>
            </p:nvSpPr>
            <p:spPr bwMode="auto">
              <a:xfrm>
                <a:off x="553" y="1112"/>
                <a:ext cx="201" cy="109"/>
              </a:xfrm>
              <a:custGeom>
                <a:avLst/>
                <a:gdLst/>
                <a:ahLst/>
                <a:cxnLst>
                  <a:cxn ang="0">
                    <a:pos x="0" y="102"/>
                  </a:cxn>
                  <a:cxn ang="0">
                    <a:pos x="186" y="0"/>
                  </a:cxn>
                  <a:cxn ang="0">
                    <a:pos x="200" y="7"/>
                  </a:cxn>
                  <a:cxn ang="0">
                    <a:pos x="10" y="108"/>
                  </a:cxn>
                  <a:cxn ang="0">
                    <a:pos x="0" y="102"/>
                  </a:cxn>
                </a:cxnLst>
                <a:rect l="0" t="0" r="r" b="b"/>
                <a:pathLst>
                  <a:path w="201" h="109">
                    <a:moveTo>
                      <a:pt x="0" y="102"/>
                    </a:moveTo>
                    <a:lnTo>
                      <a:pt x="186" y="0"/>
                    </a:lnTo>
                    <a:lnTo>
                      <a:pt x="200" y="7"/>
                    </a:lnTo>
                    <a:lnTo>
                      <a:pt x="10" y="108"/>
                    </a:lnTo>
                    <a:lnTo>
                      <a:pt x="0" y="102"/>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17" name="Freeform 17"/>
              <p:cNvSpPr>
                <a:spLocks/>
              </p:cNvSpPr>
              <p:nvPr/>
            </p:nvSpPr>
            <p:spPr bwMode="auto">
              <a:xfrm>
                <a:off x="553" y="1217"/>
                <a:ext cx="17" cy="90"/>
              </a:xfrm>
              <a:custGeom>
                <a:avLst/>
                <a:gdLst/>
                <a:ahLst/>
                <a:cxnLst>
                  <a:cxn ang="0">
                    <a:pos x="0" y="0"/>
                  </a:cxn>
                  <a:cxn ang="0">
                    <a:pos x="16" y="5"/>
                  </a:cxn>
                  <a:cxn ang="0">
                    <a:pos x="16" y="89"/>
                  </a:cxn>
                  <a:cxn ang="0">
                    <a:pos x="0" y="83"/>
                  </a:cxn>
                  <a:cxn ang="0">
                    <a:pos x="0" y="0"/>
                  </a:cxn>
                </a:cxnLst>
                <a:rect l="0" t="0" r="r" b="b"/>
                <a:pathLst>
                  <a:path w="17" h="90">
                    <a:moveTo>
                      <a:pt x="0" y="0"/>
                    </a:moveTo>
                    <a:lnTo>
                      <a:pt x="16" y="5"/>
                    </a:lnTo>
                    <a:lnTo>
                      <a:pt x="16" y="89"/>
                    </a:lnTo>
                    <a:lnTo>
                      <a:pt x="0" y="83"/>
                    </a:lnTo>
                    <a:lnTo>
                      <a:pt x="0" y="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18" name="Freeform 18"/>
              <p:cNvSpPr>
                <a:spLocks/>
              </p:cNvSpPr>
              <p:nvPr/>
            </p:nvSpPr>
            <p:spPr bwMode="auto">
              <a:xfrm>
                <a:off x="563" y="1118"/>
                <a:ext cx="194" cy="189"/>
              </a:xfrm>
              <a:custGeom>
                <a:avLst/>
                <a:gdLst/>
                <a:ahLst/>
                <a:cxnLst>
                  <a:cxn ang="0">
                    <a:pos x="0" y="102"/>
                  </a:cxn>
                  <a:cxn ang="0">
                    <a:pos x="193" y="0"/>
                  </a:cxn>
                  <a:cxn ang="0">
                    <a:pos x="193" y="86"/>
                  </a:cxn>
                  <a:cxn ang="0">
                    <a:pos x="0" y="188"/>
                  </a:cxn>
                  <a:cxn ang="0">
                    <a:pos x="0" y="102"/>
                  </a:cxn>
                </a:cxnLst>
                <a:rect l="0" t="0" r="r" b="b"/>
                <a:pathLst>
                  <a:path w="194" h="189">
                    <a:moveTo>
                      <a:pt x="0" y="102"/>
                    </a:moveTo>
                    <a:lnTo>
                      <a:pt x="193" y="0"/>
                    </a:lnTo>
                    <a:lnTo>
                      <a:pt x="193" y="86"/>
                    </a:lnTo>
                    <a:lnTo>
                      <a:pt x="0" y="188"/>
                    </a:lnTo>
                    <a:lnTo>
                      <a:pt x="0" y="102"/>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19" name="Freeform 19"/>
              <p:cNvSpPr>
                <a:spLocks/>
              </p:cNvSpPr>
              <p:nvPr/>
            </p:nvSpPr>
            <p:spPr bwMode="auto">
              <a:xfrm>
                <a:off x="602" y="1153"/>
                <a:ext cx="130" cy="124"/>
              </a:xfrm>
              <a:custGeom>
                <a:avLst/>
                <a:gdLst/>
                <a:ahLst/>
                <a:cxnLst>
                  <a:cxn ang="0">
                    <a:pos x="0" y="67"/>
                  </a:cxn>
                  <a:cxn ang="0">
                    <a:pos x="129" y="0"/>
                  </a:cxn>
                  <a:cxn ang="0">
                    <a:pos x="129" y="55"/>
                  </a:cxn>
                  <a:cxn ang="0">
                    <a:pos x="0" y="123"/>
                  </a:cxn>
                  <a:cxn ang="0">
                    <a:pos x="0" y="67"/>
                  </a:cxn>
                </a:cxnLst>
                <a:rect l="0" t="0" r="r" b="b"/>
                <a:pathLst>
                  <a:path w="130" h="124">
                    <a:moveTo>
                      <a:pt x="0" y="67"/>
                    </a:moveTo>
                    <a:lnTo>
                      <a:pt x="129" y="0"/>
                    </a:lnTo>
                    <a:lnTo>
                      <a:pt x="129" y="55"/>
                    </a:lnTo>
                    <a:lnTo>
                      <a:pt x="0" y="123"/>
                    </a:lnTo>
                    <a:lnTo>
                      <a:pt x="0" y="67"/>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20" name="Freeform 20"/>
              <p:cNvSpPr>
                <a:spLocks/>
              </p:cNvSpPr>
              <p:nvPr/>
            </p:nvSpPr>
            <p:spPr bwMode="auto">
              <a:xfrm>
                <a:off x="553" y="1112"/>
                <a:ext cx="204" cy="111"/>
              </a:xfrm>
              <a:custGeom>
                <a:avLst/>
                <a:gdLst/>
                <a:ahLst/>
                <a:cxnLst>
                  <a:cxn ang="0">
                    <a:pos x="0" y="104"/>
                  </a:cxn>
                  <a:cxn ang="0">
                    <a:pos x="189" y="0"/>
                  </a:cxn>
                  <a:cxn ang="0">
                    <a:pos x="203" y="7"/>
                  </a:cxn>
                  <a:cxn ang="0">
                    <a:pos x="11" y="110"/>
                  </a:cxn>
                  <a:cxn ang="0">
                    <a:pos x="0" y="104"/>
                  </a:cxn>
                </a:cxnLst>
                <a:rect l="0" t="0" r="r" b="b"/>
                <a:pathLst>
                  <a:path w="204" h="111">
                    <a:moveTo>
                      <a:pt x="0" y="104"/>
                    </a:moveTo>
                    <a:lnTo>
                      <a:pt x="189" y="0"/>
                    </a:lnTo>
                    <a:lnTo>
                      <a:pt x="203" y="7"/>
                    </a:lnTo>
                    <a:lnTo>
                      <a:pt x="11" y="110"/>
                    </a:lnTo>
                    <a:lnTo>
                      <a:pt x="0" y="104"/>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21" name="Freeform 21"/>
              <p:cNvSpPr>
                <a:spLocks/>
              </p:cNvSpPr>
              <p:nvPr/>
            </p:nvSpPr>
            <p:spPr bwMode="auto">
              <a:xfrm>
                <a:off x="553" y="1217"/>
                <a:ext cx="17" cy="93"/>
              </a:xfrm>
              <a:custGeom>
                <a:avLst/>
                <a:gdLst/>
                <a:ahLst/>
                <a:cxnLst>
                  <a:cxn ang="0">
                    <a:pos x="0" y="0"/>
                  </a:cxn>
                  <a:cxn ang="0">
                    <a:pos x="16" y="6"/>
                  </a:cxn>
                  <a:cxn ang="0">
                    <a:pos x="16" y="92"/>
                  </a:cxn>
                  <a:cxn ang="0">
                    <a:pos x="0" y="85"/>
                  </a:cxn>
                  <a:cxn ang="0">
                    <a:pos x="0" y="0"/>
                  </a:cxn>
                </a:cxnLst>
                <a:rect l="0" t="0" r="r" b="b"/>
                <a:pathLst>
                  <a:path w="17" h="93">
                    <a:moveTo>
                      <a:pt x="0" y="0"/>
                    </a:moveTo>
                    <a:lnTo>
                      <a:pt x="16" y="6"/>
                    </a:lnTo>
                    <a:lnTo>
                      <a:pt x="16" y="92"/>
                    </a:lnTo>
                    <a:lnTo>
                      <a:pt x="0" y="85"/>
                    </a:lnTo>
                    <a:lnTo>
                      <a:pt x="0" y="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22" name="Freeform 22"/>
              <p:cNvSpPr>
                <a:spLocks/>
              </p:cNvSpPr>
              <p:nvPr/>
            </p:nvSpPr>
            <p:spPr bwMode="auto">
              <a:xfrm>
                <a:off x="620" y="1239"/>
                <a:ext cx="264" cy="140"/>
              </a:xfrm>
              <a:custGeom>
                <a:avLst/>
                <a:gdLst/>
                <a:ahLst/>
                <a:cxnLst>
                  <a:cxn ang="0">
                    <a:pos x="0" y="100"/>
                  </a:cxn>
                  <a:cxn ang="0">
                    <a:pos x="188" y="0"/>
                  </a:cxn>
                  <a:cxn ang="0">
                    <a:pos x="263" y="40"/>
                  </a:cxn>
                  <a:cxn ang="0">
                    <a:pos x="76" y="139"/>
                  </a:cxn>
                  <a:cxn ang="0">
                    <a:pos x="0" y="100"/>
                  </a:cxn>
                </a:cxnLst>
                <a:rect l="0" t="0" r="r" b="b"/>
                <a:pathLst>
                  <a:path w="264" h="140">
                    <a:moveTo>
                      <a:pt x="0" y="100"/>
                    </a:moveTo>
                    <a:lnTo>
                      <a:pt x="188" y="0"/>
                    </a:lnTo>
                    <a:lnTo>
                      <a:pt x="263" y="40"/>
                    </a:lnTo>
                    <a:lnTo>
                      <a:pt x="76" y="139"/>
                    </a:lnTo>
                    <a:lnTo>
                      <a:pt x="0" y="10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23" name="Freeform 23"/>
              <p:cNvSpPr>
                <a:spLocks/>
              </p:cNvSpPr>
              <p:nvPr/>
            </p:nvSpPr>
            <p:spPr bwMode="auto">
              <a:xfrm>
                <a:off x="641" y="1249"/>
                <a:ext cx="221" cy="117"/>
              </a:xfrm>
              <a:custGeom>
                <a:avLst/>
                <a:gdLst/>
                <a:ahLst/>
                <a:cxnLst>
                  <a:cxn ang="0">
                    <a:pos x="0" y="88"/>
                  </a:cxn>
                  <a:cxn ang="0">
                    <a:pos x="163" y="0"/>
                  </a:cxn>
                  <a:cxn ang="0">
                    <a:pos x="220" y="29"/>
                  </a:cxn>
                  <a:cxn ang="0">
                    <a:pos x="55" y="116"/>
                  </a:cxn>
                  <a:cxn ang="0">
                    <a:pos x="0" y="88"/>
                  </a:cxn>
                </a:cxnLst>
                <a:rect l="0" t="0" r="r" b="b"/>
                <a:pathLst>
                  <a:path w="221" h="117">
                    <a:moveTo>
                      <a:pt x="0" y="88"/>
                    </a:moveTo>
                    <a:lnTo>
                      <a:pt x="163" y="0"/>
                    </a:lnTo>
                    <a:lnTo>
                      <a:pt x="220" y="29"/>
                    </a:lnTo>
                    <a:lnTo>
                      <a:pt x="55" y="116"/>
                    </a:lnTo>
                    <a:lnTo>
                      <a:pt x="0" y="88"/>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24" name="Freeform 24"/>
              <p:cNvSpPr>
                <a:spLocks/>
              </p:cNvSpPr>
              <p:nvPr/>
            </p:nvSpPr>
            <p:spPr bwMode="auto">
              <a:xfrm>
                <a:off x="697" y="1279"/>
                <a:ext cx="187" cy="113"/>
              </a:xfrm>
              <a:custGeom>
                <a:avLst/>
                <a:gdLst/>
                <a:ahLst/>
                <a:cxnLst>
                  <a:cxn ang="0">
                    <a:pos x="0" y="99"/>
                  </a:cxn>
                  <a:cxn ang="0">
                    <a:pos x="186" y="0"/>
                  </a:cxn>
                  <a:cxn ang="0">
                    <a:pos x="186" y="12"/>
                  </a:cxn>
                  <a:cxn ang="0">
                    <a:pos x="0" y="112"/>
                  </a:cxn>
                  <a:cxn ang="0">
                    <a:pos x="0" y="99"/>
                  </a:cxn>
                </a:cxnLst>
                <a:rect l="0" t="0" r="r" b="b"/>
                <a:pathLst>
                  <a:path w="187" h="113">
                    <a:moveTo>
                      <a:pt x="0" y="99"/>
                    </a:moveTo>
                    <a:lnTo>
                      <a:pt x="186" y="0"/>
                    </a:lnTo>
                    <a:lnTo>
                      <a:pt x="186" y="12"/>
                    </a:lnTo>
                    <a:lnTo>
                      <a:pt x="0" y="112"/>
                    </a:lnTo>
                    <a:lnTo>
                      <a:pt x="0" y="99"/>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25" name="Freeform 25"/>
              <p:cNvSpPr>
                <a:spLocks/>
              </p:cNvSpPr>
              <p:nvPr/>
            </p:nvSpPr>
            <p:spPr bwMode="auto">
              <a:xfrm>
                <a:off x="620" y="1239"/>
                <a:ext cx="268" cy="141"/>
              </a:xfrm>
              <a:custGeom>
                <a:avLst/>
                <a:gdLst/>
                <a:ahLst/>
                <a:cxnLst>
                  <a:cxn ang="0">
                    <a:pos x="0" y="101"/>
                  </a:cxn>
                  <a:cxn ang="0">
                    <a:pos x="191" y="0"/>
                  </a:cxn>
                  <a:cxn ang="0">
                    <a:pos x="267" y="40"/>
                  </a:cxn>
                  <a:cxn ang="0">
                    <a:pos x="77" y="140"/>
                  </a:cxn>
                  <a:cxn ang="0">
                    <a:pos x="0" y="101"/>
                  </a:cxn>
                </a:cxnLst>
                <a:rect l="0" t="0" r="r" b="b"/>
                <a:pathLst>
                  <a:path w="268" h="141">
                    <a:moveTo>
                      <a:pt x="0" y="101"/>
                    </a:moveTo>
                    <a:lnTo>
                      <a:pt x="191" y="0"/>
                    </a:lnTo>
                    <a:lnTo>
                      <a:pt x="267" y="40"/>
                    </a:lnTo>
                    <a:lnTo>
                      <a:pt x="77" y="140"/>
                    </a:lnTo>
                    <a:lnTo>
                      <a:pt x="0" y="101"/>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26" name="Freeform 26"/>
              <p:cNvSpPr>
                <a:spLocks/>
              </p:cNvSpPr>
              <p:nvPr/>
            </p:nvSpPr>
            <p:spPr bwMode="auto">
              <a:xfrm>
                <a:off x="641" y="1249"/>
                <a:ext cx="224" cy="120"/>
              </a:xfrm>
              <a:custGeom>
                <a:avLst/>
                <a:gdLst/>
                <a:ahLst/>
                <a:cxnLst>
                  <a:cxn ang="0">
                    <a:pos x="0" y="90"/>
                  </a:cxn>
                  <a:cxn ang="0">
                    <a:pos x="165" y="0"/>
                  </a:cxn>
                  <a:cxn ang="0">
                    <a:pos x="223" y="30"/>
                  </a:cxn>
                  <a:cxn ang="0">
                    <a:pos x="56" y="119"/>
                  </a:cxn>
                  <a:cxn ang="0">
                    <a:pos x="0" y="90"/>
                  </a:cxn>
                </a:cxnLst>
                <a:rect l="0" t="0" r="r" b="b"/>
                <a:pathLst>
                  <a:path w="224" h="120">
                    <a:moveTo>
                      <a:pt x="0" y="90"/>
                    </a:moveTo>
                    <a:lnTo>
                      <a:pt x="165" y="0"/>
                    </a:lnTo>
                    <a:lnTo>
                      <a:pt x="223" y="30"/>
                    </a:lnTo>
                    <a:lnTo>
                      <a:pt x="56" y="119"/>
                    </a:lnTo>
                    <a:lnTo>
                      <a:pt x="0" y="9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27" name="Freeform 27"/>
              <p:cNvSpPr>
                <a:spLocks/>
              </p:cNvSpPr>
              <p:nvPr/>
            </p:nvSpPr>
            <p:spPr bwMode="auto">
              <a:xfrm>
                <a:off x="697" y="1279"/>
                <a:ext cx="191" cy="115"/>
              </a:xfrm>
              <a:custGeom>
                <a:avLst/>
                <a:gdLst/>
                <a:ahLst/>
                <a:cxnLst>
                  <a:cxn ang="0">
                    <a:pos x="0" y="101"/>
                  </a:cxn>
                  <a:cxn ang="0">
                    <a:pos x="190" y="0"/>
                  </a:cxn>
                  <a:cxn ang="0">
                    <a:pos x="190" y="12"/>
                  </a:cxn>
                  <a:cxn ang="0">
                    <a:pos x="0" y="114"/>
                  </a:cxn>
                  <a:cxn ang="0">
                    <a:pos x="0" y="101"/>
                  </a:cxn>
                </a:cxnLst>
                <a:rect l="0" t="0" r="r" b="b"/>
                <a:pathLst>
                  <a:path w="191" h="115">
                    <a:moveTo>
                      <a:pt x="0" y="101"/>
                    </a:moveTo>
                    <a:lnTo>
                      <a:pt x="190" y="0"/>
                    </a:lnTo>
                    <a:lnTo>
                      <a:pt x="190" y="12"/>
                    </a:lnTo>
                    <a:lnTo>
                      <a:pt x="0" y="114"/>
                    </a:lnTo>
                    <a:lnTo>
                      <a:pt x="0" y="101"/>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28" name="Freeform 28"/>
              <p:cNvSpPr>
                <a:spLocks/>
              </p:cNvSpPr>
              <p:nvPr/>
            </p:nvSpPr>
            <p:spPr bwMode="auto">
              <a:xfrm>
                <a:off x="566" y="1313"/>
                <a:ext cx="131" cy="81"/>
              </a:xfrm>
              <a:custGeom>
                <a:avLst/>
                <a:gdLst/>
                <a:ahLst/>
                <a:cxnLst>
                  <a:cxn ang="0">
                    <a:pos x="130" y="67"/>
                  </a:cxn>
                  <a:cxn ang="0">
                    <a:pos x="0" y="0"/>
                  </a:cxn>
                  <a:cxn ang="0">
                    <a:pos x="0" y="15"/>
                  </a:cxn>
                  <a:cxn ang="0">
                    <a:pos x="128" y="80"/>
                  </a:cxn>
                  <a:cxn ang="0">
                    <a:pos x="130" y="67"/>
                  </a:cxn>
                </a:cxnLst>
                <a:rect l="0" t="0" r="r" b="b"/>
                <a:pathLst>
                  <a:path w="131" h="81">
                    <a:moveTo>
                      <a:pt x="130" y="67"/>
                    </a:moveTo>
                    <a:lnTo>
                      <a:pt x="0" y="0"/>
                    </a:lnTo>
                    <a:lnTo>
                      <a:pt x="0" y="15"/>
                    </a:lnTo>
                    <a:lnTo>
                      <a:pt x="128" y="80"/>
                    </a:lnTo>
                    <a:lnTo>
                      <a:pt x="130" y="67"/>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29" name="Line 29"/>
              <p:cNvSpPr>
                <a:spLocks noChangeShapeType="1"/>
              </p:cNvSpPr>
              <p:nvPr/>
            </p:nvSpPr>
            <p:spPr bwMode="auto">
              <a:xfrm>
                <a:off x="759" y="1211"/>
                <a:ext cx="128" cy="67"/>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30" name="Line 30"/>
              <p:cNvSpPr>
                <a:spLocks noChangeShapeType="1"/>
              </p:cNvSpPr>
              <p:nvPr/>
            </p:nvSpPr>
            <p:spPr bwMode="auto">
              <a:xfrm flipV="1">
                <a:off x="567" y="1211"/>
                <a:ext cx="192" cy="102"/>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31" name="Freeform 31"/>
              <p:cNvSpPr>
                <a:spLocks/>
              </p:cNvSpPr>
              <p:nvPr/>
            </p:nvSpPr>
            <p:spPr bwMode="auto">
              <a:xfrm>
                <a:off x="567" y="1211"/>
                <a:ext cx="244" cy="129"/>
              </a:xfrm>
              <a:custGeom>
                <a:avLst/>
                <a:gdLst/>
                <a:ahLst/>
                <a:cxnLst>
                  <a:cxn ang="0">
                    <a:pos x="53" y="128"/>
                  </a:cxn>
                  <a:cxn ang="0">
                    <a:pos x="243" y="27"/>
                  </a:cxn>
                  <a:cxn ang="0">
                    <a:pos x="192" y="0"/>
                  </a:cxn>
                  <a:cxn ang="0">
                    <a:pos x="0" y="103"/>
                  </a:cxn>
                  <a:cxn ang="0">
                    <a:pos x="53" y="128"/>
                  </a:cxn>
                </a:cxnLst>
                <a:rect l="0" t="0" r="r" b="b"/>
                <a:pathLst>
                  <a:path w="244" h="129">
                    <a:moveTo>
                      <a:pt x="53" y="128"/>
                    </a:moveTo>
                    <a:lnTo>
                      <a:pt x="243" y="27"/>
                    </a:lnTo>
                    <a:lnTo>
                      <a:pt x="192" y="0"/>
                    </a:lnTo>
                    <a:lnTo>
                      <a:pt x="0" y="103"/>
                    </a:lnTo>
                    <a:lnTo>
                      <a:pt x="53" y="128"/>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32" name="Freeform 32"/>
              <p:cNvSpPr>
                <a:spLocks/>
              </p:cNvSpPr>
              <p:nvPr/>
            </p:nvSpPr>
            <p:spPr bwMode="auto">
              <a:xfrm>
                <a:off x="644" y="1307"/>
                <a:ext cx="20" cy="17"/>
              </a:xfrm>
              <a:custGeom>
                <a:avLst/>
                <a:gdLst/>
                <a:ahLst/>
                <a:cxnLst>
                  <a:cxn ang="0">
                    <a:pos x="0" y="16"/>
                  </a:cxn>
                  <a:cxn ang="0">
                    <a:pos x="3" y="10"/>
                  </a:cxn>
                  <a:cxn ang="0">
                    <a:pos x="5" y="8"/>
                  </a:cxn>
                  <a:cxn ang="0">
                    <a:pos x="9" y="5"/>
                  </a:cxn>
                  <a:cxn ang="0">
                    <a:pos x="19" y="0"/>
                  </a:cxn>
                  <a:cxn ang="0">
                    <a:pos x="13" y="8"/>
                  </a:cxn>
                  <a:cxn ang="0">
                    <a:pos x="9" y="10"/>
                  </a:cxn>
                  <a:cxn ang="0">
                    <a:pos x="4" y="12"/>
                  </a:cxn>
                  <a:cxn ang="0">
                    <a:pos x="0" y="16"/>
                  </a:cxn>
                </a:cxnLst>
                <a:rect l="0" t="0" r="r" b="b"/>
                <a:pathLst>
                  <a:path w="20" h="17">
                    <a:moveTo>
                      <a:pt x="0" y="16"/>
                    </a:moveTo>
                    <a:lnTo>
                      <a:pt x="3" y="10"/>
                    </a:lnTo>
                    <a:lnTo>
                      <a:pt x="5" y="8"/>
                    </a:lnTo>
                    <a:lnTo>
                      <a:pt x="9" y="5"/>
                    </a:lnTo>
                    <a:lnTo>
                      <a:pt x="19" y="0"/>
                    </a:lnTo>
                    <a:lnTo>
                      <a:pt x="13" y="8"/>
                    </a:lnTo>
                    <a:lnTo>
                      <a:pt x="9" y="10"/>
                    </a:lnTo>
                    <a:lnTo>
                      <a:pt x="4" y="12"/>
                    </a:lnTo>
                    <a:lnTo>
                      <a:pt x="0" y="16"/>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33" name="Line 33"/>
              <p:cNvSpPr>
                <a:spLocks noChangeShapeType="1"/>
              </p:cNvSpPr>
              <p:nvPr/>
            </p:nvSpPr>
            <p:spPr bwMode="auto">
              <a:xfrm flipV="1">
                <a:off x="583" y="1218"/>
                <a:ext cx="181" cy="98"/>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34" name="Line 34"/>
              <p:cNvSpPr>
                <a:spLocks noChangeShapeType="1"/>
              </p:cNvSpPr>
              <p:nvPr/>
            </p:nvSpPr>
            <p:spPr bwMode="auto">
              <a:xfrm flipV="1">
                <a:off x="595" y="1223"/>
                <a:ext cx="180" cy="98"/>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35" name="Line 35"/>
              <p:cNvSpPr>
                <a:spLocks noChangeShapeType="1"/>
              </p:cNvSpPr>
              <p:nvPr/>
            </p:nvSpPr>
            <p:spPr bwMode="auto">
              <a:xfrm flipV="1">
                <a:off x="607" y="1228"/>
                <a:ext cx="181" cy="99"/>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36" name="Oval 36"/>
              <p:cNvSpPr>
                <a:spLocks noChangeArrowheads="1"/>
              </p:cNvSpPr>
              <p:nvPr/>
            </p:nvSpPr>
            <p:spPr bwMode="auto">
              <a:xfrm>
                <a:off x="712" y="1243"/>
                <a:ext cx="15" cy="10"/>
              </a:xfrm>
              <a:prstGeom prst="ellipse">
                <a:avLst/>
              </a:prstGeom>
              <a:solidFill>
                <a:srgbClr val="C1CEFF"/>
              </a:solidFill>
              <a:ln w="12700">
                <a:solidFill>
                  <a:schemeClr val="tx1"/>
                </a:solidFill>
                <a:round/>
                <a:headEnd/>
                <a:tailEnd/>
              </a:ln>
              <a:effectLst/>
            </p:spPr>
            <p:txBody>
              <a:bodyPr wrap="none" anchor="ctr"/>
              <a:lstStyle/>
              <a:p>
                <a:endParaRPr lang="en-US" sz="2000">
                  <a:latin typeface="Baskerville Old Face" pitchFamily="18" charset="0"/>
                </a:endParaRPr>
              </a:p>
            </p:txBody>
          </p:sp>
          <p:sp>
            <p:nvSpPr>
              <p:cNvPr id="37" name="Oval 37"/>
              <p:cNvSpPr>
                <a:spLocks noChangeArrowheads="1"/>
              </p:cNvSpPr>
              <p:nvPr/>
            </p:nvSpPr>
            <p:spPr bwMode="auto">
              <a:xfrm>
                <a:off x="714" y="1245"/>
                <a:ext cx="9" cy="8"/>
              </a:xfrm>
              <a:prstGeom prst="ellipse">
                <a:avLst/>
              </a:prstGeom>
              <a:solidFill>
                <a:srgbClr val="C1CEFF"/>
              </a:solidFill>
              <a:ln w="12700">
                <a:solidFill>
                  <a:schemeClr val="tx1"/>
                </a:solidFill>
                <a:round/>
                <a:headEnd/>
                <a:tailEnd/>
              </a:ln>
              <a:effectLst/>
            </p:spPr>
            <p:txBody>
              <a:bodyPr wrap="none" anchor="ctr"/>
              <a:lstStyle/>
              <a:p>
                <a:endParaRPr lang="en-US" sz="2000">
                  <a:latin typeface="Baskerville Old Face" pitchFamily="18" charset="0"/>
                </a:endParaRPr>
              </a:p>
            </p:txBody>
          </p:sp>
          <p:sp>
            <p:nvSpPr>
              <p:cNvPr id="38" name="Oval 38"/>
              <p:cNvSpPr>
                <a:spLocks noChangeArrowheads="1"/>
              </p:cNvSpPr>
              <p:nvPr/>
            </p:nvSpPr>
            <p:spPr bwMode="auto">
              <a:xfrm>
                <a:off x="737" y="1229"/>
                <a:ext cx="17" cy="11"/>
              </a:xfrm>
              <a:prstGeom prst="ellipse">
                <a:avLst/>
              </a:prstGeom>
              <a:solidFill>
                <a:srgbClr val="C1CEFF"/>
              </a:solidFill>
              <a:ln w="12700">
                <a:solidFill>
                  <a:schemeClr val="tx1"/>
                </a:solidFill>
                <a:round/>
                <a:headEnd/>
                <a:tailEnd/>
              </a:ln>
              <a:effectLst/>
            </p:spPr>
            <p:txBody>
              <a:bodyPr wrap="none" anchor="ctr"/>
              <a:lstStyle/>
              <a:p>
                <a:endParaRPr lang="en-US" sz="2000">
                  <a:latin typeface="Baskerville Old Face" pitchFamily="18" charset="0"/>
                </a:endParaRPr>
              </a:p>
            </p:txBody>
          </p:sp>
          <p:sp>
            <p:nvSpPr>
              <p:cNvPr id="39" name="Oval 39"/>
              <p:cNvSpPr>
                <a:spLocks noChangeArrowheads="1"/>
              </p:cNvSpPr>
              <p:nvPr/>
            </p:nvSpPr>
            <p:spPr bwMode="auto">
              <a:xfrm>
                <a:off x="740" y="1232"/>
                <a:ext cx="9" cy="8"/>
              </a:xfrm>
              <a:prstGeom prst="ellipse">
                <a:avLst/>
              </a:prstGeom>
              <a:solidFill>
                <a:srgbClr val="C1CEFF"/>
              </a:solidFill>
              <a:ln w="12700">
                <a:solidFill>
                  <a:schemeClr val="tx1"/>
                </a:solidFill>
                <a:round/>
                <a:headEnd/>
                <a:tailEnd/>
              </a:ln>
              <a:effectLst/>
            </p:spPr>
            <p:txBody>
              <a:bodyPr wrap="none" anchor="ctr"/>
              <a:lstStyle/>
              <a:p>
                <a:endParaRPr lang="en-US" sz="2000">
                  <a:latin typeface="Baskerville Old Face" pitchFamily="18" charset="0"/>
                </a:endParaRPr>
              </a:p>
            </p:txBody>
          </p:sp>
        </p:grpSp>
      </p:grpSp>
      <p:grpSp>
        <p:nvGrpSpPr>
          <p:cNvPr id="40" name="Group 40"/>
          <p:cNvGrpSpPr>
            <a:grpSpLocks/>
          </p:cNvGrpSpPr>
          <p:nvPr/>
        </p:nvGrpSpPr>
        <p:grpSpPr bwMode="auto">
          <a:xfrm>
            <a:off x="7239000" y="3590925"/>
            <a:ext cx="836613" cy="447675"/>
            <a:chOff x="2832" y="1344"/>
            <a:chExt cx="527" cy="282"/>
          </a:xfrm>
        </p:grpSpPr>
        <p:sp>
          <p:nvSpPr>
            <p:cNvPr id="41" name="Freeform 41"/>
            <p:cNvSpPr>
              <a:spLocks/>
            </p:cNvSpPr>
            <p:nvPr/>
          </p:nvSpPr>
          <p:spPr bwMode="auto">
            <a:xfrm>
              <a:off x="3176" y="1489"/>
              <a:ext cx="179" cy="94"/>
            </a:xfrm>
            <a:custGeom>
              <a:avLst/>
              <a:gdLst/>
              <a:ahLst/>
              <a:cxnLst>
                <a:cxn ang="0">
                  <a:pos x="0" y="65"/>
                </a:cxn>
                <a:cxn ang="0">
                  <a:pos x="22" y="65"/>
                </a:cxn>
                <a:cxn ang="0">
                  <a:pos x="45" y="79"/>
                </a:cxn>
                <a:cxn ang="0">
                  <a:pos x="67" y="84"/>
                </a:cxn>
                <a:cxn ang="0">
                  <a:pos x="89" y="88"/>
                </a:cxn>
                <a:cxn ang="0">
                  <a:pos x="112" y="93"/>
                </a:cxn>
                <a:cxn ang="0">
                  <a:pos x="134" y="88"/>
                </a:cxn>
                <a:cxn ang="0">
                  <a:pos x="157" y="84"/>
                </a:cxn>
                <a:cxn ang="0">
                  <a:pos x="164" y="70"/>
                </a:cxn>
                <a:cxn ang="0">
                  <a:pos x="164" y="56"/>
                </a:cxn>
                <a:cxn ang="0">
                  <a:pos x="149" y="42"/>
                </a:cxn>
                <a:cxn ang="0">
                  <a:pos x="149" y="28"/>
                </a:cxn>
                <a:cxn ang="0">
                  <a:pos x="142" y="14"/>
                </a:cxn>
                <a:cxn ang="0">
                  <a:pos x="142" y="0"/>
                </a:cxn>
              </a:cxnLst>
              <a:rect l="0" t="0" r="r" b="b"/>
              <a:pathLst>
                <a:path w="165" h="94">
                  <a:moveTo>
                    <a:pt x="0" y="65"/>
                  </a:moveTo>
                  <a:lnTo>
                    <a:pt x="22" y="65"/>
                  </a:lnTo>
                  <a:lnTo>
                    <a:pt x="45" y="79"/>
                  </a:lnTo>
                  <a:lnTo>
                    <a:pt x="67" y="84"/>
                  </a:lnTo>
                  <a:lnTo>
                    <a:pt x="89" y="88"/>
                  </a:lnTo>
                  <a:lnTo>
                    <a:pt x="112" y="93"/>
                  </a:lnTo>
                  <a:lnTo>
                    <a:pt x="134" y="88"/>
                  </a:lnTo>
                  <a:lnTo>
                    <a:pt x="157" y="84"/>
                  </a:lnTo>
                  <a:lnTo>
                    <a:pt x="164" y="70"/>
                  </a:lnTo>
                  <a:lnTo>
                    <a:pt x="164" y="56"/>
                  </a:lnTo>
                  <a:lnTo>
                    <a:pt x="149" y="42"/>
                  </a:lnTo>
                  <a:lnTo>
                    <a:pt x="149" y="28"/>
                  </a:lnTo>
                  <a:lnTo>
                    <a:pt x="142" y="14"/>
                  </a:lnTo>
                  <a:lnTo>
                    <a:pt x="142" y="0"/>
                  </a:lnTo>
                </a:path>
              </a:pathLst>
            </a:custGeom>
            <a:noFill/>
            <a:ln w="12700" cap="rnd" cmpd="sng">
              <a:solidFill>
                <a:schemeClr val="tx1"/>
              </a:solidFill>
              <a:prstDash val="solid"/>
              <a:round/>
              <a:headEnd type="none" w="sm" len="sm"/>
              <a:tailEnd type="none" w="sm" len="sm"/>
            </a:ln>
            <a:effectLst/>
          </p:spPr>
          <p:txBody>
            <a:bodyPr/>
            <a:lstStyle/>
            <a:p>
              <a:endParaRPr lang="en-US" sz="2000">
                <a:latin typeface="Baskerville Old Face" pitchFamily="18" charset="0"/>
              </a:endParaRPr>
            </a:p>
          </p:txBody>
        </p:sp>
        <p:sp>
          <p:nvSpPr>
            <p:cNvPr id="42" name="Freeform 42"/>
            <p:cNvSpPr>
              <a:spLocks/>
            </p:cNvSpPr>
            <p:nvPr/>
          </p:nvSpPr>
          <p:spPr bwMode="auto">
            <a:xfrm>
              <a:off x="3061" y="1521"/>
              <a:ext cx="165" cy="47"/>
            </a:xfrm>
            <a:custGeom>
              <a:avLst/>
              <a:gdLst/>
              <a:ahLst/>
              <a:cxnLst>
                <a:cxn ang="0">
                  <a:pos x="53" y="0"/>
                </a:cxn>
                <a:cxn ang="0">
                  <a:pos x="0" y="18"/>
                </a:cxn>
                <a:cxn ang="0">
                  <a:pos x="91" y="46"/>
                </a:cxn>
                <a:cxn ang="0">
                  <a:pos x="151" y="28"/>
                </a:cxn>
                <a:cxn ang="0">
                  <a:pos x="53" y="0"/>
                </a:cxn>
              </a:cxnLst>
              <a:rect l="0" t="0" r="r" b="b"/>
              <a:pathLst>
                <a:path w="152" h="47">
                  <a:moveTo>
                    <a:pt x="53" y="0"/>
                  </a:moveTo>
                  <a:lnTo>
                    <a:pt x="0" y="18"/>
                  </a:lnTo>
                  <a:lnTo>
                    <a:pt x="91" y="46"/>
                  </a:lnTo>
                  <a:lnTo>
                    <a:pt x="151" y="28"/>
                  </a:lnTo>
                  <a:lnTo>
                    <a:pt x="53" y="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43" name="Rectangle 43"/>
            <p:cNvSpPr>
              <a:spLocks noChangeArrowheads="1"/>
            </p:cNvSpPr>
            <p:nvPr/>
          </p:nvSpPr>
          <p:spPr bwMode="auto">
            <a:xfrm>
              <a:off x="3314" y="1438"/>
              <a:ext cx="45" cy="61"/>
            </a:xfrm>
            <a:prstGeom prst="rect">
              <a:avLst/>
            </a:prstGeom>
            <a:solidFill>
              <a:srgbClr val="C1CEFF"/>
            </a:solidFill>
            <a:ln w="12700">
              <a:solidFill>
                <a:schemeClr val="tx1"/>
              </a:solidFill>
              <a:miter lim="800000"/>
              <a:headEnd/>
              <a:tailEnd/>
            </a:ln>
            <a:effectLst/>
          </p:spPr>
          <p:txBody>
            <a:bodyPr wrap="none" anchor="ctr"/>
            <a:lstStyle/>
            <a:p>
              <a:endParaRPr lang="en-US" sz="2000">
                <a:latin typeface="Baskerville Old Face" pitchFamily="18" charset="0"/>
              </a:endParaRPr>
            </a:p>
          </p:txBody>
        </p:sp>
        <p:grpSp>
          <p:nvGrpSpPr>
            <p:cNvPr id="44" name="Group 44"/>
            <p:cNvGrpSpPr>
              <a:grpSpLocks/>
            </p:cNvGrpSpPr>
            <p:nvPr/>
          </p:nvGrpSpPr>
          <p:grpSpPr bwMode="auto">
            <a:xfrm>
              <a:off x="2832" y="1344"/>
              <a:ext cx="363" cy="282"/>
              <a:chOff x="553" y="1112"/>
              <a:chExt cx="335" cy="282"/>
            </a:xfrm>
          </p:grpSpPr>
          <p:sp>
            <p:nvSpPr>
              <p:cNvPr id="45" name="Freeform 45"/>
              <p:cNvSpPr>
                <a:spLocks/>
              </p:cNvSpPr>
              <p:nvPr/>
            </p:nvSpPr>
            <p:spPr bwMode="auto">
              <a:xfrm>
                <a:off x="553" y="1112"/>
                <a:ext cx="201" cy="109"/>
              </a:xfrm>
              <a:custGeom>
                <a:avLst/>
                <a:gdLst/>
                <a:ahLst/>
                <a:cxnLst>
                  <a:cxn ang="0">
                    <a:pos x="0" y="102"/>
                  </a:cxn>
                  <a:cxn ang="0">
                    <a:pos x="186" y="0"/>
                  </a:cxn>
                  <a:cxn ang="0">
                    <a:pos x="200" y="7"/>
                  </a:cxn>
                  <a:cxn ang="0">
                    <a:pos x="10" y="108"/>
                  </a:cxn>
                  <a:cxn ang="0">
                    <a:pos x="0" y="102"/>
                  </a:cxn>
                </a:cxnLst>
                <a:rect l="0" t="0" r="r" b="b"/>
                <a:pathLst>
                  <a:path w="201" h="109">
                    <a:moveTo>
                      <a:pt x="0" y="102"/>
                    </a:moveTo>
                    <a:lnTo>
                      <a:pt x="186" y="0"/>
                    </a:lnTo>
                    <a:lnTo>
                      <a:pt x="200" y="7"/>
                    </a:lnTo>
                    <a:lnTo>
                      <a:pt x="10" y="108"/>
                    </a:lnTo>
                    <a:lnTo>
                      <a:pt x="0" y="102"/>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46" name="Freeform 46"/>
              <p:cNvSpPr>
                <a:spLocks/>
              </p:cNvSpPr>
              <p:nvPr/>
            </p:nvSpPr>
            <p:spPr bwMode="auto">
              <a:xfrm>
                <a:off x="553" y="1217"/>
                <a:ext cx="17" cy="90"/>
              </a:xfrm>
              <a:custGeom>
                <a:avLst/>
                <a:gdLst/>
                <a:ahLst/>
                <a:cxnLst>
                  <a:cxn ang="0">
                    <a:pos x="0" y="0"/>
                  </a:cxn>
                  <a:cxn ang="0">
                    <a:pos x="16" y="5"/>
                  </a:cxn>
                  <a:cxn ang="0">
                    <a:pos x="16" y="89"/>
                  </a:cxn>
                  <a:cxn ang="0">
                    <a:pos x="0" y="83"/>
                  </a:cxn>
                  <a:cxn ang="0">
                    <a:pos x="0" y="0"/>
                  </a:cxn>
                </a:cxnLst>
                <a:rect l="0" t="0" r="r" b="b"/>
                <a:pathLst>
                  <a:path w="17" h="90">
                    <a:moveTo>
                      <a:pt x="0" y="0"/>
                    </a:moveTo>
                    <a:lnTo>
                      <a:pt x="16" y="5"/>
                    </a:lnTo>
                    <a:lnTo>
                      <a:pt x="16" y="89"/>
                    </a:lnTo>
                    <a:lnTo>
                      <a:pt x="0" y="83"/>
                    </a:lnTo>
                    <a:lnTo>
                      <a:pt x="0" y="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47" name="Freeform 47"/>
              <p:cNvSpPr>
                <a:spLocks/>
              </p:cNvSpPr>
              <p:nvPr/>
            </p:nvSpPr>
            <p:spPr bwMode="auto">
              <a:xfrm>
                <a:off x="563" y="1118"/>
                <a:ext cx="194" cy="189"/>
              </a:xfrm>
              <a:custGeom>
                <a:avLst/>
                <a:gdLst/>
                <a:ahLst/>
                <a:cxnLst>
                  <a:cxn ang="0">
                    <a:pos x="0" y="102"/>
                  </a:cxn>
                  <a:cxn ang="0">
                    <a:pos x="193" y="0"/>
                  </a:cxn>
                  <a:cxn ang="0">
                    <a:pos x="193" y="86"/>
                  </a:cxn>
                  <a:cxn ang="0">
                    <a:pos x="0" y="188"/>
                  </a:cxn>
                  <a:cxn ang="0">
                    <a:pos x="0" y="102"/>
                  </a:cxn>
                </a:cxnLst>
                <a:rect l="0" t="0" r="r" b="b"/>
                <a:pathLst>
                  <a:path w="194" h="189">
                    <a:moveTo>
                      <a:pt x="0" y="102"/>
                    </a:moveTo>
                    <a:lnTo>
                      <a:pt x="193" y="0"/>
                    </a:lnTo>
                    <a:lnTo>
                      <a:pt x="193" y="86"/>
                    </a:lnTo>
                    <a:lnTo>
                      <a:pt x="0" y="188"/>
                    </a:lnTo>
                    <a:lnTo>
                      <a:pt x="0" y="102"/>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48" name="Freeform 48"/>
              <p:cNvSpPr>
                <a:spLocks/>
              </p:cNvSpPr>
              <p:nvPr/>
            </p:nvSpPr>
            <p:spPr bwMode="auto">
              <a:xfrm>
                <a:off x="602" y="1153"/>
                <a:ext cx="130" cy="124"/>
              </a:xfrm>
              <a:custGeom>
                <a:avLst/>
                <a:gdLst/>
                <a:ahLst/>
                <a:cxnLst>
                  <a:cxn ang="0">
                    <a:pos x="0" y="67"/>
                  </a:cxn>
                  <a:cxn ang="0">
                    <a:pos x="129" y="0"/>
                  </a:cxn>
                  <a:cxn ang="0">
                    <a:pos x="129" y="55"/>
                  </a:cxn>
                  <a:cxn ang="0">
                    <a:pos x="0" y="123"/>
                  </a:cxn>
                  <a:cxn ang="0">
                    <a:pos x="0" y="67"/>
                  </a:cxn>
                </a:cxnLst>
                <a:rect l="0" t="0" r="r" b="b"/>
                <a:pathLst>
                  <a:path w="130" h="124">
                    <a:moveTo>
                      <a:pt x="0" y="67"/>
                    </a:moveTo>
                    <a:lnTo>
                      <a:pt x="129" y="0"/>
                    </a:lnTo>
                    <a:lnTo>
                      <a:pt x="129" y="55"/>
                    </a:lnTo>
                    <a:lnTo>
                      <a:pt x="0" y="123"/>
                    </a:lnTo>
                    <a:lnTo>
                      <a:pt x="0" y="67"/>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49" name="Freeform 49"/>
              <p:cNvSpPr>
                <a:spLocks/>
              </p:cNvSpPr>
              <p:nvPr/>
            </p:nvSpPr>
            <p:spPr bwMode="auto">
              <a:xfrm>
                <a:off x="553" y="1112"/>
                <a:ext cx="204" cy="111"/>
              </a:xfrm>
              <a:custGeom>
                <a:avLst/>
                <a:gdLst/>
                <a:ahLst/>
                <a:cxnLst>
                  <a:cxn ang="0">
                    <a:pos x="0" y="104"/>
                  </a:cxn>
                  <a:cxn ang="0">
                    <a:pos x="189" y="0"/>
                  </a:cxn>
                  <a:cxn ang="0">
                    <a:pos x="203" y="7"/>
                  </a:cxn>
                  <a:cxn ang="0">
                    <a:pos x="11" y="110"/>
                  </a:cxn>
                  <a:cxn ang="0">
                    <a:pos x="0" y="104"/>
                  </a:cxn>
                </a:cxnLst>
                <a:rect l="0" t="0" r="r" b="b"/>
                <a:pathLst>
                  <a:path w="204" h="111">
                    <a:moveTo>
                      <a:pt x="0" y="104"/>
                    </a:moveTo>
                    <a:lnTo>
                      <a:pt x="189" y="0"/>
                    </a:lnTo>
                    <a:lnTo>
                      <a:pt x="203" y="7"/>
                    </a:lnTo>
                    <a:lnTo>
                      <a:pt x="11" y="110"/>
                    </a:lnTo>
                    <a:lnTo>
                      <a:pt x="0" y="104"/>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50" name="Freeform 50"/>
              <p:cNvSpPr>
                <a:spLocks/>
              </p:cNvSpPr>
              <p:nvPr/>
            </p:nvSpPr>
            <p:spPr bwMode="auto">
              <a:xfrm>
                <a:off x="553" y="1217"/>
                <a:ext cx="17" cy="93"/>
              </a:xfrm>
              <a:custGeom>
                <a:avLst/>
                <a:gdLst/>
                <a:ahLst/>
                <a:cxnLst>
                  <a:cxn ang="0">
                    <a:pos x="0" y="0"/>
                  </a:cxn>
                  <a:cxn ang="0">
                    <a:pos x="16" y="6"/>
                  </a:cxn>
                  <a:cxn ang="0">
                    <a:pos x="16" y="92"/>
                  </a:cxn>
                  <a:cxn ang="0">
                    <a:pos x="0" y="85"/>
                  </a:cxn>
                  <a:cxn ang="0">
                    <a:pos x="0" y="0"/>
                  </a:cxn>
                </a:cxnLst>
                <a:rect l="0" t="0" r="r" b="b"/>
                <a:pathLst>
                  <a:path w="17" h="93">
                    <a:moveTo>
                      <a:pt x="0" y="0"/>
                    </a:moveTo>
                    <a:lnTo>
                      <a:pt x="16" y="6"/>
                    </a:lnTo>
                    <a:lnTo>
                      <a:pt x="16" y="92"/>
                    </a:lnTo>
                    <a:lnTo>
                      <a:pt x="0" y="85"/>
                    </a:lnTo>
                    <a:lnTo>
                      <a:pt x="0" y="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51" name="Freeform 51"/>
              <p:cNvSpPr>
                <a:spLocks/>
              </p:cNvSpPr>
              <p:nvPr/>
            </p:nvSpPr>
            <p:spPr bwMode="auto">
              <a:xfrm>
                <a:off x="620" y="1239"/>
                <a:ext cx="264" cy="140"/>
              </a:xfrm>
              <a:custGeom>
                <a:avLst/>
                <a:gdLst/>
                <a:ahLst/>
                <a:cxnLst>
                  <a:cxn ang="0">
                    <a:pos x="0" y="100"/>
                  </a:cxn>
                  <a:cxn ang="0">
                    <a:pos x="188" y="0"/>
                  </a:cxn>
                  <a:cxn ang="0">
                    <a:pos x="263" y="40"/>
                  </a:cxn>
                  <a:cxn ang="0">
                    <a:pos x="76" y="139"/>
                  </a:cxn>
                  <a:cxn ang="0">
                    <a:pos x="0" y="100"/>
                  </a:cxn>
                </a:cxnLst>
                <a:rect l="0" t="0" r="r" b="b"/>
                <a:pathLst>
                  <a:path w="264" h="140">
                    <a:moveTo>
                      <a:pt x="0" y="100"/>
                    </a:moveTo>
                    <a:lnTo>
                      <a:pt x="188" y="0"/>
                    </a:lnTo>
                    <a:lnTo>
                      <a:pt x="263" y="40"/>
                    </a:lnTo>
                    <a:lnTo>
                      <a:pt x="76" y="139"/>
                    </a:lnTo>
                    <a:lnTo>
                      <a:pt x="0" y="10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52" name="Freeform 52"/>
              <p:cNvSpPr>
                <a:spLocks/>
              </p:cNvSpPr>
              <p:nvPr/>
            </p:nvSpPr>
            <p:spPr bwMode="auto">
              <a:xfrm>
                <a:off x="641" y="1249"/>
                <a:ext cx="221" cy="117"/>
              </a:xfrm>
              <a:custGeom>
                <a:avLst/>
                <a:gdLst/>
                <a:ahLst/>
                <a:cxnLst>
                  <a:cxn ang="0">
                    <a:pos x="0" y="88"/>
                  </a:cxn>
                  <a:cxn ang="0">
                    <a:pos x="163" y="0"/>
                  </a:cxn>
                  <a:cxn ang="0">
                    <a:pos x="220" y="29"/>
                  </a:cxn>
                  <a:cxn ang="0">
                    <a:pos x="55" y="116"/>
                  </a:cxn>
                  <a:cxn ang="0">
                    <a:pos x="0" y="88"/>
                  </a:cxn>
                </a:cxnLst>
                <a:rect l="0" t="0" r="r" b="b"/>
                <a:pathLst>
                  <a:path w="221" h="117">
                    <a:moveTo>
                      <a:pt x="0" y="88"/>
                    </a:moveTo>
                    <a:lnTo>
                      <a:pt x="163" y="0"/>
                    </a:lnTo>
                    <a:lnTo>
                      <a:pt x="220" y="29"/>
                    </a:lnTo>
                    <a:lnTo>
                      <a:pt x="55" y="116"/>
                    </a:lnTo>
                    <a:lnTo>
                      <a:pt x="0" y="88"/>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53" name="Freeform 53"/>
              <p:cNvSpPr>
                <a:spLocks/>
              </p:cNvSpPr>
              <p:nvPr/>
            </p:nvSpPr>
            <p:spPr bwMode="auto">
              <a:xfrm>
                <a:off x="697" y="1279"/>
                <a:ext cx="187" cy="113"/>
              </a:xfrm>
              <a:custGeom>
                <a:avLst/>
                <a:gdLst/>
                <a:ahLst/>
                <a:cxnLst>
                  <a:cxn ang="0">
                    <a:pos x="0" y="99"/>
                  </a:cxn>
                  <a:cxn ang="0">
                    <a:pos x="186" y="0"/>
                  </a:cxn>
                  <a:cxn ang="0">
                    <a:pos x="186" y="12"/>
                  </a:cxn>
                  <a:cxn ang="0">
                    <a:pos x="0" y="112"/>
                  </a:cxn>
                  <a:cxn ang="0">
                    <a:pos x="0" y="99"/>
                  </a:cxn>
                </a:cxnLst>
                <a:rect l="0" t="0" r="r" b="b"/>
                <a:pathLst>
                  <a:path w="187" h="113">
                    <a:moveTo>
                      <a:pt x="0" y="99"/>
                    </a:moveTo>
                    <a:lnTo>
                      <a:pt x="186" y="0"/>
                    </a:lnTo>
                    <a:lnTo>
                      <a:pt x="186" y="12"/>
                    </a:lnTo>
                    <a:lnTo>
                      <a:pt x="0" y="112"/>
                    </a:lnTo>
                    <a:lnTo>
                      <a:pt x="0" y="99"/>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54" name="Freeform 54"/>
              <p:cNvSpPr>
                <a:spLocks/>
              </p:cNvSpPr>
              <p:nvPr/>
            </p:nvSpPr>
            <p:spPr bwMode="auto">
              <a:xfrm>
                <a:off x="620" y="1239"/>
                <a:ext cx="268" cy="141"/>
              </a:xfrm>
              <a:custGeom>
                <a:avLst/>
                <a:gdLst/>
                <a:ahLst/>
                <a:cxnLst>
                  <a:cxn ang="0">
                    <a:pos x="0" y="101"/>
                  </a:cxn>
                  <a:cxn ang="0">
                    <a:pos x="191" y="0"/>
                  </a:cxn>
                  <a:cxn ang="0">
                    <a:pos x="267" y="40"/>
                  </a:cxn>
                  <a:cxn ang="0">
                    <a:pos x="77" y="140"/>
                  </a:cxn>
                  <a:cxn ang="0">
                    <a:pos x="0" y="101"/>
                  </a:cxn>
                </a:cxnLst>
                <a:rect l="0" t="0" r="r" b="b"/>
                <a:pathLst>
                  <a:path w="268" h="141">
                    <a:moveTo>
                      <a:pt x="0" y="101"/>
                    </a:moveTo>
                    <a:lnTo>
                      <a:pt x="191" y="0"/>
                    </a:lnTo>
                    <a:lnTo>
                      <a:pt x="267" y="40"/>
                    </a:lnTo>
                    <a:lnTo>
                      <a:pt x="77" y="140"/>
                    </a:lnTo>
                    <a:lnTo>
                      <a:pt x="0" y="101"/>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55" name="Freeform 55"/>
              <p:cNvSpPr>
                <a:spLocks/>
              </p:cNvSpPr>
              <p:nvPr/>
            </p:nvSpPr>
            <p:spPr bwMode="auto">
              <a:xfrm>
                <a:off x="641" y="1249"/>
                <a:ext cx="224" cy="120"/>
              </a:xfrm>
              <a:custGeom>
                <a:avLst/>
                <a:gdLst/>
                <a:ahLst/>
                <a:cxnLst>
                  <a:cxn ang="0">
                    <a:pos x="0" y="90"/>
                  </a:cxn>
                  <a:cxn ang="0">
                    <a:pos x="165" y="0"/>
                  </a:cxn>
                  <a:cxn ang="0">
                    <a:pos x="223" y="30"/>
                  </a:cxn>
                  <a:cxn ang="0">
                    <a:pos x="56" y="119"/>
                  </a:cxn>
                  <a:cxn ang="0">
                    <a:pos x="0" y="90"/>
                  </a:cxn>
                </a:cxnLst>
                <a:rect l="0" t="0" r="r" b="b"/>
                <a:pathLst>
                  <a:path w="224" h="120">
                    <a:moveTo>
                      <a:pt x="0" y="90"/>
                    </a:moveTo>
                    <a:lnTo>
                      <a:pt x="165" y="0"/>
                    </a:lnTo>
                    <a:lnTo>
                      <a:pt x="223" y="30"/>
                    </a:lnTo>
                    <a:lnTo>
                      <a:pt x="56" y="119"/>
                    </a:lnTo>
                    <a:lnTo>
                      <a:pt x="0" y="9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56" name="Freeform 56"/>
              <p:cNvSpPr>
                <a:spLocks/>
              </p:cNvSpPr>
              <p:nvPr/>
            </p:nvSpPr>
            <p:spPr bwMode="auto">
              <a:xfrm>
                <a:off x="697" y="1279"/>
                <a:ext cx="191" cy="115"/>
              </a:xfrm>
              <a:custGeom>
                <a:avLst/>
                <a:gdLst/>
                <a:ahLst/>
                <a:cxnLst>
                  <a:cxn ang="0">
                    <a:pos x="0" y="101"/>
                  </a:cxn>
                  <a:cxn ang="0">
                    <a:pos x="190" y="0"/>
                  </a:cxn>
                  <a:cxn ang="0">
                    <a:pos x="190" y="12"/>
                  </a:cxn>
                  <a:cxn ang="0">
                    <a:pos x="0" y="114"/>
                  </a:cxn>
                  <a:cxn ang="0">
                    <a:pos x="0" y="101"/>
                  </a:cxn>
                </a:cxnLst>
                <a:rect l="0" t="0" r="r" b="b"/>
                <a:pathLst>
                  <a:path w="191" h="115">
                    <a:moveTo>
                      <a:pt x="0" y="101"/>
                    </a:moveTo>
                    <a:lnTo>
                      <a:pt x="190" y="0"/>
                    </a:lnTo>
                    <a:lnTo>
                      <a:pt x="190" y="12"/>
                    </a:lnTo>
                    <a:lnTo>
                      <a:pt x="0" y="114"/>
                    </a:lnTo>
                    <a:lnTo>
                      <a:pt x="0" y="101"/>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57" name="Freeform 57"/>
              <p:cNvSpPr>
                <a:spLocks/>
              </p:cNvSpPr>
              <p:nvPr/>
            </p:nvSpPr>
            <p:spPr bwMode="auto">
              <a:xfrm>
                <a:off x="566" y="1313"/>
                <a:ext cx="131" cy="81"/>
              </a:xfrm>
              <a:custGeom>
                <a:avLst/>
                <a:gdLst/>
                <a:ahLst/>
                <a:cxnLst>
                  <a:cxn ang="0">
                    <a:pos x="130" y="67"/>
                  </a:cxn>
                  <a:cxn ang="0">
                    <a:pos x="0" y="0"/>
                  </a:cxn>
                  <a:cxn ang="0">
                    <a:pos x="0" y="15"/>
                  </a:cxn>
                  <a:cxn ang="0">
                    <a:pos x="128" y="80"/>
                  </a:cxn>
                  <a:cxn ang="0">
                    <a:pos x="130" y="67"/>
                  </a:cxn>
                </a:cxnLst>
                <a:rect l="0" t="0" r="r" b="b"/>
                <a:pathLst>
                  <a:path w="131" h="81">
                    <a:moveTo>
                      <a:pt x="130" y="67"/>
                    </a:moveTo>
                    <a:lnTo>
                      <a:pt x="0" y="0"/>
                    </a:lnTo>
                    <a:lnTo>
                      <a:pt x="0" y="15"/>
                    </a:lnTo>
                    <a:lnTo>
                      <a:pt x="128" y="80"/>
                    </a:lnTo>
                    <a:lnTo>
                      <a:pt x="130" y="67"/>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58" name="Line 58"/>
              <p:cNvSpPr>
                <a:spLocks noChangeShapeType="1"/>
              </p:cNvSpPr>
              <p:nvPr/>
            </p:nvSpPr>
            <p:spPr bwMode="auto">
              <a:xfrm>
                <a:off x="759" y="1211"/>
                <a:ext cx="128" cy="67"/>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59" name="Line 59"/>
              <p:cNvSpPr>
                <a:spLocks noChangeShapeType="1"/>
              </p:cNvSpPr>
              <p:nvPr/>
            </p:nvSpPr>
            <p:spPr bwMode="auto">
              <a:xfrm flipV="1">
                <a:off x="567" y="1211"/>
                <a:ext cx="192" cy="102"/>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60" name="Freeform 60"/>
              <p:cNvSpPr>
                <a:spLocks/>
              </p:cNvSpPr>
              <p:nvPr/>
            </p:nvSpPr>
            <p:spPr bwMode="auto">
              <a:xfrm>
                <a:off x="567" y="1211"/>
                <a:ext cx="244" cy="129"/>
              </a:xfrm>
              <a:custGeom>
                <a:avLst/>
                <a:gdLst/>
                <a:ahLst/>
                <a:cxnLst>
                  <a:cxn ang="0">
                    <a:pos x="53" y="128"/>
                  </a:cxn>
                  <a:cxn ang="0">
                    <a:pos x="243" y="27"/>
                  </a:cxn>
                  <a:cxn ang="0">
                    <a:pos x="192" y="0"/>
                  </a:cxn>
                  <a:cxn ang="0">
                    <a:pos x="0" y="103"/>
                  </a:cxn>
                  <a:cxn ang="0">
                    <a:pos x="53" y="128"/>
                  </a:cxn>
                </a:cxnLst>
                <a:rect l="0" t="0" r="r" b="b"/>
                <a:pathLst>
                  <a:path w="244" h="129">
                    <a:moveTo>
                      <a:pt x="53" y="128"/>
                    </a:moveTo>
                    <a:lnTo>
                      <a:pt x="243" y="27"/>
                    </a:lnTo>
                    <a:lnTo>
                      <a:pt x="192" y="0"/>
                    </a:lnTo>
                    <a:lnTo>
                      <a:pt x="0" y="103"/>
                    </a:lnTo>
                    <a:lnTo>
                      <a:pt x="53" y="128"/>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61" name="Freeform 61"/>
              <p:cNvSpPr>
                <a:spLocks/>
              </p:cNvSpPr>
              <p:nvPr/>
            </p:nvSpPr>
            <p:spPr bwMode="auto">
              <a:xfrm>
                <a:off x="644" y="1307"/>
                <a:ext cx="20" cy="17"/>
              </a:xfrm>
              <a:custGeom>
                <a:avLst/>
                <a:gdLst/>
                <a:ahLst/>
                <a:cxnLst>
                  <a:cxn ang="0">
                    <a:pos x="0" y="16"/>
                  </a:cxn>
                  <a:cxn ang="0">
                    <a:pos x="3" y="10"/>
                  </a:cxn>
                  <a:cxn ang="0">
                    <a:pos x="5" y="8"/>
                  </a:cxn>
                  <a:cxn ang="0">
                    <a:pos x="9" y="5"/>
                  </a:cxn>
                  <a:cxn ang="0">
                    <a:pos x="19" y="0"/>
                  </a:cxn>
                  <a:cxn ang="0">
                    <a:pos x="13" y="8"/>
                  </a:cxn>
                  <a:cxn ang="0">
                    <a:pos x="9" y="10"/>
                  </a:cxn>
                  <a:cxn ang="0">
                    <a:pos x="4" y="12"/>
                  </a:cxn>
                  <a:cxn ang="0">
                    <a:pos x="0" y="16"/>
                  </a:cxn>
                </a:cxnLst>
                <a:rect l="0" t="0" r="r" b="b"/>
                <a:pathLst>
                  <a:path w="20" h="17">
                    <a:moveTo>
                      <a:pt x="0" y="16"/>
                    </a:moveTo>
                    <a:lnTo>
                      <a:pt x="3" y="10"/>
                    </a:lnTo>
                    <a:lnTo>
                      <a:pt x="5" y="8"/>
                    </a:lnTo>
                    <a:lnTo>
                      <a:pt x="9" y="5"/>
                    </a:lnTo>
                    <a:lnTo>
                      <a:pt x="19" y="0"/>
                    </a:lnTo>
                    <a:lnTo>
                      <a:pt x="13" y="8"/>
                    </a:lnTo>
                    <a:lnTo>
                      <a:pt x="9" y="10"/>
                    </a:lnTo>
                    <a:lnTo>
                      <a:pt x="4" y="12"/>
                    </a:lnTo>
                    <a:lnTo>
                      <a:pt x="0" y="16"/>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62" name="Line 62"/>
              <p:cNvSpPr>
                <a:spLocks noChangeShapeType="1"/>
              </p:cNvSpPr>
              <p:nvPr/>
            </p:nvSpPr>
            <p:spPr bwMode="auto">
              <a:xfrm flipV="1">
                <a:off x="583" y="1218"/>
                <a:ext cx="181" cy="98"/>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63" name="Line 63"/>
              <p:cNvSpPr>
                <a:spLocks noChangeShapeType="1"/>
              </p:cNvSpPr>
              <p:nvPr/>
            </p:nvSpPr>
            <p:spPr bwMode="auto">
              <a:xfrm flipV="1">
                <a:off x="595" y="1223"/>
                <a:ext cx="180" cy="98"/>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64" name="Line 64"/>
              <p:cNvSpPr>
                <a:spLocks noChangeShapeType="1"/>
              </p:cNvSpPr>
              <p:nvPr/>
            </p:nvSpPr>
            <p:spPr bwMode="auto">
              <a:xfrm flipV="1">
                <a:off x="607" y="1228"/>
                <a:ext cx="181" cy="99"/>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65" name="Oval 65"/>
              <p:cNvSpPr>
                <a:spLocks noChangeArrowheads="1"/>
              </p:cNvSpPr>
              <p:nvPr/>
            </p:nvSpPr>
            <p:spPr bwMode="auto">
              <a:xfrm>
                <a:off x="712" y="1243"/>
                <a:ext cx="15" cy="10"/>
              </a:xfrm>
              <a:prstGeom prst="ellipse">
                <a:avLst/>
              </a:prstGeom>
              <a:solidFill>
                <a:srgbClr val="C1CEFF"/>
              </a:solidFill>
              <a:ln w="12700">
                <a:solidFill>
                  <a:schemeClr val="tx1"/>
                </a:solidFill>
                <a:round/>
                <a:headEnd/>
                <a:tailEnd/>
              </a:ln>
              <a:effectLst/>
            </p:spPr>
            <p:txBody>
              <a:bodyPr wrap="none" anchor="ctr"/>
              <a:lstStyle/>
              <a:p>
                <a:endParaRPr lang="en-US" sz="2000">
                  <a:latin typeface="Baskerville Old Face" pitchFamily="18" charset="0"/>
                </a:endParaRPr>
              </a:p>
            </p:txBody>
          </p:sp>
          <p:sp>
            <p:nvSpPr>
              <p:cNvPr id="66" name="Oval 66"/>
              <p:cNvSpPr>
                <a:spLocks noChangeArrowheads="1"/>
              </p:cNvSpPr>
              <p:nvPr/>
            </p:nvSpPr>
            <p:spPr bwMode="auto">
              <a:xfrm>
                <a:off x="714" y="1245"/>
                <a:ext cx="9" cy="8"/>
              </a:xfrm>
              <a:prstGeom prst="ellipse">
                <a:avLst/>
              </a:prstGeom>
              <a:solidFill>
                <a:srgbClr val="C1CEFF"/>
              </a:solidFill>
              <a:ln w="12700">
                <a:solidFill>
                  <a:schemeClr val="tx1"/>
                </a:solidFill>
                <a:round/>
                <a:headEnd/>
                <a:tailEnd/>
              </a:ln>
              <a:effectLst/>
            </p:spPr>
            <p:txBody>
              <a:bodyPr wrap="none" anchor="ctr"/>
              <a:lstStyle/>
              <a:p>
                <a:endParaRPr lang="en-US" sz="2000">
                  <a:latin typeface="Baskerville Old Face" pitchFamily="18" charset="0"/>
                </a:endParaRPr>
              </a:p>
            </p:txBody>
          </p:sp>
          <p:sp>
            <p:nvSpPr>
              <p:cNvPr id="67" name="Oval 67"/>
              <p:cNvSpPr>
                <a:spLocks noChangeArrowheads="1"/>
              </p:cNvSpPr>
              <p:nvPr/>
            </p:nvSpPr>
            <p:spPr bwMode="auto">
              <a:xfrm>
                <a:off x="737" y="1229"/>
                <a:ext cx="17" cy="11"/>
              </a:xfrm>
              <a:prstGeom prst="ellipse">
                <a:avLst/>
              </a:prstGeom>
              <a:solidFill>
                <a:srgbClr val="C1CEFF"/>
              </a:solidFill>
              <a:ln w="12700">
                <a:solidFill>
                  <a:schemeClr val="tx1"/>
                </a:solidFill>
                <a:round/>
                <a:headEnd/>
                <a:tailEnd/>
              </a:ln>
              <a:effectLst/>
            </p:spPr>
            <p:txBody>
              <a:bodyPr wrap="none" anchor="ctr"/>
              <a:lstStyle/>
              <a:p>
                <a:endParaRPr lang="en-US" sz="2000">
                  <a:latin typeface="Baskerville Old Face" pitchFamily="18" charset="0"/>
                </a:endParaRPr>
              </a:p>
            </p:txBody>
          </p:sp>
          <p:sp>
            <p:nvSpPr>
              <p:cNvPr id="68" name="Oval 68"/>
              <p:cNvSpPr>
                <a:spLocks noChangeArrowheads="1"/>
              </p:cNvSpPr>
              <p:nvPr/>
            </p:nvSpPr>
            <p:spPr bwMode="auto">
              <a:xfrm>
                <a:off x="740" y="1232"/>
                <a:ext cx="9" cy="8"/>
              </a:xfrm>
              <a:prstGeom prst="ellipse">
                <a:avLst/>
              </a:prstGeom>
              <a:solidFill>
                <a:srgbClr val="C1CEFF"/>
              </a:solidFill>
              <a:ln w="12700">
                <a:solidFill>
                  <a:schemeClr val="tx1"/>
                </a:solidFill>
                <a:round/>
                <a:headEnd/>
                <a:tailEnd/>
              </a:ln>
              <a:effectLst/>
            </p:spPr>
            <p:txBody>
              <a:bodyPr wrap="none" anchor="ctr"/>
              <a:lstStyle/>
              <a:p>
                <a:endParaRPr lang="en-US" sz="2000">
                  <a:latin typeface="Baskerville Old Face" pitchFamily="18" charset="0"/>
                </a:endParaRPr>
              </a:p>
            </p:txBody>
          </p:sp>
        </p:grpSp>
      </p:grpSp>
      <p:grpSp>
        <p:nvGrpSpPr>
          <p:cNvPr id="69" name="Group 69"/>
          <p:cNvGrpSpPr>
            <a:grpSpLocks/>
          </p:cNvGrpSpPr>
          <p:nvPr/>
        </p:nvGrpSpPr>
        <p:grpSpPr bwMode="auto">
          <a:xfrm>
            <a:off x="5661025" y="2828925"/>
            <a:ext cx="836613" cy="447675"/>
            <a:chOff x="2832" y="1344"/>
            <a:chExt cx="527" cy="282"/>
          </a:xfrm>
        </p:grpSpPr>
        <p:sp>
          <p:nvSpPr>
            <p:cNvPr id="70" name="Freeform 70"/>
            <p:cNvSpPr>
              <a:spLocks/>
            </p:cNvSpPr>
            <p:nvPr/>
          </p:nvSpPr>
          <p:spPr bwMode="auto">
            <a:xfrm>
              <a:off x="3176" y="1489"/>
              <a:ext cx="179" cy="94"/>
            </a:xfrm>
            <a:custGeom>
              <a:avLst/>
              <a:gdLst/>
              <a:ahLst/>
              <a:cxnLst>
                <a:cxn ang="0">
                  <a:pos x="0" y="65"/>
                </a:cxn>
                <a:cxn ang="0">
                  <a:pos x="22" y="65"/>
                </a:cxn>
                <a:cxn ang="0">
                  <a:pos x="45" y="79"/>
                </a:cxn>
                <a:cxn ang="0">
                  <a:pos x="67" y="84"/>
                </a:cxn>
                <a:cxn ang="0">
                  <a:pos x="89" y="88"/>
                </a:cxn>
                <a:cxn ang="0">
                  <a:pos x="112" y="93"/>
                </a:cxn>
                <a:cxn ang="0">
                  <a:pos x="134" y="88"/>
                </a:cxn>
                <a:cxn ang="0">
                  <a:pos x="157" y="84"/>
                </a:cxn>
                <a:cxn ang="0">
                  <a:pos x="164" y="70"/>
                </a:cxn>
                <a:cxn ang="0">
                  <a:pos x="164" y="56"/>
                </a:cxn>
                <a:cxn ang="0">
                  <a:pos x="149" y="42"/>
                </a:cxn>
                <a:cxn ang="0">
                  <a:pos x="149" y="28"/>
                </a:cxn>
                <a:cxn ang="0">
                  <a:pos x="142" y="14"/>
                </a:cxn>
                <a:cxn ang="0">
                  <a:pos x="142" y="0"/>
                </a:cxn>
              </a:cxnLst>
              <a:rect l="0" t="0" r="r" b="b"/>
              <a:pathLst>
                <a:path w="165" h="94">
                  <a:moveTo>
                    <a:pt x="0" y="65"/>
                  </a:moveTo>
                  <a:lnTo>
                    <a:pt x="22" y="65"/>
                  </a:lnTo>
                  <a:lnTo>
                    <a:pt x="45" y="79"/>
                  </a:lnTo>
                  <a:lnTo>
                    <a:pt x="67" y="84"/>
                  </a:lnTo>
                  <a:lnTo>
                    <a:pt x="89" y="88"/>
                  </a:lnTo>
                  <a:lnTo>
                    <a:pt x="112" y="93"/>
                  </a:lnTo>
                  <a:lnTo>
                    <a:pt x="134" y="88"/>
                  </a:lnTo>
                  <a:lnTo>
                    <a:pt x="157" y="84"/>
                  </a:lnTo>
                  <a:lnTo>
                    <a:pt x="164" y="70"/>
                  </a:lnTo>
                  <a:lnTo>
                    <a:pt x="164" y="56"/>
                  </a:lnTo>
                  <a:lnTo>
                    <a:pt x="149" y="42"/>
                  </a:lnTo>
                  <a:lnTo>
                    <a:pt x="149" y="28"/>
                  </a:lnTo>
                  <a:lnTo>
                    <a:pt x="142" y="14"/>
                  </a:lnTo>
                  <a:lnTo>
                    <a:pt x="142" y="0"/>
                  </a:lnTo>
                </a:path>
              </a:pathLst>
            </a:custGeom>
            <a:noFill/>
            <a:ln w="12700" cap="rnd" cmpd="sng">
              <a:solidFill>
                <a:schemeClr val="tx1"/>
              </a:solidFill>
              <a:prstDash val="solid"/>
              <a:round/>
              <a:headEnd type="none" w="sm" len="sm"/>
              <a:tailEnd type="none" w="sm" len="sm"/>
            </a:ln>
            <a:effectLst/>
          </p:spPr>
          <p:txBody>
            <a:bodyPr/>
            <a:lstStyle/>
            <a:p>
              <a:endParaRPr lang="en-US" sz="2000">
                <a:latin typeface="Baskerville Old Face" pitchFamily="18" charset="0"/>
              </a:endParaRPr>
            </a:p>
          </p:txBody>
        </p:sp>
        <p:sp>
          <p:nvSpPr>
            <p:cNvPr id="71" name="Freeform 71"/>
            <p:cNvSpPr>
              <a:spLocks/>
            </p:cNvSpPr>
            <p:nvPr/>
          </p:nvSpPr>
          <p:spPr bwMode="auto">
            <a:xfrm>
              <a:off x="3061" y="1521"/>
              <a:ext cx="165" cy="47"/>
            </a:xfrm>
            <a:custGeom>
              <a:avLst/>
              <a:gdLst/>
              <a:ahLst/>
              <a:cxnLst>
                <a:cxn ang="0">
                  <a:pos x="53" y="0"/>
                </a:cxn>
                <a:cxn ang="0">
                  <a:pos x="0" y="18"/>
                </a:cxn>
                <a:cxn ang="0">
                  <a:pos x="91" y="46"/>
                </a:cxn>
                <a:cxn ang="0">
                  <a:pos x="151" y="28"/>
                </a:cxn>
                <a:cxn ang="0">
                  <a:pos x="53" y="0"/>
                </a:cxn>
              </a:cxnLst>
              <a:rect l="0" t="0" r="r" b="b"/>
              <a:pathLst>
                <a:path w="152" h="47">
                  <a:moveTo>
                    <a:pt x="53" y="0"/>
                  </a:moveTo>
                  <a:lnTo>
                    <a:pt x="0" y="18"/>
                  </a:lnTo>
                  <a:lnTo>
                    <a:pt x="91" y="46"/>
                  </a:lnTo>
                  <a:lnTo>
                    <a:pt x="151" y="28"/>
                  </a:lnTo>
                  <a:lnTo>
                    <a:pt x="53" y="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72" name="Rectangle 72"/>
            <p:cNvSpPr>
              <a:spLocks noChangeArrowheads="1"/>
            </p:cNvSpPr>
            <p:nvPr/>
          </p:nvSpPr>
          <p:spPr bwMode="auto">
            <a:xfrm>
              <a:off x="3314" y="1438"/>
              <a:ext cx="45" cy="61"/>
            </a:xfrm>
            <a:prstGeom prst="rect">
              <a:avLst/>
            </a:prstGeom>
            <a:solidFill>
              <a:srgbClr val="C1CEFF"/>
            </a:solidFill>
            <a:ln w="12700">
              <a:solidFill>
                <a:schemeClr val="tx1"/>
              </a:solidFill>
              <a:miter lim="800000"/>
              <a:headEnd/>
              <a:tailEnd/>
            </a:ln>
            <a:effectLst/>
          </p:spPr>
          <p:txBody>
            <a:bodyPr wrap="none" anchor="ctr"/>
            <a:lstStyle/>
            <a:p>
              <a:endParaRPr lang="en-US" sz="2000">
                <a:latin typeface="Baskerville Old Face" pitchFamily="18" charset="0"/>
              </a:endParaRPr>
            </a:p>
          </p:txBody>
        </p:sp>
        <p:grpSp>
          <p:nvGrpSpPr>
            <p:cNvPr id="73" name="Group 73"/>
            <p:cNvGrpSpPr>
              <a:grpSpLocks/>
            </p:cNvGrpSpPr>
            <p:nvPr/>
          </p:nvGrpSpPr>
          <p:grpSpPr bwMode="auto">
            <a:xfrm>
              <a:off x="2832" y="1344"/>
              <a:ext cx="363" cy="282"/>
              <a:chOff x="553" y="1112"/>
              <a:chExt cx="335" cy="282"/>
            </a:xfrm>
          </p:grpSpPr>
          <p:sp>
            <p:nvSpPr>
              <p:cNvPr id="74" name="Freeform 74"/>
              <p:cNvSpPr>
                <a:spLocks/>
              </p:cNvSpPr>
              <p:nvPr/>
            </p:nvSpPr>
            <p:spPr bwMode="auto">
              <a:xfrm>
                <a:off x="553" y="1112"/>
                <a:ext cx="201" cy="109"/>
              </a:xfrm>
              <a:custGeom>
                <a:avLst/>
                <a:gdLst/>
                <a:ahLst/>
                <a:cxnLst>
                  <a:cxn ang="0">
                    <a:pos x="0" y="102"/>
                  </a:cxn>
                  <a:cxn ang="0">
                    <a:pos x="186" y="0"/>
                  </a:cxn>
                  <a:cxn ang="0">
                    <a:pos x="200" y="7"/>
                  </a:cxn>
                  <a:cxn ang="0">
                    <a:pos x="10" y="108"/>
                  </a:cxn>
                  <a:cxn ang="0">
                    <a:pos x="0" y="102"/>
                  </a:cxn>
                </a:cxnLst>
                <a:rect l="0" t="0" r="r" b="b"/>
                <a:pathLst>
                  <a:path w="201" h="109">
                    <a:moveTo>
                      <a:pt x="0" y="102"/>
                    </a:moveTo>
                    <a:lnTo>
                      <a:pt x="186" y="0"/>
                    </a:lnTo>
                    <a:lnTo>
                      <a:pt x="200" y="7"/>
                    </a:lnTo>
                    <a:lnTo>
                      <a:pt x="10" y="108"/>
                    </a:lnTo>
                    <a:lnTo>
                      <a:pt x="0" y="102"/>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75" name="Freeform 75"/>
              <p:cNvSpPr>
                <a:spLocks/>
              </p:cNvSpPr>
              <p:nvPr/>
            </p:nvSpPr>
            <p:spPr bwMode="auto">
              <a:xfrm>
                <a:off x="553" y="1217"/>
                <a:ext cx="17" cy="90"/>
              </a:xfrm>
              <a:custGeom>
                <a:avLst/>
                <a:gdLst/>
                <a:ahLst/>
                <a:cxnLst>
                  <a:cxn ang="0">
                    <a:pos x="0" y="0"/>
                  </a:cxn>
                  <a:cxn ang="0">
                    <a:pos x="16" y="5"/>
                  </a:cxn>
                  <a:cxn ang="0">
                    <a:pos x="16" y="89"/>
                  </a:cxn>
                  <a:cxn ang="0">
                    <a:pos x="0" y="83"/>
                  </a:cxn>
                  <a:cxn ang="0">
                    <a:pos x="0" y="0"/>
                  </a:cxn>
                </a:cxnLst>
                <a:rect l="0" t="0" r="r" b="b"/>
                <a:pathLst>
                  <a:path w="17" h="90">
                    <a:moveTo>
                      <a:pt x="0" y="0"/>
                    </a:moveTo>
                    <a:lnTo>
                      <a:pt x="16" y="5"/>
                    </a:lnTo>
                    <a:lnTo>
                      <a:pt x="16" y="89"/>
                    </a:lnTo>
                    <a:lnTo>
                      <a:pt x="0" y="83"/>
                    </a:lnTo>
                    <a:lnTo>
                      <a:pt x="0" y="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76" name="Freeform 76"/>
              <p:cNvSpPr>
                <a:spLocks/>
              </p:cNvSpPr>
              <p:nvPr/>
            </p:nvSpPr>
            <p:spPr bwMode="auto">
              <a:xfrm>
                <a:off x="563" y="1118"/>
                <a:ext cx="194" cy="189"/>
              </a:xfrm>
              <a:custGeom>
                <a:avLst/>
                <a:gdLst/>
                <a:ahLst/>
                <a:cxnLst>
                  <a:cxn ang="0">
                    <a:pos x="0" y="102"/>
                  </a:cxn>
                  <a:cxn ang="0">
                    <a:pos x="193" y="0"/>
                  </a:cxn>
                  <a:cxn ang="0">
                    <a:pos x="193" y="86"/>
                  </a:cxn>
                  <a:cxn ang="0">
                    <a:pos x="0" y="188"/>
                  </a:cxn>
                  <a:cxn ang="0">
                    <a:pos x="0" y="102"/>
                  </a:cxn>
                </a:cxnLst>
                <a:rect l="0" t="0" r="r" b="b"/>
                <a:pathLst>
                  <a:path w="194" h="189">
                    <a:moveTo>
                      <a:pt x="0" y="102"/>
                    </a:moveTo>
                    <a:lnTo>
                      <a:pt x="193" y="0"/>
                    </a:lnTo>
                    <a:lnTo>
                      <a:pt x="193" y="86"/>
                    </a:lnTo>
                    <a:lnTo>
                      <a:pt x="0" y="188"/>
                    </a:lnTo>
                    <a:lnTo>
                      <a:pt x="0" y="102"/>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77" name="Freeform 77"/>
              <p:cNvSpPr>
                <a:spLocks/>
              </p:cNvSpPr>
              <p:nvPr/>
            </p:nvSpPr>
            <p:spPr bwMode="auto">
              <a:xfrm>
                <a:off x="602" y="1153"/>
                <a:ext cx="130" cy="124"/>
              </a:xfrm>
              <a:custGeom>
                <a:avLst/>
                <a:gdLst/>
                <a:ahLst/>
                <a:cxnLst>
                  <a:cxn ang="0">
                    <a:pos x="0" y="67"/>
                  </a:cxn>
                  <a:cxn ang="0">
                    <a:pos x="129" y="0"/>
                  </a:cxn>
                  <a:cxn ang="0">
                    <a:pos x="129" y="55"/>
                  </a:cxn>
                  <a:cxn ang="0">
                    <a:pos x="0" y="123"/>
                  </a:cxn>
                  <a:cxn ang="0">
                    <a:pos x="0" y="67"/>
                  </a:cxn>
                </a:cxnLst>
                <a:rect l="0" t="0" r="r" b="b"/>
                <a:pathLst>
                  <a:path w="130" h="124">
                    <a:moveTo>
                      <a:pt x="0" y="67"/>
                    </a:moveTo>
                    <a:lnTo>
                      <a:pt x="129" y="0"/>
                    </a:lnTo>
                    <a:lnTo>
                      <a:pt x="129" y="55"/>
                    </a:lnTo>
                    <a:lnTo>
                      <a:pt x="0" y="123"/>
                    </a:lnTo>
                    <a:lnTo>
                      <a:pt x="0" y="67"/>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78" name="Freeform 78"/>
              <p:cNvSpPr>
                <a:spLocks/>
              </p:cNvSpPr>
              <p:nvPr/>
            </p:nvSpPr>
            <p:spPr bwMode="auto">
              <a:xfrm>
                <a:off x="553" y="1112"/>
                <a:ext cx="204" cy="111"/>
              </a:xfrm>
              <a:custGeom>
                <a:avLst/>
                <a:gdLst/>
                <a:ahLst/>
                <a:cxnLst>
                  <a:cxn ang="0">
                    <a:pos x="0" y="104"/>
                  </a:cxn>
                  <a:cxn ang="0">
                    <a:pos x="189" y="0"/>
                  </a:cxn>
                  <a:cxn ang="0">
                    <a:pos x="203" y="7"/>
                  </a:cxn>
                  <a:cxn ang="0">
                    <a:pos x="11" y="110"/>
                  </a:cxn>
                  <a:cxn ang="0">
                    <a:pos x="0" y="104"/>
                  </a:cxn>
                </a:cxnLst>
                <a:rect l="0" t="0" r="r" b="b"/>
                <a:pathLst>
                  <a:path w="204" h="111">
                    <a:moveTo>
                      <a:pt x="0" y="104"/>
                    </a:moveTo>
                    <a:lnTo>
                      <a:pt x="189" y="0"/>
                    </a:lnTo>
                    <a:lnTo>
                      <a:pt x="203" y="7"/>
                    </a:lnTo>
                    <a:lnTo>
                      <a:pt x="11" y="110"/>
                    </a:lnTo>
                    <a:lnTo>
                      <a:pt x="0" y="104"/>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79" name="Freeform 79"/>
              <p:cNvSpPr>
                <a:spLocks/>
              </p:cNvSpPr>
              <p:nvPr/>
            </p:nvSpPr>
            <p:spPr bwMode="auto">
              <a:xfrm>
                <a:off x="553" y="1217"/>
                <a:ext cx="17" cy="93"/>
              </a:xfrm>
              <a:custGeom>
                <a:avLst/>
                <a:gdLst/>
                <a:ahLst/>
                <a:cxnLst>
                  <a:cxn ang="0">
                    <a:pos x="0" y="0"/>
                  </a:cxn>
                  <a:cxn ang="0">
                    <a:pos x="16" y="6"/>
                  </a:cxn>
                  <a:cxn ang="0">
                    <a:pos x="16" y="92"/>
                  </a:cxn>
                  <a:cxn ang="0">
                    <a:pos x="0" y="85"/>
                  </a:cxn>
                  <a:cxn ang="0">
                    <a:pos x="0" y="0"/>
                  </a:cxn>
                </a:cxnLst>
                <a:rect l="0" t="0" r="r" b="b"/>
                <a:pathLst>
                  <a:path w="17" h="93">
                    <a:moveTo>
                      <a:pt x="0" y="0"/>
                    </a:moveTo>
                    <a:lnTo>
                      <a:pt x="16" y="6"/>
                    </a:lnTo>
                    <a:lnTo>
                      <a:pt x="16" y="92"/>
                    </a:lnTo>
                    <a:lnTo>
                      <a:pt x="0" y="85"/>
                    </a:lnTo>
                    <a:lnTo>
                      <a:pt x="0" y="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80" name="Freeform 80"/>
              <p:cNvSpPr>
                <a:spLocks/>
              </p:cNvSpPr>
              <p:nvPr/>
            </p:nvSpPr>
            <p:spPr bwMode="auto">
              <a:xfrm>
                <a:off x="620" y="1239"/>
                <a:ext cx="264" cy="140"/>
              </a:xfrm>
              <a:custGeom>
                <a:avLst/>
                <a:gdLst/>
                <a:ahLst/>
                <a:cxnLst>
                  <a:cxn ang="0">
                    <a:pos x="0" y="100"/>
                  </a:cxn>
                  <a:cxn ang="0">
                    <a:pos x="188" y="0"/>
                  </a:cxn>
                  <a:cxn ang="0">
                    <a:pos x="263" y="40"/>
                  </a:cxn>
                  <a:cxn ang="0">
                    <a:pos x="76" y="139"/>
                  </a:cxn>
                  <a:cxn ang="0">
                    <a:pos x="0" y="100"/>
                  </a:cxn>
                </a:cxnLst>
                <a:rect l="0" t="0" r="r" b="b"/>
                <a:pathLst>
                  <a:path w="264" h="140">
                    <a:moveTo>
                      <a:pt x="0" y="100"/>
                    </a:moveTo>
                    <a:lnTo>
                      <a:pt x="188" y="0"/>
                    </a:lnTo>
                    <a:lnTo>
                      <a:pt x="263" y="40"/>
                    </a:lnTo>
                    <a:lnTo>
                      <a:pt x="76" y="139"/>
                    </a:lnTo>
                    <a:lnTo>
                      <a:pt x="0" y="10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81" name="Freeform 81"/>
              <p:cNvSpPr>
                <a:spLocks/>
              </p:cNvSpPr>
              <p:nvPr/>
            </p:nvSpPr>
            <p:spPr bwMode="auto">
              <a:xfrm>
                <a:off x="641" y="1249"/>
                <a:ext cx="221" cy="117"/>
              </a:xfrm>
              <a:custGeom>
                <a:avLst/>
                <a:gdLst/>
                <a:ahLst/>
                <a:cxnLst>
                  <a:cxn ang="0">
                    <a:pos x="0" y="88"/>
                  </a:cxn>
                  <a:cxn ang="0">
                    <a:pos x="163" y="0"/>
                  </a:cxn>
                  <a:cxn ang="0">
                    <a:pos x="220" y="29"/>
                  </a:cxn>
                  <a:cxn ang="0">
                    <a:pos x="55" y="116"/>
                  </a:cxn>
                  <a:cxn ang="0">
                    <a:pos x="0" y="88"/>
                  </a:cxn>
                </a:cxnLst>
                <a:rect l="0" t="0" r="r" b="b"/>
                <a:pathLst>
                  <a:path w="221" h="117">
                    <a:moveTo>
                      <a:pt x="0" y="88"/>
                    </a:moveTo>
                    <a:lnTo>
                      <a:pt x="163" y="0"/>
                    </a:lnTo>
                    <a:lnTo>
                      <a:pt x="220" y="29"/>
                    </a:lnTo>
                    <a:lnTo>
                      <a:pt x="55" y="116"/>
                    </a:lnTo>
                    <a:lnTo>
                      <a:pt x="0" y="88"/>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82" name="Freeform 82"/>
              <p:cNvSpPr>
                <a:spLocks/>
              </p:cNvSpPr>
              <p:nvPr/>
            </p:nvSpPr>
            <p:spPr bwMode="auto">
              <a:xfrm>
                <a:off x="697" y="1279"/>
                <a:ext cx="187" cy="113"/>
              </a:xfrm>
              <a:custGeom>
                <a:avLst/>
                <a:gdLst/>
                <a:ahLst/>
                <a:cxnLst>
                  <a:cxn ang="0">
                    <a:pos x="0" y="99"/>
                  </a:cxn>
                  <a:cxn ang="0">
                    <a:pos x="186" y="0"/>
                  </a:cxn>
                  <a:cxn ang="0">
                    <a:pos x="186" y="12"/>
                  </a:cxn>
                  <a:cxn ang="0">
                    <a:pos x="0" y="112"/>
                  </a:cxn>
                  <a:cxn ang="0">
                    <a:pos x="0" y="99"/>
                  </a:cxn>
                </a:cxnLst>
                <a:rect l="0" t="0" r="r" b="b"/>
                <a:pathLst>
                  <a:path w="187" h="113">
                    <a:moveTo>
                      <a:pt x="0" y="99"/>
                    </a:moveTo>
                    <a:lnTo>
                      <a:pt x="186" y="0"/>
                    </a:lnTo>
                    <a:lnTo>
                      <a:pt x="186" y="12"/>
                    </a:lnTo>
                    <a:lnTo>
                      <a:pt x="0" y="112"/>
                    </a:lnTo>
                    <a:lnTo>
                      <a:pt x="0" y="99"/>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83" name="Freeform 83"/>
              <p:cNvSpPr>
                <a:spLocks/>
              </p:cNvSpPr>
              <p:nvPr/>
            </p:nvSpPr>
            <p:spPr bwMode="auto">
              <a:xfrm>
                <a:off x="620" y="1239"/>
                <a:ext cx="268" cy="141"/>
              </a:xfrm>
              <a:custGeom>
                <a:avLst/>
                <a:gdLst/>
                <a:ahLst/>
                <a:cxnLst>
                  <a:cxn ang="0">
                    <a:pos x="0" y="101"/>
                  </a:cxn>
                  <a:cxn ang="0">
                    <a:pos x="191" y="0"/>
                  </a:cxn>
                  <a:cxn ang="0">
                    <a:pos x="267" y="40"/>
                  </a:cxn>
                  <a:cxn ang="0">
                    <a:pos x="77" y="140"/>
                  </a:cxn>
                  <a:cxn ang="0">
                    <a:pos x="0" y="101"/>
                  </a:cxn>
                </a:cxnLst>
                <a:rect l="0" t="0" r="r" b="b"/>
                <a:pathLst>
                  <a:path w="268" h="141">
                    <a:moveTo>
                      <a:pt x="0" y="101"/>
                    </a:moveTo>
                    <a:lnTo>
                      <a:pt x="191" y="0"/>
                    </a:lnTo>
                    <a:lnTo>
                      <a:pt x="267" y="40"/>
                    </a:lnTo>
                    <a:lnTo>
                      <a:pt x="77" y="140"/>
                    </a:lnTo>
                    <a:lnTo>
                      <a:pt x="0" y="101"/>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84" name="Freeform 84"/>
              <p:cNvSpPr>
                <a:spLocks/>
              </p:cNvSpPr>
              <p:nvPr/>
            </p:nvSpPr>
            <p:spPr bwMode="auto">
              <a:xfrm>
                <a:off x="641" y="1249"/>
                <a:ext cx="224" cy="120"/>
              </a:xfrm>
              <a:custGeom>
                <a:avLst/>
                <a:gdLst/>
                <a:ahLst/>
                <a:cxnLst>
                  <a:cxn ang="0">
                    <a:pos x="0" y="90"/>
                  </a:cxn>
                  <a:cxn ang="0">
                    <a:pos x="165" y="0"/>
                  </a:cxn>
                  <a:cxn ang="0">
                    <a:pos x="223" y="30"/>
                  </a:cxn>
                  <a:cxn ang="0">
                    <a:pos x="56" y="119"/>
                  </a:cxn>
                  <a:cxn ang="0">
                    <a:pos x="0" y="90"/>
                  </a:cxn>
                </a:cxnLst>
                <a:rect l="0" t="0" r="r" b="b"/>
                <a:pathLst>
                  <a:path w="224" h="120">
                    <a:moveTo>
                      <a:pt x="0" y="90"/>
                    </a:moveTo>
                    <a:lnTo>
                      <a:pt x="165" y="0"/>
                    </a:lnTo>
                    <a:lnTo>
                      <a:pt x="223" y="30"/>
                    </a:lnTo>
                    <a:lnTo>
                      <a:pt x="56" y="119"/>
                    </a:lnTo>
                    <a:lnTo>
                      <a:pt x="0" y="90"/>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85" name="Freeform 85"/>
              <p:cNvSpPr>
                <a:spLocks/>
              </p:cNvSpPr>
              <p:nvPr/>
            </p:nvSpPr>
            <p:spPr bwMode="auto">
              <a:xfrm>
                <a:off x="697" y="1279"/>
                <a:ext cx="191" cy="115"/>
              </a:xfrm>
              <a:custGeom>
                <a:avLst/>
                <a:gdLst/>
                <a:ahLst/>
                <a:cxnLst>
                  <a:cxn ang="0">
                    <a:pos x="0" y="101"/>
                  </a:cxn>
                  <a:cxn ang="0">
                    <a:pos x="190" y="0"/>
                  </a:cxn>
                  <a:cxn ang="0">
                    <a:pos x="190" y="12"/>
                  </a:cxn>
                  <a:cxn ang="0">
                    <a:pos x="0" y="114"/>
                  </a:cxn>
                  <a:cxn ang="0">
                    <a:pos x="0" y="101"/>
                  </a:cxn>
                </a:cxnLst>
                <a:rect l="0" t="0" r="r" b="b"/>
                <a:pathLst>
                  <a:path w="191" h="115">
                    <a:moveTo>
                      <a:pt x="0" y="101"/>
                    </a:moveTo>
                    <a:lnTo>
                      <a:pt x="190" y="0"/>
                    </a:lnTo>
                    <a:lnTo>
                      <a:pt x="190" y="12"/>
                    </a:lnTo>
                    <a:lnTo>
                      <a:pt x="0" y="114"/>
                    </a:lnTo>
                    <a:lnTo>
                      <a:pt x="0" y="101"/>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86" name="Freeform 86"/>
              <p:cNvSpPr>
                <a:spLocks/>
              </p:cNvSpPr>
              <p:nvPr/>
            </p:nvSpPr>
            <p:spPr bwMode="auto">
              <a:xfrm>
                <a:off x="566" y="1313"/>
                <a:ext cx="131" cy="81"/>
              </a:xfrm>
              <a:custGeom>
                <a:avLst/>
                <a:gdLst/>
                <a:ahLst/>
                <a:cxnLst>
                  <a:cxn ang="0">
                    <a:pos x="130" y="67"/>
                  </a:cxn>
                  <a:cxn ang="0">
                    <a:pos x="0" y="0"/>
                  </a:cxn>
                  <a:cxn ang="0">
                    <a:pos x="0" y="15"/>
                  </a:cxn>
                  <a:cxn ang="0">
                    <a:pos x="128" y="80"/>
                  </a:cxn>
                  <a:cxn ang="0">
                    <a:pos x="130" y="67"/>
                  </a:cxn>
                </a:cxnLst>
                <a:rect l="0" t="0" r="r" b="b"/>
                <a:pathLst>
                  <a:path w="131" h="81">
                    <a:moveTo>
                      <a:pt x="130" y="67"/>
                    </a:moveTo>
                    <a:lnTo>
                      <a:pt x="0" y="0"/>
                    </a:lnTo>
                    <a:lnTo>
                      <a:pt x="0" y="15"/>
                    </a:lnTo>
                    <a:lnTo>
                      <a:pt x="128" y="80"/>
                    </a:lnTo>
                    <a:lnTo>
                      <a:pt x="130" y="67"/>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87" name="Line 87"/>
              <p:cNvSpPr>
                <a:spLocks noChangeShapeType="1"/>
              </p:cNvSpPr>
              <p:nvPr/>
            </p:nvSpPr>
            <p:spPr bwMode="auto">
              <a:xfrm>
                <a:off x="759" y="1211"/>
                <a:ext cx="128" cy="67"/>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88" name="Line 88"/>
              <p:cNvSpPr>
                <a:spLocks noChangeShapeType="1"/>
              </p:cNvSpPr>
              <p:nvPr/>
            </p:nvSpPr>
            <p:spPr bwMode="auto">
              <a:xfrm flipV="1">
                <a:off x="567" y="1211"/>
                <a:ext cx="192" cy="102"/>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89" name="Freeform 89"/>
              <p:cNvSpPr>
                <a:spLocks/>
              </p:cNvSpPr>
              <p:nvPr/>
            </p:nvSpPr>
            <p:spPr bwMode="auto">
              <a:xfrm>
                <a:off x="567" y="1211"/>
                <a:ext cx="244" cy="129"/>
              </a:xfrm>
              <a:custGeom>
                <a:avLst/>
                <a:gdLst/>
                <a:ahLst/>
                <a:cxnLst>
                  <a:cxn ang="0">
                    <a:pos x="53" y="128"/>
                  </a:cxn>
                  <a:cxn ang="0">
                    <a:pos x="243" y="27"/>
                  </a:cxn>
                  <a:cxn ang="0">
                    <a:pos x="192" y="0"/>
                  </a:cxn>
                  <a:cxn ang="0">
                    <a:pos x="0" y="103"/>
                  </a:cxn>
                  <a:cxn ang="0">
                    <a:pos x="53" y="128"/>
                  </a:cxn>
                </a:cxnLst>
                <a:rect l="0" t="0" r="r" b="b"/>
                <a:pathLst>
                  <a:path w="244" h="129">
                    <a:moveTo>
                      <a:pt x="53" y="128"/>
                    </a:moveTo>
                    <a:lnTo>
                      <a:pt x="243" y="27"/>
                    </a:lnTo>
                    <a:lnTo>
                      <a:pt x="192" y="0"/>
                    </a:lnTo>
                    <a:lnTo>
                      <a:pt x="0" y="103"/>
                    </a:lnTo>
                    <a:lnTo>
                      <a:pt x="53" y="128"/>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90" name="Freeform 90"/>
              <p:cNvSpPr>
                <a:spLocks/>
              </p:cNvSpPr>
              <p:nvPr/>
            </p:nvSpPr>
            <p:spPr bwMode="auto">
              <a:xfrm>
                <a:off x="644" y="1307"/>
                <a:ext cx="20" cy="17"/>
              </a:xfrm>
              <a:custGeom>
                <a:avLst/>
                <a:gdLst/>
                <a:ahLst/>
                <a:cxnLst>
                  <a:cxn ang="0">
                    <a:pos x="0" y="16"/>
                  </a:cxn>
                  <a:cxn ang="0">
                    <a:pos x="3" y="10"/>
                  </a:cxn>
                  <a:cxn ang="0">
                    <a:pos x="5" y="8"/>
                  </a:cxn>
                  <a:cxn ang="0">
                    <a:pos x="9" y="5"/>
                  </a:cxn>
                  <a:cxn ang="0">
                    <a:pos x="19" y="0"/>
                  </a:cxn>
                  <a:cxn ang="0">
                    <a:pos x="13" y="8"/>
                  </a:cxn>
                  <a:cxn ang="0">
                    <a:pos x="9" y="10"/>
                  </a:cxn>
                  <a:cxn ang="0">
                    <a:pos x="4" y="12"/>
                  </a:cxn>
                  <a:cxn ang="0">
                    <a:pos x="0" y="16"/>
                  </a:cxn>
                </a:cxnLst>
                <a:rect l="0" t="0" r="r" b="b"/>
                <a:pathLst>
                  <a:path w="20" h="17">
                    <a:moveTo>
                      <a:pt x="0" y="16"/>
                    </a:moveTo>
                    <a:lnTo>
                      <a:pt x="3" y="10"/>
                    </a:lnTo>
                    <a:lnTo>
                      <a:pt x="5" y="8"/>
                    </a:lnTo>
                    <a:lnTo>
                      <a:pt x="9" y="5"/>
                    </a:lnTo>
                    <a:lnTo>
                      <a:pt x="19" y="0"/>
                    </a:lnTo>
                    <a:lnTo>
                      <a:pt x="13" y="8"/>
                    </a:lnTo>
                    <a:lnTo>
                      <a:pt x="9" y="10"/>
                    </a:lnTo>
                    <a:lnTo>
                      <a:pt x="4" y="12"/>
                    </a:lnTo>
                    <a:lnTo>
                      <a:pt x="0" y="16"/>
                    </a:lnTo>
                  </a:path>
                </a:pathLst>
              </a:custGeom>
              <a:solidFill>
                <a:srgbClr val="C1CEFF"/>
              </a:solidFill>
              <a:ln w="12700" cap="rnd" cmpd="sng">
                <a:solidFill>
                  <a:schemeClr val="tx1"/>
                </a:solidFill>
                <a:prstDash val="solid"/>
                <a:round/>
                <a:headEnd/>
                <a:tailEnd/>
              </a:ln>
              <a:effectLst/>
            </p:spPr>
            <p:txBody>
              <a:bodyPr/>
              <a:lstStyle/>
              <a:p>
                <a:endParaRPr lang="en-US" sz="2000">
                  <a:latin typeface="Baskerville Old Face" pitchFamily="18" charset="0"/>
                </a:endParaRPr>
              </a:p>
            </p:txBody>
          </p:sp>
          <p:sp>
            <p:nvSpPr>
              <p:cNvPr id="91" name="Line 91"/>
              <p:cNvSpPr>
                <a:spLocks noChangeShapeType="1"/>
              </p:cNvSpPr>
              <p:nvPr/>
            </p:nvSpPr>
            <p:spPr bwMode="auto">
              <a:xfrm flipV="1">
                <a:off x="583" y="1218"/>
                <a:ext cx="181" cy="98"/>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92" name="Line 92"/>
              <p:cNvSpPr>
                <a:spLocks noChangeShapeType="1"/>
              </p:cNvSpPr>
              <p:nvPr/>
            </p:nvSpPr>
            <p:spPr bwMode="auto">
              <a:xfrm flipV="1">
                <a:off x="595" y="1223"/>
                <a:ext cx="180" cy="98"/>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93" name="Line 93"/>
              <p:cNvSpPr>
                <a:spLocks noChangeShapeType="1"/>
              </p:cNvSpPr>
              <p:nvPr/>
            </p:nvSpPr>
            <p:spPr bwMode="auto">
              <a:xfrm flipV="1">
                <a:off x="607" y="1228"/>
                <a:ext cx="181" cy="99"/>
              </a:xfrm>
              <a:prstGeom prst="line">
                <a:avLst/>
              </a:prstGeom>
              <a:noFill/>
              <a:ln w="12700">
                <a:solidFill>
                  <a:schemeClr val="tx1"/>
                </a:solidFill>
                <a:round/>
                <a:headEnd type="none" w="sm" len="sm"/>
                <a:tailEnd type="none" w="sm" len="sm"/>
              </a:ln>
              <a:effectLst/>
            </p:spPr>
            <p:txBody>
              <a:bodyPr wrap="none" anchor="ctr"/>
              <a:lstStyle/>
              <a:p>
                <a:endParaRPr lang="en-US" sz="2000">
                  <a:latin typeface="Baskerville Old Face" pitchFamily="18" charset="0"/>
                </a:endParaRPr>
              </a:p>
            </p:txBody>
          </p:sp>
          <p:sp>
            <p:nvSpPr>
              <p:cNvPr id="94" name="Oval 94"/>
              <p:cNvSpPr>
                <a:spLocks noChangeArrowheads="1"/>
              </p:cNvSpPr>
              <p:nvPr/>
            </p:nvSpPr>
            <p:spPr bwMode="auto">
              <a:xfrm>
                <a:off x="712" y="1243"/>
                <a:ext cx="15" cy="10"/>
              </a:xfrm>
              <a:prstGeom prst="ellipse">
                <a:avLst/>
              </a:prstGeom>
              <a:solidFill>
                <a:srgbClr val="C1CEFF"/>
              </a:solidFill>
              <a:ln w="12700">
                <a:solidFill>
                  <a:schemeClr val="tx1"/>
                </a:solidFill>
                <a:round/>
                <a:headEnd/>
                <a:tailEnd/>
              </a:ln>
              <a:effectLst/>
            </p:spPr>
            <p:txBody>
              <a:bodyPr wrap="none" anchor="ctr"/>
              <a:lstStyle/>
              <a:p>
                <a:endParaRPr lang="en-US" sz="2000">
                  <a:latin typeface="Baskerville Old Face" pitchFamily="18" charset="0"/>
                </a:endParaRPr>
              </a:p>
            </p:txBody>
          </p:sp>
          <p:sp>
            <p:nvSpPr>
              <p:cNvPr id="95" name="Oval 95"/>
              <p:cNvSpPr>
                <a:spLocks noChangeArrowheads="1"/>
              </p:cNvSpPr>
              <p:nvPr/>
            </p:nvSpPr>
            <p:spPr bwMode="auto">
              <a:xfrm>
                <a:off x="714" y="1245"/>
                <a:ext cx="9" cy="8"/>
              </a:xfrm>
              <a:prstGeom prst="ellipse">
                <a:avLst/>
              </a:prstGeom>
              <a:solidFill>
                <a:srgbClr val="C1CEFF"/>
              </a:solidFill>
              <a:ln w="12700">
                <a:solidFill>
                  <a:schemeClr val="tx1"/>
                </a:solidFill>
                <a:round/>
                <a:headEnd/>
                <a:tailEnd/>
              </a:ln>
              <a:effectLst/>
            </p:spPr>
            <p:txBody>
              <a:bodyPr wrap="none" anchor="ctr"/>
              <a:lstStyle/>
              <a:p>
                <a:endParaRPr lang="en-US" sz="2000">
                  <a:latin typeface="Baskerville Old Face" pitchFamily="18" charset="0"/>
                </a:endParaRPr>
              </a:p>
            </p:txBody>
          </p:sp>
          <p:sp>
            <p:nvSpPr>
              <p:cNvPr id="96" name="Oval 96"/>
              <p:cNvSpPr>
                <a:spLocks noChangeArrowheads="1"/>
              </p:cNvSpPr>
              <p:nvPr/>
            </p:nvSpPr>
            <p:spPr bwMode="auto">
              <a:xfrm>
                <a:off x="737" y="1229"/>
                <a:ext cx="17" cy="11"/>
              </a:xfrm>
              <a:prstGeom prst="ellipse">
                <a:avLst/>
              </a:prstGeom>
              <a:solidFill>
                <a:srgbClr val="C1CEFF"/>
              </a:solidFill>
              <a:ln w="12700">
                <a:solidFill>
                  <a:schemeClr val="tx1"/>
                </a:solidFill>
                <a:round/>
                <a:headEnd/>
                <a:tailEnd/>
              </a:ln>
              <a:effectLst/>
            </p:spPr>
            <p:txBody>
              <a:bodyPr wrap="none" anchor="ctr"/>
              <a:lstStyle/>
              <a:p>
                <a:endParaRPr lang="en-US" sz="2000">
                  <a:latin typeface="Baskerville Old Face" pitchFamily="18" charset="0"/>
                </a:endParaRPr>
              </a:p>
            </p:txBody>
          </p:sp>
          <p:sp>
            <p:nvSpPr>
              <p:cNvPr id="97" name="Oval 97"/>
              <p:cNvSpPr>
                <a:spLocks noChangeArrowheads="1"/>
              </p:cNvSpPr>
              <p:nvPr/>
            </p:nvSpPr>
            <p:spPr bwMode="auto">
              <a:xfrm>
                <a:off x="740" y="1232"/>
                <a:ext cx="9" cy="8"/>
              </a:xfrm>
              <a:prstGeom prst="ellipse">
                <a:avLst/>
              </a:prstGeom>
              <a:solidFill>
                <a:srgbClr val="C1CEFF"/>
              </a:solidFill>
              <a:ln w="12700">
                <a:solidFill>
                  <a:schemeClr val="tx1"/>
                </a:solidFill>
                <a:round/>
                <a:headEnd/>
                <a:tailEnd/>
              </a:ln>
              <a:effectLst/>
            </p:spPr>
            <p:txBody>
              <a:bodyPr wrap="none" anchor="ctr"/>
              <a:lstStyle/>
              <a:p>
                <a:endParaRPr lang="en-US" sz="2000">
                  <a:latin typeface="Baskerville Old Face" pitchFamily="18" charset="0"/>
                </a:endParaRPr>
              </a:p>
            </p:txBody>
          </p:sp>
        </p:grpSp>
      </p:grpSp>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8229600" cy="1143000"/>
          </a:xfrm>
        </p:spPr>
        <p:txBody>
          <a:bodyPr/>
          <a:lstStyle/>
          <a:p>
            <a:r>
              <a:rPr lang="en-US" b="1" i="1" u="sng" dirty="0">
                <a:latin typeface="Baskerville Old Face" pitchFamily="18" charset="0"/>
              </a:rPr>
              <a:t>Two types of access to air</a:t>
            </a:r>
          </a:p>
        </p:txBody>
      </p:sp>
      <p:sp>
        <p:nvSpPr>
          <p:cNvPr id="3" name="Content Placeholder 2"/>
          <p:cNvSpPr>
            <a:spLocks noGrp="1"/>
          </p:cNvSpPr>
          <p:nvPr>
            <p:ph idx="1"/>
          </p:nvPr>
        </p:nvSpPr>
        <p:spPr>
          <a:xfrm>
            <a:off x="214282" y="1357298"/>
            <a:ext cx="8929718" cy="4929222"/>
          </a:xfrm>
        </p:spPr>
        <p:txBody>
          <a:bodyPr/>
          <a:lstStyle/>
          <a:p>
            <a:pPr>
              <a:buFont typeface="Wingdings" pitchFamily="2" charset="2"/>
              <a:buChar char="Ø"/>
            </a:pPr>
            <a:r>
              <a:rPr lang="en-US" sz="2800" b="1" dirty="0">
                <a:latin typeface="Baskerville Old Face" pitchFamily="18" charset="0"/>
              </a:rPr>
              <a:t>DCF</a:t>
            </a:r>
            <a:r>
              <a:rPr lang="en-US" sz="2800" dirty="0">
                <a:latin typeface="Baskerville Old Face" pitchFamily="18" charset="0"/>
              </a:rPr>
              <a:t> (distributed coordination function):</a:t>
            </a:r>
          </a:p>
          <a:p>
            <a:pPr>
              <a:buFont typeface="Arial" pitchFamily="34" charset="0"/>
              <a:buChar char="•"/>
            </a:pPr>
            <a:r>
              <a:rPr lang="en-US" sz="2000" dirty="0">
                <a:latin typeface="Baskerville Old Face" pitchFamily="18" charset="0"/>
              </a:rPr>
              <a:t>Uses CSMA/CA for Access Method</a:t>
            </a:r>
          </a:p>
          <a:p>
            <a:pPr>
              <a:buFont typeface="Arial" pitchFamily="34" charset="0"/>
              <a:buChar char="•"/>
            </a:pPr>
            <a:r>
              <a:rPr lang="en-US" sz="2000" dirty="0">
                <a:latin typeface="Baskerville Old Face" pitchFamily="18" charset="0"/>
              </a:rPr>
              <a:t>Can’t use CSMA/CD for three reason:</a:t>
            </a:r>
          </a:p>
          <a:p>
            <a:pPr>
              <a:buNone/>
            </a:pPr>
            <a:r>
              <a:rPr lang="en-US" sz="2000" dirty="0">
                <a:latin typeface="Baskerville Old Face" pitchFamily="18" charset="0"/>
              </a:rPr>
              <a:t>	–Costly equipments </a:t>
            </a:r>
          </a:p>
          <a:p>
            <a:pPr>
              <a:buNone/>
            </a:pPr>
            <a:r>
              <a:rPr lang="en-US" sz="2000" dirty="0">
                <a:latin typeface="Baskerville Old Face" pitchFamily="18" charset="0"/>
              </a:rPr>
              <a:t>	–Hidden Station</a:t>
            </a:r>
          </a:p>
          <a:p>
            <a:pPr>
              <a:buNone/>
            </a:pPr>
            <a:r>
              <a:rPr lang="en-US" sz="2000" dirty="0">
                <a:latin typeface="Baskerville Old Face" pitchFamily="18" charset="0"/>
              </a:rPr>
              <a:t>	–Signal Fading –distance</a:t>
            </a:r>
          </a:p>
          <a:p>
            <a:pPr>
              <a:buNone/>
            </a:pPr>
            <a:endParaRPr lang="en-US" sz="2000" dirty="0">
              <a:latin typeface="Baskerville Old Face" pitchFamily="18" charset="0"/>
            </a:endParaRPr>
          </a:p>
          <a:p>
            <a:pPr>
              <a:buFont typeface="Wingdings" pitchFamily="2" charset="2"/>
              <a:buChar char="Ø"/>
            </a:pPr>
            <a:r>
              <a:rPr lang="en-US" sz="2800" b="1" dirty="0">
                <a:latin typeface="Baskerville Old Face" pitchFamily="18" charset="0"/>
              </a:rPr>
              <a:t>PCF</a:t>
            </a:r>
            <a:r>
              <a:rPr lang="en-US" sz="2800" dirty="0">
                <a:latin typeface="Baskerville Old Face" pitchFamily="18" charset="0"/>
              </a:rPr>
              <a:t> (point coordination function) means ONE point coordinator (BOSS) who will allowed you to speak (like in Bluetooth) </a:t>
            </a:r>
          </a:p>
          <a:p>
            <a:pPr>
              <a:buNone/>
            </a:pPr>
            <a:endParaRPr lang="en-US" sz="2800" dirty="0">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14</a:t>
            </a:fld>
            <a:endParaRPr lang="es-ES">
              <a:latin typeface="Baskerville Old Face" pitchFamily="18" charset="0"/>
            </a:endParaRPr>
          </a:p>
        </p:txBody>
      </p:sp>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71462"/>
            <a:ext cx="8643998" cy="1143000"/>
          </a:xfrm>
        </p:spPr>
        <p:txBody>
          <a:bodyPr/>
          <a:lstStyle/>
          <a:p>
            <a:r>
              <a:rPr lang="en-AU" sz="3600" b="1" i="1" u="sng" dirty="0">
                <a:latin typeface="Baskerville Old Face" pitchFamily="18" charset="0"/>
              </a:rPr>
              <a:t>Summary of required features and difficulties </a:t>
            </a:r>
            <a:r>
              <a:rPr lang="en-AU" sz="3600" b="1" i="1" u="sng" dirty="0" err="1">
                <a:latin typeface="Baskerville Old Face" pitchFamily="18" charset="0"/>
              </a:rPr>
              <a:t>vs</a:t>
            </a:r>
            <a:r>
              <a:rPr lang="en-AU" sz="3600" b="1" i="1" u="sng" dirty="0">
                <a:latin typeface="Baskerville Old Face" pitchFamily="18" charset="0"/>
              </a:rPr>
              <a:t> 802.11 features</a:t>
            </a:r>
            <a:endParaRPr lang="en-US" sz="3600" b="1" i="1" u="sng" dirty="0">
              <a:latin typeface="Baskerville Old Face" pitchFamily="18" charset="0"/>
            </a:endParaRPr>
          </a:p>
        </p:txBody>
      </p:sp>
      <p:sp>
        <p:nvSpPr>
          <p:cNvPr id="3" name="Content Placeholder 2"/>
          <p:cNvSpPr>
            <a:spLocks noGrp="1"/>
          </p:cNvSpPr>
          <p:nvPr>
            <p:ph idx="1"/>
          </p:nvPr>
        </p:nvSpPr>
        <p:spPr>
          <a:xfrm>
            <a:off x="142844" y="1357298"/>
            <a:ext cx="8229600" cy="4525963"/>
          </a:xfrm>
        </p:spPr>
        <p:txBody>
          <a:bodyPr/>
          <a:lstStyle/>
          <a:p>
            <a:pPr>
              <a:lnSpc>
                <a:spcPct val="80000"/>
              </a:lnSpc>
              <a:buFont typeface="Wingdings" pitchFamily="2" charset="2"/>
              <a:buChar char="Ø"/>
            </a:pPr>
            <a:r>
              <a:rPr lang="en-AU" sz="2400" dirty="0">
                <a:latin typeface="Baskerville Old Face" pitchFamily="18" charset="0"/>
              </a:rPr>
              <a:t> </a:t>
            </a:r>
            <a:r>
              <a:rPr lang="en-AU" sz="2400" b="1" dirty="0">
                <a:latin typeface="Baskerville Old Face" pitchFamily="18" charset="0"/>
              </a:rPr>
              <a:t>Features </a:t>
            </a:r>
          </a:p>
          <a:p>
            <a:pPr lvl="1">
              <a:lnSpc>
                <a:spcPct val="80000"/>
              </a:lnSpc>
            </a:pPr>
            <a:r>
              <a:rPr lang="en-AU" sz="2400" dirty="0">
                <a:latin typeface="Baskerville Old Face" pitchFamily="18" charset="0"/>
              </a:rPr>
              <a:t>High speed operation (PHY only)</a:t>
            </a:r>
          </a:p>
          <a:p>
            <a:pPr lvl="1">
              <a:lnSpc>
                <a:spcPct val="80000"/>
              </a:lnSpc>
            </a:pPr>
            <a:r>
              <a:rPr lang="en-AU" sz="2400" dirty="0">
                <a:latin typeface="Baskerville Old Face" pitchFamily="18" charset="0"/>
              </a:rPr>
              <a:t>Fair access (DCF, PCF)</a:t>
            </a:r>
          </a:p>
          <a:p>
            <a:pPr lvl="1">
              <a:lnSpc>
                <a:spcPct val="80000"/>
              </a:lnSpc>
            </a:pPr>
            <a:r>
              <a:rPr lang="en-AU" sz="2400" dirty="0">
                <a:latin typeface="Baskerville Old Face" pitchFamily="18" charset="0"/>
              </a:rPr>
              <a:t>Time-bounded access (PCF)</a:t>
            </a:r>
          </a:p>
          <a:p>
            <a:pPr lvl="1">
              <a:lnSpc>
                <a:spcPct val="80000"/>
              </a:lnSpc>
            </a:pPr>
            <a:r>
              <a:rPr lang="en-AU" sz="2400" dirty="0">
                <a:latin typeface="Baskerville Old Face" pitchFamily="18" charset="0"/>
              </a:rPr>
              <a:t>Flexible configuration (BSS, IBSS)</a:t>
            </a:r>
          </a:p>
          <a:p>
            <a:pPr lvl="1">
              <a:lnSpc>
                <a:spcPct val="80000"/>
              </a:lnSpc>
            </a:pPr>
            <a:r>
              <a:rPr lang="en-AU" sz="2400" dirty="0">
                <a:latin typeface="Baskerville Old Face" pitchFamily="18" charset="0"/>
              </a:rPr>
              <a:t>Security (WEP)</a:t>
            </a:r>
          </a:p>
          <a:p>
            <a:pPr lvl="1">
              <a:lnSpc>
                <a:spcPct val="80000"/>
              </a:lnSpc>
            </a:pPr>
            <a:r>
              <a:rPr lang="en-AU" sz="2400" dirty="0">
                <a:latin typeface="Baskerville Old Face" pitchFamily="18" charset="0"/>
              </a:rPr>
              <a:t>Mobility support (ESS)</a:t>
            </a:r>
          </a:p>
          <a:p>
            <a:pPr lvl="1">
              <a:lnSpc>
                <a:spcPct val="80000"/>
              </a:lnSpc>
            </a:pPr>
            <a:r>
              <a:rPr lang="en-AU" sz="2400" dirty="0">
                <a:latin typeface="Baskerville Old Face" pitchFamily="18" charset="0"/>
              </a:rPr>
              <a:t>Low power (PS)</a:t>
            </a:r>
          </a:p>
          <a:p>
            <a:pPr lvl="1">
              <a:lnSpc>
                <a:spcPct val="80000"/>
              </a:lnSpc>
              <a:buFont typeface="Wingdings" pitchFamily="2" charset="2"/>
              <a:buChar char="Ø"/>
            </a:pPr>
            <a:endParaRPr lang="en-AU" sz="2400" b="1" dirty="0">
              <a:latin typeface="Baskerville Old Face" pitchFamily="18" charset="0"/>
            </a:endParaRPr>
          </a:p>
          <a:p>
            <a:pPr lvl="1">
              <a:lnSpc>
                <a:spcPct val="80000"/>
              </a:lnSpc>
              <a:buFont typeface="Wingdings" pitchFamily="2" charset="2"/>
              <a:buChar char="Ø"/>
            </a:pPr>
            <a:r>
              <a:rPr lang="en-AU" sz="2400" b="1" dirty="0">
                <a:latin typeface="Baskerville Old Face" pitchFamily="18" charset="0"/>
              </a:rPr>
              <a:t>Difficulties</a:t>
            </a:r>
          </a:p>
          <a:p>
            <a:pPr lvl="2">
              <a:lnSpc>
                <a:spcPct val="80000"/>
              </a:lnSpc>
            </a:pPr>
            <a:r>
              <a:rPr lang="en-AU" dirty="0">
                <a:latin typeface="Baskerville Old Face" pitchFamily="18" charset="0"/>
              </a:rPr>
              <a:t>Hidden terminals (RTS/CTS)</a:t>
            </a:r>
          </a:p>
          <a:p>
            <a:pPr lvl="2">
              <a:lnSpc>
                <a:spcPct val="80000"/>
              </a:lnSpc>
            </a:pPr>
            <a:r>
              <a:rPr lang="en-AU" dirty="0">
                <a:latin typeface="Baskerville Old Face" pitchFamily="18" charset="0"/>
              </a:rPr>
              <a:t>Capture (CSMA/CA, ACK)</a:t>
            </a:r>
          </a:p>
          <a:p>
            <a:pPr lvl="2">
              <a:lnSpc>
                <a:spcPct val="80000"/>
              </a:lnSpc>
            </a:pPr>
            <a:r>
              <a:rPr lang="en-AU" dirty="0">
                <a:latin typeface="Baskerville Old Face" pitchFamily="18" charset="0"/>
              </a:rPr>
              <a:t>Noise and interference (ACK, </a:t>
            </a:r>
            <a:r>
              <a:rPr lang="en-AU" dirty="0" err="1">
                <a:latin typeface="Baskerville Old Face" pitchFamily="18" charset="0"/>
              </a:rPr>
              <a:t>frag</a:t>
            </a:r>
            <a:r>
              <a:rPr lang="en-AU" dirty="0">
                <a:latin typeface="Baskerville Old Face" pitchFamily="18" charset="0"/>
              </a:rPr>
              <a:t>)</a:t>
            </a:r>
          </a:p>
          <a:p>
            <a:pPr lvl="2">
              <a:lnSpc>
                <a:spcPct val="80000"/>
              </a:lnSpc>
            </a:pPr>
            <a:r>
              <a:rPr lang="en-AU" dirty="0">
                <a:latin typeface="Baskerville Old Face" pitchFamily="18" charset="0"/>
              </a:rPr>
              <a:t>Limited spectrum (</a:t>
            </a:r>
            <a:r>
              <a:rPr lang="en-AU" dirty="0" err="1">
                <a:latin typeface="Baskerville Old Face" pitchFamily="18" charset="0"/>
              </a:rPr>
              <a:t>licencing</a:t>
            </a:r>
            <a:r>
              <a:rPr lang="en-AU" dirty="0">
                <a:latin typeface="Baskerville Old Face" pitchFamily="18" charset="0"/>
              </a:rPr>
              <a:t>, PHYs)</a:t>
            </a:r>
            <a:endParaRPr lang="en-US" sz="3200" dirty="0">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15</a:t>
            </a:fld>
            <a:endParaRPr lang="es-ES">
              <a:latin typeface="Baskerville Old Face" pitchFamily="18" charset="0"/>
            </a:endParaRPr>
          </a:p>
        </p:txBody>
      </p:sp>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422"/>
            <a:ext cx="9144000" cy="1143000"/>
          </a:xfrm>
        </p:spPr>
        <p:txBody>
          <a:bodyPr/>
          <a:lstStyle/>
          <a:p>
            <a:r>
              <a:rPr lang="en-US" b="1" i="1" u="sng" dirty="0">
                <a:latin typeface="Baskerville Old Face" pitchFamily="18" charset="0"/>
              </a:rPr>
              <a:t>Why do we need 11A/11B/11G ?</a:t>
            </a:r>
          </a:p>
        </p:txBody>
      </p:sp>
      <p:sp>
        <p:nvSpPr>
          <p:cNvPr id="3" name="Content Placeholder 2"/>
          <p:cNvSpPr>
            <a:spLocks noGrp="1"/>
          </p:cNvSpPr>
          <p:nvPr>
            <p:ph idx="1"/>
          </p:nvPr>
        </p:nvSpPr>
        <p:spPr>
          <a:xfrm>
            <a:off x="71406" y="1357298"/>
            <a:ext cx="9072594" cy="4929222"/>
          </a:xfrm>
        </p:spPr>
        <p:txBody>
          <a:bodyPr/>
          <a:lstStyle/>
          <a:p>
            <a:pPr>
              <a:lnSpc>
                <a:spcPct val="80000"/>
              </a:lnSpc>
              <a:buFont typeface="Wingdings" pitchFamily="2" charset="2"/>
              <a:buChar char="v"/>
            </a:pPr>
            <a:r>
              <a:rPr lang="en-US" sz="2000" dirty="0">
                <a:latin typeface="Baskerville Old Face" pitchFamily="18" charset="0"/>
              </a:rPr>
              <a:t>11A:  5.0 GHz , OFDM modulation</a:t>
            </a:r>
          </a:p>
          <a:p>
            <a:pPr>
              <a:lnSpc>
                <a:spcPct val="80000"/>
              </a:lnSpc>
              <a:buFont typeface="Wingdings" pitchFamily="2" charset="2"/>
              <a:buNone/>
            </a:pPr>
            <a:r>
              <a:rPr lang="en-US" sz="2000" dirty="0">
                <a:latin typeface="Baskerville Old Face" pitchFamily="18" charset="0"/>
              </a:rPr>
              <a:t>     Rates from 6 to 56 Mbps , on market from  2002</a:t>
            </a:r>
          </a:p>
          <a:p>
            <a:pPr>
              <a:lnSpc>
                <a:spcPct val="80000"/>
              </a:lnSpc>
              <a:buFont typeface="Wingdings" pitchFamily="2" charset="2"/>
              <a:buNone/>
            </a:pPr>
            <a:endParaRPr lang="en-US" sz="2000" dirty="0">
              <a:latin typeface="Baskerville Old Face" pitchFamily="18" charset="0"/>
            </a:endParaRPr>
          </a:p>
          <a:p>
            <a:pPr>
              <a:lnSpc>
                <a:spcPct val="80000"/>
              </a:lnSpc>
              <a:buFont typeface="Wingdings" pitchFamily="2" charset="2"/>
              <a:buNone/>
            </a:pPr>
            <a:r>
              <a:rPr lang="en-US" sz="2000" b="1" u="sng" dirty="0">
                <a:latin typeface="Baskerville Old Face" pitchFamily="18" charset="0"/>
              </a:rPr>
              <a:t>Advantages of 5.0 GHz PHY:</a:t>
            </a:r>
          </a:p>
          <a:p>
            <a:pPr>
              <a:lnSpc>
                <a:spcPct val="80000"/>
              </a:lnSpc>
              <a:buFont typeface="Wingdings" pitchFamily="2" charset="2"/>
              <a:buNone/>
            </a:pPr>
            <a:r>
              <a:rPr lang="en-US" sz="2000" dirty="0">
                <a:latin typeface="Baskerville Old Face" pitchFamily="18" charset="0"/>
              </a:rPr>
              <a:t>      Less devices on the market (no microwave, no blue tooth …)</a:t>
            </a:r>
          </a:p>
          <a:p>
            <a:pPr>
              <a:lnSpc>
                <a:spcPct val="80000"/>
              </a:lnSpc>
              <a:buFont typeface="Wingdings" pitchFamily="2" charset="2"/>
              <a:buNone/>
            </a:pPr>
            <a:r>
              <a:rPr lang="en-US" sz="2000" dirty="0">
                <a:latin typeface="Baskerville Old Face" pitchFamily="18" charset="0"/>
              </a:rPr>
              <a:t>	 8 not-overlapped channels</a:t>
            </a:r>
          </a:p>
          <a:p>
            <a:pPr>
              <a:lnSpc>
                <a:spcPct val="80000"/>
              </a:lnSpc>
            </a:pPr>
            <a:endParaRPr lang="en-US" sz="2000" dirty="0">
              <a:latin typeface="Baskerville Old Face" pitchFamily="18" charset="0"/>
            </a:endParaRPr>
          </a:p>
          <a:p>
            <a:pPr>
              <a:lnSpc>
                <a:spcPct val="80000"/>
              </a:lnSpc>
              <a:buFont typeface="Wingdings" pitchFamily="2" charset="2"/>
              <a:buChar char="v"/>
            </a:pPr>
            <a:r>
              <a:rPr lang="en-US" sz="2000" dirty="0">
                <a:latin typeface="Baskerville Old Face" pitchFamily="18" charset="0"/>
              </a:rPr>
              <a:t>11B:  2.4 GHz , CCK modulation </a:t>
            </a:r>
          </a:p>
          <a:p>
            <a:pPr>
              <a:lnSpc>
                <a:spcPct val="80000"/>
              </a:lnSpc>
              <a:buFont typeface="Wingdings" pitchFamily="2" charset="2"/>
              <a:buNone/>
            </a:pPr>
            <a:r>
              <a:rPr lang="en-US" sz="2000" dirty="0">
                <a:latin typeface="Baskerville Old Face" pitchFamily="18" charset="0"/>
              </a:rPr>
              <a:t>	Rates  from 1 to 11Mbps , on market from  1999</a:t>
            </a:r>
          </a:p>
          <a:p>
            <a:pPr>
              <a:lnSpc>
                <a:spcPct val="80000"/>
              </a:lnSpc>
              <a:buFont typeface="Wingdings" pitchFamily="2" charset="2"/>
              <a:buNone/>
            </a:pPr>
            <a:endParaRPr lang="en-US" sz="2000" b="1" u="sng" dirty="0">
              <a:latin typeface="Baskerville Old Face" pitchFamily="18" charset="0"/>
            </a:endParaRPr>
          </a:p>
          <a:p>
            <a:pPr>
              <a:lnSpc>
                <a:spcPct val="80000"/>
              </a:lnSpc>
              <a:buFont typeface="Wingdings" pitchFamily="2" charset="2"/>
              <a:buNone/>
            </a:pPr>
            <a:r>
              <a:rPr lang="en-US" sz="2000" b="1" u="sng" dirty="0">
                <a:latin typeface="Baskerville Old Face" pitchFamily="18" charset="0"/>
              </a:rPr>
              <a:t>Advantages of 2.4 GHz PHY:</a:t>
            </a:r>
          </a:p>
          <a:p>
            <a:pPr>
              <a:lnSpc>
                <a:spcPct val="80000"/>
              </a:lnSpc>
              <a:buFont typeface="Wingdings" pitchFamily="2" charset="2"/>
              <a:buNone/>
            </a:pPr>
            <a:r>
              <a:rPr lang="en-US" sz="2000" dirty="0">
                <a:latin typeface="Baskerville Old Face" pitchFamily="18" charset="0"/>
              </a:rPr>
              <a:t>	Low frequency, better wall penetration, less sensitive to multipath</a:t>
            </a:r>
          </a:p>
          <a:p>
            <a:pPr>
              <a:lnSpc>
                <a:spcPct val="80000"/>
              </a:lnSpc>
              <a:buFont typeface="Wingdings" pitchFamily="2" charset="2"/>
              <a:buNone/>
            </a:pPr>
            <a:r>
              <a:rPr lang="en-US" sz="2000" dirty="0">
                <a:latin typeface="Baskerville Old Face" pitchFamily="18" charset="0"/>
              </a:rPr>
              <a:t>	3 not-overlapped channels</a:t>
            </a:r>
          </a:p>
          <a:p>
            <a:pPr>
              <a:lnSpc>
                <a:spcPct val="80000"/>
              </a:lnSpc>
              <a:buFont typeface="Wingdings" pitchFamily="2" charset="2"/>
              <a:buNone/>
            </a:pPr>
            <a:endParaRPr lang="en-US" sz="2000" dirty="0">
              <a:latin typeface="Baskerville Old Face" pitchFamily="18" charset="0"/>
            </a:endParaRPr>
          </a:p>
          <a:p>
            <a:pPr>
              <a:lnSpc>
                <a:spcPct val="80000"/>
              </a:lnSpc>
              <a:buFont typeface="Wingdings" pitchFamily="2" charset="2"/>
              <a:buChar char="v"/>
            </a:pPr>
            <a:r>
              <a:rPr lang="en-US" sz="2000" dirty="0">
                <a:latin typeface="Baskerville Old Face" pitchFamily="18" charset="0"/>
              </a:rPr>
              <a:t>11G:  2.4 GHz,  CCK+OFDM modulation  </a:t>
            </a:r>
          </a:p>
          <a:p>
            <a:pPr>
              <a:lnSpc>
                <a:spcPct val="80000"/>
              </a:lnSpc>
              <a:buFont typeface="Wingdings" pitchFamily="2" charset="2"/>
              <a:buNone/>
            </a:pPr>
            <a:r>
              <a:rPr lang="en-US" sz="2000" dirty="0">
                <a:latin typeface="Baskerville Old Face" pitchFamily="18" charset="0"/>
              </a:rPr>
              <a:t>	 Rates from 6 to 56 Mbps, on market from  2003 and most popular today </a:t>
            </a:r>
          </a:p>
          <a:p>
            <a:pPr>
              <a:lnSpc>
                <a:spcPct val="80000"/>
              </a:lnSpc>
              <a:buFont typeface="Wingdings" pitchFamily="2" charset="2"/>
              <a:buNone/>
            </a:pPr>
            <a:endParaRPr lang="en-US" sz="2000" dirty="0">
              <a:latin typeface="Baskerville Old Face" pitchFamily="18" charset="0"/>
            </a:endParaRPr>
          </a:p>
          <a:p>
            <a:pPr>
              <a:lnSpc>
                <a:spcPct val="80000"/>
              </a:lnSpc>
              <a:buFont typeface="Wingdings" pitchFamily="2" charset="2"/>
              <a:buNone/>
            </a:pPr>
            <a:endParaRPr lang="en-US" sz="2000" dirty="0">
              <a:latin typeface="Baskerville Old Face" pitchFamily="18" charset="0"/>
            </a:endParaRPr>
          </a:p>
          <a:p>
            <a:pPr>
              <a:lnSpc>
                <a:spcPct val="80000"/>
              </a:lnSpc>
              <a:buFont typeface="Wingdings" pitchFamily="2" charset="2"/>
              <a:buNone/>
            </a:pPr>
            <a:endParaRPr lang="en-US" sz="2000" dirty="0">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16</a:t>
            </a:fld>
            <a:endParaRPr lang="es-ES">
              <a:latin typeface="Baskerville Old Face" pitchFamily="18" charset="0"/>
            </a:endParaRPr>
          </a:p>
        </p:txBody>
      </p:sp>
    </p:spTree>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8229600" cy="1143000"/>
          </a:xfrm>
        </p:spPr>
        <p:txBody>
          <a:bodyPr/>
          <a:lstStyle/>
          <a:p>
            <a:r>
              <a:rPr lang="en-US" b="1" i="1" u="sng" dirty="0">
                <a:latin typeface="Baskerville Old Face" pitchFamily="18" charset="0"/>
              </a:rPr>
              <a:t>Advantages</a:t>
            </a:r>
          </a:p>
        </p:txBody>
      </p:sp>
      <p:sp>
        <p:nvSpPr>
          <p:cNvPr id="3" name="Content Placeholder 2"/>
          <p:cNvSpPr>
            <a:spLocks noGrp="1"/>
          </p:cNvSpPr>
          <p:nvPr>
            <p:ph idx="1"/>
          </p:nvPr>
        </p:nvSpPr>
        <p:spPr>
          <a:xfrm>
            <a:off x="142844" y="1428736"/>
            <a:ext cx="8858312" cy="4525963"/>
          </a:xfrm>
        </p:spPr>
        <p:txBody>
          <a:bodyPr/>
          <a:lstStyle/>
          <a:p>
            <a:pPr>
              <a:lnSpc>
                <a:spcPct val="90000"/>
              </a:lnSpc>
              <a:buFont typeface="Wingdings" pitchFamily="2" charset="2"/>
              <a:buChar char="Ø"/>
            </a:pPr>
            <a:r>
              <a:rPr lang="en-US" dirty="0">
                <a:latin typeface="Baskerville Old Face" pitchFamily="18" charset="0"/>
              </a:rPr>
              <a:t>Freedom – You can work from any location that you can get a signal.</a:t>
            </a:r>
          </a:p>
          <a:p>
            <a:pPr>
              <a:lnSpc>
                <a:spcPct val="90000"/>
              </a:lnSpc>
              <a:buFont typeface="Wingdings" pitchFamily="2" charset="2"/>
              <a:buChar char="Ø"/>
            </a:pPr>
            <a:r>
              <a:rPr lang="en-US" dirty="0">
                <a:latin typeface="Baskerville Old Face" pitchFamily="18" charset="0"/>
              </a:rPr>
              <a:t>Setup Cost – No cabling required.</a:t>
            </a:r>
          </a:p>
          <a:p>
            <a:pPr>
              <a:lnSpc>
                <a:spcPct val="90000"/>
              </a:lnSpc>
              <a:buFont typeface="Wingdings" pitchFamily="2" charset="2"/>
              <a:buChar char="Ø"/>
            </a:pPr>
            <a:r>
              <a:rPr lang="en-US" dirty="0">
                <a:latin typeface="Baskerville Old Face" pitchFamily="18" charset="0"/>
              </a:rPr>
              <a:t>Flexibility – Quick and easy to setup in temp or permanent space.</a:t>
            </a:r>
          </a:p>
          <a:p>
            <a:pPr>
              <a:lnSpc>
                <a:spcPct val="90000"/>
              </a:lnSpc>
              <a:buFont typeface="Wingdings" pitchFamily="2" charset="2"/>
              <a:buChar char="Ø"/>
            </a:pPr>
            <a:r>
              <a:rPr lang="en-US" dirty="0">
                <a:latin typeface="Baskerville Old Face" pitchFamily="18" charset="0"/>
              </a:rPr>
              <a:t>Scalable – Can be expanded with growth.</a:t>
            </a:r>
          </a:p>
          <a:p>
            <a:pPr>
              <a:lnSpc>
                <a:spcPct val="90000"/>
              </a:lnSpc>
              <a:buFont typeface="Wingdings" pitchFamily="2" charset="2"/>
              <a:buChar char="Ø"/>
            </a:pPr>
            <a:r>
              <a:rPr lang="en-US" dirty="0">
                <a:latin typeface="Baskerville Old Face" pitchFamily="18" charset="0"/>
              </a:rPr>
              <a:t>Mobile Access – Can access the network on the move.</a:t>
            </a:r>
          </a:p>
          <a:p>
            <a:pPr>
              <a:buFont typeface="Wingdings" pitchFamily="2" charset="2"/>
              <a:buChar char="Ø"/>
            </a:pPr>
            <a:endParaRPr lang="en-US" dirty="0">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17</a:t>
            </a:fld>
            <a:endParaRPr lang="es-ES">
              <a:latin typeface="Baskerville Old Face" pitchFamily="18" charset="0"/>
            </a:endParaRPr>
          </a:p>
        </p:txBody>
      </p:sp>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US" b="1" i="1" u="sng" dirty="0">
                <a:latin typeface="Baskerville Old Face" pitchFamily="18" charset="0"/>
              </a:rPr>
              <a:t>Disadvantages</a:t>
            </a:r>
          </a:p>
        </p:txBody>
      </p:sp>
      <p:sp>
        <p:nvSpPr>
          <p:cNvPr id="3" name="Content Placeholder 2"/>
          <p:cNvSpPr>
            <a:spLocks noGrp="1"/>
          </p:cNvSpPr>
          <p:nvPr>
            <p:ph idx="1"/>
          </p:nvPr>
        </p:nvSpPr>
        <p:spPr>
          <a:xfrm>
            <a:off x="142844" y="1428736"/>
            <a:ext cx="8229600" cy="4525963"/>
          </a:xfrm>
        </p:spPr>
        <p:txBody>
          <a:bodyPr/>
          <a:lstStyle/>
          <a:p>
            <a:pPr>
              <a:lnSpc>
                <a:spcPct val="90000"/>
              </a:lnSpc>
              <a:buFont typeface="Wingdings" pitchFamily="2" charset="2"/>
              <a:buChar char="Ø"/>
            </a:pPr>
            <a:r>
              <a:rPr lang="en-US" dirty="0">
                <a:latin typeface="Baskerville Old Face" pitchFamily="18" charset="0"/>
              </a:rPr>
              <a:t>Speed – Slower than cable.</a:t>
            </a:r>
          </a:p>
          <a:p>
            <a:pPr>
              <a:lnSpc>
                <a:spcPct val="90000"/>
              </a:lnSpc>
              <a:buFont typeface="Wingdings" pitchFamily="2" charset="2"/>
              <a:buChar char="Ø"/>
            </a:pPr>
            <a:r>
              <a:rPr lang="en-US" dirty="0">
                <a:latin typeface="Baskerville Old Face" pitchFamily="18" charset="0"/>
              </a:rPr>
              <a:t>Range – Affected by various medium.</a:t>
            </a:r>
          </a:p>
          <a:p>
            <a:pPr lvl="1">
              <a:lnSpc>
                <a:spcPct val="90000"/>
              </a:lnSpc>
              <a:buNone/>
            </a:pPr>
            <a:r>
              <a:rPr lang="en-US" dirty="0">
                <a:latin typeface="Baskerville Old Face" pitchFamily="18" charset="0"/>
              </a:rPr>
              <a:t>-Travels best through open space.</a:t>
            </a:r>
          </a:p>
          <a:p>
            <a:pPr lvl="1">
              <a:lnSpc>
                <a:spcPct val="90000"/>
              </a:lnSpc>
              <a:buNone/>
            </a:pPr>
            <a:r>
              <a:rPr lang="en-US" dirty="0">
                <a:latin typeface="Baskerville Old Face" pitchFamily="18" charset="0"/>
              </a:rPr>
              <a:t>-Reduced by walls, glass, water, etc</a:t>
            </a:r>
          </a:p>
          <a:p>
            <a:pPr>
              <a:lnSpc>
                <a:spcPct val="90000"/>
              </a:lnSpc>
              <a:buFont typeface="Wingdings" pitchFamily="2" charset="2"/>
              <a:buChar char="Ø"/>
            </a:pPr>
            <a:r>
              <a:rPr lang="en-US" dirty="0">
                <a:latin typeface="Baskerville Old Face" pitchFamily="18" charset="0"/>
              </a:rPr>
              <a:t>Security – Greater exposure to risks.</a:t>
            </a:r>
          </a:p>
          <a:p>
            <a:pPr lvl="1">
              <a:lnSpc>
                <a:spcPct val="90000"/>
              </a:lnSpc>
              <a:buNone/>
            </a:pPr>
            <a:r>
              <a:rPr lang="en-US" dirty="0">
                <a:latin typeface="Baskerville Old Face" pitchFamily="18" charset="0"/>
              </a:rPr>
              <a:t>-Unauthorized access.</a:t>
            </a:r>
          </a:p>
          <a:p>
            <a:pPr lvl="1">
              <a:lnSpc>
                <a:spcPct val="90000"/>
              </a:lnSpc>
              <a:buNone/>
            </a:pPr>
            <a:r>
              <a:rPr lang="en-US" dirty="0">
                <a:latin typeface="Baskerville Old Face" pitchFamily="18" charset="0"/>
              </a:rPr>
              <a:t>-Compromising data.</a:t>
            </a:r>
          </a:p>
          <a:p>
            <a:pPr lvl="1">
              <a:lnSpc>
                <a:spcPct val="90000"/>
              </a:lnSpc>
              <a:buNone/>
            </a:pPr>
            <a:r>
              <a:rPr lang="en-US" dirty="0">
                <a:latin typeface="Baskerville Old Face" pitchFamily="18" charset="0"/>
              </a:rPr>
              <a:t>-Denial of service.</a:t>
            </a:r>
          </a:p>
          <a:p>
            <a:pPr>
              <a:buFont typeface="Wingdings" pitchFamily="2" charset="2"/>
              <a:buChar char="Ø"/>
            </a:pPr>
            <a:endParaRPr lang="en-US" dirty="0">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18</a:t>
            </a:fld>
            <a:endParaRPr lang="es-ES">
              <a:latin typeface="Baskerville Old Face" pitchFamily="18" charset="0"/>
            </a:endParaRPr>
          </a:p>
        </p:txBody>
      </p:sp>
    </p:spTree>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68879" y="2967334"/>
            <a:ext cx="5217765" cy="1200329"/>
          </a:xfrm>
          <a:prstGeom prst="rect">
            <a:avLst/>
          </a:prstGeom>
          <a:noFill/>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n-US" sz="7200" b="1" dirty="0">
                <a:ln w="11430"/>
                <a:solidFill>
                  <a:schemeClr val="accent2"/>
                </a:solidFill>
                <a:effectLst>
                  <a:outerShdw blurRad="80000" dist="40000" dir="5040000" algn="tl">
                    <a:srgbClr val="000000">
                      <a:alpha val="30000"/>
                    </a:srgbClr>
                  </a:outerShdw>
                </a:effectLst>
              </a:rPr>
              <a:t>Thank</a:t>
            </a:r>
            <a:r>
              <a:rPr lang="en-US" sz="7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You</a:t>
            </a:r>
          </a:p>
        </p:txBody>
      </p:sp>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US" b="1" i="1" u="sng" dirty="0">
                <a:latin typeface="Baskerville Old Face" pitchFamily="18" charset="0"/>
              </a:rPr>
              <a:t>What is Wi-Fi</a:t>
            </a:r>
          </a:p>
        </p:txBody>
      </p:sp>
      <p:sp>
        <p:nvSpPr>
          <p:cNvPr id="3" name="Content Placeholder 2"/>
          <p:cNvSpPr>
            <a:spLocks noGrp="1"/>
          </p:cNvSpPr>
          <p:nvPr>
            <p:ph idx="1"/>
          </p:nvPr>
        </p:nvSpPr>
        <p:spPr>
          <a:xfrm>
            <a:off x="285720" y="1428736"/>
            <a:ext cx="8229600" cy="4525963"/>
          </a:xfrm>
        </p:spPr>
        <p:txBody>
          <a:bodyPr/>
          <a:lstStyle/>
          <a:p>
            <a:pPr>
              <a:buFont typeface="Wingdings" pitchFamily="2" charset="2"/>
              <a:buChar char="Ø"/>
            </a:pPr>
            <a:r>
              <a:rPr lang="en-US" dirty="0">
                <a:latin typeface="Baskerville Old Face" pitchFamily="18" charset="0"/>
              </a:rPr>
              <a:t>Short for </a:t>
            </a:r>
            <a:r>
              <a:rPr lang="en-US" b="1" i="1" dirty="0">
                <a:latin typeface="Baskerville Old Face" pitchFamily="18" charset="0"/>
              </a:rPr>
              <a:t>wi</a:t>
            </a:r>
            <a:r>
              <a:rPr lang="en-US" i="1" dirty="0">
                <a:latin typeface="Baskerville Old Face" pitchFamily="18" charset="0"/>
              </a:rPr>
              <a:t>reless </a:t>
            </a:r>
            <a:r>
              <a:rPr lang="en-US" b="1" i="1" dirty="0">
                <a:latin typeface="Baskerville Old Face" pitchFamily="18" charset="0"/>
              </a:rPr>
              <a:t>fi</a:t>
            </a:r>
            <a:r>
              <a:rPr lang="en-US" i="1" dirty="0">
                <a:latin typeface="Baskerville Old Face" pitchFamily="18" charset="0"/>
              </a:rPr>
              <a:t>delity</a:t>
            </a:r>
            <a:endParaRPr lang="en-US" altLang="zh-TW" dirty="0">
              <a:latin typeface="Baskerville Old Face" pitchFamily="18" charset="0"/>
              <a:ea typeface="新細明體" pitchFamily="18" charset="-120"/>
            </a:endParaRPr>
          </a:p>
          <a:p>
            <a:pPr>
              <a:buFont typeface="Wingdings" pitchFamily="2" charset="2"/>
              <a:buChar char="Ø"/>
            </a:pPr>
            <a:r>
              <a:rPr lang="en-US" altLang="zh-TW" dirty="0">
                <a:latin typeface="Baskerville Old Face" pitchFamily="18" charset="0"/>
                <a:ea typeface="新細明體" pitchFamily="18" charset="-120"/>
              </a:rPr>
              <a:t>The standard for wireless local area networks (WLANs)</a:t>
            </a:r>
            <a:endParaRPr lang="en-US" dirty="0">
              <a:latin typeface="Baskerville Old Face" pitchFamily="18" charset="0"/>
            </a:endParaRPr>
          </a:p>
          <a:p>
            <a:pPr algn="ctr">
              <a:buNone/>
            </a:pPr>
            <a:r>
              <a:rPr lang="en-US" dirty="0">
                <a:latin typeface="Baskerville Old Face" pitchFamily="18" charset="0"/>
              </a:rPr>
              <a:t>Or</a:t>
            </a:r>
          </a:p>
          <a:p>
            <a:pPr>
              <a:buFont typeface="Wingdings" pitchFamily="2" charset="2"/>
              <a:buChar char="Ø"/>
            </a:pPr>
            <a:r>
              <a:rPr lang="en-US" dirty="0">
                <a:latin typeface="Baskerville Old Face" pitchFamily="18" charset="0"/>
              </a:rPr>
              <a:t>IEEE 802.11 Standard</a:t>
            </a:r>
          </a:p>
          <a:p>
            <a:pPr>
              <a:buNone/>
            </a:pPr>
            <a:r>
              <a:rPr lang="en-US" dirty="0">
                <a:latin typeface="Baskerville Old Face" pitchFamily="18" charset="0"/>
              </a:rPr>
              <a:t>By Greg Goldman</a:t>
            </a:r>
          </a:p>
          <a:p>
            <a:pPr>
              <a:buNone/>
            </a:pPr>
            <a:endParaRPr lang="en-US" dirty="0">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2</a:t>
            </a:fld>
            <a:endParaRPr lang="es-ES">
              <a:latin typeface="Baskerville Old Face" pitchFamily="18" charset="0"/>
            </a:endParaRPr>
          </a:p>
        </p:txBody>
      </p:sp>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8229600" cy="1143000"/>
          </a:xfrm>
        </p:spPr>
        <p:txBody>
          <a:bodyPr/>
          <a:lstStyle/>
          <a:p>
            <a:r>
              <a:rPr lang="en-US" b="1" i="1" u="sng" dirty="0">
                <a:latin typeface="Baskerville Old Face" pitchFamily="18" charset="0"/>
              </a:rPr>
              <a:t> How connect</a:t>
            </a:r>
          </a:p>
        </p:txBody>
      </p:sp>
      <p:sp>
        <p:nvSpPr>
          <p:cNvPr id="3" name="Content Placeholder 2"/>
          <p:cNvSpPr>
            <a:spLocks noGrp="1"/>
          </p:cNvSpPr>
          <p:nvPr>
            <p:ph idx="1"/>
          </p:nvPr>
        </p:nvSpPr>
        <p:spPr>
          <a:xfrm>
            <a:off x="0" y="1357298"/>
            <a:ext cx="8929718" cy="4525963"/>
          </a:xfrm>
        </p:spPr>
        <p:txBody>
          <a:bodyPr/>
          <a:lstStyle/>
          <a:p>
            <a:pPr>
              <a:buFont typeface="Wingdings" pitchFamily="2" charset="2"/>
              <a:buChar char="Ø"/>
            </a:pPr>
            <a:r>
              <a:rPr lang="en-US" sz="2800" dirty="0">
                <a:latin typeface="Baskerville Old Face" pitchFamily="18" charset="0"/>
              </a:rPr>
              <a:t>Connect computers anywhere in your home or office without the need for wires. The computers connect to the network using radio signals, and computers can be up to 100 feet or so apart.</a:t>
            </a: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3</a:t>
            </a:fld>
            <a:endParaRPr lang="es-ES">
              <a:latin typeface="Baskerville Old Face" pitchFamily="18" charset="0"/>
            </a:endParaRPr>
          </a:p>
        </p:txBody>
      </p:sp>
      <p:pic>
        <p:nvPicPr>
          <p:cNvPr id="6" name="Picture 5" descr="WiFi3.jpg"/>
          <p:cNvPicPr>
            <a:picLocks noChangeAspect="1"/>
          </p:cNvPicPr>
          <p:nvPr/>
        </p:nvPicPr>
        <p:blipFill>
          <a:blip r:embed="rId2"/>
          <a:stretch>
            <a:fillRect/>
          </a:stretch>
        </p:blipFill>
        <p:spPr>
          <a:xfrm>
            <a:off x="428596" y="3214686"/>
            <a:ext cx="5715000" cy="3286148"/>
          </a:xfrm>
          <a:prstGeom prst="rect">
            <a:avLst/>
          </a:prstGeom>
        </p:spPr>
      </p:pic>
    </p:spTree>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US" b="1" i="1" u="sng" dirty="0">
                <a:latin typeface="Baskerville Old Face" pitchFamily="18" charset="0"/>
              </a:rPr>
              <a:t>Wi-Fi Alliance</a:t>
            </a:r>
          </a:p>
        </p:txBody>
      </p:sp>
      <p:sp>
        <p:nvSpPr>
          <p:cNvPr id="3" name="Content Placeholder 2"/>
          <p:cNvSpPr>
            <a:spLocks noGrp="1"/>
          </p:cNvSpPr>
          <p:nvPr>
            <p:ph idx="1"/>
          </p:nvPr>
        </p:nvSpPr>
        <p:spPr>
          <a:xfrm>
            <a:off x="142844" y="1428736"/>
            <a:ext cx="8229600" cy="4525963"/>
          </a:xfrm>
        </p:spPr>
        <p:txBody>
          <a:bodyPr/>
          <a:lstStyle/>
          <a:p>
            <a:pPr>
              <a:buFont typeface="Wingdings" pitchFamily="2" charset="2"/>
              <a:buChar char="Ø"/>
            </a:pPr>
            <a:r>
              <a:rPr lang="en-US" dirty="0">
                <a:latin typeface="Baskerville Old Face" pitchFamily="18" charset="0"/>
              </a:rPr>
              <a:t>Non-profit standards organization.</a:t>
            </a:r>
          </a:p>
          <a:p>
            <a:pPr>
              <a:buFont typeface="Wingdings" pitchFamily="2" charset="2"/>
              <a:buChar char="Ø"/>
            </a:pPr>
            <a:r>
              <a:rPr lang="en-US" dirty="0">
                <a:latin typeface="Baskerville Old Face" pitchFamily="18" charset="0"/>
              </a:rPr>
              <a:t>Global organization that created the Wi-Fi brand name.</a:t>
            </a:r>
          </a:p>
          <a:p>
            <a:pPr>
              <a:buFont typeface="Wingdings" pitchFamily="2" charset="2"/>
              <a:buChar char="Ø"/>
            </a:pPr>
            <a:r>
              <a:rPr lang="en-US" dirty="0">
                <a:latin typeface="Baskerville Old Face" pitchFamily="18" charset="0"/>
              </a:rPr>
              <a:t>Formerly the Wireless Ethernet Compatibility Alliance.</a:t>
            </a:r>
          </a:p>
          <a:p>
            <a:pPr>
              <a:buFont typeface="Wingdings" pitchFamily="2" charset="2"/>
              <a:buChar char="Ø"/>
            </a:pPr>
            <a:endParaRPr lang="en-US" dirty="0">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4</a:t>
            </a:fld>
            <a:endParaRPr lang="es-ES">
              <a:latin typeface="Baskerville Old Face" pitchFamily="18" charset="0"/>
            </a:endParaRPr>
          </a:p>
        </p:txBody>
      </p:sp>
    </p:spTree>
  </p:cSld>
  <p:clrMapOvr>
    <a:masterClrMapping/>
  </p:clrMapOvr>
  <p:transition>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8229600" cy="1143000"/>
          </a:xfrm>
        </p:spPr>
        <p:txBody>
          <a:bodyPr/>
          <a:lstStyle/>
          <a:p>
            <a:r>
              <a:rPr lang="en-US" b="1" i="1" u="sng" dirty="0">
                <a:latin typeface="Baskerville Old Face" pitchFamily="18" charset="0"/>
              </a:rPr>
              <a:t>Wi-Fi Certification</a:t>
            </a:r>
          </a:p>
        </p:txBody>
      </p:sp>
      <p:sp>
        <p:nvSpPr>
          <p:cNvPr id="3" name="Content Placeholder 2"/>
          <p:cNvSpPr>
            <a:spLocks noGrp="1"/>
          </p:cNvSpPr>
          <p:nvPr>
            <p:ph idx="1"/>
          </p:nvPr>
        </p:nvSpPr>
        <p:spPr>
          <a:xfrm>
            <a:off x="142844" y="1428736"/>
            <a:ext cx="8715436" cy="4525963"/>
          </a:xfrm>
        </p:spPr>
        <p:txBody>
          <a:bodyPr/>
          <a:lstStyle/>
          <a:p>
            <a:pPr>
              <a:buFont typeface="Wingdings" pitchFamily="2" charset="2"/>
              <a:buChar char="Ø"/>
            </a:pPr>
            <a:r>
              <a:rPr lang="en-US" sz="2800" dirty="0">
                <a:latin typeface="Baskerville Old Face" pitchFamily="18" charset="0"/>
              </a:rPr>
              <a:t>The Wi-Fi CERTIFIED logo from the Wi-Fi Alliance. </a:t>
            </a:r>
          </a:p>
          <a:p>
            <a:pPr lvl="1"/>
            <a:r>
              <a:rPr lang="en-US" sz="2400" dirty="0">
                <a:latin typeface="Baskerville Old Face" pitchFamily="18" charset="0"/>
              </a:rPr>
              <a:t>Rigorous interoperability testing requirements.</a:t>
            </a:r>
          </a:p>
          <a:p>
            <a:pPr lvl="1"/>
            <a:r>
              <a:rPr lang="en-US" sz="2400" dirty="0">
                <a:latin typeface="Baskerville Old Face" pitchFamily="18" charset="0"/>
              </a:rPr>
              <a:t>Certifies the interoperability of 802.11 products from the many different vendors.</a:t>
            </a:r>
            <a:endParaRPr lang="en-US" sz="3200" dirty="0">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5</a:t>
            </a:fld>
            <a:endParaRPr lang="es-ES">
              <a:latin typeface="Baskerville Old Face" pitchFamily="18" charset="0"/>
            </a:endParaRPr>
          </a:p>
        </p:txBody>
      </p:sp>
      <p:pic>
        <p:nvPicPr>
          <p:cNvPr id="6" name="Picture 4"/>
          <p:cNvPicPr>
            <a:picLocks noChangeAspect="1" noChangeArrowheads="1"/>
          </p:cNvPicPr>
          <p:nvPr/>
        </p:nvPicPr>
        <p:blipFill>
          <a:blip r:embed="rId2"/>
          <a:srcRect/>
          <a:stretch>
            <a:fillRect/>
          </a:stretch>
        </p:blipFill>
        <p:spPr>
          <a:xfrm>
            <a:off x="2357422" y="4148142"/>
            <a:ext cx="1800225" cy="581025"/>
          </a:xfrm>
          <a:prstGeom prst="rect">
            <a:avLst/>
          </a:prstGeom>
          <a:noFill/>
          <a:ln/>
        </p:spPr>
      </p:pic>
      <p:pic>
        <p:nvPicPr>
          <p:cNvPr id="7" name="Picture 6"/>
          <p:cNvPicPr>
            <a:picLocks noChangeAspect="1" noChangeArrowheads="1"/>
          </p:cNvPicPr>
          <p:nvPr/>
        </p:nvPicPr>
        <p:blipFill>
          <a:blip r:embed="rId3"/>
          <a:srcRect/>
          <a:stretch>
            <a:fillRect/>
          </a:stretch>
        </p:blipFill>
        <p:spPr>
          <a:xfrm>
            <a:off x="5405422" y="4071942"/>
            <a:ext cx="1038225" cy="1057275"/>
          </a:xfrm>
          <a:prstGeom prst="rect">
            <a:avLst/>
          </a:prstGeom>
          <a:noFill/>
          <a:ln/>
        </p:spPr>
      </p:pic>
    </p:spTree>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285860"/>
            <a:ext cx="8472518" cy="4525963"/>
          </a:xfrm>
        </p:spPr>
        <p:txBody>
          <a:bodyPr/>
          <a:lstStyle/>
          <a:p>
            <a:pPr>
              <a:buFont typeface="Wingdings" pitchFamily="2" charset="2"/>
              <a:buChar char="Ø"/>
            </a:pPr>
            <a:r>
              <a:rPr lang="en-US" dirty="0">
                <a:latin typeface="Baskerville Old Face" pitchFamily="18" charset="0"/>
              </a:rPr>
              <a:t>Develop a Medium Access Control (MAC) and Physical Layer (PHY) </a:t>
            </a:r>
          </a:p>
          <a:p>
            <a:pPr>
              <a:buFont typeface="Wingdings" pitchFamily="2" charset="2"/>
              <a:buChar char="Ø"/>
            </a:pPr>
            <a:r>
              <a:rPr lang="en-US" dirty="0">
                <a:latin typeface="Baskerville Old Face" pitchFamily="18" charset="0"/>
              </a:rPr>
              <a:t>Specification for wireless connectivity for fixed, portable and moving stations within a </a:t>
            </a:r>
            <a:r>
              <a:rPr lang="en-US" b="1" dirty="0">
                <a:latin typeface="Baskerville Old Face" pitchFamily="18" charset="0"/>
              </a:rPr>
              <a:t>local area</a:t>
            </a:r>
            <a:r>
              <a:rPr lang="en-US" dirty="0">
                <a:latin typeface="Baskerville Old Face" pitchFamily="18" charset="0"/>
              </a:rPr>
              <a:t>.</a:t>
            </a: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6</a:t>
            </a:fld>
            <a:endParaRPr lang="es-ES">
              <a:latin typeface="Baskerville Old Face" pitchFamily="18" charset="0"/>
            </a:endParaRPr>
          </a:p>
        </p:txBody>
      </p:sp>
      <p:sp>
        <p:nvSpPr>
          <p:cNvPr id="7" name="Rectangle 2"/>
          <p:cNvSpPr>
            <a:spLocks noGrp="1" noChangeArrowheads="1"/>
          </p:cNvSpPr>
          <p:nvPr>
            <p:ph type="title"/>
          </p:nvPr>
        </p:nvSpPr>
        <p:spPr>
          <a:xfrm>
            <a:off x="214282" y="71414"/>
            <a:ext cx="8715436" cy="1143000"/>
          </a:xfrm>
        </p:spPr>
        <p:txBody>
          <a:bodyPr/>
          <a:lstStyle/>
          <a:p>
            <a:r>
              <a:rPr lang="en-US" sz="4000" b="1" i="1" u="sng" dirty="0">
                <a:latin typeface="Baskerville Old Face" pitchFamily="18" charset="0"/>
              </a:rPr>
              <a:t>What is the goal of 802.11 standard ?</a:t>
            </a:r>
          </a:p>
        </p:txBody>
      </p:sp>
    </p:spTree>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US" sz="4000" b="1" i="1" u="sng" dirty="0">
                <a:latin typeface="Baskerville Old Face" pitchFamily="18" charset="0"/>
              </a:rPr>
              <a:t>802.11 sub-standards(amendments )</a:t>
            </a:r>
          </a:p>
        </p:txBody>
      </p:sp>
      <p:sp>
        <p:nvSpPr>
          <p:cNvPr id="3" name="Content Placeholder 2"/>
          <p:cNvSpPr>
            <a:spLocks noGrp="1"/>
          </p:cNvSpPr>
          <p:nvPr>
            <p:ph idx="1"/>
          </p:nvPr>
        </p:nvSpPr>
        <p:spPr>
          <a:xfrm>
            <a:off x="0" y="1600200"/>
            <a:ext cx="9144000" cy="4525963"/>
          </a:xfrm>
        </p:spPr>
        <p:txBody>
          <a:bodyPr/>
          <a:lstStyle/>
          <a:p>
            <a:pPr>
              <a:lnSpc>
                <a:spcPct val="90000"/>
              </a:lnSpc>
              <a:buFont typeface="Wingdings" pitchFamily="2" charset="2"/>
              <a:buChar char="Ø"/>
            </a:pPr>
            <a:r>
              <a:rPr lang="en-US" sz="2400" dirty="0">
                <a:solidFill>
                  <a:srgbClr val="3366FF"/>
                </a:solidFill>
                <a:latin typeface="Baskerville Old Face" pitchFamily="18" charset="0"/>
              </a:rPr>
              <a:t>802.11    MAC (Media Access Control)	    ratified 1999</a:t>
            </a:r>
          </a:p>
          <a:p>
            <a:pPr>
              <a:lnSpc>
                <a:spcPct val="90000"/>
              </a:lnSpc>
              <a:buFont typeface="Wingdings" pitchFamily="2" charset="2"/>
              <a:buChar char="Ø"/>
            </a:pPr>
            <a:r>
              <a:rPr lang="en-US" sz="2400" dirty="0">
                <a:solidFill>
                  <a:srgbClr val="3366FF"/>
                </a:solidFill>
                <a:latin typeface="Baskerville Old Face" pitchFamily="18" charset="0"/>
              </a:rPr>
              <a:t>802.11b  PHY  2.4 GHz (max 11 Mbps)        ratified  1999</a:t>
            </a:r>
          </a:p>
          <a:p>
            <a:pPr>
              <a:lnSpc>
                <a:spcPct val="90000"/>
              </a:lnSpc>
              <a:buFont typeface="Wingdings" pitchFamily="2" charset="2"/>
              <a:buChar char="Ø"/>
            </a:pPr>
            <a:r>
              <a:rPr lang="en-US" sz="2400" dirty="0">
                <a:solidFill>
                  <a:srgbClr val="3366FF"/>
                </a:solidFill>
                <a:latin typeface="Baskerville Old Face" pitchFamily="18" charset="0"/>
              </a:rPr>
              <a:t>802.11a  PHY  5.0 GHz (max 54 Mbps)        ratified  1999</a:t>
            </a:r>
            <a:r>
              <a:rPr lang="en-US" sz="2400" dirty="0">
                <a:latin typeface="Baskerville Old Face" pitchFamily="18" charset="0"/>
              </a:rPr>
              <a:t> 	</a:t>
            </a:r>
          </a:p>
          <a:p>
            <a:pPr>
              <a:lnSpc>
                <a:spcPct val="90000"/>
              </a:lnSpc>
              <a:buFont typeface="Wingdings" pitchFamily="2" charset="2"/>
              <a:buChar char="Ø"/>
            </a:pPr>
            <a:r>
              <a:rPr lang="en-US" sz="2400" dirty="0">
                <a:solidFill>
                  <a:srgbClr val="FF0066"/>
                </a:solidFill>
                <a:latin typeface="Baskerville Old Face" pitchFamily="18" charset="0"/>
              </a:rPr>
              <a:t>802.11g  PHY  2.0 GHz (max 54 Mbps)        ratified  2003</a:t>
            </a:r>
            <a:r>
              <a:rPr lang="en-US" sz="2400" dirty="0">
                <a:latin typeface="Baskerville Old Face" pitchFamily="18" charset="0"/>
              </a:rPr>
              <a:t> 	</a:t>
            </a:r>
          </a:p>
          <a:p>
            <a:pPr>
              <a:lnSpc>
                <a:spcPct val="90000"/>
              </a:lnSpc>
              <a:buFont typeface="Wingdings" pitchFamily="2" charset="2"/>
              <a:buChar char="Ø"/>
            </a:pPr>
            <a:r>
              <a:rPr lang="en-US" sz="2400" dirty="0">
                <a:latin typeface="Baskerville Old Face" pitchFamily="18" charset="0"/>
              </a:rPr>
              <a:t>802.11i    Security 				    draft number XXX </a:t>
            </a:r>
          </a:p>
          <a:p>
            <a:pPr>
              <a:lnSpc>
                <a:spcPct val="90000"/>
              </a:lnSpc>
              <a:buFont typeface="Wingdings" pitchFamily="2" charset="2"/>
              <a:buChar char="Ø"/>
            </a:pPr>
            <a:r>
              <a:rPr lang="en-US" sz="2400" dirty="0">
                <a:latin typeface="Baskerville Old Face" pitchFamily="18" charset="0"/>
              </a:rPr>
              <a:t>802.11e   </a:t>
            </a:r>
            <a:r>
              <a:rPr lang="en-US" sz="2400" dirty="0" err="1">
                <a:latin typeface="Baskerville Old Face" pitchFamily="18" charset="0"/>
              </a:rPr>
              <a:t>QoS</a:t>
            </a:r>
            <a:r>
              <a:rPr lang="en-US" sz="2400" dirty="0">
                <a:latin typeface="Baskerville Old Face" pitchFamily="18" charset="0"/>
              </a:rPr>
              <a:t>, Multimedia                            draft number XXX </a:t>
            </a:r>
          </a:p>
          <a:p>
            <a:pPr>
              <a:lnSpc>
                <a:spcPct val="90000"/>
              </a:lnSpc>
              <a:buFont typeface="Wingdings" pitchFamily="2" charset="2"/>
              <a:buChar char="Ø"/>
            </a:pPr>
            <a:r>
              <a:rPr lang="en-US" sz="2400" dirty="0">
                <a:latin typeface="Baskerville Old Face" pitchFamily="18" charset="0"/>
              </a:rPr>
              <a:t>802.11h   European regulations for 5GHz     draft number XXX </a:t>
            </a:r>
          </a:p>
          <a:p>
            <a:pPr>
              <a:lnSpc>
                <a:spcPct val="90000"/>
              </a:lnSpc>
              <a:buFont typeface="Wingdings" pitchFamily="2" charset="2"/>
              <a:buChar char="Ø"/>
            </a:pPr>
            <a:r>
              <a:rPr lang="en-US" sz="2400" dirty="0">
                <a:latin typeface="Baskerville Old Face" pitchFamily="18" charset="0"/>
              </a:rPr>
              <a:t>802.11h   Japan regulations for 5GHz            draft number XXX</a:t>
            </a:r>
          </a:p>
          <a:p>
            <a:pPr>
              <a:buFont typeface="Wingdings" pitchFamily="2" charset="2"/>
              <a:buChar char="Ø"/>
            </a:pPr>
            <a:endParaRPr lang="en-US" sz="2400" dirty="0">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7</a:t>
            </a:fld>
            <a:endParaRPr lang="es-ES">
              <a:latin typeface="Baskerville Old Face" pitchFamily="18" charset="0"/>
            </a:endParaRPr>
          </a:p>
        </p:txBody>
      </p:sp>
    </p:spTree>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8229600" cy="1143000"/>
          </a:xfrm>
        </p:spPr>
        <p:txBody>
          <a:bodyPr/>
          <a:lstStyle/>
          <a:p>
            <a:r>
              <a:rPr lang="en-US" b="1" i="1" u="sng" dirty="0">
                <a:latin typeface="Baskerville Old Face" pitchFamily="18" charset="0"/>
              </a:rPr>
              <a:t>802.11 Station Types</a:t>
            </a:r>
          </a:p>
        </p:txBody>
      </p:sp>
      <p:sp>
        <p:nvSpPr>
          <p:cNvPr id="3" name="Content Placeholder 2"/>
          <p:cNvSpPr>
            <a:spLocks noGrp="1"/>
          </p:cNvSpPr>
          <p:nvPr>
            <p:ph idx="1"/>
          </p:nvPr>
        </p:nvSpPr>
        <p:spPr/>
        <p:txBody>
          <a:bodyPr/>
          <a:lstStyle/>
          <a:p>
            <a:pPr>
              <a:buFont typeface="Wingdings" pitchFamily="2" charset="2"/>
              <a:buChar char="Ø"/>
            </a:pPr>
            <a:r>
              <a:rPr lang="en-US" dirty="0">
                <a:latin typeface="Baskerville Old Face" pitchFamily="18" charset="0"/>
              </a:rPr>
              <a:t>No transition</a:t>
            </a:r>
          </a:p>
          <a:p>
            <a:pPr>
              <a:buFont typeface="Wingdings" pitchFamily="2" charset="2"/>
              <a:buChar char="Ø"/>
            </a:pPr>
            <a:r>
              <a:rPr lang="en-US" dirty="0">
                <a:latin typeface="Baskerville Old Face" pitchFamily="18" charset="0"/>
              </a:rPr>
              <a:t>BSS transition</a:t>
            </a:r>
          </a:p>
          <a:p>
            <a:pPr>
              <a:buFont typeface="Wingdings" pitchFamily="2" charset="2"/>
              <a:buChar char="Ø"/>
            </a:pPr>
            <a:r>
              <a:rPr lang="en-US" dirty="0">
                <a:latin typeface="Baskerville Old Face" pitchFamily="18" charset="0"/>
              </a:rPr>
              <a:t>ESS Transition Mobility</a:t>
            </a:r>
          </a:p>
          <a:p>
            <a:pPr>
              <a:buNone/>
            </a:pPr>
            <a:endParaRPr lang="en-US" dirty="0">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8</a:t>
            </a:fld>
            <a:endParaRPr lang="es-ES">
              <a:latin typeface="Baskerville Old Face" pitchFamily="18" charset="0"/>
            </a:endParaRPr>
          </a:p>
        </p:txBody>
      </p:sp>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8229600" cy="1143000"/>
          </a:xfrm>
        </p:spPr>
        <p:txBody>
          <a:bodyPr/>
          <a:lstStyle/>
          <a:p>
            <a:r>
              <a:rPr lang="en-US" b="1" i="1" u="sng" dirty="0">
                <a:latin typeface="Baskerville Old Face" pitchFamily="18" charset="0"/>
              </a:rPr>
              <a:t>Context with OSI layers</a:t>
            </a: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latin typeface="Baskerville Old Face" pitchFamily="18" charset="0"/>
              </a:rPr>
              <a:pPr>
                <a:defRPr/>
              </a:pPr>
              <a:t>9</a:t>
            </a:fld>
            <a:endParaRPr lang="es-ES">
              <a:latin typeface="Baskerville Old Face" pitchFamily="18" charset="0"/>
            </a:endParaRPr>
          </a:p>
        </p:txBody>
      </p:sp>
      <p:pic>
        <p:nvPicPr>
          <p:cNvPr id="6" name="Picture 3"/>
          <p:cNvPicPr>
            <a:picLocks noGrp="1" noChangeAspect="1" noChangeArrowheads="1"/>
          </p:cNvPicPr>
          <p:nvPr>
            <p:ph idx="1"/>
          </p:nvPr>
        </p:nvPicPr>
        <p:blipFill>
          <a:blip r:embed="rId2"/>
          <a:srcRect/>
          <a:stretch>
            <a:fillRect/>
          </a:stretch>
        </p:blipFill>
        <p:spPr>
          <a:xfrm>
            <a:off x="285720" y="1428737"/>
            <a:ext cx="7929617" cy="4429354"/>
          </a:xfrm>
        </p:spPr>
      </p:pic>
    </p:spTree>
  </p:cSld>
  <p:clrMapOvr>
    <a:masterClrMapping/>
  </p:clrMapOvr>
  <p:transition>
    <p:pull dir="rd"/>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7327</TotalTime>
  <Words>854</Words>
  <Application>Microsoft Office PowerPoint</Application>
  <PresentationFormat>On-screen Show (4:3)</PresentationFormat>
  <Paragraphs>160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Baskerville Old Face</vt:lpstr>
      <vt:lpstr>Calibri</vt:lpstr>
      <vt:lpstr>Wingdings</vt:lpstr>
      <vt:lpstr>Diseño predeterminado</vt:lpstr>
      <vt:lpstr>PowerPoint Presentation</vt:lpstr>
      <vt:lpstr>What is Wi-Fi</vt:lpstr>
      <vt:lpstr> How connect</vt:lpstr>
      <vt:lpstr>Wi-Fi Alliance</vt:lpstr>
      <vt:lpstr>Wi-Fi Certification</vt:lpstr>
      <vt:lpstr>What is the goal of 802.11 standard ?</vt:lpstr>
      <vt:lpstr>802.11 sub-standards(amendments )</vt:lpstr>
      <vt:lpstr>802.11 Station Types</vt:lpstr>
      <vt:lpstr>Context with OSI layers</vt:lpstr>
      <vt:lpstr>Standard 802.11 frame format</vt:lpstr>
      <vt:lpstr>Frames types and subtypes</vt:lpstr>
      <vt:lpstr>802.11 MAC Infrastructure Model </vt:lpstr>
      <vt:lpstr>Ad hoc network models</vt:lpstr>
      <vt:lpstr>Two types of access to air</vt:lpstr>
      <vt:lpstr>Summary of required features and difficulties vs 802.11 features</vt:lpstr>
      <vt:lpstr>Why do we need 11A/11B/11G ?</vt:lpstr>
      <vt:lpstr>Advantages</vt:lpstr>
      <vt:lpstr>Disadvantages</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Tanjida</cp:lastModifiedBy>
  <cp:revision>947</cp:revision>
  <dcterms:created xsi:type="dcterms:W3CDTF">2010-05-23T14:28:12Z</dcterms:created>
  <dcterms:modified xsi:type="dcterms:W3CDTF">2020-08-19T20:42:42Z</dcterms:modified>
</cp:coreProperties>
</file>