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76" r:id="rId2"/>
    <p:sldId id="277" r:id="rId3"/>
    <p:sldId id="281" r:id="rId4"/>
    <p:sldId id="282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2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F50"/>
    <a:srgbClr val="0DB04A"/>
    <a:srgbClr val="1F7EE7"/>
    <a:srgbClr val="E25142"/>
    <a:srgbClr val="024793"/>
    <a:srgbClr val="2E4168"/>
    <a:srgbClr val="102960"/>
    <a:srgbClr val="243372"/>
    <a:srgbClr val="D6181F"/>
    <a:srgbClr val="882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7" autoAdjust="0"/>
  </p:normalViewPr>
  <p:slideViewPr>
    <p:cSldViewPr snapToGrid="0" showGuides="1">
      <p:cViewPr varScale="1">
        <p:scale>
          <a:sx n="62" d="100"/>
          <a:sy n="62" d="100"/>
        </p:scale>
        <p:origin x="828" y="56"/>
      </p:cViewPr>
      <p:guideLst>
        <p:guide orient="horz" pos="2160"/>
        <p:guide pos="3840"/>
        <p:guide pos="7129"/>
        <p:guide pos="551"/>
        <p:guide orient="horz" pos="210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FD139-CC41-44D9-B3EE-0C1BD3A04686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A54C5-D71D-4D9F-A762-5D9DA6855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E5F4B-E26A-41E3-B0CB-D243FAB882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77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A54C5-D71D-4D9F-A762-5D9DA6855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A54C5-D71D-4D9F-A762-5D9DA68555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5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0A7A7-E9A0-4E04-A49D-FE5DEC9F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3F6A6D-2933-4FAD-B95C-A0D8298AC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EC83C-127F-430C-A981-D8CDF8DD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8149A-BEF0-4F7B-8175-F5136B84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567D5-4742-4738-9BE8-8148B19D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5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89F7A-3FC7-4D7B-A4B2-D67DFE33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E80C77-C77E-4F04-95FA-A187125D8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80840-17DC-4527-848A-2965F90D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7D085F-FFE8-4455-BF30-920907E4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B9C9C8-5946-4A60-8BD1-963B288B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EC17D5-2304-44C5-B1E5-0D6966D77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D8E4A2-2AA6-442C-AAE8-B13FA90D8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69C75-6D8F-4695-8C85-B3F92DC6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D4CDB-2F02-4BFB-AA4F-D0C1E4C0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9153B-8F05-4C01-8841-58CE5AB5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4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31645-05F2-42CC-990A-FE1E442C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B2AF-0EAB-4DD5-BA8A-594AB3F7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5CA05-DE11-4821-87B3-2594A7DE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150A0A-D7E0-4856-8B04-710F7951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3F59CB-1332-4175-A659-13101440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5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A922D-7AA7-45C9-A6C4-19F6B07A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353FFD-4116-4527-841E-470B83737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CF3870-B2B5-44D6-8FA5-890A275D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E72FE6-5D19-451F-9CB6-B637EDBB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AB048-EF6A-4A0B-88FC-E805A7B6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5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6024D-A637-4D3D-A3C3-E51849E4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94A67-D5A5-469A-B1CD-1C83C442C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095398-59CD-4A6B-AD9F-B35E53792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7AEF0-32FF-481B-A002-5B012F2B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61269F-754D-4A95-B0C9-9F38D8A6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BFB2A5-1F5A-47E9-A384-0947F1A4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33A92-F24E-406B-993A-04C55341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B3173-72F6-46FE-9F12-9F7FF252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527B14-E58F-4D40-827C-6B4E752B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AD5A4D-45D3-4702-81CE-C77E2FA5D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26C578-FF78-42C9-A43F-677D66D6C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3E1B79-BD75-4F0A-A671-CB4F1BD5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3D1EF-194D-4B37-B04D-48415871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3FF4F0-A418-498B-964B-874AF65A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25A8A-E789-477D-A451-59584E87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D12ECF-C450-4B6B-BBA5-08F75FF3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94BD71-31AC-4C72-A7B4-F48F8DC7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EB595B-4295-4B15-9AAD-F198E957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9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EB6072-05AA-4752-80DA-AE6F56C8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5C52C8-F3E6-4DC5-897D-93B27465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5D5AC2-1AB1-41D5-8809-5F6B837B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7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AE93C-5CB0-42CE-8ABB-DE34A381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9579B-188C-4737-84D1-489AF37F8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C1D86F-43C7-4764-A6DE-2054B14F3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4B1755-41EE-4596-AF6B-7B7AC652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17AFD1-24CA-4858-98E9-D3FB4BFE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0F2F19-CC95-41B5-BEC0-07E40A50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9839E-A93F-4AE9-B777-42DAD35F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CF7405-E3F4-4791-863E-C6EF68F95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C3DB3E-F861-45AF-8148-34918DAD4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49FE0F-292E-4746-8C08-25C3F8DF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94BCFF-F1B8-4296-AD1A-ADFCADAD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71DB56-B6EE-4609-8CB3-30A1A79A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7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108B790-5212-4C17-9F64-1BB6A6995A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0888133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108B790-5212-4C17-9F64-1BB6A6995A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A474207-4A5F-4A30-8C50-83C7F03A259A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9F4F55-DD75-4B22-A02D-60616CE8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DB8B19-48EC-4A01-AB1C-6B0DA562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F6F3C4-BC08-462F-9268-5C9F6B78A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F5FE-C9EF-4E41-B249-757B17A47A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D2215-ED0A-4ECD-AEFD-D1211E4C1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CAEF1-AD48-4328-A590-63C6EA282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2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11" Type="http://schemas.openxmlformats.org/officeDocument/2006/relationships/image" Target="../media/image7.emf"/><Relationship Id="rId5" Type="http://schemas.openxmlformats.org/officeDocument/2006/relationships/image" Target="../media/image1.emf"/><Relationship Id="rId10" Type="http://schemas.openxmlformats.org/officeDocument/2006/relationships/image" Target="../media/image6.sv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683B8"/>
            </a:gs>
            <a:gs pos="100000">
              <a:srgbClr val="7030A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719AAB-2F12-4339-9875-95D960D574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719AAB-2F12-4339-9875-95D960D574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18F38126-25AF-464E-AB13-FE4602C24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1900929"/>
            <a:ext cx="6438900" cy="4957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CCC2C-F9D7-422A-9F13-8625568B3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134" y="2440447"/>
            <a:ext cx="4349682" cy="489127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3E961F3-288C-457C-9BA2-C911A7DF26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7700" y="1"/>
            <a:ext cx="2654300" cy="1726584"/>
          </a:xfrm>
          <a:prstGeom prst="rect">
            <a:avLst/>
          </a:prstGeom>
        </p:spPr>
      </p:pic>
      <p:sp>
        <p:nvSpPr>
          <p:cNvPr id="7" name="Rectángulo 3">
            <a:extLst>
              <a:ext uri="{FF2B5EF4-FFF2-40B4-BE49-F238E27FC236}">
                <a16:creationId xmlns:a16="http://schemas.microsoft.com/office/drawing/2014/main" id="{33CCE3E9-AA96-47FE-8409-0E97181EC367}"/>
              </a:ext>
            </a:extLst>
          </p:cNvPr>
          <p:cNvSpPr/>
          <p:nvPr/>
        </p:nvSpPr>
        <p:spPr>
          <a:xfrm>
            <a:off x="414596" y="579040"/>
            <a:ext cx="1136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HELLO!</a:t>
            </a:r>
          </a:p>
        </p:txBody>
      </p:sp>
      <p:sp>
        <p:nvSpPr>
          <p:cNvPr id="11" name="Rectángulo 3">
            <a:extLst>
              <a:ext uri="{FF2B5EF4-FFF2-40B4-BE49-F238E27FC236}">
                <a16:creationId xmlns:a16="http://schemas.microsoft.com/office/drawing/2014/main" id="{9A843861-CFBB-4FA6-B40A-1FA349CFC17D}"/>
              </a:ext>
            </a:extLst>
          </p:cNvPr>
          <p:cNvSpPr/>
          <p:nvPr/>
        </p:nvSpPr>
        <p:spPr>
          <a:xfrm>
            <a:off x="4824912" y="3396483"/>
            <a:ext cx="833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Country Fleet Equipment Analysis 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17FAB6B-BC75-48F2-A08A-B7E7BD8A52D3}"/>
              </a:ext>
            </a:extLst>
          </p:cNvPr>
          <p:cNvSpPr/>
          <p:nvPr/>
        </p:nvSpPr>
        <p:spPr>
          <a:xfrm>
            <a:off x="5246298" y="4264490"/>
            <a:ext cx="1573771" cy="8309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63A1AB-4643-4272-858D-6F68D283B76B}"/>
              </a:ext>
            </a:extLst>
          </p:cNvPr>
          <p:cNvGrpSpPr/>
          <p:nvPr/>
        </p:nvGrpSpPr>
        <p:grpSpPr>
          <a:xfrm>
            <a:off x="5472355" y="4423640"/>
            <a:ext cx="1157130" cy="671847"/>
            <a:chOff x="2025650" y="4786313"/>
            <a:chExt cx="285750" cy="287338"/>
          </a:xfrm>
          <a:gradFill>
            <a:gsLst>
              <a:gs pos="0">
                <a:srgbClr val="0683B8"/>
              </a:gs>
              <a:gs pos="100000">
                <a:srgbClr val="7030A0"/>
              </a:gs>
            </a:gsLst>
            <a:lin ang="18900000" scaled="1"/>
          </a:gradFill>
        </p:grpSpPr>
        <p:sp>
          <p:nvSpPr>
            <p:cNvPr id="64" name="Freeform 565">
              <a:extLst>
                <a:ext uri="{FF2B5EF4-FFF2-40B4-BE49-F238E27FC236}">
                  <a16:creationId xmlns:a16="http://schemas.microsoft.com/office/drawing/2014/main" id="{7C4A3111-F3A6-4737-B2D2-540217E696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566">
              <a:extLst>
                <a:ext uri="{FF2B5EF4-FFF2-40B4-BE49-F238E27FC236}">
                  <a16:creationId xmlns:a16="http://schemas.microsoft.com/office/drawing/2014/main" id="{CA3112E0-9E78-47B2-94AC-64F8ECF8D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C9DD4C0-72B9-4464-9AE6-96C554B321BF}"/>
              </a:ext>
            </a:extLst>
          </p:cNvPr>
          <p:cNvSpPr/>
          <p:nvPr/>
        </p:nvSpPr>
        <p:spPr>
          <a:xfrm>
            <a:off x="618640" y="4088"/>
            <a:ext cx="4093028" cy="2046514"/>
          </a:xfrm>
          <a:custGeom>
            <a:avLst/>
            <a:gdLst>
              <a:gd name="connsiteX0" fmla="*/ 0 w 4093028"/>
              <a:gd name="connsiteY0" fmla="*/ 0 h 2046514"/>
              <a:gd name="connsiteX1" fmla="*/ 1023257 w 4093028"/>
              <a:gd name="connsiteY1" fmla="*/ 0 h 2046514"/>
              <a:gd name="connsiteX2" fmla="*/ 2046514 w 4093028"/>
              <a:gd name="connsiteY2" fmla="*/ 1023257 h 2046514"/>
              <a:gd name="connsiteX3" fmla="*/ 3069771 w 4093028"/>
              <a:gd name="connsiteY3" fmla="*/ 0 h 2046514"/>
              <a:gd name="connsiteX4" fmla="*/ 4093028 w 4093028"/>
              <a:gd name="connsiteY4" fmla="*/ 0 h 2046514"/>
              <a:gd name="connsiteX5" fmla="*/ 2046514 w 4093028"/>
              <a:gd name="connsiteY5" fmla="*/ 2046514 h 2046514"/>
              <a:gd name="connsiteX6" fmla="*/ 0 w 4093028"/>
              <a:gd name="connsiteY6" fmla="*/ 0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3028" h="2046514">
                <a:moveTo>
                  <a:pt x="0" y="0"/>
                </a:moveTo>
                <a:lnTo>
                  <a:pt x="1023257" y="0"/>
                </a:lnTo>
                <a:cubicBezTo>
                  <a:pt x="1023257" y="565129"/>
                  <a:pt x="1481385" y="1023257"/>
                  <a:pt x="2046514" y="1023257"/>
                </a:cubicBezTo>
                <a:cubicBezTo>
                  <a:pt x="2611643" y="1023257"/>
                  <a:pt x="3069771" y="565129"/>
                  <a:pt x="3069771" y="0"/>
                </a:cubicBezTo>
                <a:lnTo>
                  <a:pt x="4093028" y="0"/>
                </a:lnTo>
                <a:cubicBezTo>
                  <a:pt x="4093028" y="1130258"/>
                  <a:pt x="3176772" y="2046514"/>
                  <a:pt x="2046514" y="2046514"/>
                </a:cubicBezTo>
                <a:cubicBezTo>
                  <a:pt x="916256" y="2046514"/>
                  <a:pt x="0" y="1130258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7A5DD22-4E32-4F8F-A847-7FE291BD1358}"/>
              </a:ext>
            </a:extLst>
          </p:cNvPr>
          <p:cNvSpPr/>
          <p:nvPr/>
        </p:nvSpPr>
        <p:spPr>
          <a:xfrm rot="5400000">
            <a:off x="8731656" y="4279893"/>
            <a:ext cx="4613792" cy="2306896"/>
          </a:xfrm>
          <a:custGeom>
            <a:avLst/>
            <a:gdLst>
              <a:gd name="connsiteX0" fmla="*/ 0 w 4093028"/>
              <a:gd name="connsiteY0" fmla="*/ 0 h 2046514"/>
              <a:gd name="connsiteX1" fmla="*/ 1023257 w 4093028"/>
              <a:gd name="connsiteY1" fmla="*/ 0 h 2046514"/>
              <a:gd name="connsiteX2" fmla="*/ 2046514 w 4093028"/>
              <a:gd name="connsiteY2" fmla="*/ 1023257 h 2046514"/>
              <a:gd name="connsiteX3" fmla="*/ 3069771 w 4093028"/>
              <a:gd name="connsiteY3" fmla="*/ 0 h 2046514"/>
              <a:gd name="connsiteX4" fmla="*/ 4093028 w 4093028"/>
              <a:gd name="connsiteY4" fmla="*/ 0 h 2046514"/>
              <a:gd name="connsiteX5" fmla="*/ 2046514 w 4093028"/>
              <a:gd name="connsiteY5" fmla="*/ 2046514 h 2046514"/>
              <a:gd name="connsiteX6" fmla="*/ 0 w 4093028"/>
              <a:gd name="connsiteY6" fmla="*/ 0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3028" h="2046514">
                <a:moveTo>
                  <a:pt x="0" y="0"/>
                </a:moveTo>
                <a:lnTo>
                  <a:pt x="1023257" y="0"/>
                </a:lnTo>
                <a:cubicBezTo>
                  <a:pt x="1023257" y="565129"/>
                  <a:pt x="1481385" y="1023257"/>
                  <a:pt x="2046514" y="1023257"/>
                </a:cubicBezTo>
                <a:cubicBezTo>
                  <a:pt x="2611643" y="1023257"/>
                  <a:pt x="3069771" y="565129"/>
                  <a:pt x="3069771" y="0"/>
                </a:cubicBezTo>
                <a:lnTo>
                  <a:pt x="4093028" y="0"/>
                </a:lnTo>
                <a:cubicBezTo>
                  <a:pt x="4093028" y="1130258"/>
                  <a:pt x="3176772" y="2046514"/>
                  <a:pt x="2046514" y="2046514"/>
                </a:cubicBezTo>
                <a:cubicBezTo>
                  <a:pt x="916256" y="2046514"/>
                  <a:pt x="0" y="1130258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A6BA5E63-69F5-4BE2-91ED-886D8CEC38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0491" y="5372100"/>
            <a:ext cx="3351177" cy="1485900"/>
          </a:xfrm>
          <a:prstGeom prst="rect">
            <a:avLst/>
          </a:prstGeom>
        </p:spPr>
      </p:pic>
      <p:sp>
        <p:nvSpPr>
          <p:cNvPr id="48" name="Rectángulo 3">
            <a:extLst>
              <a:ext uri="{FF2B5EF4-FFF2-40B4-BE49-F238E27FC236}">
                <a16:creationId xmlns:a16="http://schemas.microsoft.com/office/drawing/2014/main" id="{FA1C4A1E-F46D-4688-BD06-FEFF576FDC12}"/>
              </a:ext>
            </a:extLst>
          </p:cNvPr>
          <p:cNvSpPr/>
          <p:nvPr/>
        </p:nvSpPr>
        <p:spPr>
          <a:xfrm>
            <a:off x="7200214" y="4326045"/>
            <a:ext cx="3580596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Presentation by: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Taki Eddine Djebbar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F7367A0-B2EC-9580-475D-3B933471719E}"/>
              </a:ext>
            </a:extLst>
          </p:cNvPr>
          <p:cNvSpPr/>
          <p:nvPr/>
        </p:nvSpPr>
        <p:spPr>
          <a:xfrm>
            <a:off x="414596" y="1333685"/>
            <a:ext cx="8331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 Analytics Project using Excel</a:t>
            </a:r>
          </a:p>
        </p:txBody>
      </p:sp>
    </p:spTree>
    <p:extLst>
      <p:ext uri="{BB962C8B-B14F-4D97-AF65-F5344CB8AC3E}">
        <p14:creationId xmlns:p14="http://schemas.microsoft.com/office/powerpoint/2010/main" val="400329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683B8"/>
            </a:gs>
            <a:gs pos="100000">
              <a:srgbClr val="7030A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719AAB-2F12-4339-9875-95D960D574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3" imgH="384" progId="TCLayout.ActiveDocument.1">
                  <p:embed/>
                </p:oleObj>
              </mc:Choice>
              <mc:Fallback>
                <p:oleObj name="think-cell Slide" r:id="rId3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719AAB-2F12-4339-9875-95D960D574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B3E961F3-288C-457C-9BA2-C911A7DF2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5104" y="1"/>
            <a:ext cx="2306896" cy="1500603"/>
          </a:xfrm>
          <a:prstGeom prst="rect">
            <a:avLst/>
          </a:prstGeom>
        </p:spPr>
      </p:pic>
      <p:sp>
        <p:nvSpPr>
          <p:cNvPr id="7" name="Rectángulo 3">
            <a:extLst>
              <a:ext uri="{FF2B5EF4-FFF2-40B4-BE49-F238E27FC236}">
                <a16:creationId xmlns:a16="http://schemas.microsoft.com/office/drawing/2014/main" id="{33CCE3E9-AA96-47FE-8409-0E97181EC367}"/>
              </a:ext>
            </a:extLst>
          </p:cNvPr>
          <p:cNvSpPr/>
          <p:nvPr/>
        </p:nvSpPr>
        <p:spPr>
          <a:xfrm>
            <a:off x="1505165" y="1799137"/>
            <a:ext cx="9844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dataset utilized in this project was obtained from https://data.montgomerycountymd.gov/Government/Fleet-Equipment-Inventory/93vc-wpdrit contains a list of Montgomery County Fleet equipment (vehicle) inventory and status. 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2F37A-C8D8-8CB1-1C2B-8981BA642FA0}"/>
              </a:ext>
            </a:extLst>
          </p:cNvPr>
          <p:cNvSpPr txBox="1"/>
          <p:nvPr/>
        </p:nvSpPr>
        <p:spPr>
          <a:xfrm>
            <a:off x="2315156" y="1337472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Description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 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E8589CF-AC52-A83B-2C16-49852F0014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" y="4569126"/>
            <a:ext cx="3010328" cy="22888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4761E8-7506-96D7-7F0B-F1045E987CCF}"/>
              </a:ext>
            </a:extLst>
          </p:cNvPr>
          <p:cNvSpPr txBox="1"/>
          <p:nvPr/>
        </p:nvSpPr>
        <p:spPr>
          <a:xfrm>
            <a:off x="1505165" y="3855094"/>
            <a:ext cx="816196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heck data consistency and clean data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Check the spelling then remove empty rows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Remove duplicates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E2D0E-DC41-0FEB-1C40-97B324F84426}"/>
              </a:ext>
            </a:extLst>
          </p:cNvPr>
          <p:cNvSpPr txBox="1"/>
          <p:nvPr/>
        </p:nvSpPr>
        <p:spPr>
          <a:xfrm>
            <a:off x="2741436" y="3297999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Pre-processing data in Excel </a:t>
            </a:r>
          </a:p>
        </p:txBody>
      </p:sp>
    </p:spTree>
    <p:extLst>
      <p:ext uri="{BB962C8B-B14F-4D97-AF65-F5344CB8AC3E}">
        <p14:creationId xmlns:p14="http://schemas.microsoft.com/office/powerpoint/2010/main" val="399837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DA7C925-C7EC-4642-323D-F619DDBC7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35056"/>
          </a:xfrm>
        </p:spPr>
      </p:pic>
    </p:spTree>
    <p:extLst>
      <p:ext uri="{BB962C8B-B14F-4D97-AF65-F5344CB8AC3E}">
        <p14:creationId xmlns:p14="http://schemas.microsoft.com/office/powerpoint/2010/main" val="396013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683B8"/>
            </a:gs>
            <a:gs pos="100000">
              <a:srgbClr val="7030A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719AAB-2F12-4339-9875-95D960D574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3" imgH="384" progId="TCLayout.ActiveDocument.1">
                  <p:embed/>
                </p:oleObj>
              </mc:Choice>
              <mc:Fallback>
                <p:oleObj name="think-cell Slide" r:id="rId3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719AAB-2F12-4339-9875-95D960D574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B3E961F3-288C-457C-9BA2-C911A7DF2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5104" y="1"/>
            <a:ext cx="2306896" cy="150060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E8589CF-AC52-A83B-2C16-49852F0014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" y="4569126"/>
            <a:ext cx="3010328" cy="22888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496DA8-442B-334A-9208-4DEDDD66DAE7}"/>
              </a:ext>
            </a:extLst>
          </p:cNvPr>
          <p:cNvSpPr txBox="1"/>
          <p:nvPr/>
        </p:nvSpPr>
        <p:spPr>
          <a:xfrm>
            <a:off x="2315156" y="1337472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 Analysis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F4A7C-1733-12F0-6495-01960145E207}"/>
              </a:ext>
            </a:extLst>
          </p:cNvPr>
          <p:cNvSpPr txBox="1"/>
          <p:nvPr/>
        </p:nvSpPr>
        <p:spPr>
          <a:xfrm>
            <a:off x="1723142" y="2197894"/>
            <a:ext cx="89208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 statistical summary for the whole data and for each department as well.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Create pivot tables to answer questions like how much equipment is in each class/department and which one has the big number of equipment?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visuals to have good insights about the data.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61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683B8"/>
            </a:gs>
            <a:gs pos="100000">
              <a:srgbClr val="7030A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719AAB-2F12-4339-9875-95D960D574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719AAB-2F12-4339-9875-95D960D574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B3E961F3-288C-457C-9BA2-C911A7DF2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5104" y="1"/>
            <a:ext cx="2306896" cy="150060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E8589CF-AC52-A83B-2C16-49852F0014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" y="4569126"/>
            <a:ext cx="3010328" cy="22888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61A4F7-8B28-88B8-747A-982C0D737C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43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sOZgbh2gwZa1Nz_5BFA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e Off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132</Words>
  <Application>Microsoft Office PowerPoint</Application>
  <PresentationFormat>Widescreen</PresentationFormat>
  <Paragraphs>17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Tema de Office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Fauzy Lukman</dc:creator>
  <cp:lastModifiedBy>Djebbar Taki Eddine</cp:lastModifiedBy>
  <cp:revision>68</cp:revision>
  <dcterms:created xsi:type="dcterms:W3CDTF">2017-05-23T12:23:28Z</dcterms:created>
  <dcterms:modified xsi:type="dcterms:W3CDTF">2023-06-12T17:28:24Z</dcterms:modified>
</cp:coreProperties>
</file>