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2"/>
  </p:notes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8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93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832" y="2123449"/>
            <a:ext cx="11328041" cy="2194561"/>
          </a:xfrm>
        </p:spPr>
        <p:txBody>
          <a:bodyPr anchor="b">
            <a:normAutofit/>
          </a:bodyPr>
          <a:lstStyle>
            <a:lvl1pPr algn="ctr"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4832" y="4318008"/>
            <a:ext cx="11328041" cy="125984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921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660" y="657369"/>
            <a:ext cx="12170159" cy="4580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478306"/>
            <a:ext cx="12426391" cy="652166"/>
          </a:xfrm>
        </p:spPr>
        <p:txBody>
          <a:bodyPr anchor="b">
            <a:normAutofit/>
          </a:bodyPr>
          <a:lstStyle>
            <a:lvl1pPr algn="ctr"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03219" y="834012"/>
            <a:ext cx="11814415" cy="4230805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548640" indent="0">
              <a:buNone/>
              <a:defRPr sz="2400"/>
            </a:lvl2pPr>
            <a:lvl3pPr marL="1097280" indent="0">
              <a:buNone/>
              <a:defRPr sz="240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24514" cy="818966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046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0124"/>
            <a:ext cx="12424514" cy="4241213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54216"/>
            <a:ext cx="12424516" cy="1802191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385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639299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165224"/>
            <a:ext cx="12424516" cy="178739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8720" y="1061755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05659" y="3513910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47710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3" y="2552331"/>
            <a:ext cx="12424516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41" y="5580667"/>
            <a:ext cx="12422639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974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4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6053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29722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59886" y="2263140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59886" y="3086100"/>
            <a:ext cx="3961181" cy="386334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7217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55" y="2181858"/>
            <a:ext cx="4007966" cy="221742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60" y="2181858"/>
            <a:ext cx="4007966" cy="221742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261" y="2181858"/>
            <a:ext cx="4007966" cy="221742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6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4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221722" y="2326702"/>
            <a:ext cx="3710842" cy="1923545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4" y="5376442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34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54891" y="2326913"/>
            <a:ext cx="3710842" cy="192979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722" y="5376441"/>
            <a:ext cx="3961181" cy="157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0036" y="4684927"/>
            <a:ext cx="3961181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690837" y="2321318"/>
            <a:ext cx="3710842" cy="192875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59886" y="5376439"/>
            <a:ext cx="3961181" cy="1573002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504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89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9682" y="731520"/>
            <a:ext cx="2741384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5" y="731520"/>
            <a:ext cx="9500246" cy="621792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0871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2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436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2113281"/>
            <a:ext cx="11508660" cy="2194576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4307855"/>
            <a:ext cx="11508660" cy="180846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443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5" y="2078939"/>
            <a:ext cx="6072596" cy="48705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3471" y="2078940"/>
            <a:ext cx="6077598" cy="4870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085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4" y="2081408"/>
            <a:ext cx="6106886" cy="4978523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182" y="2081408"/>
            <a:ext cx="6106886" cy="49785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46" y="2202305"/>
            <a:ext cx="5851613" cy="653861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46" y="2856165"/>
            <a:ext cx="5851613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53960" y="2202305"/>
            <a:ext cx="5874396" cy="653860"/>
          </a:xfrm>
        </p:spPr>
        <p:txBody>
          <a:bodyPr anchor="b">
            <a:noAutofit/>
          </a:bodyPr>
          <a:lstStyle>
            <a:lvl1pPr marL="0" indent="0" algn="ctr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53960" y="2856165"/>
            <a:ext cx="5874396" cy="4093276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682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3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462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4448267" cy="2186302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731520"/>
            <a:ext cx="7694309" cy="62179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17822"/>
            <a:ext cx="4448267" cy="4031617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80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398" y="731520"/>
            <a:ext cx="4300999" cy="62457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907"/>
            <a:ext cx="7121939" cy="2195206"/>
          </a:xfrm>
        </p:spPr>
        <p:txBody>
          <a:bodyPr anchor="b">
            <a:noAutofit/>
          </a:bodyPr>
          <a:lstStyle>
            <a:lvl1pPr algn="ctr">
              <a:defRPr sz="3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31062" y="916443"/>
            <a:ext cx="3930901" cy="589538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2927113"/>
            <a:ext cx="7121939" cy="4051361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8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1645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078940"/>
            <a:ext cx="12424514" cy="48705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64DE79-268F-4C1A-8933-263129D2AF90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5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0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367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864000" indent="-3240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216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231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9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6632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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008800" indent="-25920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4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882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3346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727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927C-3BF9-784C-2D37-9BA54F5C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21" y="2526453"/>
            <a:ext cx="12608157" cy="198910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ML-Capstone-Project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Laptop Price Prediction</a:t>
            </a:r>
            <a:br>
              <a:rPr lang="en-US" b="1" dirty="0">
                <a:solidFill>
                  <a:schemeClr val="bg1"/>
                </a:solidFill>
                <a:effectLst/>
              </a:rPr>
            </a:br>
            <a:r>
              <a:rPr lang="en-US" b="1" dirty="0">
                <a:solidFill>
                  <a:schemeClr val="bg1"/>
                </a:solidFill>
                <a:effectLst/>
              </a:rPr>
              <a:t>             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S10011</a:t>
            </a:r>
          </a:p>
        </p:txBody>
      </p:sp>
    </p:spTree>
    <p:extLst>
      <p:ext uri="{BB962C8B-B14F-4D97-AF65-F5344CB8AC3E}">
        <p14:creationId xmlns:p14="http://schemas.microsoft.com/office/powerpoint/2010/main" val="338903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BE005-CF18-5D3A-A799-42626E666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42570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  <a:scene3d>
            <a:camera prst="perspectiveRight"/>
            <a:lightRig rig="threePt" dir="t"/>
          </a:scene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sp>
      <p:sp>
        <p:nvSpPr>
          <p:cNvPr id="5" name="Text 2"/>
          <p:cNvSpPr/>
          <p:nvPr/>
        </p:nvSpPr>
        <p:spPr>
          <a:xfrm>
            <a:off x="6319599" y="2079903"/>
            <a:ext cx="7477601" cy="30257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942"/>
              </a:lnSpc>
              <a:buNone/>
            </a:pPr>
            <a:r>
              <a:rPr lang="en-US" sz="635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Laptop Price Prediction for SmartTech Co.</a:t>
            </a:r>
            <a:endParaRPr lang="en-US" sz="6354" dirty="0"/>
          </a:p>
        </p:txBody>
      </p:sp>
      <p:sp>
        <p:nvSpPr>
          <p:cNvPr id="6" name="Text 3"/>
          <p:cNvSpPr/>
          <p:nvPr/>
        </p:nvSpPr>
        <p:spPr>
          <a:xfrm>
            <a:off x="6319599" y="543889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Leveraging data analytics to forecast laptop prices and guide SmartTech's product strategy.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0DCB94-CB9D-C613-B9AD-481F9768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7162" y="1095023"/>
            <a:ext cx="6258414" cy="5723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11289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174319"/>
            <a:ext cx="11109960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Introduction to SmartTech's Laptop Product Line</a:t>
            </a:r>
            <a:endParaRPr lang="en-US" sz="4604" dirty="0"/>
          </a:p>
        </p:txBody>
      </p:sp>
      <p:sp>
        <p:nvSpPr>
          <p:cNvPr id="5" name="Text 3"/>
          <p:cNvSpPr/>
          <p:nvPr/>
        </p:nvSpPr>
        <p:spPr>
          <a:xfrm>
            <a:off x="1760220" y="4191357"/>
            <a:ext cx="3081814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Premium Ultrabooks</a:t>
            </a:r>
            <a:endParaRPr lang="en-US" sz="2302" dirty="0"/>
          </a:p>
        </p:txBody>
      </p:sp>
      <p:sp>
        <p:nvSpPr>
          <p:cNvPr id="6" name="Text 4"/>
          <p:cNvSpPr/>
          <p:nvPr/>
        </p:nvSpPr>
        <p:spPr>
          <a:xfrm>
            <a:off x="1760220" y="4779050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Sleek, lightweight designs for on-the-go professionals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651421" y="4191357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Mid-Range Performance</a:t>
            </a:r>
            <a:endParaRPr lang="en-US" sz="2302" dirty="0"/>
          </a:p>
        </p:txBody>
      </p:sp>
      <p:sp>
        <p:nvSpPr>
          <p:cNvPr id="8" name="Text 6"/>
          <p:cNvSpPr/>
          <p:nvPr/>
        </p:nvSpPr>
        <p:spPr>
          <a:xfrm>
            <a:off x="5651421" y="5144572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Balanced laptops for everyday computing needs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542621" y="4191357"/>
            <a:ext cx="3341608" cy="731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Gaming and Content Creation</a:t>
            </a:r>
            <a:endParaRPr lang="en-US" sz="2302" dirty="0"/>
          </a:p>
        </p:txBody>
      </p:sp>
      <p:sp>
        <p:nvSpPr>
          <p:cNvPr id="10" name="Text 8"/>
          <p:cNvSpPr/>
          <p:nvPr/>
        </p:nvSpPr>
        <p:spPr>
          <a:xfrm>
            <a:off x="9542621" y="5144572"/>
            <a:ext cx="33416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High-powered laptops with dedicated graphics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6" name="Text 2"/>
          <p:cNvSpPr/>
          <p:nvPr/>
        </p:nvSpPr>
        <p:spPr>
          <a:xfrm>
            <a:off x="833199" y="1824514"/>
            <a:ext cx="9306401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Data Collection and Preprocessing</a:t>
            </a:r>
            <a:endParaRPr lang="en-US" sz="4604" dirty="0"/>
          </a:p>
        </p:txBody>
      </p:sp>
      <p:sp>
        <p:nvSpPr>
          <p:cNvPr id="7" name="Shape 3"/>
          <p:cNvSpPr/>
          <p:nvPr/>
        </p:nvSpPr>
        <p:spPr>
          <a:xfrm>
            <a:off x="833199" y="38692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14174" y="3900011"/>
            <a:ext cx="1378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9" name="Text 5"/>
          <p:cNvSpPr/>
          <p:nvPr/>
        </p:nvSpPr>
        <p:spPr>
          <a:xfrm>
            <a:off x="1555313" y="3869293"/>
            <a:ext cx="3348633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Gather Historical Sales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1555313" y="436804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Compile detailed records of past laptop transactions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597485" y="38692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42742" y="3900011"/>
            <a:ext cx="209431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3" name="Text 9"/>
          <p:cNvSpPr/>
          <p:nvPr/>
        </p:nvSpPr>
        <p:spPr>
          <a:xfrm>
            <a:off x="6319599" y="3869293"/>
            <a:ext cx="3221831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Enrich with Metadata</a:t>
            </a:r>
            <a:endParaRPr lang="en-US" sz="2302" dirty="0"/>
          </a:p>
        </p:txBody>
      </p:sp>
      <p:sp>
        <p:nvSpPr>
          <p:cNvPr id="14" name="Text 10"/>
          <p:cNvSpPr/>
          <p:nvPr/>
        </p:nvSpPr>
        <p:spPr>
          <a:xfrm>
            <a:off x="6319599" y="4368046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Incorporate technical specifications and market factors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833199" y="55509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78218" y="5581650"/>
            <a:ext cx="2097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17" name="Text 13"/>
          <p:cNvSpPr/>
          <p:nvPr/>
        </p:nvSpPr>
        <p:spPr>
          <a:xfrm>
            <a:off x="1555313" y="5550932"/>
            <a:ext cx="309526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Clean and Normalize</a:t>
            </a:r>
            <a:endParaRPr lang="en-US" sz="2302" dirty="0"/>
          </a:p>
        </p:txBody>
      </p:sp>
      <p:sp>
        <p:nvSpPr>
          <p:cNvPr id="18" name="Text 14"/>
          <p:cNvSpPr/>
          <p:nvPr/>
        </p:nvSpPr>
        <p:spPr>
          <a:xfrm>
            <a:off x="1555313" y="6049685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Ensure data quality and consistency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90799" y="1047393"/>
            <a:ext cx="9306401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 Engineering and Selection</a:t>
            </a:r>
            <a:endParaRPr lang="en-US" sz="4604" dirty="0"/>
          </a:p>
        </p:txBody>
      </p:sp>
      <p:sp>
        <p:nvSpPr>
          <p:cNvPr id="7" name="Shape 3"/>
          <p:cNvSpPr/>
          <p:nvPr/>
        </p:nvSpPr>
        <p:spPr>
          <a:xfrm>
            <a:off x="4801910" y="2842260"/>
            <a:ext cx="44410" cy="4339828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8" name="Shape 4"/>
          <p:cNvSpPr/>
          <p:nvPr/>
        </p:nvSpPr>
        <p:spPr>
          <a:xfrm>
            <a:off x="5074027" y="331987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9" name="Shape 5"/>
          <p:cNvSpPr/>
          <p:nvPr/>
        </p:nvSpPr>
        <p:spPr>
          <a:xfrm>
            <a:off x="4574084" y="30921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4755059" y="3122890"/>
            <a:ext cx="137874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1</a:t>
            </a:r>
            <a:endParaRPr lang="en-US" sz="2763" dirty="0"/>
          </a:p>
        </p:txBody>
      </p:sp>
      <p:sp>
        <p:nvSpPr>
          <p:cNvPr id="11" name="Text 7"/>
          <p:cNvSpPr/>
          <p:nvPr/>
        </p:nvSpPr>
        <p:spPr>
          <a:xfrm>
            <a:off x="6046113" y="3064431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 Extraction</a:t>
            </a:r>
            <a:endParaRPr lang="en-US" sz="2302" dirty="0"/>
          </a:p>
        </p:txBody>
      </p:sp>
      <p:sp>
        <p:nvSpPr>
          <p:cNvPr id="12" name="Text 8"/>
          <p:cNvSpPr/>
          <p:nvPr/>
        </p:nvSpPr>
        <p:spPr>
          <a:xfrm>
            <a:off x="6046113" y="356318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Identify key variables driving laptop prices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074027" y="484054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4" name="Shape 10"/>
          <p:cNvSpPr/>
          <p:nvPr/>
        </p:nvSpPr>
        <p:spPr>
          <a:xfrm>
            <a:off x="4574084" y="461283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719340" y="4643557"/>
            <a:ext cx="209431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2</a:t>
            </a:r>
            <a:endParaRPr lang="en-US" sz="2763" dirty="0"/>
          </a:p>
        </p:txBody>
      </p:sp>
      <p:sp>
        <p:nvSpPr>
          <p:cNvPr id="16" name="Text 12"/>
          <p:cNvSpPr/>
          <p:nvPr/>
        </p:nvSpPr>
        <p:spPr>
          <a:xfrm>
            <a:off x="6046113" y="4585097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Feature Selection</a:t>
            </a:r>
            <a:endParaRPr lang="en-US" sz="2302" dirty="0"/>
          </a:p>
        </p:txBody>
      </p:sp>
      <p:sp>
        <p:nvSpPr>
          <p:cNvPr id="17" name="Text 13"/>
          <p:cNvSpPr/>
          <p:nvPr/>
        </p:nvSpPr>
        <p:spPr>
          <a:xfrm>
            <a:off x="6046113" y="508385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Determine the most informative predictors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5074027" y="636121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BC2DC"/>
          </a:solidFill>
          <a:ln/>
        </p:spPr>
      </p:sp>
      <p:sp>
        <p:nvSpPr>
          <p:cNvPr id="19" name="Shape 15"/>
          <p:cNvSpPr/>
          <p:nvPr/>
        </p:nvSpPr>
        <p:spPr>
          <a:xfrm>
            <a:off x="4574084" y="613350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719102" y="6164223"/>
            <a:ext cx="209788" cy="4385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53"/>
              </a:lnSpc>
              <a:buNone/>
            </a:pPr>
            <a:r>
              <a:rPr lang="en-US" sz="2763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3</a:t>
            </a:r>
            <a:endParaRPr lang="en-US" sz="2763" dirty="0"/>
          </a:p>
        </p:txBody>
      </p:sp>
      <p:sp>
        <p:nvSpPr>
          <p:cNvPr id="21" name="Text 17"/>
          <p:cNvSpPr/>
          <p:nvPr/>
        </p:nvSpPr>
        <p:spPr>
          <a:xfrm>
            <a:off x="6046113" y="6105763"/>
            <a:ext cx="2971562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 Optimization</a:t>
            </a:r>
            <a:endParaRPr lang="en-US" sz="2302" dirty="0"/>
          </a:p>
        </p:txBody>
      </p:sp>
      <p:sp>
        <p:nvSpPr>
          <p:cNvPr id="22" name="Text 18"/>
          <p:cNvSpPr/>
          <p:nvPr/>
        </p:nvSpPr>
        <p:spPr>
          <a:xfrm>
            <a:off x="6046113" y="6604516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Refine features to maximize predictive accuracy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533650"/>
            <a:ext cx="9057799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Model Training and Evaluation</a:t>
            </a:r>
            <a:endParaRPr lang="en-US" sz="460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20" y="370879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60220" y="448639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Linear Regression</a:t>
            </a:r>
            <a:endParaRPr lang="en-US" sz="2302" dirty="0"/>
          </a:p>
        </p:txBody>
      </p:sp>
      <p:sp>
        <p:nvSpPr>
          <p:cNvPr id="7" name="Text 4"/>
          <p:cNvSpPr/>
          <p:nvPr/>
        </p:nvSpPr>
        <p:spPr>
          <a:xfrm>
            <a:off x="1760220" y="4985147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Baseline model for price prediction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625" y="370879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74625" y="448639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Decision Trees</a:t>
            </a:r>
            <a:endParaRPr lang="en-US" sz="2302" dirty="0"/>
          </a:p>
        </p:txBody>
      </p:sp>
      <p:sp>
        <p:nvSpPr>
          <p:cNvPr id="10" name="Text 6"/>
          <p:cNvSpPr/>
          <p:nvPr/>
        </p:nvSpPr>
        <p:spPr>
          <a:xfrm>
            <a:off x="5574625" y="4985147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Capture complex nonlinear relationships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9031" y="370879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389031" y="4486394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Ensemble Methods</a:t>
            </a:r>
            <a:endParaRPr lang="en-US" sz="2302" dirty="0"/>
          </a:p>
        </p:txBody>
      </p:sp>
      <p:sp>
        <p:nvSpPr>
          <p:cNvPr id="13" name="Text 8"/>
          <p:cNvSpPr/>
          <p:nvPr/>
        </p:nvSpPr>
        <p:spPr>
          <a:xfrm>
            <a:off x="9389031" y="4985147"/>
            <a:ext cx="348114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Combine multiple models for improved accuracy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sp>
        <p:nvSpPr>
          <p:cNvPr id="4" name="Text 2"/>
          <p:cNvSpPr/>
          <p:nvPr/>
        </p:nvSpPr>
        <p:spPr>
          <a:xfrm>
            <a:off x="1760220" y="2563892"/>
            <a:ext cx="8824555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Price Prediction Methodology</a:t>
            </a:r>
            <a:endParaRPr lang="en-US" sz="4604" dirty="0"/>
          </a:p>
        </p:txBody>
      </p:sp>
      <p:sp>
        <p:nvSpPr>
          <p:cNvPr id="5" name="Shape 3"/>
          <p:cNvSpPr/>
          <p:nvPr/>
        </p:nvSpPr>
        <p:spPr>
          <a:xfrm>
            <a:off x="1760220" y="3739039"/>
            <a:ext cx="11109960" cy="1926550"/>
          </a:xfrm>
          <a:prstGeom prst="roundRect">
            <a:avLst>
              <a:gd name="adj" fmla="val 519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67840" y="3746659"/>
            <a:ext cx="11094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990011" y="3887510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Input Variables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887510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CPU, RAM, Storage, Display, Graphics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767840" y="4383762"/>
            <a:ext cx="11094720" cy="6371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990011" y="4524613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Prediction Model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524613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Gradient Boosting Regression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767840" y="5020866"/>
            <a:ext cx="11094720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990011" y="516171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Accuracy Metric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161717"/>
            <a:ext cx="509920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Mean Absolute Percentage Error (MAPE)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916543"/>
            <a:ext cx="6365200" cy="730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Insights and Findings</a:t>
            </a:r>
            <a:endParaRPr lang="en-US" sz="460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99" y="1980605"/>
            <a:ext cx="1110972" cy="17774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77428" y="2202775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CPU and Storage</a:t>
            </a:r>
            <a:endParaRPr lang="en-US" sz="2302" dirty="0"/>
          </a:p>
        </p:txBody>
      </p:sp>
      <p:sp>
        <p:nvSpPr>
          <p:cNvPr id="9" name="Text 4"/>
          <p:cNvSpPr/>
          <p:nvPr/>
        </p:nvSpPr>
        <p:spPr>
          <a:xfrm>
            <a:off x="2277428" y="2701528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Key drivers of laptop pricing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3758089"/>
            <a:ext cx="1110972" cy="17774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77428" y="3980259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Thermal Design</a:t>
            </a:r>
            <a:endParaRPr lang="en-US" sz="2302" dirty="0"/>
          </a:p>
        </p:txBody>
      </p:sp>
      <p:sp>
        <p:nvSpPr>
          <p:cNvPr id="12" name="Text 6"/>
          <p:cNvSpPr/>
          <p:nvPr/>
        </p:nvSpPr>
        <p:spPr>
          <a:xfrm>
            <a:off x="2277428" y="4479012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Impacts performance and cost tradeoffs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5535573"/>
            <a:ext cx="1110972" cy="17774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77428" y="5757743"/>
            <a:ext cx="2923580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Brand Reputation</a:t>
            </a:r>
            <a:endParaRPr lang="en-US" sz="2302" dirty="0"/>
          </a:p>
        </p:txBody>
      </p:sp>
      <p:sp>
        <p:nvSpPr>
          <p:cNvPr id="15" name="Text 8"/>
          <p:cNvSpPr/>
          <p:nvPr/>
        </p:nvSpPr>
        <p:spPr>
          <a:xfrm>
            <a:off x="2277428" y="6256496"/>
            <a:ext cx="786217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Strongly influences customer willingness to pay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tx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33199" y="1614845"/>
            <a:ext cx="9306401" cy="14616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55"/>
              </a:lnSpc>
              <a:buNone/>
            </a:pPr>
            <a:r>
              <a:rPr lang="en-US" sz="4604" b="1" dirty="0">
                <a:solidFill>
                  <a:srgbClr val="1F1E1E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Recommendations</a:t>
            </a:r>
            <a:endParaRPr lang="en-US" sz="4604" dirty="0"/>
          </a:p>
        </p:txBody>
      </p:sp>
      <p:sp>
        <p:nvSpPr>
          <p:cNvPr id="7" name="Shape 3"/>
          <p:cNvSpPr/>
          <p:nvPr/>
        </p:nvSpPr>
        <p:spPr>
          <a:xfrm>
            <a:off x="833199" y="3409712"/>
            <a:ext cx="4542115" cy="1669137"/>
          </a:xfrm>
          <a:prstGeom prst="roundRect">
            <a:avLst>
              <a:gd name="adj" fmla="val 59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62990" y="3639503"/>
            <a:ext cx="3253978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Optimize Product Mix</a:t>
            </a:r>
            <a:endParaRPr lang="en-US" sz="2302" dirty="0"/>
          </a:p>
        </p:txBody>
      </p:sp>
      <p:sp>
        <p:nvSpPr>
          <p:cNvPr id="9" name="Text 5"/>
          <p:cNvSpPr/>
          <p:nvPr/>
        </p:nvSpPr>
        <p:spPr>
          <a:xfrm>
            <a:off x="1062990" y="4138255"/>
            <a:ext cx="408253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Align laptop offerings with market demands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409712"/>
            <a:ext cx="4542115" cy="1669137"/>
          </a:xfrm>
          <a:prstGeom prst="roundRect">
            <a:avLst>
              <a:gd name="adj" fmla="val 59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827276" y="3639503"/>
            <a:ext cx="2936796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Price Segmentation</a:t>
            </a:r>
            <a:endParaRPr lang="en-US" sz="2302" dirty="0"/>
          </a:p>
        </p:txBody>
      </p:sp>
      <p:sp>
        <p:nvSpPr>
          <p:cNvPr id="12" name="Text 8"/>
          <p:cNvSpPr/>
          <p:nvPr/>
        </p:nvSpPr>
        <p:spPr>
          <a:xfrm>
            <a:off x="5827276" y="4138255"/>
            <a:ext cx="408253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Tailor pricing to customer segments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833199" y="5301020"/>
            <a:ext cx="9306401" cy="1313736"/>
          </a:xfrm>
          <a:prstGeom prst="roundRect">
            <a:avLst>
              <a:gd name="adj" fmla="val 7611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62990" y="5530810"/>
            <a:ext cx="3430786" cy="3655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78"/>
              </a:lnSpc>
              <a:buNone/>
            </a:pPr>
            <a:r>
              <a:rPr lang="en-US" sz="2302" b="1" dirty="0">
                <a:solidFill>
                  <a:srgbClr val="3B353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Continuous Monitoring</a:t>
            </a:r>
            <a:endParaRPr lang="en-US" sz="2302" dirty="0"/>
          </a:p>
        </p:txBody>
      </p:sp>
      <p:sp>
        <p:nvSpPr>
          <p:cNvPr id="15" name="Text 11"/>
          <p:cNvSpPr/>
          <p:nvPr/>
        </p:nvSpPr>
        <p:spPr>
          <a:xfrm>
            <a:off x="1062990" y="6029563"/>
            <a:ext cx="88468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B3535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Update models as market conditions evolve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208</TotalTime>
  <Words>237</Words>
  <Application>Microsoft Office PowerPoint</Application>
  <PresentationFormat>Custom</PresentationFormat>
  <Paragraphs>67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Alexandria</vt:lpstr>
      <vt:lpstr>Calisto MT</vt:lpstr>
      <vt:lpstr>Sora</vt:lpstr>
      <vt:lpstr>Wingdings 2</vt:lpstr>
      <vt:lpstr>Slate</vt:lpstr>
      <vt:lpstr>ML-Capstone-Project Laptop Price Prediction              S10011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Thank-You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Srinivas Thatisetti</cp:lastModifiedBy>
  <cp:revision>7</cp:revision>
  <dcterms:created xsi:type="dcterms:W3CDTF">2024-06-02T09:40:54Z</dcterms:created>
  <dcterms:modified xsi:type="dcterms:W3CDTF">2025-03-09T06:40:37Z</dcterms:modified>
</cp:coreProperties>
</file>