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88" r:id="rId9"/>
    <p:sldId id="292" r:id="rId10"/>
    <p:sldId id="273" r:id="rId11"/>
    <p:sldId id="258" r:id="rId12"/>
    <p:sldId id="287" r:id="rId13"/>
    <p:sldId id="261" r:id="rId14"/>
    <p:sldId id="278" r:id="rId15"/>
    <p:sldId id="290" r:id="rId16"/>
    <p:sldId id="291" r:id="rId17"/>
    <p:sldId id="285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000"/>
    <a:srgbClr val="3E5401"/>
    <a:srgbClr val="8BB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16.02.2015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817760" y="5422924"/>
            <a:ext cx="7786688" cy="114300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dirty="0" smtClean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72008" y="1844824"/>
            <a:ext cx="8132440" cy="1656184"/>
          </a:xfrm>
        </p:spPr>
        <p:txBody>
          <a:bodyPr>
            <a:noAutofit/>
          </a:bodyPr>
          <a:lstStyle/>
          <a:p>
            <a:r>
              <a:rPr lang="ru-RU" sz="4800" dirty="0" smtClean="0">
                <a:latin typeface="Segoe UI Light" pitchFamily="34" charset="0"/>
                <a:ea typeface="Segoe UI Symbol" pitchFamily="34" charset="0"/>
              </a:rPr>
              <a:t>Программирование </a:t>
            </a:r>
            <a:r>
              <a:rPr lang="en-US" sz="4800" dirty="0" smtClean="0">
                <a:latin typeface="Segoe UI Light" pitchFamily="34" charset="0"/>
                <a:ea typeface="Segoe UI Symbol" pitchFamily="34" charset="0"/>
              </a:rPr>
              <a:t/>
            </a:r>
            <a:br>
              <a:rPr lang="en-US" sz="4800" dirty="0" smtClean="0">
                <a:latin typeface="Segoe UI Light" pitchFamily="34" charset="0"/>
                <a:ea typeface="Segoe UI Symbol" pitchFamily="34" charset="0"/>
              </a:rPr>
            </a:br>
            <a:r>
              <a:rPr lang="ru-RU" sz="4800" dirty="0" smtClean="0">
                <a:latin typeface="Segoe UI Light" pitchFamily="34" charset="0"/>
                <a:ea typeface="Segoe UI Symbol" pitchFamily="34" charset="0"/>
              </a:rPr>
              <a:t>на 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C#</a:t>
            </a:r>
            <a:r>
              <a:rPr lang="en-US" sz="4800" dirty="0">
                <a:latin typeface="Segoe UI Light" pitchFamily="34" charset="0"/>
                <a:ea typeface="Segoe UI Symbol" pitchFamily="34" charset="0"/>
              </a:rPr>
              <a:t> </a:t>
            </a:r>
            <a:r>
              <a:rPr lang="en-US" sz="4800" dirty="0" smtClean="0">
                <a:latin typeface="Segoe UI Light" pitchFamily="34" charset="0"/>
                <a:ea typeface="Segoe UI Symbol" pitchFamily="34" charset="0"/>
              </a:rPr>
              <a:t>.NET</a:t>
            </a:r>
            <a:br>
              <a:rPr lang="en-US" sz="4800" dirty="0" smtClean="0">
                <a:latin typeface="Segoe UI Light" pitchFamily="34" charset="0"/>
                <a:ea typeface="Segoe UI Symbol" pitchFamily="34" charset="0"/>
              </a:rPr>
            </a:br>
            <a:r>
              <a:rPr lang="ru-RU" sz="4800" dirty="0" smtClean="0">
                <a:latin typeface="Segoe UI Light" pitchFamily="34" charset="0"/>
                <a:ea typeface="Segoe UI Symbol" pitchFamily="34" charset="0"/>
              </a:rPr>
              <a:t>урок 1</a:t>
            </a:r>
            <a:endParaRPr lang="ru-RU" sz="4800" dirty="0">
              <a:latin typeface="Segoe UI Light" pitchFamily="34" charset="0"/>
              <a:ea typeface="Segoe UI Symbo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5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Segoe UI Light" pitchFamily="34" charset="0"/>
              </a:rPr>
              <a:t>Основные типы данных </a:t>
            </a:r>
            <a:r>
              <a:rPr lang="en-US" b="1" dirty="0" smtClean="0">
                <a:latin typeface="Segoe UI Light" pitchFamily="34" charset="0"/>
              </a:rPr>
              <a:t/>
            </a:r>
            <a:br>
              <a:rPr lang="en-US" b="1" dirty="0" smtClean="0">
                <a:latin typeface="Segoe UI Light" pitchFamily="34" charset="0"/>
              </a:rPr>
            </a:br>
            <a:r>
              <a:rPr lang="ru-RU" dirty="0" smtClean="0">
                <a:latin typeface="Segoe UI Light" pitchFamily="34" charset="0"/>
              </a:rPr>
              <a:t>Ссылочные и значимые типы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5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Основные типы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78112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Значимые</a:t>
            </a:r>
            <a:r>
              <a:rPr lang="en-US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  <a:endParaRPr lang="ru-RU" sz="36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spcBef>
                <a:spcPts val="1200"/>
              </a:spcBef>
            </a:pPr>
            <a:r>
              <a:rPr lang="ru-RU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Ссылочные</a:t>
            </a:r>
            <a:r>
              <a:rPr lang="en-US" sz="3600" dirty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ru-RU" sz="36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800" i="1" dirty="0" smtClean="0"/>
          </a:p>
          <a:p>
            <a:pPr marL="0" indent="0">
              <a:buNone/>
            </a:pPr>
            <a:endParaRPr lang="ru-RU" sz="2800" i="1" dirty="0" smtClean="0"/>
          </a:p>
          <a:p>
            <a:pPr marL="0" indent="0">
              <a:buNone/>
            </a:pP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104145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Значимые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78112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Простые</a:t>
            </a:r>
            <a:r>
              <a:rPr lang="en-US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  <a:endParaRPr lang="ru-RU" sz="36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spcBef>
                <a:spcPts val="1200"/>
              </a:spcBef>
            </a:pPr>
            <a:r>
              <a:rPr lang="ru-RU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Структурные</a:t>
            </a:r>
            <a:r>
              <a:rPr lang="en-US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  <a:endParaRPr lang="ru-RU" sz="36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spcBef>
                <a:spcPts val="1200"/>
              </a:spcBef>
            </a:pPr>
            <a:r>
              <a:rPr lang="ru-RU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Перечислимые</a:t>
            </a:r>
            <a:r>
              <a:rPr lang="en-US" sz="3600" dirty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r>
              <a:rPr lang="ru-RU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  <a:p>
            <a:pPr marL="0" indent="0">
              <a:buNone/>
            </a:pPr>
            <a:endParaRPr lang="ru-RU" sz="2800" i="1" dirty="0" smtClean="0"/>
          </a:p>
          <a:p>
            <a:pPr marL="0" indent="0">
              <a:buNone/>
            </a:pPr>
            <a:endParaRPr lang="ru-RU" sz="2800" i="1" dirty="0" smtClean="0"/>
          </a:p>
          <a:p>
            <a:pPr marL="0" indent="0">
              <a:buNone/>
            </a:pP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223178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Значимые типы. Простые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99" y="1268760"/>
            <a:ext cx="7991475" cy="558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286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Значимые типы. Простые</a:t>
            </a:r>
            <a:endParaRPr lang="ru-RU" dirty="0"/>
          </a:p>
        </p:txBody>
      </p:sp>
      <p:pic>
        <p:nvPicPr>
          <p:cNvPr id="5135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56" y="1988840"/>
            <a:ext cx="8347630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309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Операторы. Математические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ru-RU" sz="28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spcBef>
                <a:spcPts val="1200"/>
              </a:spcBef>
            </a:pP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Сложение;</a:t>
            </a:r>
          </a:p>
          <a:p>
            <a:pPr>
              <a:spcBef>
                <a:spcPts val="1200"/>
              </a:spcBef>
            </a:pP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Вычитание;</a:t>
            </a:r>
          </a:p>
          <a:p>
            <a:pPr>
              <a:spcBef>
                <a:spcPts val="1200"/>
              </a:spcBef>
            </a:pP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Умножение;</a:t>
            </a:r>
          </a:p>
          <a:p>
            <a:pPr>
              <a:spcBef>
                <a:spcPts val="1200"/>
              </a:spcBef>
            </a:pP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Деление;</a:t>
            </a:r>
            <a:endParaRPr lang="ru-RU" sz="2800" dirty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spcBef>
                <a:spcPts val="1200"/>
              </a:spcBef>
            </a:pP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Вычисление остатка.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endParaRPr lang="ru-RU" sz="2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882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Segoe UI Light" pitchFamily="34" charset="0"/>
              </a:rPr>
              <a:t>Операторы. </a:t>
            </a:r>
            <a:r>
              <a:rPr lang="ru-RU" dirty="0" smtClean="0">
                <a:latin typeface="Segoe UI Light" pitchFamily="34" charset="0"/>
              </a:rPr>
              <a:t>Унарные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709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Унарные операторы –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 работают только с одним значением.</a:t>
            </a:r>
            <a:endParaRPr lang="ru-RU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ru-RU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+x </a:t>
            </a:r>
            <a:r>
              <a:rPr lang="ru-RU" sz="2800" dirty="0" smtClean="0"/>
              <a:t>	</a:t>
            </a:r>
            <a:r>
              <a:rPr lang="ru-RU" sz="2800" i="1" dirty="0" smtClean="0"/>
              <a:t>унарный</a:t>
            </a:r>
            <a:r>
              <a:rPr lang="ru-RU" sz="2800" dirty="0" smtClean="0"/>
              <a:t> </a:t>
            </a:r>
            <a:r>
              <a:rPr lang="ru-RU" sz="2800" i="1" dirty="0" smtClean="0"/>
              <a:t>плюс;</a:t>
            </a:r>
            <a:r>
              <a:rPr lang="ru-RU" sz="2800" dirty="0" smtClean="0"/>
              <a:t>	</a:t>
            </a:r>
            <a:r>
              <a:rPr lang="en-US" sz="2800" dirty="0"/>
              <a:t>            </a:t>
            </a:r>
            <a:endParaRPr lang="ru-RU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-x </a:t>
            </a:r>
            <a:r>
              <a:rPr lang="ru-RU" sz="2800" dirty="0" smtClean="0"/>
              <a:t>	</a:t>
            </a:r>
            <a:r>
              <a:rPr lang="ru-RU" sz="2800" i="1" dirty="0" smtClean="0"/>
              <a:t>унарный</a:t>
            </a:r>
            <a:r>
              <a:rPr lang="ru-RU" sz="2800" dirty="0" smtClean="0"/>
              <a:t> </a:t>
            </a:r>
            <a:r>
              <a:rPr lang="ru-RU" sz="2800" i="1" dirty="0" smtClean="0"/>
              <a:t>минус;</a:t>
            </a:r>
            <a:r>
              <a:rPr lang="ru-RU" sz="2800" dirty="0" smtClean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x</a:t>
            </a:r>
            <a:r>
              <a:rPr lang="en-US" sz="2800" dirty="0" smtClean="0"/>
              <a:t>++</a:t>
            </a:r>
            <a:r>
              <a:rPr lang="ru-RU" sz="2800" dirty="0" smtClean="0"/>
              <a:t>	</a:t>
            </a:r>
            <a:r>
              <a:rPr lang="ru-RU" sz="2800" i="1" dirty="0" smtClean="0"/>
              <a:t>инкремент</a:t>
            </a:r>
            <a:r>
              <a:rPr lang="en-US" sz="2800" dirty="0" smtClean="0"/>
              <a:t> </a:t>
            </a:r>
            <a:r>
              <a:rPr lang="en-US" sz="2800" dirty="0"/>
              <a:t> </a:t>
            </a:r>
            <a:r>
              <a:rPr lang="ru-RU" sz="2800" dirty="0" smtClean="0"/>
              <a:t>;</a:t>
            </a:r>
            <a:r>
              <a:rPr lang="en-US" sz="2800" dirty="0"/>
              <a:t>           </a:t>
            </a:r>
            <a:r>
              <a:rPr lang="ru-RU" sz="2800" dirty="0" smtClean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x-- </a:t>
            </a:r>
            <a:r>
              <a:rPr lang="ru-RU" sz="2800" dirty="0" smtClean="0"/>
              <a:t>	</a:t>
            </a:r>
            <a:r>
              <a:rPr lang="ru-RU" sz="2800" i="1" dirty="0" smtClean="0"/>
              <a:t>декремент</a:t>
            </a:r>
            <a:r>
              <a:rPr lang="en-US" sz="2800" dirty="0"/>
              <a:t>  </a:t>
            </a:r>
            <a:r>
              <a:rPr lang="ru-RU" sz="2800" dirty="0" smtClean="0"/>
              <a:t>;</a:t>
            </a:r>
            <a:r>
              <a:rPr lang="en-US" sz="2800" dirty="0"/>
              <a:t>        </a:t>
            </a:r>
            <a:r>
              <a:rPr lang="ru-RU" sz="2800" dirty="0" smtClean="0"/>
              <a:t>	</a:t>
            </a:r>
            <a:r>
              <a:rPr lang="en-US" sz="2800" dirty="0"/>
              <a:t> </a:t>
            </a:r>
            <a:endParaRPr lang="ru-RU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!</a:t>
            </a:r>
            <a:r>
              <a:rPr lang="en-US" sz="2800" dirty="0" smtClean="0"/>
              <a:t>x</a:t>
            </a:r>
            <a:r>
              <a:rPr lang="ru-RU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ru-RU" sz="2800" i="1" dirty="0" smtClean="0"/>
              <a:t>унарное логическое отрицание.</a:t>
            </a:r>
            <a:r>
              <a:rPr lang="ru-RU" sz="2800" dirty="0" smtClean="0"/>
              <a:t>	</a:t>
            </a:r>
            <a:endParaRPr lang="ru-RU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ru-RU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715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Сколько времени прошло между двумя датами: </a:t>
            </a:r>
          </a:p>
          <a:p>
            <a:pPr lvl="1"/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25 число в 18:46;</a:t>
            </a:r>
            <a:endParaRPr lang="en-US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lvl="1"/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29 число в 16:51.</a:t>
            </a:r>
          </a:p>
          <a:p>
            <a:pPr lvl="1"/>
            <a:endParaRPr lang="en-US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Что нужно вывести?</a:t>
            </a:r>
            <a:endParaRPr lang="en-US" sz="2400" dirty="0" smtClean="0">
              <a:solidFill>
                <a:srgbClr val="3C5000"/>
              </a:solidFill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lvl="1"/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Целое число дней, часов и минут, которые содержатся между этими двумя датами.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Как это сделать?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 </a:t>
            </a:r>
            <a:r>
              <a:rPr lang="ru-RU" sz="2400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     - </a:t>
            </a: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Двумя способами: через простые типы данных и структуры.</a:t>
            </a:r>
            <a:endParaRPr lang="en-US" sz="24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42619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Краткая история языков программирования.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Машинный язык – только машинные коды;</a:t>
            </a:r>
          </a:p>
          <a:p>
            <a:r>
              <a:rPr lang="ru-RU" dirty="0" smtClean="0"/>
              <a:t>Язык ассемблера – мнемоника;</a:t>
            </a:r>
          </a:p>
          <a:p>
            <a:r>
              <a:rPr lang="ru-RU" dirty="0" smtClean="0"/>
              <a:t>Языки высокого уровня – естественность;</a:t>
            </a:r>
          </a:p>
          <a:p>
            <a:r>
              <a:rPr lang="ru-RU" dirty="0" smtClean="0"/>
              <a:t>- структурное программирование – процедуры, функции, модули, структуры;</a:t>
            </a:r>
          </a:p>
          <a:p>
            <a:r>
              <a:rPr lang="ru-RU" dirty="0" smtClean="0"/>
              <a:t>- ООП – классы.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576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Среда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Текстовый редактор;</a:t>
            </a:r>
          </a:p>
          <a:p>
            <a:r>
              <a:rPr lang="ru-RU" dirty="0" smtClean="0"/>
              <a:t>Компилятор;</a:t>
            </a:r>
          </a:p>
          <a:p>
            <a:r>
              <a:rPr lang="ru-RU" dirty="0" smtClean="0"/>
              <a:t>Средства отладки и запуска;</a:t>
            </a:r>
          </a:p>
          <a:p>
            <a:r>
              <a:rPr lang="ru-RU" dirty="0" smtClean="0"/>
              <a:t>Общие библиотеки;</a:t>
            </a:r>
          </a:p>
          <a:p>
            <a:r>
              <a:rPr lang="ru-RU" dirty="0" smtClean="0"/>
              <a:t>Справочную систему.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215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Платформа </a:t>
            </a:r>
            <a:r>
              <a:rPr lang="en-US" dirty="0" smtClean="0"/>
              <a:t>.NET – </a:t>
            </a:r>
            <a:r>
              <a:rPr lang="ru-RU" dirty="0" smtClean="0"/>
              <a:t>для чего?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Переносимость – но, обязательно наличие .</a:t>
            </a:r>
            <a:r>
              <a:rPr lang="en-US" dirty="0" smtClean="0"/>
              <a:t>NET framework</a:t>
            </a:r>
            <a:r>
              <a:rPr lang="ru-RU" dirty="0" smtClean="0"/>
              <a:t>;</a:t>
            </a:r>
          </a:p>
          <a:p>
            <a:r>
              <a:rPr lang="ru-RU" dirty="0" smtClean="0"/>
              <a:t>Безопасность;</a:t>
            </a:r>
          </a:p>
          <a:p>
            <a:r>
              <a:rPr lang="ru-RU" dirty="0" smtClean="0"/>
              <a:t>Надежность;</a:t>
            </a:r>
          </a:p>
          <a:p>
            <a:r>
              <a:rPr lang="ru-RU" dirty="0" smtClean="0"/>
              <a:t>Готовые компоненты;</a:t>
            </a:r>
          </a:p>
          <a:p>
            <a:r>
              <a:rPr lang="ru-RU" dirty="0" smtClean="0"/>
              <a:t>Межъязыковое взаимодействие.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541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Схем выполнения программы при использовании платформы </a:t>
            </a:r>
            <a:r>
              <a:rPr lang="en-US" dirty="0" smtClean="0"/>
              <a:t>.NET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42889"/>
            <a:ext cx="8863311" cy="4278399"/>
          </a:xfrm>
        </p:spPr>
      </p:pic>
    </p:spTree>
    <p:extLst>
      <p:ext uri="{BB962C8B-B14F-4D97-AF65-F5344CB8AC3E}">
        <p14:creationId xmlns:p14="http://schemas.microsoft.com/office/powerpoint/2010/main" val="234349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=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Среда разработки – </a:t>
            </a:r>
            <a:r>
              <a:rPr lang="en-US" dirty="0" smtClean="0"/>
              <a:t>MVS.NET;</a:t>
            </a:r>
          </a:p>
          <a:p>
            <a:r>
              <a:rPr lang="ru-RU" dirty="0" smtClean="0"/>
              <a:t>Огромная библиотека классов</a:t>
            </a:r>
            <a:r>
              <a:rPr lang="en-US" dirty="0" smtClean="0"/>
              <a:t>: </a:t>
            </a:r>
            <a:r>
              <a:rPr lang="ru-RU" dirty="0" smtClean="0"/>
              <a:t>ввод/вывод, графика, безопасность, хранение данных, </a:t>
            </a:r>
            <a:r>
              <a:rPr lang="en-US" dirty="0" smtClean="0"/>
              <a:t>XML</a:t>
            </a:r>
            <a:r>
              <a:rPr lang="ru-RU" dirty="0" smtClean="0"/>
              <a:t>, БД</a:t>
            </a:r>
            <a:r>
              <a:rPr lang="en-US" dirty="0" smtClean="0"/>
              <a:t> </a:t>
            </a:r>
            <a:r>
              <a:rPr lang="ru-RU" dirty="0" smtClean="0"/>
              <a:t>и т.д.;</a:t>
            </a:r>
          </a:p>
          <a:p>
            <a:r>
              <a:rPr lang="en-US" dirty="0" smtClean="0"/>
              <a:t>CLR.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06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Первый взгляд на проект: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Консольное приложение – самое то для первого знакомства с языком;</a:t>
            </a:r>
          </a:p>
          <a:p>
            <a:r>
              <a:rPr lang="ru-RU" dirty="0" smtClean="0"/>
              <a:t>Директива </a:t>
            </a:r>
            <a:r>
              <a:rPr lang="en-US" dirty="0" smtClean="0"/>
              <a:t>using</a:t>
            </a:r>
            <a:r>
              <a:rPr lang="ru-RU" dirty="0" smtClean="0"/>
              <a:t> – использование стандартных классов;</a:t>
            </a:r>
          </a:p>
          <a:p>
            <a:r>
              <a:rPr lang="ru-RU" dirty="0" smtClean="0"/>
              <a:t>Пространство имен </a:t>
            </a:r>
            <a:r>
              <a:rPr lang="en-US" dirty="0" smtClean="0"/>
              <a:t>namespace – </a:t>
            </a:r>
            <a:r>
              <a:rPr lang="ru-RU" dirty="0" smtClean="0"/>
              <a:t>разграничение области видимости имен;</a:t>
            </a:r>
          </a:p>
          <a:p>
            <a:r>
              <a:rPr lang="ru-RU" dirty="0" smtClean="0"/>
              <a:t>Класс </a:t>
            </a:r>
            <a:r>
              <a:rPr lang="en-US" dirty="0" smtClean="0"/>
              <a:t>class;</a:t>
            </a:r>
          </a:p>
          <a:p>
            <a:r>
              <a:rPr lang="ru-RU" dirty="0" smtClean="0"/>
              <a:t>Метод </a:t>
            </a:r>
            <a:r>
              <a:rPr lang="en-US" dirty="0" smtClean="0"/>
              <a:t>main – </a:t>
            </a:r>
            <a:r>
              <a:rPr lang="ru-RU" dirty="0" smtClean="0"/>
              <a:t>точка входа.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854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Segoe UI Light" pitchFamily="34" charset="0"/>
              </a:rPr>
              <a:t>Как написать свою первую программу?</a:t>
            </a:r>
            <a:br>
              <a:rPr lang="ru-RU" dirty="0" smtClean="0">
                <a:latin typeface="Segoe UI Light" pitchFamily="34" charset="0"/>
              </a:rPr>
            </a:br>
            <a:r>
              <a:rPr lang="ru-RU" dirty="0" smtClean="0">
                <a:latin typeface="Segoe UI Light" pitchFamily="34" charset="0"/>
              </a:rPr>
              <a:t>С чего следует начать?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909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Ввод / вывод на экран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Осуществляется через класс </a:t>
            </a:r>
            <a:r>
              <a:rPr lang="en-US" sz="2800" dirty="0" smtClean="0"/>
              <a:t>Console</a:t>
            </a:r>
            <a:r>
              <a:rPr lang="ru-RU" sz="2800" dirty="0" smtClean="0"/>
              <a:t> – все, что происходит в языке </a:t>
            </a:r>
            <a:r>
              <a:rPr lang="en-US" sz="2800" dirty="0" smtClean="0"/>
              <a:t>C# </a:t>
            </a:r>
            <a:r>
              <a:rPr lang="ru-RU" sz="2800" dirty="0" smtClean="0"/>
              <a:t>требует наличия классов.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000" dirty="0">
                <a:latin typeface="Segoe UI Light" pitchFamily="34" charset="0"/>
                <a:ea typeface="+mj-ea"/>
                <a:cs typeface="+mj-cs"/>
              </a:rPr>
              <a:t>Для вывода информации используется метод </a:t>
            </a:r>
            <a:endParaRPr lang="en-US" sz="2000" dirty="0" smtClean="0">
              <a:latin typeface="Segoe UI Light" pitchFamily="34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3C5000"/>
                </a:solidFill>
              </a:rPr>
              <a:t>	</a:t>
            </a:r>
            <a:r>
              <a:rPr lang="en-US" sz="2800" dirty="0" err="1" smtClean="0">
                <a:solidFill>
                  <a:srgbClr val="3C5000"/>
                </a:solidFill>
              </a:rPr>
              <a:t>Console.WriteLine</a:t>
            </a:r>
            <a:r>
              <a:rPr lang="en-US" sz="2800" dirty="0" smtClean="0">
                <a:solidFill>
                  <a:srgbClr val="3C5000"/>
                </a:solidFill>
              </a:rPr>
              <a:t>()</a:t>
            </a:r>
            <a:r>
              <a:rPr lang="ru-RU" sz="2800" dirty="0" smtClean="0">
                <a:solidFill>
                  <a:srgbClr val="3C5000"/>
                </a:solidFill>
              </a:rPr>
              <a:t>;</a:t>
            </a:r>
            <a:endParaRPr lang="en-US" sz="2800" dirty="0" smtClean="0">
              <a:solidFill>
                <a:srgbClr val="3C5000"/>
              </a:solidFill>
            </a:endParaRP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ru-RU" sz="2000" dirty="0">
                <a:latin typeface="Segoe UI Light" pitchFamily="34" charset="0"/>
                <a:ea typeface="+mj-ea"/>
                <a:cs typeface="+mj-cs"/>
              </a:rPr>
              <a:t>Для ввода </a:t>
            </a:r>
            <a:endParaRPr lang="en-US" sz="2000" dirty="0">
              <a:latin typeface="Segoe UI Light" pitchFamily="34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3C5000"/>
                </a:solidFill>
              </a:rPr>
              <a:t>	</a:t>
            </a:r>
            <a:r>
              <a:rPr lang="en-US" sz="2800" dirty="0" err="1" smtClean="0">
                <a:solidFill>
                  <a:srgbClr val="3C5000"/>
                </a:solidFill>
              </a:rPr>
              <a:t>Console.ReadLine</a:t>
            </a:r>
            <a:r>
              <a:rPr lang="en-US" sz="2800" dirty="0" smtClean="0">
                <a:solidFill>
                  <a:srgbClr val="3C5000"/>
                </a:solidFill>
              </a:rPr>
              <a:t>()</a:t>
            </a:r>
            <a:r>
              <a:rPr lang="ru-RU" sz="2800" dirty="0" smtClean="0">
                <a:solidFill>
                  <a:srgbClr val="3C5000"/>
                </a:solidFill>
              </a:rPr>
              <a:t>;</a:t>
            </a:r>
          </a:p>
          <a:p>
            <a:pPr marL="0" indent="0">
              <a:buNone/>
            </a:pP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581751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r">
          <a:defRPr sz="2000" dirty="0" smtClean="0">
            <a:solidFill>
              <a:srgbClr val="3C5000"/>
            </a:solidFill>
            <a:latin typeface="Segoe UI Light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2096</TotalTime>
  <Words>303</Words>
  <Application>Microsoft Office PowerPoint</Application>
  <PresentationFormat>Экран (4:3)</PresentationFormat>
  <Paragraphs>80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Программирование  на C# .NET урок 1</vt:lpstr>
      <vt:lpstr>Краткая история языков программирования.</vt:lpstr>
      <vt:lpstr>Среда разработки</vt:lpstr>
      <vt:lpstr>Платформа .NET – для чего?</vt:lpstr>
      <vt:lpstr>Схем выполнения программы при использовании платформы .NET</vt:lpstr>
      <vt:lpstr>.NET =</vt:lpstr>
      <vt:lpstr>Первый взгляд на проект:</vt:lpstr>
      <vt:lpstr>Как написать свою первую программу? С чего следует начать?</vt:lpstr>
      <vt:lpstr>Ввод / вывод на экран</vt:lpstr>
      <vt:lpstr>Основные типы данных  Ссылочные и значимые типы</vt:lpstr>
      <vt:lpstr>Основные типы данных</vt:lpstr>
      <vt:lpstr>Значимые типы</vt:lpstr>
      <vt:lpstr>Значимые типы. Простые</vt:lpstr>
      <vt:lpstr>Значимые типы. Простые</vt:lpstr>
      <vt:lpstr>Операторы. Математические</vt:lpstr>
      <vt:lpstr>Операторы. Унарные</vt:lpstr>
      <vt:lpstr>Задание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Student Partners</dc:title>
  <dc:creator>Bacchus</dc:creator>
  <cp:lastModifiedBy>Alex</cp:lastModifiedBy>
  <cp:revision>59</cp:revision>
  <dcterms:created xsi:type="dcterms:W3CDTF">2011-10-25T13:46:09Z</dcterms:created>
  <dcterms:modified xsi:type="dcterms:W3CDTF">2015-02-16T15:54:54Z</dcterms:modified>
</cp:coreProperties>
</file>