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7" r:id="rId4"/>
    <p:sldId id="292" r:id="rId5"/>
    <p:sldId id="259" r:id="rId6"/>
    <p:sldId id="260" r:id="rId7"/>
    <p:sldId id="275" r:id="rId8"/>
    <p:sldId id="267" r:id="rId9"/>
    <p:sldId id="288" r:id="rId10"/>
    <p:sldId id="296" r:id="rId11"/>
    <p:sldId id="295" r:id="rId12"/>
    <p:sldId id="270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000"/>
    <a:srgbClr val="3E5401"/>
    <a:srgbClr val="8BB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71" autoAdjust="0"/>
    <p:restoredTop sz="94660"/>
  </p:normalViewPr>
  <p:slideViewPr>
    <p:cSldViewPr>
      <p:cViewPr varScale="1">
        <p:scale>
          <a:sx n="69" d="100"/>
          <a:sy n="69" d="100"/>
        </p:scale>
        <p:origin x="-7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7"/>
          <p:cNvSpPr txBox="1">
            <a:spLocks/>
          </p:cNvSpPr>
          <p:nvPr/>
        </p:nvSpPr>
        <p:spPr>
          <a:xfrm>
            <a:off x="817760" y="5422924"/>
            <a:ext cx="7786688" cy="114300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dirty="0" smtClean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9726" y="1844824"/>
            <a:ext cx="8132440" cy="1656184"/>
          </a:xfrm>
        </p:spPr>
        <p:txBody>
          <a:bodyPr>
            <a:noAutofit/>
          </a:bodyPr>
          <a:lstStyle/>
          <a:p>
            <a:r>
              <a:rPr lang="ru-RU" sz="4800" dirty="0" smtClean="0">
                <a:latin typeface="Segoe UI Light" pitchFamily="34" charset="0"/>
                <a:ea typeface="Segoe UI Symbol" pitchFamily="34" charset="0"/>
              </a:rPr>
              <a:t>Программирование </a:t>
            </a:r>
            <a:r>
              <a:rPr lang="en-US" sz="4800" dirty="0" smtClean="0">
                <a:latin typeface="Segoe UI Light" pitchFamily="34" charset="0"/>
                <a:ea typeface="Segoe UI Symbol" pitchFamily="34" charset="0"/>
              </a:rPr>
              <a:t/>
            </a:r>
            <a:br>
              <a:rPr lang="en-US" sz="4800" dirty="0" smtClean="0">
                <a:latin typeface="Segoe UI Light" pitchFamily="34" charset="0"/>
                <a:ea typeface="Segoe UI Symbol" pitchFamily="34" charset="0"/>
              </a:rPr>
            </a:br>
            <a:r>
              <a:rPr lang="ru-RU" sz="4800" dirty="0" smtClean="0">
                <a:latin typeface="Segoe UI Light" pitchFamily="34" charset="0"/>
                <a:ea typeface="Segoe UI Symbol" pitchFamily="34" charset="0"/>
              </a:rPr>
              <a:t>на 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C#</a:t>
            </a:r>
            <a:r>
              <a:rPr lang="en-US" sz="4800" dirty="0">
                <a:latin typeface="Segoe UI Light" pitchFamily="34" charset="0"/>
                <a:ea typeface="Segoe UI Symbol" pitchFamily="34" charset="0"/>
              </a:rPr>
              <a:t> </a:t>
            </a:r>
            <a:r>
              <a:rPr lang="en-US" sz="4800" dirty="0" smtClean="0">
                <a:latin typeface="Segoe UI Light" pitchFamily="34" charset="0"/>
                <a:ea typeface="Segoe UI Symbol" pitchFamily="34" charset="0"/>
              </a:rPr>
              <a:t>.NET</a:t>
            </a:r>
            <a:endParaRPr lang="ru-RU" sz="4800" dirty="0">
              <a:latin typeface="Segoe UI Light" pitchFamily="34" charset="0"/>
              <a:ea typeface="Segoe UI Symbol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4884" y="3068960"/>
            <a:ext cx="813244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Segoe UI Light" pitchFamily="34" charset="0"/>
                <a:ea typeface="Segoe UI Symbol" pitchFamily="34" charset="0"/>
              </a:rPr>
              <a:t>Урок 3</a:t>
            </a:r>
            <a:endParaRPr lang="ru-RU" sz="2800" dirty="0">
              <a:latin typeface="Segoe UI Light" pitchFamily="34" charset="0"/>
              <a:ea typeface="Segoe UI Symbo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5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Реализовать класс для квадрата. Создать в цикле квадратики и вывести их.</a:t>
            </a:r>
            <a:endParaRPr lang="ru-RU" sz="2400" dirty="0">
              <a:solidFill>
                <a:srgbClr val="3C5000"/>
              </a:solidFill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lvl="1">
              <a:spcBef>
                <a:spcPts val="1200"/>
              </a:spcBef>
            </a:pPr>
            <a:r>
              <a:rPr lang="ru-RU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создать класс </a:t>
            </a:r>
            <a:r>
              <a:rPr lang="en-US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Square;</a:t>
            </a:r>
          </a:p>
          <a:p>
            <a:pPr lvl="1">
              <a:spcBef>
                <a:spcPts val="1200"/>
              </a:spcBef>
            </a:pPr>
            <a:r>
              <a:rPr lang="ru-RU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завести 4-ре поля для координаты вершины, длины стороны, и цвета квадрата (</a:t>
            </a:r>
            <a:r>
              <a:rPr lang="en-US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x, y, a, color</a:t>
            </a:r>
            <a:r>
              <a:rPr lang="ru-RU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)</a:t>
            </a:r>
            <a:r>
              <a:rPr lang="en-US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;</a:t>
            </a:r>
            <a:endParaRPr lang="ru-RU" sz="2000" dirty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lvl="1">
              <a:spcBef>
                <a:spcPts val="1200"/>
              </a:spcBef>
            </a:pPr>
            <a:r>
              <a:rPr lang="ru-RU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реализовать два конструктора:</a:t>
            </a:r>
          </a:p>
          <a:p>
            <a:pPr lvl="2">
              <a:spcBef>
                <a:spcPts val="1200"/>
              </a:spcBef>
            </a:pPr>
            <a:r>
              <a:rPr lang="ru-RU" sz="16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один создает квадрат  1х1 из начала координат белого цвета</a:t>
            </a:r>
            <a:r>
              <a:rPr lang="en-US" sz="16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;</a:t>
            </a:r>
            <a:endParaRPr lang="ru-RU" sz="1600" dirty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lvl="2">
              <a:spcBef>
                <a:spcPts val="1200"/>
              </a:spcBef>
            </a:pPr>
            <a:r>
              <a:rPr lang="ru-RU" sz="16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создает  квадрат по заданным  4-ем переменным </a:t>
            </a:r>
            <a:r>
              <a:rPr lang="en-US" sz="16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x y </a:t>
            </a:r>
            <a:r>
              <a:rPr lang="en-US" sz="16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a </a:t>
            </a:r>
            <a:r>
              <a:rPr lang="en-US" sz="16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color;</a:t>
            </a:r>
            <a:endParaRPr lang="ru-RU" sz="1600" dirty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lvl="1">
              <a:spcBef>
                <a:spcPts val="1200"/>
              </a:spcBef>
            </a:pPr>
            <a:r>
              <a:rPr lang="ru-RU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сделать метод, возвращающий площадь квадрата</a:t>
            </a:r>
            <a:r>
              <a:rPr lang="en-US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;</a:t>
            </a:r>
            <a:endParaRPr lang="ru-RU" sz="2000" dirty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lvl="1">
              <a:spcBef>
                <a:spcPts val="1200"/>
              </a:spcBef>
            </a:pPr>
            <a:r>
              <a:rPr lang="ru-RU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сделать метод, возвращающий периметр квадрата</a:t>
            </a:r>
            <a:r>
              <a:rPr lang="en-US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;</a:t>
            </a:r>
            <a:endParaRPr lang="ru-RU" sz="2000" dirty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lvl="1">
              <a:spcBef>
                <a:spcPts val="1200"/>
              </a:spcBef>
            </a:pPr>
            <a:r>
              <a:rPr lang="ru-RU" sz="2000">
                <a:latin typeface="Segoe UI" pitchFamily="34" charset="0"/>
                <a:ea typeface="Segoe UI Symbol" pitchFamily="34" charset="0"/>
                <a:cs typeface="Segoe UI" pitchFamily="34" charset="0"/>
              </a:rPr>
              <a:t>сделать </a:t>
            </a:r>
            <a:r>
              <a:rPr lang="ru-RU" sz="200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свойство</a:t>
            </a:r>
            <a:r>
              <a:rPr lang="ru-RU" sz="200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 </a:t>
            </a:r>
            <a:r>
              <a:rPr lang="ru-RU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для </a:t>
            </a: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переменной</a:t>
            </a:r>
            <a:r>
              <a:rPr lang="en-US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 “a”</a:t>
            </a: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, </a:t>
            </a:r>
            <a:r>
              <a:rPr lang="ru-RU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чтобы ограничить длину </a:t>
            </a:r>
            <a:r>
              <a:rPr lang="en-US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&gt; </a:t>
            </a:r>
            <a:r>
              <a:rPr lang="en-US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0;</a:t>
            </a:r>
            <a:endParaRPr lang="ru-RU" sz="2000" dirty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lvl="1">
              <a:spcBef>
                <a:spcPts val="1200"/>
              </a:spcBef>
            </a:pPr>
            <a:r>
              <a:rPr lang="ru-RU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создать </a:t>
            </a: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подсчет </a:t>
            </a:r>
            <a:r>
              <a:rPr lang="ru-RU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красных </a:t>
            </a: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квадратов</a:t>
            </a:r>
            <a:r>
              <a:rPr lang="en-US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.</a:t>
            </a:r>
            <a:endParaRPr lang="ru-RU" sz="2000" dirty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727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Segoe UI Light" pitchFamily="34" charset="0"/>
              </a:rPr>
              <a:t>Проектирование типов</a:t>
            </a:r>
            <a:br>
              <a:rPr lang="ru-RU" b="1" dirty="0" smtClean="0">
                <a:latin typeface="Segoe UI Light" pitchFamily="34" charset="0"/>
              </a:rPr>
            </a:br>
            <a:r>
              <a:rPr lang="ru-RU" dirty="0" smtClean="0">
                <a:latin typeface="Segoe UI Light" pitchFamily="34" charset="0"/>
              </a:rPr>
              <a:t>Работа со статикой в классе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418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Статические 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ru-RU" sz="2800" dirty="0" smtClean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ключевое слово - </a:t>
            </a:r>
            <a:r>
              <a:rPr lang="en-US" sz="2800" dirty="0" smtClean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static</a:t>
            </a:r>
          </a:p>
          <a:p>
            <a:pPr marL="0" indent="0">
              <a:spcAft>
                <a:spcPts val="1200"/>
              </a:spcAft>
              <a:buNone/>
            </a:pPr>
            <a:endParaRPr lang="ru-RU" sz="2800" dirty="0" smtClean="0">
              <a:solidFill>
                <a:srgbClr val="3C5000"/>
              </a:solidFill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ru-RU" sz="2800" dirty="0" smtClean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может распространятся на:</a:t>
            </a:r>
            <a:endParaRPr lang="ru-RU" sz="2800" dirty="0">
              <a:solidFill>
                <a:srgbClr val="3C5000"/>
              </a:solidFill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Поля;</a:t>
            </a:r>
          </a:p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Методы;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Конструкторы;</a:t>
            </a:r>
          </a:p>
          <a:p>
            <a:pPr>
              <a:spcBef>
                <a:spcPts val="0"/>
              </a:spcBef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ru-RU" sz="2800" i="1" dirty="0" smtClean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относятся ко всему семейству, а не к поражденным от </a:t>
            </a:r>
            <a:r>
              <a:rPr lang="ru-RU" sz="2800" i="1" smtClean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него объектам.</a:t>
            </a:r>
            <a:endParaRPr lang="en-US" i="1" dirty="0"/>
          </a:p>
          <a:p>
            <a:pPr marL="0" indent="0">
              <a:buNone/>
            </a:pP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14429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План на сегодня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78112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36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практика;</a:t>
            </a:r>
            <a:endParaRPr lang="en-US" sz="36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spcBef>
                <a:spcPts val="1200"/>
              </a:spcBef>
            </a:pPr>
            <a:r>
              <a:rPr lang="ru-RU" sz="36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создание простых классов</a:t>
            </a:r>
            <a:r>
              <a:rPr lang="en-US" sz="36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;</a:t>
            </a:r>
            <a:endParaRPr lang="ru-RU" sz="36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spcBef>
                <a:spcPts val="1200"/>
              </a:spcBef>
            </a:pPr>
            <a:r>
              <a:rPr lang="ru-RU" sz="36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работа со статикой в классе</a:t>
            </a:r>
            <a:r>
              <a:rPr lang="en-US" sz="3600" dirty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ru-RU" sz="2800" i="1" dirty="0" smtClean="0"/>
          </a:p>
          <a:p>
            <a:pPr marL="0" indent="0">
              <a:buNone/>
            </a:pP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104145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Задачки на работу с массивами: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Задан одномерный массив целых чисел. Пользователь вводит на консоль число. Требуется установить факт наличия этого числа в массиве и вывести его номер. В противном случае сообщить, что такого числа нет.</a:t>
            </a:r>
          </a:p>
          <a:p>
            <a:r>
              <a:rPr lang="ru-RU" dirty="0" smtClean="0"/>
              <a:t>Задан аналогичный массив. Требуется найти минимальный элемент </a:t>
            </a:r>
            <a:r>
              <a:rPr lang="ru-RU" smtClean="0"/>
              <a:t>этого массива, </a:t>
            </a:r>
            <a:r>
              <a:rPr lang="ru-RU" dirty="0" smtClean="0"/>
              <a:t>вывести сам элемент и </a:t>
            </a:r>
            <a:r>
              <a:rPr lang="ru-RU" smtClean="0"/>
              <a:t>его номер.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948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Segoe UI Light" pitchFamily="34" charset="0"/>
              </a:rPr>
              <a:t>Проектирование типов</a:t>
            </a:r>
            <a:br>
              <a:rPr lang="ru-RU" b="1" dirty="0" smtClean="0">
                <a:latin typeface="Segoe UI Light" pitchFamily="34" charset="0"/>
              </a:rPr>
            </a:br>
            <a:r>
              <a:rPr lang="ru-RU" dirty="0" smtClean="0">
                <a:latin typeface="Segoe UI Light" pitchFamily="34" charset="0"/>
              </a:rPr>
              <a:t>Создание простых классов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587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Что такое класс?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340768"/>
            <a:ext cx="8795320" cy="499715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Tx/>
              <a:buChar char="-"/>
            </a:pPr>
            <a:r>
              <a:rPr lang="ru-RU" dirty="0" smtClean="0"/>
              <a:t>Является одной логической сущностью (модель реального объекта или процесса);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ru-RU" dirty="0" smtClean="0"/>
              <a:t>Содержит данные и функции для их обработки.</a:t>
            </a:r>
            <a:r>
              <a:rPr lang="en-US" dirty="0"/>
              <a:t>      </a:t>
            </a:r>
            <a:endParaRPr lang="ru-RU" dirty="0"/>
          </a:p>
          <a:p>
            <a:pPr marL="0" indent="0">
              <a:spcBef>
                <a:spcPts val="0"/>
              </a:spcBef>
              <a:buNone/>
            </a:pPr>
            <a:endParaRPr lang="ru-RU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Структура класса (примитивная):</a:t>
            </a:r>
            <a:endParaRPr lang="ru-RU" dirty="0" smtClean="0">
              <a:solidFill>
                <a:srgbClr val="2B91AF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ru-RU" sz="2800" dirty="0">
                <a:solidFill>
                  <a:srgbClr val="2B91AF"/>
                </a:solidFill>
              </a:rPr>
              <a:t>	</a:t>
            </a:r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— поля(элементы данных);</a:t>
            </a:r>
            <a:endParaRPr lang="ru-RU" sz="28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— методы(функции обработки / поведение);</a:t>
            </a:r>
            <a:endParaRPr lang="ru-RU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74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Модификаторы доступа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27262"/>
            <a:ext cx="8229600" cy="4709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28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2800" dirty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Wingdings" pitchFamily="2" charset="2"/>
              </a:rPr>
              <a:t>public</a:t>
            </a:r>
            <a:r>
              <a:rPr lang="ru-RU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Wingdings" pitchFamily="2" charset="2"/>
              </a:rPr>
              <a:t> –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  <a:sym typeface="Wingdings" pitchFamily="2" charset="2"/>
              </a:rPr>
              <a:t> доступ отовсюду;</a:t>
            </a:r>
          </a:p>
          <a:p>
            <a:pPr marL="0" indent="0">
              <a:spcBef>
                <a:spcPts val="0"/>
              </a:spcBef>
              <a:buNone/>
            </a:pPr>
            <a:endParaRPr lang="ru-RU" sz="28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Wingdings" pitchFamily="2" charset="2"/>
              </a:rPr>
              <a:t>private</a:t>
            </a:r>
            <a:r>
              <a:rPr lang="ru-RU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Wingdings" pitchFamily="2" charset="2"/>
              </a:rPr>
              <a:t> –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  <a:sym typeface="Wingdings" pitchFamily="2" charset="2"/>
              </a:rPr>
              <a:t> доступ только внутри класса;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8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Wingdings" pitchFamily="2" charset="2"/>
              </a:rPr>
              <a:t>protected</a:t>
            </a:r>
            <a:r>
              <a:rPr lang="ru-RU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Wingdings" pitchFamily="2" charset="2"/>
              </a:rPr>
              <a:t> –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  <a:sym typeface="Wingdings" pitchFamily="2" charset="2"/>
              </a:rPr>
              <a:t> доступ только внутри класса и для его 			наследников.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ru-RU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ru-RU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ru-RU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14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Конструктор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О</a:t>
            </a:r>
            <a:r>
              <a:rPr lang="ru-RU" sz="24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беспечивает нужное начальное наполнение объекта, </a:t>
            </a:r>
          </a:p>
          <a:p>
            <a:pPr marL="0" indent="0">
              <a:buNone/>
            </a:pPr>
            <a:r>
              <a:rPr lang="ru-RU" sz="24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т. е. его инициализирует </a:t>
            </a:r>
            <a:endParaRPr lang="en-US" sz="2000" dirty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i="1" dirty="0" smtClean="0"/>
          </a:p>
          <a:p>
            <a:pPr marL="0" indent="0">
              <a:buNone/>
            </a:pPr>
            <a:endParaRPr lang="ru-RU" sz="2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public</a:t>
            </a:r>
            <a:r>
              <a:rPr lang="en-US" sz="2400" dirty="0"/>
              <a:t> Worker</a:t>
            </a:r>
            <a:r>
              <a:rPr lang="en-US" sz="2400" dirty="0" smtClean="0"/>
              <a:t>()</a:t>
            </a:r>
            <a:endParaRPr lang="ru-RU" sz="2400" dirty="0" smtClean="0"/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            </a:t>
            </a:r>
            <a:r>
              <a:rPr lang="en-US" sz="2400" dirty="0" smtClean="0"/>
              <a:t>{</a:t>
            </a:r>
            <a:endParaRPr lang="ru-RU" sz="2400" dirty="0" smtClean="0"/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                </a:t>
            </a:r>
            <a:r>
              <a:rPr lang="en-US" sz="2000" i="1" dirty="0">
                <a:solidFill>
                  <a:srgbClr val="008000"/>
                </a:solidFill>
                <a:latin typeface="Lucida Sans"/>
              </a:rPr>
              <a:t>//</a:t>
            </a:r>
            <a:r>
              <a:rPr lang="ru-RU" sz="2000" i="1" dirty="0">
                <a:solidFill>
                  <a:srgbClr val="008000"/>
                </a:solidFill>
                <a:latin typeface="Lucida Sans"/>
              </a:rPr>
              <a:t>тело </a:t>
            </a:r>
            <a:r>
              <a:rPr lang="ru-RU" sz="2000" i="1" dirty="0" smtClean="0">
                <a:solidFill>
                  <a:srgbClr val="008000"/>
                </a:solidFill>
                <a:latin typeface="Lucida Sans"/>
              </a:rPr>
              <a:t>конструктора</a:t>
            </a:r>
          </a:p>
          <a:p>
            <a:pPr marL="0" indent="0">
              <a:buNone/>
            </a:pPr>
            <a:r>
              <a:rPr lang="ru-RU" sz="2400" dirty="0" smtClean="0"/>
              <a:t> </a:t>
            </a:r>
            <a:r>
              <a:rPr lang="ru-RU" sz="2400" dirty="0"/>
              <a:t>            }</a:t>
            </a:r>
            <a:endParaRPr lang="ru-RU" sz="2400" i="1" dirty="0" smtClean="0"/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ru-RU" i="1" dirty="0" smtClean="0"/>
          </a:p>
          <a:p>
            <a:pPr marL="0" indent="0">
              <a:buNone/>
            </a:pP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49480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3C5000"/>
                </a:solidFill>
                <a:latin typeface="Segoe UI Light" pitchFamily="34" charset="0"/>
              </a:rPr>
              <a:t>Структура класса</a:t>
            </a:r>
            <a:endParaRPr lang="ru-RU" dirty="0">
              <a:solidFill>
                <a:srgbClr val="3C5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 </a:t>
            </a:r>
            <a:r>
              <a:rPr lang="en-US" sz="2000" dirty="0">
                <a:solidFill>
                  <a:srgbClr val="0000FF"/>
                </a:solidFill>
              </a:rPr>
              <a:t>class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2B91AF"/>
                </a:solidFill>
              </a:rPr>
              <a:t>Worker</a:t>
            </a:r>
            <a:r>
              <a:rPr lang="en-US" sz="2000" dirty="0"/>
              <a:t>         </a:t>
            </a:r>
            <a:r>
              <a:rPr lang="en-US" sz="2000" dirty="0" smtClean="0"/>
              <a:t>{</a:t>
            </a:r>
            <a:endParaRPr lang="ru-R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</a:t>
            </a:r>
            <a:r>
              <a:rPr lang="en-US" sz="2000" dirty="0"/>
              <a:t>            </a:t>
            </a:r>
            <a:r>
              <a:rPr lang="en-US" sz="2000" dirty="0" err="1" smtClean="0">
                <a:solidFill>
                  <a:srgbClr val="0000FF"/>
                </a:solidFill>
              </a:rPr>
              <a:t>int</a:t>
            </a:r>
            <a:r>
              <a:rPr lang="en-US" sz="2000" dirty="0"/>
              <a:t> age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0" indent="0">
              <a:spcBef>
                <a:spcPts val="0"/>
              </a:spcBef>
              <a:buNone/>
            </a:pPr>
            <a:endParaRPr lang="ru-R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</a:t>
            </a:r>
            <a:r>
              <a:rPr lang="en-US" sz="2000" dirty="0"/>
              <a:t>            </a:t>
            </a:r>
            <a:r>
              <a:rPr lang="en-US" sz="2000" dirty="0">
                <a:solidFill>
                  <a:srgbClr val="0000FF"/>
                </a:solidFill>
              </a:rPr>
              <a:t>public</a:t>
            </a:r>
            <a:r>
              <a:rPr lang="en-US" sz="2000" dirty="0"/>
              <a:t> 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/>
              <a:t> </a:t>
            </a:r>
            <a:r>
              <a:rPr lang="en-US" sz="2000" dirty="0" smtClean="0"/>
              <a:t>Age</a:t>
            </a:r>
            <a:endParaRPr lang="ru-R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</a:t>
            </a:r>
            <a:r>
              <a:rPr lang="en-US" sz="2000" dirty="0"/>
              <a:t>            </a:t>
            </a:r>
            <a:r>
              <a:rPr lang="en-US" sz="2000" dirty="0" smtClean="0"/>
              <a:t>{</a:t>
            </a:r>
            <a:endParaRPr lang="ru-R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</a:t>
            </a:r>
            <a:r>
              <a:rPr lang="en-US" sz="2000" dirty="0"/>
              <a:t>                </a:t>
            </a:r>
            <a:r>
              <a:rPr lang="en-US" sz="2000" dirty="0">
                <a:solidFill>
                  <a:srgbClr val="0000FF"/>
                </a:solidFill>
              </a:rPr>
              <a:t>get</a:t>
            </a:r>
            <a:r>
              <a:rPr lang="en-US" sz="2000" dirty="0"/>
              <a:t> { 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/>
              <a:t> age; </a:t>
            </a:r>
            <a:r>
              <a:rPr lang="en-US" sz="2000" dirty="0" smtClean="0"/>
              <a:t>}</a:t>
            </a:r>
            <a:endParaRPr lang="ru-R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</a:t>
            </a:r>
            <a:r>
              <a:rPr lang="en-US" sz="2000" dirty="0"/>
              <a:t>                </a:t>
            </a:r>
            <a:r>
              <a:rPr lang="en-US" sz="2000" dirty="0">
                <a:solidFill>
                  <a:srgbClr val="0000FF"/>
                </a:solidFill>
              </a:rPr>
              <a:t>set</a:t>
            </a:r>
            <a:r>
              <a:rPr lang="en-US" sz="2000" dirty="0"/>
              <a:t> { age = </a:t>
            </a:r>
            <a:r>
              <a:rPr lang="en-US" sz="2000" dirty="0">
                <a:solidFill>
                  <a:srgbClr val="0000FF"/>
                </a:solidFill>
              </a:rPr>
              <a:t>value</a:t>
            </a:r>
            <a:r>
              <a:rPr lang="en-US" sz="2000" dirty="0"/>
              <a:t>; } </a:t>
            </a:r>
            <a:endParaRPr lang="ru-R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           </a:t>
            </a:r>
            <a:r>
              <a:rPr lang="ru-RU" sz="2000" dirty="0" smtClean="0"/>
              <a:t>  </a:t>
            </a:r>
            <a:r>
              <a:rPr lang="en-US" sz="2000" dirty="0" smtClean="0"/>
              <a:t>} </a:t>
            </a:r>
            <a:endParaRPr lang="ru-RU" sz="2000" dirty="0" smtClean="0"/>
          </a:p>
          <a:p>
            <a:pPr marL="0" indent="0">
              <a:spcBef>
                <a:spcPts val="0"/>
              </a:spcBef>
              <a:buNone/>
            </a:pPr>
            <a:endParaRPr lang="ru-R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            </a:t>
            </a:r>
            <a:r>
              <a:rPr lang="en-US" sz="2000" dirty="0">
                <a:solidFill>
                  <a:srgbClr val="0000FF"/>
                </a:solidFill>
              </a:rPr>
              <a:t>public</a:t>
            </a:r>
            <a:r>
              <a:rPr lang="en-US" sz="2000" dirty="0"/>
              <a:t> 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/>
              <a:t> Sum(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/>
              <a:t> a, 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/>
              <a:t> b</a:t>
            </a:r>
            <a:r>
              <a:rPr lang="en-US" sz="2000" dirty="0" smtClean="0"/>
              <a:t>)</a:t>
            </a:r>
            <a:endParaRPr lang="ru-R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</a:t>
            </a:r>
            <a:r>
              <a:rPr lang="en-US" sz="2000" dirty="0"/>
              <a:t>            { </a:t>
            </a:r>
            <a:endParaRPr lang="ru-R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                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/>
              <a:t> a + b; </a:t>
            </a:r>
            <a:endParaRPr lang="ru-R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            </a:t>
            </a:r>
            <a:r>
              <a:rPr lang="en-US" sz="2000" dirty="0" smtClean="0"/>
              <a:t>}</a:t>
            </a:r>
            <a:endParaRPr lang="ru-R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</a:t>
            </a:r>
            <a:r>
              <a:rPr lang="en-US" sz="2000" dirty="0"/>
              <a:t>        }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endParaRPr lang="ru-RU" sz="2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Выноска 1 (с границей) 4"/>
          <p:cNvSpPr/>
          <p:nvPr/>
        </p:nvSpPr>
        <p:spPr>
          <a:xfrm>
            <a:off x="5111080" y="1628800"/>
            <a:ext cx="1117104" cy="792088"/>
          </a:xfrm>
          <a:prstGeom prst="accentCallout1">
            <a:avLst>
              <a:gd name="adj1" fmla="val 18750"/>
              <a:gd name="adj2" fmla="val 2003"/>
              <a:gd name="adj3" fmla="val 68307"/>
              <a:gd name="adj4" fmla="val -2681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ysClr val="windowText" lastClr="000000"/>
                </a:solidFill>
              </a:rPr>
              <a:t>Поле</a:t>
            </a:r>
            <a:endParaRPr lang="ru-RU" sz="3200" dirty="0">
              <a:solidFill>
                <a:sysClr val="windowText" lastClr="000000"/>
              </a:solidFill>
            </a:endParaRPr>
          </a:p>
        </p:txBody>
      </p:sp>
      <p:sp>
        <p:nvSpPr>
          <p:cNvPr id="6" name="Выноска 1 (с границей) 5"/>
          <p:cNvSpPr/>
          <p:nvPr/>
        </p:nvSpPr>
        <p:spPr>
          <a:xfrm>
            <a:off x="5111080" y="3068960"/>
            <a:ext cx="1837184" cy="792088"/>
          </a:xfrm>
          <a:prstGeom prst="accentCallout1">
            <a:avLst>
              <a:gd name="adj1" fmla="val 18750"/>
              <a:gd name="adj2" fmla="val 2003"/>
              <a:gd name="adj3" fmla="val -49540"/>
              <a:gd name="adj4" fmla="val -12906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ysClr val="windowText" lastClr="000000"/>
                </a:solidFill>
              </a:rPr>
              <a:t>Свойство</a:t>
            </a:r>
            <a:endParaRPr lang="ru-RU" sz="3200" dirty="0">
              <a:solidFill>
                <a:sysClr val="windowText" lastClr="000000"/>
              </a:solidFill>
            </a:endParaRPr>
          </a:p>
        </p:txBody>
      </p:sp>
      <p:sp>
        <p:nvSpPr>
          <p:cNvPr id="7" name="Выноска 1 (с границей) 6"/>
          <p:cNvSpPr/>
          <p:nvPr/>
        </p:nvSpPr>
        <p:spPr>
          <a:xfrm>
            <a:off x="5111080" y="4653136"/>
            <a:ext cx="1477144" cy="792088"/>
          </a:xfrm>
          <a:prstGeom prst="accentCallout1">
            <a:avLst>
              <a:gd name="adj1" fmla="val 18750"/>
              <a:gd name="adj2" fmla="val 2003"/>
              <a:gd name="adj3" fmla="val -15869"/>
              <a:gd name="adj4" fmla="val -70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ysClr val="windowText" lastClr="000000"/>
                </a:solidFill>
              </a:rPr>
              <a:t>Метод</a:t>
            </a:r>
            <a:endParaRPr lang="ru-RU" sz="3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71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Свойства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97152"/>
          </a:xfrm>
        </p:spPr>
        <p:txBody>
          <a:bodyPr numCol="1">
            <a:noAutofit/>
          </a:bodyPr>
          <a:lstStyle/>
          <a:p>
            <a:pPr marL="457200" lvl="1" indent="0">
              <a:buNone/>
            </a:pPr>
            <a:endParaRPr lang="ru-RU" sz="2000" dirty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r>
              <a:rPr lang="ru-RU" sz="24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Логично делать их всегда </a:t>
            </a:r>
            <a:r>
              <a:rPr lang="en-US" sz="24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public</a:t>
            </a:r>
            <a:r>
              <a:rPr lang="ru-RU" sz="24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, так как они отражают возможности класса для всех</a:t>
            </a:r>
          </a:p>
          <a:p>
            <a:pPr marL="0" indent="0">
              <a:buNone/>
            </a:pPr>
            <a:endParaRPr lang="ru-RU" sz="2400" dirty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sz="24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sz="2400" dirty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sz="24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sz="24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sz="2400" dirty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sz="24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r>
              <a:rPr lang="ru-RU" sz="24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                    Их основная задача – инкапсуляция </a:t>
            </a:r>
            <a:endParaRPr lang="en-US" sz="2400" dirty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lvl="1"/>
            <a:endParaRPr lang="ru-RU" sz="20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lvl="1"/>
            <a:endParaRPr lang="ru-RU" sz="20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ru-RU" i="1" dirty="0" smtClean="0"/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ru-RU" i="1" dirty="0" smtClean="0"/>
          </a:p>
          <a:p>
            <a:pPr marL="0" indent="0">
              <a:buNone/>
            </a:pPr>
            <a:endParaRPr lang="ru-RU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024390"/>
            <a:ext cx="4250721" cy="2054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57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algn="r">
          <a:defRPr sz="2000" dirty="0" smtClean="0">
            <a:solidFill>
              <a:srgbClr val="3C5000"/>
            </a:solidFill>
            <a:latin typeface="Segoe UI Light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3798</TotalTime>
  <Words>297</Words>
  <Application>Microsoft Office PowerPoint</Application>
  <PresentationFormat>Экран (4:3)</PresentationFormat>
  <Paragraphs>96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Программирование  на C# .NET</vt:lpstr>
      <vt:lpstr>План на сегодня</vt:lpstr>
      <vt:lpstr>Задачки на работу с массивами:</vt:lpstr>
      <vt:lpstr>Проектирование типов Создание простых классов</vt:lpstr>
      <vt:lpstr>Что такое класс?</vt:lpstr>
      <vt:lpstr>Модификаторы доступа</vt:lpstr>
      <vt:lpstr>Конструктор</vt:lpstr>
      <vt:lpstr>Структура класса</vt:lpstr>
      <vt:lpstr>Свойства</vt:lpstr>
      <vt:lpstr>Задание:</vt:lpstr>
      <vt:lpstr>Проектирование типов Работа со статикой в классе</vt:lpstr>
      <vt:lpstr>Статические данные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Student Partners</dc:title>
  <dc:creator>Bacchus</dc:creator>
  <cp:lastModifiedBy>Alex</cp:lastModifiedBy>
  <cp:revision>76</cp:revision>
  <dcterms:created xsi:type="dcterms:W3CDTF">2011-10-25T13:46:09Z</dcterms:created>
  <dcterms:modified xsi:type="dcterms:W3CDTF">2015-04-06T17:02:24Z</dcterms:modified>
</cp:coreProperties>
</file>