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4" r:id="rId4"/>
    <p:sldId id="303" r:id="rId5"/>
    <p:sldId id="259" r:id="rId6"/>
    <p:sldId id="267" r:id="rId7"/>
    <p:sldId id="260" r:id="rId8"/>
    <p:sldId id="272" r:id="rId9"/>
    <p:sldId id="289" r:id="rId10"/>
    <p:sldId id="305" r:id="rId11"/>
    <p:sldId id="288" r:id="rId12"/>
    <p:sldId id="270" r:id="rId13"/>
    <p:sldId id="286" r:id="rId14"/>
    <p:sldId id="307" r:id="rId15"/>
    <p:sldId id="290" r:id="rId16"/>
    <p:sldId id="275" r:id="rId17"/>
    <p:sldId id="295" r:id="rId18"/>
    <p:sldId id="296" r:id="rId19"/>
    <p:sldId id="29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000"/>
    <a:srgbClr val="3E5401"/>
    <a:srgbClr val="8BB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94660"/>
  </p:normalViewPr>
  <p:slideViewPr>
    <p:cSldViewPr>
      <p:cViewPr varScale="1">
        <p:scale>
          <a:sx n="69" d="100"/>
          <a:sy n="69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817760" y="5422924"/>
            <a:ext cx="7786688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9726" y="1844824"/>
            <a:ext cx="8132440" cy="165618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Программирование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/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на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  <a:r>
              <a:rPr lang="en-US" sz="4800" dirty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>.NET</a:t>
            </a:r>
            <a:endParaRPr lang="ru-RU" sz="4800" dirty="0">
              <a:latin typeface="Segoe UI Light" pitchFamily="34" charset="0"/>
              <a:ea typeface="Segoe UI Symbo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884" y="3068960"/>
            <a:ext cx="813244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Урок 4</a:t>
            </a:r>
            <a:endParaRPr lang="ru-RU" sz="2800" dirty="0">
              <a:latin typeface="Segoe UI Light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Проектирование типов</a:t>
            </a:r>
            <a:br>
              <a:rPr lang="ru-RU" b="1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Использование полиморфизма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7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Смысл полиморфизма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528" y="1600200"/>
            <a:ext cx="9144000" cy="49971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i="1" u="sng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&gt;</a:t>
            </a:r>
            <a:r>
              <a:rPr lang="ru-RU" i="1" u="sng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Один </a:t>
            </a:r>
            <a:r>
              <a:rPr lang="ru-RU" i="1" u="sng" dirty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интерфейс – множество </a:t>
            </a:r>
            <a:r>
              <a:rPr lang="ru-RU" i="1" u="sng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реализаций</a:t>
            </a:r>
            <a:r>
              <a:rPr lang="en-US" i="1" u="sng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&lt;</a:t>
            </a:r>
            <a:endParaRPr lang="ru-RU" i="1" u="sng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Отвечает на вопрос – </a:t>
            </a:r>
            <a:r>
              <a:rPr lang="en-US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“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Как заставить разные связанные типы по разному реагировать на одинаковый запрос</a:t>
            </a:r>
            <a:r>
              <a:rPr lang="en-US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”</a:t>
            </a: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А если нормальным языком на нашем примере: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“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как заставить квадрат и круг выдавать правильную площадь?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”</a:t>
            </a:r>
            <a:endParaRPr lang="ru-RU" sz="24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95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Переопределение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Определение подкласса собственной версии метода, созданного в базовом</a:t>
            </a:r>
            <a:endParaRPr lang="en-US" sz="28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8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virtual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- 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этот метод МОЖЕТ БЫТЬ переопределен</a:t>
            </a:r>
            <a:endParaRPr lang="en-US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override</a:t>
            </a:r>
            <a:r>
              <a:rPr lang="en-US" sz="2400" dirty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–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этот код ПЕРЕОПРЕДЕЛЯЕТ метод родителя</a:t>
            </a: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442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Правила приведения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3352" y="1556792"/>
            <a:ext cx="8213104" cy="49971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От дочернего к родителю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автоматически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От родителя к дочернему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 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-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явное приведение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: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Driver driver1 = (Driver)worker1;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 - is : if(worker1 is Driver)</a:t>
            </a: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- as :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Driver 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driver1 =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worker1 as Driver</a:t>
            </a: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                 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334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Задание 2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600"/>
              </a:spcBef>
              <a:buNone/>
            </a:pPr>
            <a:r>
              <a:rPr lang="ru-RU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</a:t>
            </a:r>
            <a:r>
              <a:rPr lang="en-US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Shape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- добавить виртуальные методы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Print()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Square()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b="1" dirty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</a:t>
            </a:r>
            <a:r>
              <a:rPr lang="en-US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Square</a:t>
            </a:r>
            <a:endParaRPr lang="en-US" sz="2000" b="1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-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Переопределить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Print()</a:t>
            </a:r>
            <a:endParaRPr lang="ru-RU" sz="2000" i="1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-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Square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()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</a:t>
            </a:r>
            <a:r>
              <a:rPr lang="en-US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Circle</a:t>
            </a:r>
            <a:endParaRPr lang="ru-RU" sz="2000" b="1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- 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Переопределить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Print()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- Square()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Создать массив из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20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фигур (в него положить квадраты и круги,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используя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Random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Потом вывести информацию каждого в цикле (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.Print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и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.Square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Абстрактный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352" y="1556792"/>
            <a:ext cx="8213104" cy="49971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Идея 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Не нужен объект родителя – используй абстрактный класс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Идея 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  Нужно заставить переопределить метод используй абстрактный метод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ключевое слово - </a:t>
            </a:r>
            <a:r>
              <a:rPr lang="en-US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abstract</a:t>
            </a: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                 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16175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Множественное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В 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C# 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запрещено по отношению к классам</a:t>
            </a:r>
            <a:endParaRPr lang="en-US" sz="20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57003"/>
            <a:ext cx="7291008" cy="430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8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Множественное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Но можно это делать с интерфейсами</a:t>
            </a:r>
            <a:endParaRPr lang="en-US" sz="20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57003"/>
            <a:ext cx="7291008" cy="430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4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Интерфейсы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3352" y="1556792"/>
            <a:ext cx="8213104" cy="49971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Состоят только из абстрактных методов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Определяют некоторую логическую функциональность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Именуются с </a:t>
            </a: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I</a:t>
            </a: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                 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340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Задание 2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600"/>
              </a:spcBef>
              <a:buNone/>
            </a:pPr>
            <a:r>
              <a:rPr lang="ru-RU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</a:t>
            </a:r>
            <a:r>
              <a:rPr lang="en-US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Shape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- сделать абстрактным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- добавить абстрактные методы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Print()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Perimeter()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Area()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b="1" dirty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</a:t>
            </a:r>
            <a:r>
              <a:rPr lang="en-US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Square</a:t>
            </a:r>
            <a:endParaRPr lang="en-US" sz="2000" b="1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-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Переопределить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Print()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ru-RU" sz="2000" i="1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– выводит </a:t>
            </a:r>
            <a:r>
              <a:rPr lang="en-US" sz="2000" i="1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“</a:t>
            </a:r>
            <a:r>
              <a:rPr lang="ru-RU" sz="2000" i="1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Нарисован Квадрат</a:t>
            </a:r>
            <a:r>
              <a:rPr lang="en-US" sz="2000" i="1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”</a:t>
            </a:r>
            <a:endParaRPr lang="ru-RU" sz="2000" i="1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-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Area()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</a:t>
            </a:r>
            <a:r>
              <a:rPr lang="en-US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Circle</a:t>
            </a:r>
            <a:endParaRPr lang="ru-RU" sz="2000" b="1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- 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Переопределить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Print(), Area()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Создать массив из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20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фигур (в него положить квадраты и круги,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используя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Random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Потом вывести информацию каждого в цикле (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.Print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и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.Area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План 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Статика;</a:t>
            </a: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Реализация наследования;</a:t>
            </a: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Использ</a:t>
            </a:r>
            <a:r>
              <a:rPr lang="ru-RU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</a:t>
            </a: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вание полиморфизма;</a:t>
            </a: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Интерфейсы.</a:t>
            </a: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414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реализовать класс для кругов. </a:t>
            </a:r>
            <a:endParaRPr lang="ru-RU" sz="24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создать класс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Circle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завести 4-ре поля для координаты центра, длины радиуса, и цвета круга (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x y r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color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реализовать два конструктора:</a:t>
            </a:r>
          </a:p>
          <a:p>
            <a:pPr lvl="2">
              <a:spcBef>
                <a:spcPts val="1200"/>
              </a:spcBef>
            </a:pPr>
            <a:r>
              <a:rPr lang="ru-RU" sz="16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один создает круг радиуса 1 из начала координат белого цвета</a:t>
            </a:r>
          </a:p>
          <a:p>
            <a:pPr lvl="2">
              <a:spcBef>
                <a:spcPts val="1200"/>
              </a:spcBef>
            </a:pPr>
            <a:r>
              <a:rPr lang="ru-RU" sz="16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создает  круг по заданным  4-ем переменным </a:t>
            </a:r>
            <a:r>
              <a:rPr lang="en-US" sz="16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x y r color</a:t>
            </a:r>
            <a:endParaRPr lang="ru-RU" sz="16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сделать метод, возвращающий площадь круга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сделать метод, возвращающий периметр круга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сделать свойство для переменной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r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, чтобы не было возможности задать радиус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&lt; 0</a:t>
            </a: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1625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Проектирование типов</a:t>
            </a:r>
            <a:br>
              <a:rPr lang="ru-RU" b="1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Реализация наследования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6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Повторный код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204864"/>
            <a:ext cx="8795320" cy="41330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Повторное использование кода:</a:t>
            </a:r>
            <a:endParaRPr lang="ru-RU" sz="2800" dirty="0">
              <a:solidFill>
                <a:srgbClr val="2B91AF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ru-RU" sz="2800" dirty="0">
                <a:solidFill>
                  <a:srgbClr val="2B91AF"/>
                </a:solidFill>
              </a:rPr>
              <a:t>	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— наследование		(является)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— включение\делегация 	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(имеет)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Основная задача наследовани</a:t>
            </a:r>
            <a:r>
              <a:rPr lang="ru-RU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я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облегчить повторное использование кода</a:t>
            </a:r>
            <a:r>
              <a:rPr lang="en-US" dirty="0"/>
              <a:t>           </a:t>
            </a:r>
            <a:endParaRPr lang="ru-RU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4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Отношение - является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8000"/>
                </a:solidFill>
                <a:latin typeface="Lucida Sans"/>
              </a:rPr>
              <a:t>/</a:t>
            </a:r>
            <a:r>
              <a:rPr lang="ru-RU" i="1" dirty="0" smtClean="0">
                <a:solidFill>
                  <a:srgbClr val="008000"/>
                </a:solidFill>
                <a:latin typeface="Lucida Sans"/>
              </a:rPr>
              <a:t>/</a:t>
            </a:r>
            <a:r>
              <a:rPr lang="ru-RU" i="1" dirty="0">
                <a:solidFill>
                  <a:srgbClr val="008000"/>
                </a:solidFill>
                <a:latin typeface="Lucida Sans"/>
              </a:rPr>
              <a:t>водитель является работником</a:t>
            </a:r>
            <a:r>
              <a:rPr lang="ru-RU" dirty="0"/>
              <a:t>     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0000FF"/>
                </a:solidFill>
              </a:rPr>
              <a:t>class</a:t>
            </a:r>
            <a:r>
              <a:rPr lang="ru-RU" dirty="0"/>
              <a:t> </a:t>
            </a:r>
            <a:r>
              <a:rPr lang="ru-RU" dirty="0" err="1">
                <a:solidFill>
                  <a:srgbClr val="2B91AF"/>
                </a:solidFill>
              </a:rPr>
              <a:t>Driver</a:t>
            </a:r>
            <a:r>
              <a:rPr lang="ru-RU" dirty="0"/>
              <a:t> : </a:t>
            </a:r>
            <a:r>
              <a:rPr lang="ru-RU" dirty="0" err="1">
                <a:solidFill>
                  <a:srgbClr val="2B91AF"/>
                </a:solidFill>
              </a:rPr>
              <a:t>Worker</a:t>
            </a:r>
            <a:r>
              <a:rPr lang="ru-RU" dirty="0"/>
              <a:t>    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{}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</a:rPr>
              <a:t>Driver</a:t>
            </a:r>
            <a:r>
              <a:rPr lang="en-US" dirty="0" smtClean="0"/>
              <a:t> – </a:t>
            </a:r>
            <a:r>
              <a:rPr lang="ru-RU" dirty="0" smtClean="0"/>
              <a:t>дочерний класс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</a:rPr>
              <a:t>Worker</a:t>
            </a:r>
            <a:r>
              <a:rPr lang="en-US" dirty="0" smtClean="0"/>
              <a:t> </a:t>
            </a:r>
            <a:r>
              <a:rPr lang="ru-RU" dirty="0" smtClean="0"/>
              <a:t>- родительский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7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</a:rPr>
              <a:t>“</a:t>
            </a:r>
            <a:r>
              <a:rPr lang="ru-RU" dirty="0" smtClean="0">
                <a:latin typeface="Segoe UI Light" pitchFamily="34" charset="0"/>
              </a:rPr>
              <a:t>Настройка</a:t>
            </a:r>
            <a:r>
              <a:rPr lang="en-US" dirty="0" smtClean="0">
                <a:latin typeface="Segoe UI Light" pitchFamily="34" charset="0"/>
              </a:rPr>
              <a:t>”</a:t>
            </a:r>
            <a:r>
              <a:rPr lang="ru-RU" dirty="0" smtClean="0">
                <a:latin typeface="Segoe UI Light" pitchFamily="34" charset="0"/>
              </a:rPr>
              <a:t> наследования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27262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Sealed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–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запрещает наследование от этого класса 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Private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–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доступ только внутри класса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Protected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–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доступ только внутри класса и для его 			наследников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Конструкторы.</a:t>
            </a:r>
            <a:r>
              <a:rPr lang="en-US" dirty="0" smtClean="0">
                <a:latin typeface="Segoe UI Light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spcBef>
                <a:spcPts val="1200"/>
              </a:spcBef>
              <a:buNone/>
            </a:pPr>
            <a:r>
              <a:rPr lang="ru-RU" sz="2400" spc="150" dirty="0" smtClean="0">
                <a:ln w="11430"/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Теперь имеется два конструктора: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ru-RU" sz="2400" spc="150" dirty="0">
                <a:ln w="11430"/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* </a:t>
            </a: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дочерний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ru-RU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* родительский</a:t>
            </a:r>
          </a:p>
          <a:p>
            <a:pPr marL="400050" lvl="1" indent="0">
              <a:spcBef>
                <a:spcPts val="1200"/>
              </a:spcBef>
              <a:buNone/>
            </a:pPr>
            <a:endParaRPr lang="ru-RU" sz="2400" spc="150" dirty="0">
              <a:ln w="11430"/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Чтобы работать с родительским, нужно использовать оператор </a:t>
            </a:r>
            <a:r>
              <a:rPr lang="en-US" sz="2400" b="1" spc="150" dirty="0" smtClean="0">
                <a:ln w="11430"/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base</a:t>
            </a:r>
            <a:endParaRPr lang="en-US" b="1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6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Задание 3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Создать класс родителя – </a:t>
            </a:r>
            <a:r>
              <a:rPr lang="en-US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Shape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. </a:t>
            </a:r>
            <a:r>
              <a:rPr lang="ru-RU" sz="24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У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наследовать от него класс</a:t>
            </a:r>
            <a:r>
              <a:rPr lang="ru-RU" sz="24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ы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для квадрата и круга</a:t>
            </a:r>
            <a:endParaRPr lang="ru-RU" sz="24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</a:t>
            </a:r>
            <a:r>
              <a:rPr lang="en-US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Shape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- поля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color, x, y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-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конструктор, принимающий эти три параметра</a:t>
            </a:r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b="1" dirty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</a:t>
            </a:r>
            <a:r>
              <a:rPr lang="en-US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Square</a:t>
            </a:r>
            <a:endParaRPr lang="en-US" sz="2000" b="1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-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поле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l (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длина стороны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- конструктор, принимающий 4-ре параметра и передающий три в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Shape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ru-RU" sz="2000" b="1" dirty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</a:t>
            </a:r>
            <a:r>
              <a:rPr lang="en-US" sz="2000" b="1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Circle</a:t>
            </a:r>
            <a:endParaRPr lang="ru-RU" sz="2000" b="1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-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поле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R (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длина радиуса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- 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конструктор, принимающий 4-ре параметра и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передающий 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три в 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Shape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5809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2000" dirty="0" smtClean="0">
            <a:solidFill>
              <a:srgbClr val="3C5000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339</Words>
  <Application>Microsoft Office PowerPoint</Application>
  <PresentationFormat>Экран (4:3)</PresentationFormat>
  <Paragraphs>192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Программирование  на C# .NET</vt:lpstr>
      <vt:lpstr>План на сегодня</vt:lpstr>
      <vt:lpstr>Задание 2</vt:lpstr>
      <vt:lpstr>Проектирование типов Реализация наследования</vt:lpstr>
      <vt:lpstr>Повторный код</vt:lpstr>
      <vt:lpstr>Отношение - является</vt:lpstr>
      <vt:lpstr>“Настройка” наследования</vt:lpstr>
      <vt:lpstr>Конструкторы. </vt:lpstr>
      <vt:lpstr>Задание 3</vt:lpstr>
      <vt:lpstr>Проектирование типов Использование полиморфизма</vt:lpstr>
      <vt:lpstr>Смысл полиморфизма</vt:lpstr>
      <vt:lpstr>Переопределение методов</vt:lpstr>
      <vt:lpstr>Правила приведения</vt:lpstr>
      <vt:lpstr>Задание 2</vt:lpstr>
      <vt:lpstr>Абстрактный</vt:lpstr>
      <vt:lpstr>Множественное наследование</vt:lpstr>
      <vt:lpstr>Множественное наследование</vt:lpstr>
      <vt:lpstr>Интерфейсы</vt:lpstr>
      <vt:lpstr>Задание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Partners</dc:title>
  <dc:creator>Bacchus</dc:creator>
  <cp:lastModifiedBy>Alex</cp:lastModifiedBy>
  <cp:revision>92</cp:revision>
  <dcterms:created xsi:type="dcterms:W3CDTF">2011-10-25T13:46:09Z</dcterms:created>
  <dcterms:modified xsi:type="dcterms:W3CDTF">2015-04-10T17:03:25Z</dcterms:modified>
</cp:coreProperties>
</file>