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322" r:id="rId4"/>
    <p:sldId id="312" r:id="rId5"/>
    <p:sldId id="300" r:id="rId6"/>
    <p:sldId id="335" r:id="rId7"/>
    <p:sldId id="332" r:id="rId8"/>
    <p:sldId id="324" r:id="rId9"/>
    <p:sldId id="325" r:id="rId10"/>
    <p:sldId id="326" r:id="rId11"/>
    <p:sldId id="327" r:id="rId12"/>
    <p:sldId id="328" r:id="rId13"/>
    <p:sldId id="329" r:id="rId14"/>
    <p:sldId id="333" r:id="rId15"/>
    <p:sldId id="330" r:id="rId16"/>
    <p:sldId id="33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000"/>
    <a:srgbClr val="3E5401"/>
    <a:srgbClr val="8BB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9" autoAdjust="0"/>
    <p:restoredTop sz="94660"/>
  </p:normalViewPr>
  <p:slideViewPr>
    <p:cSldViewPr>
      <p:cViewPr varScale="1">
        <p:scale>
          <a:sx n="69" d="100"/>
          <a:sy n="69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1EB94-1750-4F5E-A4E4-D49FA871AB88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DE6DB-302B-40C3-ADBC-D4A07A8E4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01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817760" y="5422924"/>
            <a:ext cx="7786688" cy="1143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9726" y="1844824"/>
            <a:ext cx="8132440" cy="1656184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Программирование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/>
            </a:r>
            <a:br>
              <a:rPr lang="en-US" sz="4800" dirty="0" smtClean="0">
                <a:latin typeface="Segoe UI Light" pitchFamily="34" charset="0"/>
                <a:ea typeface="Segoe UI Symbol" pitchFamily="34" charset="0"/>
              </a:rPr>
            </a:br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на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C#</a:t>
            </a:r>
            <a:r>
              <a:rPr lang="en-US" sz="4800" dirty="0">
                <a:latin typeface="Segoe UI Light" pitchFamily="34" charset="0"/>
                <a:ea typeface="Segoe UI Symbol" pitchFamily="34" charset="0"/>
              </a:rPr>
              <a:t>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>.NET</a:t>
            </a:r>
            <a:endParaRPr lang="ru-RU" sz="4800" dirty="0">
              <a:latin typeface="Segoe UI Light" pitchFamily="34" charset="0"/>
              <a:ea typeface="Segoe UI Symbo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4884" y="3068960"/>
            <a:ext cx="813244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Segoe UI Light" pitchFamily="34" charset="0"/>
                <a:ea typeface="Segoe UI Symbol" pitchFamily="34" charset="0"/>
              </a:rPr>
              <a:t>Урок</a:t>
            </a:r>
            <a:r>
              <a:rPr lang="en-US" sz="2800" dirty="0" smtClean="0">
                <a:latin typeface="Segoe UI Light" pitchFamily="34" charset="0"/>
                <a:ea typeface="Segoe UI Symbol" pitchFamily="34" charset="0"/>
              </a:rPr>
              <a:t> </a:t>
            </a:r>
            <a:r>
              <a:rPr lang="ru-RU" sz="2800" dirty="0">
                <a:latin typeface="Segoe UI Light" pitchFamily="34" charset="0"/>
                <a:ea typeface="Segoe UI Symbol" pitchFamily="34" charset="0"/>
              </a:rPr>
              <a:t>7</a:t>
            </a:r>
            <a:r>
              <a:rPr lang="ru-RU" sz="2800" dirty="0" smtClean="0">
                <a:latin typeface="Segoe UI Light" pitchFamily="34" charset="0"/>
                <a:ea typeface="Segoe UI Symbol" pitchFamily="34" charset="0"/>
              </a:rPr>
              <a:t>	</a:t>
            </a:r>
            <a:endParaRPr lang="ru-RU" sz="2800" dirty="0">
              <a:latin typeface="Segoe UI Light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Массив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3068960"/>
            <a:ext cx="9036496" cy="378904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Главный недостаток —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массив статический тип данных. </a:t>
            </a:r>
          </a:p>
          <a:p>
            <a:pPr marL="0" indent="0" algn="ctr">
              <a:spcBef>
                <a:spcPts val="120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Незаменим для хранения набора информации заданного размера. </a:t>
            </a: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Например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–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набор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месяцев</a:t>
            </a: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9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Динамический тип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12" y="3084968"/>
            <a:ext cx="9036496" cy="378904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ru-RU" sz="24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</a:t>
            </a: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пособен изменять количество своих элементов</a:t>
            </a:r>
          </a:p>
          <a:p>
            <a:pPr marL="0" indent="0" algn="ctr">
              <a:spcBef>
                <a:spcPts val="1200"/>
              </a:spcBef>
              <a:buNone/>
            </a:pPr>
            <a:endParaRPr lang="ru-RU" sz="24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endParaRPr lang="ru-RU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 algn="ctr">
              <a:spcBef>
                <a:spcPts val="1200"/>
              </a:spcBef>
              <a:buNone/>
            </a:pPr>
            <a:r>
              <a:rPr lang="ru-RU" sz="20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Позволяет хранить меняющуюся в количестве информацию </a:t>
            </a:r>
            <a:endParaRPr lang="ru-RU" sz="20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 algn="ctr">
              <a:spcBef>
                <a:spcPts val="1200"/>
              </a:spcBef>
              <a:buNone/>
            </a:pPr>
            <a:r>
              <a:rPr lang="ru-RU" sz="2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Например </a:t>
            </a:r>
            <a:r>
              <a:rPr lang="ru-RU" sz="20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– набор товаров в корзине</a:t>
            </a:r>
            <a:endParaRPr lang="ru-RU" sz="28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9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Динамичный тип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58924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System.Collections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пространство имен коллекций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4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ArrayList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список объектов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Hashtable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словарь</a:t>
            </a:r>
            <a:endParaRPr lang="en-US" sz="20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SortedList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отсортированный словарь</a:t>
            </a:r>
            <a:endParaRPr lang="en-US" sz="20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Stack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последним вошел, первым вышел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Queue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первым вошел, первым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вышел</a:t>
            </a: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Недостатки коллекций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16832"/>
            <a:ext cx="8795320" cy="4421088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Производительность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– 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упаковка и распаковка.  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36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Безопасность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нет проверки типа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Механизмы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Обобщение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62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Обобщенные коллекции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58924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System.Collections.Generic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пространство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имен обобщенных 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коллекций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4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strike="sngStrike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ArrayList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List&lt;&gt;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список объектов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strike="sngStrike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Hashtable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Dictionary&lt;,&gt;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словарь</a:t>
            </a:r>
            <a:endParaRPr lang="en-US" sz="20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SortedList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&lt;&gt;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отсортированный словарь</a:t>
            </a:r>
            <a:endParaRPr lang="en-US" sz="20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Stack&lt;&gt;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последним вошел, первым вышел</a:t>
            </a:r>
            <a:endParaRPr lang="ru-RU" sz="20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Queue&lt;&gt;</a:t>
            </a:r>
            <a:r>
              <a:rPr lang="ru-RU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первым вошел, первым вышел</a:t>
            </a:r>
            <a:endParaRPr lang="ru-RU" sz="20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Ограничение параметров типа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07504" y="1196752"/>
          <a:ext cx="8784976" cy="5387288"/>
        </p:xfrm>
        <a:graphic>
          <a:graphicData uri="http://schemas.openxmlformats.org/drawingml/2006/table">
            <a:tbl>
              <a:tblPr/>
              <a:tblGrid>
                <a:gridCol w="2522348"/>
                <a:gridCol w="6262628"/>
              </a:tblGrid>
              <a:tr h="57606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where T: </a:t>
                      </a:r>
                      <a:r>
                        <a:rPr lang="en-US" sz="2400" dirty="0" err="1">
                          <a:effectLst/>
                        </a:rPr>
                        <a:t>struct</a:t>
                      </a:r>
                      <a:endParaRPr lang="en-US" sz="2400" dirty="0">
                        <a:effectLst/>
                      </a:endParaRPr>
                    </a:p>
                  </a:txBody>
                  <a:tcPr marL="21130" marR="21130" marT="47542" marB="4754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Аргумент типа должен иметь тип значения. </a:t>
                      </a:r>
                    </a:p>
                  </a:txBody>
                  <a:tcPr marL="21130" marR="21130" marT="47542" marB="4754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683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where T : class</a:t>
                      </a:r>
                    </a:p>
                  </a:txBody>
                  <a:tcPr marL="21130" marR="21130" marT="47542" marB="4754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Аргумент типа должен иметь ссылочный тип; это также распространяется на тип любого класса, интерфейса, делегата или массива.</a:t>
                      </a:r>
                    </a:p>
                  </a:txBody>
                  <a:tcPr marL="21130" marR="21130" marT="47542" marB="4754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473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where T : new()</a:t>
                      </a:r>
                    </a:p>
                  </a:txBody>
                  <a:tcPr marL="21130" marR="21130" marT="47542" marB="4754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Аргумент типа должен иметь открытый конструктор без параметров. </a:t>
                      </a:r>
                    </a:p>
                  </a:txBody>
                  <a:tcPr marL="21130" marR="21130" marT="47542" marB="4754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87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where T : &lt;base class name&gt;</a:t>
                      </a:r>
                    </a:p>
                  </a:txBody>
                  <a:tcPr marL="21130" marR="21130" marT="47542" marB="4754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Аргумент типа должен являться или быть производным от указанного базового класса.</a:t>
                      </a:r>
                    </a:p>
                  </a:txBody>
                  <a:tcPr marL="21130" marR="21130" marT="47542" marB="4754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673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where T : &lt;interface name&gt;</a:t>
                      </a:r>
                    </a:p>
                  </a:txBody>
                  <a:tcPr marL="21130" marR="21130" marT="47542" marB="4754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Аргумент типа должен являться или реализовывать указанный интерфейс</a:t>
                      </a:r>
                      <a:r>
                        <a:rPr lang="ru-RU" sz="2400" dirty="0" smtClean="0">
                          <a:effectLst/>
                        </a:rPr>
                        <a:t>.</a:t>
                      </a:r>
                      <a:endParaRPr lang="ru-RU" sz="2400" dirty="0">
                        <a:effectLst/>
                      </a:endParaRPr>
                    </a:p>
                  </a:txBody>
                  <a:tcPr marL="21130" marR="21130" marT="47542" marB="4754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78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where T : U</a:t>
                      </a:r>
                    </a:p>
                  </a:txBody>
                  <a:tcPr marL="21130" marR="21130" marT="47542" marB="4754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Аргумент </a:t>
                      </a:r>
                      <a:r>
                        <a:rPr lang="ru-RU" sz="2400" dirty="0" smtClean="0">
                          <a:effectLst/>
                        </a:rPr>
                        <a:t>типа</a:t>
                      </a:r>
                      <a:r>
                        <a:rPr lang="ru-RU" sz="2400" baseline="0" dirty="0" smtClean="0">
                          <a:effectLst/>
                        </a:rPr>
                        <a:t> </a:t>
                      </a:r>
                      <a:r>
                        <a:rPr lang="ru-RU" sz="2400" dirty="0" smtClean="0">
                          <a:effectLst/>
                        </a:rPr>
                        <a:t>T</a:t>
                      </a:r>
                      <a:r>
                        <a:rPr lang="ru-RU" sz="2400" dirty="0">
                          <a:effectLst/>
                        </a:rPr>
                        <a:t>, должен совпадать с </a:t>
                      </a:r>
                      <a:r>
                        <a:rPr lang="ru-RU" sz="2400" dirty="0" smtClean="0">
                          <a:effectLst/>
                        </a:rPr>
                        <a:t>аргументом типа U</a:t>
                      </a:r>
                      <a:r>
                        <a:rPr lang="ru-RU" sz="2400" dirty="0">
                          <a:effectLst/>
                        </a:rPr>
                        <a:t>, или быть </a:t>
                      </a:r>
                      <a:r>
                        <a:rPr lang="ru-RU" sz="2400" dirty="0" smtClean="0">
                          <a:effectLst/>
                        </a:rPr>
                        <a:t>производным</a:t>
                      </a:r>
                      <a:endParaRPr lang="ru-RU" sz="2400" dirty="0">
                        <a:effectLst/>
                      </a:endParaRPr>
                    </a:p>
                  </a:txBody>
                  <a:tcPr marL="21130" marR="21130" marT="47542" marB="4754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План на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работа с данными в файле</a:t>
            </a: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простая работа со сборками</a:t>
            </a:r>
            <a:endParaRPr lang="en-US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необобщенные </a:t>
            </a:r>
            <a:r>
              <a:rPr lang="ru-RU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коллекции</a:t>
            </a:r>
          </a:p>
          <a:p>
            <a:pPr>
              <a:spcBef>
                <a:spcPts val="1200"/>
              </a:spcBef>
            </a:pPr>
            <a:r>
              <a:rPr lang="ru-RU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обобщения</a:t>
            </a:r>
          </a:p>
          <a:p>
            <a:pPr>
              <a:spcBef>
                <a:spcPts val="1200"/>
              </a:spcBef>
            </a:pPr>
            <a:endParaRPr lang="ru-RU" sz="36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800" i="1" dirty="0" smtClean="0"/>
          </a:p>
          <a:p>
            <a:pPr marL="0" indent="0">
              <a:buNone/>
            </a:pP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0414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Основные типы данных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Работа с данными в файле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5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Запись и чтение файлов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9036496" cy="537321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Поток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объект, используемый для пересылки данных. Данные могут передаваться в одном или в двух направлениях.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Для работы с файлами:</a:t>
            </a:r>
          </a:p>
          <a:p>
            <a:pPr>
              <a:spcBef>
                <a:spcPts val="1200"/>
              </a:spcBef>
            </a:pPr>
            <a:r>
              <a:rPr lang="en-US" sz="20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FileStream</a:t>
            </a:r>
            <a:endParaRPr lang="en-US" sz="20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StreamReader</a:t>
            </a:r>
            <a:endParaRPr lang="en-US" sz="20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StreamWriter</a:t>
            </a:r>
            <a:endParaRPr lang="ru-RU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Light" pitchFamily="34" charset="0"/>
              </a:rPr>
              <a:t>FileStream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16832"/>
            <a:ext cx="8795320" cy="4421088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Требования</a:t>
            </a:r>
            <a:r>
              <a:rPr lang="ru-RU" sz="36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файл для доступа (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string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режим открытия (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FileMode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вид доступа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FileAccess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Основы </a:t>
            </a:r>
            <a:r>
              <a:rPr lang="en-US" b="1" dirty="0" smtClean="0">
                <a:latin typeface="Segoe UI Light" pitchFamily="34" charset="0"/>
              </a:rPr>
              <a:t>CLR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Подключение собственной сборки к проекту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76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Основные типы данных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Коллекции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2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Коллекция, что это такое?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3068960"/>
            <a:ext cx="9036496" cy="378904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Коллекции —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группировка одинаковых объектов</a:t>
            </a:r>
          </a:p>
          <a:p>
            <a:pPr marL="0" indent="0" algn="ctr">
              <a:spcBef>
                <a:spcPts val="120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ru-RU" sz="24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если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проще</a:t>
            </a:r>
          </a:p>
          <a:p>
            <a:pPr marL="0" indent="0" algn="ctr">
              <a:spcBef>
                <a:spcPts val="1200"/>
              </a:spcBef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Тот тип, по содержимому которого можно пройтись циклом </a:t>
            </a:r>
            <a:r>
              <a:rPr lang="en-US" sz="2400" dirty="0" err="1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foreach</a:t>
            </a:r>
            <a:endParaRPr lang="ru-RU" sz="24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Коллекция, как устроена?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6" cy="5301208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System.Collections.IEnumerable</a:t>
            </a: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—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интерфейс, который определяет коллекцию</a:t>
            </a:r>
          </a:p>
          <a:p>
            <a:pPr marL="0" indent="0" algn="ctr">
              <a:spcBef>
                <a:spcPts val="120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public interface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IEnumerable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IEnumerator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GetEnumerator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}</a:t>
            </a: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public interface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IEnumerator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     object Current { get;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    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bool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MoveNext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     void Reset();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 }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2000" dirty="0" smtClean="0">
            <a:solidFill>
              <a:srgbClr val="3C5000"/>
            </a:solidFill>
            <a:latin typeface="Segoe UI Light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3970</TotalTime>
  <Words>349</Words>
  <Application>Microsoft Office PowerPoint</Application>
  <PresentationFormat>Экран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Программирование  на C# .NET</vt:lpstr>
      <vt:lpstr>План на сегодня</vt:lpstr>
      <vt:lpstr>Основные типы данных Работа с данными в файле</vt:lpstr>
      <vt:lpstr>Запись и чтение файлов</vt:lpstr>
      <vt:lpstr>FileStream</vt:lpstr>
      <vt:lpstr>Основы CLR Подключение собственной сборки к проекту</vt:lpstr>
      <vt:lpstr>Основные типы данных Коллекции</vt:lpstr>
      <vt:lpstr>Коллекция, что это такое?</vt:lpstr>
      <vt:lpstr>Коллекция, как устроена?</vt:lpstr>
      <vt:lpstr>Массив</vt:lpstr>
      <vt:lpstr>Динамический тип</vt:lpstr>
      <vt:lpstr>Динамичный тип</vt:lpstr>
      <vt:lpstr>Недостатки коллекций</vt:lpstr>
      <vt:lpstr>Механизмы Обобщение</vt:lpstr>
      <vt:lpstr>Обобщенные коллекции</vt:lpstr>
      <vt:lpstr>Ограничение параметров типа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 Partners</dc:title>
  <dc:creator>Bacchus</dc:creator>
  <cp:lastModifiedBy>Alex</cp:lastModifiedBy>
  <cp:revision>153</cp:revision>
  <dcterms:created xsi:type="dcterms:W3CDTF">2011-10-25T13:46:09Z</dcterms:created>
  <dcterms:modified xsi:type="dcterms:W3CDTF">2015-04-20T13:17:09Z</dcterms:modified>
</cp:coreProperties>
</file>