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53" r:id="rId1"/>
  </p:sldMasterIdLst>
  <p:notesMasterIdLst>
    <p:notesMasterId r:id="rId35"/>
  </p:notesMasterIdLst>
  <p:sldIdLst>
    <p:sldId id="256" r:id="rId2"/>
    <p:sldId id="290" r:id="rId3"/>
    <p:sldId id="257" r:id="rId4"/>
    <p:sldId id="262" r:id="rId5"/>
    <p:sldId id="289" r:id="rId6"/>
    <p:sldId id="287" r:id="rId7"/>
    <p:sldId id="283" r:id="rId8"/>
    <p:sldId id="261" r:id="rId9"/>
    <p:sldId id="260" r:id="rId10"/>
    <p:sldId id="292" r:id="rId11"/>
    <p:sldId id="291" r:id="rId12"/>
    <p:sldId id="293" r:id="rId13"/>
    <p:sldId id="295" r:id="rId14"/>
    <p:sldId id="263" r:id="rId15"/>
    <p:sldId id="269" r:id="rId16"/>
    <p:sldId id="273" r:id="rId17"/>
    <p:sldId id="268" r:id="rId18"/>
    <p:sldId id="264" r:id="rId19"/>
    <p:sldId id="270" r:id="rId20"/>
    <p:sldId id="267" r:id="rId21"/>
    <p:sldId id="265" r:id="rId22"/>
    <p:sldId id="266" r:id="rId23"/>
    <p:sldId id="272" r:id="rId24"/>
    <p:sldId id="275" r:id="rId25"/>
    <p:sldId id="276" r:id="rId26"/>
    <p:sldId id="277" r:id="rId27"/>
    <p:sldId id="278" r:id="rId28"/>
    <p:sldId id="279" r:id="rId29"/>
    <p:sldId id="280" r:id="rId30"/>
    <p:sldId id="285" r:id="rId31"/>
    <p:sldId id="286" r:id="rId32"/>
    <p:sldId id="288" r:id="rId33"/>
    <p:sldId id="294" r:id="rId3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17E31B2-6B84-4B4A-BAB0-3A99E752979D}" type="datetimeFigureOut">
              <a:rPr lang="he-IL" smtClean="0"/>
              <a:t>ג'/סיון/תשפ"ד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A175556-17F5-417D-9870-E5A87C9AEB72}" type="slidenum">
              <a:rPr lang="he-IL" smtClean="0"/>
              <a:t>‹#›</a:t>
            </a:fld>
            <a:endParaRPr lang="he-IL"/>
          </a:p>
        </p:txBody>
      </p:sp>
    </p:spTree>
    <p:extLst>
      <p:ext uri="{BB962C8B-B14F-4D97-AF65-F5344CB8AC3E}">
        <p14:creationId xmlns:p14="http://schemas.microsoft.com/office/powerpoint/2010/main" val="77505203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D155BDD2-8E32-4197-AB37-12C834E700A1}" type="datetime1">
              <a:rPr lang="en-US" smtClean="0"/>
              <a:t>6/9/2024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8044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76DA9B6C-0B2D-43FC-8ACE-B6BE19E5FF44}" type="datetime1">
              <a:rPr lang="en-US" smtClean="0"/>
              <a:t>6/9/2024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7590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728F5EA-91E1-44B1-A32A-47B93D72F9CE}" type="datetime1">
              <a:rPr lang="en-US" smtClean="0"/>
              <a:t>6/9/2024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3825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722E2526-9AA3-49F6-8118-41DBA0BF1923}" type="datetime1">
              <a:rPr lang="en-US" smtClean="0"/>
              <a:t>6/9/2024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2244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31DD6A78-E5A6-43F9-AAB0-14BA2709A3FC}" type="datetime1">
              <a:rPr lang="en-US" smtClean="0"/>
              <a:t>6/9/2024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8480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4A7298E7-782A-4B43-92CE-6E30183F3FC7}" type="datetime1">
              <a:rPr lang="en-US" smtClean="0"/>
              <a:t>6/9/2024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2409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E819950F-3666-40F6-B3E6-56A0A81A2925}" type="datetime1">
              <a:rPr lang="en-US" smtClean="0"/>
              <a:t>6/9/2024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5051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2CDAB25C-FE5B-44CC-9208-CB59CD8D05B1}" type="datetime1">
              <a:rPr lang="en-US" smtClean="0"/>
              <a:t>6/9/2024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0009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C0FE6787-2421-4D70-B382-1FD7927592A8}" type="datetime1">
              <a:rPr lang="en-US" smtClean="0"/>
              <a:t>6/9/2024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4778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6FEAC8E-EB6C-4846-99C0-D0E6EBBEC1F3}" type="datetime1">
              <a:rPr lang="en-US" smtClean="0"/>
              <a:t>6/9/2024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486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88187276-98ED-45ED-98DE-11F8460891C0}" type="datetime1">
              <a:rPr lang="en-US" smtClean="0"/>
              <a:t>6/9/2024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8352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B7E4D76B-4617-4C64-825C-ACF68992A06D}" type="datetime1">
              <a:rPr lang="en-US" smtClean="0"/>
              <a:t>6/9/2024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542009793"/>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46" r:id="rId6"/>
    <p:sldLayoutId id="2147483942" r:id="rId7"/>
    <p:sldLayoutId id="2147483943" r:id="rId8"/>
    <p:sldLayoutId id="2147483944" r:id="rId9"/>
    <p:sldLayoutId id="2147483945" r:id="rId10"/>
    <p:sldLayoutId id="2147483947"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3" descr="הולוגרפי ניאון ברקע בריק">
            <a:extLst>
              <a:ext uri="{FF2B5EF4-FFF2-40B4-BE49-F238E27FC236}">
                <a16:creationId xmlns:a16="http://schemas.microsoft.com/office/drawing/2014/main" id="{66CFBF98-9737-17F0-F60B-8E02DA7BEE67}"/>
              </a:ext>
            </a:extLst>
          </p:cNvPr>
          <p:cNvPicPr>
            <a:picLocks noChangeAspect="1"/>
          </p:cNvPicPr>
          <p:nvPr/>
        </p:nvPicPr>
        <p:blipFill rotWithShape="1">
          <a:blip r:embed="rId2"/>
          <a:srcRect t="15239" b="491"/>
          <a:stretch/>
        </p:blipFill>
        <p:spPr>
          <a:xfrm>
            <a:off x="0" y="11"/>
            <a:ext cx="12191979" cy="6857989"/>
          </a:xfrm>
          <a:prstGeom prst="rect">
            <a:avLst/>
          </a:prstGeom>
        </p:spPr>
      </p:pic>
      <p:sp>
        <p:nvSpPr>
          <p:cNvPr id="38" name="Freeform: Shape 37">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68000"/>
                </a:schemeClr>
              </a:gs>
              <a:gs pos="100000">
                <a:schemeClr val="accent1">
                  <a:lumMod val="60000"/>
                  <a:lumOff val="40000"/>
                  <a:alpha val="78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6FCE5E7B-66AD-CE91-C65B-729F80361DFD}"/>
              </a:ext>
            </a:extLst>
          </p:cNvPr>
          <p:cNvSpPr>
            <a:spLocks noGrp="1"/>
          </p:cNvSpPr>
          <p:nvPr>
            <p:ph type="ctrTitle"/>
          </p:nvPr>
        </p:nvSpPr>
        <p:spPr>
          <a:xfrm>
            <a:off x="5033576" y="2758097"/>
            <a:ext cx="6717738" cy="2884638"/>
          </a:xfrm>
        </p:spPr>
        <p:txBody>
          <a:bodyPr>
            <a:normAutofit fontScale="90000"/>
          </a:bodyPr>
          <a:lstStyle/>
          <a:p>
            <a:pPr algn="r"/>
            <a:r>
              <a:rPr lang="en-US" sz="8000" dirty="0">
                <a:solidFill>
                  <a:schemeClr val="accent1">
                    <a:lumMod val="50000"/>
                  </a:schemeClr>
                </a:solidFill>
                <a:latin typeface="Poor Richard" panose="02080502050505020702" pitchFamily="18" charset="0"/>
              </a:rPr>
              <a:t>SQL</a:t>
            </a:r>
            <a:r>
              <a:rPr lang="he-IL" sz="9600" dirty="0">
                <a:solidFill>
                  <a:schemeClr val="accent1">
                    <a:lumMod val="50000"/>
                  </a:schemeClr>
                </a:solidFill>
                <a:latin typeface="Sn_tchelet" panose="02000503000000000000" pitchFamily="2" charset="-79"/>
                <a:cs typeface="Sn_tchelet" panose="02000503000000000000" pitchFamily="2" charset="-79"/>
              </a:rPr>
              <a:t>ב</a:t>
            </a:r>
            <a:r>
              <a:rPr lang="en-US" sz="8000" dirty="0">
                <a:solidFill>
                  <a:schemeClr val="accent1">
                    <a:lumMod val="50000"/>
                  </a:schemeClr>
                </a:solidFill>
                <a:latin typeface="Copperplate Gothic Light" panose="020E0507020206020404" pitchFamily="34" charset="0"/>
              </a:rPr>
              <a:t> </a:t>
            </a:r>
            <a:r>
              <a:rPr lang="he-IL" sz="11500" dirty="0">
                <a:solidFill>
                  <a:schemeClr val="accent1">
                    <a:lumMod val="50000"/>
                  </a:schemeClr>
                </a:solidFill>
                <a:latin typeface="Sn_tchelet" panose="02000503000000000000" pitchFamily="2" charset="-79"/>
                <a:cs typeface="Sn_tchelet" panose="02000503000000000000" pitchFamily="2" charset="-79"/>
              </a:rPr>
              <a:t>פרויקט</a:t>
            </a:r>
            <a:br>
              <a:rPr lang="he-IL" sz="8000" dirty="0">
                <a:solidFill>
                  <a:schemeClr val="accent1">
                    <a:lumMod val="50000"/>
                  </a:schemeClr>
                </a:solidFill>
                <a:latin typeface="Copperplate Gothic Light" panose="020E0507020206020404" pitchFamily="34" charset="0"/>
              </a:rPr>
            </a:br>
            <a:endParaRPr lang="he-IL" sz="8000" dirty="0">
              <a:solidFill>
                <a:schemeClr val="accent1">
                  <a:lumMod val="50000"/>
                </a:schemeClr>
              </a:solidFill>
              <a:latin typeface="Copperplate Gothic Light" panose="020E0507020206020404" pitchFamily="34" charset="0"/>
            </a:endParaRPr>
          </a:p>
        </p:txBody>
      </p:sp>
      <p:sp>
        <p:nvSpPr>
          <p:cNvPr id="3" name="כותרת משנה 2">
            <a:extLst>
              <a:ext uri="{FF2B5EF4-FFF2-40B4-BE49-F238E27FC236}">
                <a16:creationId xmlns:a16="http://schemas.microsoft.com/office/drawing/2014/main" id="{AA034E72-6BDE-816E-53D2-60724B18C5E0}"/>
              </a:ext>
            </a:extLst>
          </p:cNvPr>
          <p:cNvSpPr>
            <a:spLocks noGrp="1"/>
          </p:cNvSpPr>
          <p:nvPr>
            <p:ph type="subTitle" idx="1"/>
          </p:nvPr>
        </p:nvSpPr>
        <p:spPr>
          <a:xfrm>
            <a:off x="6095989" y="5786750"/>
            <a:ext cx="5481920" cy="908807"/>
          </a:xfrm>
        </p:spPr>
        <p:txBody>
          <a:bodyPr>
            <a:normAutofit/>
          </a:bodyPr>
          <a:lstStyle/>
          <a:p>
            <a:pPr algn="r"/>
            <a:r>
              <a:rPr lang="he-IL" sz="3200" dirty="0">
                <a:solidFill>
                  <a:schemeClr val="accent6">
                    <a:lumMod val="75000"/>
                  </a:schemeClr>
                </a:solidFill>
                <a:latin typeface="Sn_shoshanim" panose="02000503000000000000" pitchFamily="50" charset="-79"/>
                <a:cs typeface="Sn_shoshanim" panose="02000503000000000000" pitchFamily="50" charset="-79"/>
              </a:rPr>
              <a:t>מגישה –תמר </a:t>
            </a:r>
            <a:r>
              <a:rPr lang="he-IL" sz="3200" dirty="0" err="1">
                <a:solidFill>
                  <a:schemeClr val="accent6">
                    <a:lumMod val="75000"/>
                  </a:schemeClr>
                </a:solidFill>
                <a:latin typeface="Sn_shoshanim" panose="02000503000000000000" pitchFamily="50" charset="-79"/>
                <a:cs typeface="Sn_shoshanim" panose="02000503000000000000" pitchFamily="50" charset="-79"/>
              </a:rPr>
              <a:t>סטל</a:t>
            </a:r>
            <a:endParaRPr lang="he-IL" sz="3200" dirty="0">
              <a:solidFill>
                <a:schemeClr val="accent6">
                  <a:lumMod val="75000"/>
                </a:schemeClr>
              </a:solidFill>
              <a:latin typeface="Sn_shoshanim" panose="02000503000000000000" pitchFamily="50" charset="-79"/>
              <a:cs typeface="Sn_shoshanim" panose="02000503000000000000" pitchFamily="50" charset="-79"/>
            </a:endParaRPr>
          </a:p>
        </p:txBody>
      </p:sp>
      <p:sp>
        <p:nvSpPr>
          <p:cNvPr id="4" name="מציין מיקום של מספר שקופית 3">
            <a:extLst>
              <a:ext uri="{FF2B5EF4-FFF2-40B4-BE49-F238E27FC236}">
                <a16:creationId xmlns:a16="http://schemas.microsoft.com/office/drawing/2014/main" id="{9C16C8F4-BD9D-7AFC-B415-87EE6ADA875C}"/>
              </a:ext>
            </a:extLst>
          </p:cNvPr>
          <p:cNvSpPr>
            <a:spLocks noGrp="1"/>
          </p:cNvSpPr>
          <p:nvPr>
            <p:ph type="sldNum" sz="quarter" idx="12"/>
          </p:nvPr>
        </p:nvSpPr>
        <p:spPr/>
        <p:txBody>
          <a:bodyPr/>
          <a:lstStyle/>
          <a:p>
            <a:fld id="{5A33CB2A-1702-4C1D-9CC4-8D472D39F19E}" type="slidenum">
              <a:rPr lang="en-US" smtClean="0"/>
              <a:t>1</a:t>
            </a:fld>
            <a:endParaRPr lang="en-US"/>
          </a:p>
        </p:txBody>
      </p:sp>
      <p:sp>
        <p:nvSpPr>
          <p:cNvPr id="9" name="כותרת משנה 2">
            <a:extLst>
              <a:ext uri="{FF2B5EF4-FFF2-40B4-BE49-F238E27FC236}">
                <a16:creationId xmlns:a16="http://schemas.microsoft.com/office/drawing/2014/main" id="{EE6FBA7F-57B3-4B5D-B7C4-92FE16A449CE}"/>
              </a:ext>
            </a:extLst>
          </p:cNvPr>
          <p:cNvSpPr txBox="1">
            <a:spLocks/>
          </p:cNvSpPr>
          <p:nvPr/>
        </p:nvSpPr>
        <p:spPr>
          <a:xfrm>
            <a:off x="6297387" y="5500562"/>
            <a:ext cx="5481920" cy="90880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he-IL" sz="2400" dirty="0" err="1">
                <a:solidFill>
                  <a:schemeClr val="accent6">
                    <a:lumMod val="75000"/>
                  </a:schemeClr>
                </a:solidFill>
                <a:latin typeface="Sn_shoshanim" panose="02000503000000000000" pitchFamily="50" charset="-79"/>
                <a:cs typeface="Sn_shoshanim" panose="02000503000000000000" pitchFamily="50" charset="-79"/>
              </a:rPr>
              <a:t>סמינר:דרכי</a:t>
            </a:r>
            <a:r>
              <a:rPr lang="he-IL" sz="2400" dirty="0">
                <a:solidFill>
                  <a:schemeClr val="accent6">
                    <a:lumMod val="75000"/>
                  </a:schemeClr>
                </a:solidFill>
                <a:latin typeface="Sn_shoshanim" panose="02000503000000000000" pitchFamily="50" charset="-79"/>
                <a:cs typeface="Sn_shoshanim" panose="02000503000000000000" pitchFamily="50" charset="-79"/>
              </a:rPr>
              <a:t> חנה אלעד</a:t>
            </a:r>
          </a:p>
        </p:txBody>
      </p:sp>
      <p:sp>
        <p:nvSpPr>
          <p:cNvPr id="10" name="כותרת משנה 2">
            <a:extLst>
              <a:ext uri="{FF2B5EF4-FFF2-40B4-BE49-F238E27FC236}">
                <a16:creationId xmlns:a16="http://schemas.microsoft.com/office/drawing/2014/main" id="{A11FD204-A7D0-4077-A6BF-12B8092EBF85}"/>
              </a:ext>
            </a:extLst>
          </p:cNvPr>
          <p:cNvSpPr txBox="1">
            <a:spLocks/>
          </p:cNvSpPr>
          <p:nvPr/>
        </p:nvSpPr>
        <p:spPr>
          <a:xfrm>
            <a:off x="9251448" y="5114999"/>
            <a:ext cx="2460803" cy="67856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he-IL" sz="2400" dirty="0">
                <a:solidFill>
                  <a:schemeClr val="accent6">
                    <a:lumMod val="75000"/>
                  </a:schemeClr>
                </a:solidFill>
                <a:latin typeface="Sn_shoshanim" panose="02000503000000000000" pitchFamily="50" charset="-79"/>
                <a:cs typeface="Sn_shoshanim" panose="02000503000000000000" pitchFamily="50" charset="-79"/>
              </a:rPr>
              <a:t>ת.ז.327804738</a:t>
            </a:r>
          </a:p>
        </p:txBody>
      </p:sp>
      <p:sp>
        <p:nvSpPr>
          <p:cNvPr id="11" name="כותרת משנה 2">
            <a:extLst>
              <a:ext uri="{FF2B5EF4-FFF2-40B4-BE49-F238E27FC236}">
                <a16:creationId xmlns:a16="http://schemas.microsoft.com/office/drawing/2014/main" id="{2A3071D8-ABBE-43B9-978E-57874B25BFD0}"/>
              </a:ext>
            </a:extLst>
          </p:cNvPr>
          <p:cNvSpPr txBox="1">
            <a:spLocks/>
          </p:cNvSpPr>
          <p:nvPr/>
        </p:nvSpPr>
        <p:spPr>
          <a:xfrm>
            <a:off x="9235830" y="4578963"/>
            <a:ext cx="2460803" cy="67856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he-IL" sz="2400" dirty="0">
                <a:solidFill>
                  <a:schemeClr val="accent6">
                    <a:lumMod val="75000"/>
                  </a:schemeClr>
                </a:solidFill>
                <a:latin typeface="Sn_shoshanim" panose="02000503000000000000" pitchFamily="50" charset="-79"/>
                <a:cs typeface="Sn_shoshanim" panose="02000503000000000000" pitchFamily="50" charset="-79"/>
              </a:rPr>
              <a:t>מורה :</a:t>
            </a:r>
            <a:r>
              <a:rPr lang="he-IL" sz="2400" dirty="0" err="1">
                <a:solidFill>
                  <a:schemeClr val="accent6">
                    <a:lumMod val="75000"/>
                  </a:schemeClr>
                </a:solidFill>
                <a:latin typeface="Sn_shoshanim" panose="02000503000000000000" pitchFamily="50" charset="-79"/>
                <a:cs typeface="Sn_shoshanim" panose="02000503000000000000" pitchFamily="50" charset="-79"/>
              </a:rPr>
              <a:t>א.רוזן</a:t>
            </a:r>
            <a:endParaRPr lang="he-IL" sz="2400" dirty="0">
              <a:solidFill>
                <a:schemeClr val="accent6">
                  <a:lumMod val="75000"/>
                </a:schemeClr>
              </a:solidFill>
              <a:latin typeface="Sn_shoshanim" panose="02000503000000000000" pitchFamily="50" charset="-79"/>
              <a:cs typeface="Sn_shoshanim" panose="02000503000000000000" pitchFamily="50" charset="-79"/>
            </a:endParaRPr>
          </a:p>
        </p:txBody>
      </p:sp>
    </p:spTree>
    <p:extLst>
      <p:ext uri="{BB962C8B-B14F-4D97-AF65-F5344CB8AC3E}">
        <p14:creationId xmlns:p14="http://schemas.microsoft.com/office/powerpoint/2010/main" val="311531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C043F097-9BB4-708A-F406-C7F631053BB3}"/>
              </a:ext>
            </a:extLst>
          </p:cNvPr>
          <p:cNvSpPr>
            <a:spLocks noGrp="1"/>
          </p:cNvSpPr>
          <p:nvPr>
            <p:ph type="sldNum" sz="quarter" idx="12"/>
          </p:nvPr>
        </p:nvSpPr>
        <p:spPr/>
        <p:txBody>
          <a:bodyPr/>
          <a:lstStyle/>
          <a:p>
            <a:fld id="{5A33CB2A-1702-4C1D-9CC4-8D472D39F19E}" type="slidenum">
              <a:rPr lang="en-US" smtClean="0"/>
              <a:t>10</a:t>
            </a:fld>
            <a:endParaRPr lang="en-US"/>
          </a:p>
        </p:txBody>
      </p:sp>
      <p:sp>
        <p:nvSpPr>
          <p:cNvPr id="8" name="תיבת טקסט 7">
            <a:extLst>
              <a:ext uri="{FF2B5EF4-FFF2-40B4-BE49-F238E27FC236}">
                <a16:creationId xmlns:a16="http://schemas.microsoft.com/office/drawing/2014/main" id="{BEE6E575-26D2-47F1-4F3C-AB2057151AAB}"/>
              </a:ext>
            </a:extLst>
          </p:cNvPr>
          <p:cNvSpPr txBox="1"/>
          <p:nvPr/>
        </p:nvSpPr>
        <p:spPr>
          <a:xfrm>
            <a:off x="555859" y="745586"/>
            <a:ext cx="9521792" cy="5755422"/>
          </a:xfrm>
          <a:prstGeom prst="rect">
            <a:avLst/>
          </a:prstGeom>
          <a:noFill/>
        </p:spPr>
        <p:txBody>
          <a:bodyPr wrap="square">
            <a:spAutoFit/>
          </a:bodyPr>
          <a:lstStyle/>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database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storeClothes</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City</a:t>
            </a:r>
          </a:p>
          <a:p>
            <a:pPr algn="l"/>
            <a:r>
              <a:rPr lang="he-IL" sz="1600" dirty="0">
                <a:solidFill>
                  <a:srgbClr val="808080"/>
                </a:solidFill>
                <a:latin typeface="Consolas" panose="020B0609020204030204" pitchFamily="49" charset="0"/>
              </a:rPr>
              <a:t>(</a:t>
            </a:r>
            <a:endParaRPr lang="he-IL"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CityId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city_id_pk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CityName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nvarchar</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25</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city_name_unique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unique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city_id_null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r>
              <a:rPr lang="en-US" sz="1600" dirty="0">
                <a:solidFill>
                  <a:srgbClr val="000000"/>
                </a:solidFill>
                <a:latin typeface="Consolas" panose="020B0609020204030204" pitchFamily="49" charset="0"/>
              </a:rPr>
              <a:t> </a:t>
            </a:r>
          </a:p>
          <a:p>
            <a:pPr algn="l"/>
            <a:r>
              <a:rPr lang="he-IL" sz="1600" dirty="0">
                <a:solidFill>
                  <a:srgbClr val="808080"/>
                </a:solidFill>
                <a:latin typeface="Consolas" panose="020B0609020204030204" pitchFamily="49" charset="0"/>
              </a:rPr>
              <a:t>)</a:t>
            </a:r>
            <a:endParaRPr lang="he-IL"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Seller</a:t>
            </a:r>
          </a:p>
          <a:p>
            <a:pPr algn="l"/>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SellerId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seller_id_pk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SellerFirstName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nvarchar</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25</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seller_namef_null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SellerLastName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nvarchar</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25</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seller_namel_null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SalaryHour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salary_check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check</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SalaryHour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between</a:t>
            </a:r>
            <a:r>
              <a:rPr lang="en-US" sz="1600" dirty="0">
                <a:solidFill>
                  <a:srgbClr val="000000"/>
                </a:solidFill>
                <a:latin typeface="Consolas" panose="020B0609020204030204" pitchFamily="49" charset="0"/>
              </a:rPr>
              <a:t> 0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100000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CityId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city_id_pf</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references</a:t>
            </a:r>
            <a:r>
              <a:rPr lang="en-US" sz="1600" dirty="0">
                <a:solidFill>
                  <a:srgbClr val="000000"/>
                </a:solidFill>
                <a:latin typeface="Consolas" panose="020B0609020204030204" pitchFamily="49" charset="0"/>
              </a:rPr>
              <a:t> City</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CityId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SelManager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sel_id_pf</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references</a:t>
            </a:r>
            <a:r>
              <a:rPr lang="en-US" sz="1600" dirty="0">
                <a:solidFill>
                  <a:srgbClr val="000000"/>
                </a:solidFill>
                <a:latin typeface="Consolas" panose="020B0609020204030204" pitchFamily="49" charset="0"/>
              </a:rPr>
              <a:t> Seller</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SellerId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he-IL" sz="1600" dirty="0">
                <a:solidFill>
                  <a:srgbClr val="808080"/>
                </a:solidFill>
                <a:latin typeface="Consolas" panose="020B0609020204030204" pitchFamily="49" charset="0"/>
              </a:rPr>
              <a:t>)</a:t>
            </a:r>
            <a:endParaRPr lang="he-IL"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Customer</a:t>
            </a:r>
          </a:p>
          <a:p>
            <a:pPr algn="l"/>
            <a:r>
              <a:rPr lang="he-IL" sz="1600" dirty="0">
                <a:solidFill>
                  <a:srgbClr val="808080"/>
                </a:solidFill>
                <a:latin typeface="Consolas" panose="020B0609020204030204" pitchFamily="49" charset="0"/>
              </a:rPr>
              <a:t>(</a:t>
            </a:r>
            <a:endParaRPr lang="he-IL"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CustomerId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cus_id_pk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CusFirstName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nvarchar</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25</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cus_namef_null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CusLastName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nvarchar</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25</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cus_namel_null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CityId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cityc_id_pf</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references</a:t>
            </a:r>
            <a:r>
              <a:rPr lang="en-US" sz="1600" dirty="0">
                <a:solidFill>
                  <a:srgbClr val="000000"/>
                </a:solidFill>
                <a:latin typeface="Consolas" panose="020B0609020204030204" pitchFamily="49" charset="0"/>
              </a:rPr>
              <a:t> City</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CityId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Adress</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50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Adress_null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pPr algn="l"/>
            <a:r>
              <a:rPr lang="he-IL" sz="1600" dirty="0">
                <a:solidFill>
                  <a:srgbClr val="808080"/>
                </a:solidFill>
                <a:latin typeface="Consolas" panose="020B0609020204030204" pitchFamily="49" charset="0"/>
              </a:rPr>
              <a:t>)</a:t>
            </a:r>
            <a:endParaRPr lang="he-IL" sz="1600" dirty="0"/>
          </a:p>
        </p:txBody>
      </p:sp>
      <p:sp>
        <p:nvSpPr>
          <p:cNvPr id="2" name="תיבת טקסט 1">
            <a:extLst>
              <a:ext uri="{FF2B5EF4-FFF2-40B4-BE49-F238E27FC236}">
                <a16:creationId xmlns:a16="http://schemas.microsoft.com/office/drawing/2014/main" id="{22D61DAE-BE7F-1C67-6123-D2C4F02D7550}"/>
              </a:ext>
            </a:extLst>
          </p:cNvPr>
          <p:cNvSpPr txBox="1"/>
          <p:nvPr/>
        </p:nvSpPr>
        <p:spPr>
          <a:xfrm>
            <a:off x="8499108" y="390259"/>
            <a:ext cx="3157086" cy="461665"/>
          </a:xfrm>
          <a:prstGeom prst="rect">
            <a:avLst/>
          </a:prstGeom>
          <a:noFill/>
        </p:spPr>
        <p:txBody>
          <a:bodyPr wrap="square" rtlCol="1">
            <a:spAutoFit/>
          </a:bodyPr>
          <a:lstStyle/>
          <a:p>
            <a:r>
              <a:rPr lang="he-IL" sz="2400" dirty="0"/>
              <a:t>יצירת הטבלאות:</a:t>
            </a:r>
          </a:p>
        </p:txBody>
      </p:sp>
    </p:spTree>
    <p:extLst>
      <p:ext uri="{BB962C8B-B14F-4D97-AF65-F5344CB8AC3E}">
        <p14:creationId xmlns:p14="http://schemas.microsoft.com/office/powerpoint/2010/main" val="233735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C043F097-9BB4-708A-F406-C7F631053BB3}"/>
              </a:ext>
            </a:extLst>
          </p:cNvPr>
          <p:cNvSpPr>
            <a:spLocks noGrp="1"/>
          </p:cNvSpPr>
          <p:nvPr>
            <p:ph type="sldNum" sz="quarter" idx="12"/>
          </p:nvPr>
        </p:nvSpPr>
        <p:spPr/>
        <p:txBody>
          <a:bodyPr/>
          <a:lstStyle/>
          <a:p>
            <a:fld id="{5A33CB2A-1702-4C1D-9CC4-8D472D39F19E}" type="slidenum">
              <a:rPr lang="en-US" smtClean="0"/>
              <a:t>11</a:t>
            </a:fld>
            <a:endParaRPr lang="en-US"/>
          </a:p>
        </p:txBody>
      </p:sp>
      <p:sp>
        <p:nvSpPr>
          <p:cNvPr id="12" name="תיבת טקסט 11">
            <a:extLst>
              <a:ext uri="{FF2B5EF4-FFF2-40B4-BE49-F238E27FC236}">
                <a16:creationId xmlns:a16="http://schemas.microsoft.com/office/drawing/2014/main" id="{89F4706C-00C6-AFA6-808E-3B20554DE09F}"/>
              </a:ext>
            </a:extLst>
          </p:cNvPr>
          <p:cNvSpPr txBox="1"/>
          <p:nvPr/>
        </p:nvSpPr>
        <p:spPr>
          <a:xfrm>
            <a:off x="902368" y="643558"/>
            <a:ext cx="9338912" cy="4770537"/>
          </a:xfrm>
          <a:prstGeom prst="rect">
            <a:avLst/>
          </a:prstGeom>
          <a:noFill/>
        </p:spPr>
        <p:txBody>
          <a:bodyPr wrap="square">
            <a:spAutoFit/>
          </a:bodyPr>
          <a:lstStyle/>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Model</a:t>
            </a:r>
            <a:r>
              <a:rPr lang="en-US" sz="1600" dirty="0">
                <a:solidFill>
                  <a:srgbClr val="008000"/>
                </a:solidFill>
                <a:latin typeface="Consolas" panose="020B0609020204030204" pitchFamily="49" charset="0"/>
              </a:rPr>
              <a:t>--</a:t>
            </a:r>
            <a:r>
              <a:rPr lang="he-IL" sz="1600" dirty="0">
                <a:solidFill>
                  <a:srgbClr val="008000"/>
                </a:solidFill>
                <a:latin typeface="Consolas" panose="020B0609020204030204" pitchFamily="49" charset="0"/>
              </a:rPr>
              <a:t>דגמים</a:t>
            </a:r>
            <a:endParaRPr lang="he-IL" sz="1600" dirty="0">
              <a:solidFill>
                <a:srgbClr val="000000"/>
              </a:solidFill>
              <a:latin typeface="Consolas" panose="020B0609020204030204" pitchFamily="49" charset="0"/>
            </a:endParaRPr>
          </a:p>
          <a:p>
            <a:pPr algn="l"/>
            <a:r>
              <a:rPr lang="fr-FR" sz="1600" dirty="0">
                <a:solidFill>
                  <a:srgbClr val="808080"/>
                </a:solidFill>
                <a:latin typeface="Consolas" panose="020B0609020204030204" pitchFamily="49" charset="0"/>
              </a:rPr>
              <a:t>(</a:t>
            </a:r>
            <a:r>
              <a:rPr lang="fr-FR" sz="1600" dirty="0" err="1">
                <a:solidFill>
                  <a:srgbClr val="000000"/>
                </a:solidFill>
                <a:latin typeface="Consolas" panose="020B0609020204030204" pitchFamily="49" charset="0"/>
              </a:rPr>
              <a:t>ModelName</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nvarchar</a:t>
            </a:r>
            <a:r>
              <a:rPr lang="fr-FR" sz="1600" dirty="0">
                <a:solidFill>
                  <a:srgbClr val="808080"/>
                </a:solidFill>
                <a:latin typeface="Consolas" panose="020B0609020204030204" pitchFamily="49" charset="0"/>
              </a:rPr>
              <a:t>(</a:t>
            </a:r>
            <a:r>
              <a:rPr lang="fr-FR" sz="1600" dirty="0">
                <a:solidFill>
                  <a:srgbClr val="000000"/>
                </a:solidFill>
                <a:latin typeface="Consolas" panose="020B0609020204030204" pitchFamily="49" charset="0"/>
              </a:rPr>
              <a:t>30</a:t>
            </a:r>
            <a:r>
              <a:rPr lang="fr-FR" sz="1600" dirty="0">
                <a:solidFill>
                  <a:srgbClr val="808080"/>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constraint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name_model_uq</a:t>
            </a:r>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unique</a:t>
            </a:r>
            <a:r>
              <a:rPr lang="fr-FR" sz="1600" dirty="0">
                <a:solidFill>
                  <a:srgbClr val="808080"/>
                </a:solidFill>
                <a:latin typeface="Consolas" panose="020B0609020204030204" pitchFamily="49" charset="0"/>
              </a:rPr>
              <a:t>,</a:t>
            </a:r>
            <a:endParaRPr lang="fr-FR"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CategoryId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model_catid_pf</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references</a:t>
            </a:r>
            <a:r>
              <a:rPr lang="en-US" sz="1600" dirty="0">
                <a:solidFill>
                  <a:srgbClr val="000000"/>
                </a:solidFill>
                <a:latin typeface="Consolas" panose="020B0609020204030204" pitchFamily="49" charset="0"/>
              </a:rPr>
              <a:t> Category</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CategoryId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Color </a:t>
            </a:r>
            <a:r>
              <a:rPr lang="en-US" sz="1600" dirty="0" err="1">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30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Price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price_model_null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ModelId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model_id_pk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Size</a:t>
            </a:r>
          </a:p>
          <a:p>
            <a:pPr algn="l"/>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ModelId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model_size_id_pf</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references</a:t>
            </a:r>
            <a:r>
              <a:rPr lang="en-US" sz="1600" dirty="0">
                <a:solidFill>
                  <a:srgbClr val="000000"/>
                </a:solidFill>
                <a:latin typeface="Consolas" panose="020B0609020204030204" pitchFamily="49" charset="0"/>
              </a:rPr>
              <a:t> Model</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ModelId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Inventory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amount_check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check</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Inventory </a:t>
            </a:r>
            <a:r>
              <a:rPr lang="en-US" sz="1600" dirty="0">
                <a:solidFill>
                  <a:srgbClr val="808080"/>
                </a:solidFill>
                <a:latin typeface="Consolas" panose="020B0609020204030204" pitchFamily="49" charset="0"/>
              </a:rPr>
              <a:t>between</a:t>
            </a:r>
            <a:r>
              <a:rPr lang="en-US" sz="1600" dirty="0">
                <a:solidFill>
                  <a:srgbClr val="000000"/>
                </a:solidFill>
                <a:latin typeface="Consolas" panose="020B0609020204030204" pitchFamily="49" charset="0"/>
              </a:rPr>
              <a:t> 0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100000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Size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size_check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check</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Size </a:t>
            </a:r>
            <a:r>
              <a:rPr lang="en-US" sz="1600" dirty="0">
                <a:solidFill>
                  <a:srgbClr val="808080"/>
                </a:solidFill>
                <a:latin typeface="Consolas" panose="020B0609020204030204" pitchFamily="49" charset="0"/>
              </a:rPr>
              <a:t>between</a:t>
            </a:r>
            <a:r>
              <a:rPr lang="en-US" sz="1600" dirty="0">
                <a:solidFill>
                  <a:srgbClr val="000000"/>
                </a:solidFill>
                <a:latin typeface="Consolas" panose="020B0609020204030204" pitchFamily="49" charset="0"/>
              </a:rPr>
              <a:t> 0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60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SizeId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size_id_pk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Category</a:t>
            </a:r>
          </a:p>
          <a:p>
            <a:pPr algn="l"/>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CategoryName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name_category_null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CategoryId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category_id_pk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Orders</a:t>
            </a:r>
          </a:p>
          <a:p>
            <a:pPr algn="l"/>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SellerId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sel_order_id_pk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references</a:t>
            </a:r>
            <a:r>
              <a:rPr lang="en-US" sz="1600" dirty="0">
                <a:solidFill>
                  <a:srgbClr val="000000"/>
                </a:solidFill>
                <a:latin typeface="Consolas" panose="020B0609020204030204" pitchFamily="49" charset="0"/>
              </a:rPr>
              <a:t> Seller</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SellerId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CustomerId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cusorder_id_pf</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references</a:t>
            </a:r>
            <a:r>
              <a:rPr lang="en-US" sz="1600" dirty="0">
                <a:solidFill>
                  <a:srgbClr val="000000"/>
                </a:solidFill>
                <a:latin typeface="Consolas" panose="020B0609020204030204" pitchFamily="49" charset="0"/>
              </a:rPr>
              <a:t> Customer</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CustomerId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OrderId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order_id_pk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err="1">
                <a:solidFill>
                  <a:srgbClr val="000000"/>
                </a:solidFill>
                <a:latin typeface="Consolas" panose="020B0609020204030204" pitchFamily="49" charset="0"/>
              </a:rPr>
              <a:t>DateOrder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date_order_ch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check</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DateOrder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000000"/>
                </a:solidFill>
                <a:latin typeface="Consolas" panose="020B0609020204030204" pitchFamily="49" charset="0"/>
              </a:rPr>
              <a:t> </a:t>
            </a:r>
            <a:r>
              <a:rPr lang="en-US" sz="1600" dirty="0" err="1">
                <a:solidFill>
                  <a:srgbClr val="FF00FF"/>
                </a:solidFill>
                <a:latin typeface="Consolas" panose="020B0609020204030204" pitchFamily="49" charset="0"/>
              </a:rPr>
              <a:t>getdate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1589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F26DEAEE-B3A8-016A-EEEB-B7845B3AC35F}"/>
              </a:ext>
            </a:extLst>
          </p:cNvPr>
          <p:cNvSpPr>
            <a:spLocks noGrp="1"/>
          </p:cNvSpPr>
          <p:nvPr>
            <p:ph type="sldNum" sz="quarter" idx="12"/>
          </p:nvPr>
        </p:nvSpPr>
        <p:spPr/>
        <p:txBody>
          <a:bodyPr/>
          <a:lstStyle/>
          <a:p>
            <a:fld id="{5A33CB2A-1702-4C1D-9CC4-8D472D39F19E}" type="slidenum">
              <a:rPr lang="en-US" smtClean="0"/>
              <a:t>12</a:t>
            </a:fld>
            <a:endParaRPr lang="en-US"/>
          </a:p>
        </p:txBody>
      </p:sp>
      <p:pic>
        <p:nvPicPr>
          <p:cNvPr id="6" name="תמונה 5" descr="תמונה שמכילה טקסט, צילום מסך, גופן, קו&#10;&#10;התיאור נוצר באופן אוטומטי">
            <a:extLst>
              <a:ext uri="{FF2B5EF4-FFF2-40B4-BE49-F238E27FC236}">
                <a16:creationId xmlns:a16="http://schemas.microsoft.com/office/drawing/2014/main" id="{7346C313-3EE6-D0BC-1D71-5C972945A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40" y="5673637"/>
            <a:ext cx="3696216" cy="638264"/>
          </a:xfrm>
          <a:prstGeom prst="rect">
            <a:avLst/>
          </a:prstGeom>
        </p:spPr>
      </p:pic>
      <p:pic>
        <p:nvPicPr>
          <p:cNvPr id="8" name="תמונה 7" descr="תמונה שמכילה טקסט, צילום מסך, קו, גופן&#10;&#10;התיאור נוצר באופן אוטומטי">
            <a:extLst>
              <a:ext uri="{FF2B5EF4-FFF2-40B4-BE49-F238E27FC236}">
                <a16:creationId xmlns:a16="http://schemas.microsoft.com/office/drawing/2014/main" id="{B5477A3D-63BE-C7C4-6E04-8EE6F140A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568" y="5679492"/>
            <a:ext cx="3686689" cy="657317"/>
          </a:xfrm>
          <a:prstGeom prst="rect">
            <a:avLst/>
          </a:prstGeom>
        </p:spPr>
      </p:pic>
      <p:pic>
        <p:nvPicPr>
          <p:cNvPr id="10" name="תמונה 9" descr="תמונה שמכילה טקסט, צילום מסך, גופן, מספר&#10;&#10;התיאור נוצר באופן אוטומטי">
            <a:extLst>
              <a:ext uri="{FF2B5EF4-FFF2-40B4-BE49-F238E27FC236}">
                <a16:creationId xmlns:a16="http://schemas.microsoft.com/office/drawing/2014/main" id="{F9009887-F3AC-29B7-9292-5BB1C0D71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5223" y="2032146"/>
            <a:ext cx="3715268" cy="1343212"/>
          </a:xfrm>
          <a:prstGeom prst="rect">
            <a:avLst/>
          </a:prstGeom>
        </p:spPr>
      </p:pic>
      <p:pic>
        <p:nvPicPr>
          <p:cNvPr id="12" name="תמונה 11" descr="תמונה שמכילה טקסט, צילום מסך, גופן, מספר&#10;&#10;התיאור נוצר באופן אוטומטי">
            <a:extLst>
              <a:ext uri="{FF2B5EF4-FFF2-40B4-BE49-F238E27FC236}">
                <a16:creationId xmlns:a16="http://schemas.microsoft.com/office/drawing/2014/main" id="{C77D9D84-D4CE-2F2B-EC07-2819C06056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540" y="3831468"/>
            <a:ext cx="3724795" cy="1305107"/>
          </a:xfrm>
          <a:prstGeom prst="rect">
            <a:avLst/>
          </a:prstGeom>
        </p:spPr>
      </p:pic>
      <p:pic>
        <p:nvPicPr>
          <p:cNvPr id="14" name="תמונה 13" descr="תמונה שמכילה טקסט, צילום מסך, גופן, מספר&#10;&#10;התיאור נוצר באופן אוטומטי">
            <a:extLst>
              <a:ext uri="{FF2B5EF4-FFF2-40B4-BE49-F238E27FC236}">
                <a16:creationId xmlns:a16="http://schemas.microsoft.com/office/drawing/2014/main" id="{8054B818-1C3A-9A8F-3F5B-A31A7B8BB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634" y="595461"/>
            <a:ext cx="3696216" cy="1124107"/>
          </a:xfrm>
          <a:prstGeom prst="rect">
            <a:avLst/>
          </a:prstGeom>
        </p:spPr>
      </p:pic>
      <p:pic>
        <p:nvPicPr>
          <p:cNvPr id="16" name="תמונה 15" descr="תמונה שמכילה טקסט, צילום מסך, גופן, מספר&#10;&#10;התיאור נוצר באופן אוטומטי">
            <a:extLst>
              <a:ext uri="{FF2B5EF4-FFF2-40B4-BE49-F238E27FC236}">
                <a16:creationId xmlns:a16="http://schemas.microsoft.com/office/drawing/2014/main" id="{0CD814CB-189C-2767-E05C-AF7B683A86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43" y="4103428"/>
            <a:ext cx="3696216" cy="1114581"/>
          </a:xfrm>
          <a:prstGeom prst="rect">
            <a:avLst/>
          </a:prstGeom>
        </p:spPr>
      </p:pic>
      <p:pic>
        <p:nvPicPr>
          <p:cNvPr id="20" name="תמונה 19" descr="תמונה שמכילה טקסט, צילום מסך, קו, מספר&#10;&#10;התיאור נוצר באופן אוטומטי">
            <a:extLst>
              <a:ext uri="{FF2B5EF4-FFF2-40B4-BE49-F238E27FC236}">
                <a16:creationId xmlns:a16="http://schemas.microsoft.com/office/drawing/2014/main" id="{36BF33EF-3306-0447-D78A-F39EED9719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5634" y="2256630"/>
            <a:ext cx="5640413" cy="1206562"/>
          </a:xfrm>
          <a:prstGeom prst="rect">
            <a:avLst/>
          </a:prstGeom>
        </p:spPr>
      </p:pic>
      <p:sp>
        <p:nvSpPr>
          <p:cNvPr id="21" name="תיבת טקסט 20">
            <a:extLst>
              <a:ext uri="{FF2B5EF4-FFF2-40B4-BE49-F238E27FC236}">
                <a16:creationId xmlns:a16="http://schemas.microsoft.com/office/drawing/2014/main" id="{65A1F095-7DE3-3EDD-90D7-DF710AA320F7}"/>
              </a:ext>
            </a:extLst>
          </p:cNvPr>
          <p:cNvSpPr txBox="1"/>
          <p:nvPr/>
        </p:nvSpPr>
        <p:spPr>
          <a:xfrm>
            <a:off x="2755987" y="186949"/>
            <a:ext cx="3921760" cy="369332"/>
          </a:xfrm>
          <a:prstGeom prst="rect">
            <a:avLst/>
          </a:prstGeom>
          <a:noFill/>
        </p:spPr>
        <p:txBody>
          <a:bodyPr wrap="square" rtlCol="1">
            <a:spAutoFit/>
          </a:bodyPr>
          <a:lstStyle/>
          <a:p>
            <a:r>
              <a:rPr lang="en-US" dirty="0">
                <a:highlight>
                  <a:srgbClr val="FFFF00"/>
                </a:highlight>
              </a:rPr>
              <a:t>orders</a:t>
            </a:r>
            <a:endParaRPr lang="he-IL" dirty="0">
              <a:highlight>
                <a:srgbClr val="FFFF00"/>
              </a:highlight>
            </a:endParaRPr>
          </a:p>
        </p:txBody>
      </p:sp>
      <p:pic>
        <p:nvPicPr>
          <p:cNvPr id="23" name="תמונה 22" descr="תמונה שמכילה טקסט, צילום מסך, גופן, מספר&#10;&#10;התיאור נוצר באופן אוטומטי">
            <a:extLst>
              <a:ext uri="{FF2B5EF4-FFF2-40B4-BE49-F238E27FC236}">
                <a16:creationId xmlns:a16="http://schemas.microsoft.com/office/drawing/2014/main" id="{F6D32BBF-4D10-87B6-41CD-891AF9773F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2056" y="640146"/>
            <a:ext cx="3696216" cy="1124107"/>
          </a:xfrm>
          <a:prstGeom prst="rect">
            <a:avLst/>
          </a:prstGeom>
        </p:spPr>
      </p:pic>
      <p:sp>
        <p:nvSpPr>
          <p:cNvPr id="24" name="תיבת טקסט 23">
            <a:extLst>
              <a:ext uri="{FF2B5EF4-FFF2-40B4-BE49-F238E27FC236}">
                <a16:creationId xmlns:a16="http://schemas.microsoft.com/office/drawing/2014/main" id="{79810AEA-5519-9629-AAEE-BF137FD18D91}"/>
              </a:ext>
            </a:extLst>
          </p:cNvPr>
          <p:cNvSpPr txBox="1"/>
          <p:nvPr/>
        </p:nvSpPr>
        <p:spPr>
          <a:xfrm>
            <a:off x="2777809" y="3586237"/>
            <a:ext cx="3921760" cy="369332"/>
          </a:xfrm>
          <a:prstGeom prst="rect">
            <a:avLst/>
          </a:prstGeom>
          <a:noFill/>
        </p:spPr>
        <p:txBody>
          <a:bodyPr wrap="square" rtlCol="1">
            <a:spAutoFit/>
          </a:bodyPr>
          <a:lstStyle/>
          <a:p>
            <a:r>
              <a:rPr lang="en-US" dirty="0" err="1">
                <a:highlight>
                  <a:srgbClr val="FFFF00"/>
                </a:highlight>
              </a:rPr>
              <a:t>ordersDetial</a:t>
            </a:r>
            <a:endParaRPr lang="he-IL" dirty="0">
              <a:highlight>
                <a:srgbClr val="FFFF00"/>
              </a:highlight>
            </a:endParaRPr>
          </a:p>
        </p:txBody>
      </p:sp>
      <p:sp>
        <p:nvSpPr>
          <p:cNvPr id="25" name="תיבת טקסט 24">
            <a:extLst>
              <a:ext uri="{FF2B5EF4-FFF2-40B4-BE49-F238E27FC236}">
                <a16:creationId xmlns:a16="http://schemas.microsoft.com/office/drawing/2014/main" id="{C28CAEE3-F109-8A4A-3334-2FBDD30DD779}"/>
              </a:ext>
            </a:extLst>
          </p:cNvPr>
          <p:cNvSpPr txBox="1"/>
          <p:nvPr/>
        </p:nvSpPr>
        <p:spPr>
          <a:xfrm>
            <a:off x="6995912" y="1651355"/>
            <a:ext cx="1441651" cy="369332"/>
          </a:xfrm>
          <a:prstGeom prst="rect">
            <a:avLst/>
          </a:prstGeom>
          <a:noFill/>
        </p:spPr>
        <p:txBody>
          <a:bodyPr wrap="square" rtlCol="1">
            <a:spAutoFit/>
          </a:bodyPr>
          <a:lstStyle/>
          <a:p>
            <a:r>
              <a:rPr lang="en-US" dirty="0" err="1">
                <a:highlight>
                  <a:srgbClr val="FFFF00"/>
                </a:highlight>
              </a:rPr>
              <a:t>cutomer</a:t>
            </a:r>
            <a:endParaRPr lang="he-IL" dirty="0">
              <a:highlight>
                <a:srgbClr val="FFFF00"/>
              </a:highlight>
            </a:endParaRPr>
          </a:p>
        </p:txBody>
      </p:sp>
      <p:sp>
        <p:nvSpPr>
          <p:cNvPr id="26" name="תיבת טקסט 25">
            <a:extLst>
              <a:ext uri="{FF2B5EF4-FFF2-40B4-BE49-F238E27FC236}">
                <a16:creationId xmlns:a16="http://schemas.microsoft.com/office/drawing/2014/main" id="{52144E35-2406-A9C7-56C9-5A480E594F1B}"/>
              </a:ext>
            </a:extLst>
          </p:cNvPr>
          <p:cNvSpPr txBox="1"/>
          <p:nvPr/>
        </p:nvSpPr>
        <p:spPr>
          <a:xfrm>
            <a:off x="475960" y="226129"/>
            <a:ext cx="943764" cy="369332"/>
          </a:xfrm>
          <a:prstGeom prst="rect">
            <a:avLst/>
          </a:prstGeom>
          <a:noFill/>
        </p:spPr>
        <p:txBody>
          <a:bodyPr wrap="square" rtlCol="1">
            <a:spAutoFit/>
          </a:bodyPr>
          <a:lstStyle/>
          <a:p>
            <a:r>
              <a:rPr lang="en-US" dirty="0">
                <a:highlight>
                  <a:srgbClr val="FFFF00"/>
                </a:highlight>
              </a:rPr>
              <a:t>seller</a:t>
            </a:r>
            <a:endParaRPr lang="he-IL" dirty="0">
              <a:highlight>
                <a:srgbClr val="FFFF00"/>
              </a:highlight>
            </a:endParaRPr>
          </a:p>
        </p:txBody>
      </p:sp>
      <p:sp>
        <p:nvSpPr>
          <p:cNvPr id="27" name="תיבת טקסט 26">
            <a:extLst>
              <a:ext uri="{FF2B5EF4-FFF2-40B4-BE49-F238E27FC236}">
                <a16:creationId xmlns:a16="http://schemas.microsoft.com/office/drawing/2014/main" id="{10675C36-BDF6-B35A-8EAC-60D4C9DEAF30}"/>
              </a:ext>
            </a:extLst>
          </p:cNvPr>
          <p:cNvSpPr txBox="1"/>
          <p:nvPr/>
        </p:nvSpPr>
        <p:spPr>
          <a:xfrm>
            <a:off x="-122678" y="5259072"/>
            <a:ext cx="1749348" cy="369332"/>
          </a:xfrm>
          <a:prstGeom prst="rect">
            <a:avLst/>
          </a:prstGeom>
          <a:noFill/>
        </p:spPr>
        <p:txBody>
          <a:bodyPr wrap="square" rtlCol="1">
            <a:spAutoFit/>
          </a:bodyPr>
          <a:lstStyle/>
          <a:p>
            <a:r>
              <a:rPr lang="en-US" dirty="0">
                <a:highlight>
                  <a:srgbClr val="FFFF00"/>
                </a:highlight>
              </a:rPr>
              <a:t>category</a:t>
            </a:r>
            <a:endParaRPr lang="he-IL" dirty="0">
              <a:highlight>
                <a:srgbClr val="FFFF00"/>
              </a:highlight>
            </a:endParaRPr>
          </a:p>
        </p:txBody>
      </p:sp>
      <p:sp>
        <p:nvSpPr>
          <p:cNvPr id="28" name="תיבת טקסט 27">
            <a:extLst>
              <a:ext uri="{FF2B5EF4-FFF2-40B4-BE49-F238E27FC236}">
                <a16:creationId xmlns:a16="http://schemas.microsoft.com/office/drawing/2014/main" id="{AA255D27-FE28-AE74-1032-8DE55E99EB60}"/>
              </a:ext>
            </a:extLst>
          </p:cNvPr>
          <p:cNvSpPr txBox="1"/>
          <p:nvPr/>
        </p:nvSpPr>
        <p:spPr>
          <a:xfrm>
            <a:off x="5391182" y="5259072"/>
            <a:ext cx="581747" cy="379357"/>
          </a:xfrm>
          <a:prstGeom prst="rect">
            <a:avLst/>
          </a:prstGeom>
          <a:noFill/>
        </p:spPr>
        <p:txBody>
          <a:bodyPr wrap="square" rtlCol="1">
            <a:spAutoFit/>
          </a:bodyPr>
          <a:lstStyle/>
          <a:p>
            <a:r>
              <a:rPr lang="en-US" dirty="0">
                <a:highlight>
                  <a:srgbClr val="FFFF00"/>
                </a:highlight>
              </a:rPr>
              <a:t>city</a:t>
            </a:r>
            <a:endParaRPr lang="he-IL" dirty="0">
              <a:highlight>
                <a:srgbClr val="FFFF00"/>
              </a:highlight>
            </a:endParaRPr>
          </a:p>
        </p:txBody>
      </p:sp>
      <p:sp>
        <p:nvSpPr>
          <p:cNvPr id="29" name="תיבת טקסט 28">
            <a:extLst>
              <a:ext uri="{FF2B5EF4-FFF2-40B4-BE49-F238E27FC236}">
                <a16:creationId xmlns:a16="http://schemas.microsoft.com/office/drawing/2014/main" id="{3EA41792-87F6-1552-8AD4-1FD810D694BC}"/>
              </a:ext>
            </a:extLst>
          </p:cNvPr>
          <p:cNvSpPr txBox="1"/>
          <p:nvPr/>
        </p:nvSpPr>
        <p:spPr>
          <a:xfrm>
            <a:off x="-402118" y="3462136"/>
            <a:ext cx="1749348" cy="369332"/>
          </a:xfrm>
          <a:prstGeom prst="rect">
            <a:avLst/>
          </a:prstGeom>
          <a:noFill/>
        </p:spPr>
        <p:txBody>
          <a:bodyPr wrap="square" rtlCol="1">
            <a:spAutoFit/>
          </a:bodyPr>
          <a:lstStyle/>
          <a:p>
            <a:r>
              <a:rPr lang="en-US" dirty="0">
                <a:highlight>
                  <a:srgbClr val="FFFF00"/>
                </a:highlight>
              </a:rPr>
              <a:t>model</a:t>
            </a:r>
            <a:endParaRPr lang="he-IL" dirty="0">
              <a:highlight>
                <a:srgbClr val="FFFF00"/>
              </a:highlight>
            </a:endParaRPr>
          </a:p>
        </p:txBody>
      </p:sp>
      <p:sp>
        <p:nvSpPr>
          <p:cNvPr id="30" name="תיבת טקסט 29">
            <a:extLst>
              <a:ext uri="{FF2B5EF4-FFF2-40B4-BE49-F238E27FC236}">
                <a16:creationId xmlns:a16="http://schemas.microsoft.com/office/drawing/2014/main" id="{0D5F657D-A53E-B5E9-0C71-85050E2345C0}"/>
              </a:ext>
            </a:extLst>
          </p:cNvPr>
          <p:cNvSpPr txBox="1"/>
          <p:nvPr/>
        </p:nvSpPr>
        <p:spPr>
          <a:xfrm>
            <a:off x="-156613" y="1887298"/>
            <a:ext cx="1749348" cy="369332"/>
          </a:xfrm>
          <a:prstGeom prst="rect">
            <a:avLst/>
          </a:prstGeom>
          <a:noFill/>
        </p:spPr>
        <p:txBody>
          <a:bodyPr wrap="square" rtlCol="1">
            <a:spAutoFit/>
          </a:bodyPr>
          <a:lstStyle/>
          <a:p>
            <a:r>
              <a:rPr lang="en-US" dirty="0">
                <a:highlight>
                  <a:srgbClr val="FFFF00"/>
                </a:highlight>
              </a:rPr>
              <a:t>size</a:t>
            </a:r>
            <a:endParaRPr lang="he-IL" dirty="0">
              <a:highlight>
                <a:srgbClr val="FFFF00"/>
              </a:highlight>
            </a:endParaRPr>
          </a:p>
        </p:txBody>
      </p:sp>
    </p:spTree>
    <p:extLst>
      <p:ext uri="{BB962C8B-B14F-4D97-AF65-F5344CB8AC3E}">
        <p14:creationId xmlns:p14="http://schemas.microsoft.com/office/powerpoint/2010/main" val="125822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C3FFF37B-2CF1-8001-785E-F8954B1E52C2}"/>
              </a:ext>
            </a:extLst>
          </p:cNvPr>
          <p:cNvSpPr>
            <a:spLocks noGrp="1"/>
          </p:cNvSpPr>
          <p:nvPr>
            <p:ph type="sldNum" sz="quarter" idx="12"/>
          </p:nvPr>
        </p:nvSpPr>
        <p:spPr/>
        <p:txBody>
          <a:bodyPr/>
          <a:lstStyle/>
          <a:p>
            <a:fld id="{5A33CB2A-1702-4C1D-9CC4-8D472D39F19E}" type="slidenum">
              <a:rPr lang="en-US" smtClean="0"/>
              <a:t>13</a:t>
            </a:fld>
            <a:endParaRPr lang="en-US"/>
          </a:p>
        </p:txBody>
      </p:sp>
      <p:pic>
        <p:nvPicPr>
          <p:cNvPr id="6" name="תמונה 5" descr="תמונה שמכילה טקסט, צילום מסך, מספר, גופן&#10;&#10;התיאור נוצר באופן אוטומטי">
            <a:extLst>
              <a:ext uri="{FF2B5EF4-FFF2-40B4-BE49-F238E27FC236}">
                <a16:creationId xmlns:a16="http://schemas.microsoft.com/office/drawing/2014/main" id="{C29B6F84-54B5-63E1-49B5-DF97A2FA3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941" y="4183352"/>
            <a:ext cx="6944825" cy="1832070"/>
          </a:xfrm>
          <a:prstGeom prst="rect">
            <a:avLst/>
          </a:prstGeom>
        </p:spPr>
      </p:pic>
      <p:pic>
        <p:nvPicPr>
          <p:cNvPr id="8" name="תמונה 7" descr="תמונה שמכילה טקסט, צילום מסך, מספר, גופן&#10;&#10;התיאור נוצר באופן אוטומטי">
            <a:extLst>
              <a:ext uri="{FF2B5EF4-FFF2-40B4-BE49-F238E27FC236}">
                <a16:creationId xmlns:a16="http://schemas.microsoft.com/office/drawing/2014/main" id="{E5448E60-2A2A-7F49-0744-69F642635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3972" y="2340478"/>
            <a:ext cx="3107676" cy="3227202"/>
          </a:xfrm>
          <a:prstGeom prst="rect">
            <a:avLst/>
          </a:prstGeom>
        </p:spPr>
      </p:pic>
      <p:pic>
        <p:nvPicPr>
          <p:cNvPr id="10" name="תמונה 9" descr="תמונה שמכילה טקסט, צילום מסך, מספר, גופן&#10;&#10;התיאור נוצר באופן אוטומטי">
            <a:extLst>
              <a:ext uri="{FF2B5EF4-FFF2-40B4-BE49-F238E27FC236}">
                <a16:creationId xmlns:a16="http://schemas.microsoft.com/office/drawing/2014/main" id="{6DE23BE4-BC41-8378-93A1-5AEDD95042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822" y="714236"/>
            <a:ext cx="6038932" cy="2404884"/>
          </a:xfrm>
          <a:prstGeom prst="rect">
            <a:avLst/>
          </a:prstGeom>
        </p:spPr>
      </p:pic>
      <p:sp>
        <p:nvSpPr>
          <p:cNvPr id="11" name="תיבת טקסט 10">
            <a:extLst>
              <a:ext uri="{FF2B5EF4-FFF2-40B4-BE49-F238E27FC236}">
                <a16:creationId xmlns:a16="http://schemas.microsoft.com/office/drawing/2014/main" id="{B8D7A297-CB48-0B15-C674-7FBCE9C5B8D7}"/>
              </a:ext>
            </a:extLst>
          </p:cNvPr>
          <p:cNvSpPr txBox="1"/>
          <p:nvPr/>
        </p:nvSpPr>
        <p:spPr>
          <a:xfrm>
            <a:off x="-1584960" y="208558"/>
            <a:ext cx="3921760" cy="369332"/>
          </a:xfrm>
          <a:prstGeom prst="rect">
            <a:avLst/>
          </a:prstGeom>
          <a:noFill/>
        </p:spPr>
        <p:txBody>
          <a:bodyPr wrap="square" rtlCol="1">
            <a:spAutoFit/>
          </a:bodyPr>
          <a:lstStyle/>
          <a:p>
            <a:r>
              <a:rPr lang="en-US" dirty="0" err="1">
                <a:highlight>
                  <a:srgbClr val="FFFF00"/>
                </a:highlight>
              </a:rPr>
              <a:t>cutomer</a:t>
            </a:r>
            <a:endParaRPr lang="he-IL" dirty="0">
              <a:highlight>
                <a:srgbClr val="FFFF00"/>
              </a:highlight>
            </a:endParaRPr>
          </a:p>
        </p:txBody>
      </p:sp>
      <p:sp>
        <p:nvSpPr>
          <p:cNvPr id="12" name="תיבת טקסט 11">
            <a:extLst>
              <a:ext uri="{FF2B5EF4-FFF2-40B4-BE49-F238E27FC236}">
                <a16:creationId xmlns:a16="http://schemas.microsoft.com/office/drawing/2014/main" id="{6BAF0ED3-A931-2AD4-ED30-77318BC14EF4}"/>
              </a:ext>
            </a:extLst>
          </p:cNvPr>
          <p:cNvSpPr txBox="1"/>
          <p:nvPr/>
        </p:nvSpPr>
        <p:spPr>
          <a:xfrm>
            <a:off x="-1960880" y="3679225"/>
            <a:ext cx="3921760" cy="369332"/>
          </a:xfrm>
          <a:prstGeom prst="rect">
            <a:avLst/>
          </a:prstGeom>
          <a:noFill/>
        </p:spPr>
        <p:txBody>
          <a:bodyPr wrap="square" rtlCol="1">
            <a:spAutoFit/>
          </a:bodyPr>
          <a:lstStyle/>
          <a:p>
            <a:r>
              <a:rPr lang="en-US" dirty="0">
                <a:highlight>
                  <a:srgbClr val="FFFF00"/>
                </a:highlight>
              </a:rPr>
              <a:t>seller</a:t>
            </a:r>
            <a:endParaRPr lang="he-IL" dirty="0">
              <a:highlight>
                <a:srgbClr val="FFFF00"/>
              </a:highlight>
            </a:endParaRPr>
          </a:p>
        </p:txBody>
      </p:sp>
      <p:sp>
        <p:nvSpPr>
          <p:cNvPr id="13" name="תיבת טקסט 12">
            <a:extLst>
              <a:ext uri="{FF2B5EF4-FFF2-40B4-BE49-F238E27FC236}">
                <a16:creationId xmlns:a16="http://schemas.microsoft.com/office/drawing/2014/main" id="{E674B628-9E21-055C-8B73-382E7B0435B7}"/>
              </a:ext>
            </a:extLst>
          </p:cNvPr>
          <p:cNvSpPr txBox="1"/>
          <p:nvPr/>
        </p:nvSpPr>
        <p:spPr>
          <a:xfrm>
            <a:off x="5859886" y="1902973"/>
            <a:ext cx="3921760" cy="369332"/>
          </a:xfrm>
          <a:prstGeom prst="rect">
            <a:avLst/>
          </a:prstGeom>
          <a:noFill/>
        </p:spPr>
        <p:txBody>
          <a:bodyPr wrap="square" rtlCol="1">
            <a:spAutoFit/>
          </a:bodyPr>
          <a:lstStyle/>
          <a:p>
            <a:r>
              <a:rPr lang="en-US" dirty="0">
                <a:highlight>
                  <a:srgbClr val="FFFF00"/>
                </a:highlight>
              </a:rPr>
              <a:t>orders</a:t>
            </a:r>
            <a:endParaRPr lang="he-IL" dirty="0">
              <a:highlight>
                <a:srgbClr val="FFFF00"/>
              </a:highlight>
            </a:endParaRPr>
          </a:p>
        </p:txBody>
      </p:sp>
      <p:sp>
        <p:nvSpPr>
          <p:cNvPr id="14" name="תיבת טקסט 13">
            <a:extLst>
              <a:ext uri="{FF2B5EF4-FFF2-40B4-BE49-F238E27FC236}">
                <a16:creationId xmlns:a16="http://schemas.microsoft.com/office/drawing/2014/main" id="{D4A9C4CB-4C7E-7E49-7EAB-5BAFD92A7430}"/>
              </a:ext>
            </a:extLst>
          </p:cNvPr>
          <p:cNvSpPr txBox="1"/>
          <p:nvPr/>
        </p:nvSpPr>
        <p:spPr>
          <a:xfrm>
            <a:off x="8889594" y="347057"/>
            <a:ext cx="2464206" cy="461665"/>
          </a:xfrm>
          <a:prstGeom prst="rect">
            <a:avLst/>
          </a:prstGeom>
          <a:noFill/>
        </p:spPr>
        <p:txBody>
          <a:bodyPr wrap="square" rtlCol="1">
            <a:spAutoFit/>
          </a:bodyPr>
          <a:lstStyle/>
          <a:p>
            <a:r>
              <a:rPr lang="he-IL" sz="2400" dirty="0">
                <a:highlight>
                  <a:srgbClr val="FFFF00"/>
                </a:highlight>
              </a:rPr>
              <a:t>נתונים:</a:t>
            </a:r>
          </a:p>
        </p:txBody>
      </p:sp>
    </p:spTree>
    <p:extLst>
      <p:ext uri="{BB962C8B-B14F-4D97-AF65-F5344CB8AC3E}">
        <p14:creationId xmlns:p14="http://schemas.microsoft.com/office/powerpoint/2010/main" val="174597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תיבת טקסט 7">
            <a:extLst>
              <a:ext uri="{FF2B5EF4-FFF2-40B4-BE49-F238E27FC236}">
                <a16:creationId xmlns:a16="http://schemas.microsoft.com/office/drawing/2014/main" id="{12249775-25CE-B90D-71AF-65F7C55CDE12}"/>
              </a:ext>
            </a:extLst>
          </p:cNvPr>
          <p:cNvSpPr txBox="1"/>
          <p:nvPr/>
        </p:nvSpPr>
        <p:spPr>
          <a:xfrm>
            <a:off x="5322771" y="321106"/>
            <a:ext cx="6516832" cy="527176"/>
          </a:xfrm>
          <a:prstGeom prst="rect">
            <a:avLst/>
          </a:prstGeom>
        </p:spPr>
        <p:txBody>
          <a:bodyPr vert="horz" lIns="91440" tIns="45720" rIns="91440" bIns="45720" rtlCol="0" anchor="ctr">
            <a:normAutofit fontScale="92500" lnSpcReduction="10000"/>
          </a:bodyPr>
          <a:lstStyle/>
          <a:p>
            <a:pPr rtl="0">
              <a:lnSpc>
                <a:spcPct val="90000"/>
              </a:lnSpc>
              <a:spcBef>
                <a:spcPct val="0"/>
              </a:spcBef>
              <a:spcAft>
                <a:spcPts val="600"/>
              </a:spcAft>
            </a:pPr>
            <a:r>
              <a:rPr lang="he-IL" sz="3600" b="1" dirty="0">
                <a:solidFill>
                  <a:schemeClr val="bg2">
                    <a:lumMod val="25000"/>
                  </a:schemeClr>
                </a:solidFill>
                <a:latin typeface="Arial" panose="020B0604020202020204" pitchFamily="34" charset="0"/>
                <a:ea typeface="+mj-ea"/>
                <a:cs typeface="Arial" panose="020B0604020202020204" pitchFamily="34" charset="0"/>
              </a:rPr>
              <a:t>חלק ג </a:t>
            </a:r>
            <a:r>
              <a:rPr lang="en-US" sz="3600" b="1" dirty="0" err="1">
                <a:solidFill>
                  <a:schemeClr val="bg2">
                    <a:lumMod val="25000"/>
                  </a:schemeClr>
                </a:solidFill>
                <a:latin typeface="Arial" panose="020B0604020202020204" pitchFamily="34" charset="0"/>
                <a:ea typeface="+mj-ea"/>
                <a:cs typeface="Arial" panose="020B0604020202020204" pitchFamily="34" charset="0"/>
              </a:rPr>
              <a:t>הפקת</a:t>
            </a:r>
            <a:r>
              <a:rPr lang="en-US" sz="3600" b="1" dirty="0">
                <a:solidFill>
                  <a:schemeClr val="bg2">
                    <a:lumMod val="25000"/>
                  </a:schemeClr>
                </a:solidFill>
                <a:latin typeface="Arial" panose="020B0604020202020204" pitchFamily="34" charset="0"/>
                <a:ea typeface="+mj-ea"/>
                <a:cs typeface="Arial" panose="020B0604020202020204" pitchFamily="34" charset="0"/>
              </a:rPr>
              <a:t> </a:t>
            </a:r>
            <a:r>
              <a:rPr lang="en-US" sz="3600" b="1" dirty="0" err="1">
                <a:solidFill>
                  <a:schemeClr val="bg2">
                    <a:lumMod val="25000"/>
                  </a:schemeClr>
                </a:solidFill>
                <a:latin typeface="Arial" panose="020B0604020202020204" pitchFamily="34" charset="0"/>
                <a:ea typeface="+mj-ea"/>
                <a:cs typeface="Arial" panose="020B0604020202020204" pitchFamily="34" charset="0"/>
              </a:rPr>
              <a:t>מידע</a:t>
            </a:r>
            <a:r>
              <a:rPr lang="en-US" sz="3600" b="1" dirty="0">
                <a:solidFill>
                  <a:schemeClr val="bg2">
                    <a:lumMod val="25000"/>
                  </a:schemeClr>
                </a:solidFill>
                <a:latin typeface="Arial" panose="020B0604020202020204" pitchFamily="34" charset="0"/>
                <a:ea typeface="+mj-ea"/>
                <a:cs typeface="Arial" panose="020B0604020202020204" pitchFamily="34" charset="0"/>
              </a:rPr>
              <a:t> </a:t>
            </a:r>
            <a:r>
              <a:rPr lang="en-US" sz="3600" b="1" dirty="0" err="1">
                <a:solidFill>
                  <a:schemeClr val="bg2">
                    <a:lumMod val="25000"/>
                  </a:schemeClr>
                </a:solidFill>
                <a:latin typeface="Arial" panose="020B0604020202020204" pitchFamily="34" charset="0"/>
                <a:ea typeface="+mj-ea"/>
                <a:cs typeface="Arial" panose="020B0604020202020204" pitchFamily="34" charset="0"/>
              </a:rPr>
              <a:t>וביצוע</a:t>
            </a:r>
            <a:r>
              <a:rPr lang="en-US" sz="3600" b="1" dirty="0">
                <a:solidFill>
                  <a:schemeClr val="bg2">
                    <a:lumMod val="25000"/>
                  </a:schemeClr>
                </a:solidFill>
                <a:latin typeface="Arial" panose="020B0604020202020204" pitchFamily="34" charset="0"/>
                <a:ea typeface="+mj-ea"/>
                <a:cs typeface="Arial" panose="020B0604020202020204" pitchFamily="34" charset="0"/>
              </a:rPr>
              <a:t> </a:t>
            </a:r>
            <a:r>
              <a:rPr lang="en-US" sz="3600" b="1" dirty="0" err="1">
                <a:solidFill>
                  <a:schemeClr val="bg2">
                    <a:lumMod val="25000"/>
                  </a:schemeClr>
                </a:solidFill>
                <a:latin typeface="Arial" panose="020B0604020202020204" pitchFamily="34" charset="0"/>
                <a:ea typeface="+mj-ea"/>
                <a:cs typeface="Arial" panose="020B0604020202020204" pitchFamily="34" charset="0"/>
              </a:rPr>
              <a:t>תהליכים</a:t>
            </a:r>
            <a:endParaRPr lang="en-US" sz="3600" b="1" dirty="0">
              <a:solidFill>
                <a:schemeClr val="bg2">
                  <a:lumMod val="25000"/>
                </a:schemeClr>
              </a:solidFill>
              <a:latin typeface="Arial" panose="020B0604020202020204" pitchFamily="34" charset="0"/>
              <a:ea typeface="+mj-ea"/>
              <a:cs typeface="Arial" panose="020B0604020202020204" pitchFamily="34" charset="0"/>
            </a:endParaRPr>
          </a:p>
        </p:txBody>
      </p:sp>
      <p:pic>
        <p:nvPicPr>
          <p:cNvPr id="10" name="Picture 9" descr="A hand holding a pen and shading circles on a sheet">
            <a:extLst>
              <a:ext uri="{FF2B5EF4-FFF2-40B4-BE49-F238E27FC236}">
                <a16:creationId xmlns:a16="http://schemas.microsoft.com/office/drawing/2014/main" id="{F0FF1ACB-FF3B-CB2E-4CB8-3CC7B2205E83}"/>
              </a:ext>
            </a:extLst>
          </p:cNvPr>
          <p:cNvPicPr>
            <a:picLocks noChangeAspect="1"/>
          </p:cNvPicPr>
          <p:nvPr/>
        </p:nvPicPr>
        <p:blipFill rotWithShape="1">
          <a:blip r:embed="rId2">
            <a:alphaModFix amt="50000"/>
          </a:blip>
          <a:srcRect t="707" r="-2" b="2392"/>
          <a:stretch/>
        </p:blipFill>
        <p:spPr>
          <a:xfrm>
            <a:off x="8175008" y="4590660"/>
            <a:ext cx="4016992" cy="2267340"/>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
        <p:nvSpPr>
          <p:cNvPr id="12" name="תיבת טקסט 11">
            <a:extLst>
              <a:ext uri="{FF2B5EF4-FFF2-40B4-BE49-F238E27FC236}">
                <a16:creationId xmlns:a16="http://schemas.microsoft.com/office/drawing/2014/main" id="{E3C62026-B739-0B0E-0B28-E38EA2EC791F}"/>
              </a:ext>
            </a:extLst>
          </p:cNvPr>
          <p:cNvSpPr txBox="1"/>
          <p:nvPr/>
        </p:nvSpPr>
        <p:spPr>
          <a:xfrm>
            <a:off x="466806" y="1845110"/>
            <a:ext cx="7234324" cy="1631216"/>
          </a:xfrm>
          <a:prstGeom prst="rect">
            <a:avLst/>
          </a:prstGeom>
          <a:noFill/>
        </p:spPr>
        <p:txBody>
          <a:bodyPr wrap="square" rtlCol="1">
            <a:spAutoFit/>
          </a:bodyPr>
          <a:lstStyle/>
          <a:p>
            <a:pPr algn="l"/>
            <a:r>
              <a:rPr lang="en-US" sz="2000" dirty="0">
                <a:solidFill>
                  <a:srgbClr val="0000FF"/>
                </a:solidFill>
                <a:latin typeface="Consolas" panose="020B0609020204030204" pitchFamily="49" charset="0"/>
              </a:rPr>
              <a:t> select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Customer</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2</a:t>
            </a:r>
            <a:r>
              <a:rPr lang="en-US" sz="2000" dirty="0">
                <a:solidFill>
                  <a:srgbClr val="808080"/>
                </a:solidFill>
                <a:latin typeface="Consolas" panose="020B0609020204030204" pitchFamily="49" charset="0"/>
              </a:rPr>
              <a:t>&lt;(</a:t>
            </a:r>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orderId</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orders</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Customer</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CustomerId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Orders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CustomerId</a:t>
            </a:r>
            <a:r>
              <a:rPr lang="en-US" sz="2000" dirty="0">
                <a:solidFill>
                  <a:srgbClr val="808080"/>
                </a:solidFill>
                <a:latin typeface="Consolas" panose="020B0609020204030204" pitchFamily="49" charset="0"/>
              </a:rPr>
              <a:t>)</a:t>
            </a:r>
            <a:endParaRPr lang="he-IL" sz="2000" dirty="0"/>
          </a:p>
        </p:txBody>
      </p:sp>
      <p:sp>
        <p:nvSpPr>
          <p:cNvPr id="15" name="תיבת טקסט 14">
            <a:extLst>
              <a:ext uri="{FF2B5EF4-FFF2-40B4-BE49-F238E27FC236}">
                <a16:creationId xmlns:a16="http://schemas.microsoft.com/office/drawing/2014/main" id="{CE7D4A12-0E9D-28CF-B61A-2D7528852609}"/>
              </a:ext>
            </a:extLst>
          </p:cNvPr>
          <p:cNvSpPr txBox="1"/>
          <p:nvPr/>
        </p:nvSpPr>
        <p:spPr>
          <a:xfrm>
            <a:off x="6815792" y="848443"/>
            <a:ext cx="4954137" cy="584775"/>
          </a:xfrm>
          <a:prstGeom prst="rect">
            <a:avLst/>
          </a:prstGeom>
          <a:noFill/>
        </p:spPr>
        <p:txBody>
          <a:bodyPr wrap="square" rtlCol="1">
            <a:spAutoFit/>
          </a:bodyPr>
          <a:lstStyle/>
          <a:p>
            <a:r>
              <a:rPr lang="he-IL" sz="3200" dirty="0">
                <a:solidFill>
                  <a:schemeClr val="accent5">
                    <a:lumMod val="50000"/>
                  </a:schemeClr>
                </a:solidFill>
                <a:latin typeface="Arial" panose="020B0604020202020204" pitchFamily="34" charset="0"/>
                <a:cs typeface="Arial" panose="020B0604020202020204" pitchFamily="34" charset="0"/>
              </a:rPr>
              <a:t>שאילתות:</a:t>
            </a:r>
          </a:p>
        </p:txBody>
      </p:sp>
      <p:sp>
        <p:nvSpPr>
          <p:cNvPr id="16" name="תיבת טקסט 15">
            <a:extLst>
              <a:ext uri="{FF2B5EF4-FFF2-40B4-BE49-F238E27FC236}">
                <a16:creationId xmlns:a16="http://schemas.microsoft.com/office/drawing/2014/main" id="{E309494D-21EA-D6DF-5FC0-27B92293F811}"/>
              </a:ext>
            </a:extLst>
          </p:cNvPr>
          <p:cNvSpPr txBox="1"/>
          <p:nvPr/>
        </p:nvSpPr>
        <p:spPr>
          <a:xfrm>
            <a:off x="4981434" y="1433218"/>
            <a:ext cx="6743760" cy="830997"/>
          </a:xfrm>
          <a:prstGeom prst="rect">
            <a:avLst/>
          </a:prstGeom>
          <a:noFill/>
        </p:spPr>
        <p:txBody>
          <a:bodyPr wrap="square" rtlCol="1">
            <a:spAutoFit/>
          </a:bodyPr>
          <a:lstStyle/>
          <a:p>
            <a:r>
              <a:rPr lang="en-US" sz="2400" dirty="0">
                <a:latin typeface="Arial" panose="020B0604020202020204" pitchFamily="34" charset="0"/>
                <a:cs typeface="Arial" panose="020B0604020202020204" pitchFamily="34" charset="0"/>
              </a:rPr>
              <a:t>.1</a:t>
            </a:r>
            <a:r>
              <a:rPr lang="he-IL" sz="2400" dirty="0" err="1">
                <a:latin typeface="Arial" panose="020B0604020202020204" pitchFamily="34" charset="0"/>
                <a:cs typeface="Arial" panose="020B0604020202020204" pitchFamily="34" charset="0"/>
              </a:rPr>
              <a:t>שאילתא</a:t>
            </a:r>
            <a:r>
              <a:rPr lang="he-IL" sz="2400" dirty="0">
                <a:latin typeface="Arial" panose="020B0604020202020204" pitchFamily="34" charset="0"/>
                <a:cs typeface="Arial" panose="020B0604020202020204" pitchFamily="34" charset="0"/>
              </a:rPr>
              <a:t> שמציגה את הלקוחות שבצעו יותר משני הזמנות.(מענה למטרה מס 2)</a:t>
            </a:r>
          </a:p>
        </p:txBody>
      </p:sp>
      <p:sp>
        <p:nvSpPr>
          <p:cNvPr id="17" name="תיבת טקסט 16">
            <a:extLst>
              <a:ext uri="{FF2B5EF4-FFF2-40B4-BE49-F238E27FC236}">
                <a16:creationId xmlns:a16="http://schemas.microsoft.com/office/drawing/2014/main" id="{D176B232-CF17-BD0E-D8AB-5BF50A8042D8}"/>
              </a:ext>
            </a:extLst>
          </p:cNvPr>
          <p:cNvSpPr txBox="1"/>
          <p:nvPr/>
        </p:nvSpPr>
        <p:spPr>
          <a:xfrm>
            <a:off x="9308535" y="3511282"/>
            <a:ext cx="2129050" cy="400110"/>
          </a:xfrm>
          <a:prstGeom prst="rect">
            <a:avLst/>
          </a:prstGeom>
          <a:noFill/>
        </p:spPr>
        <p:txBody>
          <a:bodyPr wrap="square" rtlCol="1">
            <a:spAutoFit/>
          </a:bodyPr>
          <a:lstStyle/>
          <a:p>
            <a:r>
              <a:rPr lang="he-IL" sz="2000" dirty="0">
                <a:latin typeface="Sn_shiranke" panose="02000503000000000000" pitchFamily="2" charset="-79"/>
                <a:cs typeface="Sn_shiranke" panose="02000503000000000000" pitchFamily="2" charset="-79"/>
              </a:rPr>
              <a:t>דוגמא לפלט:</a:t>
            </a:r>
          </a:p>
        </p:txBody>
      </p:sp>
      <p:pic>
        <p:nvPicPr>
          <p:cNvPr id="19" name="תמונה 18" descr="תמונה שמכילה טקסט, צילום מסך, גופן, קו&#10;&#10;התיאור נוצר באופן אוטומטי">
            <a:extLst>
              <a:ext uri="{FF2B5EF4-FFF2-40B4-BE49-F238E27FC236}">
                <a16:creationId xmlns:a16="http://schemas.microsoft.com/office/drawing/2014/main" id="{7AFF7891-7A96-E8D6-30AB-E2D9CC518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62" y="3974512"/>
            <a:ext cx="5197775" cy="689298"/>
          </a:xfrm>
          <a:prstGeom prst="rect">
            <a:avLst/>
          </a:prstGeom>
        </p:spPr>
      </p:pic>
      <p:sp>
        <p:nvSpPr>
          <p:cNvPr id="2" name="מציין מיקום של מספר שקופית 1">
            <a:extLst>
              <a:ext uri="{FF2B5EF4-FFF2-40B4-BE49-F238E27FC236}">
                <a16:creationId xmlns:a16="http://schemas.microsoft.com/office/drawing/2014/main" id="{2AE77E45-548C-14B9-5713-332F94A66447}"/>
              </a:ext>
            </a:extLst>
          </p:cNvPr>
          <p:cNvSpPr>
            <a:spLocks noGrp="1"/>
          </p:cNvSpPr>
          <p:nvPr>
            <p:ph type="sldNum" sz="quarter" idx="12"/>
          </p:nvPr>
        </p:nvSpPr>
        <p:spPr/>
        <p:txBody>
          <a:bodyPr/>
          <a:lstStyle/>
          <a:p>
            <a:fld id="{5A33CB2A-1702-4C1D-9CC4-8D472D39F19E}" type="slidenum">
              <a:rPr lang="en-US" smtClean="0"/>
              <a:t>14</a:t>
            </a:fld>
            <a:endParaRPr lang="en-US"/>
          </a:p>
        </p:txBody>
      </p:sp>
    </p:spTree>
    <p:extLst>
      <p:ext uri="{BB962C8B-B14F-4D97-AF65-F5344CB8AC3E}">
        <p14:creationId xmlns:p14="http://schemas.microsoft.com/office/powerpoint/2010/main" val="248947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CD376189-6961-3B9F-22B2-EB60AB4A8639}"/>
              </a:ext>
            </a:extLst>
          </p:cNvPr>
          <p:cNvSpPr txBox="1"/>
          <p:nvPr/>
        </p:nvSpPr>
        <p:spPr>
          <a:xfrm>
            <a:off x="346983" y="983052"/>
            <a:ext cx="10167581" cy="707886"/>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distinct</a:t>
            </a:r>
            <a:r>
              <a:rPr lang="en-US" sz="2000" dirty="0">
                <a:solidFill>
                  <a:srgbClr val="000000"/>
                </a:solidFill>
                <a:latin typeface="Consolas" panose="020B0609020204030204" pitchFamily="49" charset="0"/>
              </a:rPr>
              <a:t> c</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Category c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Model m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CategoryId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CategoryId</a:t>
            </a:r>
            <a:endParaRPr lang="he-IL" sz="2000" dirty="0"/>
          </a:p>
        </p:txBody>
      </p:sp>
      <p:sp>
        <p:nvSpPr>
          <p:cNvPr id="7" name="תיבת טקסט 6">
            <a:extLst>
              <a:ext uri="{FF2B5EF4-FFF2-40B4-BE49-F238E27FC236}">
                <a16:creationId xmlns:a16="http://schemas.microsoft.com/office/drawing/2014/main" id="{1E5D4010-E0F8-911E-3B65-635AAA60415E}"/>
              </a:ext>
            </a:extLst>
          </p:cNvPr>
          <p:cNvSpPr txBox="1"/>
          <p:nvPr/>
        </p:nvSpPr>
        <p:spPr>
          <a:xfrm>
            <a:off x="2416725" y="3575130"/>
            <a:ext cx="9335070" cy="830997"/>
          </a:xfrm>
          <a:prstGeom prst="rect">
            <a:avLst/>
          </a:prstGeom>
          <a:noFill/>
        </p:spPr>
        <p:txBody>
          <a:bodyPr wrap="square" rtlCol="1">
            <a:spAutoFit/>
          </a:bodyPr>
          <a:lstStyle/>
          <a:p>
            <a:r>
              <a:rPr lang="he-IL" sz="2400" dirty="0">
                <a:latin typeface="Arial" panose="020B0604020202020204" pitchFamily="34" charset="0"/>
                <a:cs typeface="Arial" panose="020B0604020202020204" pitchFamily="34" charset="0"/>
              </a:rPr>
              <a:t>3.הצגת הדגם בעל המחיר הכי גבוה (מענה למטרה מס 1)</a:t>
            </a:r>
            <a:endParaRPr lang="en-US" sz="2400" dirty="0">
              <a:latin typeface="Arial" panose="020B0604020202020204" pitchFamily="34" charset="0"/>
              <a:cs typeface="Arial" panose="020B0604020202020204" pitchFamily="34" charset="0"/>
            </a:endParaRPr>
          </a:p>
          <a:p>
            <a:endParaRPr lang="he-IL" sz="2400" dirty="0">
              <a:latin typeface="Arial" panose="020B0604020202020204" pitchFamily="34" charset="0"/>
              <a:cs typeface="Arial" panose="020B0604020202020204" pitchFamily="34" charset="0"/>
            </a:endParaRPr>
          </a:p>
        </p:txBody>
      </p:sp>
      <p:pic>
        <p:nvPicPr>
          <p:cNvPr id="9" name="תמונה 8" descr="תמונה שמכילה טקסט, צילום מסך, גופן, מספר&#10;&#10;התיאור נוצר באופן אוטומטי">
            <a:extLst>
              <a:ext uri="{FF2B5EF4-FFF2-40B4-BE49-F238E27FC236}">
                <a16:creationId xmlns:a16="http://schemas.microsoft.com/office/drawing/2014/main" id="{F98059A6-DA4C-244D-FE62-000DA988E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017" y="1971187"/>
            <a:ext cx="2140727" cy="1230119"/>
          </a:xfrm>
          <a:prstGeom prst="rect">
            <a:avLst/>
          </a:prstGeom>
        </p:spPr>
      </p:pic>
      <p:sp>
        <p:nvSpPr>
          <p:cNvPr id="13" name="תיבת טקסט 12">
            <a:extLst>
              <a:ext uri="{FF2B5EF4-FFF2-40B4-BE49-F238E27FC236}">
                <a16:creationId xmlns:a16="http://schemas.microsoft.com/office/drawing/2014/main" id="{33010988-EC70-35AE-CAF1-3E2CB698C35F}"/>
              </a:ext>
            </a:extLst>
          </p:cNvPr>
          <p:cNvSpPr txBox="1"/>
          <p:nvPr/>
        </p:nvSpPr>
        <p:spPr>
          <a:xfrm>
            <a:off x="467436" y="4059389"/>
            <a:ext cx="6093724" cy="461665"/>
          </a:xfrm>
          <a:prstGeom prst="rect">
            <a:avLst/>
          </a:prstGeom>
          <a:noFill/>
        </p:spPr>
        <p:txBody>
          <a:bodyPr wrap="square">
            <a:spAutoFit/>
          </a:bodyPr>
          <a:lstStyle/>
          <a:p>
            <a:pPr algn="l"/>
            <a:endParaRPr lang="he-IL" sz="2400" dirty="0"/>
          </a:p>
        </p:txBody>
      </p:sp>
      <p:sp>
        <p:nvSpPr>
          <p:cNvPr id="15" name="תיבת טקסט 14">
            <a:extLst>
              <a:ext uri="{FF2B5EF4-FFF2-40B4-BE49-F238E27FC236}">
                <a16:creationId xmlns:a16="http://schemas.microsoft.com/office/drawing/2014/main" id="{0C31B29A-E37C-CC44-319C-630FDA2F093E}"/>
              </a:ext>
            </a:extLst>
          </p:cNvPr>
          <p:cNvSpPr txBox="1"/>
          <p:nvPr/>
        </p:nvSpPr>
        <p:spPr>
          <a:xfrm>
            <a:off x="1970116" y="363007"/>
            <a:ext cx="9781679" cy="830997"/>
          </a:xfrm>
          <a:prstGeom prst="rect">
            <a:avLst/>
          </a:prstGeom>
          <a:noFill/>
        </p:spPr>
        <p:txBody>
          <a:bodyPr wrap="square" rtlCol="1">
            <a:spAutoFit/>
          </a:bodyPr>
          <a:lstStyle/>
          <a:p>
            <a:r>
              <a:rPr lang="he-IL" sz="2400" dirty="0">
                <a:latin typeface="Arial" panose="020B0604020202020204" pitchFamily="34" charset="0"/>
                <a:cs typeface="Arial" panose="020B0604020202020204" pitchFamily="34" charset="0"/>
              </a:rPr>
              <a:t>2.הצגת </a:t>
            </a:r>
            <a:r>
              <a:rPr lang="he-IL" sz="2400" dirty="0" err="1">
                <a:latin typeface="Arial" panose="020B0604020202020204" pitchFamily="34" charset="0"/>
                <a:cs typeface="Arial" panose="020B0604020202020204" pitchFamily="34" charset="0"/>
              </a:rPr>
              <a:t>הקטוגריות</a:t>
            </a:r>
            <a:r>
              <a:rPr lang="he-IL" sz="2400" dirty="0">
                <a:latin typeface="Arial" panose="020B0604020202020204" pitchFamily="34" charset="0"/>
                <a:cs typeface="Arial" panose="020B0604020202020204" pitchFamily="34" charset="0"/>
              </a:rPr>
              <a:t> </a:t>
            </a:r>
            <a:r>
              <a:rPr lang="he-IL" sz="2400" dirty="0" err="1">
                <a:latin typeface="Arial" panose="020B0604020202020204" pitchFamily="34" charset="0"/>
                <a:cs typeface="Arial" panose="020B0604020202020204" pitchFamily="34" charset="0"/>
              </a:rPr>
              <a:t>ששיכות</a:t>
            </a:r>
            <a:r>
              <a:rPr lang="he-IL" sz="2400" dirty="0">
                <a:latin typeface="Arial" panose="020B0604020202020204" pitchFamily="34" charset="0"/>
                <a:cs typeface="Arial" panose="020B0604020202020204" pitchFamily="34" charset="0"/>
              </a:rPr>
              <a:t> לדגמים ללא </a:t>
            </a:r>
            <a:r>
              <a:rPr lang="he-IL" sz="2400" dirty="0" err="1">
                <a:latin typeface="Arial" panose="020B0604020202020204" pitchFamily="34" charset="0"/>
                <a:cs typeface="Arial" panose="020B0604020202020204" pitchFamily="34" charset="0"/>
              </a:rPr>
              <a:t>כפיליות</a:t>
            </a:r>
            <a:r>
              <a:rPr lang="he-IL" sz="2400" dirty="0">
                <a:latin typeface="Arial" panose="020B0604020202020204" pitchFamily="34" charset="0"/>
                <a:cs typeface="Arial" panose="020B0604020202020204" pitchFamily="34" charset="0"/>
              </a:rPr>
              <a:t>(מענה למטרה מס 1)</a:t>
            </a:r>
            <a:endParaRPr lang="en-US" sz="2400" dirty="0">
              <a:latin typeface="Arial" panose="020B0604020202020204" pitchFamily="34" charset="0"/>
              <a:cs typeface="Arial" panose="020B0604020202020204" pitchFamily="34" charset="0"/>
            </a:endParaRPr>
          </a:p>
          <a:p>
            <a:endParaRPr lang="he-IL" sz="2400" dirty="0">
              <a:latin typeface="Arial" panose="020B0604020202020204" pitchFamily="34" charset="0"/>
              <a:cs typeface="Arial" panose="020B0604020202020204" pitchFamily="34" charset="0"/>
            </a:endParaRPr>
          </a:p>
        </p:txBody>
      </p:sp>
      <p:sp>
        <p:nvSpPr>
          <p:cNvPr id="18" name="תיבת טקסט 17">
            <a:extLst>
              <a:ext uri="{FF2B5EF4-FFF2-40B4-BE49-F238E27FC236}">
                <a16:creationId xmlns:a16="http://schemas.microsoft.com/office/drawing/2014/main" id="{AE45C849-E53F-CA7B-4464-1E17DCF7BA6F}"/>
              </a:ext>
            </a:extLst>
          </p:cNvPr>
          <p:cNvSpPr txBox="1"/>
          <p:nvPr/>
        </p:nvSpPr>
        <p:spPr>
          <a:xfrm>
            <a:off x="467436" y="3983384"/>
            <a:ext cx="8673151" cy="1015663"/>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Model</a:t>
            </a:r>
          </a:p>
          <a:p>
            <a:pPr algn="l"/>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Price</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max</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Price</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Model  </a:t>
            </a:r>
            <a:r>
              <a:rPr lang="en-US" sz="2000" dirty="0">
                <a:solidFill>
                  <a:srgbClr val="808080"/>
                </a:solidFill>
                <a:latin typeface="Consolas" panose="020B0609020204030204" pitchFamily="49" charset="0"/>
              </a:rPr>
              <a:t>)</a:t>
            </a:r>
            <a:endParaRPr lang="he-IL" sz="2000" dirty="0"/>
          </a:p>
        </p:txBody>
      </p:sp>
      <p:pic>
        <p:nvPicPr>
          <p:cNvPr id="20" name="תמונה 19" descr="תמונה שמכילה טקסט, גופן, צילום מסך, קו&#10;&#10;התיאור נוצר באופן אוטומטי">
            <a:extLst>
              <a:ext uri="{FF2B5EF4-FFF2-40B4-BE49-F238E27FC236}">
                <a16:creationId xmlns:a16="http://schemas.microsoft.com/office/drawing/2014/main" id="{519E950A-90C1-5B0D-810E-D064C32F9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661001"/>
            <a:ext cx="4393754" cy="550406"/>
          </a:xfrm>
          <a:prstGeom prst="rect">
            <a:avLst/>
          </a:prstGeom>
        </p:spPr>
      </p:pic>
      <p:sp>
        <p:nvSpPr>
          <p:cNvPr id="21" name="תיבת טקסט 20">
            <a:extLst>
              <a:ext uri="{FF2B5EF4-FFF2-40B4-BE49-F238E27FC236}">
                <a16:creationId xmlns:a16="http://schemas.microsoft.com/office/drawing/2014/main" id="{AAC372FB-E439-D0B0-54FA-8C75529158AE}"/>
              </a:ext>
            </a:extLst>
          </p:cNvPr>
          <p:cNvSpPr txBox="1"/>
          <p:nvPr/>
        </p:nvSpPr>
        <p:spPr>
          <a:xfrm>
            <a:off x="9315174" y="1821829"/>
            <a:ext cx="2129050" cy="461665"/>
          </a:xfrm>
          <a:prstGeom prst="rect">
            <a:avLst/>
          </a:prstGeom>
          <a:noFill/>
        </p:spPr>
        <p:txBody>
          <a:bodyPr wrap="square" rtlCol="1">
            <a:spAutoFit/>
          </a:bodyPr>
          <a:lstStyle/>
          <a:p>
            <a:r>
              <a:rPr lang="he-IL" sz="2400" dirty="0">
                <a:latin typeface="Sn_shiranke" panose="02000503000000000000" pitchFamily="2" charset="-79"/>
                <a:cs typeface="Sn_shiranke" panose="02000503000000000000" pitchFamily="2" charset="-79"/>
              </a:rPr>
              <a:t>דוגמא לפלט:</a:t>
            </a:r>
          </a:p>
        </p:txBody>
      </p:sp>
      <p:sp>
        <p:nvSpPr>
          <p:cNvPr id="10" name="תיבת טקסט 9">
            <a:extLst>
              <a:ext uri="{FF2B5EF4-FFF2-40B4-BE49-F238E27FC236}">
                <a16:creationId xmlns:a16="http://schemas.microsoft.com/office/drawing/2014/main" id="{3020D39A-57E2-1447-C649-8002103D6374}"/>
              </a:ext>
            </a:extLst>
          </p:cNvPr>
          <p:cNvSpPr txBox="1"/>
          <p:nvPr/>
        </p:nvSpPr>
        <p:spPr>
          <a:xfrm>
            <a:off x="9425229" y="5536094"/>
            <a:ext cx="2129050" cy="400110"/>
          </a:xfrm>
          <a:prstGeom prst="rect">
            <a:avLst/>
          </a:prstGeom>
          <a:noFill/>
        </p:spPr>
        <p:txBody>
          <a:bodyPr wrap="square" rtlCol="1">
            <a:spAutoFit/>
          </a:bodyPr>
          <a:lstStyle/>
          <a:p>
            <a:r>
              <a:rPr lang="he-IL" sz="2000" dirty="0">
                <a:latin typeface="Sn_shiranke" panose="02000503000000000000" pitchFamily="2" charset="-79"/>
                <a:cs typeface="Sn_shiranke" panose="02000503000000000000" pitchFamily="2" charset="-79"/>
              </a:rPr>
              <a:t>דוגמא לפלט:</a:t>
            </a:r>
          </a:p>
        </p:txBody>
      </p:sp>
      <p:sp>
        <p:nvSpPr>
          <p:cNvPr id="2" name="מציין מיקום של מספר שקופית 1">
            <a:extLst>
              <a:ext uri="{FF2B5EF4-FFF2-40B4-BE49-F238E27FC236}">
                <a16:creationId xmlns:a16="http://schemas.microsoft.com/office/drawing/2014/main" id="{A836D2C2-B699-1205-40E4-20D775CCAC25}"/>
              </a:ext>
            </a:extLst>
          </p:cNvPr>
          <p:cNvSpPr>
            <a:spLocks noGrp="1"/>
          </p:cNvSpPr>
          <p:nvPr>
            <p:ph type="sldNum" sz="quarter" idx="12"/>
          </p:nvPr>
        </p:nvSpPr>
        <p:spPr/>
        <p:txBody>
          <a:bodyPr/>
          <a:lstStyle/>
          <a:p>
            <a:fld id="{5A33CB2A-1702-4C1D-9CC4-8D472D39F19E}" type="slidenum">
              <a:rPr lang="en-US" smtClean="0"/>
              <a:t>15</a:t>
            </a:fld>
            <a:endParaRPr lang="en-US"/>
          </a:p>
        </p:txBody>
      </p:sp>
    </p:spTree>
    <p:extLst>
      <p:ext uri="{BB962C8B-B14F-4D97-AF65-F5344CB8AC3E}">
        <p14:creationId xmlns:p14="http://schemas.microsoft.com/office/powerpoint/2010/main" val="207076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865DE11D-D1B2-30A1-654D-BA59D5BB6760}"/>
              </a:ext>
            </a:extLst>
          </p:cNvPr>
          <p:cNvSpPr txBox="1"/>
          <p:nvPr/>
        </p:nvSpPr>
        <p:spPr>
          <a:xfrm>
            <a:off x="645994" y="953545"/>
            <a:ext cx="11382233" cy="1938992"/>
          </a:xfrm>
          <a:prstGeom prst="rect">
            <a:avLst/>
          </a:prstGeom>
          <a:noFill/>
        </p:spPr>
        <p:txBody>
          <a:bodyPr wrap="square">
            <a:spAutoFit/>
          </a:bodyPr>
          <a:lstStyle/>
          <a:p>
            <a:pPr algn="l"/>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m</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algn="l"/>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Model m</a:t>
            </a:r>
          </a:p>
          <a:p>
            <a:pPr algn="l"/>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m</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Price</a:t>
            </a:r>
            <a:r>
              <a:rPr lang="en-US" sz="2400" dirty="0">
                <a:solidFill>
                  <a:srgbClr val="808080"/>
                </a:solidFill>
                <a:latin typeface="Consolas" panose="020B0609020204030204" pitchFamily="49" charset="0"/>
              </a:rPr>
              <a:t>&gt;=(</a:t>
            </a:r>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avg</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inm</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Price</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algn="l"/>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Model </a:t>
            </a:r>
            <a:r>
              <a:rPr lang="en-US" sz="2400" dirty="0" err="1">
                <a:solidFill>
                  <a:srgbClr val="000000"/>
                </a:solidFill>
                <a:latin typeface="Consolas" panose="020B0609020204030204" pitchFamily="49" charset="0"/>
              </a:rPr>
              <a:t>inm</a:t>
            </a:r>
            <a:r>
              <a:rPr lang="en-US" sz="2400" dirty="0">
                <a:solidFill>
                  <a:srgbClr val="000000"/>
                </a:solidFill>
                <a:latin typeface="Consolas" panose="020B0609020204030204" pitchFamily="49" charset="0"/>
              </a:rPr>
              <a:t>  </a:t>
            </a:r>
          </a:p>
          <a:p>
            <a:pPr algn="l"/>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inm</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CategoryId</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m</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CategoryId</a:t>
            </a:r>
            <a:r>
              <a:rPr lang="en-US" sz="2400" dirty="0">
                <a:solidFill>
                  <a:srgbClr val="808080"/>
                </a:solidFill>
                <a:latin typeface="Consolas" panose="020B0609020204030204" pitchFamily="49" charset="0"/>
              </a:rPr>
              <a:t>)</a:t>
            </a:r>
            <a:endParaRPr lang="he-IL" sz="2400" dirty="0"/>
          </a:p>
        </p:txBody>
      </p:sp>
      <p:sp>
        <p:nvSpPr>
          <p:cNvPr id="6" name="תיבת טקסט 5">
            <a:extLst>
              <a:ext uri="{FF2B5EF4-FFF2-40B4-BE49-F238E27FC236}">
                <a16:creationId xmlns:a16="http://schemas.microsoft.com/office/drawing/2014/main" id="{8A619825-050F-A361-83B8-10197131BDBF}"/>
              </a:ext>
            </a:extLst>
          </p:cNvPr>
          <p:cNvSpPr txBox="1"/>
          <p:nvPr/>
        </p:nvSpPr>
        <p:spPr>
          <a:xfrm>
            <a:off x="518615" y="245659"/>
            <a:ext cx="11382233" cy="523220"/>
          </a:xfrm>
          <a:prstGeom prst="rect">
            <a:avLst/>
          </a:prstGeom>
          <a:noFill/>
        </p:spPr>
        <p:txBody>
          <a:bodyPr wrap="square" rtlCol="1">
            <a:spAutoFit/>
          </a:bodyPr>
          <a:lstStyle/>
          <a:p>
            <a:r>
              <a:rPr lang="he-IL" sz="2800" dirty="0">
                <a:latin typeface="Arial" panose="020B0604020202020204" pitchFamily="34" charset="0"/>
                <a:cs typeface="Arial" panose="020B0604020202020204" pitchFamily="34" charset="0"/>
              </a:rPr>
              <a:t>4.הצגת הבגדים שמחירם גבוה מהממוצע של אותו </a:t>
            </a:r>
            <a:r>
              <a:rPr lang="he-IL" sz="2800" dirty="0" err="1">
                <a:latin typeface="Arial" panose="020B0604020202020204" pitchFamily="34" charset="0"/>
                <a:cs typeface="Arial" panose="020B0604020202020204" pitchFamily="34" charset="0"/>
              </a:rPr>
              <a:t>קטוגריה</a:t>
            </a:r>
            <a:r>
              <a:rPr lang="he-IL" sz="2800" dirty="0">
                <a:latin typeface="Arial" panose="020B0604020202020204" pitchFamily="34" charset="0"/>
                <a:cs typeface="Arial" panose="020B0604020202020204" pitchFamily="34" charset="0"/>
              </a:rPr>
              <a:t>(מענה למטרה מס 1) </a:t>
            </a:r>
          </a:p>
        </p:txBody>
      </p:sp>
      <p:sp>
        <p:nvSpPr>
          <p:cNvPr id="7" name="תיבת טקסט 6">
            <a:extLst>
              <a:ext uri="{FF2B5EF4-FFF2-40B4-BE49-F238E27FC236}">
                <a16:creationId xmlns:a16="http://schemas.microsoft.com/office/drawing/2014/main" id="{0DE27A97-0A60-5727-BE6C-3B025AFC4D81}"/>
              </a:ext>
            </a:extLst>
          </p:cNvPr>
          <p:cNvSpPr txBox="1"/>
          <p:nvPr/>
        </p:nvSpPr>
        <p:spPr>
          <a:xfrm>
            <a:off x="8820555" y="2976197"/>
            <a:ext cx="2607795" cy="523220"/>
          </a:xfrm>
          <a:prstGeom prst="rect">
            <a:avLst/>
          </a:prstGeom>
          <a:noFill/>
        </p:spPr>
        <p:txBody>
          <a:bodyPr wrap="square" rtlCol="1">
            <a:spAutoFit/>
          </a:bodyPr>
          <a:lstStyle/>
          <a:p>
            <a:r>
              <a:rPr lang="he-IL" sz="2800" dirty="0">
                <a:latin typeface="Sn_shiranke" panose="02000503000000000000" pitchFamily="2" charset="-79"/>
                <a:cs typeface="Sn_shiranke" panose="02000503000000000000" pitchFamily="2" charset="-79"/>
              </a:rPr>
              <a:t>דוגמא לפלט:</a:t>
            </a:r>
          </a:p>
        </p:txBody>
      </p:sp>
      <p:pic>
        <p:nvPicPr>
          <p:cNvPr id="9" name="תמונה 8" descr="תמונה שמכילה טקסט, צילום מסך, גופן, מספר">
            <a:extLst>
              <a:ext uri="{FF2B5EF4-FFF2-40B4-BE49-F238E27FC236}">
                <a16:creationId xmlns:a16="http://schemas.microsoft.com/office/drawing/2014/main" id="{FE659AF1-8E3C-1A20-FEB9-20FCE8D4E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691" y="3583077"/>
            <a:ext cx="6341030" cy="1938992"/>
          </a:xfrm>
          <a:prstGeom prst="rect">
            <a:avLst/>
          </a:prstGeom>
        </p:spPr>
      </p:pic>
      <p:sp>
        <p:nvSpPr>
          <p:cNvPr id="2" name="מציין מיקום של מספר שקופית 1">
            <a:extLst>
              <a:ext uri="{FF2B5EF4-FFF2-40B4-BE49-F238E27FC236}">
                <a16:creationId xmlns:a16="http://schemas.microsoft.com/office/drawing/2014/main" id="{36C928AA-750F-7DD6-C58C-14F644E6B852}"/>
              </a:ext>
            </a:extLst>
          </p:cNvPr>
          <p:cNvSpPr>
            <a:spLocks noGrp="1"/>
          </p:cNvSpPr>
          <p:nvPr>
            <p:ph type="sldNum" sz="quarter" idx="12"/>
          </p:nvPr>
        </p:nvSpPr>
        <p:spPr/>
        <p:txBody>
          <a:bodyPr/>
          <a:lstStyle/>
          <a:p>
            <a:fld id="{5A33CB2A-1702-4C1D-9CC4-8D472D39F19E}" type="slidenum">
              <a:rPr lang="en-US" smtClean="0"/>
              <a:t>16</a:t>
            </a:fld>
            <a:endParaRPr lang="en-US"/>
          </a:p>
        </p:txBody>
      </p:sp>
    </p:spTree>
    <p:extLst>
      <p:ext uri="{BB962C8B-B14F-4D97-AF65-F5344CB8AC3E}">
        <p14:creationId xmlns:p14="http://schemas.microsoft.com/office/powerpoint/2010/main" val="111658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תיבת טקסט 3">
            <a:extLst>
              <a:ext uri="{FF2B5EF4-FFF2-40B4-BE49-F238E27FC236}">
                <a16:creationId xmlns:a16="http://schemas.microsoft.com/office/drawing/2014/main" id="{6A04D0C3-906D-F19C-E0C5-4BA1208D27AB}"/>
              </a:ext>
            </a:extLst>
          </p:cNvPr>
          <p:cNvSpPr txBox="1"/>
          <p:nvPr/>
        </p:nvSpPr>
        <p:spPr>
          <a:xfrm>
            <a:off x="2824866" y="86036"/>
            <a:ext cx="8831327" cy="693610"/>
          </a:xfrm>
          <a:prstGeom prst="rect">
            <a:avLst/>
          </a:prstGeom>
        </p:spPr>
        <p:txBody>
          <a:bodyPr vert="horz" lIns="91440" tIns="45720" rIns="91440" bIns="45720" rtlCol="0">
            <a:normAutofit fontScale="92500"/>
          </a:bodyPr>
          <a:lstStyle/>
          <a:p>
            <a:pPr indent="-228600" rtl="0">
              <a:lnSpc>
                <a:spcPct val="120000"/>
              </a:lnSpc>
              <a:spcBef>
                <a:spcPct val="0"/>
              </a:spcBef>
              <a:spcAft>
                <a:spcPts val="600"/>
              </a:spcAft>
            </a:pPr>
            <a:r>
              <a:rPr lang="en-US" sz="2400" dirty="0">
                <a:latin typeface="Arial" panose="020B0604020202020204" pitchFamily="34" charset="0"/>
                <a:cs typeface="Arial" panose="020B0604020202020204" pitchFamily="34" charset="0"/>
              </a:rPr>
              <a:t>(2,4 </a:t>
            </a:r>
            <a:r>
              <a:rPr lang="en-US" sz="2400" dirty="0" err="1">
                <a:latin typeface="Arial" panose="020B0604020202020204" pitchFamily="34" charset="0"/>
                <a:cs typeface="Arial" panose="020B0604020202020204" pitchFamily="34" charset="0"/>
              </a:rPr>
              <a:t>מענה</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למטרה</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מס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והמוצרים</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שהוזמנו</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לכל</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הזמנה</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ויו</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השולף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את</a:t>
            </a:r>
            <a:r>
              <a:rPr lang="en-US" sz="2400" dirty="0">
                <a:latin typeface="Arial" panose="020B0604020202020204" pitchFamily="34" charset="0"/>
                <a:cs typeface="Arial" panose="020B0604020202020204" pitchFamily="34" charset="0"/>
              </a:rPr>
              <a:t> הזמנות.5</a:t>
            </a:r>
          </a:p>
        </p:txBody>
      </p:sp>
      <p:sp>
        <p:nvSpPr>
          <p:cNvPr id="7" name="תיבת טקסט 6">
            <a:extLst>
              <a:ext uri="{FF2B5EF4-FFF2-40B4-BE49-F238E27FC236}">
                <a16:creationId xmlns:a16="http://schemas.microsoft.com/office/drawing/2014/main" id="{02BC3ED7-2C5B-3126-79DD-F4F2A653ED82}"/>
              </a:ext>
            </a:extLst>
          </p:cNvPr>
          <p:cNvSpPr txBox="1"/>
          <p:nvPr/>
        </p:nvSpPr>
        <p:spPr>
          <a:xfrm>
            <a:off x="562167" y="659717"/>
            <a:ext cx="9877567" cy="3416320"/>
          </a:xfrm>
          <a:prstGeom prst="rect">
            <a:avLst/>
          </a:prstGeom>
          <a:noFill/>
        </p:spPr>
        <p:txBody>
          <a:bodyPr wrap="square">
            <a:spAutoFit/>
          </a:bodyPr>
          <a:lstStyle/>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view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showClothesForOrders</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as</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OrderId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orderDetailId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Amount</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SizeId</a:t>
            </a:r>
            <a:endParaRPr lang="en-US" sz="1600" dirty="0">
              <a:solidFill>
                <a:srgbClr val="000000"/>
              </a:solidFill>
              <a:latin typeface="Consolas" panose="020B0609020204030204" pitchFamily="49" charset="0"/>
            </a:endParaRPr>
          </a:p>
          <a:p>
            <a:pPr algn="l"/>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Inventory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Size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ModelId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Color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Price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ModelName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CategoryId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CategoryName</a:t>
            </a:r>
          </a:p>
          <a:p>
            <a:pPr algn="l"/>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Orders o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orderDetail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orr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OrderId</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OrderId</a:t>
            </a:r>
            <a:endParaRPr lang="en-US" sz="1600" dirty="0">
              <a:solidFill>
                <a:srgbClr val="000000"/>
              </a:solidFill>
              <a:latin typeface="Consolas" panose="020B0609020204030204" pitchFamily="49" charset="0"/>
            </a:endParaRPr>
          </a:p>
          <a:p>
            <a:pPr algn="l"/>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Size 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orr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SizeId</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SizeId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Model m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ModelId</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ModelId</a:t>
            </a:r>
            <a:endParaRPr lang="en-US" sz="1600" dirty="0">
              <a:solidFill>
                <a:srgbClr val="000000"/>
              </a:solidFill>
              <a:latin typeface="Consolas" panose="020B0609020204030204" pitchFamily="49" charset="0"/>
            </a:endParaRPr>
          </a:p>
          <a:p>
            <a:pPr algn="l"/>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Category c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CategoryId</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CategoryId</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OrderId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orderDetailId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Amount</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SizeId</a:t>
            </a:r>
            <a:endParaRPr lang="en-US" sz="1600" dirty="0">
              <a:solidFill>
                <a:srgbClr val="000000"/>
              </a:solidFill>
              <a:latin typeface="Consolas" panose="020B0609020204030204" pitchFamily="49" charset="0"/>
            </a:endParaRPr>
          </a:p>
          <a:p>
            <a:pPr algn="l"/>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Inventory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Size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ModelId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Color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Price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ModelName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CategoryId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CategoryName</a:t>
            </a:r>
          </a:p>
          <a:p>
            <a:pPr algn="l"/>
            <a:endParaRPr lang="he-IL"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showClothesForOrders</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OrderId</a:t>
            </a:r>
            <a:endParaRPr lang="he-IL" sz="1600" dirty="0"/>
          </a:p>
        </p:txBody>
      </p:sp>
      <p:cxnSp>
        <p:nvCxnSpPr>
          <p:cNvPr id="9" name="מחבר ישר 8">
            <a:extLst>
              <a:ext uri="{FF2B5EF4-FFF2-40B4-BE49-F238E27FC236}">
                <a16:creationId xmlns:a16="http://schemas.microsoft.com/office/drawing/2014/main" id="{F87A4E71-B09B-55AC-0E3D-A2A82CC4E995}"/>
              </a:ext>
            </a:extLst>
          </p:cNvPr>
          <p:cNvCxnSpPr>
            <a:cxnSpLocks/>
          </p:cNvCxnSpPr>
          <p:nvPr/>
        </p:nvCxnSpPr>
        <p:spPr>
          <a:xfrm>
            <a:off x="656705" y="3044070"/>
            <a:ext cx="3998794" cy="0"/>
          </a:xfrm>
          <a:prstGeom prst="line">
            <a:avLst/>
          </a:prstGeom>
        </p:spPr>
        <p:style>
          <a:lnRef idx="1">
            <a:schemeClr val="dk1"/>
          </a:lnRef>
          <a:fillRef idx="0">
            <a:schemeClr val="dk1"/>
          </a:fillRef>
          <a:effectRef idx="0">
            <a:schemeClr val="dk1"/>
          </a:effectRef>
          <a:fontRef idx="minor">
            <a:schemeClr val="tx1"/>
          </a:fontRef>
        </p:style>
      </p:cxnSp>
      <p:pic>
        <p:nvPicPr>
          <p:cNvPr id="15" name="תמונה 14" descr="תמונה שמכילה טקסט, צילום מסך, מספר, מקביל&#10;&#10;התיאור נוצר באופן אוטומטי">
            <a:extLst>
              <a:ext uri="{FF2B5EF4-FFF2-40B4-BE49-F238E27FC236}">
                <a16:creationId xmlns:a16="http://schemas.microsoft.com/office/drawing/2014/main" id="{D0A9A3E4-4CBC-39FB-239A-5B79397F6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921" y="3638853"/>
            <a:ext cx="7830982" cy="2559430"/>
          </a:xfrm>
          <a:prstGeom prst="rect">
            <a:avLst/>
          </a:prstGeom>
        </p:spPr>
      </p:pic>
      <p:sp>
        <p:nvSpPr>
          <p:cNvPr id="18" name="תיבת טקסט 17">
            <a:extLst>
              <a:ext uri="{FF2B5EF4-FFF2-40B4-BE49-F238E27FC236}">
                <a16:creationId xmlns:a16="http://schemas.microsoft.com/office/drawing/2014/main" id="{299F433E-A54D-59E9-51B6-4250CB184019}"/>
              </a:ext>
            </a:extLst>
          </p:cNvPr>
          <p:cNvSpPr txBox="1"/>
          <p:nvPr/>
        </p:nvSpPr>
        <p:spPr>
          <a:xfrm>
            <a:off x="9741853" y="3167390"/>
            <a:ext cx="2129050" cy="400110"/>
          </a:xfrm>
          <a:prstGeom prst="rect">
            <a:avLst/>
          </a:prstGeom>
          <a:noFill/>
        </p:spPr>
        <p:txBody>
          <a:bodyPr wrap="square" rtlCol="1">
            <a:spAutoFit/>
          </a:bodyPr>
          <a:lstStyle/>
          <a:p>
            <a:r>
              <a:rPr lang="he-IL" sz="2000" dirty="0">
                <a:latin typeface="Sn_shiranke" panose="02000503000000000000" pitchFamily="2" charset="-79"/>
                <a:cs typeface="Sn_shiranke" panose="02000503000000000000" pitchFamily="2" charset="-79"/>
              </a:rPr>
              <a:t>דוגמא לפלט:</a:t>
            </a:r>
          </a:p>
        </p:txBody>
      </p:sp>
      <p:sp>
        <p:nvSpPr>
          <p:cNvPr id="2" name="מציין מיקום של מספר שקופית 1">
            <a:extLst>
              <a:ext uri="{FF2B5EF4-FFF2-40B4-BE49-F238E27FC236}">
                <a16:creationId xmlns:a16="http://schemas.microsoft.com/office/drawing/2014/main" id="{513D371B-826C-7D11-1223-C30A0A6C1899}"/>
              </a:ext>
            </a:extLst>
          </p:cNvPr>
          <p:cNvSpPr>
            <a:spLocks noGrp="1"/>
          </p:cNvSpPr>
          <p:nvPr>
            <p:ph type="sldNum" sz="quarter" idx="12"/>
          </p:nvPr>
        </p:nvSpPr>
        <p:spPr/>
        <p:txBody>
          <a:bodyPr/>
          <a:lstStyle/>
          <a:p>
            <a:fld id="{5A33CB2A-1702-4C1D-9CC4-8D472D39F19E}" type="slidenum">
              <a:rPr lang="en-US" smtClean="0"/>
              <a:t>17</a:t>
            </a:fld>
            <a:endParaRPr lang="en-US"/>
          </a:p>
        </p:txBody>
      </p:sp>
    </p:spTree>
    <p:extLst>
      <p:ext uri="{BB962C8B-B14F-4D97-AF65-F5344CB8AC3E}">
        <p14:creationId xmlns:p14="http://schemas.microsoft.com/office/powerpoint/2010/main" val="87130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B3439DDD-62C4-83BA-1992-A8DBB6253002}"/>
              </a:ext>
            </a:extLst>
          </p:cNvPr>
          <p:cNvSpPr txBox="1"/>
          <p:nvPr/>
        </p:nvSpPr>
        <p:spPr>
          <a:xfrm>
            <a:off x="564396" y="787756"/>
            <a:ext cx="8076062" cy="1631216"/>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avg</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sumTocus</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 </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CustomerId</a:t>
            </a:r>
            <a:r>
              <a:rPr lang="en-US" sz="2000" dirty="0" err="1">
                <a:solidFill>
                  <a:srgbClr val="808080"/>
                </a:solidFill>
                <a:latin typeface="Consolas" panose="020B0609020204030204" pitchFamily="49" charset="0"/>
              </a:rPr>
              <a:t>,</a:t>
            </a:r>
            <a:r>
              <a:rPr lang="en-US" sz="2000" dirty="0" err="1">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sumTocus</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Customer c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Orders o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CustomerId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CustomerId</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avgTocus</a:t>
            </a:r>
            <a:endParaRPr lang="he-IL" sz="2000" dirty="0"/>
          </a:p>
        </p:txBody>
      </p:sp>
      <p:sp>
        <p:nvSpPr>
          <p:cNvPr id="7" name="תיבת טקסט 6">
            <a:extLst>
              <a:ext uri="{FF2B5EF4-FFF2-40B4-BE49-F238E27FC236}">
                <a16:creationId xmlns:a16="http://schemas.microsoft.com/office/drawing/2014/main" id="{41926670-F39E-C17A-1A5E-B6BF210D1B88}"/>
              </a:ext>
            </a:extLst>
          </p:cNvPr>
          <p:cNvSpPr txBox="1"/>
          <p:nvPr/>
        </p:nvSpPr>
        <p:spPr>
          <a:xfrm>
            <a:off x="5161769" y="348582"/>
            <a:ext cx="6674746" cy="461665"/>
          </a:xfrm>
          <a:prstGeom prst="rect">
            <a:avLst/>
          </a:prstGeom>
          <a:noFill/>
        </p:spPr>
        <p:txBody>
          <a:bodyPr wrap="square">
            <a:spAutoFit/>
          </a:bodyPr>
          <a:lstStyle/>
          <a:p>
            <a:r>
              <a:rPr lang="he-IL" sz="2400" dirty="0">
                <a:latin typeface="Arial" panose="020B0604020202020204" pitchFamily="34" charset="0"/>
                <a:cs typeface="Arial" panose="020B0604020202020204" pitchFamily="34" charset="0"/>
              </a:rPr>
              <a:t>6.הצגת ממוצע הזמנות ללקוח .(מענה למטרה מס 2)</a:t>
            </a:r>
          </a:p>
        </p:txBody>
      </p:sp>
      <p:pic>
        <p:nvPicPr>
          <p:cNvPr id="11" name="תמונה 10" descr="תמונה שמכילה טקסט, גופן, צילום מסך, לבן&#10;&#10;התיאור נוצר באופן אוטומטי">
            <a:extLst>
              <a:ext uri="{FF2B5EF4-FFF2-40B4-BE49-F238E27FC236}">
                <a16:creationId xmlns:a16="http://schemas.microsoft.com/office/drawing/2014/main" id="{2D9B4E8E-EDC6-0763-FCD4-F40FAFA7E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928" y="1803419"/>
            <a:ext cx="3567153" cy="775007"/>
          </a:xfrm>
          <a:prstGeom prst="rect">
            <a:avLst/>
          </a:prstGeom>
        </p:spPr>
      </p:pic>
      <p:sp>
        <p:nvSpPr>
          <p:cNvPr id="9" name="תיבת טקסט 8">
            <a:extLst>
              <a:ext uri="{FF2B5EF4-FFF2-40B4-BE49-F238E27FC236}">
                <a16:creationId xmlns:a16="http://schemas.microsoft.com/office/drawing/2014/main" id="{547FEA99-37BC-C38A-3792-21AFC5936955}"/>
              </a:ext>
            </a:extLst>
          </p:cNvPr>
          <p:cNvSpPr txBox="1"/>
          <p:nvPr/>
        </p:nvSpPr>
        <p:spPr>
          <a:xfrm>
            <a:off x="9592805" y="1678179"/>
            <a:ext cx="2129050" cy="400110"/>
          </a:xfrm>
          <a:prstGeom prst="rect">
            <a:avLst/>
          </a:prstGeom>
          <a:noFill/>
        </p:spPr>
        <p:txBody>
          <a:bodyPr wrap="square" rtlCol="1">
            <a:spAutoFit/>
          </a:bodyPr>
          <a:lstStyle/>
          <a:p>
            <a:r>
              <a:rPr lang="he-IL" sz="2000" dirty="0">
                <a:latin typeface="Sn_shiranke" panose="02000503000000000000" pitchFamily="2" charset="-79"/>
                <a:cs typeface="Sn_shiranke" panose="02000503000000000000" pitchFamily="2" charset="-79"/>
              </a:rPr>
              <a:t>דוגמא לפלט:</a:t>
            </a:r>
          </a:p>
        </p:txBody>
      </p:sp>
      <p:sp>
        <p:nvSpPr>
          <p:cNvPr id="10" name="תיבת טקסט 4">
            <a:extLst>
              <a:ext uri="{FF2B5EF4-FFF2-40B4-BE49-F238E27FC236}">
                <a16:creationId xmlns:a16="http://schemas.microsoft.com/office/drawing/2014/main" id="{722A9D7A-904C-4BBA-8E1C-87AA5CA89F8F}"/>
              </a:ext>
            </a:extLst>
          </p:cNvPr>
          <p:cNvSpPr txBox="1"/>
          <p:nvPr/>
        </p:nvSpPr>
        <p:spPr>
          <a:xfrm>
            <a:off x="470145" y="3713245"/>
            <a:ext cx="8496392" cy="1323439"/>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Color</a:t>
            </a:r>
            <a:r>
              <a:rPr lang="en-US" sz="2000" dirty="0" err="1">
                <a:solidFill>
                  <a:srgbClr val="808080"/>
                </a:solidFill>
                <a:latin typeface="Consolas" panose="020B0609020204030204" pitchFamily="49" charset="0"/>
              </a:rPr>
              <a:t>,</a:t>
            </a:r>
            <a:r>
              <a:rPr lang="en-US" sz="2000" dirty="0" err="1">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Model m </a:t>
            </a:r>
            <a:r>
              <a:rPr lang="en-US" sz="2000" dirty="0">
                <a:solidFill>
                  <a:srgbClr val="808080"/>
                </a:solidFill>
                <a:latin typeface="Consolas" panose="020B0609020204030204" pitchFamily="49" charset="0"/>
              </a:rPr>
              <a:t>left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Size s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ModelId</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left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orderDetail</a:t>
            </a:r>
            <a:r>
              <a:rPr lang="en-US" sz="2000" dirty="0">
                <a:solidFill>
                  <a:srgbClr val="000000"/>
                </a:solidFill>
                <a:latin typeface="Consolas" panose="020B0609020204030204" pitchFamily="49" charset="0"/>
              </a:rPr>
              <a:t> o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Color</a:t>
            </a:r>
            <a:endParaRPr lang="he-IL" sz="2000" dirty="0"/>
          </a:p>
        </p:txBody>
      </p:sp>
      <p:sp>
        <p:nvSpPr>
          <p:cNvPr id="12" name="תיבת טקסט 5">
            <a:extLst>
              <a:ext uri="{FF2B5EF4-FFF2-40B4-BE49-F238E27FC236}">
                <a16:creationId xmlns:a16="http://schemas.microsoft.com/office/drawing/2014/main" id="{B257213E-B78F-4B29-ABBB-87D0240CF000}"/>
              </a:ext>
            </a:extLst>
          </p:cNvPr>
          <p:cNvSpPr txBox="1"/>
          <p:nvPr/>
        </p:nvSpPr>
        <p:spPr>
          <a:xfrm>
            <a:off x="906251" y="3092125"/>
            <a:ext cx="10930264" cy="461665"/>
          </a:xfrm>
          <a:prstGeom prst="rect">
            <a:avLst/>
          </a:prstGeom>
          <a:noFill/>
        </p:spPr>
        <p:txBody>
          <a:bodyPr wrap="square" rtlCol="1">
            <a:spAutoFit/>
          </a:bodyPr>
          <a:lstStyle/>
          <a:p>
            <a:r>
              <a:rPr lang="he-IL" sz="2400" dirty="0">
                <a:latin typeface="Arial" panose="020B0604020202020204" pitchFamily="34" charset="0"/>
                <a:cs typeface="Arial" panose="020B0604020202020204" pitchFamily="34" charset="0"/>
              </a:rPr>
              <a:t>7.שאילתא מציגה לכל צבע את מס המוצרים שקנו בצבע זה: (מענה למטרה מס 3)</a:t>
            </a:r>
          </a:p>
        </p:txBody>
      </p:sp>
      <p:pic>
        <p:nvPicPr>
          <p:cNvPr id="13" name="תמונה 12" descr="תמונה שמכילה טקסט, צילום מסך, גופן, מספר&#10;&#10;התיאור נוצר באופן אוטומטי">
            <a:extLst>
              <a:ext uri="{FF2B5EF4-FFF2-40B4-BE49-F238E27FC236}">
                <a16:creationId xmlns:a16="http://schemas.microsoft.com/office/drawing/2014/main" id="{A7C0656A-5B9A-4018-AACC-058CE84E5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8854" y="4886531"/>
            <a:ext cx="2124650" cy="1444426"/>
          </a:xfrm>
          <a:prstGeom prst="rect">
            <a:avLst/>
          </a:prstGeom>
        </p:spPr>
      </p:pic>
      <p:sp>
        <p:nvSpPr>
          <p:cNvPr id="16" name="תיבת טקסט 8">
            <a:extLst>
              <a:ext uri="{FF2B5EF4-FFF2-40B4-BE49-F238E27FC236}">
                <a16:creationId xmlns:a16="http://schemas.microsoft.com/office/drawing/2014/main" id="{ED5D51E5-A354-466C-8D85-4D775282E879}"/>
              </a:ext>
            </a:extLst>
          </p:cNvPr>
          <p:cNvSpPr txBox="1"/>
          <p:nvPr/>
        </p:nvSpPr>
        <p:spPr>
          <a:xfrm>
            <a:off x="9434863" y="4848063"/>
            <a:ext cx="2129050" cy="400110"/>
          </a:xfrm>
          <a:prstGeom prst="rect">
            <a:avLst/>
          </a:prstGeom>
          <a:noFill/>
        </p:spPr>
        <p:txBody>
          <a:bodyPr wrap="square" rtlCol="1">
            <a:spAutoFit/>
          </a:bodyPr>
          <a:lstStyle/>
          <a:p>
            <a:r>
              <a:rPr lang="he-IL" sz="2000" dirty="0">
                <a:latin typeface="Sn_shiranke" panose="02000503000000000000" pitchFamily="2" charset="-79"/>
                <a:cs typeface="Sn_shiranke" panose="02000503000000000000" pitchFamily="2" charset="-79"/>
              </a:rPr>
              <a:t>דוגמא לפלט:</a:t>
            </a:r>
          </a:p>
        </p:txBody>
      </p:sp>
      <p:sp>
        <p:nvSpPr>
          <p:cNvPr id="2" name="מציין מיקום של מספר שקופית 1">
            <a:extLst>
              <a:ext uri="{FF2B5EF4-FFF2-40B4-BE49-F238E27FC236}">
                <a16:creationId xmlns:a16="http://schemas.microsoft.com/office/drawing/2014/main" id="{410D1BBD-E3DD-C7CF-173B-4B6296167600}"/>
              </a:ext>
            </a:extLst>
          </p:cNvPr>
          <p:cNvSpPr>
            <a:spLocks noGrp="1"/>
          </p:cNvSpPr>
          <p:nvPr>
            <p:ph type="sldNum" sz="quarter" idx="12"/>
          </p:nvPr>
        </p:nvSpPr>
        <p:spPr/>
        <p:txBody>
          <a:bodyPr/>
          <a:lstStyle/>
          <a:p>
            <a:fld id="{5A33CB2A-1702-4C1D-9CC4-8D472D39F19E}" type="slidenum">
              <a:rPr lang="en-US" smtClean="0"/>
              <a:t>18</a:t>
            </a:fld>
            <a:endParaRPr lang="en-US"/>
          </a:p>
        </p:txBody>
      </p:sp>
    </p:spTree>
    <p:extLst>
      <p:ext uri="{BB962C8B-B14F-4D97-AF65-F5344CB8AC3E}">
        <p14:creationId xmlns:p14="http://schemas.microsoft.com/office/powerpoint/2010/main" val="391796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תיבת טקסט 4">
            <a:extLst>
              <a:ext uri="{FF2B5EF4-FFF2-40B4-BE49-F238E27FC236}">
                <a16:creationId xmlns:a16="http://schemas.microsoft.com/office/drawing/2014/main" id="{E289D379-8DA2-4C5F-AB3A-A8738A635F9A}"/>
              </a:ext>
            </a:extLst>
          </p:cNvPr>
          <p:cNvSpPr txBox="1"/>
          <p:nvPr/>
        </p:nvSpPr>
        <p:spPr>
          <a:xfrm>
            <a:off x="406297" y="1804026"/>
            <a:ext cx="10686196" cy="1015663"/>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top</a:t>
            </a:r>
            <a:r>
              <a:rPr lang="en-US" sz="2000" dirty="0">
                <a:solidFill>
                  <a:srgbClr val="000000"/>
                </a:solidFill>
                <a:latin typeface="Consolas" panose="020B0609020204030204" pitchFamily="49" charset="0"/>
              </a:rPr>
              <a:t> 5 s</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m</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Size s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Model m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ModelId</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Inventory</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desc</a:t>
            </a:r>
            <a:endParaRPr lang="he-IL" sz="2000" dirty="0"/>
          </a:p>
        </p:txBody>
      </p:sp>
      <p:pic>
        <p:nvPicPr>
          <p:cNvPr id="11" name="תמונה 10" descr="תמונה שמכילה טקסט, צילום מסך, גופן, מספר&#10;&#10;התיאור נוצר באופן אוטומטי">
            <a:extLst>
              <a:ext uri="{FF2B5EF4-FFF2-40B4-BE49-F238E27FC236}">
                <a16:creationId xmlns:a16="http://schemas.microsoft.com/office/drawing/2014/main" id="{78402760-8D1D-490D-BA52-E19DAC520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802" y="3802556"/>
            <a:ext cx="6835525" cy="1397956"/>
          </a:xfrm>
          <a:prstGeom prst="rect">
            <a:avLst/>
          </a:prstGeom>
        </p:spPr>
      </p:pic>
      <p:sp>
        <p:nvSpPr>
          <p:cNvPr id="12" name="תיבת טקסט 8">
            <a:extLst>
              <a:ext uri="{FF2B5EF4-FFF2-40B4-BE49-F238E27FC236}">
                <a16:creationId xmlns:a16="http://schemas.microsoft.com/office/drawing/2014/main" id="{1D9CA3B4-E97F-4734-B672-9D42147C0D8C}"/>
              </a:ext>
            </a:extLst>
          </p:cNvPr>
          <p:cNvSpPr txBox="1"/>
          <p:nvPr/>
        </p:nvSpPr>
        <p:spPr>
          <a:xfrm>
            <a:off x="9840446" y="3305986"/>
            <a:ext cx="2129050" cy="461665"/>
          </a:xfrm>
          <a:prstGeom prst="rect">
            <a:avLst/>
          </a:prstGeom>
          <a:noFill/>
        </p:spPr>
        <p:txBody>
          <a:bodyPr wrap="square" rtlCol="1">
            <a:spAutoFit/>
          </a:bodyPr>
          <a:lstStyle/>
          <a:p>
            <a:r>
              <a:rPr lang="he-IL" sz="2400" dirty="0">
                <a:latin typeface="Sn_shiranke" panose="02000503000000000000" pitchFamily="2" charset="-79"/>
                <a:cs typeface="Sn_shiranke" panose="02000503000000000000" pitchFamily="2" charset="-79"/>
              </a:rPr>
              <a:t>דוגמא לפלט:</a:t>
            </a:r>
          </a:p>
        </p:txBody>
      </p:sp>
      <p:sp>
        <p:nvSpPr>
          <p:cNvPr id="13" name="תיבת טקסט 11">
            <a:extLst>
              <a:ext uri="{FF2B5EF4-FFF2-40B4-BE49-F238E27FC236}">
                <a16:creationId xmlns:a16="http://schemas.microsoft.com/office/drawing/2014/main" id="{542F4376-B551-4C20-A54D-5D3A20208D3C}"/>
              </a:ext>
            </a:extLst>
          </p:cNvPr>
          <p:cNvSpPr txBox="1"/>
          <p:nvPr/>
        </p:nvSpPr>
        <p:spPr>
          <a:xfrm>
            <a:off x="-115647" y="601303"/>
            <a:ext cx="12301182" cy="1077218"/>
          </a:xfrm>
          <a:prstGeom prst="rect">
            <a:avLst/>
          </a:prstGeom>
          <a:noFill/>
        </p:spPr>
        <p:txBody>
          <a:bodyPr wrap="square" rtlCol="1">
            <a:spAutoFit/>
          </a:bodyPr>
          <a:lstStyle/>
          <a:p>
            <a:r>
              <a:rPr lang="he-IL" sz="3200" dirty="0">
                <a:latin typeface="Arial" panose="020B0604020202020204" pitchFamily="34" charset="0"/>
                <a:cs typeface="Arial" panose="020B0604020202020204" pitchFamily="34" charset="0"/>
              </a:rPr>
              <a:t>8. </a:t>
            </a:r>
            <a:r>
              <a:rPr lang="he-IL" sz="3200" dirty="0" err="1">
                <a:latin typeface="Arial" panose="020B0604020202020204" pitchFamily="34" charset="0"/>
                <a:cs typeface="Arial" panose="020B0604020202020204" pitchFamily="34" charset="0"/>
              </a:rPr>
              <a:t>שאילתא</a:t>
            </a:r>
            <a:r>
              <a:rPr lang="he-IL" sz="3200" dirty="0">
                <a:latin typeface="Arial" panose="020B0604020202020204" pitchFamily="34" charset="0"/>
                <a:cs typeface="Arial" panose="020B0604020202020204" pitchFamily="34" charset="0"/>
              </a:rPr>
              <a:t> שמציגה את 5 הבגדים שיש להם את המלאי הגבוה ביותר(מענה למטרה מס 3,4)</a:t>
            </a:r>
          </a:p>
        </p:txBody>
      </p:sp>
      <p:sp>
        <p:nvSpPr>
          <p:cNvPr id="2" name="מציין מיקום של מספר שקופית 1">
            <a:extLst>
              <a:ext uri="{FF2B5EF4-FFF2-40B4-BE49-F238E27FC236}">
                <a16:creationId xmlns:a16="http://schemas.microsoft.com/office/drawing/2014/main" id="{7E3C9B6B-66B0-1AE1-7AB6-02B852A57954}"/>
              </a:ext>
            </a:extLst>
          </p:cNvPr>
          <p:cNvSpPr>
            <a:spLocks noGrp="1"/>
          </p:cNvSpPr>
          <p:nvPr>
            <p:ph type="sldNum" sz="quarter" idx="12"/>
          </p:nvPr>
        </p:nvSpPr>
        <p:spPr/>
        <p:txBody>
          <a:bodyPr/>
          <a:lstStyle/>
          <a:p>
            <a:fld id="{5A33CB2A-1702-4C1D-9CC4-8D472D39F19E}" type="slidenum">
              <a:rPr lang="en-US" smtClean="0"/>
              <a:t>19</a:t>
            </a:fld>
            <a:endParaRPr lang="en-US"/>
          </a:p>
        </p:txBody>
      </p:sp>
    </p:spTree>
    <p:extLst>
      <p:ext uri="{BB962C8B-B14F-4D97-AF65-F5344CB8AC3E}">
        <p14:creationId xmlns:p14="http://schemas.microsoft.com/office/powerpoint/2010/main" val="176415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a:extLst>
              <a:ext uri="{FF2B5EF4-FFF2-40B4-BE49-F238E27FC236}">
                <a16:creationId xmlns:a16="http://schemas.microsoft.com/office/drawing/2014/main" id="{46DEE67F-EAE3-6EA2-8314-01E4BBA82FA6}"/>
              </a:ext>
            </a:extLst>
          </p:cNvPr>
          <p:cNvSpPr>
            <a:spLocks noGrp="1"/>
          </p:cNvSpPr>
          <p:nvPr>
            <p:ph type="sldNum" sz="quarter" idx="12"/>
          </p:nvPr>
        </p:nvSpPr>
        <p:spPr/>
        <p:txBody>
          <a:bodyPr/>
          <a:lstStyle/>
          <a:p>
            <a:fld id="{5A33CB2A-1702-4C1D-9CC4-8D472D39F19E}" type="slidenum">
              <a:rPr lang="en-US" smtClean="0"/>
              <a:t>2</a:t>
            </a:fld>
            <a:endParaRPr lang="en-US"/>
          </a:p>
        </p:txBody>
      </p:sp>
      <p:sp>
        <p:nvSpPr>
          <p:cNvPr id="21" name="TextBox 3">
            <a:extLst>
              <a:ext uri="{FF2B5EF4-FFF2-40B4-BE49-F238E27FC236}">
                <a16:creationId xmlns:a16="http://schemas.microsoft.com/office/drawing/2014/main" id="{53DFC66D-B0F0-07AC-0E98-DE25FD45DE2C}"/>
              </a:ext>
            </a:extLst>
          </p:cNvPr>
          <p:cNvSpPr txBox="1"/>
          <p:nvPr/>
        </p:nvSpPr>
        <p:spPr>
          <a:xfrm>
            <a:off x="4340086" y="5114527"/>
            <a:ext cx="2558541" cy="338554"/>
          </a:xfrm>
          <a:prstGeom prst="rect">
            <a:avLst/>
          </a:prstGeom>
          <a:noFill/>
        </p:spPr>
        <p:txBody>
          <a:bodyPr wrap="square" rtlCol="1">
            <a:spAutoFit/>
          </a:bodyPr>
          <a:lstStyle/>
          <a:p>
            <a:r>
              <a:rPr lang="he-IL" sz="1600" dirty="0"/>
              <a:t>	</a:t>
            </a:r>
            <a:r>
              <a:rPr lang="he-IL" sz="1600" dirty="0">
                <a:highlight>
                  <a:srgbClr val="FFFF00"/>
                </a:highlight>
              </a:rPr>
              <a:t>30</a:t>
            </a:r>
            <a:r>
              <a:rPr lang="he-IL" sz="1600" dirty="0"/>
              <a:t>-</a:t>
            </a:r>
            <a:r>
              <a:rPr lang="en-US" sz="1600" dirty="0"/>
              <a:t>SQL</a:t>
            </a:r>
            <a:r>
              <a:rPr lang="he-IL" sz="1600" dirty="0"/>
              <a:t> דינמי</a:t>
            </a:r>
          </a:p>
        </p:txBody>
      </p:sp>
      <p:sp>
        <p:nvSpPr>
          <p:cNvPr id="25" name="TextBox 3">
            <a:extLst>
              <a:ext uri="{FF2B5EF4-FFF2-40B4-BE49-F238E27FC236}">
                <a16:creationId xmlns:a16="http://schemas.microsoft.com/office/drawing/2014/main" id="{BB67B243-3D18-6618-8E90-3E2E325407DC}"/>
              </a:ext>
            </a:extLst>
          </p:cNvPr>
          <p:cNvSpPr txBox="1"/>
          <p:nvPr/>
        </p:nvSpPr>
        <p:spPr>
          <a:xfrm>
            <a:off x="1246757" y="5429560"/>
            <a:ext cx="4607169" cy="584775"/>
          </a:xfrm>
          <a:prstGeom prst="rect">
            <a:avLst/>
          </a:prstGeom>
          <a:noFill/>
        </p:spPr>
        <p:txBody>
          <a:bodyPr wrap="square" rtlCol="1">
            <a:spAutoFit/>
          </a:bodyPr>
          <a:lstStyle/>
          <a:p>
            <a:r>
              <a:rPr lang="he-IL" sz="1600" dirty="0">
                <a:highlight>
                  <a:srgbClr val="FFFF00"/>
                </a:highlight>
              </a:rPr>
              <a:t>31-32</a:t>
            </a:r>
            <a:r>
              <a:rPr lang="he-IL" sz="1600" dirty="0"/>
              <a:t>-שאילתות </a:t>
            </a:r>
            <a:r>
              <a:rPr lang="en-US" sz="1600" dirty="0"/>
              <a:t>DML</a:t>
            </a:r>
            <a:endParaRPr lang="he-IL" sz="1600" dirty="0"/>
          </a:p>
          <a:p>
            <a:endParaRPr lang="he-IL" sz="1600" dirty="0"/>
          </a:p>
        </p:txBody>
      </p:sp>
      <p:pic>
        <p:nvPicPr>
          <p:cNvPr id="26" name="Picture 11">
            <a:extLst>
              <a:ext uri="{FF2B5EF4-FFF2-40B4-BE49-F238E27FC236}">
                <a16:creationId xmlns:a16="http://schemas.microsoft.com/office/drawing/2014/main" id="{7E2510B2-A8E7-3706-EDA3-DC93D2008AEF}"/>
              </a:ext>
            </a:extLst>
          </p:cNvPr>
          <p:cNvPicPr>
            <a:picLocks noChangeAspect="1"/>
          </p:cNvPicPr>
          <p:nvPr/>
        </p:nvPicPr>
        <p:blipFill rotWithShape="1">
          <a:blip r:embed="rId2">
            <a:alphaModFix amt="50000"/>
          </a:blip>
          <a:srcRect r="343"/>
          <a:stretch/>
        </p:blipFill>
        <p:spPr>
          <a:xfrm>
            <a:off x="4645441" y="2582692"/>
            <a:ext cx="7554687" cy="4264146"/>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
        <p:nvSpPr>
          <p:cNvPr id="27" name="תיבת טקסט 26">
            <a:extLst>
              <a:ext uri="{FF2B5EF4-FFF2-40B4-BE49-F238E27FC236}">
                <a16:creationId xmlns:a16="http://schemas.microsoft.com/office/drawing/2014/main" id="{D6730E18-AA87-7E99-6A60-34581573E84E}"/>
              </a:ext>
            </a:extLst>
          </p:cNvPr>
          <p:cNvSpPr txBox="1"/>
          <p:nvPr/>
        </p:nvSpPr>
        <p:spPr>
          <a:xfrm>
            <a:off x="2405408" y="290288"/>
            <a:ext cx="3869356" cy="707886"/>
          </a:xfrm>
          <a:prstGeom prst="rect">
            <a:avLst/>
          </a:prstGeom>
          <a:noFill/>
        </p:spPr>
        <p:txBody>
          <a:bodyPr wrap="square" rtlCol="1">
            <a:spAutoFit/>
          </a:bodyPr>
          <a:lstStyle/>
          <a:p>
            <a:r>
              <a:rPr lang="he-IL" sz="4000" dirty="0"/>
              <a:t>תוכן </a:t>
            </a:r>
            <a:r>
              <a:rPr lang="he-IL" sz="4000" dirty="0" err="1"/>
              <a:t>ענינים</a:t>
            </a:r>
            <a:r>
              <a:rPr lang="he-IL" sz="4000" dirty="0"/>
              <a:t>:</a:t>
            </a:r>
          </a:p>
        </p:txBody>
      </p:sp>
      <p:sp>
        <p:nvSpPr>
          <p:cNvPr id="28" name="תיבת טקסט 27">
            <a:extLst>
              <a:ext uri="{FF2B5EF4-FFF2-40B4-BE49-F238E27FC236}">
                <a16:creationId xmlns:a16="http://schemas.microsoft.com/office/drawing/2014/main" id="{E20EB08E-9FA5-1B91-40A8-76BC295EADCD}"/>
              </a:ext>
            </a:extLst>
          </p:cNvPr>
          <p:cNvSpPr txBox="1"/>
          <p:nvPr/>
        </p:nvSpPr>
        <p:spPr>
          <a:xfrm>
            <a:off x="6335725" y="927208"/>
            <a:ext cx="2377440" cy="369332"/>
          </a:xfrm>
          <a:prstGeom prst="rect">
            <a:avLst/>
          </a:prstGeom>
          <a:noFill/>
        </p:spPr>
        <p:txBody>
          <a:bodyPr wrap="square" rtlCol="1">
            <a:spAutoFit/>
          </a:bodyPr>
          <a:lstStyle/>
          <a:p>
            <a:r>
              <a:rPr lang="he-IL" dirty="0">
                <a:highlight>
                  <a:srgbClr val="FFFF00"/>
                </a:highlight>
              </a:rPr>
              <a:t>3</a:t>
            </a:r>
            <a:r>
              <a:rPr lang="he-IL" dirty="0"/>
              <a:t>-א1.תיאור החנות</a:t>
            </a:r>
          </a:p>
        </p:txBody>
      </p:sp>
      <p:sp>
        <p:nvSpPr>
          <p:cNvPr id="29" name="תיבת טקסט 28">
            <a:extLst>
              <a:ext uri="{FF2B5EF4-FFF2-40B4-BE49-F238E27FC236}">
                <a16:creationId xmlns:a16="http://schemas.microsoft.com/office/drawing/2014/main" id="{D57F0FC5-CE04-22F3-8B2B-F939EBA1E8EC}"/>
              </a:ext>
            </a:extLst>
          </p:cNvPr>
          <p:cNvSpPr txBox="1"/>
          <p:nvPr/>
        </p:nvSpPr>
        <p:spPr>
          <a:xfrm>
            <a:off x="6096000" y="1286309"/>
            <a:ext cx="2377440" cy="369332"/>
          </a:xfrm>
          <a:prstGeom prst="rect">
            <a:avLst/>
          </a:prstGeom>
          <a:noFill/>
        </p:spPr>
        <p:txBody>
          <a:bodyPr wrap="square" rtlCol="1">
            <a:spAutoFit/>
          </a:bodyPr>
          <a:lstStyle/>
          <a:p>
            <a:r>
              <a:rPr lang="he-IL" dirty="0">
                <a:highlight>
                  <a:srgbClr val="FFFF00"/>
                </a:highlight>
              </a:rPr>
              <a:t>4</a:t>
            </a:r>
            <a:r>
              <a:rPr lang="he-IL" dirty="0"/>
              <a:t>-א2.מטרות המערכת</a:t>
            </a:r>
          </a:p>
        </p:txBody>
      </p:sp>
      <p:sp>
        <p:nvSpPr>
          <p:cNvPr id="30" name="TextBox 2">
            <a:extLst>
              <a:ext uri="{FF2B5EF4-FFF2-40B4-BE49-F238E27FC236}">
                <a16:creationId xmlns:a16="http://schemas.microsoft.com/office/drawing/2014/main" id="{B416272E-7B06-46BB-1645-56A672968467}"/>
              </a:ext>
            </a:extLst>
          </p:cNvPr>
          <p:cNvSpPr txBox="1"/>
          <p:nvPr/>
        </p:nvSpPr>
        <p:spPr>
          <a:xfrm>
            <a:off x="2915573" y="1594323"/>
            <a:ext cx="5361247" cy="338554"/>
          </a:xfrm>
          <a:prstGeom prst="rect">
            <a:avLst/>
          </a:prstGeom>
          <a:noFill/>
        </p:spPr>
        <p:txBody>
          <a:bodyPr wrap="square" rtlCol="1">
            <a:spAutoFit/>
          </a:bodyPr>
          <a:lstStyle/>
          <a:p>
            <a:r>
              <a:rPr lang="he-IL" sz="1600" dirty="0">
                <a:highlight>
                  <a:srgbClr val="FFFF00"/>
                </a:highlight>
                <a:latin typeface="Arial" panose="020B0604020202020204" pitchFamily="34" charset="0"/>
                <a:cs typeface="Arial" panose="020B0604020202020204" pitchFamily="34" charset="0"/>
              </a:rPr>
              <a:t>4</a:t>
            </a:r>
            <a:r>
              <a:rPr lang="he-IL" sz="1600" dirty="0">
                <a:latin typeface="Arial" panose="020B0604020202020204" pitchFamily="34" charset="0"/>
                <a:cs typeface="Arial" panose="020B0604020202020204" pitchFamily="34" charset="0"/>
              </a:rPr>
              <a:t>-א3.סביבת עבודה-</a:t>
            </a:r>
            <a:r>
              <a:rPr lang="en-US" sz="1600" b="1" dirty="0" err="1">
                <a:latin typeface="Arial" panose="020B0604020202020204" pitchFamily="34" charset="0"/>
                <a:cs typeface="Arial" panose="020B0604020202020204" pitchFamily="34" charset="0"/>
              </a:rPr>
              <a:t>Sqlserver</a:t>
            </a:r>
            <a:endParaRPr lang="he-IL" sz="1600" dirty="0">
              <a:latin typeface="Arial" panose="020B0604020202020204" pitchFamily="34" charset="0"/>
              <a:cs typeface="Arial" panose="020B0604020202020204" pitchFamily="34" charset="0"/>
            </a:endParaRPr>
          </a:p>
        </p:txBody>
      </p:sp>
      <p:sp>
        <p:nvSpPr>
          <p:cNvPr id="31" name="TextBox 4">
            <a:extLst>
              <a:ext uri="{FF2B5EF4-FFF2-40B4-BE49-F238E27FC236}">
                <a16:creationId xmlns:a16="http://schemas.microsoft.com/office/drawing/2014/main" id="{FA6BC1FE-483B-060E-39B4-BCBE40A28EBA}"/>
              </a:ext>
            </a:extLst>
          </p:cNvPr>
          <p:cNvSpPr txBox="1"/>
          <p:nvPr/>
        </p:nvSpPr>
        <p:spPr>
          <a:xfrm>
            <a:off x="3965544" y="1876489"/>
            <a:ext cx="4154556" cy="338554"/>
          </a:xfrm>
          <a:prstGeom prst="rect">
            <a:avLst/>
          </a:prstGeom>
          <a:noFill/>
        </p:spPr>
        <p:txBody>
          <a:bodyPr wrap="square" rtlCol="1">
            <a:spAutoFit/>
          </a:bodyPr>
          <a:lstStyle/>
          <a:p>
            <a:r>
              <a:rPr lang="he-IL" sz="1600" dirty="0">
                <a:highlight>
                  <a:srgbClr val="FFFF00"/>
                </a:highlight>
              </a:rPr>
              <a:t>5</a:t>
            </a:r>
            <a:r>
              <a:rPr lang="he-IL" sz="1600" dirty="0"/>
              <a:t>-ב1.תרשים </a:t>
            </a:r>
            <a:r>
              <a:rPr lang="en-US" sz="1600" dirty="0"/>
              <a:t>ERD</a:t>
            </a:r>
            <a:endParaRPr lang="he-IL" sz="1600" dirty="0"/>
          </a:p>
        </p:txBody>
      </p:sp>
      <p:sp>
        <p:nvSpPr>
          <p:cNvPr id="32" name="TextBox 3">
            <a:extLst>
              <a:ext uri="{FF2B5EF4-FFF2-40B4-BE49-F238E27FC236}">
                <a16:creationId xmlns:a16="http://schemas.microsoft.com/office/drawing/2014/main" id="{42C8457F-B48F-A0EF-FA76-FC1DF75BD3DA}"/>
              </a:ext>
            </a:extLst>
          </p:cNvPr>
          <p:cNvSpPr txBox="1"/>
          <p:nvPr/>
        </p:nvSpPr>
        <p:spPr>
          <a:xfrm>
            <a:off x="3797696" y="2137368"/>
            <a:ext cx="4154556" cy="338554"/>
          </a:xfrm>
          <a:prstGeom prst="rect">
            <a:avLst/>
          </a:prstGeom>
          <a:noFill/>
        </p:spPr>
        <p:txBody>
          <a:bodyPr wrap="square" rtlCol="1">
            <a:spAutoFit/>
          </a:bodyPr>
          <a:lstStyle/>
          <a:p>
            <a:r>
              <a:rPr lang="he-IL" sz="1600" dirty="0">
                <a:highlight>
                  <a:srgbClr val="FFFF00"/>
                </a:highlight>
                <a:latin typeface="Arial" panose="020B0604020202020204" pitchFamily="34" charset="0"/>
                <a:cs typeface="Arial" panose="020B0604020202020204" pitchFamily="34" charset="0"/>
              </a:rPr>
              <a:t>6</a:t>
            </a:r>
            <a:r>
              <a:rPr lang="he-IL" sz="1600" dirty="0">
                <a:latin typeface="Arial" panose="020B0604020202020204" pitchFamily="34" charset="0"/>
                <a:cs typeface="Arial" panose="020B0604020202020204" pitchFamily="34" charset="0"/>
              </a:rPr>
              <a:t>-ב2. תיאור התלויות</a:t>
            </a:r>
          </a:p>
        </p:txBody>
      </p:sp>
      <p:sp>
        <p:nvSpPr>
          <p:cNvPr id="33" name="תיבת טקסט 32">
            <a:extLst>
              <a:ext uri="{FF2B5EF4-FFF2-40B4-BE49-F238E27FC236}">
                <a16:creationId xmlns:a16="http://schemas.microsoft.com/office/drawing/2014/main" id="{6C8AC878-CD30-F172-E5FD-67F0C05F045C}"/>
              </a:ext>
            </a:extLst>
          </p:cNvPr>
          <p:cNvSpPr txBox="1"/>
          <p:nvPr/>
        </p:nvSpPr>
        <p:spPr>
          <a:xfrm>
            <a:off x="3196365" y="2099246"/>
            <a:ext cx="4618442" cy="961271"/>
          </a:xfrm>
          <a:prstGeom prst="rect">
            <a:avLst/>
          </a:prstGeom>
        </p:spPr>
        <p:txBody>
          <a:bodyPr vert="horz" lIns="91440" tIns="45720" rIns="91440" bIns="45720" rtlCol="0" anchor="ctr">
            <a:normAutofit/>
          </a:bodyPr>
          <a:lstStyle/>
          <a:p>
            <a:pPr rtl="0">
              <a:lnSpc>
                <a:spcPct val="120000"/>
              </a:lnSpc>
              <a:spcBef>
                <a:spcPts val="1000"/>
              </a:spcBef>
            </a:pPr>
            <a:r>
              <a:rPr lang="he-IL" sz="1600" dirty="0">
                <a:solidFill>
                  <a:schemeClr val="tx1">
                    <a:lumMod val="95000"/>
                    <a:lumOff val="5000"/>
                  </a:schemeClr>
                </a:solidFill>
                <a:highlight>
                  <a:srgbClr val="FFFF00"/>
                </a:highlight>
                <a:latin typeface="Arial" panose="020B0604020202020204" pitchFamily="34" charset="0"/>
                <a:cs typeface="Arial" panose="020B0604020202020204" pitchFamily="34" charset="0"/>
              </a:rPr>
              <a:t>7,8-</a:t>
            </a:r>
            <a:r>
              <a:rPr lang="he-IL" sz="1600" dirty="0">
                <a:solidFill>
                  <a:schemeClr val="tx1">
                    <a:lumMod val="95000"/>
                    <a:lumOff val="5000"/>
                  </a:schemeClr>
                </a:solidFill>
                <a:latin typeface="Arial" panose="020B0604020202020204" pitchFamily="34" charset="0"/>
                <a:cs typeface="Arial" panose="020B0604020202020204" pitchFamily="34" charset="0"/>
              </a:rPr>
              <a:t>ב3.</a:t>
            </a:r>
            <a:r>
              <a:rPr lang="en-US" sz="1600" dirty="0" err="1">
                <a:solidFill>
                  <a:schemeClr val="tx1">
                    <a:lumMod val="95000"/>
                    <a:lumOff val="5000"/>
                  </a:schemeClr>
                </a:solidFill>
                <a:latin typeface="Arial" panose="020B0604020202020204" pitchFamily="34" charset="0"/>
                <a:cs typeface="Arial" panose="020B0604020202020204" pitchFamily="34" charset="0"/>
              </a:rPr>
              <a:t>אילוצי</a:t>
            </a:r>
            <a:r>
              <a:rPr lang="en-US" sz="1600" dirty="0">
                <a:solidFill>
                  <a:schemeClr val="tx1">
                    <a:lumMod val="95000"/>
                    <a:lumOff val="5000"/>
                  </a:schemeClr>
                </a:solidFill>
                <a:latin typeface="Arial" panose="020B0604020202020204" pitchFamily="34" charset="0"/>
                <a:cs typeface="Arial" panose="020B0604020202020204" pitchFamily="34" charset="0"/>
              </a:rPr>
              <a:t> </a:t>
            </a:r>
            <a:r>
              <a:rPr lang="en-US" sz="1600" dirty="0" err="1">
                <a:solidFill>
                  <a:schemeClr val="tx1">
                    <a:lumMod val="95000"/>
                    <a:lumOff val="5000"/>
                  </a:schemeClr>
                </a:solidFill>
                <a:latin typeface="Arial" panose="020B0604020202020204" pitchFamily="34" charset="0"/>
                <a:cs typeface="Arial" panose="020B0604020202020204" pitchFamily="34" charset="0"/>
              </a:rPr>
              <a:t>נתונים</a:t>
            </a:r>
            <a:endParaRPr lang="en-US" sz="16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4" name="כותרת 1">
            <a:extLst>
              <a:ext uri="{FF2B5EF4-FFF2-40B4-BE49-F238E27FC236}">
                <a16:creationId xmlns:a16="http://schemas.microsoft.com/office/drawing/2014/main" id="{69BA7DFE-5116-2DC3-E91E-F28D587BEF7E}"/>
              </a:ext>
            </a:extLst>
          </p:cNvPr>
          <p:cNvSpPr txBox="1">
            <a:spLocks/>
          </p:cNvSpPr>
          <p:nvPr/>
        </p:nvSpPr>
        <p:spPr>
          <a:xfrm>
            <a:off x="4645441" y="2718996"/>
            <a:ext cx="2977195" cy="406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r"/>
            <a:r>
              <a:rPr lang="en-US" sz="1600" dirty="0">
                <a:latin typeface="Arial" panose="020B0604020202020204" pitchFamily="34" charset="0"/>
                <a:cs typeface="Arial" panose="020B0604020202020204" pitchFamily="34" charset="0"/>
              </a:rPr>
              <a:t>DSD</a:t>
            </a:r>
            <a:r>
              <a:rPr lang="he-IL" sz="1600" b="0" dirty="0">
                <a:highlight>
                  <a:srgbClr val="FFFF00"/>
                </a:highlight>
                <a:latin typeface="Arial" panose="020B0604020202020204" pitchFamily="34" charset="0"/>
                <a:cs typeface="Arial" panose="020B0604020202020204" pitchFamily="34" charset="0"/>
              </a:rPr>
              <a:t>9</a:t>
            </a:r>
            <a:r>
              <a:rPr lang="he-IL" sz="1600" dirty="0">
                <a:latin typeface="Arial" panose="020B0604020202020204" pitchFamily="34" charset="0"/>
                <a:cs typeface="Arial" panose="020B0604020202020204" pitchFamily="34" charset="0"/>
              </a:rPr>
              <a:t>-ב4. </a:t>
            </a:r>
            <a:r>
              <a:rPr lang="he-IL" sz="2000" dirty="0">
                <a:latin typeface="Arial" panose="020B0604020202020204" pitchFamily="34" charset="0"/>
                <a:ea typeface="Calibri Light" panose="020F0302020204030204" pitchFamily="34" charset="0"/>
                <a:cs typeface="Arial" panose="020B0604020202020204" pitchFamily="34" charset="0"/>
              </a:rPr>
              <a:t>דיאגרמה </a:t>
            </a:r>
            <a:endParaRPr lang="he-IL" sz="1600" dirty="0">
              <a:latin typeface="Arial" panose="020B0604020202020204" pitchFamily="34" charset="0"/>
              <a:ea typeface="Calibri Light" panose="020F0302020204030204" pitchFamily="34" charset="0"/>
              <a:cs typeface="Arial" panose="020B0604020202020204" pitchFamily="34" charset="0"/>
            </a:endParaRPr>
          </a:p>
        </p:txBody>
      </p:sp>
      <p:sp>
        <p:nvSpPr>
          <p:cNvPr id="35" name="תיבת טקסט 34">
            <a:extLst>
              <a:ext uri="{FF2B5EF4-FFF2-40B4-BE49-F238E27FC236}">
                <a16:creationId xmlns:a16="http://schemas.microsoft.com/office/drawing/2014/main" id="{923238CB-A3A8-8BE9-38E4-E65EC1D838C8}"/>
              </a:ext>
            </a:extLst>
          </p:cNvPr>
          <p:cNvSpPr txBox="1"/>
          <p:nvPr/>
        </p:nvSpPr>
        <p:spPr>
          <a:xfrm>
            <a:off x="4367359" y="3115492"/>
            <a:ext cx="3157086" cy="338554"/>
          </a:xfrm>
          <a:prstGeom prst="rect">
            <a:avLst/>
          </a:prstGeom>
          <a:noFill/>
        </p:spPr>
        <p:txBody>
          <a:bodyPr wrap="square" rtlCol="1">
            <a:spAutoFit/>
          </a:bodyPr>
          <a:lstStyle/>
          <a:p>
            <a:r>
              <a:rPr lang="he-IL" sz="1600" dirty="0">
                <a:highlight>
                  <a:srgbClr val="FFFF00"/>
                </a:highlight>
                <a:latin typeface="Arial" panose="020B0604020202020204" pitchFamily="34" charset="0"/>
                <a:cs typeface="Arial" panose="020B0604020202020204" pitchFamily="34" charset="0"/>
              </a:rPr>
              <a:t>10,11</a:t>
            </a:r>
            <a:r>
              <a:rPr lang="he-IL" sz="1600" dirty="0">
                <a:latin typeface="Arial" panose="020B0604020202020204" pitchFamily="34" charset="0"/>
                <a:cs typeface="Arial" panose="020B0604020202020204" pitchFamily="34" charset="0"/>
              </a:rPr>
              <a:t>-קוד יצירת הטבלאות</a:t>
            </a:r>
          </a:p>
        </p:txBody>
      </p:sp>
      <p:sp>
        <p:nvSpPr>
          <p:cNvPr id="36" name="תיבת טקסט 35">
            <a:extLst>
              <a:ext uri="{FF2B5EF4-FFF2-40B4-BE49-F238E27FC236}">
                <a16:creationId xmlns:a16="http://schemas.microsoft.com/office/drawing/2014/main" id="{10302533-DA57-66CF-39CB-5D2236AF58E5}"/>
              </a:ext>
            </a:extLst>
          </p:cNvPr>
          <p:cNvSpPr txBox="1"/>
          <p:nvPr/>
        </p:nvSpPr>
        <p:spPr>
          <a:xfrm>
            <a:off x="1603268" y="3434975"/>
            <a:ext cx="6516832" cy="527176"/>
          </a:xfrm>
          <a:prstGeom prst="rect">
            <a:avLst/>
          </a:prstGeom>
        </p:spPr>
        <p:txBody>
          <a:bodyPr vert="horz" lIns="91440" tIns="45720" rIns="91440" bIns="45720" rtlCol="0" anchor="ctr">
            <a:normAutofit/>
          </a:bodyPr>
          <a:lstStyle/>
          <a:p>
            <a:pPr rtl="0">
              <a:lnSpc>
                <a:spcPct val="90000"/>
              </a:lnSpc>
              <a:spcBef>
                <a:spcPct val="0"/>
              </a:spcBef>
              <a:spcAft>
                <a:spcPts val="600"/>
              </a:spcAft>
            </a:pPr>
            <a:r>
              <a:rPr lang="he-IL" sz="2000" b="1" dirty="0">
                <a:solidFill>
                  <a:schemeClr val="bg2">
                    <a:lumMod val="25000"/>
                  </a:schemeClr>
                </a:solidFill>
                <a:latin typeface="Arial" panose="020B0604020202020204" pitchFamily="34" charset="0"/>
                <a:ea typeface="+mj-ea"/>
                <a:cs typeface="Arial" panose="020B0604020202020204" pitchFamily="34" charset="0"/>
              </a:rPr>
              <a:t>חלק ג </a:t>
            </a:r>
            <a:r>
              <a:rPr lang="en-US" sz="2000" b="1" dirty="0" err="1">
                <a:solidFill>
                  <a:schemeClr val="bg2">
                    <a:lumMod val="25000"/>
                  </a:schemeClr>
                </a:solidFill>
                <a:latin typeface="Arial" panose="020B0604020202020204" pitchFamily="34" charset="0"/>
                <a:ea typeface="+mj-ea"/>
                <a:cs typeface="Arial" panose="020B0604020202020204" pitchFamily="34" charset="0"/>
              </a:rPr>
              <a:t>הפקת</a:t>
            </a:r>
            <a:r>
              <a:rPr lang="en-US" sz="2000" b="1" dirty="0">
                <a:solidFill>
                  <a:schemeClr val="bg2">
                    <a:lumMod val="25000"/>
                  </a:schemeClr>
                </a:solidFill>
                <a:latin typeface="Arial" panose="020B0604020202020204" pitchFamily="34" charset="0"/>
                <a:ea typeface="+mj-ea"/>
                <a:cs typeface="Arial" panose="020B0604020202020204" pitchFamily="34" charset="0"/>
              </a:rPr>
              <a:t> </a:t>
            </a:r>
            <a:r>
              <a:rPr lang="en-US" sz="2000" b="1" dirty="0" err="1">
                <a:solidFill>
                  <a:schemeClr val="bg2">
                    <a:lumMod val="25000"/>
                  </a:schemeClr>
                </a:solidFill>
                <a:latin typeface="Arial" panose="020B0604020202020204" pitchFamily="34" charset="0"/>
                <a:ea typeface="+mj-ea"/>
                <a:cs typeface="Arial" panose="020B0604020202020204" pitchFamily="34" charset="0"/>
              </a:rPr>
              <a:t>מידע</a:t>
            </a:r>
            <a:r>
              <a:rPr lang="en-US" sz="2000" b="1" dirty="0">
                <a:solidFill>
                  <a:schemeClr val="bg2">
                    <a:lumMod val="25000"/>
                  </a:schemeClr>
                </a:solidFill>
                <a:latin typeface="Arial" panose="020B0604020202020204" pitchFamily="34" charset="0"/>
                <a:ea typeface="+mj-ea"/>
                <a:cs typeface="Arial" panose="020B0604020202020204" pitchFamily="34" charset="0"/>
              </a:rPr>
              <a:t> </a:t>
            </a:r>
            <a:r>
              <a:rPr lang="en-US" sz="2000" b="1" dirty="0" err="1">
                <a:solidFill>
                  <a:schemeClr val="bg2">
                    <a:lumMod val="25000"/>
                  </a:schemeClr>
                </a:solidFill>
                <a:latin typeface="Arial" panose="020B0604020202020204" pitchFamily="34" charset="0"/>
                <a:ea typeface="+mj-ea"/>
                <a:cs typeface="Arial" panose="020B0604020202020204" pitchFamily="34" charset="0"/>
              </a:rPr>
              <a:t>וביצוע</a:t>
            </a:r>
            <a:r>
              <a:rPr lang="en-US" sz="2000" b="1" dirty="0">
                <a:solidFill>
                  <a:schemeClr val="bg2">
                    <a:lumMod val="25000"/>
                  </a:schemeClr>
                </a:solidFill>
                <a:latin typeface="Arial" panose="020B0604020202020204" pitchFamily="34" charset="0"/>
                <a:ea typeface="+mj-ea"/>
                <a:cs typeface="Arial" panose="020B0604020202020204" pitchFamily="34" charset="0"/>
              </a:rPr>
              <a:t> </a:t>
            </a:r>
            <a:r>
              <a:rPr lang="en-US" sz="2000" b="1" dirty="0" err="1">
                <a:solidFill>
                  <a:schemeClr val="bg2">
                    <a:lumMod val="25000"/>
                  </a:schemeClr>
                </a:solidFill>
                <a:latin typeface="Arial" panose="020B0604020202020204" pitchFamily="34" charset="0"/>
                <a:ea typeface="+mj-ea"/>
                <a:cs typeface="Arial" panose="020B0604020202020204" pitchFamily="34" charset="0"/>
              </a:rPr>
              <a:t>תהליכים</a:t>
            </a:r>
            <a:endParaRPr lang="en-US" sz="2000" b="1" dirty="0">
              <a:solidFill>
                <a:schemeClr val="bg2">
                  <a:lumMod val="25000"/>
                </a:schemeClr>
              </a:solidFill>
              <a:latin typeface="Arial" panose="020B0604020202020204" pitchFamily="34" charset="0"/>
              <a:ea typeface="+mj-ea"/>
              <a:cs typeface="Arial" panose="020B0604020202020204" pitchFamily="34" charset="0"/>
            </a:endParaRPr>
          </a:p>
        </p:txBody>
      </p:sp>
      <p:sp>
        <p:nvSpPr>
          <p:cNvPr id="37" name="תיבת טקסט 36">
            <a:extLst>
              <a:ext uri="{FF2B5EF4-FFF2-40B4-BE49-F238E27FC236}">
                <a16:creationId xmlns:a16="http://schemas.microsoft.com/office/drawing/2014/main" id="{1E3649D4-D792-398B-7C34-0AF725CDB13B}"/>
              </a:ext>
            </a:extLst>
          </p:cNvPr>
          <p:cNvSpPr txBox="1"/>
          <p:nvPr/>
        </p:nvSpPr>
        <p:spPr>
          <a:xfrm>
            <a:off x="1890290" y="3832279"/>
            <a:ext cx="4954137" cy="338554"/>
          </a:xfrm>
          <a:prstGeom prst="rect">
            <a:avLst/>
          </a:prstGeom>
          <a:noFill/>
        </p:spPr>
        <p:txBody>
          <a:bodyPr wrap="square" rtlCol="1">
            <a:spAutoFit/>
          </a:bodyPr>
          <a:lstStyle/>
          <a:p>
            <a:r>
              <a:rPr lang="he-IL" sz="1600" dirty="0">
                <a:highlight>
                  <a:srgbClr val="FFFF00"/>
                </a:highlight>
                <a:latin typeface="Arial" panose="020B0604020202020204" pitchFamily="34" charset="0"/>
                <a:cs typeface="Arial" panose="020B0604020202020204" pitchFamily="34" charset="0"/>
              </a:rPr>
              <a:t>14-23</a:t>
            </a:r>
            <a:r>
              <a:rPr lang="he-IL" sz="1600" dirty="0">
                <a:latin typeface="Arial" panose="020B0604020202020204" pitchFamily="34" charset="0"/>
                <a:cs typeface="Arial" panose="020B0604020202020204" pitchFamily="34" charset="0"/>
              </a:rPr>
              <a:t>-שאילתות</a:t>
            </a:r>
          </a:p>
        </p:txBody>
      </p:sp>
      <p:sp>
        <p:nvSpPr>
          <p:cNvPr id="38" name="תיבת טקסט 37">
            <a:extLst>
              <a:ext uri="{FF2B5EF4-FFF2-40B4-BE49-F238E27FC236}">
                <a16:creationId xmlns:a16="http://schemas.microsoft.com/office/drawing/2014/main" id="{4DE7E36C-FEF0-072D-D585-879A128C8830}"/>
              </a:ext>
            </a:extLst>
          </p:cNvPr>
          <p:cNvSpPr txBox="1"/>
          <p:nvPr/>
        </p:nvSpPr>
        <p:spPr>
          <a:xfrm>
            <a:off x="1659850" y="4162204"/>
            <a:ext cx="4954137" cy="338554"/>
          </a:xfrm>
          <a:prstGeom prst="rect">
            <a:avLst/>
          </a:prstGeom>
          <a:noFill/>
        </p:spPr>
        <p:txBody>
          <a:bodyPr wrap="square" rtlCol="1">
            <a:spAutoFit/>
          </a:bodyPr>
          <a:lstStyle/>
          <a:p>
            <a:r>
              <a:rPr lang="he-IL" sz="1600" dirty="0">
                <a:highlight>
                  <a:srgbClr val="FFFF00"/>
                </a:highlight>
                <a:latin typeface="Arial" panose="020B0604020202020204" pitchFamily="34" charset="0"/>
                <a:cs typeface="Arial" panose="020B0604020202020204" pitchFamily="34" charset="0"/>
              </a:rPr>
              <a:t>24-25</a:t>
            </a:r>
            <a:r>
              <a:rPr lang="he-IL" sz="1600" dirty="0">
                <a:latin typeface="Arial" panose="020B0604020202020204" pitchFamily="34" charset="0"/>
                <a:cs typeface="Arial" panose="020B0604020202020204" pitchFamily="34" charset="0"/>
              </a:rPr>
              <a:t>-פונקציות</a:t>
            </a:r>
          </a:p>
        </p:txBody>
      </p:sp>
      <p:sp>
        <p:nvSpPr>
          <p:cNvPr id="39" name="תיבת טקסט 38">
            <a:extLst>
              <a:ext uri="{FF2B5EF4-FFF2-40B4-BE49-F238E27FC236}">
                <a16:creationId xmlns:a16="http://schemas.microsoft.com/office/drawing/2014/main" id="{FAA36F4F-B6F9-1B8A-9055-8D5F93BEDE88}"/>
              </a:ext>
            </a:extLst>
          </p:cNvPr>
          <p:cNvSpPr txBox="1"/>
          <p:nvPr/>
        </p:nvSpPr>
        <p:spPr>
          <a:xfrm>
            <a:off x="1429410" y="4484682"/>
            <a:ext cx="4954137" cy="338554"/>
          </a:xfrm>
          <a:prstGeom prst="rect">
            <a:avLst/>
          </a:prstGeom>
          <a:noFill/>
        </p:spPr>
        <p:txBody>
          <a:bodyPr wrap="square" rtlCol="1">
            <a:spAutoFit/>
          </a:bodyPr>
          <a:lstStyle/>
          <a:p>
            <a:r>
              <a:rPr lang="he-IL" sz="1600" dirty="0">
                <a:highlight>
                  <a:srgbClr val="FFFF00"/>
                </a:highlight>
                <a:latin typeface="Arial" panose="020B0604020202020204" pitchFamily="34" charset="0"/>
                <a:cs typeface="Arial" panose="020B0604020202020204" pitchFamily="34" charset="0"/>
              </a:rPr>
              <a:t>26-28</a:t>
            </a:r>
            <a:r>
              <a:rPr lang="he-IL" sz="1600" dirty="0">
                <a:latin typeface="Arial" panose="020B0604020202020204" pitchFamily="34" charset="0"/>
                <a:cs typeface="Arial" panose="020B0604020202020204" pitchFamily="34" charset="0"/>
              </a:rPr>
              <a:t>-פרוצדרות</a:t>
            </a:r>
          </a:p>
        </p:txBody>
      </p:sp>
      <p:sp>
        <p:nvSpPr>
          <p:cNvPr id="40" name="תיבת טקסט 39">
            <a:extLst>
              <a:ext uri="{FF2B5EF4-FFF2-40B4-BE49-F238E27FC236}">
                <a16:creationId xmlns:a16="http://schemas.microsoft.com/office/drawing/2014/main" id="{2EAD4D6A-D2FD-53C8-5571-93C26D6E9463}"/>
              </a:ext>
            </a:extLst>
          </p:cNvPr>
          <p:cNvSpPr txBox="1"/>
          <p:nvPr/>
        </p:nvSpPr>
        <p:spPr>
          <a:xfrm>
            <a:off x="1215011" y="4817861"/>
            <a:ext cx="4954137" cy="338554"/>
          </a:xfrm>
          <a:prstGeom prst="rect">
            <a:avLst/>
          </a:prstGeom>
          <a:noFill/>
        </p:spPr>
        <p:txBody>
          <a:bodyPr wrap="square" rtlCol="1">
            <a:spAutoFit/>
          </a:bodyPr>
          <a:lstStyle/>
          <a:p>
            <a:r>
              <a:rPr lang="he-IL" sz="1600" dirty="0">
                <a:highlight>
                  <a:srgbClr val="FFFF00"/>
                </a:highlight>
                <a:latin typeface="Arial" panose="020B0604020202020204" pitchFamily="34" charset="0"/>
                <a:cs typeface="Arial" panose="020B0604020202020204" pitchFamily="34" charset="0"/>
              </a:rPr>
              <a:t>29</a:t>
            </a:r>
            <a:r>
              <a:rPr lang="he-IL" sz="1600" dirty="0">
                <a:latin typeface="Arial" panose="020B0604020202020204" pitchFamily="34" charset="0"/>
                <a:cs typeface="Arial" panose="020B0604020202020204" pitchFamily="34" charset="0"/>
              </a:rPr>
              <a:t>-מזניק</a:t>
            </a:r>
          </a:p>
        </p:txBody>
      </p:sp>
      <p:sp>
        <p:nvSpPr>
          <p:cNvPr id="44" name="TextBox 3">
            <a:extLst>
              <a:ext uri="{FF2B5EF4-FFF2-40B4-BE49-F238E27FC236}">
                <a16:creationId xmlns:a16="http://schemas.microsoft.com/office/drawing/2014/main" id="{FAAF23A9-0070-991D-AD65-7DF554188493}"/>
              </a:ext>
            </a:extLst>
          </p:cNvPr>
          <p:cNvSpPr txBox="1"/>
          <p:nvPr/>
        </p:nvSpPr>
        <p:spPr>
          <a:xfrm>
            <a:off x="1016125" y="5744372"/>
            <a:ext cx="4607169" cy="584775"/>
          </a:xfrm>
          <a:prstGeom prst="rect">
            <a:avLst/>
          </a:prstGeom>
          <a:noFill/>
        </p:spPr>
        <p:txBody>
          <a:bodyPr wrap="square" rtlCol="1">
            <a:spAutoFit/>
          </a:bodyPr>
          <a:lstStyle/>
          <a:p>
            <a:r>
              <a:rPr lang="he-IL" sz="1600" dirty="0">
                <a:highlight>
                  <a:srgbClr val="FFFF00"/>
                </a:highlight>
              </a:rPr>
              <a:t>33</a:t>
            </a:r>
            <a:r>
              <a:rPr lang="he-IL" sz="1600" dirty="0"/>
              <a:t>-אינדקסים</a:t>
            </a:r>
          </a:p>
          <a:p>
            <a:endParaRPr lang="he-IL" sz="1600" dirty="0"/>
          </a:p>
        </p:txBody>
      </p:sp>
    </p:spTree>
    <p:extLst>
      <p:ext uri="{BB962C8B-B14F-4D97-AF65-F5344CB8AC3E}">
        <p14:creationId xmlns:p14="http://schemas.microsoft.com/office/powerpoint/2010/main" val="3518447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A278C3D7-EE04-D021-DCB0-45C8C8155B5B}"/>
              </a:ext>
            </a:extLst>
          </p:cNvPr>
          <p:cNvSpPr txBox="1"/>
          <p:nvPr/>
        </p:nvSpPr>
        <p:spPr>
          <a:xfrm>
            <a:off x="-249050" y="257894"/>
            <a:ext cx="12301182" cy="523220"/>
          </a:xfrm>
          <a:prstGeom prst="rect">
            <a:avLst/>
          </a:prstGeom>
          <a:noFill/>
        </p:spPr>
        <p:txBody>
          <a:bodyPr wrap="square" rtlCol="1">
            <a:spAutoFit/>
          </a:bodyPr>
          <a:lstStyle/>
          <a:p>
            <a:r>
              <a:rPr lang="he-IL" sz="2800" dirty="0">
                <a:solidFill>
                  <a:schemeClr val="bg2">
                    <a:lumMod val="25000"/>
                  </a:schemeClr>
                </a:solidFill>
                <a:latin typeface="Arial" panose="020B0604020202020204" pitchFamily="34" charset="0"/>
                <a:cs typeface="Arial" panose="020B0604020202020204" pitchFamily="34" charset="0"/>
              </a:rPr>
              <a:t>9.השאילתא מציגה את 5 הבגדים שקנו מהם יותר מאחד(מענה למטרה מס 4,3)</a:t>
            </a:r>
          </a:p>
        </p:txBody>
      </p:sp>
      <p:sp>
        <p:nvSpPr>
          <p:cNvPr id="11" name="תיבת טקסט 10">
            <a:extLst>
              <a:ext uri="{FF2B5EF4-FFF2-40B4-BE49-F238E27FC236}">
                <a16:creationId xmlns:a16="http://schemas.microsoft.com/office/drawing/2014/main" id="{FDB9CCC5-CBB4-7A3B-B171-CFB3DE1D3792}"/>
              </a:ext>
            </a:extLst>
          </p:cNvPr>
          <p:cNvSpPr txBox="1"/>
          <p:nvPr/>
        </p:nvSpPr>
        <p:spPr>
          <a:xfrm>
            <a:off x="344998" y="796503"/>
            <a:ext cx="8782332" cy="1323439"/>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ModelName</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Size s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Model m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ModelId</a:t>
            </a:r>
            <a:r>
              <a:rPr lang="en-US" sz="2000" dirty="0">
                <a:solidFill>
                  <a:srgbClr val="000000"/>
                </a:solidFill>
                <a:latin typeface="Consolas" panose="020B0609020204030204" pitchFamily="49" charset="0"/>
              </a:rPr>
              <a:t> </a:t>
            </a:r>
          </a:p>
          <a:p>
            <a:pPr algn="l"/>
            <a:r>
              <a:rPr lang="en-US" sz="2000" dirty="0">
                <a:solidFill>
                  <a:srgbClr val="0000FF"/>
                </a:solidFill>
                <a:latin typeface="Consolas" panose="020B0609020204030204" pitchFamily="49" charset="0"/>
              </a:rPr>
              <a:t>where </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Amount</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orderDetail</a:t>
            </a:r>
            <a:r>
              <a:rPr lang="en-US" sz="2000" dirty="0">
                <a:solidFill>
                  <a:srgbClr val="000000"/>
                </a:solidFill>
                <a:latin typeface="Consolas" panose="020B0609020204030204" pitchFamily="49" charset="0"/>
              </a:rPr>
              <a:t> o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r>
              <a:rPr lang="en-US" sz="2000" dirty="0">
                <a:solidFill>
                  <a:srgbClr val="808080"/>
                </a:solidFill>
                <a:latin typeface="Consolas" panose="020B0609020204030204" pitchFamily="49" charset="0"/>
              </a:rPr>
              <a:t>)&gt;</a:t>
            </a:r>
            <a:r>
              <a:rPr lang="en-US" sz="2000" dirty="0">
                <a:solidFill>
                  <a:srgbClr val="000000"/>
                </a:solidFill>
                <a:latin typeface="Consolas" panose="020B0609020204030204" pitchFamily="49" charset="0"/>
              </a:rPr>
              <a:t>1</a:t>
            </a:r>
            <a:endParaRPr lang="he-IL" sz="2000" dirty="0"/>
          </a:p>
        </p:txBody>
      </p:sp>
      <p:pic>
        <p:nvPicPr>
          <p:cNvPr id="14" name="תמונה 13" descr="תמונה שמכילה טקסט, צילום מסך, גופן, מספר&#10;&#10;התיאור נוצר באופן אוטומטי">
            <a:extLst>
              <a:ext uri="{FF2B5EF4-FFF2-40B4-BE49-F238E27FC236}">
                <a16:creationId xmlns:a16="http://schemas.microsoft.com/office/drawing/2014/main" id="{45EA2570-5A6D-7C16-2BEB-929F279D5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255" y="1910888"/>
            <a:ext cx="2310762" cy="1293669"/>
          </a:xfrm>
          <a:prstGeom prst="rect">
            <a:avLst/>
          </a:prstGeom>
        </p:spPr>
      </p:pic>
      <p:sp>
        <p:nvSpPr>
          <p:cNvPr id="15" name="תיבת טקסט 14">
            <a:extLst>
              <a:ext uri="{FF2B5EF4-FFF2-40B4-BE49-F238E27FC236}">
                <a16:creationId xmlns:a16="http://schemas.microsoft.com/office/drawing/2014/main" id="{684875FE-9C35-6307-DD51-BF915E75CADB}"/>
              </a:ext>
            </a:extLst>
          </p:cNvPr>
          <p:cNvSpPr txBox="1"/>
          <p:nvPr/>
        </p:nvSpPr>
        <p:spPr>
          <a:xfrm>
            <a:off x="9573948" y="1889109"/>
            <a:ext cx="2129050" cy="461665"/>
          </a:xfrm>
          <a:prstGeom prst="rect">
            <a:avLst/>
          </a:prstGeom>
          <a:noFill/>
        </p:spPr>
        <p:txBody>
          <a:bodyPr wrap="square" rtlCol="1">
            <a:spAutoFit/>
          </a:bodyPr>
          <a:lstStyle/>
          <a:p>
            <a:r>
              <a:rPr lang="he-IL" sz="2400" dirty="0">
                <a:latin typeface="Sn_shiranke" panose="02000503000000000000" pitchFamily="2" charset="-79"/>
                <a:cs typeface="Sn_shiranke" panose="02000503000000000000" pitchFamily="2" charset="-79"/>
              </a:rPr>
              <a:t>דוגמא לפלט:</a:t>
            </a:r>
          </a:p>
        </p:txBody>
      </p:sp>
      <p:sp>
        <p:nvSpPr>
          <p:cNvPr id="10" name="תיבת טקסט 4">
            <a:extLst>
              <a:ext uri="{FF2B5EF4-FFF2-40B4-BE49-F238E27FC236}">
                <a16:creationId xmlns:a16="http://schemas.microsoft.com/office/drawing/2014/main" id="{669C225C-9AC1-403B-8E99-EFC1AA7EC28B}"/>
              </a:ext>
            </a:extLst>
          </p:cNvPr>
          <p:cNvSpPr txBox="1"/>
          <p:nvPr/>
        </p:nvSpPr>
        <p:spPr>
          <a:xfrm>
            <a:off x="516543" y="4058340"/>
            <a:ext cx="9170657" cy="1323439"/>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a:t>
            </a:r>
            <a:r>
              <a:rPr lang="en-US" sz="2000" dirty="0" err="1">
                <a:solidFill>
                  <a:srgbClr val="808080"/>
                </a:solidFill>
                <a:latin typeface="Consolas" panose="020B0609020204030204" pitchFamily="49" charset="0"/>
              </a:rPr>
              <a:t>,</a:t>
            </a:r>
            <a:r>
              <a:rPr lang="en-US" sz="2000" dirty="0" err="1">
                <a:solidFill>
                  <a:srgbClr val="FF00FF"/>
                </a:solidFill>
                <a:latin typeface="Consolas" panose="020B0609020204030204" pitchFamily="49" charset="0"/>
              </a:rPr>
              <a:t>avg</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Price</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Size s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Model m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ModelId</a:t>
            </a:r>
            <a:r>
              <a:rPr lang="en-US" sz="2000" dirty="0">
                <a:solidFill>
                  <a:srgbClr val="000000"/>
                </a:solidFill>
                <a:latin typeface="Consolas" panose="020B0609020204030204" pitchFamily="49" charset="0"/>
              </a:rPr>
              <a:t> </a:t>
            </a:r>
          </a:p>
          <a:p>
            <a:pPr algn="l"/>
            <a:r>
              <a:rPr lang="en-US" sz="2000" dirty="0">
                <a:solidFill>
                  <a:srgbClr val="0000FF"/>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a:t>
            </a:r>
            <a:endParaRPr lang="he-IL" sz="2000" dirty="0">
              <a:solidFill>
                <a:srgbClr val="000000"/>
              </a:solidFill>
              <a:latin typeface="Consolas" panose="020B0609020204030204" pitchFamily="49" charset="0"/>
            </a:endParaRPr>
          </a:p>
          <a:p>
            <a:pPr algn="l"/>
            <a:endParaRPr lang="he-IL" sz="2000" dirty="0"/>
          </a:p>
        </p:txBody>
      </p:sp>
      <p:sp>
        <p:nvSpPr>
          <p:cNvPr id="13" name="תיבת טקסט 5">
            <a:extLst>
              <a:ext uri="{FF2B5EF4-FFF2-40B4-BE49-F238E27FC236}">
                <a16:creationId xmlns:a16="http://schemas.microsoft.com/office/drawing/2014/main" id="{85943AF5-96F0-4BDB-8255-D3091521D56F}"/>
              </a:ext>
            </a:extLst>
          </p:cNvPr>
          <p:cNvSpPr txBox="1"/>
          <p:nvPr/>
        </p:nvSpPr>
        <p:spPr>
          <a:xfrm>
            <a:off x="440575" y="3204557"/>
            <a:ext cx="11406427" cy="954107"/>
          </a:xfrm>
          <a:prstGeom prst="rect">
            <a:avLst/>
          </a:prstGeom>
          <a:noFill/>
        </p:spPr>
        <p:txBody>
          <a:bodyPr wrap="square" rtlCol="1">
            <a:spAutoFit/>
          </a:bodyPr>
          <a:lstStyle/>
          <a:p>
            <a:r>
              <a:rPr lang="he-IL" sz="2800" dirty="0">
                <a:solidFill>
                  <a:schemeClr val="bg2">
                    <a:lumMod val="25000"/>
                  </a:schemeClr>
                </a:solidFill>
                <a:latin typeface="Arial" panose="020B0604020202020204" pitchFamily="34" charset="0"/>
                <a:cs typeface="Arial" panose="020B0604020202020204" pitchFamily="34" charset="0"/>
              </a:rPr>
              <a:t>10.הצגת מחיר ממוצע לכל מידה בתנאי שהמחיר הממוצע גדול מ100(מענה למטרה מס 4)</a:t>
            </a:r>
          </a:p>
        </p:txBody>
      </p:sp>
      <p:pic>
        <p:nvPicPr>
          <p:cNvPr id="16" name="תמונה 15" descr="תמונה שמכילה טקסט, צילום מסך, מספר, גופן&#10;&#10;התיאור נוצר באופן אוטומטי">
            <a:extLst>
              <a:ext uri="{FF2B5EF4-FFF2-40B4-BE49-F238E27FC236}">
                <a16:creationId xmlns:a16="http://schemas.microsoft.com/office/drawing/2014/main" id="{8C908770-CA9E-4EB9-8657-3A19C118A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888" y="4782813"/>
            <a:ext cx="2055129" cy="1843471"/>
          </a:xfrm>
          <a:prstGeom prst="rect">
            <a:avLst/>
          </a:prstGeom>
        </p:spPr>
      </p:pic>
      <p:sp>
        <p:nvSpPr>
          <p:cNvPr id="18" name="מלבן 17">
            <a:extLst>
              <a:ext uri="{FF2B5EF4-FFF2-40B4-BE49-F238E27FC236}">
                <a16:creationId xmlns:a16="http://schemas.microsoft.com/office/drawing/2014/main" id="{1390BD99-30CA-44BD-AA04-4D9BAE9E0DEB}"/>
              </a:ext>
            </a:extLst>
          </p:cNvPr>
          <p:cNvSpPr/>
          <p:nvPr/>
        </p:nvSpPr>
        <p:spPr>
          <a:xfrm>
            <a:off x="-643368" y="4997399"/>
            <a:ext cx="4575287" cy="400110"/>
          </a:xfrm>
          <a:prstGeom prst="rect">
            <a:avLst/>
          </a:prstGeom>
        </p:spPr>
        <p:txBody>
          <a:bodyPr wrap="square">
            <a:spAutoFit/>
          </a:bodyPr>
          <a:lstStyle/>
          <a:p>
            <a:r>
              <a:rPr lang="en-US" sz="2000" dirty="0">
                <a:solidFill>
                  <a:srgbClr val="0000FF"/>
                </a:solidFill>
                <a:latin typeface="Consolas" panose="020B0609020204030204" pitchFamily="49" charset="0"/>
              </a:rPr>
              <a:t>having</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avg</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Price</a:t>
            </a:r>
            <a:r>
              <a:rPr lang="en-US" sz="2000" dirty="0">
                <a:solidFill>
                  <a:srgbClr val="808080"/>
                </a:solidFill>
                <a:latin typeface="Consolas" panose="020B0609020204030204" pitchFamily="49" charset="0"/>
              </a:rPr>
              <a:t>)&gt;</a:t>
            </a:r>
            <a:r>
              <a:rPr lang="en-US" sz="2000" dirty="0">
                <a:solidFill>
                  <a:srgbClr val="000000"/>
                </a:solidFill>
                <a:latin typeface="Consolas" panose="020B0609020204030204" pitchFamily="49" charset="0"/>
              </a:rPr>
              <a:t>100</a:t>
            </a:r>
            <a:endParaRPr lang="he-IL" sz="2000" dirty="0"/>
          </a:p>
        </p:txBody>
      </p:sp>
      <p:sp>
        <p:nvSpPr>
          <p:cNvPr id="19" name="תיבת טקסט 14">
            <a:extLst>
              <a:ext uri="{FF2B5EF4-FFF2-40B4-BE49-F238E27FC236}">
                <a16:creationId xmlns:a16="http://schemas.microsoft.com/office/drawing/2014/main" id="{B6B9CA51-997E-46D2-A369-4E4610062B48}"/>
              </a:ext>
            </a:extLst>
          </p:cNvPr>
          <p:cNvSpPr txBox="1"/>
          <p:nvPr/>
        </p:nvSpPr>
        <p:spPr>
          <a:xfrm>
            <a:off x="9546407" y="4766566"/>
            <a:ext cx="2129050" cy="461665"/>
          </a:xfrm>
          <a:prstGeom prst="rect">
            <a:avLst/>
          </a:prstGeom>
          <a:noFill/>
        </p:spPr>
        <p:txBody>
          <a:bodyPr wrap="square" rtlCol="1">
            <a:spAutoFit/>
          </a:bodyPr>
          <a:lstStyle/>
          <a:p>
            <a:r>
              <a:rPr lang="he-IL" sz="2400" dirty="0">
                <a:latin typeface="Sn_shiranke" panose="02000503000000000000" pitchFamily="2" charset="-79"/>
                <a:cs typeface="Sn_shiranke" panose="02000503000000000000" pitchFamily="2" charset="-79"/>
              </a:rPr>
              <a:t>דוגמא לפלט:</a:t>
            </a:r>
          </a:p>
        </p:txBody>
      </p:sp>
      <p:sp>
        <p:nvSpPr>
          <p:cNvPr id="2" name="מציין מיקום של מספר שקופית 1">
            <a:extLst>
              <a:ext uri="{FF2B5EF4-FFF2-40B4-BE49-F238E27FC236}">
                <a16:creationId xmlns:a16="http://schemas.microsoft.com/office/drawing/2014/main" id="{CA489B6F-4352-CB2D-5089-4D9E5EB7806E}"/>
              </a:ext>
            </a:extLst>
          </p:cNvPr>
          <p:cNvSpPr>
            <a:spLocks noGrp="1"/>
          </p:cNvSpPr>
          <p:nvPr>
            <p:ph type="sldNum" sz="quarter" idx="12"/>
          </p:nvPr>
        </p:nvSpPr>
        <p:spPr/>
        <p:txBody>
          <a:bodyPr/>
          <a:lstStyle/>
          <a:p>
            <a:fld id="{5A33CB2A-1702-4C1D-9CC4-8D472D39F19E}" type="slidenum">
              <a:rPr lang="en-US" smtClean="0"/>
              <a:t>20</a:t>
            </a:fld>
            <a:endParaRPr lang="en-US"/>
          </a:p>
        </p:txBody>
      </p:sp>
    </p:spTree>
    <p:extLst>
      <p:ext uri="{BB962C8B-B14F-4D97-AF65-F5344CB8AC3E}">
        <p14:creationId xmlns:p14="http://schemas.microsoft.com/office/powerpoint/2010/main" val="396237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08464E5D-2378-E510-3F4F-97B2CB45D90C}"/>
              </a:ext>
            </a:extLst>
          </p:cNvPr>
          <p:cNvSpPr txBox="1"/>
          <p:nvPr/>
        </p:nvSpPr>
        <p:spPr>
          <a:xfrm>
            <a:off x="3100647" y="198968"/>
            <a:ext cx="8939283" cy="523220"/>
          </a:xfrm>
          <a:prstGeom prst="rect">
            <a:avLst/>
          </a:prstGeom>
          <a:noFill/>
        </p:spPr>
        <p:txBody>
          <a:bodyPr wrap="square" rtlCol="1">
            <a:spAutoFit/>
          </a:bodyPr>
          <a:lstStyle/>
          <a:p>
            <a:r>
              <a:rPr lang="he-IL" sz="2800" dirty="0">
                <a:solidFill>
                  <a:schemeClr val="bg2">
                    <a:lumMod val="25000"/>
                  </a:schemeClr>
                </a:solidFill>
                <a:latin typeface="Arial" panose="020B0604020202020204" pitchFamily="34" charset="0"/>
                <a:cs typeface="Arial" panose="020B0604020202020204" pitchFamily="34" charset="0"/>
              </a:rPr>
              <a:t> 11.הצגה לכל עובד את המנהל שלו(מענה למטרה מס 5)</a:t>
            </a:r>
          </a:p>
        </p:txBody>
      </p:sp>
      <p:sp>
        <p:nvSpPr>
          <p:cNvPr id="10" name="תיבת טקסט 9">
            <a:extLst>
              <a:ext uri="{FF2B5EF4-FFF2-40B4-BE49-F238E27FC236}">
                <a16:creationId xmlns:a16="http://schemas.microsoft.com/office/drawing/2014/main" id="{14237920-39D3-DDB1-2989-DD30CFDB885D}"/>
              </a:ext>
            </a:extLst>
          </p:cNvPr>
          <p:cNvSpPr txBox="1"/>
          <p:nvPr/>
        </p:nvSpPr>
        <p:spPr>
          <a:xfrm>
            <a:off x="509517" y="997252"/>
            <a:ext cx="10232409" cy="1323439"/>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s1</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SellerFirstName </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s1</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SellerLastName  </a:t>
            </a:r>
            <a:r>
              <a:rPr lang="en-US" sz="2000" dirty="0">
                <a:solidFill>
                  <a:srgbClr val="0000FF"/>
                </a:solidFill>
                <a:latin typeface="Consolas" panose="020B0609020204030204" pitchFamily="49" charset="0"/>
              </a:rPr>
              <a:t>as</a:t>
            </a:r>
            <a:r>
              <a:rPr lang="en-US" sz="2000" dirty="0">
                <a:solidFill>
                  <a:srgbClr val="FF0000"/>
                </a:solidFill>
                <a:latin typeface="Consolas" panose="020B0609020204030204" pitchFamily="49" charset="0"/>
              </a:rPr>
              <a:t>'nameSeller'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s2</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SellerFirstName </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s2</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SellerLastName </a:t>
            </a:r>
            <a:r>
              <a:rPr lang="en-US" sz="2000" dirty="0">
                <a:solidFill>
                  <a:srgbClr val="0000FF"/>
                </a:solidFill>
                <a:latin typeface="Consolas" panose="020B0609020204030204" pitchFamily="49" charset="0"/>
              </a:rPr>
              <a:t>as</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nameManager</a:t>
            </a:r>
            <a:r>
              <a:rPr lang="en-US" sz="2000" dirty="0">
                <a:solidFill>
                  <a:srgbClr val="FF000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Seller s1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Seller s2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s1</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SelManager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s2</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SellerId</a:t>
            </a:r>
            <a:endParaRPr lang="he-IL" sz="2000" dirty="0"/>
          </a:p>
        </p:txBody>
      </p:sp>
      <p:sp>
        <p:nvSpPr>
          <p:cNvPr id="12" name="תיבת טקסט 11">
            <a:extLst>
              <a:ext uri="{FF2B5EF4-FFF2-40B4-BE49-F238E27FC236}">
                <a16:creationId xmlns:a16="http://schemas.microsoft.com/office/drawing/2014/main" id="{C9A77D05-B087-49DC-DF1C-F1B64A5A1289}"/>
              </a:ext>
            </a:extLst>
          </p:cNvPr>
          <p:cNvSpPr txBox="1"/>
          <p:nvPr/>
        </p:nvSpPr>
        <p:spPr>
          <a:xfrm>
            <a:off x="509517" y="2953360"/>
            <a:ext cx="9672850" cy="1631216"/>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s1</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SellerFirstName </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s1</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SellerLastName  </a:t>
            </a:r>
            <a:r>
              <a:rPr lang="en-US" sz="2000" dirty="0">
                <a:solidFill>
                  <a:srgbClr val="0000FF"/>
                </a:solidFill>
                <a:latin typeface="Consolas" panose="020B0609020204030204" pitchFamily="49" charset="0"/>
              </a:rPr>
              <a:t>as</a:t>
            </a:r>
            <a:r>
              <a:rPr lang="en-US" sz="2000" dirty="0">
                <a:solidFill>
                  <a:srgbClr val="FF0000"/>
                </a:solidFill>
                <a:latin typeface="Consolas" panose="020B0609020204030204" pitchFamily="49" charset="0"/>
              </a:rPr>
              <a:t>'nameSeller'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s2</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SellerFirstName </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s2</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SellerLastName </a:t>
            </a:r>
            <a:r>
              <a:rPr lang="en-US" sz="2000" dirty="0">
                <a:solidFill>
                  <a:srgbClr val="0000FF"/>
                </a:solidFill>
                <a:latin typeface="Consolas" panose="020B0609020204030204" pitchFamily="49" charset="0"/>
              </a:rPr>
              <a:t>as</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nameManager</a:t>
            </a:r>
            <a:r>
              <a:rPr lang="en-US" sz="2000" dirty="0">
                <a:solidFill>
                  <a:srgbClr val="FF000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Seller s1</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Seller s2</a:t>
            </a:r>
          </a:p>
          <a:p>
            <a:pPr algn="l"/>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s1</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SelManager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s2</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SellerId</a:t>
            </a:r>
            <a:endParaRPr lang="he-IL" sz="2000" dirty="0"/>
          </a:p>
        </p:txBody>
      </p:sp>
      <p:sp>
        <p:nvSpPr>
          <p:cNvPr id="13" name="תיבת טקסט 12">
            <a:extLst>
              <a:ext uri="{FF2B5EF4-FFF2-40B4-BE49-F238E27FC236}">
                <a16:creationId xmlns:a16="http://schemas.microsoft.com/office/drawing/2014/main" id="{CA4F644F-6C95-C264-0E32-242AABA7A520}"/>
              </a:ext>
            </a:extLst>
          </p:cNvPr>
          <p:cNvSpPr txBox="1"/>
          <p:nvPr/>
        </p:nvSpPr>
        <p:spPr>
          <a:xfrm>
            <a:off x="7874757" y="2710050"/>
            <a:ext cx="3430137" cy="523220"/>
          </a:xfrm>
          <a:prstGeom prst="rect">
            <a:avLst/>
          </a:prstGeom>
          <a:noFill/>
        </p:spPr>
        <p:txBody>
          <a:bodyPr wrap="square" rtlCol="1">
            <a:spAutoFit/>
          </a:bodyPr>
          <a:lstStyle/>
          <a:p>
            <a:r>
              <a:rPr lang="he-IL" sz="2800" dirty="0">
                <a:solidFill>
                  <a:schemeClr val="bg2">
                    <a:lumMod val="25000"/>
                  </a:schemeClr>
                </a:solidFill>
                <a:latin typeface="Sn_shiranke" panose="02000503000000000000" pitchFamily="2" charset="-79"/>
                <a:cs typeface="Sn_shiranke" panose="02000503000000000000" pitchFamily="2" charset="-79"/>
              </a:rPr>
              <a:t>או:</a:t>
            </a:r>
          </a:p>
        </p:txBody>
      </p:sp>
      <p:cxnSp>
        <p:nvCxnSpPr>
          <p:cNvPr id="15" name="מחבר ישר 14">
            <a:extLst>
              <a:ext uri="{FF2B5EF4-FFF2-40B4-BE49-F238E27FC236}">
                <a16:creationId xmlns:a16="http://schemas.microsoft.com/office/drawing/2014/main" id="{70E21221-86B0-A753-1A46-F37791EEF009}"/>
              </a:ext>
            </a:extLst>
          </p:cNvPr>
          <p:cNvCxnSpPr>
            <a:cxnSpLocks/>
          </p:cNvCxnSpPr>
          <p:nvPr/>
        </p:nvCxnSpPr>
        <p:spPr>
          <a:xfrm>
            <a:off x="645994" y="2826587"/>
            <a:ext cx="10886364" cy="10236"/>
          </a:xfrm>
          <a:prstGeom prst="line">
            <a:avLst/>
          </a:prstGeom>
        </p:spPr>
        <p:style>
          <a:lnRef idx="1">
            <a:schemeClr val="dk1"/>
          </a:lnRef>
          <a:fillRef idx="0">
            <a:schemeClr val="dk1"/>
          </a:fillRef>
          <a:effectRef idx="0">
            <a:schemeClr val="dk1"/>
          </a:effectRef>
          <a:fontRef idx="minor">
            <a:schemeClr val="tx1"/>
          </a:fontRef>
        </p:style>
      </p:cxnSp>
      <p:sp>
        <p:nvSpPr>
          <p:cNvPr id="17" name="תיבת טקסט 16">
            <a:extLst>
              <a:ext uri="{FF2B5EF4-FFF2-40B4-BE49-F238E27FC236}">
                <a16:creationId xmlns:a16="http://schemas.microsoft.com/office/drawing/2014/main" id="{58B6A703-EF66-2717-E4B9-9CA22883E67A}"/>
              </a:ext>
            </a:extLst>
          </p:cNvPr>
          <p:cNvSpPr txBox="1"/>
          <p:nvPr/>
        </p:nvSpPr>
        <p:spPr>
          <a:xfrm>
            <a:off x="9589825" y="4642655"/>
            <a:ext cx="2129050" cy="461665"/>
          </a:xfrm>
          <a:prstGeom prst="rect">
            <a:avLst/>
          </a:prstGeom>
          <a:noFill/>
        </p:spPr>
        <p:txBody>
          <a:bodyPr wrap="square" rtlCol="1">
            <a:spAutoFit/>
          </a:bodyPr>
          <a:lstStyle/>
          <a:p>
            <a:r>
              <a:rPr lang="he-IL" sz="2400" dirty="0">
                <a:latin typeface="Sn_shiranke" panose="02000503000000000000" pitchFamily="2" charset="-79"/>
                <a:cs typeface="Sn_shiranke" panose="02000503000000000000" pitchFamily="2" charset="-79"/>
              </a:rPr>
              <a:t>דוגמא לפלט:</a:t>
            </a:r>
          </a:p>
        </p:txBody>
      </p:sp>
      <p:pic>
        <p:nvPicPr>
          <p:cNvPr id="19" name="תמונה 18" descr="תמונה שמכילה טקסט, גופן, צילום מסך, מספר&#10;&#10;התיאור נוצר באופן אוטומטי">
            <a:extLst>
              <a:ext uri="{FF2B5EF4-FFF2-40B4-BE49-F238E27FC236}">
                <a16:creationId xmlns:a16="http://schemas.microsoft.com/office/drawing/2014/main" id="{67F3B430-DC58-0AB7-4728-6FB879420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346" y="4759192"/>
            <a:ext cx="3193576" cy="1658418"/>
          </a:xfrm>
          <a:prstGeom prst="rect">
            <a:avLst/>
          </a:prstGeom>
        </p:spPr>
      </p:pic>
      <p:sp>
        <p:nvSpPr>
          <p:cNvPr id="2" name="מציין מיקום של מספר שקופית 1">
            <a:extLst>
              <a:ext uri="{FF2B5EF4-FFF2-40B4-BE49-F238E27FC236}">
                <a16:creationId xmlns:a16="http://schemas.microsoft.com/office/drawing/2014/main" id="{57E7B99D-9142-8232-47C3-0448F8E54F85}"/>
              </a:ext>
            </a:extLst>
          </p:cNvPr>
          <p:cNvSpPr>
            <a:spLocks noGrp="1"/>
          </p:cNvSpPr>
          <p:nvPr>
            <p:ph type="sldNum" sz="quarter" idx="12"/>
          </p:nvPr>
        </p:nvSpPr>
        <p:spPr/>
        <p:txBody>
          <a:bodyPr/>
          <a:lstStyle/>
          <a:p>
            <a:fld id="{5A33CB2A-1702-4C1D-9CC4-8D472D39F19E}" type="slidenum">
              <a:rPr lang="en-US" smtClean="0"/>
              <a:t>21</a:t>
            </a:fld>
            <a:endParaRPr lang="en-US"/>
          </a:p>
        </p:txBody>
      </p:sp>
    </p:spTree>
    <p:extLst>
      <p:ext uri="{BB962C8B-B14F-4D97-AF65-F5344CB8AC3E}">
        <p14:creationId xmlns:p14="http://schemas.microsoft.com/office/powerpoint/2010/main" val="4174787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278E17B5-9905-56DD-1EA7-EF6F66207D4E}"/>
              </a:ext>
            </a:extLst>
          </p:cNvPr>
          <p:cNvSpPr txBox="1"/>
          <p:nvPr/>
        </p:nvSpPr>
        <p:spPr>
          <a:xfrm>
            <a:off x="245660" y="584775"/>
            <a:ext cx="9004109" cy="5078313"/>
          </a:xfrm>
          <a:prstGeom prst="rect">
            <a:avLst/>
          </a:prstGeom>
          <a:noFill/>
        </p:spPr>
        <p:txBody>
          <a:bodyPr wrap="square">
            <a:spAutoFit/>
          </a:bodyPr>
          <a:lstStyle/>
          <a:p>
            <a:pPr algn="l"/>
            <a:r>
              <a:rPr lang="en-US" dirty="0">
                <a:solidFill>
                  <a:srgbClr val="008000"/>
                </a:solidFill>
                <a:latin typeface="Consolas" panose="020B0609020204030204" pitchFamily="49" charset="0"/>
              </a:rPr>
              <a:t>--CTE</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sellerTable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pPr algn="l"/>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boss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SellerId</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boss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SellerFirstName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boss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SellerLastName</a:t>
            </a:r>
            <a:endParaRPr lang="en-US" dirty="0">
              <a:solidFill>
                <a:srgbClr val="000000"/>
              </a:solidFill>
              <a:latin typeface="Consolas" panose="020B0609020204030204" pitchFamily="49" charset="0"/>
            </a:endParaRPr>
          </a:p>
          <a:p>
            <a:pPr algn="l"/>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boss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SalaryHour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boss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boss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SelManager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sellerlevel</a:t>
            </a:r>
            <a:r>
              <a:rPr lang="en-US" dirty="0">
                <a:solidFill>
                  <a:srgbClr val="FF000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Seller boss</a:t>
            </a:r>
          </a:p>
          <a:p>
            <a:pPr algn="l"/>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boss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SelManager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all</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seller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SellerId</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seller</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SellerFirstName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seller</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SellerLastName</a:t>
            </a:r>
            <a:endParaRPr lang="en-US" dirty="0">
              <a:solidFill>
                <a:srgbClr val="000000"/>
              </a:solidFill>
              <a:latin typeface="Consolas" panose="020B0609020204030204" pitchFamily="49" charset="0"/>
            </a:endParaRPr>
          </a:p>
          <a:p>
            <a:pPr algn="l"/>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seller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SalaryHour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seller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seller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SelManager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sellerTable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sellerlevel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p>
          <a:p>
            <a:pPr algn="l"/>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Seller </a:t>
            </a:r>
            <a:r>
              <a:rPr lang="en-US" dirty="0" err="1">
                <a:solidFill>
                  <a:srgbClr val="000000"/>
                </a:solidFill>
                <a:latin typeface="Consolas" panose="020B0609020204030204" pitchFamily="49" charset="0"/>
              </a:rPr>
              <a:t>seller</a:t>
            </a:r>
            <a:endParaRPr lang="en-US" dirty="0">
              <a:solidFill>
                <a:srgbClr val="000000"/>
              </a:solidFill>
              <a:latin typeface="Consolas" panose="020B0609020204030204" pitchFamily="49" charset="0"/>
            </a:endParaRPr>
          </a:p>
          <a:p>
            <a:pPr algn="l"/>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sellerTable</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seller</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SelManager</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sellerTable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SellerId</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seller</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SelManager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algn="l"/>
            <a:r>
              <a:rPr lang="he-IL" dirty="0">
                <a:solidFill>
                  <a:srgbClr val="808080"/>
                </a:solidFill>
                <a:latin typeface="Consolas" panose="020B0609020204030204" pitchFamily="49" charset="0"/>
              </a:rPr>
              <a:t>)</a:t>
            </a:r>
            <a:endParaRPr lang="he-IL"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sellerTable</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SellerId</a:t>
            </a:r>
            <a:endParaRPr lang="he-IL" dirty="0"/>
          </a:p>
        </p:txBody>
      </p:sp>
      <p:sp>
        <p:nvSpPr>
          <p:cNvPr id="8" name="תיבת טקסט 7">
            <a:extLst>
              <a:ext uri="{FF2B5EF4-FFF2-40B4-BE49-F238E27FC236}">
                <a16:creationId xmlns:a16="http://schemas.microsoft.com/office/drawing/2014/main" id="{2051085D-6AEA-2B30-37C0-2774BC94C5E3}"/>
              </a:ext>
            </a:extLst>
          </p:cNvPr>
          <p:cNvSpPr txBox="1"/>
          <p:nvPr/>
        </p:nvSpPr>
        <p:spPr>
          <a:xfrm>
            <a:off x="939339" y="153991"/>
            <a:ext cx="10896870" cy="461665"/>
          </a:xfrm>
          <a:prstGeom prst="rect">
            <a:avLst/>
          </a:prstGeom>
          <a:noFill/>
        </p:spPr>
        <p:txBody>
          <a:bodyPr wrap="square" rtlCol="1">
            <a:spAutoFit/>
          </a:bodyPr>
          <a:lstStyle/>
          <a:p>
            <a:r>
              <a:rPr lang="he-IL" sz="2400" dirty="0">
                <a:solidFill>
                  <a:schemeClr val="bg2">
                    <a:lumMod val="25000"/>
                  </a:schemeClr>
                </a:solidFill>
                <a:latin typeface="Arial" panose="020B0604020202020204" pitchFamily="34" charset="0"/>
                <a:cs typeface="Arial" panose="020B0604020202020204" pitchFamily="34" charset="0"/>
              </a:rPr>
              <a:t>12.הצגה של המוכרות עם הרמה </a:t>
            </a:r>
            <a:r>
              <a:rPr lang="he-IL" sz="2400" dirty="0" err="1">
                <a:solidFill>
                  <a:schemeClr val="bg2">
                    <a:lumMod val="25000"/>
                  </a:schemeClr>
                </a:solidFill>
                <a:latin typeface="Arial" panose="020B0604020202020204" pitchFamily="34" charset="0"/>
                <a:cs typeface="Arial" panose="020B0604020202020204" pitchFamily="34" charset="0"/>
              </a:rPr>
              <a:t>ההירכית</a:t>
            </a:r>
            <a:r>
              <a:rPr lang="he-IL" sz="2400" dirty="0">
                <a:solidFill>
                  <a:schemeClr val="bg2">
                    <a:lumMod val="25000"/>
                  </a:schemeClr>
                </a:solidFill>
                <a:latin typeface="Arial" panose="020B0604020202020204" pitchFamily="34" charset="0"/>
                <a:cs typeface="Arial" panose="020B0604020202020204" pitchFamily="34" charset="0"/>
              </a:rPr>
              <a:t>: </a:t>
            </a:r>
            <a:r>
              <a:rPr lang="he-IL" sz="2400" dirty="0" err="1">
                <a:solidFill>
                  <a:schemeClr val="bg2">
                    <a:lumMod val="25000"/>
                  </a:schemeClr>
                </a:solidFill>
                <a:latin typeface="Arial" panose="020B0604020202020204" pitchFamily="34" charset="0"/>
                <a:cs typeface="Arial" panose="020B0604020202020204" pitchFamily="34" charset="0"/>
              </a:rPr>
              <a:t>מיספור</a:t>
            </a:r>
            <a:r>
              <a:rPr lang="he-IL" sz="2400" dirty="0">
                <a:solidFill>
                  <a:schemeClr val="bg2">
                    <a:lumMod val="25000"/>
                  </a:schemeClr>
                </a:solidFill>
                <a:latin typeface="Arial" panose="020B0604020202020204" pitchFamily="34" charset="0"/>
                <a:cs typeface="Arial" panose="020B0604020202020204" pitchFamily="34" charset="0"/>
              </a:rPr>
              <a:t> רמות המנהלים-(מענה למטרה מס 5)</a:t>
            </a:r>
          </a:p>
        </p:txBody>
      </p:sp>
      <p:pic>
        <p:nvPicPr>
          <p:cNvPr id="10" name="תמונה 9">
            <a:extLst>
              <a:ext uri="{FF2B5EF4-FFF2-40B4-BE49-F238E27FC236}">
                <a16:creationId xmlns:a16="http://schemas.microsoft.com/office/drawing/2014/main" id="{035A4B27-2CBB-3163-F2D8-40D8481D5659}"/>
              </a:ext>
            </a:extLst>
          </p:cNvPr>
          <p:cNvPicPr>
            <a:picLocks noChangeAspect="1"/>
          </p:cNvPicPr>
          <p:nvPr/>
        </p:nvPicPr>
        <p:blipFill>
          <a:blip r:embed="rId2"/>
          <a:stretch>
            <a:fillRect/>
          </a:stretch>
        </p:blipFill>
        <p:spPr>
          <a:xfrm>
            <a:off x="9755590" y="4149853"/>
            <a:ext cx="2190750" cy="542925"/>
          </a:xfrm>
          <a:prstGeom prst="rect">
            <a:avLst/>
          </a:prstGeom>
        </p:spPr>
      </p:pic>
      <p:pic>
        <p:nvPicPr>
          <p:cNvPr id="12" name="תמונה 11" descr="תמונה שמכילה טקסט, צילום מסך, מספר, גופן&#10;&#10;התיאור נוצר באופן אוטומטי">
            <a:extLst>
              <a:ext uri="{FF2B5EF4-FFF2-40B4-BE49-F238E27FC236}">
                <a16:creationId xmlns:a16="http://schemas.microsoft.com/office/drawing/2014/main" id="{CDBAD3F6-43A7-A114-3AB2-70E94AB69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490" y="4692778"/>
            <a:ext cx="7005850" cy="1683727"/>
          </a:xfrm>
          <a:prstGeom prst="rect">
            <a:avLst/>
          </a:prstGeom>
        </p:spPr>
      </p:pic>
      <p:sp>
        <p:nvSpPr>
          <p:cNvPr id="2" name="מציין מיקום של מספר שקופית 1">
            <a:extLst>
              <a:ext uri="{FF2B5EF4-FFF2-40B4-BE49-F238E27FC236}">
                <a16:creationId xmlns:a16="http://schemas.microsoft.com/office/drawing/2014/main" id="{6DD5877D-1BEC-9BD9-63F8-DA5BB0C791EF}"/>
              </a:ext>
            </a:extLst>
          </p:cNvPr>
          <p:cNvSpPr>
            <a:spLocks noGrp="1"/>
          </p:cNvSpPr>
          <p:nvPr>
            <p:ph type="sldNum" sz="quarter" idx="12"/>
          </p:nvPr>
        </p:nvSpPr>
        <p:spPr/>
        <p:txBody>
          <a:bodyPr/>
          <a:lstStyle/>
          <a:p>
            <a:fld id="{5A33CB2A-1702-4C1D-9CC4-8D472D39F19E}" type="slidenum">
              <a:rPr lang="en-US" smtClean="0"/>
              <a:t>22</a:t>
            </a:fld>
            <a:endParaRPr lang="en-US"/>
          </a:p>
        </p:txBody>
      </p:sp>
    </p:spTree>
    <p:extLst>
      <p:ext uri="{BB962C8B-B14F-4D97-AF65-F5344CB8AC3E}">
        <p14:creationId xmlns:p14="http://schemas.microsoft.com/office/powerpoint/2010/main" val="836860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A9D3CC4E-8DA4-4012-DDB5-C68DE06328CC}"/>
              </a:ext>
            </a:extLst>
          </p:cNvPr>
          <p:cNvSpPr txBox="1"/>
          <p:nvPr/>
        </p:nvSpPr>
        <p:spPr>
          <a:xfrm>
            <a:off x="471842" y="589187"/>
            <a:ext cx="10522424" cy="1631216"/>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se</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SellerId</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SellerFirstName</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SellerLastName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CustomerId</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Seller se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Orders o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SellerId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SellerId</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se</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SellerId</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SellerFirstName</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SellerLastName</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having</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CustomerId</a:t>
            </a:r>
            <a:r>
              <a:rPr lang="en-US" sz="2000" dirty="0">
                <a:solidFill>
                  <a:srgbClr val="808080"/>
                </a:solidFill>
                <a:latin typeface="Consolas" panose="020B0609020204030204" pitchFamily="49" charset="0"/>
              </a:rPr>
              <a:t>)&gt;=</a:t>
            </a:r>
            <a:r>
              <a:rPr lang="en-US" sz="2000" dirty="0">
                <a:solidFill>
                  <a:srgbClr val="000000"/>
                </a:solidFill>
                <a:latin typeface="Consolas" panose="020B0609020204030204" pitchFamily="49" charset="0"/>
              </a:rPr>
              <a:t>1</a:t>
            </a:r>
            <a:endParaRPr lang="he-IL" sz="2000" dirty="0"/>
          </a:p>
        </p:txBody>
      </p:sp>
      <p:sp>
        <p:nvSpPr>
          <p:cNvPr id="6" name="תיבת טקסט 5">
            <a:extLst>
              <a:ext uri="{FF2B5EF4-FFF2-40B4-BE49-F238E27FC236}">
                <a16:creationId xmlns:a16="http://schemas.microsoft.com/office/drawing/2014/main" id="{0C5FBB93-0A95-C7CC-413E-8888BD9B0F20}"/>
              </a:ext>
            </a:extLst>
          </p:cNvPr>
          <p:cNvSpPr txBox="1"/>
          <p:nvPr/>
        </p:nvSpPr>
        <p:spPr>
          <a:xfrm>
            <a:off x="731521" y="106065"/>
            <a:ext cx="11254646" cy="523220"/>
          </a:xfrm>
          <a:prstGeom prst="rect">
            <a:avLst/>
          </a:prstGeom>
          <a:noFill/>
        </p:spPr>
        <p:txBody>
          <a:bodyPr wrap="square" rtlCol="1">
            <a:spAutoFit/>
          </a:bodyPr>
          <a:lstStyle/>
          <a:p>
            <a:r>
              <a:rPr lang="he-IL" sz="2800" dirty="0">
                <a:solidFill>
                  <a:schemeClr val="bg2">
                    <a:lumMod val="25000"/>
                  </a:schemeClr>
                </a:solidFill>
                <a:latin typeface="Arial" panose="020B0604020202020204" pitchFamily="34" charset="0"/>
                <a:cs typeface="Arial" panose="020B0604020202020204" pitchFamily="34" charset="0"/>
              </a:rPr>
              <a:t>13.הצגת המוכרות שלפחות לקוח אחד קנה מהם(מענה למטרה מס 6)</a:t>
            </a:r>
          </a:p>
        </p:txBody>
      </p:sp>
      <p:pic>
        <p:nvPicPr>
          <p:cNvPr id="8" name="תמונה 7" descr="תמונה שמכילה טקסט, צילום מסך, גופן, מספר&#10;&#10;התיאור נוצר באופן אוטומטי">
            <a:extLst>
              <a:ext uri="{FF2B5EF4-FFF2-40B4-BE49-F238E27FC236}">
                <a16:creationId xmlns:a16="http://schemas.microsoft.com/office/drawing/2014/main" id="{E6BD887F-477D-A42F-EC32-86F3E2E6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178" y="2146410"/>
            <a:ext cx="3262790" cy="1351499"/>
          </a:xfrm>
          <a:prstGeom prst="rect">
            <a:avLst/>
          </a:prstGeom>
        </p:spPr>
      </p:pic>
      <p:pic>
        <p:nvPicPr>
          <p:cNvPr id="10" name="תמונה 9">
            <a:extLst>
              <a:ext uri="{FF2B5EF4-FFF2-40B4-BE49-F238E27FC236}">
                <a16:creationId xmlns:a16="http://schemas.microsoft.com/office/drawing/2014/main" id="{0B31A54D-34DC-5A38-DB74-7FA3BC18001F}"/>
              </a:ext>
            </a:extLst>
          </p:cNvPr>
          <p:cNvPicPr>
            <a:picLocks noChangeAspect="1"/>
          </p:cNvPicPr>
          <p:nvPr/>
        </p:nvPicPr>
        <p:blipFill rotWithShape="1">
          <a:blip r:embed="rId3"/>
          <a:srcRect l="33909"/>
          <a:stretch/>
        </p:blipFill>
        <p:spPr>
          <a:xfrm>
            <a:off x="10066281" y="1988594"/>
            <a:ext cx="1620196" cy="810231"/>
          </a:xfrm>
          <a:prstGeom prst="rect">
            <a:avLst/>
          </a:prstGeom>
        </p:spPr>
      </p:pic>
      <p:sp>
        <p:nvSpPr>
          <p:cNvPr id="7" name="תיבת טקסט 4">
            <a:extLst>
              <a:ext uri="{FF2B5EF4-FFF2-40B4-BE49-F238E27FC236}">
                <a16:creationId xmlns:a16="http://schemas.microsoft.com/office/drawing/2014/main" id="{471FFF47-BE15-4F5C-A1E1-6141B7470E70}"/>
              </a:ext>
            </a:extLst>
          </p:cNvPr>
          <p:cNvSpPr txBox="1"/>
          <p:nvPr/>
        </p:nvSpPr>
        <p:spPr>
          <a:xfrm>
            <a:off x="488567" y="4099347"/>
            <a:ext cx="7707782" cy="1015663"/>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Seller</a:t>
            </a:r>
          </a:p>
          <a:p>
            <a:pPr algn="l"/>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SalaryHour</a:t>
            </a:r>
            <a:r>
              <a:rPr lang="en-US" sz="2000" dirty="0">
                <a:solidFill>
                  <a:srgbClr val="808080"/>
                </a:solidFill>
                <a:latin typeface="Consolas" panose="020B0609020204030204" pitchFamily="49" charset="0"/>
              </a:rPr>
              <a:t>&gt;(</a:t>
            </a:r>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avg</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SalaryHour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Seller</a:t>
            </a:r>
            <a:r>
              <a:rPr lang="en-US" sz="2000" dirty="0">
                <a:solidFill>
                  <a:srgbClr val="808080"/>
                </a:solidFill>
                <a:latin typeface="Consolas" panose="020B0609020204030204" pitchFamily="49" charset="0"/>
              </a:rPr>
              <a:t>)</a:t>
            </a:r>
            <a:endParaRPr lang="he-IL" sz="2000" dirty="0"/>
          </a:p>
        </p:txBody>
      </p:sp>
      <p:sp>
        <p:nvSpPr>
          <p:cNvPr id="9" name="תיבת טקסט 5">
            <a:extLst>
              <a:ext uri="{FF2B5EF4-FFF2-40B4-BE49-F238E27FC236}">
                <a16:creationId xmlns:a16="http://schemas.microsoft.com/office/drawing/2014/main" id="{2077E836-E723-473B-B260-B8D926317AA9}"/>
              </a:ext>
            </a:extLst>
          </p:cNvPr>
          <p:cNvSpPr txBox="1"/>
          <p:nvPr/>
        </p:nvSpPr>
        <p:spPr>
          <a:xfrm>
            <a:off x="1128586" y="3437269"/>
            <a:ext cx="10777183" cy="954107"/>
          </a:xfrm>
          <a:prstGeom prst="rect">
            <a:avLst/>
          </a:prstGeom>
          <a:noFill/>
        </p:spPr>
        <p:txBody>
          <a:bodyPr wrap="square" rtlCol="1">
            <a:spAutoFit/>
          </a:bodyPr>
          <a:lstStyle/>
          <a:p>
            <a:r>
              <a:rPr lang="he-IL" sz="2800" dirty="0">
                <a:solidFill>
                  <a:schemeClr val="bg2">
                    <a:lumMod val="25000"/>
                  </a:schemeClr>
                </a:solidFill>
                <a:latin typeface="Arial" panose="020B0604020202020204" pitchFamily="34" charset="0"/>
                <a:cs typeface="Arial" panose="020B0604020202020204" pitchFamily="34" charset="0"/>
              </a:rPr>
              <a:t>14.הצגת העובדים שהשכר שלהם גבוה מהשכר הממוצע (מענה למטרה מס 6)</a:t>
            </a:r>
          </a:p>
        </p:txBody>
      </p:sp>
      <p:pic>
        <p:nvPicPr>
          <p:cNvPr id="11" name="תמונה 10" descr="תמונה שמכילה טקסט, צילום מסך, גופן, קו&#10;&#10;התיאור נוצר באופן אוטומטי">
            <a:extLst>
              <a:ext uri="{FF2B5EF4-FFF2-40B4-BE49-F238E27FC236}">
                <a16:creationId xmlns:a16="http://schemas.microsoft.com/office/drawing/2014/main" id="{119B23C2-E710-4F54-A2D9-9315EEFC1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5331" y="5668839"/>
            <a:ext cx="6216308" cy="686343"/>
          </a:xfrm>
          <a:prstGeom prst="rect">
            <a:avLst/>
          </a:prstGeom>
        </p:spPr>
      </p:pic>
      <p:pic>
        <p:nvPicPr>
          <p:cNvPr id="13" name="תמונה 12">
            <a:extLst>
              <a:ext uri="{FF2B5EF4-FFF2-40B4-BE49-F238E27FC236}">
                <a16:creationId xmlns:a16="http://schemas.microsoft.com/office/drawing/2014/main" id="{E6C44F73-DAE4-4E80-964A-C5493DFCF935}"/>
              </a:ext>
            </a:extLst>
          </p:cNvPr>
          <p:cNvPicPr>
            <a:picLocks noChangeAspect="1"/>
          </p:cNvPicPr>
          <p:nvPr/>
        </p:nvPicPr>
        <p:blipFill rotWithShape="1">
          <a:blip r:embed="rId3"/>
          <a:srcRect l="33909"/>
          <a:stretch/>
        </p:blipFill>
        <p:spPr>
          <a:xfrm>
            <a:off x="10083237" y="4796578"/>
            <a:ext cx="1620196" cy="810231"/>
          </a:xfrm>
          <a:prstGeom prst="rect">
            <a:avLst/>
          </a:prstGeom>
        </p:spPr>
      </p:pic>
      <p:sp>
        <p:nvSpPr>
          <p:cNvPr id="2" name="מציין מיקום של מספר שקופית 1">
            <a:extLst>
              <a:ext uri="{FF2B5EF4-FFF2-40B4-BE49-F238E27FC236}">
                <a16:creationId xmlns:a16="http://schemas.microsoft.com/office/drawing/2014/main" id="{8ACFC68F-7583-53C8-2E8C-909096A3E606}"/>
              </a:ext>
            </a:extLst>
          </p:cNvPr>
          <p:cNvSpPr>
            <a:spLocks noGrp="1"/>
          </p:cNvSpPr>
          <p:nvPr>
            <p:ph type="sldNum" sz="quarter" idx="12"/>
          </p:nvPr>
        </p:nvSpPr>
        <p:spPr/>
        <p:txBody>
          <a:bodyPr/>
          <a:lstStyle/>
          <a:p>
            <a:fld id="{5A33CB2A-1702-4C1D-9CC4-8D472D39F19E}" type="slidenum">
              <a:rPr lang="en-US" smtClean="0"/>
              <a:t>23</a:t>
            </a:fld>
            <a:endParaRPr lang="en-US"/>
          </a:p>
        </p:txBody>
      </p:sp>
    </p:spTree>
    <p:extLst>
      <p:ext uri="{BB962C8B-B14F-4D97-AF65-F5344CB8AC3E}">
        <p14:creationId xmlns:p14="http://schemas.microsoft.com/office/powerpoint/2010/main" val="288783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F4F19244-A2B7-20DE-ADE4-F289BBDC1F03}"/>
              </a:ext>
            </a:extLst>
          </p:cNvPr>
          <p:cNvSpPr txBox="1"/>
          <p:nvPr/>
        </p:nvSpPr>
        <p:spPr>
          <a:xfrm>
            <a:off x="9547437" y="-135707"/>
            <a:ext cx="2394353" cy="584775"/>
          </a:xfrm>
          <a:prstGeom prst="rect">
            <a:avLst/>
          </a:prstGeom>
          <a:noFill/>
        </p:spPr>
        <p:txBody>
          <a:bodyPr wrap="square" rtlCol="1">
            <a:spAutoFit/>
          </a:bodyPr>
          <a:lstStyle/>
          <a:p>
            <a:r>
              <a:rPr lang="he-IL" sz="3200" dirty="0">
                <a:latin typeface="Sn_galim" panose="02000503000000000000" pitchFamily="50" charset="-79"/>
                <a:cs typeface="Sn_galim" panose="02000503000000000000" pitchFamily="50" charset="-79"/>
              </a:rPr>
              <a:t>פונקציות:</a:t>
            </a:r>
          </a:p>
        </p:txBody>
      </p:sp>
      <p:sp>
        <p:nvSpPr>
          <p:cNvPr id="7" name="תיבת טקסט 6">
            <a:extLst>
              <a:ext uri="{FF2B5EF4-FFF2-40B4-BE49-F238E27FC236}">
                <a16:creationId xmlns:a16="http://schemas.microsoft.com/office/drawing/2014/main" id="{4C93A062-443E-E33A-43B0-FCE7E50987DE}"/>
              </a:ext>
            </a:extLst>
          </p:cNvPr>
          <p:cNvSpPr txBox="1"/>
          <p:nvPr/>
        </p:nvSpPr>
        <p:spPr>
          <a:xfrm>
            <a:off x="436729" y="286602"/>
            <a:ext cx="11546005" cy="707886"/>
          </a:xfrm>
          <a:prstGeom prst="rect">
            <a:avLst/>
          </a:prstGeom>
          <a:noFill/>
        </p:spPr>
        <p:txBody>
          <a:bodyPr wrap="square" rtlCol="1">
            <a:spAutoFit/>
          </a:bodyPr>
          <a:lstStyle/>
          <a:p>
            <a:r>
              <a:rPr lang="he-IL" sz="2000" dirty="0">
                <a:solidFill>
                  <a:schemeClr val="bg2">
                    <a:lumMod val="25000"/>
                  </a:schemeClr>
                </a:solidFill>
                <a:latin typeface="Arial" panose="020B0604020202020204" pitchFamily="34" charset="0"/>
                <a:cs typeface="Arial" panose="020B0604020202020204" pitchFamily="34" charset="0"/>
              </a:rPr>
              <a:t>1.פונקציה שמקבלת דגם ומידה ובודקת האם נשאר במלאי במידה ומדגם זה(מענה למטרה מס 4)-</a:t>
            </a:r>
            <a:r>
              <a:rPr lang="he-IL" sz="2000" dirty="0" err="1">
                <a:solidFill>
                  <a:schemeClr val="bg2">
                    <a:lumMod val="25000"/>
                  </a:schemeClr>
                </a:solidFill>
                <a:latin typeface="Arial" panose="020B0604020202020204" pitchFamily="34" charset="0"/>
                <a:cs typeface="Arial" panose="020B0604020202020204" pitchFamily="34" charset="0"/>
              </a:rPr>
              <a:t>פונ</a:t>
            </a:r>
            <a:r>
              <a:rPr lang="he-IL" sz="2000" dirty="0">
                <a:solidFill>
                  <a:schemeClr val="bg2">
                    <a:lumMod val="25000"/>
                  </a:schemeClr>
                </a:solidFill>
                <a:latin typeface="Arial" panose="020B0604020202020204" pitchFamily="34" charset="0"/>
                <a:cs typeface="Arial" panose="020B0604020202020204" pitchFamily="34" charset="0"/>
              </a:rPr>
              <a:t> מס 3 משתמשת בפו</a:t>
            </a:r>
            <a:r>
              <a:rPr lang="en-US" sz="2000" dirty="0">
                <a:solidFill>
                  <a:schemeClr val="bg2">
                    <a:lumMod val="25000"/>
                  </a:schemeClr>
                </a:solidFill>
                <a:latin typeface="Arial" panose="020B0604020202020204" pitchFamily="34" charset="0"/>
                <a:cs typeface="Arial" panose="020B0604020202020204" pitchFamily="34" charset="0"/>
              </a:rPr>
              <a:t>'</a:t>
            </a:r>
            <a:r>
              <a:rPr lang="he-IL" sz="2000" dirty="0">
                <a:solidFill>
                  <a:schemeClr val="bg2">
                    <a:lumMod val="25000"/>
                  </a:schemeClr>
                </a:solidFill>
                <a:latin typeface="Arial" panose="020B0604020202020204" pitchFamily="34" charset="0"/>
                <a:cs typeface="Arial" panose="020B0604020202020204" pitchFamily="34" charset="0"/>
              </a:rPr>
              <a:t>נ זו וכן פרוצדורה מס 1 והטריגר.</a:t>
            </a:r>
          </a:p>
        </p:txBody>
      </p:sp>
      <p:sp>
        <p:nvSpPr>
          <p:cNvPr id="8" name="תיבת טקסט 7">
            <a:extLst>
              <a:ext uri="{FF2B5EF4-FFF2-40B4-BE49-F238E27FC236}">
                <a16:creationId xmlns:a16="http://schemas.microsoft.com/office/drawing/2014/main" id="{9C9CDEAE-F2C1-22A5-54D2-972F3BF8570F}"/>
              </a:ext>
            </a:extLst>
          </p:cNvPr>
          <p:cNvSpPr txBox="1"/>
          <p:nvPr/>
        </p:nvSpPr>
        <p:spPr>
          <a:xfrm>
            <a:off x="395785" y="4509295"/>
            <a:ext cx="8447964" cy="2062103"/>
          </a:xfrm>
          <a:prstGeom prst="rect">
            <a:avLst/>
          </a:prstGeom>
          <a:noFill/>
        </p:spPr>
        <p:txBody>
          <a:bodyPr wrap="square">
            <a:spAutoFit/>
          </a:bodyPr>
          <a:lstStyle/>
          <a:p>
            <a:pPr algn="l"/>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IfThereOrder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@IdOrder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bit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as</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exists(</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Orders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OrderId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@IdOrder</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1</a:t>
            </a:r>
          </a:p>
          <a:p>
            <a:pPr algn="l"/>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0</a:t>
            </a:r>
          </a:p>
          <a:p>
            <a:pPr algn="l"/>
            <a:r>
              <a:rPr lang="en-US" sz="1600" dirty="0">
                <a:solidFill>
                  <a:srgbClr val="0000FF"/>
                </a:solidFill>
                <a:latin typeface="Consolas" panose="020B0609020204030204" pitchFamily="49" charset="0"/>
              </a:rPr>
              <a:t>end</a:t>
            </a:r>
            <a:endParaRPr lang="he-IL" sz="1600" dirty="0"/>
          </a:p>
        </p:txBody>
      </p:sp>
      <p:sp>
        <p:nvSpPr>
          <p:cNvPr id="9" name="תיבת טקסט 8">
            <a:extLst>
              <a:ext uri="{FF2B5EF4-FFF2-40B4-BE49-F238E27FC236}">
                <a16:creationId xmlns:a16="http://schemas.microsoft.com/office/drawing/2014/main" id="{1F8A52FE-1D47-A507-2807-8C16AD42A368}"/>
              </a:ext>
            </a:extLst>
          </p:cNvPr>
          <p:cNvSpPr txBox="1"/>
          <p:nvPr/>
        </p:nvSpPr>
        <p:spPr>
          <a:xfrm>
            <a:off x="887782" y="4078707"/>
            <a:ext cx="11072884" cy="400110"/>
          </a:xfrm>
          <a:prstGeom prst="rect">
            <a:avLst/>
          </a:prstGeom>
          <a:noFill/>
        </p:spPr>
        <p:txBody>
          <a:bodyPr wrap="square" rtlCol="1">
            <a:spAutoFit/>
          </a:bodyPr>
          <a:lstStyle/>
          <a:p>
            <a:r>
              <a:rPr lang="he-IL" sz="2000" dirty="0">
                <a:solidFill>
                  <a:schemeClr val="bg2">
                    <a:lumMod val="25000"/>
                  </a:schemeClr>
                </a:solidFill>
                <a:latin typeface="Arial" panose="020B0604020202020204" pitchFamily="34" charset="0"/>
                <a:cs typeface="Arial" panose="020B0604020202020204" pitchFamily="34" charset="0"/>
              </a:rPr>
              <a:t>2.פו</a:t>
            </a:r>
            <a:r>
              <a:rPr lang="en-US" sz="2000" dirty="0">
                <a:solidFill>
                  <a:schemeClr val="bg2">
                    <a:lumMod val="25000"/>
                  </a:schemeClr>
                </a:solidFill>
                <a:latin typeface="Arial" panose="020B0604020202020204" pitchFamily="34" charset="0"/>
                <a:cs typeface="Arial" panose="020B0604020202020204" pitchFamily="34" charset="0"/>
              </a:rPr>
              <a:t>'</a:t>
            </a:r>
            <a:r>
              <a:rPr lang="he-IL" sz="2000" dirty="0">
                <a:solidFill>
                  <a:schemeClr val="bg2">
                    <a:lumMod val="25000"/>
                  </a:schemeClr>
                </a:solidFill>
                <a:latin typeface="Arial" panose="020B0604020202020204" pitchFamily="34" charset="0"/>
                <a:cs typeface="Arial" panose="020B0604020202020204" pitchFamily="34" charset="0"/>
              </a:rPr>
              <a:t>נ שבודקת האם קיימת הזמנה כבר כמס הקוד שקבלה(הפרוצדורה3 משתמשת בפו</a:t>
            </a:r>
            <a:r>
              <a:rPr lang="en-US" sz="2000" dirty="0">
                <a:solidFill>
                  <a:schemeClr val="bg2">
                    <a:lumMod val="25000"/>
                  </a:schemeClr>
                </a:solidFill>
                <a:latin typeface="Arial" panose="020B0604020202020204" pitchFamily="34" charset="0"/>
                <a:cs typeface="Arial" panose="020B0604020202020204" pitchFamily="34" charset="0"/>
              </a:rPr>
              <a:t>'</a:t>
            </a:r>
            <a:r>
              <a:rPr lang="he-IL" sz="2000" dirty="0">
                <a:solidFill>
                  <a:schemeClr val="bg2">
                    <a:lumMod val="25000"/>
                  </a:schemeClr>
                </a:solidFill>
                <a:latin typeface="Arial" panose="020B0604020202020204" pitchFamily="34" charset="0"/>
                <a:cs typeface="Arial" panose="020B0604020202020204" pitchFamily="34" charset="0"/>
              </a:rPr>
              <a:t>נ זו)</a:t>
            </a:r>
          </a:p>
        </p:txBody>
      </p:sp>
      <p:sp>
        <p:nvSpPr>
          <p:cNvPr id="2" name="מציין מיקום של מספר שקופית 1">
            <a:extLst>
              <a:ext uri="{FF2B5EF4-FFF2-40B4-BE49-F238E27FC236}">
                <a16:creationId xmlns:a16="http://schemas.microsoft.com/office/drawing/2014/main" id="{407A7D4F-EA93-3139-53F7-489D0CC83CE2}"/>
              </a:ext>
            </a:extLst>
          </p:cNvPr>
          <p:cNvSpPr>
            <a:spLocks noGrp="1"/>
          </p:cNvSpPr>
          <p:nvPr>
            <p:ph type="sldNum" sz="quarter" idx="12"/>
          </p:nvPr>
        </p:nvSpPr>
        <p:spPr/>
        <p:txBody>
          <a:bodyPr/>
          <a:lstStyle/>
          <a:p>
            <a:fld id="{5A33CB2A-1702-4C1D-9CC4-8D472D39F19E}" type="slidenum">
              <a:rPr lang="en-US" smtClean="0"/>
              <a:t>24</a:t>
            </a:fld>
            <a:endParaRPr lang="en-US"/>
          </a:p>
        </p:txBody>
      </p:sp>
      <p:sp>
        <p:nvSpPr>
          <p:cNvPr id="5" name="תיבת טקסט 4">
            <a:extLst>
              <a:ext uri="{FF2B5EF4-FFF2-40B4-BE49-F238E27FC236}">
                <a16:creationId xmlns:a16="http://schemas.microsoft.com/office/drawing/2014/main" id="{F7BEFF77-8296-A411-8BEE-69FF51B7AF60}"/>
              </a:ext>
            </a:extLst>
          </p:cNvPr>
          <p:cNvSpPr txBox="1"/>
          <p:nvPr/>
        </p:nvSpPr>
        <p:spPr>
          <a:xfrm>
            <a:off x="887782" y="1339303"/>
            <a:ext cx="7298356" cy="2554545"/>
          </a:xfrm>
          <a:prstGeom prst="rect">
            <a:avLst/>
          </a:prstGeom>
          <a:noFill/>
        </p:spPr>
        <p:txBody>
          <a:bodyPr wrap="square">
            <a:spAutoFit/>
          </a:bodyPr>
          <a:lstStyle/>
          <a:p>
            <a:pPr algn="l"/>
            <a:r>
              <a:rPr lang="en-US" sz="1600" dirty="0">
                <a:solidFill>
                  <a:srgbClr val="0000FF"/>
                </a:solidFill>
                <a:latin typeface="Consolas" panose="020B0609020204030204" pitchFamily="49" charset="0"/>
              </a:rPr>
              <a:t>alter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IfstayInvontry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@size </a:t>
            </a:r>
            <a:r>
              <a:rPr lang="en-US" sz="1600" dirty="0" err="1">
                <a:solidFill>
                  <a:srgbClr val="0000FF"/>
                </a:solidFill>
                <a:latin typeface="Consolas" panose="020B0609020204030204" pitchFamily="49" charset="0"/>
              </a:rPr>
              <a:t>int</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@amount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bit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as</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exists(</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s</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Size s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Model m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ModelId</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ModelId</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@size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Size </a:t>
            </a:r>
            <a:r>
              <a:rPr lang="en-US" sz="1600" dirty="0">
                <a:solidFill>
                  <a:srgbClr val="808080"/>
                </a:solidFill>
                <a:latin typeface="Consolas" panose="020B0609020204030204" pitchFamily="49" charset="0"/>
              </a:rPr>
              <a:t>and</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Inventory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@amount</a:t>
            </a:r>
            <a:r>
              <a:rPr lang="en-US" sz="1600" dirty="0">
                <a:solidFill>
                  <a:srgbClr val="808080"/>
                </a:solidFill>
                <a:latin typeface="Consolas" panose="020B0609020204030204" pitchFamily="49" charset="0"/>
              </a:rPr>
              <a:t>)&gt;=</a:t>
            </a:r>
            <a:r>
              <a:rPr lang="en-US" sz="1600" dirty="0">
                <a:solidFill>
                  <a:srgbClr val="000000"/>
                </a:solidFill>
                <a:latin typeface="Consolas" panose="020B0609020204030204" pitchFamily="49" charset="0"/>
              </a:rPr>
              <a:t>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1</a:t>
            </a:r>
          </a:p>
          <a:p>
            <a:pPr algn="l"/>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0</a:t>
            </a:r>
          </a:p>
          <a:p>
            <a:pPr algn="l"/>
            <a:r>
              <a:rPr lang="en-US" sz="1600" dirty="0">
                <a:solidFill>
                  <a:srgbClr val="0000FF"/>
                </a:solidFill>
                <a:latin typeface="Consolas" panose="020B0609020204030204" pitchFamily="49" charset="0"/>
              </a:rPr>
              <a:t>end</a:t>
            </a:r>
            <a:endParaRPr lang="he-IL" sz="1600" dirty="0"/>
          </a:p>
        </p:txBody>
      </p:sp>
    </p:spTree>
    <p:extLst>
      <p:ext uri="{BB962C8B-B14F-4D97-AF65-F5344CB8AC3E}">
        <p14:creationId xmlns:p14="http://schemas.microsoft.com/office/powerpoint/2010/main" val="1280678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תמונה 13">
            <a:extLst>
              <a:ext uri="{FF2B5EF4-FFF2-40B4-BE49-F238E27FC236}">
                <a16:creationId xmlns:a16="http://schemas.microsoft.com/office/drawing/2014/main" id="{E0FEAB62-B5D5-6BA7-4FE4-461342BC80A0}"/>
              </a:ext>
            </a:extLst>
          </p:cNvPr>
          <p:cNvPicPr>
            <a:picLocks noChangeAspect="1"/>
          </p:cNvPicPr>
          <p:nvPr/>
        </p:nvPicPr>
        <p:blipFill>
          <a:blip r:embed="rId2"/>
          <a:stretch>
            <a:fillRect/>
          </a:stretch>
        </p:blipFill>
        <p:spPr>
          <a:xfrm>
            <a:off x="8879688" y="5114224"/>
            <a:ext cx="2665862" cy="881089"/>
          </a:xfrm>
          <a:prstGeom prst="rect">
            <a:avLst/>
          </a:prstGeom>
        </p:spPr>
      </p:pic>
      <p:sp>
        <p:nvSpPr>
          <p:cNvPr id="15" name="תיבת טקסט 14">
            <a:extLst>
              <a:ext uri="{FF2B5EF4-FFF2-40B4-BE49-F238E27FC236}">
                <a16:creationId xmlns:a16="http://schemas.microsoft.com/office/drawing/2014/main" id="{5CFF0080-678C-B48E-5C52-FE3A598E272A}"/>
              </a:ext>
            </a:extLst>
          </p:cNvPr>
          <p:cNvSpPr txBox="1"/>
          <p:nvPr/>
        </p:nvSpPr>
        <p:spPr>
          <a:xfrm>
            <a:off x="-1437110" y="237646"/>
            <a:ext cx="13470340" cy="830997"/>
          </a:xfrm>
          <a:prstGeom prst="rect">
            <a:avLst/>
          </a:prstGeom>
          <a:noFill/>
        </p:spPr>
        <p:txBody>
          <a:bodyPr wrap="square" rtlCol="1">
            <a:spAutoFit/>
          </a:bodyPr>
          <a:lstStyle/>
          <a:p>
            <a:r>
              <a:rPr lang="he-IL" sz="2400" dirty="0">
                <a:solidFill>
                  <a:schemeClr val="bg2">
                    <a:lumMod val="25000"/>
                  </a:schemeClr>
                </a:solidFill>
                <a:latin typeface="Arial" panose="020B0604020202020204" pitchFamily="34" charset="0"/>
                <a:cs typeface="Arial" panose="020B0604020202020204" pitchFamily="34" charset="0"/>
              </a:rPr>
              <a:t>3.פונ שמקבלת מידה וכמות ומחזירה בטבלה כל הבגדים ממידה זו שיש במלאי(מענה </a:t>
            </a:r>
            <a:endParaRPr lang="en-US" sz="2400" dirty="0">
              <a:solidFill>
                <a:schemeClr val="bg2">
                  <a:lumMod val="25000"/>
                </a:schemeClr>
              </a:solidFill>
              <a:latin typeface="Arial" panose="020B0604020202020204" pitchFamily="34" charset="0"/>
              <a:cs typeface="Arial" panose="020B0604020202020204" pitchFamily="34" charset="0"/>
            </a:endParaRPr>
          </a:p>
          <a:p>
            <a:r>
              <a:rPr lang="he-IL" sz="2400" dirty="0">
                <a:solidFill>
                  <a:schemeClr val="bg2">
                    <a:lumMod val="25000"/>
                  </a:schemeClr>
                </a:solidFill>
                <a:latin typeface="Arial" panose="020B0604020202020204" pitchFamily="34" charset="0"/>
                <a:cs typeface="Arial" panose="020B0604020202020204" pitchFamily="34" charset="0"/>
              </a:rPr>
              <a:t>למטרה מס 4)</a:t>
            </a:r>
          </a:p>
        </p:txBody>
      </p:sp>
      <p:sp>
        <p:nvSpPr>
          <p:cNvPr id="8" name="תיבת טקסט 7">
            <a:extLst>
              <a:ext uri="{FF2B5EF4-FFF2-40B4-BE49-F238E27FC236}">
                <a16:creationId xmlns:a16="http://schemas.microsoft.com/office/drawing/2014/main" id="{1A779C08-428E-3838-8B0E-89BA3ACC53F4}"/>
              </a:ext>
            </a:extLst>
          </p:cNvPr>
          <p:cNvSpPr txBox="1"/>
          <p:nvPr/>
        </p:nvSpPr>
        <p:spPr>
          <a:xfrm>
            <a:off x="357117" y="4635989"/>
            <a:ext cx="10996683" cy="923330"/>
          </a:xfrm>
          <a:prstGeom prst="rect">
            <a:avLst/>
          </a:prstGeom>
          <a:noFill/>
        </p:spPr>
        <p:txBody>
          <a:bodyPr wrap="square">
            <a:spAutoFit/>
          </a:bodyPr>
          <a:lstStyle/>
          <a:p>
            <a:pPr algn="l"/>
            <a:r>
              <a:rPr lang="en-US" sz="1800" dirty="0">
                <a:solidFill>
                  <a:srgbClr val="000000"/>
                </a:solidFill>
                <a:latin typeface="Consolas" panose="020B0609020204030204" pitchFamily="49" charset="0"/>
              </a:rPr>
              <a:t>-----------</a:t>
            </a: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OrderBySize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18</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endParaRPr lang="he-IL" dirty="0"/>
          </a:p>
        </p:txBody>
      </p:sp>
      <p:pic>
        <p:nvPicPr>
          <p:cNvPr id="10" name="תמונה 9" descr="תמונה שמכילה טקסט, צילום מסך, גופן, קו&#10;&#10;התיאור נוצר באופן אוטומטי">
            <a:extLst>
              <a:ext uri="{FF2B5EF4-FFF2-40B4-BE49-F238E27FC236}">
                <a16:creationId xmlns:a16="http://schemas.microsoft.com/office/drawing/2014/main" id="{178DD7AC-0E96-05C6-CD36-11033A042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372" y="5842540"/>
            <a:ext cx="6911557" cy="805229"/>
          </a:xfrm>
          <a:prstGeom prst="rect">
            <a:avLst/>
          </a:prstGeom>
        </p:spPr>
      </p:pic>
      <p:cxnSp>
        <p:nvCxnSpPr>
          <p:cNvPr id="12" name="מחבר חץ ישר 11">
            <a:extLst>
              <a:ext uri="{FF2B5EF4-FFF2-40B4-BE49-F238E27FC236}">
                <a16:creationId xmlns:a16="http://schemas.microsoft.com/office/drawing/2014/main" id="{45EACE6E-D8B1-8750-AF54-3E62E63394EB}"/>
              </a:ext>
            </a:extLst>
          </p:cNvPr>
          <p:cNvCxnSpPr>
            <a:cxnSpLocks/>
          </p:cNvCxnSpPr>
          <p:nvPr/>
        </p:nvCxnSpPr>
        <p:spPr>
          <a:xfrm>
            <a:off x="3777241" y="5631679"/>
            <a:ext cx="903941" cy="4688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מציין מיקום של מספר שקופית 1">
            <a:extLst>
              <a:ext uri="{FF2B5EF4-FFF2-40B4-BE49-F238E27FC236}">
                <a16:creationId xmlns:a16="http://schemas.microsoft.com/office/drawing/2014/main" id="{9333ACF8-11FB-DD4C-5C21-2FD635CC952D}"/>
              </a:ext>
            </a:extLst>
          </p:cNvPr>
          <p:cNvSpPr>
            <a:spLocks noGrp="1"/>
          </p:cNvSpPr>
          <p:nvPr>
            <p:ph type="sldNum" sz="quarter" idx="12"/>
          </p:nvPr>
        </p:nvSpPr>
        <p:spPr/>
        <p:txBody>
          <a:bodyPr/>
          <a:lstStyle/>
          <a:p>
            <a:fld id="{5A33CB2A-1702-4C1D-9CC4-8D472D39F19E}" type="slidenum">
              <a:rPr lang="en-US" smtClean="0"/>
              <a:t>25</a:t>
            </a:fld>
            <a:endParaRPr lang="en-US"/>
          </a:p>
        </p:txBody>
      </p:sp>
      <p:sp>
        <p:nvSpPr>
          <p:cNvPr id="3" name="מלבן 2">
            <a:extLst>
              <a:ext uri="{FF2B5EF4-FFF2-40B4-BE49-F238E27FC236}">
                <a16:creationId xmlns:a16="http://schemas.microsoft.com/office/drawing/2014/main" id="{E78CA08D-AE88-4FCF-A62A-B32EE1A1DA30}"/>
              </a:ext>
            </a:extLst>
          </p:cNvPr>
          <p:cNvSpPr/>
          <p:nvPr/>
        </p:nvSpPr>
        <p:spPr>
          <a:xfrm>
            <a:off x="357117" y="603617"/>
            <a:ext cx="10346742" cy="4247317"/>
          </a:xfrm>
          <a:prstGeom prst="rect">
            <a:avLst/>
          </a:prstGeom>
        </p:spPr>
        <p:txBody>
          <a:bodyPr wrap="square">
            <a:spAutoFit/>
          </a:bodyPr>
          <a:lstStyle/>
          <a:p>
            <a:pPr algn="l"/>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OrderBySize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@size </a:t>
            </a:r>
            <a:r>
              <a:rPr lang="en-US" dirty="0" err="1">
                <a:solidFill>
                  <a:srgbClr val="0000FF"/>
                </a:solidFill>
                <a:latin typeface="Consolas" panose="020B0609020204030204" pitchFamily="49" charset="0"/>
              </a:rPr>
              <a:t>int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returns</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OutputTable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endParaRPr lang="en-US" dirty="0">
              <a:solidFill>
                <a:srgbClr val="000000"/>
              </a:solidFill>
              <a:latin typeface="Consolas" panose="020B0609020204030204" pitchFamily="49" charset="0"/>
            </a:endParaRPr>
          </a:p>
          <a:p>
            <a:pPr algn="l"/>
            <a:r>
              <a:rPr lang="he-IL" dirty="0">
                <a:solidFill>
                  <a:srgbClr val="808080"/>
                </a:solidFill>
                <a:latin typeface="Consolas" panose="020B0609020204030204" pitchFamily="49" charset="0"/>
              </a:rPr>
              <a:t>(</a:t>
            </a:r>
            <a:endParaRPr lang="he-IL" dirty="0">
              <a:solidFill>
                <a:srgbClr val="000000"/>
              </a:solidFill>
              <a:latin typeface="Consolas" panose="020B0609020204030204" pitchFamily="49" charset="0"/>
            </a:endParaRPr>
          </a:p>
          <a:p>
            <a:pPr algn="l"/>
            <a:r>
              <a:rPr lang="en-US" dirty="0" err="1">
                <a:solidFill>
                  <a:srgbClr val="000000"/>
                </a:solidFill>
                <a:latin typeface="Consolas" panose="020B0609020204030204" pitchFamily="49" charset="0"/>
              </a:rPr>
              <a:t>modelname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color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 </a:t>
            </a:r>
            <a:r>
              <a:rPr lang="en-US" dirty="0" err="1">
                <a:solidFill>
                  <a:srgbClr val="0000FF"/>
                </a:solidFill>
                <a:latin typeface="Consolas" panose="020B0609020204030204" pitchFamily="49" charset="0"/>
              </a:rPr>
              <a:t>int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Inventory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Size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err="1">
                <a:solidFill>
                  <a:srgbClr val="000000"/>
                </a:solidFill>
                <a:latin typeface="Consolas" panose="020B0609020204030204" pitchFamily="49" charset="0"/>
              </a:rPr>
              <a:t>SizeId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categoryname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OutputTable</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m</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ModelName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Color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Inventory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Size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SizeId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CategoryName</a:t>
            </a:r>
          </a:p>
          <a:p>
            <a:pPr algn="l"/>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Size s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Model m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ModelId</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ModelId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Category c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CategoryId</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m</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CategoryId</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Size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@size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IfstayInvontry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size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p>
          <a:p>
            <a:pPr algn="l"/>
            <a:r>
              <a:rPr lang="en-US" dirty="0">
                <a:solidFill>
                  <a:srgbClr val="0000FF"/>
                </a:solidFill>
                <a:latin typeface="Consolas" panose="020B0609020204030204" pitchFamily="49" charset="0"/>
              </a:rPr>
              <a:t>return</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End</a:t>
            </a:r>
            <a:endParaRPr lang="he-IL" dirty="0"/>
          </a:p>
        </p:txBody>
      </p:sp>
    </p:spTree>
    <p:extLst>
      <p:ext uri="{BB962C8B-B14F-4D97-AF65-F5344CB8AC3E}">
        <p14:creationId xmlns:p14="http://schemas.microsoft.com/office/powerpoint/2010/main" val="789409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2CCF22EF-C4DF-6D20-C9A1-AFA7E5D1A019}"/>
              </a:ext>
            </a:extLst>
          </p:cNvPr>
          <p:cNvSpPr txBox="1"/>
          <p:nvPr/>
        </p:nvSpPr>
        <p:spPr>
          <a:xfrm>
            <a:off x="371901" y="602048"/>
            <a:ext cx="11488003" cy="830997"/>
          </a:xfrm>
          <a:prstGeom prst="rect">
            <a:avLst/>
          </a:prstGeom>
          <a:noFill/>
        </p:spPr>
        <p:txBody>
          <a:bodyPr wrap="square">
            <a:spAutoFit/>
          </a:bodyPr>
          <a:lstStyle/>
          <a:p>
            <a:r>
              <a:rPr lang="he-IL" sz="2400" dirty="0">
                <a:solidFill>
                  <a:schemeClr val="bg2">
                    <a:lumMod val="25000"/>
                  </a:schemeClr>
                </a:solidFill>
                <a:latin typeface="Arial" panose="020B0604020202020204" pitchFamily="34" charset="0"/>
                <a:cs typeface="Arial" panose="020B0604020202020204" pitchFamily="34" charset="0"/>
              </a:rPr>
              <a:t>1.פרוצדורה שמקבלת דגם ומידה וכמות ובודקת האם קיים במלאי אם כן תעדכן את המלאי(מענה למטרה מס 4)</a:t>
            </a:r>
          </a:p>
        </p:txBody>
      </p:sp>
      <p:sp>
        <p:nvSpPr>
          <p:cNvPr id="8" name="תיבת טקסט 7">
            <a:extLst>
              <a:ext uri="{FF2B5EF4-FFF2-40B4-BE49-F238E27FC236}">
                <a16:creationId xmlns:a16="http://schemas.microsoft.com/office/drawing/2014/main" id="{22241ABC-75D3-9317-B301-0CE21F35C33A}"/>
              </a:ext>
            </a:extLst>
          </p:cNvPr>
          <p:cNvSpPr txBox="1"/>
          <p:nvPr/>
        </p:nvSpPr>
        <p:spPr>
          <a:xfrm>
            <a:off x="6119519" y="131584"/>
            <a:ext cx="5542129" cy="707886"/>
          </a:xfrm>
          <a:prstGeom prst="rect">
            <a:avLst/>
          </a:prstGeom>
          <a:noFill/>
        </p:spPr>
        <p:txBody>
          <a:bodyPr wrap="square" rtlCol="1">
            <a:spAutoFit/>
          </a:bodyPr>
          <a:lstStyle/>
          <a:p>
            <a:r>
              <a:rPr lang="he-IL" sz="4000" dirty="0">
                <a:latin typeface="Arial" panose="020B0604020202020204" pitchFamily="34" charset="0"/>
                <a:cs typeface="Arial" panose="020B0604020202020204" pitchFamily="34" charset="0"/>
              </a:rPr>
              <a:t>פרוצדורות</a:t>
            </a:r>
          </a:p>
        </p:txBody>
      </p:sp>
      <p:sp>
        <p:nvSpPr>
          <p:cNvPr id="2" name="מציין מיקום של מספר שקופית 1">
            <a:extLst>
              <a:ext uri="{FF2B5EF4-FFF2-40B4-BE49-F238E27FC236}">
                <a16:creationId xmlns:a16="http://schemas.microsoft.com/office/drawing/2014/main" id="{8DD14494-BF4E-E55B-A760-ED1E0547DC8F}"/>
              </a:ext>
            </a:extLst>
          </p:cNvPr>
          <p:cNvSpPr>
            <a:spLocks noGrp="1"/>
          </p:cNvSpPr>
          <p:nvPr>
            <p:ph type="sldNum" sz="quarter" idx="12"/>
          </p:nvPr>
        </p:nvSpPr>
        <p:spPr/>
        <p:txBody>
          <a:bodyPr/>
          <a:lstStyle/>
          <a:p>
            <a:fld id="{5A33CB2A-1702-4C1D-9CC4-8D472D39F19E}" type="slidenum">
              <a:rPr lang="en-US" smtClean="0"/>
              <a:t>26</a:t>
            </a:fld>
            <a:endParaRPr lang="en-US"/>
          </a:p>
        </p:txBody>
      </p:sp>
      <p:sp>
        <p:nvSpPr>
          <p:cNvPr id="9" name="תיבת טקסט 8">
            <a:extLst>
              <a:ext uri="{FF2B5EF4-FFF2-40B4-BE49-F238E27FC236}">
                <a16:creationId xmlns:a16="http://schemas.microsoft.com/office/drawing/2014/main" id="{A41EF4B2-F6A6-9E99-DF49-53EAA53AF7C6}"/>
              </a:ext>
            </a:extLst>
          </p:cNvPr>
          <p:cNvSpPr txBox="1"/>
          <p:nvPr/>
        </p:nvSpPr>
        <p:spPr>
          <a:xfrm>
            <a:off x="1178341" y="1433045"/>
            <a:ext cx="7712242" cy="4524315"/>
          </a:xfrm>
          <a:prstGeom prst="rect">
            <a:avLst/>
          </a:prstGeom>
          <a:noFill/>
        </p:spPr>
        <p:txBody>
          <a:bodyPr wrap="square">
            <a:spAutoFit/>
          </a:bodyPr>
          <a:lstStyle/>
          <a:p>
            <a:pPr algn="l"/>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procedure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UpdateAmount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@sizeid </a:t>
            </a:r>
            <a:r>
              <a:rPr lang="en-US" sz="1800" dirty="0" err="1">
                <a:solidFill>
                  <a:srgbClr val="0000FF"/>
                </a:solidFill>
                <a:latin typeface="Consolas" panose="020B0609020204030204" pitchFamily="49" charset="0"/>
              </a:rPr>
              <a:t>int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@model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@amount </a:t>
            </a:r>
            <a:r>
              <a:rPr lang="en-US" sz="1800" dirty="0" err="1">
                <a:solidFill>
                  <a:srgbClr val="0000FF"/>
                </a:solidFill>
                <a:latin typeface="Consolas" panose="020B0609020204030204" pitchFamily="49" charset="0"/>
              </a:rPr>
              <a:t>int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bit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output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pPr algn="l"/>
            <a:r>
              <a:rPr lang="da-DK" sz="1800" dirty="0">
                <a:solidFill>
                  <a:srgbClr val="0000FF"/>
                </a:solidFill>
                <a:latin typeface="Consolas" panose="020B0609020204030204" pitchFamily="49" charset="0"/>
              </a:rPr>
              <a:t>set</a:t>
            </a:r>
            <a:r>
              <a:rPr lang="da-DK" sz="1800" dirty="0">
                <a:solidFill>
                  <a:srgbClr val="000000"/>
                </a:solidFill>
                <a:latin typeface="Consolas" panose="020B0609020204030204" pitchFamily="49" charset="0"/>
              </a:rPr>
              <a:t> @x</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dbo</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IfstayInvontryTosizeId</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@sizeid</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@amount</a:t>
            </a:r>
            <a:r>
              <a:rPr lang="da-DK" sz="1800" dirty="0">
                <a:solidFill>
                  <a:srgbClr val="808080"/>
                </a:solidFill>
                <a:latin typeface="Consolas" panose="020B0609020204030204" pitchFamily="49" charset="0"/>
              </a:rPr>
              <a:t>)</a:t>
            </a:r>
            <a:endParaRPr lang="da-DK"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update</a:t>
            </a:r>
            <a:r>
              <a:rPr lang="en-US" sz="1800" dirty="0">
                <a:solidFill>
                  <a:srgbClr val="000000"/>
                </a:solidFill>
                <a:latin typeface="Consolas" panose="020B0609020204030204" pitchFamily="49" charset="0"/>
              </a:rPr>
              <a:t> Size</a:t>
            </a: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Inventory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Inventory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@amount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SizeId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@sizeid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ModelId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@model</a:t>
            </a: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end</a:t>
            </a:r>
            <a:r>
              <a:rPr lang="en-US" sz="1800" dirty="0">
                <a:solidFill>
                  <a:srgbClr val="000000"/>
                </a:solidFill>
                <a:latin typeface="Consolas" panose="020B0609020204030204" pitchFamily="49" charset="0"/>
              </a:rPr>
              <a:t> </a:t>
            </a:r>
          </a:p>
          <a:p>
            <a:pPr algn="l"/>
            <a:endParaRPr lang="he-IL"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@t </a:t>
            </a:r>
            <a:r>
              <a:rPr lang="en-US" sz="1800" dirty="0">
                <a:solidFill>
                  <a:srgbClr val="0000FF"/>
                </a:solidFill>
                <a:latin typeface="Consolas" panose="020B0609020204030204" pitchFamily="49" charset="0"/>
              </a:rPr>
              <a:t>bit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exec</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UpdateAmount</a:t>
            </a:r>
            <a:r>
              <a:rPr lang="en-US" sz="1800" dirty="0">
                <a:solidFill>
                  <a:srgbClr val="0000FF"/>
                </a:solidFill>
                <a:latin typeface="Consolas" panose="020B0609020204030204" pitchFamily="49" charset="0"/>
              </a:rPr>
              <a:t> </a:t>
            </a:r>
            <a:r>
              <a:rPr lang="en-US" sz="1800" dirty="0">
                <a:solidFill>
                  <a:srgbClr val="000000"/>
                </a:solidFill>
                <a:latin typeface="Consolas" panose="020B0609020204030204" pitchFamily="49" charset="0"/>
              </a:rPr>
              <a:t>@sizeid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@model</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@amount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 </a:t>
            </a:r>
            <a:r>
              <a:rPr lang="en-US" sz="1800" dirty="0">
                <a:solidFill>
                  <a:srgbClr val="0000FF"/>
                </a:solidFill>
                <a:latin typeface="Consolas" panose="020B0609020204030204" pitchFamily="49" charset="0"/>
              </a:rPr>
              <a:t>output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print</a:t>
            </a:r>
            <a:r>
              <a:rPr lang="en-US" sz="1800" dirty="0">
                <a:solidFill>
                  <a:srgbClr val="000000"/>
                </a:solidFill>
                <a:latin typeface="Consolas" panose="020B0609020204030204" pitchFamily="49" charset="0"/>
              </a:rPr>
              <a:t> @t</a:t>
            </a:r>
            <a:endParaRPr lang="he-IL" dirty="0"/>
          </a:p>
        </p:txBody>
      </p:sp>
    </p:spTree>
    <p:extLst>
      <p:ext uri="{BB962C8B-B14F-4D97-AF65-F5344CB8AC3E}">
        <p14:creationId xmlns:p14="http://schemas.microsoft.com/office/powerpoint/2010/main" val="4070815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BAB2D027-E42B-F9E0-4F57-5870B5181961}"/>
              </a:ext>
            </a:extLst>
          </p:cNvPr>
          <p:cNvSpPr txBox="1"/>
          <p:nvPr/>
        </p:nvSpPr>
        <p:spPr>
          <a:xfrm>
            <a:off x="355463" y="1073269"/>
            <a:ext cx="9563668" cy="4401205"/>
          </a:xfrm>
          <a:prstGeom prst="rect">
            <a:avLst/>
          </a:prstGeom>
          <a:noFill/>
        </p:spPr>
        <p:txBody>
          <a:bodyPr wrap="square">
            <a:spAutoFit/>
          </a:bodyPr>
          <a:lstStyle/>
          <a:p>
            <a:pPr algn="l"/>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TotalPrice</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@id </a:t>
            </a:r>
            <a:r>
              <a:rPr lang="en-US" sz="2000" dirty="0" err="1">
                <a:solidFill>
                  <a:srgbClr val="0000FF"/>
                </a:solidFill>
                <a:latin typeface="Consolas" panose="020B0609020204030204" pitchFamily="49" charset="0"/>
              </a:rPr>
              <a:t>int</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@total</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output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as</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begin</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@total</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sum</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Price</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Orders o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orderDetail</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orr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orr</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OrderId</a:t>
            </a:r>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Size s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orr</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Model m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ModelId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SizeId</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CustomerId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@id</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end</a:t>
            </a:r>
            <a:r>
              <a:rPr lang="en-US" sz="2000" dirty="0">
                <a:solidFill>
                  <a:srgbClr val="000000"/>
                </a:solidFill>
                <a:latin typeface="Consolas" panose="020B0609020204030204" pitchFamily="49" charset="0"/>
              </a:rPr>
              <a:t> </a:t>
            </a:r>
            <a:endParaRPr lang="he-IL" sz="2000" dirty="0">
              <a:solidFill>
                <a:srgbClr val="000000"/>
              </a:solidFill>
              <a:latin typeface="Consolas" panose="020B0609020204030204" pitchFamily="49" charset="0"/>
            </a:endParaRPr>
          </a:p>
          <a:p>
            <a:pPr algn="l"/>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declare</a:t>
            </a:r>
            <a:r>
              <a:rPr lang="en-US" sz="2000" dirty="0">
                <a:solidFill>
                  <a:srgbClr val="000000"/>
                </a:solidFill>
                <a:latin typeface="Consolas" panose="020B0609020204030204" pitchFamily="49" charset="0"/>
              </a:rPr>
              <a:t> @total </a:t>
            </a:r>
            <a:r>
              <a:rPr lang="en-US" sz="2000" dirty="0">
                <a:solidFill>
                  <a:srgbClr val="0000FF"/>
                </a:solidFill>
                <a:latin typeface="Consolas" panose="020B0609020204030204" pitchFamily="49" charset="0"/>
              </a:rPr>
              <a:t>int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exec</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TotalPrice</a:t>
            </a:r>
            <a:r>
              <a:rPr lang="en-US" sz="2000" dirty="0">
                <a:solidFill>
                  <a:srgbClr val="0000FF"/>
                </a:solidFill>
                <a:latin typeface="Consolas" panose="020B0609020204030204" pitchFamily="49" charset="0"/>
              </a:rPr>
              <a:t> </a:t>
            </a:r>
            <a:r>
              <a:rPr lang="en-US" sz="2000" dirty="0">
                <a:solidFill>
                  <a:srgbClr val="000000"/>
                </a:solidFill>
                <a:latin typeface="Consolas" panose="020B0609020204030204" pitchFamily="49" charset="0"/>
              </a:rPr>
              <a:t>5</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@total </a:t>
            </a:r>
            <a:r>
              <a:rPr lang="en-US" sz="2000" dirty="0">
                <a:solidFill>
                  <a:srgbClr val="0000FF"/>
                </a:solidFill>
                <a:latin typeface="Consolas" panose="020B0609020204030204" pitchFamily="49" charset="0"/>
              </a:rPr>
              <a:t>output</a:t>
            </a:r>
            <a:endParaRPr lang="en-US" sz="2000" dirty="0">
              <a:solidFill>
                <a:srgbClr val="000000"/>
              </a:solidFill>
              <a:latin typeface="Consolas" panose="020B0609020204030204" pitchFamily="49" charset="0"/>
            </a:endParaRPr>
          </a:p>
          <a:p>
            <a:pPr algn="l"/>
            <a:r>
              <a:rPr lang="en-US" sz="2000" dirty="0">
                <a:solidFill>
                  <a:srgbClr val="0000FF"/>
                </a:solidFill>
                <a:latin typeface="Consolas" panose="020B0609020204030204" pitchFamily="49" charset="0"/>
              </a:rPr>
              <a:t>print</a:t>
            </a:r>
            <a:r>
              <a:rPr lang="en-US" sz="2000" dirty="0">
                <a:solidFill>
                  <a:srgbClr val="000000"/>
                </a:solidFill>
                <a:latin typeface="Consolas" panose="020B0609020204030204" pitchFamily="49" charset="0"/>
              </a:rPr>
              <a:t> @total</a:t>
            </a:r>
            <a:endParaRPr lang="he-IL" sz="2000" dirty="0"/>
          </a:p>
        </p:txBody>
      </p:sp>
      <p:sp>
        <p:nvSpPr>
          <p:cNvPr id="6" name="תיבת טקסט 5">
            <a:extLst>
              <a:ext uri="{FF2B5EF4-FFF2-40B4-BE49-F238E27FC236}">
                <a16:creationId xmlns:a16="http://schemas.microsoft.com/office/drawing/2014/main" id="{9290B0BE-6918-ECA3-E50E-7C0CDEBF0148}"/>
              </a:ext>
            </a:extLst>
          </p:cNvPr>
          <p:cNvSpPr txBox="1"/>
          <p:nvPr/>
        </p:nvSpPr>
        <p:spPr>
          <a:xfrm>
            <a:off x="66501" y="322239"/>
            <a:ext cx="11933356" cy="830997"/>
          </a:xfrm>
          <a:prstGeom prst="rect">
            <a:avLst/>
          </a:prstGeom>
          <a:noFill/>
        </p:spPr>
        <p:txBody>
          <a:bodyPr wrap="square" rtlCol="1">
            <a:spAutoFit/>
          </a:bodyPr>
          <a:lstStyle/>
          <a:p>
            <a:r>
              <a:rPr lang="he-IL" sz="2400" dirty="0">
                <a:solidFill>
                  <a:schemeClr val="bg2">
                    <a:lumMod val="25000"/>
                  </a:schemeClr>
                </a:solidFill>
                <a:latin typeface="Arial" panose="020B0604020202020204" pitchFamily="34" charset="0"/>
                <a:cs typeface="Arial" panose="020B0604020202020204" pitchFamily="34" charset="0"/>
              </a:rPr>
              <a:t>2.פרוצדורה שמקבלת קוד משתמש ומחזירה את הסכום הכולל של ההזמנות שהזמין (מענה למטרה מס 2)</a:t>
            </a:r>
          </a:p>
        </p:txBody>
      </p:sp>
      <p:sp>
        <p:nvSpPr>
          <p:cNvPr id="2" name="מציין מיקום של מספר שקופית 1">
            <a:extLst>
              <a:ext uri="{FF2B5EF4-FFF2-40B4-BE49-F238E27FC236}">
                <a16:creationId xmlns:a16="http://schemas.microsoft.com/office/drawing/2014/main" id="{6191F806-BF44-9194-F398-777396E7F93C}"/>
              </a:ext>
            </a:extLst>
          </p:cNvPr>
          <p:cNvSpPr>
            <a:spLocks noGrp="1"/>
          </p:cNvSpPr>
          <p:nvPr>
            <p:ph type="sldNum" sz="quarter" idx="12"/>
          </p:nvPr>
        </p:nvSpPr>
        <p:spPr/>
        <p:txBody>
          <a:bodyPr/>
          <a:lstStyle/>
          <a:p>
            <a:fld id="{5A33CB2A-1702-4C1D-9CC4-8D472D39F19E}" type="slidenum">
              <a:rPr lang="en-US" smtClean="0"/>
              <a:t>27</a:t>
            </a:fld>
            <a:endParaRPr lang="en-US"/>
          </a:p>
        </p:txBody>
      </p:sp>
    </p:spTree>
    <p:extLst>
      <p:ext uri="{BB962C8B-B14F-4D97-AF65-F5344CB8AC3E}">
        <p14:creationId xmlns:p14="http://schemas.microsoft.com/office/powerpoint/2010/main" val="819679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0987EA0B-B8ED-D17C-2B61-258BC06FEDCC}"/>
              </a:ext>
            </a:extLst>
          </p:cNvPr>
          <p:cNvSpPr txBox="1"/>
          <p:nvPr/>
        </p:nvSpPr>
        <p:spPr>
          <a:xfrm>
            <a:off x="879895" y="258577"/>
            <a:ext cx="11067820" cy="646331"/>
          </a:xfrm>
          <a:prstGeom prst="rect">
            <a:avLst/>
          </a:prstGeom>
          <a:noFill/>
        </p:spPr>
        <p:txBody>
          <a:bodyPr wrap="square" rtlCol="1">
            <a:spAutoFit/>
          </a:bodyPr>
          <a:lstStyle/>
          <a:p>
            <a:r>
              <a:rPr lang="he-IL" dirty="0">
                <a:solidFill>
                  <a:schemeClr val="bg2">
                    <a:lumMod val="25000"/>
                  </a:schemeClr>
                </a:solidFill>
              </a:rPr>
              <a:t>3.</a:t>
            </a:r>
            <a:r>
              <a:rPr lang="he-IL" dirty="0">
                <a:solidFill>
                  <a:schemeClr val="bg2">
                    <a:lumMod val="25000"/>
                  </a:schemeClr>
                </a:solidFill>
                <a:latin typeface="Consolas" panose="020B0609020204030204" pitchFamily="49" charset="0"/>
              </a:rPr>
              <a:t> פרוצדורה שמטפלת בהזמנה פריט ללקוח אם ההזמנה קיימת תוסיף להזמנה זו אם לא תיצור חדשה ותחזיר את מס ההזמנה החדשה משתמשת </a:t>
            </a:r>
            <a:r>
              <a:rPr lang="he-IL" dirty="0" err="1">
                <a:solidFill>
                  <a:schemeClr val="bg2">
                    <a:lumMod val="25000"/>
                  </a:schemeClr>
                </a:solidFill>
                <a:latin typeface="Consolas" panose="020B0609020204030204" pitchFamily="49" charset="0"/>
              </a:rPr>
              <a:t>בפונ</a:t>
            </a:r>
            <a:r>
              <a:rPr lang="he-IL" dirty="0">
                <a:solidFill>
                  <a:schemeClr val="bg2">
                    <a:lumMod val="25000"/>
                  </a:schemeClr>
                </a:solidFill>
                <a:latin typeface="Consolas" panose="020B0609020204030204" pitchFamily="49" charset="0"/>
              </a:rPr>
              <a:t> 4 </a:t>
            </a:r>
            <a:endParaRPr lang="he-IL" dirty="0">
              <a:solidFill>
                <a:schemeClr val="bg2">
                  <a:lumMod val="25000"/>
                </a:schemeClr>
              </a:solidFill>
            </a:endParaRPr>
          </a:p>
        </p:txBody>
      </p:sp>
      <p:sp>
        <p:nvSpPr>
          <p:cNvPr id="3" name="מציין מיקום של מספר שקופית 2">
            <a:extLst>
              <a:ext uri="{FF2B5EF4-FFF2-40B4-BE49-F238E27FC236}">
                <a16:creationId xmlns:a16="http://schemas.microsoft.com/office/drawing/2014/main" id="{98AB0AF9-90DE-E0DE-B5A7-0C675A6EE51F}"/>
              </a:ext>
            </a:extLst>
          </p:cNvPr>
          <p:cNvSpPr>
            <a:spLocks noGrp="1"/>
          </p:cNvSpPr>
          <p:nvPr>
            <p:ph type="sldNum" sz="quarter" idx="12"/>
          </p:nvPr>
        </p:nvSpPr>
        <p:spPr/>
        <p:txBody>
          <a:bodyPr/>
          <a:lstStyle/>
          <a:p>
            <a:fld id="{5A33CB2A-1702-4C1D-9CC4-8D472D39F19E}" type="slidenum">
              <a:rPr lang="en-US" smtClean="0"/>
              <a:t>28</a:t>
            </a:fld>
            <a:endParaRPr lang="en-US" dirty="0"/>
          </a:p>
        </p:txBody>
      </p:sp>
      <p:sp>
        <p:nvSpPr>
          <p:cNvPr id="13" name="תיבת טקסט 12">
            <a:extLst>
              <a:ext uri="{FF2B5EF4-FFF2-40B4-BE49-F238E27FC236}">
                <a16:creationId xmlns:a16="http://schemas.microsoft.com/office/drawing/2014/main" id="{C02B2FBE-522B-54E5-CED7-BEC535CDFC41}"/>
              </a:ext>
            </a:extLst>
          </p:cNvPr>
          <p:cNvSpPr txBox="1"/>
          <p:nvPr/>
        </p:nvSpPr>
        <p:spPr>
          <a:xfrm>
            <a:off x="879895" y="868697"/>
            <a:ext cx="8655518" cy="4801314"/>
          </a:xfrm>
          <a:prstGeom prst="rect">
            <a:avLst/>
          </a:prstGeom>
          <a:noFill/>
        </p:spPr>
        <p:txBody>
          <a:bodyPr wrap="square">
            <a:spAutoFit/>
          </a:bodyPr>
          <a:lstStyle/>
          <a:p>
            <a:pPr algn="l"/>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procedure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AddOrderDetial</a:t>
            </a:r>
            <a:endParaRPr lang="en-US" sz="1800" dirty="0">
              <a:solidFill>
                <a:srgbClr val="000000"/>
              </a:solidFill>
              <a:latin typeface="Consolas" panose="020B0609020204030204" pitchFamily="49" charset="0"/>
            </a:endParaRPr>
          </a:p>
          <a:p>
            <a:pPr algn="l"/>
            <a:r>
              <a:rPr lang="fr-FR" sz="1800" dirty="0">
                <a:solidFill>
                  <a:srgbClr val="000000"/>
                </a:solidFill>
                <a:latin typeface="Consolas" panose="020B0609020204030204" pitchFamily="49" charset="0"/>
              </a:rPr>
              <a:t>@idOrder </a:t>
            </a:r>
            <a:r>
              <a:rPr lang="fr-FR" sz="1800" dirty="0" err="1">
                <a:solidFill>
                  <a:srgbClr val="0000FF"/>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dirty="0">
                <a:solidFill>
                  <a:srgbClr val="0000FF"/>
                </a:solidFill>
                <a:latin typeface="Consolas" panose="020B0609020204030204" pitchFamily="49" charset="0"/>
              </a:rPr>
              <a:t>output</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a:t>
            </a:r>
            <a:r>
              <a:rPr lang="fr-FR" sz="1800" dirty="0" err="1">
                <a:solidFill>
                  <a:srgbClr val="000000"/>
                </a:solidFill>
                <a:latin typeface="Consolas" panose="020B0609020204030204" pitchFamily="49" charset="0"/>
              </a:rPr>
              <a:t>cusId</a:t>
            </a:r>
            <a:r>
              <a:rPr lang="fr-FR" sz="1800" dirty="0">
                <a:solidFill>
                  <a:srgbClr val="000000"/>
                </a:solidFill>
                <a:latin typeface="Consolas" panose="020B0609020204030204" pitchFamily="49" charset="0"/>
              </a:rPr>
              <a:t> </a:t>
            </a:r>
            <a:r>
              <a:rPr lang="fr-FR" sz="1800" dirty="0" err="1">
                <a:solidFill>
                  <a:srgbClr val="0000FF"/>
                </a:solidFill>
                <a:latin typeface="Consolas" panose="020B0609020204030204" pitchFamily="49" charset="0"/>
              </a:rPr>
              <a:t>int</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a:t>
            </a:r>
            <a:r>
              <a:rPr lang="fr-FR" sz="1800" dirty="0" err="1">
                <a:solidFill>
                  <a:srgbClr val="000000"/>
                </a:solidFill>
                <a:latin typeface="Consolas" panose="020B0609020204030204" pitchFamily="49" charset="0"/>
              </a:rPr>
              <a:t>selId</a:t>
            </a:r>
            <a:r>
              <a:rPr lang="fr-FR" sz="1800" dirty="0">
                <a:solidFill>
                  <a:srgbClr val="000000"/>
                </a:solidFill>
                <a:latin typeface="Consolas" panose="020B0609020204030204" pitchFamily="49" charset="0"/>
              </a:rPr>
              <a:t> </a:t>
            </a:r>
            <a:r>
              <a:rPr lang="fr-FR" sz="1800" dirty="0" err="1">
                <a:solidFill>
                  <a:srgbClr val="0000FF"/>
                </a:solidFill>
                <a:latin typeface="Consolas" panose="020B0609020204030204" pitchFamily="49" charset="0"/>
              </a:rPr>
              <a:t>int</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@date </a:t>
            </a:r>
            <a:r>
              <a:rPr lang="fr-FR" sz="1800" dirty="0" err="1">
                <a:solidFill>
                  <a:srgbClr val="0000FF"/>
                </a:solidFill>
                <a:latin typeface="Consolas" panose="020B0609020204030204" pitchFamily="49" charset="0"/>
              </a:rPr>
              <a:t>date</a:t>
            </a:r>
            <a:r>
              <a:rPr lang="fr-FR" sz="1800" dirty="0">
                <a:solidFill>
                  <a:srgbClr val="808080"/>
                </a:solidFill>
                <a:latin typeface="Consolas" panose="020B0609020204030204" pitchFamily="49" charset="0"/>
              </a:rPr>
              <a:t>,</a:t>
            </a:r>
            <a:endParaRPr lang="fr-FR"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@amount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sizeid</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@size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modelid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@OrderId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pPr algn="l"/>
            <a:r>
              <a:rPr lang="da-DK" sz="1800" dirty="0">
                <a:solidFill>
                  <a:srgbClr val="0000FF"/>
                </a:solidFill>
                <a:latin typeface="Consolas" panose="020B0609020204030204" pitchFamily="49" charset="0"/>
              </a:rPr>
              <a:t>set</a:t>
            </a:r>
            <a:r>
              <a:rPr lang="da-DK" sz="1800" dirty="0">
                <a:solidFill>
                  <a:srgbClr val="000000"/>
                </a:solidFill>
                <a:latin typeface="Consolas" panose="020B0609020204030204" pitchFamily="49" charset="0"/>
              </a:rPr>
              <a:t> @OrderId</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dbo</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IfThereOrder</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@idOrder</a:t>
            </a:r>
            <a:r>
              <a:rPr lang="da-DK" sz="1800" dirty="0">
                <a:solidFill>
                  <a:srgbClr val="808080"/>
                </a:solidFill>
                <a:latin typeface="Consolas" panose="020B0609020204030204" pitchFamily="49" charset="0"/>
              </a:rPr>
              <a:t>)</a:t>
            </a:r>
            <a:endParaRPr lang="da-DK" sz="1800" dirty="0">
              <a:solidFill>
                <a:srgbClr val="000000"/>
              </a:solidFill>
              <a:latin typeface="Consolas" panose="020B0609020204030204" pitchFamily="49" charset="0"/>
            </a:endParaRPr>
          </a:p>
          <a:p>
            <a:pPr algn="l"/>
            <a:r>
              <a:rPr lang="he-IL" sz="1800" dirty="0">
                <a:solidFill>
                  <a:srgbClr val="008000"/>
                </a:solidFill>
                <a:latin typeface="Consolas" panose="020B0609020204030204" pitchFamily="49" charset="0"/>
              </a:rPr>
              <a:t>--הוספת הזמנה במידה ואינה קיימת</a:t>
            </a:r>
            <a:endParaRPr lang="he-IL"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@OrderId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0</a:t>
            </a: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Orders</a:t>
            </a: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@selId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@cusId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@idOrder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Orders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     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orderDetail</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@amount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@idOrder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@sizeId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end</a:t>
            </a:r>
            <a:r>
              <a:rPr lang="en-US" sz="1800" dirty="0">
                <a:solidFill>
                  <a:srgbClr val="000000"/>
                </a:solidFill>
                <a:latin typeface="Consolas" panose="020B0609020204030204" pitchFamily="49" charset="0"/>
              </a:rPr>
              <a:t> </a:t>
            </a:r>
            <a:endParaRPr lang="he-IL" dirty="0"/>
          </a:p>
        </p:txBody>
      </p:sp>
    </p:spTree>
    <p:extLst>
      <p:ext uri="{BB962C8B-B14F-4D97-AF65-F5344CB8AC3E}">
        <p14:creationId xmlns:p14="http://schemas.microsoft.com/office/powerpoint/2010/main" val="2101187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D9314044-409A-DD5F-411C-063997BCD245}"/>
              </a:ext>
            </a:extLst>
          </p:cNvPr>
          <p:cNvSpPr txBox="1"/>
          <p:nvPr/>
        </p:nvSpPr>
        <p:spPr>
          <a:xfrm>
            <a:off x="854241" y="350139"/>
            <a:ext cx="11037626" cy="830997"/>
          </a:xfrm>
          <a:prstGeom prst="rect">
            <a:avLst/>
          </a:prstGeom>
          <a:noFill/>
        </p:spPr>
        <p:txBody>
          <a:bodyPr wrap="square">
            <a:spAutoFit/>
          </a:bodyPr>
          <a:lstStyle/>
          <a:p>
            <a:r>
              <a:rPr lang="he-IL" sz="2400" dirty="0">
                <a:solidFill>
                  <a:schemeClr val="bg2">
                    <a:lumMod val="25000"/>
                  </a:schemeClr>
                </a:solidFill>
                <a:highlight>
                  <a:srgbClr val="FFFF00"/>
                </a:highlight>
                <a:latin typeface="Arial" panose="020B0604020202020204" pitchFamily="34" charset="0"/>
                <a:cs typeface="Arial" panose="020B0604020202020204" pitchFamily="34" charset="0"/>
              </a:rPr>
              <a:t>מזניק</a:t>
            </a:r>
            <a:r>
              <a:rPr lang="he-IL" sz="2400" dirty="0">
                <a:solidFill>
                  <a:schemeClr val="bg2">
                    <a:lumMod val="25000"/>
                  </a:schemeClr>
                </a:solidFill>
                <a:latin typeface="Arial" panose="020B0604020202020204" pitchFamily="34" charset="0"/>
                <a:cs typeface="Arial" panose="020B0604020202020204" pitchFamily="34" charset="0"/>
              </a:rPr>
              <a:t> </a:t>
            </a:r>
            <a:r>
              <a:rPr lang="he-IL" sz="2400" dirty="0">
                <a:solidFill>
                  <a:schemeClr val="bg2">
                    <a:lumMod val="25000"/>
                  </a:schemeClr>
                </a:solidFill>
                <a:latin typeface="Consolas" panose="020B0609020204030204" pitchFamily="49" charset="0"/>
              </a:rPr>
              <a:t>טריגר שמופעל בעת הוספת פריט להזמנה הטריגר בודק האם נשאר מלאי ויעדכן ואם לא </a:t>
            </a:r>
            <a:r>
              <a:rPr lang="he-IL" sz="2400" dirty="0" err="1">
                <a:solidFill>
                  <a:schemeClr val="bg2">
                    <a:lumMod val="25000"/>
                  </a:schemeClr>
                </a:solidFill>
                <a:latin typeface="Consolas" panose="020B0609020204030204" pitchFamily="49" charset="0"/>
              </a:rPr>
              <a:t>לא</a:t>
            </a:r>
            <a:r>
              <a:rPr lang="he-IL" sz="2400" dirty="0">
                <a:solidFill>
                  <a:schemeClr val="bg2">
                    <a:lumMod val="25000"/>
                  </a:schemeClr>
                </a:solidFill>
                <a:latin typeface="Consolas" panose="020B0609020204030204" pitchFamily="49" charset="0"/>
              </a:rPr>
              <a:t> יוסיף</a:t>
            </a:r>
            <a:endParaRPr lang="he-IL" sz="2400" dirty="0">
              <a:solidFill>
                <a:schemeClr val="bg2">
                  <a:lumMod val="25000"/>
                </a:schemeClr>
              </a:solidFill>
              <a:latin typeface="Arial" panose="020B0604020202020204" pitchFamily="34" charset="0"/>
              <a:cs typeface="Arial" panose="020B0604020202020204" pitchFamily="34" charset="0"/>
            </a:endParaRPr>
          </a:p>
        </p:txBody>
      </p:sp>
      <p:sp>
        <p:nvSpPr>
          <p:cNvPr id="2" name="מציין מיקום של מספר שקופית 1">
            <a:extLst>
              <a:ext uri="{FF2B5EF4-FFF2-40B4-BE49-F238E27FC236}">
                <a16:creationId xmlns:a16="http://schemas.microsoft.com/office/drawing/2014/main" id="{307A0DCC-9C43-0079-AFAA-9553DE183EF1}"/>
              </a:ext>
            </a:extLst>
          </p:cNvPr>
          <p:cNvSpPr>
            <a:spLocks noGrp="1"/>
          </p:cNvSpPr>
          <p:nvPr>
            <p:ph type="sldNum" sz="quarter" idx="12"/>
          </p:nvPr>
        </p:nvSpPr>
        <p:spPr/>
        <p:txBody>
          <a:bodyPr/>
          <a:lstStyle/>
          <a:p>
            <a:fld id="{5A33CB2A-1702-4C1D-9CC4-8D472D39F19E}" type="slidenum">
              <a:rPr lang="en-US" smtClean="0"/>
              <a:t>29</a:t>
            </a:fld>
            <a:endParaRPr lang="en-US"/>
          </a:p>
        </p:txBody>
      </p:sp>
      <p:sp>
        <p:nvSpPr>
          <p:cNvPr id="4" name="תיבת טקסט 3">
            <a:extLst>
              <a:ext uri="{FF2B5EF4-FFF2-40B4-BE49-F238E27FC236}">
                <a16:creationId xmlns:a16="http://schemas.microsoft.com/office/drawing/2014/main" id="{28D7BF10-96D0-5F2A-48AE-40ACEB132A55}"/>
              </a:ext>
            </a:extLst>
          </p:cNvPr>
          <p:cNvSpPr txBox="1"/>
          <p:nvPr/>
        </p:nvSpPr>
        <p:spPr>
          <a:xfrm>
            <a:off x="940868" y="656637"/>
            <a:ext cx="8843066" cy="6186309"/>
          </a:xfrm>
          <a:prstGeom prst="rect">
            <a:avLst/>
          </a:prstGeom>
          <a:noFill/>
        </p:spPr>
        <p:txBody>
          <a:bodyPr wrap="square">
            <a:spAutoFit/>
          </a:bodyPr>
          <a:lstStyle/>
          <a:p>
            <a:pPr algn="l"/>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trigger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updateInvontry</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orderDetail</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after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insert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@sizeid </a:t>
            </a:r>
            <a:r>
              <a:rPr lang="en-US" sz="1800"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inserted</a:t>
            </a:r>
          </a:p>
          <a:p>
            <a:pPr algn="l"/>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@sizeid</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SizeId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inserted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@amount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@amount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Amount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inserted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@up </a:t>
            </a:r>
            <a:r>
              <a:rPr lang="en-US" sz="1800" dirty="0">
                <a:solidFill>
                  <a:srgbClr val="0000FF"/>
                </a:solidFill>
                <a:latin typeface="Consolas" panose="020B0609020204030204" pitchFamily="49" charset="0"/>
              </a:rPr>
              <a:t>bit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@orderid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0</a:t>
            </a:r>
          </a:p>
          <a:p>
            <a:pPr algn="l"/>
            <a:r>
              <a:rPr lang="en-US" sz="1800" dirty="0">
                <a:solidFill>
                  <a:srgbClr val="0000FF"/>
                </a:solidFill>
                <a:latin typeface="Consolas" panose="020B0609020204030204" pitchFamily="49" charset="0"/>
              </a:rPr>
              <a:t>exec</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UpdateAmount</a:t>
            </a:r>
            <a:r>
              <a:rPr lang="en-US" sz="1800" dirty="0">
                <a:solidFill>
                  <a:srgbClr val="0000FF"/>
                </a:solidFill>
                <a:latin typeface="Consolas" panose="020B0609020204030204" pitchFamily="49" charset="0"/>
              </a:rPr>
              <a:t> </a:t>
            </a:r>
            <a:r>
              <a:rPr lang="en-US" sz="1800" dirty="0">
                <a:solidFill>
                  <a:srgbClr val="000000"/>
                </a:solidFill>
                <a:latin typeface="Consolas" panose="020B0609020204030204" pitchFamily="49" charset="0"/>
              </a:rPr>
              <a:t>@sizeid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@sizeid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@amount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@amount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@up </a:t>
            </a:r>
            <a:r>
              <a:rPr lang="en-US" sz="1800" dirty="0">
                <a:solidFill>
                  <a:srgbClr val="0000FF"/>
                </a:solidFill>
                <a:latin typeface="Consolas" panose="020B0609020204030204" pitchFamily="49" charset="0"/>
              </a:rPr>
              <a:t>output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@up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begin</a:t>
            </a:r>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print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he-IL" sz="1800" dirty="0">
                <a:solidFill>
                  <a:srgbClr val="FF0000"/>
                </a:solidFill>
                <a:latin typeface="Consolas" panose="020B0609020204030204" pitchFamily="49" charset="0"/>
              </a:rPr>
              <a:t>הפריט  נוסף להזמנה'</a:t>
            </a:r>
            <a:endParaRPr lang="he-IL"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delete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orderDetail</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orderDetailId</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inserted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print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he-IL" sz="1800" dirty="0">
                <a:solidFill>
                  <a:srgbClr val="FF0000"/>
                </a:solidFill>
                <a:latin typeface="Consolas" panose="020B0609020204030204" pitchFamily="49" charset="0"/>
              </a:rPr>
              <a:t>הפריט אינו נוסף להזמנה'</a:t>
            </a:r>
            <a:endParaRPr lang="he-IL" sz="1800"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end</a:t>
            </a:r>
            <a:endParaRPr lang="he-IL" dirty="0"/>
          </a:p>
        </p:txBody>
      </p:sp>
    </p:spTree>
    <p:extLst>
      <p:ext uri="{BB962C8B-B14F-4D97-AF65-F5344CB8AC3E}">
        <p14:creationId xmlns:p14="http://schemas.microsoft.com/office/powerpoint/2010/main" val="421515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5">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תיבת טקסט 6">
            <a:extLst>
              <a:ext uri="{FF2B5EF4-FFF2-40B4-BE49-F238E27FC236}">
                <a16:creationId xmlns:a16="http://schemas.microsoft.com/office/drawing/2014/main" id="{D30966EC-29F8-E9E6-417C-531D29CD5ABB}"/>
              </a:ext>
            </a:extLst>
          </p:cNvPr>
          <p:cNvSpPr txBox="1"/>
          <p:nvPr/>
        </p:nvSpPr>
        <p:spPr>
          <a:xfrm>
            <a:off x="4033892" y="360023"/>
            <a:ext cx="6489764" cy="1238250"/>
          </a:xfrm>
          <a:prstGeom prst="rect">
            <a:avLst/>
          </a:prstGeom>
        </p:spPr>
        <p:txBody>
          <a:bodyPr vert="horz" lIns="91440" tIns="45720" rIns="91440" bIns="45720" rtlCol="0" anchor="ctr">
            <a:normAutofit/>
          </a:bodyPr>
          <a:lstStyle/>
          <a:p>
            <a:pPr rtl="0">
              <a:lnSpc>
                <a:spcPct val="90000"/>
              </a:lnSpc>
              <a:spcBef>
                <a:spcPct val="0"/>
              </a:spcBef>
              <a:spcAft>
                <a:spcPts val="600"/>
              </a:spcAft>
            </a:pPr>
            <a:r>
              <a:rPr lang="en-US" sz="4400" b="1" dirty="0">
                <a:solidFill>
                  <a:schemeClr val="accent5">
                    <a:lumMod val="50000"/>
                  </a:schemeClr>
                </a:solidFill>
                <a:latin typeface="Arial" panose="020B0604020202020204" pitchFamily="34" charset="0"/>
                <a:ea typeface="+mj-ea"/>
                <a:cs typeface="Arial" panose="020B0604020202020204" pitchFamily="34" charset="0"/>
              </a:rPr>
              <a:t>:</a:t>
            </a:r>
            <a:r>
              <a:rPr lang="en-US" sz="4400" b="1" dirty="0" err="1">
                <a:solidFill>
                  <a:schemeClr val="accent5">
                    <a:lumMod val="50000"/>
                  </a:schemeClr>
                </a:solidFill>
                <a:latin typeface="Arial" panose="020B0604020202020204" pitchFamily="34" charset="0"/>
                <a:ea typeface="+mj-ea"/>
                <a:cs typeface="Arial" panose="020B0604020202020204" pitchFamily="34" charset="0"/>
              </a:rPr>
              <a:t>תיאור</a:t>
            </a:r>
            <a:r>
              <a:rPr lang="en-US" sz="4400" b="1" dirty="0">
                <a:solidFill>
                  <a:schemeClr val="accent5">
                    <a:lumMod val="50000"/>
                  </a:schemeClr>
                </a:solidFill>
                <a:latin typeface="Arial" panose="020B0604020202020204" pitchFamily="34" charset="0"/>
                <a:ea typeface="+mj-ea"/>
                <a:cs typeface="Arial" panose="020B0604020202020204" pitchFamily="34" charset="0"/>
              </a:rPr>
              <a:t> </a:t>
            </a:r>
            <a:r>
              <a:rPr lang="en-US" sz="4400" b="1" dirty="0" err="1">
                <a:solidFill>
                  <a:schemeClr val="accent5">
                    <a:lumMod val="50000"/>
                  </a:schemeClr>
                </a:solidFill>
                <a:latin typeface="Arial" panose="020B0604020202020204" pitchFamily="34" charset="0"/>
                <a:ea typeface="+mj-ea"/>
                <a:cs typeface="Arial" panose="020B0604020202020204" pitchFamily="34" charset="0"/>
              </a:rPr>
              <a:t>החנות</a:t>
            </a:r>
            <a:endParaRPr lang="en-US" sz="4400" b="1" dirty="0">
              <a:solidFill>
                <a:schemeClr val="accent5">
                  <a:lumMod val="50000"/>
                </a:schemeClr>
              </a:solidFill>
              <a:latin typeface="Arial" panose="020B0604020202020204" pitchFamily="34" charset="0"/>
              <a:ea typeface="+mj-ea"/>
              <a:cs typeface="Arial" panose="020B0604020202020204" pitchFamily="34" charset="0"/>
            </a:endParaRPr>
          </a:p>
          <a:p>
            <a:pPr rtl="0">
              <a:lnSpc>
                <a:spcPct val="90000"/>
              </a:lnSpc>
              <a:spcBef>
                <a:spcPct val="0"/>
              </a:spcBef>
              <a:spcAft>
                <a:spcPts val="600"/>
              </a:spcAft>
            </a:pPr>
            <a:endParaRPr lang="en-US" sz="4400" b="1" dirty="0">
              <a:solidFill>
                <a:schemeClr val="accent5">
                  <a:lumMod val="50000"/>
                </a:schemeClr>
              </a:solidFill>
              <a:latin typeface="Arial" panose="020B0604020202020204" pitchFamily="34" charset="0"/>
              <a:ea typeface="+mj-ea"/>
              <a:cs typeface="Arial" panose="020B0604020202020204" pitchFamily="34" charset="0"/>
            </a:endParaRPr>
          </a:p>
        </p:txBody>
      </p:sp>
      <p:pic>
        <p:nvPicPr>
          <p:cNvPr id="19" name="Picture 11">
            <a:extLst>
              <a:ext uri="{FF2B5EF4-FFF2-40B4-BE49-F238E27FC236}">
                <a16:creationId xmlns:a16="http://schemas.microsoft.com/office/drawing/2014/main" id="{046D5CC2-2040-40C3-DF64-374DA8C987CA}"/>
              </a:ext>
            </a:extLst>
          </p:cNvPr>
          <p:cNvPicPr>
            <a:picLocks noChangeAspect="1"/>
          </p:cNvPicPr>
          <p:nvPr/>
        </p:nvPicPr>
        <p:blipFill rotWithShape="1">
          <a:blip r:embed="rId2">
            <a:alphaModFix amt="50000"/>
          </a:blip>
          <a:srcRect r="343"/>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
        <p:nvSpPr>
          <p:cNvPr id="3" name="TextBox 2">
            <a:extLst>
              <a:ext uri="{FF2B5EF4-FFF2-40B4-BE49-F238E27FC236}">
                <a16:creationId xmlns:a16="http://schemas.microsoft.com/office/drawing/2014/main" id="{AF3115D8-D962-4574-93A9-FF93B10B2FD6}"/>
              </a:ext>
            </a:extLst>
          </p:cNvPr>
          <p:cNvSpPr txBox="1"/>
          <p:nvPr/>
        </p:nvSpPr>
        <p:spPr>
          <a:xfrm>
            <a:off x="10230696" y="332817"/>
            <a:ext cx="1020452" cy="646331"/>
          </a:xfrm>
          <a:prstGeom prst="rect">
            <a:avLst/>
          </a:prstGeom>
          <a:noFill/>
        </p:spPr>
        <p:txBody>
          <a:bodyPr wrap="square" rtlCol="1">
            <a:spAutoFit/>
          </a:bodyPr>
          <a:lstStyle/>
          <a:p>
            <a:r>
              <a:rPr lang="he-IL" sz="3600" dirty="0">
                <a:solidFill>
                  <a:schemeClr val="bg2">
                    <a:lumMod val="25000"/>
                  </a:schemeClr>
                </a:solidFill>
              </a:rPr>
              <a:t>א1.</a:t>
            </a:r>
          </a:p>
        </p:txBody>
      </p:sp>
      <p:sp>
        <p:nvSpPr>
          <p:cNvPr id="4" name="מציין מיקום של מספר שקופית 3">
            <a:extLst>
              <a:ext uri="{FF2B5EF4-FFF2-40B4-BE49-F238E27FC236}">
                <a16:creationId xmlns:a16="http://schemas.microsoft.com/office/drawing/2014/main" id="{E6D99C61-20A7-BCD4-4223-E63225FD6CD0}"/>
              </a:ext>
            </a:extLst>
          </p:cNvPr>
          <p:cNvSpPr>
            <a:spLocks noGrp="1"/>
          </p:cNvSpPr>
          <p:nvPr>
            <p:ph type="sldNum" sz="quarter" idx="12"/>
          </p:nvPr>
        </p:nvSpPr>
        <p:spPr/>
        <p:txBody>
          <a:bodyPr/>
          <a:lstStyle/>
          <a:p>
            <a:fld id="{5A33CB2A-1702-4C1D-9CC4-8D472D39F19E}" type="slidenum">
              <a:rPr lang="en-US" smtClean="0"/>
              <a:t>3</a:t>
            </a:fld>
            <a:endParaRPr lang="en-US"/>
          </a:p>
        </p:txBody>
      </p:sp>
      <p:sp>
        <p:nvSpPr>
          <p:cNvPr id="5" name="תיבת טקסט 4">
            <a:extLst>
              <a:ext uri="{FF2B5EF4-FFF2-40B4-BE49-F238E27FC236}">
                <a16:creationId xmlns:a16="http://schemas.microsoft.com/office/drawing/2014/main" id="{5E7017C6-8E96-EA34-4639-0429CBC7C81C}"/>
              </a:ext>
            </a:extLst>
          </p:cNvPr>
          <p:cNvSpPr txBox="1"/>
          <p:nvPr/>
        </p:nvSpPr>
        <p:spPr>
          <a:xfrm>
            <a:off x="1141396" y="1537491"/>
            <a:ext cx="10212404" cy="3539430"/>
          </a:xfrm>
          <a:prstGeom prst="rect">
            <a:avLst/>
          </a:prstGeom>
          <a:noFill/>
        </p:spPr>
        <p:txBody>
          <a:bodyPr wrap="square" rtlCol="1">
            <a:spAutoFit/>
          </a:bodyPr>
          <a:lstStyle/>
          <a:p>
            <a:r>
              <a:rPr lang="he-IL" sz="3200" dirty="0"/>
              <a:t>חנות הבגדים עוסקת במכירת בגדים מסוגים שונים ומדגמים שונים וכן מידות שונות עבור כל בגד יש את הקטגוריה אליו הוא שייך ,הבגדים איכותיים ובמחירים שונים כדי שכולם יוכלו לרכוש אצלנו, וכן מסוגים שונים כגון : יום חול ,ספורטיבי ושבת וכן קהל יעד שונה כגון : נשים נערות </a:t>
            </a:r>
            <a:r>
              <a:rPr lang="he-IL" sz="3200" dirty="0" err="1"/>
              <a:t>וכו</a:t>
            </a:r>
            <a:r>
              <a:rPr lang="he-IL" sz="3200" dirty="0"/>
              <a:t>.</a:t>
            </a:r>
          </a:p>
          <a:p>
            <a:r>
              <a:rPr lang="he-IL" sz="3200" dirty="0"/>
              <a:t>בחנות יש עובדות יעילות שמספקות שרות ללקוחות בהזמנת בגדים ללקוחות ובהצטרפות לקוחות ללקוחותינו.</a:t>
            </a:r>
          </a:p>
        </p:txBody>
      </p:sp>
    </p:spTree>
    <p:extLst>
      <p:ext uri="{BB962C8B-B14F-4D97-AF65-F5344CB8AC3E}">
        <p14:creationId xmlns:p14="http://schemas.microsoft.com/office/powerpoint/2010/main" val="2897357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35BE8B-369A-4164-8717-639F7210FEE1}"/>
              </a:ext>
            </a:extLst>
          </p:cNvPr>
          <p:cNvSpPr txBox="1"/>
          <p:nvPr/>
        </p:nvSpPr>
        <p:spPr>
          <a:xfrm>
            <a:off x="9408544" y="224286"/>
            <a:ext cx="2812211" cy="523220"/>
          </a:xfrm>
          <a:prstGeom prst="rect">
            <a:avLst/>
          </a:prstGeom>
          <a:noFill/>
        </p:spPr>
        <p:txBody>
          <a:bodyPr wrap="square" rtlCol="1">
            <a:spAutoFit/>
          </a:bodyPr>
          <a:lstStyle/>
          <a:p>
            <a:r>
              <a:rPr lang="he-IL" sz="2800" dirty="0">
                <a:solidFill>
                  <a:schemeClr val="bg2">
                    <a:lumMod val="25000"/>
                  </a:schemeClr>
                </a:solidFill>
              </a:rPr>
              <a:t>	</a:t>
            </a:r>
            <a:r>
              <a:rPr lang="en-US" sz="2800" dirty="0">
                <a:solidFill>
                  <a:schemeClr val="bg2">
                    <a:lumMod val="25000"/>
                  </a:schemeClr>
                </a:solidFill>
              </a:rPr>
              <a:t>SQL</a:t>
            </a:r>
            <a:r>
              <a:rPr lang="he-IL" sz="2800" dirty="0">
                <a:solidFill>
                  <a:schemeClr val="bg2">
                    <a:lumMod val="25000"/>
                  </a:schemeClr>
                </a:solidFill>
              </a:rPr>
              <a:t> דינמי</a:t>
            </a:r>
          </a:p>
        </p:txBody>
      </p:sp>
      <p:sp>
        <p:nvSpPr>
          <p:cNvPr id="6" name="מלבן 5">
            <a:extLst>
              <a:ext uri="{FF2B5EF4-FFF2-40B4-BE49-F238E27FC236}">
                <a16:creationId xmlns:a16="http://schemas.microsoft.com/office/drawing/2014/main" id="{B2EDE4A3-7710-4E94-AEB6-3F26FC1FBFAE}"/>
              </a:ext>
            </a:extLst>
          </p:cNvPr>
          <p:cNvSpPr/>
          <p:nvPr/>
        </p:nvSpPr>
        <p:spPr>
          <a:xfrm>
            <a:off x="511835" y="1145794"/>
            <a:ext cx="8545902" cy="3416320"/>
          </a:xfrm>
          <a:prstGeom prst="rect">
            <a:avLst/>
          </a:prstGeom>
        </p:spPr>
        <p:txBody>
          <a:bodyPr wrap="square">
            <a:spAutoFit/>
          </a:bodyPr>
          <a:lstStyle/>
          <a:p>
            <a:pPr algn="l"/>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procedure</a:t>
            </a:r>
            <a:r>
              <a:rPr lang="en-US" dirty="0">
                <a:solidFill>
                  <a:srgbClr val="000000"/>
                </a:solidFill>
                <a:latin typeface="Consolas" panose="020B0609020204030204" pitchFamily="49" charset="0"/>
              </a:rPr>
              <a:t> search</a:t>
            </a:r>
          </a:p>
          <a:p>
            <a:pPr algn="l"/>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coulom</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@data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@table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pPr algn="l"/>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sqlCommand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FF00FF"/>
                </a:solidFill>
                <a:latin typeface="Consolas" panose="020B0609020204030204" pitchFamily="49" charset="0"/>
              </a:rPr>
              <a:t>max</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'select * from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@table</a:t>
            </a:r>
          </a:p>
          <a:p>
            <a:pPr algn="l"/>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@data </a:t>
            </a:r>
            <a:r>
              <a:rPr lang="en-US" dirty="0">
                <a:solidFill>
                  <a:srgbClr val="808080"/>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sqlCommand</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 where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coulom</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@data</a:t>
            </a:r>
          </a:p>
          <a:p>
            <a:pPr algn="l"/>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sqlCommand</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exec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sqlCommand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end</a:t>
            </a:r>
            <a:endParaRPr lang="he-IL" dirty="0"/>
          </a:p>
        </p:txBody>
      </p:sp>
      <p:sp>
        <p:nvSpPr>
          <p:cNvPr id="7" name="מלבן 6">
            <a:extLst>
              <a:ext uri="{FF2B5EF4-FFF2-40B4-BE49-F238E27FC236}">
                <a16:creationId xmlns:a16="http://schemas.microsoft.com/office/drawing/2014/main" id="{44CA114E-7ECE-4C8A-BF74-39B28220BAD3}"/>
              </a:ext>
            </a:extLst>
          </p:cNvPr>
          <p:cNvSpPr/>
          <p:nvPr/>
        </p:nvSpPr>
        <p:spPr>
          <a:xfrm>
            <a:off x="2536167" y="684129"/>
            <a:ext cx="9040482" cy="461665"/>
          </a:xfrm>
          <a:prstGeom prst="rect">
            <a:avLst/>
          </a:prstGeom>
        </p:spPr>
        <p:txBody>
          <a:bodyPr wrap="square">
            <a:spAutoFit/>
          </a:bodyPr>
          <a:lstStyle/>
          <a:p>
            <a:pPr algn="l"/>
            <a:r>
              <a:rPr lang="he-IL" sz="2400" dirty="0">
                <a:solidFill>
                  <a:schemeClr val="bg2">
                    <a:lumMod val="25000"/>
                  </a:schemeClr>
                </a:solidFill>
                <a:latin typeface="Consolas" panose="020B0609020204030204" pitchFamily="49" charset="0"/>
              </a:rPr>
              <a:t>שמקבל שם טבלה ועמודה וערך ומחזיר את השורה בטבלה שבה ערך זה</a:t>
            </a:r>
          </a:p>
        </p:txBody>
      </p:sp>
      <p:pic>
        <p:nvPicPr>
          <p:cNvPr id="9" name="תמונה 8">
            <a:extLst>
              <a:ext uri="{FF2B5EF4-FFF2-40B4-BE49-F238E27FC236}">
                <a16:creationId xmlns:a16="http://schemas.microsoft.com/office/drawing/2014/main" id="{B0A9251A-D70C-4E62-918F-71F060C6373F}"/>
              </a:ext>
            </a:extLst>
          </p:cNvPr>
          <p:cNvPicPr>
            <a:picLocks noChangeAspect="1"/>
          </p:cNvPicPr>
          <p:nvPr/>
        </p:nvPicPr>
        <p:blipFill rotWithShape="1">
          <a:blip r:embed="rId2"/>
          <a:srcRect t="1" b="59116"/>
          <a:stretch/>
        </p:blipFill>
        <p:spPr>
          <a:xfrm>
            <a:off x="511835" y="4733032"/>
            <a:ext cx="8239125" cy="354358"/>
          </a:xfrm>
          <a:prstGeom prst="rect">
            <a:avLst/>
          </a:prstGeom>
        </p:spPr>
      </p:pic>
      <p:pic>
        <p:nvPicPr>
          <p:cNvPr id="11" name="תמונה 10">
            <a:extLst>
              <a:ext uri="{FF2B5EF4-FFF2-40B4-BE49-F238E27FC236}">
                <a16:creationId xmlns:a16="http://schemas.microsoft.com/office/drawing/2014/main" id="{4BE24947-BD10-4D30-ACA6-9CA57D9C6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3612" y="4139131"/>
            <a:ext cx="1867161" cy="428685"/>
          </a:xfrm>
          <a:prstGeom prst="rect">
            <a:avLst/>
          </a:prstGeom>
        </p:spPr>
      </p:pic>
      <p:pic>
        <p:nvPicPr>
          <p:cNvPr id="13" name="תמונה 12">
            <a:extLst>
              <a:ext uri="{FF2B5EF4-FFF2-40B4-BE49-F238E27FC236}">
                <a16:creationId xmlns:a16="http://schemas.microsoft.com/office/drawing/2014/main" id="{516AB18B-D72D-4AFC-AE38-B587E6B3B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8679" y="4715863"/>
            <a:ext cx="1662018" cy="1967123"/>
          </a:xfrm>
          <a:prstGeom prst="rect">
            <a:avLst/>
          </a:prstGeom>
        </p:spPr>
      </p:pic>
      <p:pic>
        <p:nvPicPr>
          <p:cNvPr id="15" name="תמונה 14">
            <a:extLst>
              <a:ext uri="{FF2B5EF4-FFF2-40B4-BE49-F238E27FC236}">
                <a16:creationId xmlns:a16="http://schemas.microsoft.com/office/drawing/2014/main" id="{228641C0-6611-45AC-8B5E-025F7277E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835" y="5712205"/>
            <a:ext cx="6315956" cy="371527"/>
          </a:xfrm>
          <a:prstGeom prst="rect">
            <a:avLst/>
          </a:prstGeom>
        </p:spPr>
      </p:pic>
      <p:cxnSp>
        <p:nvCxnSpPr>
          <p:cNvPr id="17" name="מחבר חץ ישר 16">
            <a:extLst>
              <a:ext uri="{FF2B5EF4-FFF2-40B4-BE49-F238E27FC236}">
                <a16:creationId xmlns:a16="http://schemas.microsoft.com/office/drawing/2014/main" id="{5903DC52-314B-4A39-92D1-7A0A85053BB5}"/>
              </a:ext>
            </a:extLst>
          </p:cNvPr>
          <p:cNvCxnSpPr/>
          <p:nvPr/>
        </p:nvCxnSpPr>
        <p:spPr>
          <a:xfrm flipV="1">
            <a:off x="8750960" y="4438996"/>
            <a:ext cx="542669" cy="648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a:extLst>
              <a:ext uri="{FF2B5EF4-FFF2-40B4-BE49-F238E27FC236}">
                <a16:creationId xmlns:a16="http://schemas.microsoft.com/office/drawing/2014/main" id="{43A19E94-090A-4470-B2B6-D22ECDA1D3BA}"/>
              </a:ext>
            </a:extLst>
          </p:cNvPr>
          <p:cNvCxnSpPr>
            <a:cxnSpLocks/>
          </p:cNvCxnSpPr>
          <p:nvPr/>
        </p:nvCxnSpPr>
        <p:spPr>
          <a:xfrm flipV="1">
            <a:off x="7056408" y="5897968"/>
            <a:ext cx="3076807" cy="12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מציין מיקום של מספר שקופית 1">
            <a:extLst>
              <a:ext uri="{FF2B5EF4-FFF2-40B4-BE49-F238E27FC236}">
                <a16:creationId xmlns:a16="http://schemas.microsoft.com/office/drawing/2014/main" id="{61B295C6-6793-9893-D049-3D1E75191E1A}"/>
              </a:ext>
            </a:extLst>
          </p:cNvPr>
          <p:cNvSpPr>
            <a:spLocks noGrp="1"/>
          </p:cNvSpPr>
          <p:nvPr>
            <p:ph type="sldNum" sz="quarter" idx="12"/>
          </p:nvPr>
        </p:nvSpPr>
        <p:spPr/>
        <p:txBody>
          <a:bodyPr/>
          <a:lstStyle/>
          <a:p>
            <a:fld id="{5A33CB2A-1702-4C1D-9CC4-8D472D39F19E}" type="slidenum">
              <a:rPr lang="en-US" smtClean="0"/>
              <a:t>30</a:t>
            </a:fld>
            <a:endParaRPr lang="en-US"/>
          </a:p>
        </p:txBody>
      </p:sp>
    </p:spTree>
    <p:extLst>
      <p:ext uri="{BB962C8B-B14F-4D97-AF65-F5344CB8AC3E}">
        <p14:creationId xmlns:p14="http://schemas.microsoft.com/office/powerpoint/2010/main" val="2122362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8782F5-AD6A-4CB8-9179-44F4C612FD5F}"/>
              </a:ext>
            </a:extLst>
          </p:cNvPr>
          <p:cNvSpPr txBox="1"/>
          <p:nvPr/>
        </p:nvSpPr>
        <p:spPr>
          <a:xfrm>
            <a:off x="7147986" y="299082"/>
            <a:ext cx="4607169" cy="830997"/>
          </a:xfrm>
          <a:prstGeom prst="rect">
            <a:avLst/>
          </a:prstGeom>
          <a:noFill/>
        </p:spPr>
        <p:txBody>
          <a:bodyPr wrap="square" rtlCol="1">
            <a:spAutoFit/>
          </a:bodyPr>
          <a:lstStyle/>
          <a:p>
            <a:r>
              <a:rPr lang="he-IL" sz="2400" dirty="0">
                <a:solidFill>
                  <a:schemeClr val="bg2">
                    <a:lumMod val="25000"/>
                  </a:schemeClr>
                </a:solidFill>
              </a:rPr>
              <a:t>שאילתות </a:t>
            </a:r>
            <a:r>
              <a:rPr lang="en-US" sz="2400" dirty="0">
                <a:solidFill>
                  <a:schemeClr val="bg2">
                    <a:lumMod val="25000"/>
                  </a:schemeClr>
                </a:solidFill>
              </a:rPr>
              <a:t>DML</a:t>
            </a:r>
            <a:endParaRPr lang="he-IL" sz="2400" dirty="0">
              <a:solidFill>
                <a:schemeClr val="bg2">
                  <a:lumMod val="25000"/>
                </a:schemeClr>
              </a:solidFill>
            </a:endParaRPr>
          </a:p>
          <a:p>
            <a:endParaRPr lang="he-IL" sz="2400" dirty="0">
              <a:solidFill>
                <a:schemeClr val="bg2">
                  <a:lumMod val="25000"/>
                </a:schemeClr>
              </a:solidFill>
            </a:endParaRPr>
          </a:p>
        </p:txBody>
      </p:sp>
      <p:sp>
        <p:nvSpPr>
          <p:cNvPr id="5" name="מלבן 4">
            <a:extLst>
              <a:ext uri="{FF2B5EF4-FFF2-40B4-BE49-F238E27FC236}">
                <a16:creationId xmlns:a16="http://schemas.microsoft.com/office/drawing/2014/main" id="{50B05A3F-7BC9-470F-9D27-68997CD42576}"/>
              </a:ext>
            </a:extLst>
          </p:cNvPr>
          <p:cNvSpPr/>
          <p:nvPr/>
        </p:nvSpPr>
        <p:spPr>
          <a:xfrm>
            <a:off x="836817" y="1443841"/>
            <a:ext cx="6096000" cy="3970318"/>
          </a:xfrm>
          <a:prstGeom prst="rect">
            <a:avLst/>
          </a:prstGeom>
        </p:spPr>
        <p:txBody>
          <a:bodyPr>
            <a:spAutoFit/>
          </a:bodyPr>
          <a:lstStyle/>
          <a:p>
            <a:pPr algn="l"/>
            <a:r>
              <a:rPr lang="en-US" dirty="0">
                <a:solidFill>
                  <a:srgbClr val="008000"/>
                </a:solidFill>
                <a:latin typeface="Consolas" panose="020B0609020204030204" pitchFamily="49" charset="0"/>
              </a:rPr>
              <a:t>--insert </a:t>
            </a:r>
            <a:r>
              <a:rPr lang="en-US" dirty="0" err="1">
                <a:solidFill>
                  <a:srgbClr val="008000"/>
                </a:solidFill>
                <a:latin typeface="Consolas" panose="020B0609020204030204" pitchFamily="49" charset="0"/>
              </a:rPr>
              <a:t>custmor</a:t>
            </a:r>
            <a:endParaRPr lang="he-IL"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procedure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InsertValueToCusotmer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cuslast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cusfirst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@city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adress</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pPr algn="l"/>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p>
          <a:p>
            <a:pPr algn="l"/>
            <a:r>
              <a:rPr lang="en-US" dirty="0">
                <a:solidFill>
                  <a:srgbClr val="0000FF"/>
                </a:solidFill>
                <a:latin typeface="Consolas" panose="020B0609020204030204" pitchFamily="49" charset="0"/>
              </a:rPr>
              <a:t>values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cuslast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cusfirst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adress</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algn="l"/>
            <a:r>
              <a:rPr lang="en-US" dirty="0">
                <a:solidFill>
                  <a:srgbClr val="FF0000"/>
                </a:solidFill>
                <a:latin typeface="Consolas" panose="020B0609020204030204" pitchFamily="49" charset="0"/>
              </a:rPr>
              <a:t>'</a:t>
            </a:r>
            <a:r>
              <a:rPr lang="he-IL" dirty="0">
                <a:solidFill>
                  <a:srgbClr val="FF0000"/>
                </a:solidFill>
                <a:latin typeface="Consolas" panose="020B0609020204030204" pitchFamily="49" charset="0"/>
              </a:rPr>
              <a:t>נוסף בהצלחה'</a:t>
            </a: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endParaRPr lang="he-IL" dirty="0">
              <a:solidFill>
                <a:srgbClr val="000000"/>
              </a:solidFill>
              <a:latin typeface="Consolas" panose="020B0609020204030204" pitchFamily="49" charset="0"/>
            </a:endParaRPr>
          </a:p>
          <a:p>
            <a:pPr algn="l"/>
            <a:r>
              <a:rPr lang="en-US" dirty="0">
                <a:solidFill>
                  <a:srgbClr val="0000FF"/>
                </a:solidFill>
                <a:latin typeface="Consolas" panose="020B0609020204030204" pitchFamily="49" charset="0"/>
              </a:rPr>
              <a:t>end</a:t>
            </a:r>
            <a:endParaRPr lang="en-US" dirty="0">
              <a:solidFill>
                <a:srgbClr val="000000"/>
              </a:solidFill>
              <a:latin typeface="Consolas" panose="020B0609020204030204" pitchFamily="49" charset="0"/>
            </a:endParaRPr>
          </a:p>
          <a:p>
            <a:pPr algn="l"/>
            <a:r>
              <a:rPr lang="he-IL" dirty="0"/>
              <a:t>'דרור 3', 2, 'אסתי', 'גברא'</a:t>
            </a:r>
            <a:r>
              <a:rPr lang="en-US" dirty="0">
                <a:solidFill>
                  <a:srgbClr val="0000FF"/>
                </a:solidFill>
                <a:latin typeface="Consolas" panose="020B0609020204030204" pitchFamily="49" charset="0"/>
              </a:rPr>
              <a:t>exec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InsertValueToCusotmer</a:t>
            </a:r>
            <a:r>
              <a:rPr lang="en-US" dirty="0">
                <a:solidFill>
                  <a:srgbClr val="000000"/>
                </a:solidFill>
                <a:latin typeface="Consolas" panose="020B0609020204030204" pitchFamily="49" charset="0"/>
              </a:rPr>
              <a:t> </a:t>
            </a:r>
          </a:p>
          <a:p>
            <a:pPr algn="l"/>
            <a:endParaRPr lang="he-IL" dirty="0"/>
          </a:p>
        </p:txBody>
      </p:sp>
      <p:sp>
        <p:nvSpPr>
          <p:cNvPr id="8" name="TextBox 7">
            <a:extLst>
              <a:ext uri="{FF2B5EF4-FFF2-40B4-BE49-F238E27FC236}">
                <a16:creationId xmlns:a16="http://schemas.microsoft.com/office/drawing/2014/main" id="{DD23A044-7C75-4845-A4B8-02A657C12278}"/>
              </a:ext>
            </a:extLst>
          </p:cNvPr>
          <p:cNvSpPr txBox="1"/>
          <p:nvPr/>
        </p:nvSpPr>
        <p:spPr>
          <a:xfrm>
            <a:off x="7172926" y="760747"/>
            <a:ext cx="4513810" cy="369332"/>
          </a:xfrm>
          <a:prstGeom prst="rect">
            <a:avLst/>
          </a:prstGeom>
          <a:noFill/>
        </p:spPr>
        <p:txBody>
          <a:bodyPr wrap="square" rtlCol="1">
            <a:spAutoFit/>
          </a:bodyPr>
          <a:lstStyle/>
          <a:p>
            <a:r>
              <a:rPr lang="he-IL" dirty="0"/>
              <a:t>פרוצדורה שמוסיפה איבר לטבלת </a:t>
            </a:r>
            <a:r>
              <a:rPr lang="en-US" dirty="0"/>
              <a:t>Customer</a:t>
            </a:r>
            <a:endParaRPr lang="he-IL" dirty="0"/>
          </a:p>
        </p:txBody>
      </p:sp>
      <p:sp>
        <p:nvSpPr>
          <p:cNvPr id="2" name="מציין מיקום של מספר שקופית 1">
            <a:extLst>
              <a:ext uri="{FF2B5EF4-FFF2-40B4-BE49-F238E27FC236}">
                <a16:creationId xmlns:a16="http://schemas.microsoft.com/office/drawing/2014/main" id="{C503E4B7-3977-A64A-C7AA-DF831BFB3B8A}"/>
              </a:ext>
            </a:extLst>
          </p:cNvPr>
          <p:cNvSpPr>
            <a:spLocks noGrp="1"/>
          </p:cNvSpPr>
          <p:nvPr>
            <p:ph type="sldNum" sz="quarter" idx="12"/>
          </p:nvPr>
        </p:nvSpPr>
        <p:spPr/>
        <p:txBody>
          <a:bodyPr/>
          <a:lstStyle/>
          <a:p>
            <a:fld id="{5A33CB2A-1702-4C1D-9CC4-8D472D39F19E}" type="slidenum">
              <a:rPr lang="en-US" smtClean="0"/>
              <a:t>31</a:t>
            </a:fld>
            <a:endParaRPr lang="en-US"/>
          </a:p>
        </p:txBody>
      </p:sp>
    </p:spTree>
    <p:extLst>
      <p:ext uri="{BB962C8B-B14F-4D97-AF65-F5344CB8AC3E}">
        <p14:creationId xmlns:p14="http://schemas.microsoft.com/office/powerpoint/2010/main" val="1586518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E42ECB0-EA04-41C6-A719-BEFE48582ED4}"/>
              </a:ext>
            </a:extLst>
          </p:cNvPr>
          <p:cNvSpPr/>
          <p:nvPr/>
        </p:nvSpPr>
        <p:spPr>
          <a:xfrm>
            <a:off x="777667" y="142811"/>
            <a:ext cx="6096000" cy="2616101"/>
          </a:xfrm>
          <a:prstGeom prst="rect">
            <a:avLst/>
          </a:prstGeom>
        </p:spPr>
        <p:txBody>
          <a:bodyPr>
            <a:spAutoFit/>
          </a:bodyPr>
          <a:lstStyle/>
          <a:p>
            <a:pPr algn="l"/>
            <a:r>
              <a:rPr lang="en-US" sz="1600" dirty="0">
                <a:solidFill>
                  <a:srgbClr val="008000"/>
                </a:solidFill>
                <a:latin typeface="Consolas" panose="020B0609020204030204" pitchFamily="49" charset="0"/>
              </a:rPr>
              <a:t>--delete </a:t>
            </a:r>
            <a:r>
              <a:rPr lang="en-US" sz="1600" dirty="0" err="1">
                <a:solidFill>
                  <a:srgbClr val="008000"/>
                </a:solidFill>
                <a:latin typeface="Consolas" panose="020B0609020204030204" pitchFamily="49" charset="0"/>
              </a:rPr>
              <a:t>custmor</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alter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procedure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deleteValueToCusotmer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int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pPr algn="l"/>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delete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Customer</a:t>
            </a:r>
          </a:p>
          <a:p>
            <a:pPr algn="l"/>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CustomerId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a:t>
            </a:r>
          </a:p>
          <a:p>
            <a:pPr algn="l"/>
            <a:r>
              <a:rPr lang="en-US" sz="1600" dirty="0">
                <a:solidFill>
                  <a:srgbClr val="FF0000"/>
                </a:solidFill>
                <a:latin typeface="Consolas" panose="020B0609020204030204" pitchFamily="49" charset="0"/>
              </a:rPr>
              <a:t>'</a:t>
            </a:r>
            <a:r>
              <a:rPr lang="en-US" sz="1600" dirty="0">
                <a:solidFill>
                  <a:srgbClr val="000000"/>
                </a:solidFill>
                <a:latin typeface="Consolas" panose="020B0609020204030204" pitchFamily="49" charset="0"/>
              </a:rPr>
              <a:t> </a:t>
            </a:r>
            <a:r>
              <a:rPr lang="he-IL" sz="1600" dirty="0">
                <a:solidFill>
                  <a:srgbClr val="FF0000"/>
                </a:solidFill>
                <a:latin typeface="Consolas" panose="020B0609020204030204" pitchFamily="49" charset="0"/>
              </a:rPr>
              <a:t>נמחק בהצלחה'</a:t>
            </a:r>
            <a:r>
              <a:rPr lang="en-US" sz="1600" dirty="0">
                <a:solidFill>
                  <a:srgbClr val="0000FF"/>
                </a:solidFill>
                <a:latin typeface="Consolas" panose="020B0609020204030204" pitchFamily="49" charset="0"/>
              </a:rPr>
              <a:t>print </a:t>
            </a:r>
            <a:endParaRPr lang="he-IL"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exec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deleteValueToCusotmer</a:t>
            </a:r>
            <a:r>
              <a:rPr lang="en-US" sz="1600" dirty="0">
                <a:solidFill>
                  <a:srgbClr val="0000FF"/>
                </a:solidFill>
                <a:latin typeface="Consolas" panose="020B0609020204030204" pitchFamily="49" charset="0"/>
              </a:rPr>
              <a:t> </a:t>
            </a:r>
            <a:r>
              <a:rPr lang="en-US" sz="1600" dirty="0">
                <a:solidFill>
                  <a:srgbClr val="000000"/>
                </a:solidFill>
                <a:latin typeface="Consolas" panose="020B0609020204030204" pitchFamily="49" charset="0"/>
              </a:rPr>
              <a:t>1004</a:t>
            </a:r>
            <a:endParaRPr lang="he-IL" sz="1600" dirty="0"/>
          </a:p>
        </p:txBody>
      </p:sp>
      <p:sp>
        <p:nvSpPr>
          <p:cNvPr id="5" name="מלבן 4">
            <a:extLst>
              <a:ext uri="{FF2B5EF4-FFF2-40B4-BE49-F238E27FC236}">
                <a16:creationId xmlns:a16="http://schemas.microsoft.com/office/drawing/2014/main" id="{8FEA0AE6-5C75-498C-BE75-EA2EEADB0AC4}"/>
              </a:ext>
            </a:extLst>
          </p:cNvPr>
          <p:cNvSpPr/>
          <p:nvPr/>
        </p:nvSpPr>
        <p:spPr>
          <a:xfrm>
            <a:off x="777667" y="2758912"/>
            <a:ext cx="7174815" cy="3877985"/>
          </a:xfrm>
          <a:prstGeom prst="rect">
            <a:avLst/>
          </a:prstGeom>
        </p:spPr>
        <p:txBody>
          <a:bodyPr wrap="square">
            <a:spAutoFit/>
          </a:bodyPr>
          <a:lstStyle/>
          <a:p>
            <a:pPr algn="l"/>
            <a:endParaRPr lang="he-IL" sz="1600" dirty="0">
              <a:solidFill>
                <a:srgbClr val="000000"/>
              </a:solidFill>
              <a:latin typeface="Consolas" panose="020B0609020204030204" pitchFamily="49" charset="0"/>
            </a:endParaRPr>
          </a:p>
          <a:p>
            <a:pPr algn="l"/>
            <a:r>
              <a:rPr lang="en-US" sz="1600" dirty="0">
                <a:solidFill>
                  <a:srgbClr val="008000"/>
                </a:solidFill>
                <a:latin typeface="Consolas" panose="020B0609020204030204" pitchFamily="49" charset="0"/>
              </a:rPr>
              <a:t>--update </a:t>
            </a:r>
            <a:r>
              <a:rPr lang="en-US" sz="1600" dirty="0" err="1">
                <a:solidFill>
                  <a:srgbClr val="008000"/>
                </a:solidFill>
                <a:latin typeface="Consolas" panose="020B0609020204030204" pitchFamily="49" charset="0"/>
              </a:rPr>
              <a:t>custmer</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alter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procedure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updateValueToCusotmer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coulom</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@id </a:t>
            </a:r>
            <a:r>
              <a:rPr lang="en-US" sz="1600" dirty="0" err="1">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@v </a:t>
            </a:r>
            <a:r>
              <a:rPr lang="en-US" sz="1600" dirty="0" err="1">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pPr algn="l"/>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60</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'update Customer set '</a:t>
            </a:r>
            <a:endParaRPr lang="en-US"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@id </a:t>
            </a:r>
            <a:r>
              <a:rPr lang="en-US" sz="1600" dirty="0">
                <a:solidFill>
                  <a:srgbClr val="808080"/>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pPr algn="l"/>
            <a:r>
              <a:rPr lang="da-DK" sz="1600" dirty="0">
                <a:solidFill>
                  <a:srgbClr val="0000FF"/>
                </a:solidFill>
                <a:latin typeface="Consolas" panose="020B0609020204030204" pitchFamily="49" charset="0"/>
              </a:rPr>
              <a:t>set</a:t>
            </a:r>
            <a:r>
              <a:rPr lang="da-DK" sz="1600" dirty="0">
                <a:solidFill>
                  <a:srgbClr val="000000"/>
                </a:solidFill>
                <a:latin typeface="Consolas" panose="020B0609020204030204" pitchFamily="49" charset="0"/>
              </a:rPr>
              <a:t> @x</a:t>
            </a:r>
            <a:r>
              <a:rPr lang="da-DK" sz="1600" dirty="0">
                <a:solidFill>
                  <a:srgbClr val="808080"/>
                </a:solidFill>
                <a:latin typeface="Consolas" panose="020B0609020204030204" pitchFamily="49" charset="0"/>
              </a:rPr>
              <a:t>+=</a:t>
            </a:r>
            <a:r>
              <a:rPr lang="da-DK" sz="1600" dirty="0">
                <a:solidFill>
                  <a:srgbClr val="000000"/>
                </a:solidFill>
                <a:latin typeface="Consolas" panose="020B0609020204030204" pitchFamily="49" charset="0"/>
              </a:rPr>
              <a:t>@coulom</a:t>
            </a:r>
            <a:r>
              <a:rPr lang="da-DK" sz="1600" dirty="0">
                <a:solidFill>
                  <a:srgbClr val="808080"/>
                </a:solidFill>
                <a:latin typeface="Consolas" panose="020B0609020204030204" pitchFamily="49" charset="0"/>
              </a:rPr>
              <a:t>+</a:t>
            </a:r>
            <a:r>
              <a:rPr lang="da-DK" sz="1600" dirty="0">
                <a:solidFill>
                  <a:srgbClr val="FF0000"/>
                </a:solidFill>
                <a:latin typeface="Consolas" panose="020B0609020204030204" pitchFamily="49" charset="0"/>
              </a:rPr>
              <a:t>'='''</a:t>
            </a:r>
            <a:r>
              <a:rPr lang="da-DK" sz="1600" dirty="0">
                <a:solidFill>
                  <a:srgbClr val="808080"/>
                </a:solidFill>
                <a:latin typeface="Consolas" panose="020B0609020204030204" pitchFamily="49" charset="0"/>
              </a:rPr>
              <a:t>+</a:t>
            </a:r>
            <a:r>
              <a:rPr lang="da-DK" sz="1600" dirty="0">
                <a:solidFill>
                  <a:srgbClr val="000000"/>
                </a:solidFill>
                <a:latin typeface="Consolas" panose="020B0609020204030204" pitchFamily="49" charset="0"/>
              </a:rPr>
              <a:t>@v</a:t>
            </a:r>
            <a:r>
              <a:rPr lang="da-DK" sz="1600" dirty="0">
                <a:solidFill>
                  <a:srgbClr val="808080"/>
                </a:solidFill>
                <a:latin typeface="Consolas" panose="020B0609020204030204" pitchFamily="49" charset="0"/>
              </a:rPr>
              <a:t>+</a:t>
            </a:r>
            <a:r>
              <a:rPr lang="da-DK" sz="1600" dirty="0">
                <a:solidFill>
                  <a:srgbClr val="FF0000"/>
                </a:solidFill>
                <a:latin typeface="Consolas" panose="020B0609020204030204" pitchFamily="49" charset="0"/>
              </a:rPr>
              <a:t>'''where CustomerId='</a:t>
            </a:r>
            <a:r>
              <a:rPr lang="da-DK" sz="1600" dirty="0">
                <a:solidFill>
                  <a:srgbClr val="808080"/>
                </a:solidFill>
                <a:latin typeface="Consolas" panose="020B0609020204030204" pitchFamily="49" charset="0"/>
              </a:rPr>
              <a:t>+</a:t>
            </a:r>
            <a:r>
              <a:rPr lang="da-DK" sz="1600" dirty="0">
                <a:solidFill>
                  <a:srgbClr val="000000"/>
                </a:solidFill>
                <a:latin typeface="Consolas" panose="020B0609020204030204" pitchFamily="49" charset="0"/>
              </a:rPr>
              <a:t>@id</a:t>
            </a:r>
          </a:p>
          <a:p>
            <a:pPr algn="l"/>
            <a:r>
              <a:rPr lang="en-US" sz="1600" dirty="0">
                <a:solidFill>
                  <a:srgbClr val="0000FF"/>
                </a:solidFill>
                <a:latin typeface="Consolas" panose="020B0609020204030204" pitchFamily="49" charset="0"/>
              </a:rPr>
              <a:t>exec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@x</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n-US" sz="1600" dirty="0">
                <a:solidFill>
                  <a:srgbClr val="FF0000"/>
                </a:solidFill>
                <a:latin typeface="Consolas" panose="020B0609020204030204" pitchFamily="49" charset="0"/>
              </a:rPr>
              <a:t>'</a:t>
            </a:r>
            <a:r>
              <a:rPr lang="he-IL" sz="1600" dirty="0">
                <a:solidFill>
                  <a:srgbClr val="FF0000"/>
                </a:solidFill>
                <a:latin typeface="Consolas" panose="020B0609020204030204" pitchFamily="49" charset="0"/>
              </a:rPr>
              <a:t>עודכן בהצלחה' </a:t>
            </a:r>
            <a:r>
              <a:rPr lang="en-US" sz="1600" dirty="0">
                <a:solidFill>
                  <a:srgbClr val="0000FF"/>
                </a:solidFill>
                <a:latin typeface="Consolas" panose="020B0609020204030204" pitchFamily="49" charset="0"/>
              </a:rPr>
              <a:t>print</a:t>
            </a:r>
            <a:endParaRPr lang="he-IL" sz="1600" dirty="0">
              <a:solidFill>
                <a:srgbClr val="000000"/>
              </a:solidFill>
              <a:latin typeface="Consolas" panose="020B0609020204030204" pitchFamily="49" charset="0"/>
            </a:endParaRPr>
          </a:p>
          <a:p>
            <a:pPr algn="l"/>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pPr algn="l"/>
            <a:r>
              <a:rPr lang="en-US" sz="1600" dirty="0">
                <a:solidFill>
                  <a:srgbClr val="FF0000"/>
                </a:solidFill>
                <a:latin typeface="Consolas" panose="020B0609020204030204" pitchFamily="49" charset="0"/>
              </a:rPr>
              <a:t>'</a:t>
            </a:r>
            <a:r>
              <a:rPr lang="he-IL" sz="1600" dirty="0">
                <a:solidFill>
                  <a:srgbClr val="FF0000"/>
                </a:solidFill>
                <a:latin typeface="Consolas" panose="020B0609020204030204" pitchFamily="49" charset="0"/>
              </a:rPr>
              <a:t>יונה 87'</a:t>
            </a:r>
            <a:r>
              <a:rPr lang="en-US" sz="1600" dirty="0">
                <a:solidFill>
                  <a:srgbClr val="0000FF"/>
                </a:solidFill>
                <a:latin typeface="Consolas" panose="020B0609020204030204" pitchFamily="49" charset="0"/>
              </a:rPr>
              <a:t>exec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updateValueToCusotmer</a:t>
            </a:r>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'Adress'</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'9'</a:t>
            </a:r>
            <a:r>
              <a:rPr lang="en-US" sz="1600" dirty="0">
                <a:solidFill>
                  <a:srgbClr val="808080"/>
                </a:solidFill>
                <a:latin typeface="Consolas" panose="020B0609020204030204" pitchFamily="49" charset="0"/>
              </a:rPr>
              <a:t>,</a:t>
            </a:r>
            <a:endParaRPr lang="he-IL" sz="1600" dirty="0"/>
          </a:p>
        </p:txBody>
      </p:sp>
      <p:sp>
        <p:nvSpPr>
          <p:cNvPr id="7" name="TextBox 6">
            <a:extLst>
              <a:ext uri="{FF2B5EF4-FFF2-40B4-BE49-F238E27FC236}">
                <a16:creationId xmlns:a16="http://schemas.microsoft.com/office/drawing/2014/main" id="{06BDAB69-61CB-4C34-983B-D600EE571715}"/>
              </a:ext>
            </a:extLst>
          </p:cNvPr>
          <p:cNvSpPr txBox="1"/>
          <p:nvPr/>
        </p:nvSpPr>
        <p:spPr>
          <a:xfrm>
            <a:off x="7139675" y="221103"/>
            <a:ext cx="4513810" cy="369332"/>
          </a:xfrm>
          <a:prstGeom prst="rect">
            <a:avLst/>
          </a:prstGeom>
          <a:noFill/>
        </p:spPr>
        <p:txBody>
          <a:bodyPr wrap="square" rtlCol="1">
            <a:spAutoFit/>
          </a:bodyPr>
          <a:lstStyle/>
          <a:p>
            <a:r>
              <a:rPr lang="he-IL" dirty="0"/>
              <a:t>פרוצדורה שמוחקת איבר מטבלת </a:t>
            </a:r>
            <a:r>
              <a:rPr lang="en-US" dirty="0"/>
              <a:t>Customer</a:t>
            </a:r>
            <a:endParaRPr lang="he-IL" dirty="0"/>
          </a:p>
        </p:txBody>
      </p:sp>
      <p:sp>
        <p:nvSpPr>
          <p:cNvPr id="8" name="TextBox 7">
            <a:extLst>
              <a:ext uri="{FF2B5EF4-FFF2-40B4-BE49-F238E27FC236}">
                <a16:creationId xmlns:a16="http://schemas.microsoft.com/office/drawing/2014/main" id="{1DA1132F-06F1-494C-BF2B-C901452C41DE}"/>
              </a:ext>
            </a:extLst>
          </p:cNvPr>
          <p:cNvSpPr txBox="1"/>
          <p:nvPr/>
        </p:nvSpPr>
        <p:spPr>
          <a:xfrm>
            <a:off x="5436524" y="2574246"/>
            <a:ext cx="6300088" cy="369332"/>
          </a:xfrm>
          <a:prstGeom prst="rect">
            <a:avLst/>
          </a:prstGeom>
          <a:noFill/>
        </p:spPr>
        <p:txBody>
          <a:bodyPr wrap="square" rtlCol="1">
            <a:spAutoFit/>
          </a:bodyPr>
          <a:lstStyle/>
          <a:p>
            <a:r>
              <a:rPr lang="he-IL" dirty="0"/>
              <a:t>פרוצדורה שמעדכנת ערך בעמודה מסוימת בטבלת </a:t>
            </a:r>
            <a:r>
              <a:rPr lang="en-US" dirty="0"/>
              <a:t>Customer</a:t>
            </a:r>
            <a:endParaRPr lang="he-IL" dirty="0"/>
          </a:p>
        </p:txBody>
      </p:sp>
      <p:sp>
        <p:nvSpPr>
          <p:cNvPr id="2" name="מציין מיקום של מספר שקופית 1">
            <a:extLst>
              <a:ext uri="{FF2B5EF4-FFF2-40B4-BE49-F238E27FC236}">
                <a16:creationId xmlns:a16="http://schemas.microsoft.com/office/drawing/2014/main" id="{F4F32AA6-C0CA-97E4-4439-A53AAEFADA7F}"/>
              </a:ext>
            </a:extLst>
          </p:cNvPr>
          <p:cNvSpPr>
            <a:spLocks noGrp="1"/>
          </p:cNvSpPr>
          <p:nvPr>
            <p:ph type="sldNum" sz="quarter" idx="12"/>
          </p:nvPr>
        </p:nvSpPr>
        <p:spPr/>
        <p:txBody>
          <a:bodyPr/>
          <a:lstStyle/>
          <a:p>
            <a:fld id="{5A33CB2A-1702-4C1D-9CC4-8D472D39F19E}" type="slidenum">
              <a:rPr lang="en-US" smtClean="0"/>
              <a:t>32</a:t>
            </a:fld>
            <a:endParaRPr lang="en-US"/>
          </a:p>
        </p:txBody>
      </p:sp>
    </p:spTree>
    <p:extLst>
      <p:ext uri="{BB962C8B-B14F-4D97-AF65-F5344CB8AC3E}">
        <p14:creationId xmlns:p14="http://schemas.microsoft.com/office/powerpoint/2010/main" val="3349125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C7A160CA-6FCF-194D-924A-A1DCFCBCE3B5}"/>
              </a:ext>
            </a:extLst>
          </p:cNvPr>
          <p:cNvSpPr>
            <a:spLocks noGrp="1"/>
          </p:cNvSpPr>
          <p:nvPr>
            <p:ph type="sldNum" sz="quarter" idx="12"/>
          </p:nvPr>
        </p:nvSpPr>
        <p:spPr/>
        <p:txBody>
          <a:bodyPr/>
          <a:lstStyle/>
          <a:p>
            <a:fld id="{5A33CB2A-1702-4C1D-9CC4-8D472D39F19E}" type="slidenum">
              <a:rPr lang="en-US" smtClean="0"/>
              <a:t>33</a:t>
            </a:fld>
            <a:endParaRPr lang="en-US"/>
          </a:p>
        </p:txBody>
      </p:sp>
      <p:sp>
        <p:nvSpPr>
          <p:cNvPr id="5" name="TextBox 6">
            <a:extLst>
              <a:ext uri="{FF2B5EF4-FFF2-40B4-BE49-F238E27FC236}">
                <a16:creationId xmlns:a16="http://schemas.microsoft.com/office/drawing/2014/main" id="{39EFE130-FED2-8C68-0509-246224E940F7}"/>
              </a:ext>
            </a:extLst>
          </p:cNvPr>
          <p:cNvSpPr txBox="1"/>
          <p:nvPr/>
        </p:nvSpPr>
        <p:spPr>
          <a:xfrm>
            <a:off x="7455686" y="513770"/>
            <a:ext cx="4513810" cy="400110"/>
          </a:xfrm>
          <a:prstGeom prst="rect">
            <a:avLst/>
          </a:prstGeom>
          <a:noFill/>
        </p:spPr>
        <p:txBody>
          <a:bodyPr wrap="square" rtlCol="1">
            <a:spAutoFit/>
          </a:bodyPr>
          <a:lstStyle/>
          <a:p>
            <a:r>
              <a:rPr lang="he-IL" sz="2000" dirty="0">
                <a:solidFill>
                  <a:schemeClr val="bg2">
                    <a:lumMod val="25000"/>
                  </a:schemeClr>
                </a:solidFill>
              </a:rPr>
              <a:t>אינדקס בעבור טבלת </a:t>
            </a:r>
            <a:r>
              <a:rPr lang="en-US" sz="2000" dirty="0">
                <a:solidFill>
                  <a:schemeClr val="bg2">
                    <a:lumMod val="25000"/>
                  </a:schemeClr>
                </a:solidFill>
              </a:rPr>
              <a:t>  </a:t>
            </a:r>
            <a:r>
              <a:rPr lang="he-IL" sz="2000" dirty="0">
                <a:solidFill>
                  <a:schemeClr val="bg2">
                    <a:lumMod val="25000"/>
                  </a:schemeClr>
                </a:solidFill>
              </a:rPr>
              <a:t> </a:t>
            </a:r>
            <a:r>
              <a:rPr lang="en-US" sz="2000" dirty="0">
                <a:solidFill>
                  <a:schemeClr val="bg2">
                    <a:lumMod val="25000"/>
                  </a:schemeClr>
                </a:solidFill>
              </a:rPr>
              <a:t>Customer</a:t>
            </a:r>
            <a:endParaRPr lang="he-IL" sz="2000" dirty="0">
              <a:solidFill>
                <a:schemeClr val="bg2">
                  <a:lumMod val="25000"/>
                </a:schemeClr>
              </a:solidFill>
            </a:endParaRPr>
          </a:p>
        </p:txBody>
      </p:sp>
      <p:sp>
        <p:nvSpPr>
          <p:cNvPr id="7" name="תיבת טקסט 6">
            <a:extLst>
              <a:ext uri="{FF2B5EF4-FFF2-40B4-BE49-F238E27FC236}">
                <a16:creationId xmlns:a16="http://schemas.microsoft.com/office/drawing/2014/main" id="{95B439EC-F861-39C2-19BB-389BA8F69E10}"/>
              </a:ext>
            </a:extLst>
          </p:cNvPr>
          <p:cNvSpPr txBox="1"/>
          <p:nvPr/>
        </p:nvSpPr>
        <p:spPr>
          <a:xfrm>
            <a:off x="979371" y="1128613"/>
            <a:ext cx="7038474" cy="2308324"/>
          </a:xfrm>
          <a:prstGeom prst="rect">
            <a:avLst/>
          </a:prstGeom>
          <a:noFill/>
        </p:spPr>
        <p:txBody>
          <a:bodyPr wrap="square">
            <a:spAutoFit/>
          </a:bodyPr>
          <a:lstStyle/>
          <a:p>
            <a:pPr algn="l"/>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index_firstLastName</a:t>
            </a:r>
            <a:endParaRPr lang="he-IL"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Customer</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CusFirstName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CusLastName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CusFirstName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CusLastName</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Customer</a:t>
            </a: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CusFirstName</a:t>
            </a:r>
            <a:endParaRPr lang="en-US" sz="1800" dirty="0">
              <a:solidFill>
                <a:srgbClr val="000000"/>
              </a:solidFill>
              <a:latin typeface="Consolas" panose="020B0609020204030204" pitchFamily="49" charset="0"/>
            </a:endParaRPr>
          </a:p>
          <a:p>
            <a:pPr algn="l"/>
            <a:endParaRPr lang="en-US" sz="1800" dirty="0">
              <a:solidFill>
                <a:srgbClr val="000000"/>
              </a:solidFill>
              <a:latin typeface="Consolas" panose="020B0609020204030204" pitchFamily="49" charset="0"/>
            </a:endParaRPr>
          </a:p>
          <a:p>
            <a:pPr algn="l"/>
            <a:endParaRPr lang="en-US" dirty="0">
              <a:solidFill>
                <a:srgbClr val="000000"/>
              </a:solidFill>
              <a:latin typeface="Consolas" panose="020B0609020204030204" pitchFamily="49" charset="0"/>
            </a:endParaRPr>
          </a:p>
          <a:p>
            <a:pPr algn="l"/>
            <a:endParaRPr lang="en-US" sz="1800" dirty="0">
              <a:solidFill>
                <a:srgbClr val="000000"/>
              </a:solidFill>
              <a:latin typeface="Consolas" panose="020B0609020204030204" pitchFamily="49" charset="0"/>
            </a:endParaRPr>
          </a:p>
        </p:txBody>
      </p:sp>
      <p:sp>
        <p:nvSpPr>
          <p:cNvPr id="8" name="תיבת טקסט 7">
            <a:extLst>
              <a:ext uri="{FF2B5EF4-FFF2-40B4-BE49-F238E27FC236}">
                <a16:creationId xmlns:a16="http://schemas.microsoft.com/office/drawing/2014/main" id="{3BFE85E8-4A50-7527-1DAE-EE6A78ED07A5}"/>
              </a:ext>
            </a:extLst>
          </p:cNvPr>
          <p:cNvSpPr txBox="1"/>
          <p:nvPr/>
        </p:nvSpPr>
        <p:spPr>
          <a:xfrm>
            <a:off x="3118585" y="513770"/>
            <a:ext cx="5319038" cy="369332"/>
          </a:xfrm>
          <a:prstGeom prst="rect">
            <a:avLst/>
          </a:prstGeom>
          <a:noFill/>
        </p:spPr>
        <p:txBody>
          <a:bodyPr wrap="square" rtlCol="1">
            <a:spAutoFit/>
          </a:bodyPr>
          <a:lstStyle/>
          <a:p>
            <a:r>
              <a:rPr lang="he-IL" dirty="0">
                <a:solidFill>
                  <a:schemeClr val="bg2">
                    <a:lumMod val="25000"/>
                  </a:schemeClr>
                </a:solidFill>
              </a:rPr>
              <a:t>בעבור הערכים </a:t>
            </a:r>
            <a:r>
              <a:rPr lang="en-US" sz="1800" dirty="0" err="1">
                <a:solidFill>
                  <a:schemeClr val="bg2">
                    <a:lumMod val="25000"/>
                  </a:schemeClr>
                </a:solidFill>
                <a:latin typeface="Consolas" panose="020B0609020204030204" pitchFamily="49" charset="0"/>
              </a:rPr>
              <a:t>CusFirstName,CusLastName</a:t>
            </a:r>
            <a:endParaRPr lang="he-IL" dirty="0">
              <a:solidFill>
                <a:schemeClr val="bg2">
                  <a:lumMod val="25000"/>
                </a:schemeClr>
              </a:solidFill>
            </a:endParaRPr>
          </a:p>
        </p:txBody>
      </p:sp>
      <p:sp>
        <p:nvSpPr>
          <p:cNvPr id="9" name="TextBox 6">
            <a:extLst>
              <a:ext uri="{FF2B5EF4-FFF2-40B4-BE49-F238E27FC236}">
                <a16:creationId xmlns:a16="http://schemas.microsoft.com/office/drawing/2014/main" id="{5D3C1E22-0740-78CB-C515-E1D9E103365A}"/>
              </a:ext>
            </a:extLst>
          </p:cNvPr>
          <p:cNvSpPr txBox="1"/>
          <p:nvPr/>
        </p:nvSpPr>
        <p:spPr>
          <a:xfrm>
            <a:off x="7032336" y="3045547"/>
            <a:ext cx="4513810" cy="400110"/>
          </a:xfrm>
          <a:prstGeom prst="rect">
            <a:avLst/>
          </a:prstGeom>
          <a:noFill/>
        </p:spPr>
        <p:txBody>
          <a:bodyPr wrap="square" rtlCol="1">
            <a:spAutoFit/>
          </a:bodyPr>
          <a:lstStyle/>
          <a:p>
            <a:r>
              <a:rPr lang="he-IL" sz="2000" dirty="0">
                <a:solidFill>
                  <a:schemeClr val="bg2">
                    <a:lumMod val="25000"/>
                  </a:schemeClr>
                </a:solidFill>
              </a:rPr>
              <a:t>אינדקס בעבור טבלת </a:t>
            </a:r>
            <a:r>
              <a:rPr lang="en-US" sz="2000" dirty="0">
                <a:solidFill>
                  <a:schemeClr val="bg2">
                    <a:lumMod val="25000"/>
                  </a:schemeClr>
                </a:solidFill>
              </a:rPr>
              <a:t>  </a:t>
            </a:r>
            <a:r>
              <a:rPr lang="he-IL" sz="2000" dirty="0">
                <a:solidFill>
                  <a:schemeClr val="bg2">
                    <a:lumMod val="25000"/>
                  </a:schemeClr>
                </a:solidFill>
              </a:rPr>
              <a:t> </a:t>
            </a:r>
            <a:r>
              <a:rPr lang="en-US" sz="2000" dirty="0">
                <a:solidFill>
                  <a:schemeClr val="bg2">
                    <a:lumMod val="25000"/>
                  </a:schemeClr>
                </a:solidFill>
              </a:rPr>
              <a:t>City</a:t>
            </a:r>
            <a:endParaRPr lang="he-IL" sz="2000" dirty="0">
              <a:solidFill>
                <a:schemeClr val="bg2">
                  <a:lumMod val="25000"/>
                </a:schemeClr>
              </a:solidFill>
            </a:endParaRPr>
          </a:p>
        </p:txBody>
      </p:sp>
      <p:sp>
        <p:nvSpPr>
          <p:cNvPr id="10" name="תיבת טקסט 9">
            <a:extLst>
              <a:ext uri="{FF2B5EF4-FFF2-40B4-BE49-F238E27FC236}">
                <a16:creationId xmlns:a16="http://schemas.microsoft.com/office/drawing/2014/main" id="{34A4BE1E-57DF-6625-2B62-E80B3DEEBA37}"/>
              </a:ext>
            </a:extLst>
          </p:cNvPr>
          <p:cNvSpPr txBox="1"/>
          <p:nvPr/>
        </p:nvSpPr>
        <p:spPr>
          <a:xfrm>
            <a:off x="2618072" y="3064414"/>
            <a:ext cx="5319038" cy="369332"/>
          </a:xfrm>
          <a:prstGeom prst="rect">
            <a:avLst/>
          </a:prstGeom>
          <a:noFill/>
        </p:spPr>
        <p:txBody>
          <a:bodyPr wrap="square" rtlCol="1">
            <a:spAutoFit/>
          </a:bodyPr>
          <a:lstStyle/>
          <a:p>
            <a:r>
              <a:rPr lang="he-IL" dirty="0">
                <a:solidFill>
                  <a:schemeClr val="bg2">
                    <a:lumMod val="25000"/>
                  </a:schemeClr>
                </a:solidFill>
              </a:rPr>
              <a:t>בעבור הערך </a:t>
            </a:r>
            <a:r>
              <a:rPr lang="en-US" sz="1800" dirty="0" err="1">
                <a:solidFill>
                  <a:schemeClr val="bg2">
                    <a:lumMod val="25000"/>
                  </a:schemeClr>
                </a:solidFill>
                <a:latin typeface="Consolas" panose="020B0609020204030204" pitchFamily="49" charset="0"/>
              </a:rPr>
              <a:t>CityName</a:t>
            </a:r>
            <a:endParaRPr lang="he-IL" dirty="0">
              <a:solidFill>
                <a:schemeClr val="bg2">
                  <a:lumMod val="25000"/>
                </a:schemeClr>
              </a:solidFill>
            </a:endParaRPr>
          </a:p>
        </p:txBody>
      </p:sp>
      <p:sp>
        <p:nvSpPr>
          <p:cNvPr id="12" name="תיבת טקסט 11">
            <a:extLst>
              <a:ext uri="{FF2B5EF4-FFF2-40B4-BE49-F238E27FC236}">
                <a16:creationId xmlns:a16="http://schemas.microsoft.com/office/drawing/2014/main" id="{E44CE771-ABF1-05FC-FE47-149FC2E240CE}"/>
              </a:ext>
            </a:extLst>
          </p:cNvPr>
          <p:cNvSpPr txBox="1"/>
          <p:nvPr/>
        </p:nvSpPr>
        <p:spPr>
          <a:xfrm>
            <a:off x="834992" y="4059529"/>
            <a:ext cx="6097604" cy="1477328"/>
          </a:xfrm>
          <a:prstGeom prst="rect">
            <a:avLst/>
          </a:prstGeom>
          <a:noFill/>
        </p:spPr>
        <p:txBody>
          <a:bodyPr wrap="square">
            <a:spAutoFit/>
          </a:bodyPr>
          <a:lstStyle/>
          <a:p>
            <a:pPr algn="l"/>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index_CityIdCus</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City</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CityName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algn="l"/>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CityName</a:t>
            </a:r>
            <a:r>
              <a:rPr lang="en-US" sz="1800" dirty="0">
                <a:solidFill>
                  <a:srgbClr val="000000"/>
                </a:solidFill>
                <a:latin typeface="Consolas" panose="020B0609020204030204" pitchFamily="49" charset="0"/>
              </a:rPr>
              <a:t> </a:t>
            </a:r>
          </a:p>
          <a:p>
            <a:pPr algn="l"/>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City </a:t>
            </a:r>
          </a:p>
          <a:p>
            <a:pPr algn="l"/>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CityName</a:t>
            </a:r>
            <a:endParaRPr lang="he-IL" dirty="0"/>
          </a:p>
        </p:txBody>
      </p:sp>
    </p:spTree>
    <p:extLst>
      <p:ext uri="{BB962C8B-B14F-4D97-AF65-F5344CB8AC3E}">
        <p14:creationId xmlns:p14="http://schemas.microsoft.com/office/powerpoint/2010/main" val="345969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D2D73E-B42D-0B39-8136-4A25DAFD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תיבות על מדפים במחסן">
            <a:extLst>
              <a:ext uri="{FF2B5EF4-FFF2-40B4-BE49-F238E27FC236}">
                <a16:creationId xmlns:a16="http://schemas.microsoft.com/office/drawing/2014/main" id="{6127684E-B80C-47F5-6A56-987AE3DE886C}"/>
              </a:ext>
            </a:extLst>
          </p:cNvPr>
          <p:cNvPicPr>
            <a:picLocks noChangeAspect="1"/>
          </p:cNvPicPr>
          <p:nvPr/>
        </p:nvPicPr>
        <p:blipFill rotWithShape="1">
          <a:blip r:embed="rId2">
            <a:alphaModFix amt="70000"/>
          </a:blip>
          <a:srcRect t="5730" r="-3" b="12760"/>
          <a:stretch/>
        </p:blipFill>
        <p:spPr>
          <a:xfrm>
            <a:off x="-2380" y="-17766"/>
            <a:ext cx="6394567" cy="3479045"/>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10" name="תיבת טקסט 9">
            <a:extLst>
              <a:ext uri="{FF2B5EF4-FFF2-40B4-BE49-F238E27FC236}">
                <a16:creationId xmlns:a16="http://schemas.microsoft.com/office/drawing/2014/main" id="{56108BED-68E9-296D-70DA-945F0093059E}"/>
              </a:ext>
            </a:extLst>
          </p:cNvPr>
          <p:cNvSpPr txBox="1"/>
          <p:nvPr/>
        </p:nvSpPr>
        <p:spPr>
          <a:xfrm>
            <a:off x="6957600" y="315847"/>
            <a:ext cx="4886788" cy="769441"/>
          </a:xfrm>
          <a:prstGeom prst="rect">
            <a:avLst/>
          </a:prstGeom>
          <a:noFill/>
        </p:spPr>
        <p:txBody>
          <a:bodyPr wrap="square" rtlCol="1">
            <a:spAutoFit/>
          </a:bodyPr>
          <a:lstStyle/>
          <a:p>
            <a:r>
              <a:rPr lang="he-IL" sz="4400" dirty="0">
                <a:solidFill>
                  <a:schemeClr val="accent5">
                    <a:lumMod val="50000"/>
                  </a:schemeClr>
                </a:solidFill>
                <a:latin typeface="Arial" panose="020B0604020202020204" pitchFamily="34" charset="0"/>
                <a:cs typeface="Arial" panose="020B0604020202020204" pitchFamily="34" charset="0"/>
              </a:rPr>
              <a:t>א2.מטרות המערכת:</a:t>
            </a:r>
          </a:p>
        </p:txBody>
      </p:sp>
      <p:sp>
        <p:nvSpPr>
          <p:cNvPr id="14" name="תיבת טקסט 13">
            <a:extLst>
              <a:ext uri="{FF2B5EF4-FFF2-40B4-BE49-F238E27FC236}">
                <a16:creationId xmlns:a16="http://schemas.microsoft.com/office/drawing/2014/main" id="{C2F818C3-42D1-C6D3-4DE6-5020E81098CC}"/>
              </a:ext>
            </a:extLst>
          </p:cNvPr>
          <p:cNvSpPr txBox="1"/>
          <p:nvPr/>
        </p:nvSpPr>
        <p:spPr>
          <a:xfrm>
            <a:off x="3369129" y="1153969"/>
            <a:ext cx="8475259" cy="5016758"/>
          </a:xfrm>
          <a:prstGeom prst="rect">
            <a:avLst/>
          </a:prstGeom>
          <a:noFill/>
        </p:spPr>
        <p:txBody>
          <a:bodyPr wrap="square" rtlCol="1">
            <a:spAutoFit/>
          </a:bodyPr>
          <a:lstStyle/>
          <a:p>
            <a:r>
              <a:rPr lang="he-IL" sz="3200" dirty="0">
                <a:solidFill>
                  <a:schemeClr val="bg2">
                    <a:lumMod val="25000"/>
                  </a:schemeClr>
                </a:solidFill>
                <a:latin typeface="Arial" panose="020B0604020202020204" pitchFamily="34" charset="0"/>
                <a:cs typeface="Arial" panose="020B0604020202020204" pitchFamily="34" charset="0"/>
              </a:rPr>
              <a:t>פרויקט זה נועד לאפיין מחשוב של מערכת המידע של חנות הבגדים </a:t>
            </a:r>
          </a:p>
          <a:p>
            <a:r>
              <a:rPr lang="he-IL" sz="3200" dirty="0">
                <a:solidFill>
                  <a:schemeClr val="bg2">
                    <a:lumMod val="25000"/>
                  </a:schemeClr>
                </a:solidFill>
                <a:latin typeface="Arial" panose="020B0604020202020204" pitchFamily="34" charset="0"/>
                <a:cs typeface="Arial" panose="020B0604020202020204" pitchFamily="34" charset="0"/>
              </a:rPr>
              <a:t>בהתאם לתיאור הארגוני שפורט ליעיל :</a:t>
            </a:r>
          </a:p>
          <a:p>
            <a:r>
              <a:rPr lang="he-IL" sz="3200" dirty="0">
                <a:solidFill>
                  <a:schemeClr val="bg2">
                    <a:lumMod val="25000"/>
                  </a:schemeClr>
                </a:solidFill>
                <a:latin typeface="Arial" panose="020B0604020202020204" pitchFamily="34" charset="0"/>
                <a:cs typeface="Arial" panose="020B0604020202020204" pitchFamily="34" charset="0"/>
              </a:rPr>
              <a:t>1.ניהול יעיל של הבגדים המידות והקטגוריות.</a:t>
            </a:r>
          </a:p>
          <a:p>
            <a:r>
              <a:rPr lang="he-IL" sz="3200" dirty="0">
                <a:solidFill>
                  <a:schemeClr val="bg2">
                    <a:lumMod val="25000"/>
                  </a:schemeClr>
                </a:solidFill>
                <a:latin typeface="Arial" panose="020B0604020202020204" pitchFamily="34" charset="0"/>
                <a:cs typeface="Arial" panose="020B0604020202020204" pitchFamily="34" charset="0"/>
              </a:rPr>
              <a:t>2.מעקב אחר הלקוחות וההזמנות שלהם.</a:t>
            </a:r>
          </a:p>
          <a:p>
            <a:r>
              <a:rPr lang="he-IL" sz="3200" dirty="0">
                <a:solidFill>
                  <a:schemeClr val="bg2">
                    <a:lumMod val="25000"/>
                  </a:schemeClr>
                </a:solidFill>
                <a:latin typeface="Arial" panose="020B0604020202020204" pitchFamily="34" charset="0"/>
                <a:cs typeface="Arial" panose="020B0604020202020204" pitchFamily="34" charset="0"/>
              </a:rPr>
              <a:t>3.מעקב אחרי הבגדים הפופולריים.</a:t>
            </a:r>
          </a:p>
          <a:p>
            <a:r>
              <a:rPr lang="he-IL" sz="3200" dirty="0">
                <a:solidFill>
                  <a:schemeClr val="bg2">
                    <a:lumMod val="25000"/>
                  </a:schemeClr>
                </a:solidFill>
                <a:latin typeface="Arial" panose="020B0604020202020204" pitchFamily="34" charset="0"/>
                <a:cs typeface="Arial" panose="020B0604020202020204" pitchFamily="34" charset="0"/>
              </a:rPr>
              <a:t>4.ניהול המלאי של המוצרים.</a:t>
            </a:r>
          </a:p>
          <a:p>
            <a:r>
              <a:rPr lang="he-IL" sz="3200" dirty="0">
                <a:solidFill>
                  <a:schemeClr val="bg2">
                    <a:lumMod val="25000"/>
                  </a:schemeClr>
                </a:solidFill>
                <a:latin typeface="Arial" panose="020B0604020202020204" pitchFamily="34" charset="0"/>
                <a:cs typeface="Arial" panose="020B0604020202020204" pitchFamily="34" charset="0"/>
              </a:rPr>
              <a:t>5.ניהול הצוות.</a:t>
            </a:r>
          </a:p>
          <a:p>
            <a:r>
              <a:rPr lang="he-IL" sz="3200" dirty="0">
                <a:solidFill>
                  <a:schemeClr val="bg2">
                    <a:lumMod val="25000"/>
                  </a:schemeClr>
                </a:solidFill>
                <a:latin typeface="Arial" panose="020B0604020202020204" pitchFamily="34" charset="0"/>
                <a:cs typeface="Arial" panose="020B0604020202020204" pitchFamily="34" charset="0"/>
              </a:rPr>
              <a:t>6.מעקב אחרי העובדות והשכר שלהם.</a:t>
            </a:r>
          </a:p>
          <a:p>
            <a:endParaRPr lang="he-IL" sz="3200" dirty="0">
              <a:solidFill>
                <a:schemeClr val="bg2">
                  <a:lumMod val="25000"/>
                </a:schemeClr>
              </a:solidFill>
              <a:latin typeface="Arial" panose="020B0604020202020204" pitchFamily="34" charset="0"/>
              <a:cs typeface="Arial" panose="020B0604020202020204" pitchFamily="34" charset="0"/>
            </a:endParaRPr>
          </a:p>
        </p:txBody>
      </p:sp>
      <p:sp>
        <p:nvSpPr>
          <p:cNvPr id="2" name="מציין מיקום של מספר שקופית 1">
            <a:extLst>
              <a:ext uri="{FF2B5EF4-FFF2-40B4-BE49-F238E27FC236}">
                <a16:creationId xmlns:a16="http://schemas.microsoft.com/office/drawing/2014/main" id="{60B0E279-5974-BDF2-98B7-7AF1A3A009AD}"/>
              </a:ext>
            </a:extLst>
          </p:cNvPr>
          <p:cNvSpPr>
            <a:spLocks noGrp="1"/>
          </p:cNvSpPr>
          <p:nvPr>
            <p:ph type="sldNum" sz="quarter" idx="12"/>
          </p:nvPr>
        </p:nvSpPr>
        <p:spPr/>
        <p:txBody>
          <a:bodyPr/>
          <a:lstStyle/>
          <a:p>
            <a:fld id="{5A33CB2A-1702-4C1D-9CC4-8D472D39F19E}" type="slidenum">
              <a:rPr lang="en-US" smtClean="0"/>
              <a:t>4</a:t>
            </a:fld>
            <a:endParaRPr lang="en-US"/>
          </a:p>
        </p:txBody>
      </p:sp>
      <p:sp>
        <p:nvSpPr>
          <p:cNvPr id="3" name="TextBox 2">
            <a:extLst>
              <a:ext uri="{FF2B5EF4-FFF2-40B4-BE49-F238E27FC236}">
                <a16:creationId xmlns:a16="http://schemas.microsoft.com/office/drawing/2014/main" id="{41ABF6EB-4A85-E06B-8AF1-AC48544C7272}"/>
              </a:ext>
            </a:extLst>
          </p:cNvPr>
          <p:cNvSpPr txBox="1"/>
          <p:nvPr/>
        </p:nvSpPr>
        <p:spPr>
          <a:xfrm>
            <a:off x="6392187" y="5975754"/>
            <a:ext cx="5361247" cy="584775"/>
          </a:xfrm>
          <a:prstGeom prst="rect">
            <a:avLst/>
          </a:prstGeom>
          <a:noFill/>
        </p:spPr>
        <p:txBody>
          <a:bodyPr wrap="square" rtlCol="1">
            <a:spAutoFit/>
          </a:bodyPr>
          <a:lstStyle/>
          <a:p>
            <a:r>
              <a:rPr lang="he-IL" sz="3200" dirty="0">
                <a:latin typeface="Arial" panose="020B0604020202020204" pitchFamily="34" charset="0"/>
                <a:cs typeface="Arial" panose="020B0604020202020204" pitchFamily="34" charset="0"/>
              </a:rPr>
              <a:t>א3.סביבת עבודה-</a:t>
            </a:r>
            <a:r>
              <a:rPr lang="en-US" sz="3200" b="1" dirty="0" err="1">
                <a:latin typeface="Arial" panose="020B0604020202020204" pitchFamily="34" charset="0"/>
                <a:cs typeface="Arial" panose="020B0604020202020204" pitchFamily="34" charset="0"/>
              </a:rPr>
              <a:t>Sqlserver</a:t>
            </a:r>
            <a:endParaRPr lang="he-I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84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אליפסה 221">
            <a:extLst>
              <a:ext uri="{FF2B5EF4-FFF2-40B4-BE49-F238E27FC236}">
                <a16:creationId xmlns:a16="http://schemas.microsoft.com/office/drawing/2014/main" id="{B688A7BB-79CA-4F27-9C04-6ACEC5FCF75A}"/>
              </a:ext>
            </a:extLst>
          </p:cNvPr>
          <p:cNvSpPr/>
          <p:nvPr/>
        </p:nvSpPr>
        <p:spPr>
          <a:xfrm>
            <a:off x="5243882" y="5311337"/>
            <a:ext cx="818783"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1" name="אליפסה 220">
            <a:extLst>
              <a:ext uri="{FF2B5EF4-FFF2-40B4-BE49-F238E27FC236}">
                <a16:creationId xmlns:a16="http://schemas.microsoft.com/office/drawing/2014/main" id="{4646E3A6-512A-4477-BB2F-FCFC33F360FA}"/>
              </a:ext>
            </a:extLst>
          </p:cNvPr>
          <p:cNvSpPr/>
          <p:nvPr/>
        </p:nvSpPr>
        <p:spPr>
          <a:xfrm>
            <a:off x="6531236" y="1292221"/>
            <a:ext cx="1150204"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9" name="אליפסה 168">
            <a:extLst>
              <a:ext uri="{FF2B5EF4-FFF2-40B4-BE49-F238E27FC236}">
                <a16:creationId xmlns:a16="http://schemas.microsoft.com/office/drawing/2014/main" id="{135864FD-FB13-4125-9179-BE3F8B9F52B0}"/>
              </a:ext>
            </a:extLst>
          </p:cNvPr>
          <p:cNvSpPr/>
          <p:nvPr/>
        </p:nvSpPr>
        <p:spPr>
          <a:xfrm>
            <a:off x="10855767" y="3037878"/>
            <a:ext cx="1008881"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5" name="אליפסה 174">
            <a:extLst>
              <a:ext uri="{FF2B5EF4-FFF2-40B4-BE49-F238E27FC236}">
                <a16:creationId xmlns:a16="http://schemas.microsoft.com/office/drawing/2014/main" id="{33312A71-917C-415A-81ED-19554C9EEEA1}"/>
              </a:ext>
            </a:extLst>
          </p:cNvPr>
          <p:cNvSpPr/>
          <p:nvPr/>
        </p:nvSpPr>
        <p:spPr>
          <a:xfrm>
            <a:off x="11370938" y="3528236"/>
            <a:ext cx="728393"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6" name="אליפסה 175">
            <a:extLst>
              <a:ext uri="{FF2B5EF4-FFF2-40B4-BE49-F238E27FC236}">
                <a16:creationId xmlns:a16="http://schemas.microsoft.com/office/drawing/2014/main" id="{6FC52EE2-D8C8-480B-8AE3-DF070AD901B2}"/>
              </a:ext>
            </a:extLst>
          </p:cNvPr>
          <p:cNvSpPr/>
          <p:nvPr/>
        </p:nvSpPr>
        <p:spPr>
          <a:xfrm>
            <a:off x="11353800" y="4042091"/>
            <a:ext cx="801478"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7" name="אליפסה 176">
            <a:extLst>
              <a:ext uri="{FF2B5EF4-FFF2-40B4-BE49-F238E27FC236}">
                <a16:creationId xmlns:a16="http://schemas.microsoft.com/office/drawing/2014/main" id="{1B00B703-0825-4C38-8353-9F8714943B80}"/>
              </a:ext>
            </a:extLst>
          </p:cNvPr>
          <p:cNvSpPr/>
          <p:nvPr/>
        </p:nvSpPr>
        <p:spPr>
          <a:xfrm>
            <a:off x="10701539" y="4477131"/>
            <a:ext cx="916720"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8" name="אליפסה 177">
            <a:extLst>
              <a:ext uri="{FF2B5EF4-FFF2-40B4-BE49-F238E27FC236}">
                <a16:creationId xmlns:a16="http://schemas.microsoft.com/office/drawing/2014/main" id="{09774639-1281-4365-B659-D90707A694EE}"/>
              </a:ext>
            </a:extLst>
          </p:cNvPr>
          <p:cNvSpPr/>
          <p:nvPr/>
        </p:nvSpPr>
        <p:spPr>
          <a:xfrm>
            <a:off x="10246470" y="4075450"/>
            <a:ext cx="638269"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0" name="אליפסה 159">
            <a:extLst>
              <a:ext uri="{FF2B5EF4-FFF2-40B4-BE49-F238E27FC236}">
                <a16:creationId xmlns:a16="http://schemas.microsoft.com/office/drawing/2014/main" id="{A9DB0066-EE20-4273-8DC9-647857CB7077}"/>
              </a:ext>
            </a:extLst>
          </p:cNvPr>
          <p:cNvSpPr/>
          <p:nvPr/>
        </p:nvSpPr>
        <p:spPr>
          <a:xfrm>
            <a:off x="7833063" y="1068147"/>
            <a:ext cx="1151584"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a:extLst>
              <a:ext uri="{FF2B5EF4-FFF2-40B4-BE49-F238E27FC236}">
                <a16:creationId xmlns:a16="http://schemas.microsoft.com/office/drawing/2014/main" id="{04F19656-439F-4827-B520-01FDF452AA99}"/>
              </a:ext>
            </a:extLst>
          </p:cNvPr>
          <p:cNvSpPr txBox="1"/>
          <p:nvPr/>
        </p:nvSpPr>
        <p:spPr>
          <a:xfrm>
            <a:off x="7657468" y="707886"/>
            <a:ext cx="4154556" cy="369332"/>
          </a:xfrm>
          <a:prstGeom prst="rect">
            <a:avLst/>
          </a:prstGeom>
          <a:noFill/>
        </p:spPr>
        <p:txBody>
          <a:bodyPr wrap="square" rtlCol="1">
            <a:spAutoFit/>
          </a:bodyPr>
          <a:lstStyle/>
          <a:p>
            <a:r>
              <a:rPr lang="he-IL" dirty="0"/>
              <a:t>ב1.תרשים </a:t>
            </a:r>
            <a:r>
              <a:rPr lang="en-US" dirty="0"/>
              <a:t>ERD</a:t>
            </a:r>
            <a:endParaRPr lang="he-IL" dirty="0"/>
          </a:p>
        </p:txBody>
      </p:sp>
      <p:sp>
        <p:nvSpPr>
          <p:cNvPr id="6" name="TextBox 5">
            <a:extLst>
              <a:ext uri="{FF2B5EF4-FFF2-40B4-BE49-F238E27FC236}">
                <a16:creationId xmlns:a16="http://schemas.microsoft.com/office/drawing/2014/main" id="{6B13AD94-B51E-4DFB-9C89-4020C817C0ED}"/>
              </a:ext>
            </a:extLst>
          </p:cNvPr>
          <p:cNvSpPr txBox="1"/>
          <p:nvPr/>
        </p:nvSpPr>
        <p:spPr>
          <a:xfrm>
            <a:off x="6489348" y="0"/>
            <a:ext cx="5555974" cy="707886"/>
          </a:xfrm>
          <a:prstGeom prst="rect">
            <a:avLst/>
          </a:prstGeom>
          <a:noFill/>
        </p:spPr>
        <p:txBody>
          <a:bodyPr wrap="square" rtlCol="1">
            <a:spAutoFit/>
          </a:bodyPr>
          <a:lstStyle/>
          <a:p>
            <a:r>
              <a:rPr lang="he-IL" sz="4000" dirty="0"/>
              <a:t>חלק ב-תיאור הנתונים</a:t>
            </a:r>
          </a:p>
        </p:txBody>
      </p:sp>
      <p:sp>
        <p:nvSpPr>
          <p:cNvPr id="3" name="TextBox 2">
            <a:extLst>
              <a:ext uri="{FF2B5EF4-FFF2-40B4-BE49-F238E27FC236}">
                <a16:creationId xmlns:a16="http://schemas.microsoft.com/office/drawing/2014/main" id="{E5531EE3-44D6-4944-97B1-DA9AAF45ABCC}"/>
              </a:ext>
            </a:extLst>
          </p:cNvPr>
          <p:cNvSpPr txBox="1"/>
          <p:nvPr/>
        </p:nvSpPr>
        <p:spPr>
          <a:xfrm>
            <a:off x="2065617" y="5132201"/>
            <a:ext cx="1127082" cy="338554"/>
          </a:xfrm>
          <a:prstGeom prst="rect">
            <a:avLst/>
          </a:prstGeom>
          <a:noFill/>
          <a:ln>
            <a:solidFill>
              <a:schemeClr val="accent6">
                <a:lumMod val="50000"/>
              </a:schemeClr>
            </a:solidFill>
          </a:ln>
        </p:spPr>
        <p:txBody>
          <a:bodyPr wrap="square" rtlCol="1">
            <a:spAutoFit/>
          </a:bodyPr>
          <a:lstStyle/>
          <a:p>
            <a:pPr algn="ctr"/>
            <a:r>
              <a:rPr lang="en-US" sz="1600" dirty="0"/>
              <a:t>Customer</a:t>
            </a:r>
            <a:endParaRPr lang="he-IL" sz="1600" dirty="0"/>
          </a:p>
        </p:txBody>
      </p:sp>
      <p:sp>
        <p:nvSpPr>
          <p:cNvPr id="13" name="TextBox 12">
            <a:extLst>
              <a:ext uri="{FF2B5EF4-FFF2-40B4-BE49-F238E27FC236}">
                <a16:creationId xmlns:a16="http://schemas.microsoft.com/office/drawing/2014/main" id="{66CB355C-5356-4A99-9E65-55DB1A2ADB8F}"/>
              </a:ext>
            </a:extLst>
          </p:cNvPr>
          <p:cNvSpPr txBox="1"/>
          <p:nvPr/>
        </p:nvSpPr>
        <p:spPr>
          <a:xfrm>
            <a:off x="1570042" y="3367894"/>
            <a:ext cx="876841" cy="338554"/>
          </a:xfrm>
          <a:prstGeom prst="rect">
            <a:avLst/>
          </a:prstGeom>
          <a:noFill/>
          <a:ln>
            <a:solidFill>
              <a:schemeClr val="accent6">
                <a:lumMod val="50000"/>
              </a:schemeClr>
            </a:solidFill>
          </a:ln>
        </p:spPr>
        <p:txBody>
          <a:bodyPr wrap="square" rtlCol="1">
            <a:spAutoFit/>
          </a:bodyPr>
          <a:lstStyle/>
          <a:p>
            <a:pPr algn="ctr"/>
            <a:r>
              <a:rPr lang="en-US" sz="1600" dirty="0"/>
              <a:t>City</a:t>
            </a:r>
            <a:endParaRPr lang="he-IL" sz="1600" dirty="0"/>
          </a:p>
        </p:txBody>
      </p:sp>
      <p:sp>
        <p:nvSpPr>
          <p:cNvPr id="14" name="TextBox 13">
            <a:extLst>
              <a:ext uri="{FF2B5EF4-FFF2-40B4-BE49-F238E27FC236}">
                <a16:creationId xmlns:a16="http://schemas.microsoft.com/office/drawing/2014/main" id="{8B22A498-1E54-48BF-86BC-DBD91578CA2F}"/>
              </a:ext>
            </a:extLst>
          </p:cNvPr>
          <p:cNvSpPr txBox="1"/>
          <p:nvPr/>
        </p:nvSpPr>
        <p:spPr>
          <a:xfrm>
            <a:off x="8065608" y="5168404"/>
            <a:ext cx="779780" cy="338554"/>
          </a:xfrm>
          <a:prstGeom prst="rect">
            <a:avLst/>
          </a:prstGeom>
          <a:noFill/>
          <a:ln>
            <a:solidFill>
              <a:schemeClr val="accent6">
                <a:lumMod val="50000"/>
              </a:schemeClr>
            </a:solidFill>
          </a:ln>
        </p:spPr>
        <p:txBody>
          <a:bodyPr wrap="square" rtlCol="1">
            <a:spAutoFit/>
          </a:bodyPr>
          <a:lstStyle/>
          <a:p>
            <a:pPr algn="ctr"/>
            <a:r>
              <a:rPr lang="en-US" sz="1600" dirty="0"/>
              <a:t>Size</a:t>
            </a:r>
            <a:endParaRPr lang="he-IL" sz="1600" dirty="0"/>
          </a:p>
        </p:txBody>
      </p:sp>
      <p:sp>
        <p:nvSpPr>
          <p:cNvPr id="15" name="TextBox 14">
            <a:extLst>
              <a:ext uri="{FF2B5EF4-FFF2-40B4-BE49-F238E27FC236}">
                <a16:creationId xmlns:a16="http://schemas.microsoft.com/office/drawing/2014/main" id="{713B8162-021A-4C64-B790-7792909030B7}"/>
              </a:ext>
            </a:extLst>
          </p:cNvPr>
          <p:cNvSpPr txBox="1"/>
          <p:nvPr/>
        </p:nvSpPr>
        <p:spPr>
          <a:xfrm>
            <a:off x="4666392" y="4432699"/>
            <a:ext cx="1046785" cy="338554"/>
          </a:xfrm>
          <a:prstGeom prst="rect">
            <a:avLst/>
          </a:prstGeom>
          <a:noFill/>
          <a:ln>
            <a:solidFill>
              <a:schemeClr val="accent6">
                <a:lumMod val="50000"/>
              </a:schemeClr>
            </a:solidFill>
          </a:ln>
        </p:spPr>
        <p:txBody>
          <a:bodyPr wrap="square" rtlCol="1">
            <a:spAutoFit/>
          </a:bodyPr>
          <a:lstStyle/>
          <a:p>
            <a:pPr algn="ctr"/>
            <a:r>
              <a:rPr lang="en-US" sz="1600" dirty="0"/>
              <a:t>Orders</a:t>
            </a:r>
            <a:endParaRPr lang="he-IL" sz="1600" dirty="0"/>
          </a:p>
        </p:txBody>
      </p:sp>
      <p:sp>
        <p:nvSpPr>
          <p:cNvPr id="16" name="TextBox 15">
            <a:extLst>
              <a:ext uri="{FF2B5EF4-FFF2-40B4-BE49-F238E27FC236}">
                <a16:creationId xmlns:a16="http://schemas.microsoft.com/office/drawing/2014/main" id="{55FF83FE-1F42-4C56-AB9D-F32229816CE4}"/>
              </a:ext>
            </a:extLst>
          </p:cNvPr>
          <p:cNvSpPr txBox="1"/>
          <p:nvPr/>
        </p:nvSpPr>
        <p:spPr>
          <a:xfrm>
            <a:off x="3177583" y="2234418"/>
            <a:ext cx="882818" cy="338554"/>
          </a:xfrm>
          <a:prstGeom prst="rect">
            <a:avLst/>
          </a:prstGeom>
          <a:noFill/>
          <a:ln>
            <a:solidFill>
              <a:schemeClr val="accent6">
                <a:lumMod val="50000"/>
              </a:schemeClr>
            </a:solidFill>
          </a:ln>
        </p:spPr>
        <p:txBody>
          <a:bodyPr wrap="square" rtlCol="1">
            <a:spAutoFit/>
          </a:bodyPr>
          <a:lstStyle/>
          <a:p>
            <a:pPr algn="ctr"/>
            <a:r>
              <a:rPr lang="en-US" sz="1600" dirty="0"/>
              <a:t>Seller</a:t>
            </a:r>
            <a:endParaRPr lang="he-IL" sz="1600" dirty="0"/>
          </a:p>
        </p:txBody>
      </p:sp>
      <p:sp>
        <p:nvSpPr>
          <p:cNvPr id="17" name="TextBox 16">
            <a:extLst>
              <a:ext uri="{FF2B5EF4-FFF2-40B4-BE49-F238E27FC236}">
                <a16:creationId xmlns:a16="http://schemas.microsoft.com/office/drawing/2014/main" id="{EF46A9EB-11B1-4C41-AFEE-5AFC1E17B1BF}"/>
              </a:ext>
            </a:extLst>
          </p:cNvPr>
          <p:cNvSpPr txBox="1"/>
          <p:nvPr/>
        </p:nvSpPr>
        <p:spPr>
          <a:xfrm>
            <a:off x="6401364" y="2422962"/>
            <a:ext cx="1386714" cy="338554"/>
          </a:xfrm>
          <a:prstGeom prst="rect">
            <a:avLst/>
          </a:prstGeom>
          <a:noFill/>
          <a:ln cmpd="dbl">
            <a:solidFill>
              <a:schemeClr val="accent6">
                <a:lumMod val="50000"/>
              </a:schemeClr>
            </a:solidFill>
            <a:prstDash val="dash"/>
          </a:ln>
        </p:spPr>
        <p:txBody>
          <a:bodyPr wrap="square" rtlCol="1">
            <a:spAutoFit/>
          </a:bodyPr>
          <a:lstStyle/>
          <a:p>
            <a:pPr algn="ctr"/>
            <a:r>
              <a:rPr lang="en-US" sz="1600" dirty="0" err="1"/>
              <a:t>OrderDetial</a:t>
            </a:r>
            <a:endParaRPr lang="he-IL" sz="1600" dirty="0"/>
          </a:p>
        </p:txBody>
      </p:sp>
      <p:sp>
        <p:nvSpPr>
          <p:cNvPr id="18" name="TextBox 17">
            <a:extLst>
              <a:ext uri="{FF2B5EF4-FFF2-40B4-BE49-F238E27FC236}">
                <a16:creationId xmlns:a16="http://schemas.microsoft.com/office/drawing/2014/main" id="{20E62085-3538-4A70-8F42-A988B8B84FE7}"/>
              </a:ext>
            </a:extLst>
          </p:cNvPr>
          <p:cNvSpPr txBox="1"/>
          <p:nvPr/>
        </p:nvSpPr>
        <p:spPr>
          <a:xfrm>
            <a:off x="9902179" y="3482209"/>
            <a:ext cx="1044923" cy="338554"/>
          </a:xfrm>
          <a:prstGeom prst="rect">
            <a:avLst/>
          </a:prstGeom>
          <a:noFill/>
          <a:ln>
            <a:solidFill>
              <a:schemeClr val="accent6">
                <a:lumMod val="50000"/>
              </a:schemeClr>
            </a:solidFill>
          </a:ln>
        </p:spPr>
        <p:txBody>
          <a:bodyPr wrap="square" rtlCol="1">
            <a:spAutoFit/>
          </a:bodyPr>
          <a:lstStyle/>
          <a:p>
            <a:pPr algn="ctr"/>
            <a:r>
              <a:rPr lang="en-US" sz="1600" dirty="0"/>
              <a:t>Model</a:t>
            </a:r>
            <a:endParaRPr lang="he-IL" sz="1600" dirty="0"/>
          </a:p>
        </p:txBody>
      </p:sp>
      <p:sp>
        <p:nvSpPr>
          <p:cNvPr id="19" name="TextBox 18">
            <a:extLst>
              <a:ext uri="{FF2B5EF4-FFF2-40B4-BE49-F238E27FC236}">
                <a16:creationId xmlns:a16="http://schemas.microsoft.com/office/drawing/2014/main" id="{6D7306A9-14C0-4CBF-B541-4485EC4D1E3E}"/>
              </a:ext>
            </a:extLst>
          </p:cNvPr>
          <p:cNvSpPr txBox="1"/>
          <p:nvPr/>
        </p:nvSpPr>
        <p:spPr>
          <a:xfrm>
            <a:off x="8488347" y="1831749"/>
            <a:ext cx="1340783" cy="338554"/>
          </a:xfrm>
          <a:prstGeom prst="rect">
            <a:avLst/>
          </a:prstGeom>
          <a:noFill/>
          <a:ln>
            <a:solidFill>
              <a:schemeClr val="accent6">
                <a:lumMod val="50000"/>
              </a:schemeClr>
            </a:solidFill>
          </a:ln>
        </p:spPr>
        <p:txBody>
          <a:bodyPr wrap="square" rtlCol="1">
            <a:spAutoFit/>
          </a:bodyPr>
          <a:lstStyle/>
          <a:p>
            <a:pPr algn="ctr"/>
            <a:r>
              <a:rPr lang="en-US" sz="1600" dirty="0"/>
              <a:t>Category</a:t>
            </a:r>
            <a:endParaRPr lang="he-IL" sz="1600" dirty="0"/>
          </a:p>
        </p:txBody>
      </p:sp>
      <p:cxnSp>
        <p:nvCxnSpPr>
          <p:cNvPr id="21" name="מחבר ישר 20">
            <a:extLst>
              <a:ext uri="{FF2B5EF4-FFF2-40B4-BE49-F238E27FC236}">
                <a16:creationId xmlns:a16="http://schemas.microsoft.com/office/drawing/2014/main" id="{7668BDBB-6544-453B-BC6E-AAAEFBFA9600}"/>
              </a:ext>
            </a:extLst>
          </p:cNvPr>
          <p:cNvCxnSpPr>
            <a:cxnSpLocks/>
            <a:stCxn id="15" idx="1"/>
            <a:endCxn id="3" idx="3"/>
          </p:cNvCxnSpPr>
          <p:nvPr/>
        </p:nvCxnSpPr>
        <p:spPr>
          <a:xfrm flipH="1">
            <a:off x="3192699" y="4601976"/>
            <a:ext cx="1473693" cy="69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מחבר ישר 22">
            <a:extLst>
              <a:ext uri="{FF2B5EF4-FFF2-40B4-BE49-F238E27FC236}">
                <a16:creationId xmlns:a16="http://schemas.microsoft.com/office/drawing/2014/main" id="{1CC5CBBD-1904-478C-9B20-3E5D8933A6D8}"/>
              </a:ext>
            </a:extLst>
          </p:cNvPr>
          <p:cNvCxnSpPr>
            <a:cxnSpLocks/>
            <a:stCxn id="13" idx="0"/>
            <a:endCxn id="16" idx="1"/>
          </p:cNvCxnSpPr>
          <p:nvPr/>
        </p:nvCxnSpPr>
        <p:spPr>
          <a:xfrm flipV="1">
            <a:off x="2008463" y="2403695"/>
            <a:ext cx="1169120" cy="964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מחבר ישר 24">
            <a:extLst>
              <a:ext uri="{FF2B5EF4-FFF2-40B4-BE49-F238E27FC236}">
                <a16:creationId xmlns:a16="http://schemas.microsoft.com/office/drawing/2014/main" id="{2A52249C-3B80-40F2-89E1-FD619DB0A4A3}"/>
              </a:ext>
            </a:extLst>
          </p:cNvPr>
          <p:cNvCxnSpPr>
            <a:cxnSpLocks/>
            <a:stCxn id="16" idx="3"/>
            <a:endCxn id="15" idx="0"/>
          </p:cNvCxnSpPr>
          <p:nvPr/>
        </p:nvCxnSpPr>
        <p:spPr>
          <a:xfrm>
            <a:off x="4060401" y="2403695"/>
            <a:ext cx="1129384" cy="202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מחבר ישר 27">
            <a:extLst>
              <a:ext uri="{FF2B5EF4-FFF2-40B4-BE49-F238E27FC236}">
                <a16:creationId xmlns:a16="http://schemas.microsoft.com/office/drawing/2014/main" id="{141962D5-214E-4657-937C-C86F22E5A5D2}"/>
              </a:ext>
            </a:extLst>
          </p:cNvPr>
          <p:cNvCxnSpPr>
            <a:cxnSpLocks/>
            <a:stCxn id="17" idx="2"/>
            <a:endCxn id="15" idx="0"/>
          </p:cNvCxnSpPr>
          <p:nvPr/>
        </p:nvCxnSpPr>
        <p:spPr>
          <a:xfrm flipH="1">
            <a:off x="5189785" y="2761516"/>
            <a:ext cx="1904936" cy="1671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מחבר ישר 30">
            <a:extLst>
              <a:ext uri="{FF2B5EF4-FFF2-40B4-BE49-F238E27FC236}">
                <a16:creationId xmlns:a16="http://schemas.microsoft.com/office/drawing/2014/main" id="{1663C970-DDC1-4F9E-878F-A8E390DB75B1}"/>
              </a:ext>
            </a:extLst>
          </p:cNvPr>
          <p:cNvCxnSpPr>
            <a:cxnSpLocks/>
            <a:stCxn id="18" idx="2"/>
            <a:endCxn id="14" idx="3"/>
          </p:cNvCxnSpPr>
          <p:nvPr/>
        </p:nvCxnSpPr>
        <p:spPr>
          <a:xfrm flipH="1">
            <a:off x="8845388" y="3820763"/>
            <a:ext cx="1579253" cy="1516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מחבר ישר 35">
            <a:extLst>
              <a:ext uri="{FF2B5EF4-FFF2-40B4-BE49-F238E27FC236}">
                <a16:creationId xmlns:a16="http://schemas.microsoft.com/office/drawing/2014/main" id="{FF9BD33D-6DCA-4C9E-943D-053601EBB567}"/>
              </a:ext>
            </a:extLst>
          </p:cNvPr>
          <p:cNvCxnSpPr>
            <a:cxnSpLocks/>
            <a:stCxn id="18" idx="0"/>
            <a:endCxn id="19" idx="2"/>
          </p:cNvCxnSpPr>
          <p:nvPr/>
        </p:nvCxnSpPr>
        <p:spPr>
          <a:xfrm flipH="1" flipV="1">
            <a:off x="9158739" y="2170303"/>
            <a:ext cx="1265902" cy="1311906"/>
          </a:xfrm>
          <a:prstGeom prst="line">
            <a:avLst/>
          </a:prstGeom>
        </p:spPr>
        <p:style>
          <a:lnRef idx="1">
            <a:schemeClr val="accent1"/>
          </a:lnRef>
          <a:fillRef idx="0">
            <a:schemeClr val="accent1"/>
          </a:fillRef>
          <a:effectRef idx="0">
            <a:schemeClr val="accent1"/>
          </a:effectRef>
          <a:fontRef idx="minor">
            <a:schemeClr val="tx1"/>
          </a:fontRef>
        </p:style>
      </p:cxnSp>
      <p:sp>
        <p:nvSpPr>
          <p:cNvPr id="41" name="קשת 40">
            <a:extLst>
              <a:ext uri="{FF2B5EF4-FFF2-40B4-BE49-F238E27FC236}">
                <a16:creationId xmlns:a16="http://schemas.microsoft.com/office/drawing/2014/main" id="{7FE62248-8877-46BE-A11F-076D4287E9E1}"/>
              </a:ext>
            </a:extLst>
          </p:cNvPr>
          <p:cNvSpPr/>
          <p:nvPr/>
        </p:nvSpPr>
        <p:spPr>
          <a:xfrm flipH="1" flipV="1">
            <a:off x="2836730" y="1742012"/>
            <a:ext cx="827130" cy="646332"/>
          </a:xfrm>
          <a:prstGeom prst="arc">
            <a:avLst>
              <a:gd name="adj1" fmla="val 16200000"/>
              <a:gd name="adj2" fmla="val 12547296"/>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TextBox 44">
            <a:extLst>
              <a:ext uri="{FF2B5EF4-FFF2-40B4-BE49-F238E27FC236}">
                <a16:creationId xmlns:a16="http://schemas.microsoft.com/office/drawing/2014/main" id="{BAB5F6B4-6BE0-42A0-8E48-5CB3669B1F36}"/>
              </a:ext>
            </a:extLst>
          </p:cNvPr>
          <p:cNvSpPr txBox="1"/>
          <p:nvPr/>
        </p:nvSpPr>
        <p:spPr>
          <a:xfrm>
            <a:off x="241906" y="651894"/>
            <a:ext cx="1282740" cy="439445"/>
          </a:xfrm>
          <a:prstGeom prst="rect">
            <a:avLst/>
          </a:prstGeom>
          <a:noFill/>
          <a:ln cmpd="dbl">
            <a:solidFill>
              <a:schemeClr val="accent6">
                <a:lumMod val="50000"/>
              </a:schemeClr>
            </a:solidFill>
            <a:prstDash val="dash"/>
          </a:ln>
        </p:spPr>
        <p:txBody>
          <a:bodyPr wrap="square" rtlCol="1">
            <a:spAutoFit/>
          </a:bodyPr>
          <a:lstStyle/>
          <a:p>
            <a:pPr algn="ctr"/>
            <a:endParaRPr lang="he-IL" sz="3200" dirty="0"/>
          </a:p>
        </p:txBody>
      </p:sp>
      <p:sp>
        <p:nvSpPr>
          <p:cNvPr id="47" name="TextBox 46">
            <a:extLst>
              <a:ext uri="{FF2B5EF4-FFF2-40B4-BE49-F238E27FC236}">
                <a16:creationId xmlns:a16="http://schemas.microsoft.com/office/drawing/2014/main" id="{0883C435-FAB7-48A7-A867-912F3D7BE0AD}"/>
              </a:ext>
            </a:extLst>
          </p:cNvPr>
          <p:cNvSpPr txBox="1"/>
          <p:nvPr/>
        </p:nvSpPr>
        <p:spPr>
          <a:xfrm>
            <a:off x="289467" y="56785"/>
            <a:ext cx="1282741" cy="436774"/>
          </a:xfrm>
          <a:prstGeom prst="rect">
            <a:avLst/>
          </a:prstGeom>
          <a:noFill/>
          <a:ln>
            <a:solidFill>
              <a:schemeClr val="accent6">
                <a:lumMod val="50000"/>
              </a:schemeClr>
            </a:solidFill>
          </a:ln>
        </p:spPr>
        <p:txBody>
          <a:bodyPr wrap="square" rtlCol="1">
            <a:spAutoFit/>
          </a:bodyPr>
          <a:lstStyle/>
          <a:p>
            <a:pPr algn="ctr"/>
            <a:endParaRPr lang="he-IL" sz="3600" dirty="0"/>
          </a:p>
        </p:txBody>
      </p:sp>
      <p:sp>
        <p:nvSpPr>
          <p:cNvPr id="48" name="TextBox 47">
            <a:extLst>
              <a:ext uri="{FF2B5EF4-FFF2-40B4-BE49-F238E27FC236}">
                <a16:creationId xmlns:a16="http://schemas.microsoft.com/office/drawing/2014/main" id="{E9956909-735C-42B8-99AE-4F4BA2DF0C89}"/>
              </a:ext>
            </a:extLst>
          </p:cNvPr>
          <p:cNvSpPr txBox="1"/>
          <p:nvPr/>
        </p:nvSpPr>
        <p:spPr>
          <a:xfrm>
            <a:off x="228530" y="66541"/>
            <a:ext cx="1309491" cy="369332"/>
          </a:xfrm>
          <a:prstGeom prst="rect">
            <a:avLst/>
          </a:prstGeom>
          <a:noFill/>
        </p:spPr>
        <p:txBody>
          <a:bodyPr wrap="square" rtlCol="1">
            <a:spAutoFit/>
          </a:bodyPr>
          <a:lstStyle/>
          <a:p>
            <a:r>
              <a:rPr lang="he-IL" dirty="0"/>
              <a:t>קבוצת קשר</a:t>
            </a:r>
          </a:p>
        </p:txBody>
      </p:sp>
      <p:sp>
        <p:nvSpPr>
          <p:cNvPr id="49" name="TextBox 48">
            <a:extLst>
              <a:ext uri="{FF2B5EF4-FFF2-40B4-BE49-F238E27FC236}">
                <a16:creationId xmlns:a16="http://schemas.microsoft.com/office/drawing/2014/main" id="{A568BB2A-7AEE-46EE-BB60-ADCA4830828B}"/>
              </a:ext>
            </a:extLst>
          </p:cNvPr>
          <p:cNvSpPr txBox="1"/>
          <p:nvPr/>
        </p:nvSpPr>
        <p:spPr>
          <a:xfrm>
            <a:off x="-23273" y="629265"/>
            <a:ext cx="2012446" cy="369332"/>
          </a:xfrm>
          <a:prstGeom prst="rect">
            <a:avLst/>
          </a:prstGeom>
          <a:noFill/>
        </p:spPr>
        <p:txBody>
          <a:bodyPr wrap="square" rtlCol="1">
            <a:spAutoFit/>
          </a:bodyPr>
          <a:lstStyle/>
          <a:p>
            <a:r>
              <a:rPr lang="he-IL" dirty="0"/>
              <a:t>קבוצת ישויות חלשה</a:t>
            </a:r>
          </a:p>
        </p:txBody>
      </p:sp>
      <p:sp>
        <p:nvSpPr>
          <p:cNvPr id="52" name="יהלום 51">
            <a:extLst>
              <a:ext uri="{FF2B5EF4-FFF2-40B4-BE49-F238E27FC236}">
                <a16:creationId xmlns:a16="http://schemas.microsoft.com/office/drawing/2014/main" id="{11F4C798-D623-4AE4-80B9-4FF23A7A3D26}"/>
              </a:ext>
            </a:extLst>
          </p:cNvPr>
          <p:cNvSpPr/>
          <p:nvPr/>
        </p:nvSpPr>
        <p:spPr>
          <a:xfrm>
            <a:off x="2178566" y="2613447"/>
            <a:ext cx="767652" cy="646332"/>
          </a:xfrm>
          <a:prstGeom prst="diamond">
            <a:avLst/>
          </a:prstGeom>
          <a:solidFill>
            <a:schemeClr val="accent6">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69" name="מחבר ישר 68">
            <a:extLst>
              <a:ext uri="{FF2B5EF4-FFF2-40B4-BE49-F238E27FC236}">
                <a16:creationId xmlns:a16="http://schemas.microsoft.com/office/drawing/2014/main" id="{4160AFE7-4236-48B3-8EAA-7522E0711470}"/>
              </a:ext>
            </a:extLst>
          </p:cNvPr>
          <p:cNvCxnSpPr>
            <a:cxnSpLocks/>
            <a:stCxn id="14" idx="0"/>
            <a:endCxn id="17" idx="2"/>
          </p:cNvCxnSpPr>
          <p:nvPr/>
        </p:nvCxnSpPr>
        <p:spPr>
          <a:xfrm flipH="1" flipV="1">
            <a:off x="7094721" y="2761516"/>
            <a:ext cx="1360777" cy="2406888"/>
          </a:xfrm>
          <a:prstGeom prst="line">
            <a:avLst/>
          </a:prstGeom>
        </p:spPr>
        <p:style>
          <a:lnRef idx="1">
            <a:schemeClr val="accent1"/>
          </a:lnRef>
          <a:fillRef idx="0">
            <a:schemeClr val="accent1"/>
          </a:fillRef>
          <a:effectRef idx="0">
            <a:schemeClr val="accent1"/>
          </a:effectRef>
          <a:fontRef idx="minor">
            <a:schemeClr val="tx1"/>
          </a:fontRef>
        </p:style>
      </p:cxnSp>
      <p:sp>
        <p:nvSpPr>
          <p:cNvPr id="79" name="יהלום 78">
            <a:extLst>
              <a:ext uri="{FF2B5EF4-FFF2-40B4-BE49-F238E27FC236}">
                <a16:creationId xmlns:a16="http://schemas.microsoft.com/office/drawing/2014/main" id="{B741AD56-D594-4EE2-9EE3-6B0BE9410997}"/>
              </a:ext>
            </a:extLst>
          </p:cNvPr>
          <p:cNvSpPr/>
          <p:nvPr/>
        </p:nvSpPr>
        <p:spPr>
          <a:xfrm>
            <a:off x="4382193" y="3028873"/>
            <a:ext cx="584055" cy="499363"/>
          </a:xfrm>
          <a:prstGeom prst="diamond">
            <a:avLst/>
          </a:prstGeom>
          <a:solidFill>
            <a:schemeClr val="accent6">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0" name="יהלום 79">
            <a:extLst>
              <a:ext uri="{FF2B5EF4-FFF2-40B4-BE49-F238E27FC236}">
                <a16:creationId xmlns:a16="http://schemas.microsoft.com/office/drawing/2014/main" id="{6E117A31-2560-45EC-A9B0-2DC58FD78972}"/>
              </a:ext>
            </a:extLst>
          </p:cNvPr>
          <p:cNvSpPr/>
          <p:nvPr/>
        </p:nvSpPr>
        <p:spPr>
          <a:xfrm>
            <a:off x="2891579" y="1543639"/>
            <a:ext cx="642297" cy="487536"/>
          </a:xfrm>
          <a:prstGeom prst="diamond">
            <a:avLst/>
          </a:prstGeom>
          <a:solidFill>
            <a:schemeClr val="accent6">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1" name="יהלום 80">
            <a:extLst>
              <a:ext uri="{FF2B5EF4-FFF2-40B4-BE49-F238E27FC236}">
                <a16:creationId xmlns:a16="http://schemas.microsoft.com/office/drawing/2014/main" id="{5BDF6A76-E54B-48AD-862F-C9B78357EE39}"/>
              </a:ext>
            </a:extLst>
          </p:cNvPr>
          <p:cNvSpPr/>
          <p:nvPr/>
        </p:nvSpPr>
        <p:spPr>
          <a:xfrm>
            <a:off x="3516648" y="4665091"/>
            <a:ext cx="767652" cy="646332"/>
          </a:xfrm>
          <a:prstGeom prst="diamond">
            <a:avLst/>
          </a:prstGeom>
          <a:solidFill>
            <a:schemeClr val="accent6">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2" name="יהלום 81">
            <a:extLst>
              <a:ext uri="{FF2B5EF4-FFF2-40B4-BE49-F238E27FC236}">
                <a16:creationId xmlns:a16="http://schemas.microsoft.com/office/drawing/2014/main" id="{A01BCB8A-296C-4996-BF71-1DE1CBD7279D}"/>
              </a:ext>
            </a:extLst>
          </p:cNvPr>
          <p:cNvSpPr/>
          <p:nvPr/>
        </p:nvSpPr>
        <p:spPr>
          <a:xfrm>
            <a:off x="5751206" y="3252641"/>
            <a:ext cx="767652" cy="646332"/>
          </a:xfrm>
          <a:prstGeom prst="diamond">
            <a:avLst/>
          </a:prstGeom>
          <a:solidFill>
            <a:schemeClr val="accent6">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3" name="יהלום 82">
            <a:extLst>
              <a:ext uri="{FF2B5EF4-FFF2-40B4-BE49-F238E27FC236}">
                <a16:creationId xmlns:a16="http://schemas.microsoft.com/office/drawing/2014/main" id="{2A605C7B-A93D-465C-B53E-299E716D0D49}"/>
              </a:ext>
            </a:extLst>
          </p:cNvPr>
          <p:cNvSpPr/>
          <p:nvPr/>
        </p:nvSpPr>
        <p:spPr>
          <a:xfrm>
            <a:off x="7418221" y="3683787"/>
            <a:ext cx="767652" cy="646332"/>
          </a:xfrm>
          <a:prstGeom prst="diamond">
            <a:avLst/>
          </a:prstGeom>
          <a:solidFill>
            <a:schemeClr val="accent6">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4" name="יהלום 83">
            <a:extLst>
              <a:ext uri="{FF2B5EF4-FFF2-40B4-BE49-F238E27FC236}">
                <a16:creationId xmlns:a16="http://schemas.microsoft.com/office/drawing/2014/main" id="{D2C509C5-BBC4-47A6-AEBE-B5591CA7FB40}"/>
              </a:ext>
            </a:extLst>
          </p:cNvPr>
          <p:cNvSpPr/>
          <p:nvPr/>
        </p:nvSpPr>
        <p:spPr>
          <a:xfrm>
            <a:off x="9478818" y="4160498"/>
            <a:ext cx="767652" cy="646332"/>
          </a:xfrm>
          <a:prstGeom prst="diamond">
            <a:avLst/>
          </a:prstGeom>
          <a:solidFill>
            <a:schemeClr val="accent6">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5" name="יהלום 84">
            <a:extLst>
              <a:ext uri="{FF2B5EF4-FFF2-40B4-BE49-F238E27FC236}">
                <a16:creationId xmlns:a16="http://schemas.microsoft.com/office/drawing/2014/main" id="{AF69B3C0-7C1F-4E49-A4D4-78FF0D41196F}"/>
              </a:ext>
            </a:extLst>
          </p:cNvPr>
          <p:cNvSpPr/>
          <p:nvPr/>
        </p:nvSpPr>
        <p:spPr>
          <a:xfrm>
            <a:off x="9412508" y="2478935"/>
            <a:ext cx="767652" cy="646332"/>
          </a:xfrm>
          <a:prstGeom prst="diamond">
            <a:avLst/>
          </a:prstGeom>
          <a:solidFill>
            <a:schemeClr val="accent6">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6" name="TextBox 85">
            <a:extLst>
              <a:ext uri="{FF2B5EF4-FFF2-40B4-BE49-F238E27FC236}">
                <a16:creationId xmlns:a16="http://schemas.microsoft.com/office/drawing/2014/main" id="{7F339142-FAA3-4291-B3C2-A8B03C44BB5A}"/>
              </a:ext>
            </a:extLst>
          </p:cNvPr>
          <p:cNvSpPr txBox="1"/>
          <p:nvPr/>
        </p:nvSpPr>
        <p:spPr>
          <a:xfrm>
            <a:off x="2387182" y="2730686"/>
            <a:ext cx="320578" cy="367579"/>
          </a:xfrm>
          <a:prstGeom prst="rect">
            <a:avLst/>
          </a:prstGeom>
          <a:noFill/>
        </p:spPr>
        <p:txBody>
          <a:bodyPr wrap="square" rtlCol="1">
            <a:spAutoFit/>
          </a:bodyPr>
          <a:lstStyle/>
          <a:p>
            <a:r>
              <a:rPr lang="en-US" dirty="0"/>
              <a:t>2</a:t>
            </a:r>
            <a:endParaRPr lang="he-IL" dirty="0"/>
          </a:p>
        </p:txBody>
      </p:sp>
      <p:cxnSp>
        <p:nvCxnSpPr>
          <p:cNvPr id="87" name="מחבר ישר 86">
            <a:extLst>
              <a:ext uri="{FF2B5EF4-FFF2-40B4-BE49-F238E27FC236}">
                <a16:creationId xmlns:a16="http://schemas.microsoft.com/office/drawing/2014/main" id="{B351B6D3-5CE1-4CE6-A5C9-B6002D12B3BF}"/>
              </a:ext>
            </a:extLst>
          </p:cNvPr>
          <p:cNvCxnSpPr>
            <a:cxnSpLocks/>
            <a:stCxn id="3" idx="0"/>
            <a:endCxn id="13" idx="2"/>
          </p:cNvCxnSpPr>
          <p:nvPr/>
        </p:nvCxnSpPr>
        <p:spPr>
          <a:xfrm flipH="1" flipV="1">
            <a:off x="2008463" y="3706448"/>
            <a:ext cx="620695" cy="1425753"/>
          </a:xfrm>
          <a:prstGeom prst="line">
            <a:avLst/>
          </a:prstGeom>
        </p:spPr>
        <p:style>
          <a:lnRef idx="1">
            <a:schemeClr val="accent1"/>
          </a:lnRef>
          <a:fillRef idx="0">
            <a:schemeClr val="accent1"/>
          </a:fillRef>
          <a:effectRef idx="0">
            <a:schemeClr val="accent1"/>
          </a:effectRef>
          <a:fontRef idx="minor">
            <a:schemeClr val="tx1"/>
          </a:fontRef>
        </p:style>
      </p:cxnSp>
      <p:sp>
        <p:nvSpPr>
          <p:cNvPr id="90" name="יהלום 89">
            <a:extLst>
              <a:ext uri="{FF2B5EF4-FFF2-40B4-BE49-F238E27FC236}">
                <a16:creationId xmlns:a16="http://schemas.microsoft.com/office/drawing/2014/main" id="{F49E5122-E3B0-416F-9CC8-D4B849B4FCA2}"/>
              </a:ext>
            </a:extLst>
          </p:cNvPr>
          <p:cNvSpPr/>
          <p:nvPr/>
        </p:nvSpPr>
        <p:spPr>
          <a:xfrm>
            <a:off x="1757286" y="4262006"/>
            <a:ext cx="767652" cy="646332"/>
          </a:xfrm>
          <a:prstGeom prst="diamond">
            <a:avLst/>
          </a:prstGeom>
          <a:solidFill>
            <a:schemeClr val="accent6">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19380175-6CA9-4974-8F90-E99F25926211}"/>
              </a:ext>
            </a:extLst>
          </p:cNvPr>
          <p:cNvSpPr txBox="1"/>
          <p:nvPr/>
        </p:nvSpPr>
        <p:spPr>
          <a:xfrm>
            <a:off x="1989173" y="4353333"/>
            <a:ext cx="320578" cy="367579"/>
          </a:xfrm>
          <a:prstGeom prst="rect">
            <a:avLst/>
          </a:prstGeom>
          <a:noFill/>
        </p:spPr>
        <p:txBody>
          <a:bodyPr wrap="square" rtlCol="1">
            <a:spAutoFit/>
          </a:bodyPr>
          <a:lstStyle/>
          <a:p>
            <a:r>
              <a:rPr lang="en-US" dirty="0"/>
              <a:t>1</a:t>
            </a:r>
            <a:endParaRPr lang="he-IL" dirty="0"/>
          </a:p>
        </p:txBody>
      </p:sp>
      <p:sp>
        <p:nvSpPr>
          <p:cNvPr id="92" name="TextBox 91">
            <a:extLst>
              <a:ext uri="{FF2B5EF4-FFF2-40B4-BE49-F238E27FC236}">
                <a16:creationId xmlns:a16="http://schemas.microsoft.com/office/drawing/2014/main" id="{15A1175E-2B8C-4A9E-A33C-64AB21B7B8E4}"/>
              </a:ext>
            </a:extLst>
          </p:cNvPr>
          <p:cNvSpPr txBox="1"/>
          <p:nvPr/>
        </p:nvSpPr>
        <p:spPr>
          <a:xfrm>
            <a:off x="4517586" y="3108587"/>
            <a:ext cx="348699" cy="367590"/>
          </a:xfrm>
          <a:prstGeom prst="rect">
            <a:avLst/>
          </a:prstGeom>
          <a:noFill/>
        </p:spPr>
        <p:txBody>
          <a:bodyPr wrap="square" rtlCol="1">
            <a:spAutoFit/>
          </a:bodyPr>
          <a:lstStyle/>
          <a:p>
            <a:r>
              <a:rPr lang="en-US" dirty="0"/>
              <a:t>5</a:t>
            </a:r>
            <a:endParaRPr lang="he-IL" dirty="0"/>
          </a:p>
        </p:txBody>
      </p:sp>
      <p:sp>
        <p:nvSpPr>
          <p:cNvPr id="93" name="TextBox 92">
            <a:extLst>
              <a:ext uri="{FF2B5EF4-FFF2-40B4-BE49-F238E27FC236}">
                <a16:creationId xmlns:a16="http://schemas.microsoft.com/office/drawing/2014/main" id="{5532DAC5-4653-465A-B2AB-DF7C98CCC19A}"/>
              </a:ext>
            </a:extLst>
          </p:cNvPr>
          <p:cNvSpPr txBox="1"/>
          <p:nvPr/>
        </p:nvSpPr>
        <p:spPr>
          <a:xfrm>
            <a:off x="3067627" y="1612211"/>
            <a:ext cx="320578" cy="367579"/>
          </a:xfrm>
          <a:prstGeom prst="rect">
            <a:avLst/>
          </a:prstGeom>
          <a:noFill/>
        </p:spPr>
        <p:txBody>
          <a:bodyPr wrap="square" rtlCol="1">
            <a:spAutoFit/>
          </a:bodyPr>
          <a:lstStyle/>
          <a:p>
            <a:r>
              <a:rPr lang="en-US" dirty="0"/>
              <a:t>3</a:t>
            </a:r>
            <a:endParaRPr lang="he-IL" dirty="0"/>
          </a:p>
        </p:txBody>
      </p:sp>
      <p:sp>
        <p:nvSpPr>
          <p:cNvPr id="94" name="TextBox 93">
            <a:extLst>
              <a:ext uri="{FF2B5EF4-FFF2-40B4-BE49-F238E27FC236}">
                <a16:creationId xmlns:a16="http://schemas.microsoft.com/office/drawing/2014/main" id="{EA48AD43-732D-4C8F-A7C0-4E71F498EFD9}"/>
              </a:ext>
            </a:extLst>
          </p:cNvPr>
          <p:cNvSpPr txBox="1"/>
          <p:nvPr/>
        </p:nvSpPr>
        <p:spPr>
          <a:xfrm>
            <a:off x="5974743" y="3418197"/>
            <a:ext cx="320578" cy="367579"/>
          </a:xfrm>
          <a:prstGeom prst="rect">
            <a:avLst/>
          </a:prstGeom>
          <a:noFill/>
        </p:spPr>
        <p:txBody>
          <a:bodyPr wrap="square" rtlCol="1">
            <a:spAutoFit/>
          </a:bodyPr>
          <a:lstStyle/>
          <a:p>
            <a:r>
              <a:rPr lang="en-US" dirty="0"/>
              <a:t>6</a:t>
            </a:r>
            <a:endParaRPr lang="he-IL" dirty="0"/>
          </a:p>
        </p:txBody>
      </p:sp>
      <p:sp>
        <p:nvSpPr>
          <p:cNvPr id="95" name="TextBox 94">
            <a:extLst>
              <a:ext uri="{FF2B5EF4-FFF2-40B4-BE49-F238E27FC236}">
                <a16:creationId xmlns:a16="http://schemas.microsoft.com/office/drawing/2014/main" id="{EF4B788D-6656-47C3-B6C9-9E1937EA4C16}"/>
              </a:ext>
            </a:extLst>
          </p:cNvPr>
          <p:cNvSpPr txBox="1"/>
          <p:nvPr/>
        </p:nvSpPr>
        <p:spPr>
          <a:xfrm>
            <a:off x="3778573" y="4800353"/>
            <a:ext cx="320578" cy="367579"/>
          </a:xfrm>
          <a:prstGeom prst="rect">
            <a:avLst/>
          </a:prstGeom>
          <a:noFill/>
        </p:spPr>
        <p:txBody>
          <a:bodyPr wrap="square" rtlCol="1">
            <a:spAutoFit/>
          </a:bodyPr>
          <a:lstStyle/>
          <a:p>
            <a:r>
              <a:rPr lang="en-US" dirty="0"/>
              <a:t>4</a:t>
            </a:r>
            <a:endParaRPr lang="he-IL" dirty="0"/>
          </a:p>
        </p:txBody>
      </p:sp>
      <p:sp>
        <p:nvSpPr>
          <p:cNvPr id="96" name="TextBox 95">
            <a:extLst>
              <a:ext uri="{FF2B5EF4-FFF2-40B4-BE49-F238E27FC236}">
                <a16:creationId xmlns:a16="http://schemas.microsoft.com/office/drawing/2014/main" id="{872554E4-9AAE-4D4D-BDAE-86393ACAE14C}"/>
              </a:ext>
            </a:extLst>
          </p:cNvPr>
          <p:cNvSpPr txBox="1"/>
          <p:nvPr/>
        </p:nvSpPr>
        <p:spPr>
          <a:xfrm>
            <a:off x="7665540" y="3793088"/>
            <a:ext cx="320578" cy="367579"/>
          </a:xfrm>
          <a:prstGeom prst="rect">
            <a:avLst/>
          </a:prstGeom>
          <a:noFill/>
        </p:spPr>
        <p:txBody>
          <a:bodyPr wrap="square" rtlCol="1">
            <a:spAutoFit/>
          </a:bodyPr>
          <a:lstStyle/>
          <a:p>
            <a:r>
              <a:rPr lang="en-US" dirty="0"/>
              <a:t>7</a:t>
            </a:r>
            <a:endParaRPr lang="he-IL" dirty="0"/>
          </a:p>
        </p:txBody>
      </p:sp>
      <p:sp>
        <p:nvSpPr>
          <p:cNvPr id="98" name="TextBox 97">
            <a:extLst>
              <a:ext uri="{FF2B5EF4-FFF2-40B4-BE49-F238E27FC236}">
                <a16:creationId xmlns:a16="http://schemas.microsoft.com/office/drawing/2014/main" id="{38CB68DD-BE17-4D04-B5B4-1B0EC1646D8F}"/>
              </a:ext>
            </a:extLst>
          </p:cNvPr>
          <p:cNvSpPr txBox="1"/>
          <p:nvPr/>
        </p:nvSpPr>
        <p:spPr>
          <a:xfrm>
            <a:off x="9639283" y="2631755"/>
            <a:ext cx="320578" cy="367579"/>
          </a:xfrm>
          <a:prstGeom prst="rect">
            <a:avLst/>
          </a:prstGeom>
          <a:noFill/>
        </p:spPr>
        <p:txBody>
          <a:bodyPr wrap="square" rtlCol="1">
            <a:spAutoFit/>
          </a:bodyPr>
          <a:lstStyle/>
          <a:p>
            <a:r>
              <a:rPr lang="en-US" dirty="0"/>
              <a:t>9</a:t>
            </a:r>
            <a:endParaRPr lang="he-IL" dirty="0"/>
          </a:p>
        </p:txBody>
      </p:sp>
      <p:sp>
        <p:nvSpPr>
          <p:cNvPr id="99" name="TextBox 98">
            <a:extLst>
              <a:ext uri="{FF2B5EF4-FFF2-40B4-BE49-F238E27FC236}">
                <a16:creationId xmlns:a16="http://schemas.microsoft.com/office/drawing/2014/main" id="{963FD152-F0BD-40C3-94C0-9134C29D30E9}"/>
              </a:ext>
            </a:extLst>
          </p:cNvPr>
          <p:cNvSpPr txBox="1"/>
          <p:nvPr/>
        </p:nvSpPr>
        <p:spPr>
          <a:xfrm>
            <a:off x="9715262" y="4262006"/>
            <a:ext cx="320578" cy="367579"/>
          </a:xfrm>
          <a:prstGeom prst="rect">
            <a:avLst/>
          </a:prstGeom>
          <a:noFill/>
        </p:spPr>
        <p:txBody>
          <a:bodyPr wrap="square" rtlCol="1">
            <a:spAutoFit/>
          </a:bodyPr>
          <a:lstStyle/>
          <a:p>
            <a:r>
              <a:rPr lang="en-US" dirty="0"/>
              <a:t>8</a:t>
            </a:r>
            <a:endParaRPr lang="he-IL" dirty="0"/>
          </a:p>
        </p:txBody>
      </p:sp>
      <p:sp>
        <p:nvSpPr>
          <p:cNvPr id="102" name="TextBox 101">
            <a:extLst>
              <a:ext uri="{FF2B5EF4-FFF2-40B4-BE49-F238E27FC236}">
                <a16:creationId xmlns:a16="http://schemas.microsoft.com/office/drawing/2014/main" id="{4E639F31-8AE6-4D4B-A73A-5B8C28396E09}"/>
              </a:ext>
            </a:extLst>
          </p:cNvPr>
          <p:cNvSpPr txBox="1"/>
          <p:nvPr/>
        </p:nvSpPr>
        <p:spPr>
          <a:xfrm>
            <a:off x="8161551" y="4416799"/>
            <a:ext cx="251010" cy="369332"/>
          </a:xfrm>
          <a:prstGeom prst="rect">
            <a:avLst/>
          </a:prstGeom>
          <a:noFill/>
        </p:spPr>
        <p:txBody>
          <a:bodyPr wrap="square" rtlCol="1">
            <a:spAutoFit/>
          </a:bodyPr>
          <a:lstStyle/>
          <a:p>
            <a:r>
              <a:rPr lang="he-IL" dirty="0"/>
              <a:t>1</a:t>
            </a:r>
          </a:p>
        </p:txBody>
      </p:sp>
      <p:sp>
        <p:nvSpPr>
          <p:cNvPr id="103" name="TextBox 102">
            <a:extLst>
              <a:ext uri="{FF2B5EF4-FFF2-40B4-BE49-F238E27FC236}">
                <a16:creationId xmlns:a16="http://schemas.microsoft.com/office/drawing/2014/main" id="{37880F5C-634A-4705-A6B0-BC732E5A1309}"/>
              </a:ext>
            </a:extLst>
          </p:cNvPr>
          <p:cNvSpPr txBox="1"/>
          <p:nvPr/>
        </p:nvSpPr>
        <p:spPr>
          <a:xfrm>
            <a:off x="9463580" y="2150129"/>
            <a:ext cx="255763" cy="369332"/>
          </a:xfrm>
          <a:prstGeom prst="rect">
            <a:avLst/>
          </a:prstGeom>
          <a:noFill/>
        </p:spPr>
        <p:txBody>
          <a:bodyPr wrap="square" rtlCol="1">
            <a:spAutoFit/>
          </a:bodyPr>
          <a:lstStyle/>
          <a:p>
            <a:r>
              <a:rPr lang="he-IL" dirty="0"/>
              <a:t>1</a:t>
            </a:r>
          </a:p>
        </p:txBody>
      </p:sp>
      <p:sp>
        <p:nvSpPr>
          <p:cNvPr id="104" name="TextBox 103">
            <a:extLst>
              <a:ext uri="{FF2B5EF4-FFF2-40B4-BE49-F238E27FC236}">
                <a16:creationId xmlns:a16="http://schemas.microsoft.com/office/drawing/2014/main" id="{0C4F368E-B374-461C-9F77-A13D0F7ED8BF}"/>
              </a:ext>
            </a:extLst>
          </p:cNvPr>
          <p:cNvSpPr txBox="1"/>
          <p:nvPr/>
        </p:nvSpPr>
        <p:spPr>
          <a:xfrm>
            <a:off x="10306047" y="2970036"/>
            <a:ext cx="255763" cy="369332"/>
          </a:xfrm>
          <a:prstGeom prst="rect">
            <a:avLst/>
          </a:prstGeom>
          <a:noFill/>
        </p:spPr>
        <p:txBody>
          <a:bodyPr wrap="square" rtlCol="1">
            <a:spAutoFit/>
          </a:bodyPr>
          <a:lstStyle/>
          <a:p>
            <a:r>
              <a:rPr lang="en-US" dirty="0"/>
              <a:t>N</a:t>
            </a:r>
            <a:endParaRPr lang="he-IL" dirty="0"/>
          </a:p>
        </p:txBody>
      </p:sp>
      <p:sp>
        <p:nvSpPr>
          <p:cNvPr id="105" name="TextBox 104">
            <a:extLst>
              <a:ext uri="{FF2B5EF4-FFF2-40B4-BE49-F238E27FC236}">
                <a16:creationId xmlns:a16="http://schemas.microsoft.com/office/drawing/2014/main" id="{CF6A7570-C2D9-46FB-AFF5-38F830F94A02}"/>
              </a:ext>
            </a:extLst>
          </p:cNvPr>
          <p:cNvSpPr txBox="1"/>
          <p:nvPr/>
        </p:nvSpPr>
        <p:spPr>
          <a:xfrm>
            <a:off x="9944528" y="3867218"/>
            <a:ext cx="251010" cy="369332"/>
          </a:xfrm>
          <a:prstGeom prst="rect">
            <a:avLst/>
          </a:prstGeom>
          <a:noFill/>
        </p:spPr>
        <p:txBody>
          <a:bodyPr wrap="square" rtlCol="1">
            <a:spAutoFit/>
          </a:bodyPr>
          <a:lstStyle/>
          <a:p>
            <a:r>
              <a:rPr lang="he-IL" dirty="0"/>
              <a:t>1</a:t>
            </a:r>
          </a:p>
        </p:txBody>
      </p:sp>
      <p:sp>
        <p:nvSpPr>
          <p:cNvPr id="106" name="TextBox 105">
            <a:extLst>
              <a:ext uri="{FF2B5EF4-FFF2-40B4-BE49-F238E27FC236}">
                <a16:creationId xmlns:a16="http://schemas.microsoft.com/office/drawing/2014/main" id="{FC34E8FF-ABAA-4290-8CBD-B0F1922155E2}"/>
              </a:ext>
            </a:extLst>
          </p:cNvPr>
          <p:cNvSpPr txBox="1"/>
          <p:nvPr/>
        </p:nvSpPr>
        <p:spPr>
          <a:xfrm>
            <a:off x="7430277" y="3043109"/>
            <a:ext cx="251010" cy="369332"/>
          </a:xfrm>
          <a:prstGeom prst="rect">
            <a:avLst/>
          </a:prstGeom>
          <a:noFill/>
        </p:spPr>
        <p:txBody>
          <a:bodyPr wrap="square" rtlCol="1">
            <a:spAutoFit/>
          </a:bodyPr>
          <a:lstStyle/>
          <a:p>
            <a:r>
              <a:rPr lang="en-US" dirty="0"/>
              <a:t>N</a:t>
            </a:r>
            <a:endParaRPr lang="he-IL" dirty="0"/>
          </a:p>
        </p:txBody>
      </p:sp>
      <p:sp>
        <p:nvSpPr>
          <p:cNvPr id="107" name="TextBox 106">
            <a:extLst>
              <a:ext uri="{FF2B5EF4-FFF2-40B4-BE49-F238E27FC236}">
                <a16:creationId xmlns:a16="http://schemas.microsoft.com/office/drawing/2014/main" id="{A324217D-2A12-484A-844F-16691C555523}"/>
              </a:ext>
            </a:extLst>
          </p:cNvPr>
          <p:cNvSpPr txBox="1"/>
          <p:nvPr/>
        </p:nvSpPr>
        <p:spPr>
          <a:xfrm>
            <a:off x="4912887" y="3639014"/>
            <a:ext cx="251010" cy="369332"/>
          </a:xfrm>
          <a:prstGeom prst="rect">
            <a:avLst/>
          </a:prstGeom>
          <a:noFill/>
        </p:spPr>
        <p:txBody>
          <a:bodyPr wrap="square" rtlCol="1">
            <a:spAutoFit/>
          </a:bodyPr>
          <a:lstStyle/>
          <a:p>
            <a:r>
              <a:rPr lang="he-IL" dirty="0"/>
              <a:t>1</a:t>
            </a:r>
          </a:p>
        </p:txBody>
      </p:sp>
      <p:sp>
        <p:nvSpPr>
          <p:cNvPr id="108" name="TextBox 107">
            <a:extLst>
              <a:ext uri="{FF2B5EF4-FFF2-40B4-BE49-F238E27FC236}">
                <a16:creationId xmlns:a16="http://schemas.microsoft.com/office/drawing/2014/main" id="{E7A319DA-9D8E-4AD2-8DF5-2E64EE909339}"/>
              </a:ext>
            </a:extLst>
          </p:cNvPr>
          <p:cNvSpPr txBox="1"/>
          <p:nvPr/>
        </p:nvSpPr>
        <p:spPr>
          <a:xfrm>
            <a:off x="6440334" y="2888332"/>
            <a:ext cx="251010" cy="369332"/>
          </a:xfrm>
          <a:prstGeom prst="rect">
            <a:avLst/>
          </a:prstGeom>
          <a:noFill/>
        </p:spPr>
        <p:txBody>
          <a:bodyPr wrap="square" rtlCol="1">
            <a:spAutoFit/>
          </a:bodyPr>
          <a:lstStyle/>
          <a:p>
            <a:r>
              <a:rPr lang="en-US" dirty="0"/>
              <a:t>N</a:t>
            </a:r>
            <a:endParaRPr lang="he-IL" dirty="0"/>
          </a:p>
        </p:txBody>
      </p:sp>
      <p:sp>
        <p:nvSpPr>
          <p:cNvPr id="109" name="TextBox 108">
            <a:extLst>
              <a:ext uri="{FF2B5EF4-FFF2-40B4-BE49-F238E27FC236}">
                <a16:creationId xmlns:a16="http://schemas.microsoft.com/office/drawing/2014/main" id="{174BA419-632A-4FAF-B61C-7F6DE447DF06}"/>
              </a:ext>
            </a:extLst>
          </p:cNvPr>
          <p:cNvSpPr txBox="1"/>
          <p:nvPr/>
        </p:nvSpPr>
        <p:spPr>
          <a:xfrm>
            <a:off x="5475988" y="3772789"/>
            <a:ext cx="251010" cy="369332"/>
          </a:xfrm>
          <a:prstGeom prst="rect">
            <a:avLst/>
          </a:prstGeom>
          <a:noFill/>
        </p:spPr>
        <p:txBody>
          <a:bodyPr wrap="square" rtlCol="1">
            <a:spAutoFit/>
          </a:bodyPr>
          <a:lstStyle/>
          <a:p>
            <a:r>
              <a:rPr lang="he-IL" dirty="0"/>
              <a:t>1</a:t>
            </a:r>
          </a:p>
        </p:txBody>
      </p:sp>
      <p:sp>
        <p:nvSpPr>
          <p:cNvPr id="110" name="TextBox 109">
            <a:extLst>
              <a:ext uri="{FF2B5EF4-FFF2-40B4-BE49-F238E27FC236}">
                <a16:creationId xmlns:a16="http://schemas.microsoft.com/office/drawing/2014/main" id="{80C6622B-FF17-4395-A009-8B3F29B49529}"/>
              </a:ext>
            </a:extLst>
          </p:cNvPr>
          <p:cNvSpPr txBox="1"/>
          <p:nvPr/>
        </p:nvSpPr>
        <p:spPr>
          <a:xfrm>
            <a:off x="4281574" y="2403695"/>
            <a:ext cx="251010" cy="369332"/>
          </a:xfrm>
          <a:prstGeom prst="rect">
            <a:avLst/>
          </a:prstGeom>
          <a:noFill/>
        </p:spPr>
        <p:txBody>
          <a:bodyPr wrap="square" rtlCol="1">
            <a:spAutoFit/>
          </a:bodyPr>
          <a:lstStyle/>
          <a:p>
            <a:r>
              <a:rPr lang="he-IL" dirty="0"/>
              <a:t>1</a:t>
            </a:r>
          </a:p>
        </p:txBody>
      </p:sp>
      <p:sp>
        <p:nvSpPr>
          <p:cNvPr id="111" name="TextBox 110">
            <a:extLst>
              <a:ext uri="{FF2B5EF4-FFF2-40B4-BE49-F238E27FC236}">
                <a16:creationId xmlns:a16="http://schemas.microsoft.com/office/drawing/2014/main" id="{9F92DA0F-2A51-45A5-B66D-22402E7FBCE4}"/>
              </a:ext>
            </a:extLst>
          </p:cNvPr>
          <p:cNvSpPr txBox="1"/>
          <p:nvPr/>
        </p:nvSpPr>
        <p:spPr>
          <a:xfrm>
            <a:off x="4210090" y="4431021"/>
            <a:ext cx="251010" cy="369332"/>
          </a:xfrm>
          <a:prstGeom prst="rect">
            <a:avLst/>
          </a:prstGeom>
          <a:noFill/>
        </p:spPr>
        <p:txBody>
          <a:bodyPr wrap="square" rtlCol="1">
            <a:spAutoFit/>
          </a:bodyPr>
          <a:lstStyle/>
          <a:p>
            <a:r>
              <a:rPr lang="he-IL" dirty="0"/>
              <a:t>1</a:t>
            </a:r>
          </a:p>
        </p:txBody>
      </p:sp>
      <p:sp>
        <p:nvSpPr>
          <p:cNvPr id="112" name="TextBox 111">
            <a:extLst>
              <a:ext uri="{FF2B5EF4-FFF2-40B4-BE49-F238E27FC236}">
                <a16:creationId xmlns:a16="http://schemas.microsoft.com/office/drawing/2014/main" id="{A31E0DBA-B52D-466B-B0CA-C69296FC1F3B}"/>
              </a:ext>
            </a:extLst>
          </p:cNvPr>
          <p:cNvSpPr txBox="1"/>
          <p:nvPr/>
        </p:nvSpPr>
        <p:spPr>
          <a:xfrm>
            <a:off x="3249853" y="4876457"/>
            <a:ext cx="251010" cy="369332"/>
          </a:xfrm>
          <a:prstGeom prst="rect">
            <a:avLst/>
          </a:prstGeom>
          <a:noFill/>
        </p:spPr>
        <p:txBody>
          <a:bodyPr wrap="square" rtlCol="1">
            <a:spAutoFit/>
          </a:bodyPr>
          <a:lstStyle/>
          <a:p>
            <a:r>
              <a:rPr lang="en-US" dirty="0"/>
              <a:t>N</a:t>
            </a:r>
            <a:endParaRPr lang="he-IL" dirty="0"/>
          </a:p>
        </p:txBody>
      </p:sp>
      <p:sp>
        <p:nvSpPr>
          <p:cNvPr id="113" name="TextBox 112">
            <a:extLst>
              <a:ext uri="{FF2B5EF4-FFF2-40B4-BE49-F238E27FC236}">
                <a16:creationId xmlns:a16="http://schemas.microsoft.com/office/drawing/2014/main" id="{0A154CF5-C61E-4ED9-A7CE-35B2816C0C69}"/>
              </a:ext>
            </a:extLst>
          </p:cNvPr>
          <p:cNvSpPr txBox="1"/>
          <p:nvPr/>
        </p:nvSpPr>
        <p:spPr>
          <a:xfrm>
            <a:off x="2695978" y="2358429"/>
            <a:ext cx="251010" cy="369332"/>
          </a:xfrm>
          <a:prstGeom prst="rect">
            <a:avLst/>
          </a:prstGeom>
          <a:noFill/>
        </p:spPr>
        <p:txBody>
          <a:bodyPr wrap="square" rtlCol="1">
            <a:spAutoFit/>
          </a:bodyPr>
          <a:lstStyle/>
          <a:p>
            <a:r>
              <a:rPr lang="en-US" dirty="0"/>
              <a:t>N</a:t>
            </a:r>
            <a:endParaRPr lang="he-IL" dirty="0"/>
          </a:p>
        </p:txBody>
      </p:sp>
      <p:sp>
        <p:nvSpPr>
          <p:cNvPr id="114" name="TextBox 113">
            <a:extLst>
              <a:ext uri="{FF2B5EF4-FFF2-40B4-BE49-F238E27FC236}">
                <a16:creationId xmlns:a16="http://schemas.microsoft.com/office/drawing/2014/main" id="{E23B79DE-D075-4F10-A00A-473A4330A605}"/>
              </a:ext>
            </a:extLst>
          </p:cNvPr>
          <p:cNvSpPr txBox="1"/>
          <p:nvPr/>
        </p:nvSpPr>
        <p:spPr>
          <a:xfrm>
            <a:off x="1814603" y="2999335"/>
            <a:ext cx="251010" cy="369332"/>
          </a:xfrm>
          <a:prstGeom prst="rect">
            <a:avLst/>
          </a:prstGeom>
          <a:noFill/>
        </p:spPr>
        <p:txBody>
          <a:bodyPr wrap="square" rtlCol="1">
            <a:spAutoFit/>
          </a:bodyPr>
          <a:lstStyle/>
          <a:p>
            <a:r>
              <a:rPr lang="he-IL" dirty="0"/>
              <a:t>1</a:t>
            </a:r>
          </a:p>
        </p:txBody>
      </p:sp>
      <p:sp>
        <p:nvSpPr>
          <p:cNvPr id="115" name="TextBox 114">
            <a:extLst>
              <a:ext uri="{FF2B5EF4-FFF2-40B4-BE49-F238E27FC236}">
                <a16:creationId xmlns:a16="http://schemas.microsoft.com/office/drawing/2014/main" id="{59B2DCD2-C4AE-4AE0-93D5-58C242E0DA62}"/>
              </a:ext>
            </a:extLst>
          </p:cNvPr>
          <p:cNvSpPr txBox="1"/>
          <p:nvPr/>
        </p:nvSpPr>
        <p:spPr>
          <a:xfrm>
            <a:off x="1899062" y="3838080"/>
            <a:ext cx="251010" cy="369332"/>
          </a:xfrm>
          <a:prstGeom prst="rect">
            <a:avLst/>
          </a:prstGeom>
          <a:noFill/>
        </p:spPr>
        <p:txBody>
          <a:bodyPr wrap="square" rtlCol="1">
            <a:spAutoFit/>
          </a:bodyPr>
          <a:lstStyle/>
          <a:p>
            <a:r>
              <a:rPr lang="he-IL" dirty="0"/>
              <a:t>1</a:t>
            </a:r>
          </a:p>
        </p:txBody>
      </p:sp>
      <p:sp>
        <p:nvSpPr>
          <p:cNvPr id="116" name="TextBox 115">
            <a:extLst>
              <a:ext uri="{FF2B5EF4-FFF2-40B4-BE49-F238E27FC236}">
                <a16:creationId xmlns:a16="http://schemas.microsoft.com/office/drawing/2014/main" id="{3181C95D-6B72-4AFB-A2F4-5755A910D45A}"/>
              </a:ext>
            </a:extLst>
          </p:cNvPr>
          <p:cNvSpPr txBox="1"/>
          <p:nvPr/>
        </p:nvSpPr>
        <p:spPr>
          <a:xfrm>
            <a:off x="2541638" y="4622164"/>
            <a:ext cx="254644" cy="369332"/>
          </a:xfrm>
          <a:prstGeom prst="rect">
            <a:avLst/>
          </a:prstGeom>
          <a:noFill/>
        </p:spPr>
        <p:txBody>
          <a:bodyPr wrap="square" rtlCol="1">
            <a:spAutoFit/>
          </a:bodyPr>
          <a:lstStyle/>
          <a:p>
            <a:r>
              <a:rPr lang="en-US" dirty="0"/>
              <a:t>N</a:t>
            </a:r>
            <a:endParaRPr lang="he-IL" dirty="0"/>
          </a:p>
        </p:txBody>
      </p:sp>
      <p:sp>
        <p:nvSpPr>
          <p:cNvPr id="117" name="TextBox 116">
            <a:extLst>
              <a:ext uri="{FF2B5EF4-FFF2-40B4-BE49-F238E27FC236}">
                <a16:creationId xmlns:a16="http://schemas.microsoft.com/office/drawing/2014/main" id="{6F4967C6-6EA9-468F-BA1D-A3CEFAC7590A}"/>
              </a:ext>
            </a:extLst>
          </p:cNvPr>
          <p:cNvSpPr txBox="1"/>
          <p:nvPr/>
        </p:nvSpPr>
        <p:spPr>
          <a:xfrm>
            <a:off x="9059983" y="4646841"/>
            <a:ext cx="251010" cy="369332"/>
          </a:xfrm>
          <a:prstGeom prst="rect">
            <a:avLst/>
          </a:prstGeom>
          <a:noFill/>
        </p:spPr>
        <p:txBody>
          <a:bodyPr wrap="square" rtlCol="1">
            <a:spAutoFit/>
          </a:bodyPr>
          <a:lstStyle/>
          <a:p>
            <a:r>
              <a:rPr lang="en-US" dirty="0"/>
              <a:t>N</a:t>
            </a:r>
            <a:endParaRPr lang="he-IL" dirty="0"/>
          </a:p>
        </p:txBody>
      </p:sp>
      <p:sp>
        <p:nvSpPr>
          <p:cNvPr id="118" name="TextBox 117">
            <a:extLst>
              <a:ext uri="{FF2B5EF4-FFF2-40B4-BE49-F238E27FC236}">
                <a16:creationId xmlns:a16="http://schemas.microsoft.com/office/drawing/2014/main" id="{3AEFCD80-0953-49A7-83BC-A278950B8C5E}"/>
              </a:ext>
            </a:extLst>
          </p:cNvPr>
          <p:cNvSpPr txBox="1"/>
          <p:nvPr/>
        </p:nvSpPr>
        <p:spPr>
          <a:xfrm>
            <a:off x="2871564" y="1952004"/>
            <a:ext cx="251010" cy="369332"/>
          </a:xfrm>
          <a:prstGeom prst="rect">
            <a:avLst/>
          </a:prstGeom>
          <a:noFill/>
        </p:spPr>
        <p:txBody>
          <a:bodyPr wrap="square" rtlCol="1">
            <a:spAutoFit/>
          </a:bodyPr>
          <a:lstStyle/>
          <a:p>
            <a:r>
              <a:rPr lang="he-IL" dirty="0"/>
              <a:t>1</a:t>
            </a:r>
          </a:p>
        </p:txBody>
      </p:sp>
      <p:sp>
        <p:nvSpPr>
          <p:cNvPr id="119" name="TextBox 118">
            <a:extLst>
              <a:ext uri="{FF2B5EF4-FFF2-40B4-BE49-F238E27FC236}">
                <a16:creationId xmlns:a16="http://schemas.microsoft.com/office/drawing/2014/main" id="{E8C8C644-33F2-4CF4-A0A6-3787FCC4C2D9}"/>
              </a:ext>
            </a:extLst>
          </p:cNvPr>
          <p:cNvSpPr txBox="1"/>
          <p:nvPr/>
        </p:nvSpPr>
        <p:spPr>
          <a:xfrm>
            <a:off x="3599699" y="1737185"/>
            <a:ext cx="251010" cy="369332"/>
          </a:xfrm>
          <a:prstGeom prst="rect">
            <a:avLst/>
          </a:prstGeom>
          <a:noFill/>
        </p:spPr>
        <p:txBody>
          <a:bodyPr wrap="square" rtlCol="1">
            <a:spAutoFit/>
          </a:bodyPr>
          <a:lstStyle/>
          <a:p>
            <a:r>
              <a:rPr lang="en-US" dirty="0"/>
              <a:t>N</a:t>
            </a:r>
            <a:endParaRPr lang="he-IL" dirty="0"/>
          </a:p>
        </p:txBody>
      </p:sp>
      <p:sp>
        <p:nvSpPr>
          <p:cNvPr id="2" name="מציין מיקום של מספר שקופית 1">
            <a:extLst>
              <a:ext uri="{FF2B5EF4-FFF2-40B4-BE49-F238E27FC236}">
                <a16:creationId xmlns:a16="http://schemas.microsoft.com/office/drawing/2014/main" id="{8E8625CA-8C38-4CB0-AC3C-4CD1B50DD2A4}"/>
              </a:ext>
            </a:extLst>
          </p:cNvPr>
          <p:cNvSpPr>
            <a:spLocks noGrp="1"/>
          </p:cNvSpPr>
          <p:nvPr>
            <p:ph type="sldNum" sz="quarter" idx="12"/>
          </p:nvPr>
        </p:nvSpPr>
        <p:spPr/>
        <p:txBody>
          <a:bodyPr/>
          <a:lstStyle/>
          <a:p>
            <a:fld id="{5A33CB2A-1702-4C1D-9CC4-8D472D39F19E}" type="slidenum">
              <a:rPr lang="en-US" smtClean="0"/>
              <a:t>5</a:t>
            </a:fld>
            <a:endParaRPr lang="en-US"/>
          </a:p>
        </p:txBody>
      </p:sp>
      <p:sp>
        <p:nvSpPr>
          <p:cNvPr id="4" name="אליפסה 3">
            <a:extLst>
              <a:ext uri="{FF2B5EF4-FFF2-40B4-BE49-F238E27FC236}">
                <a16:creationId xmlns:a16="http://schemas.microsoft.com/office/drawing/2014/main" id="{5C4AD51E-7D41-4F77-904A-4707ED5E5650}"/>
              </a:ext>
            </a:extLst>
          </p:cNvPr>
          <p:cNvSpPr/>
          <p:nvPr/>
        </p:nvSpPr>
        <p:spPr>
          <a:xfrm>
            <a:off x="596238" y="2779612"/>
            <a:ext cx="642297"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9" name="אליפסה 88">
            <a:extLst>
              <a:ext uri="{FF2B5EF4-FFF2-40B4-BE49-F238E27FC236}">
                <a16:creationId xmlns:a16="http://schemas.microsoft.com/office/drawing/2014/main" id="{6CA70E6A-FDCD-49D8-BF5E-3CF7148EDD4D}"/>
              </a:ext>
            </a:extLst>
          </p:cNvPr>
          <p:cNvSpPr/>
          <p:nvPr/>
        </p:nvSpPr>
        <p:spPr>
          <a:xfrm>
            <a:off x="324071" y="3367894"/>
            <a:ext cx="876840"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5" name="TextBox 64">
            <a:extLst>
              <a:ext uri="{FF2B5EF4-FFF2-40B4-BE49-F238E27FC236}">
                <a16:creationId xmlns:a16="http://schemas.microsoft.com/office/drawing/2014/main" id="{5DC17E6F-D36B-4473-83D6-F1861B78FE1A}"/>
              </a:ext>
            </a:extLst>
          </p:cNvPr>
          <p:cNvSpPr txBox="1"/>
          <p:nvPr/>
        </p:nvSpPr>
        <p:spPr>
          <a:xfrm>
            <a:off x="241906" y="2831588"/>
            <a:ext cx="984500" cy="276999"/>
          </a:xfrm>
          <a:prstGeom prst="rect">
            <a:avLst/>
          </a:prstGeom>
          <a:noFill/>
        </p:spPr>
        <p:txBody>
          <a:bodyPr wrap="square" rtlCol="1">
            <a:spAutoFit/>
          </a:bodyPr>
          <a:lstStyle/>
          <a:p>
            <a:r>
              <a:rPr lang="en-US" sz="1200" dirty="0" err="1"/>
              <a:t>CityId</a:t>
            </a:r>
            <a:endParaRPr lang="he-IL" sz="1200" dirty="0"/>
          </a:p>
        </p:txBody>
      </p:sp>
      <p:sp>
        <p:nvSpPr>
          <p:cNvPr id="120" name="TextBox 119">
            <a:extLst>
              <a:ext uri="{FF2B5EF4-FFF2-40B4-BE49-F238E27FC236}">
                <a16:creationId xmlns:a16="http://schemas.microsoft.com/office/drawing/2014/main" id="{8A260C4E-E715-4DE9-B17E-A87ECBEF6FC8}"/>
              </a:ext>
            </a:extLst>
          </p:cNvPr>
          <p:cNvSpPr txBox="1"/>
          <p:nvPr/>
        </p:nvSpPr>
        <p:spPr>
          <a:xfrm>
            <a:off x="218056" y="3449116"/>
            <a:ext cx="984500" cy="276999"/>
          </a:xfrm>
          <a:prstGeom prst="rect">
            <a:avLst/>
          </a:prstGeom>
          <a:noFill/>
        </p:spPr>
        <p:txBody>
          <a:bodyPr wrap="square" rtlCol="1">
            <a:spAutoFit/>
          </a:bodyPr>
          <a:lstStyle/>
          <a:p>
            <a:r>
              <a:rPr lang="en-US" sz="1200" dirty="0" err="1"/>
              <a:t>CityName</a:t>
            </a:r>
            <a:endParaRPr lang="he-IL" sz="1200" dirty="0"/>
          </a:p>
        </p:txBody>
      </p:sp>
      <p:cxnSp>
        <p:nvCxnSpPr>
          <p:cNvPr id="121" name="מחבר ישר 120">
            <a:extLst>
              <a:ext uri="{FF2B5EF4-FFF2-40B4-BE49-F238E27FC236}">
                <a16:creationId xmlns:a16="http://schemas.microsoft.com/office/drawing/2014/main" id="{69D5EB29-B590-4226-B65E-5B36F5928309}"/>
              </a:ext>
            </a:extLst>
          </p:cNvPr>
          <p:cNvCxnSpPr>
            <a:cxnSpLocks/>
            <a:stCxn id="120" idx="3"/>
            <a:endCxn id="13" idx="1"/>
          </p:cNvCxnSpPr>
          <p:nvPr/>
        </p:nvCxnSpPr>
        <p:spPr>
          <a:xfrm flipV="1">
            <a:off x="1202556" y="3537171"/>
            <a:ext cx="367486" cy="50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מחבר ישר 121">
            <a:extLst>
              <a:ext uri="{FF2B5EF4-FFF2-40B4-BE49-F238E27FC236}">
                <a16:creationId xmlns:a16="http://schemas.microsoft.com/office/drawing/2014/main" id="{C038DC7F-23DB-4FA8-861B-29D2AADC0A10}"/>
              </a:ext>
            </a:extLst>
          </p:cNvPr>
          <p:cNvCxnSpPr>
            <a:cxnSpLocks/>
            <a:stCxn id="4" idx="5"/>
            <a:endCxn id="13" idx="1"/>
          </p:cNvCxnSpPr>
          <p:nvPr/>
        </p:nvCxnSpPr>
        <p:spPr>
          <a:xfrm>
            <a:off x="1144473" y="3154702"/>
            <a:ext cx="425569" cy="382469"/>
          </a:xfrm>
          <a:prstGeom prst="line">
            <a:avLst/>
          </a:prstGeom>
        </p:spPr>
        <p:style>
          <a:lnRef idx="1">
            <a:schemeClr val="accent1"/>
          </a:lnRef>
          <a:fillRef idx="0">
            <a:schemeClr val="accent1"/>
          </a:fillRef>
          <a:effectRef idx="0">
            <a:schemeClr val="accent1"/>
          </a:effectRef>
          <a:fontRef idx="minor">
            <a:schemeClr val="tx1"/>
          </a:fontRef>
        </p:style>
      </p:cxnSp>
      <p:sp>
        <p:nvSpPr>
          <p:cNvPr id="123" name="אליפסה 122">
            <a:extLst>
              <a:ext uri="{FF2B5EF4-FFF2-40B4-BE49-F238E27FC236}">
                <a16:creationId xmlns:a16="http://schemas.microsoft.com/office/drawing/2014/main" id="{74D013BA-FB21-42BC-A20D-0F1E15424555}"/>
              </a:ext>
            </a:extLst>
          </p:cNvPr>
          <p:cNvSpPr/>
          <p:nvPr/>
        </p:nvSpPr>
        <p:spPr>
          <a:xfrm>
            <a:off x="476774" y="4850336"/>
            <a:ext cx="1020479"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4" name="אליפסה 123">
            <a:extLst>
              <a:ext uri="{FF2B5EF4-FFF2-40B4-BE49-F238E27FC236}">
                <a16:creationId xmlns:a16="http://schemas.microsoft.com/office/drawing/2014/main" id="{FFF57C62-692A-4ADC-9B39-55294C2185FB}"/>
              </a:ext>
            </a:extLst>
          </p:cNvPr>
          <p:cNvSpPr/>
          <p:nvPr/>
        </p:nvSpPr>
        <p:spPr>
          <a:xfrm>
            <a:off x="508083" y="5916706"/>
            <a:ext cx="1151584"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5" name="TextBox 124">
            <a:extLst>
              <a:ext uri="{FF2B5EF4-FFF2-40B4-BE49-F238E27FC236}">
                <a16:creationId xmlns:a16="http://schemas.microsoft.com/office/drawing/2014/main" id="{38217589-2125-4692-9C37-70536CF75B63}"/>
              </a:ext>
            </a:extLst>
          </p:cNvPr>
          <p:cNvSpPr txBox="1"/>
          <p:nvPr/>
        </p:nvSpPr>
        <p:spPr>
          <a:xfrm>
            <a:off x="411129" y="4902312"/>
            <a:ext cx="1073995" cy="276999"/>
          </a:xfrm>
          <a:prstGeom prst="rect">
            <a:avLst/>
          </a:prstGeom>
          <a:noFill/>
        </p:spPr>
        <p:txBody>
          <a:bodyPr wrap="square" rtlCol="1">
            <a:spAutoFit/>
          </a:bodyPr>
          <a:lstStyle/>
          <a:p>
            <a:r>
              <a:rPr lang="en-US" sz="1200" dirty="0" err="1"/>
              <a:t>CustomerId</a:t>
            </a:r>
            <a:endParaRPr lang="he-IL" sz="1200" dirty="0"/>
          </a:p>
        </p:txBody>
      </p:sp>
      <p:sp>
        <p:nvSpPr>
          <p:cNvPr id="126" name="TextBox 125">
            <a:extLst>
              <a:ext uri="{FF2B5EF4-FFF2-40B4-BE49-F238E27FC236}">
                <a16:creationId xmlns:a16="http://schemas.microsoft.com/office/drawing/2014/main" id="{7E9A2094-2E6D-4D1E-8EF6-3295E3921DDC}"/>
              </a:ext>
            </a:extLst>
          </p:cNvPr>
          <p:cNvSpPr txBox="1"/>
          <p:nvPr/>
        </p:nvSpPr>
        <p:spPr>
          <a:xfrm>
            <a:off x="95934" y="6010960"/>
            <a:ext cx="1539230" cy="276999"/>
          </a:xfrm>
          <a:prstGeom prst="rect">
            <a:avLst/>
          </a:prstGeom>
          <a:noFill/>
        </p:spPr>
        <p:txBody>
          <a:bodyPr wrap="square" rtlCol="1">
            <a:spAutoFit/>
          </a:bodyPr>
          <a:lstStyle/>
          <a:p>
            <a:r>
              <a:rPr lang="en-US" sz="1200" dirty="0" err="1"/>
              <a:t>CuFirstName</a:t>
            </a:r>
            <a:endParaRPr lang="he-IL" sz="1200" dirty="0"/>
          </a:p>
        </p:txBody>
      </p:sp>
      <p:cxnSp>
        <p:nvCxnSpPr>
          <p:cNvPr id="127" name="מחבר ישר 126">
            <a:extLst>
              <a:ext uri="{FF2B5EF4-FFF2-40B4-BE49-F238E27FC236}">
                <a16:creationId xmlns:a16="http://schemas.microsoft.com/office/drawing/2014/main" id="{9EC8327E-E383-4A04-A6CA-FB12BF9F8CF9}"/>
              </a:ext>
            </a:extLst>
          </p:cNvPr>
          <p:cNvCxnSpPr>
            <a:cxnSpLocks/>
            <a:stCxn id="124" idx="0"/>
            <a:endCxn id="3" idx="1"/>
          </p:cNvCxnSpPr>
          <p:nvPr/>
        </p:nvCxnSpPr>
        <p:spPr>
          <a:xfrm flipV="1">
            <a:off x="1083875" y="5301478"/>
            <a:ext cx="981742" cy="615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מחבר ישר 127">
            <a:extLst>
              <a:ext uri="{FF2B5EF4-FFF2-40B4-BE49-F238E27FC236}">
                <a16:creationId xmlns:a16="http://schemas.microsoft.com/office/drawing/2014/main" id="{EEB4D407-487C-4237-ACC5-40CE784368D8}"/>
              </a:ext>
            </a:extLst>
          </p:cNvPr>
          <p:cNvCxnSpPr>
            <a:cxnSpLocks/>
            <a:stCxn id="123" idx="5"/>
            <a:endCxn id="3" idx="1"/>
          </p:cNvCxnSpPr>
          <p:nvPr/>
        </p:nvCxnSpPr>
        <p:spPr>
          <a:xfrm>
            <a:off x="1347807" y="5225426"/>
            <a:ext cx="717810" cy="76052"/>
          </a:xfrm>
          <a:prstGeom prst="line">
            <a:avLst/>
          </a:prstGeom>
        </p:spPr>
        <p:style>
          <a:lnRef idx="1">
            <a:schemeClr val="accent1"/>
          </a:lnRef>
          <a:fillRef idx="0">
            <a:schemeClr val="accent1"/>
          </a:fillRef>
          <a:effectRef idx="0">
            <a:schemeClr val="accent1"/>
          </a:effectRef>
          <a:fontRef idx="minor">
            <a:schemeClr val="tx1"/>
          </a:fontRef>
        </p:style>
      </p:cxnSp>
      <p:sp>
        <p:nvSpPr>
          <p:cNvPr id="131" name="אליפסה 130">
            <a:extLst>
              <a:ext uri="{FF2B5EF4-FFF2-40B4-BE49-F238E27FC236}">
                <a16:creationId xmlns:a16="http://schemas.microsoft.com/office/drawing/2014/main" id="{874F8965-D45A-4445-B935-9E7719084001}"/>
              </a:ext>
            </a:extLst>
          </p:cNvPr>
          <p:cNvSpPr/>
          <p:nvPr/>
        </p:nvSpPr>
        <p:spPr>
          <a:xfrm>
            <a:off x="581524" y="5379033"/>
            <a:ext cx="717811"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2" name="TextBox 131">
            <a:extLst>
              <a:ext uri="{FF2B5EF4-FFF2-40B4-BE49-F238E27FC236}">
                <a16:creationId xmlns:a16="http://schemas.microsoft.com/office/drawing/2014/main" id="{80716C1C-BB76-4BD8-8A8E-BC0FD7294054}"/>
              </a:ext>
            </a:extLst>
          </p:cNvPr>
          <p:cNvSpPr txBox="1"/>
          <p:nvPr/>
        </p:nvSpPr>
        <p:spPr>
          <a:xfrm>
            <a:off x="316481" y="5460255"/>
            <a:ext cx="984500" cy="276999"/>
          </a:xfrm>
          <a:prstGeom prst="rect">
            <a:avLst/>
          </a:prstGeom>
          <a:noFill/>
        </p:spPr>
        <p:txBody>
          <a:bodyPr wrap="square" rtlCol="1">
            <a:spAutoFit/>
          </a:bodyPr>
          <a:lstStyle/>
          <a:p>
            <a:r>
              <a:rPr lang="en-US" sz="1200" dirty="0" err="1"/>
              <a:t>CityId</a:t>
            </a:r>
            <a:endParaRPr lang="he-IL" sz="1200" dirty="0"/>
          </a:p>
        </p:txBody>
      </p:sp>
      <p:cxnSp>
        <p:nvCxnSpPr>
          <p:cNvPr id="133" name="מחבר ישר 132">
            <a:extLst>
              <a:ext uri="{FF2B5EF4-FFF2-40B4-BE49-F238E27FC236}">
                <a16:creationId xmlns:a16="http://schemas.microsoft.com/office/drawing/2014/main" id="{022A69B5-D54D-4E15-B4D9-4FF55CEE02F4}"/>
              </a:ext>
            </a:extLst>
          </p:cNvPr>
          <p:cNvCxnSpPr>
            <a:cxnSpLocks/>
            <a:stCxn id="132" idx="3"/>
            <a:endCxn id="3" idx="1"/>
          </p:cNvCxnSpPr>
          <p:nvPr/>
        </p:nvCxnSpPr>
        <p:spPr>
          <a:xfrm flipV="1">
            <a:off x="1300981" y="5301478"/>
            <a:ext cx="764636" cy="297277"/>
          </a:xfrm>
          <a:prstGeom prst="line">
            <a:avLst/>
          </a:prstGeom>
        </p:spPr>
        <p:style>
          <a:lnRef idx="1">
            <a:schemeClr val="accent1"/>
          </a:lnRef>
          <a:fillRef idx="0">
            <a:schemeClr val="accent1"/>
          </a:fillRef>
          <a:effectRef idx="0">
            <a:schemeClr val="accent1"/>
          </a:effectRef>
          <a:fontRef idx="minor">
            <a:schemeClr val="tx1"/>
          </a:fontRef>
        </p:style>
      </p:cxnSp>
      <p:sp>
        <p:nvSpPr>
          <p:cNvPr id="137" name="אליפסה 136">
            <a:extLst>
              <a:ext uri="{FF2B5EF4-FFF2-40B4-BE49-F238E27FC236}">
                <a16:creationId xmlns:a16="http://schemas.microsoft.com/office/drawing/2014/main" id="{2E7DD688-48C7-42EB-8649-05B6F38D4E87}"/>
              </a:ext>
            </a:extLst>
          </p:cNvPr>
          <p:cNvSpPr/>
          <p:nvPr/>
        </p:nvSpPr>
        <p:spPr>
          <a:xfrm>
            <a:off x="1072694" y="6340592"/>
            <a:ext cx="1151584"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8" name="TextBox 137">
            <a:extLst>
              <a:ext uri="{FF2B5EF4-FFF2-40B4-BE49-F238E27FC236}">
                <a16:creationId xmlns:a16="http://schemas.microsoft.com/office/drawing/2014/main" id="{D0773D44-E6D9-4BD3-A853-8F72BD2F3396}"/>
              </a:ext>
            </a:extLst>
          </p:cNvPr>
          <p:cNvSpPr txBox="1"/>
          <p:nvPr/>
        </p:nvSpPr>
        <p:spPr>
          <a:xfrm>
            <a:off x="647974" y="6421290"/>
            <a:ext cx="1539230" cy="276999"/>
          </a:xfrm>
          <a:prstGeom prst="rect">
            <a:avLst/>
          </a:prstGeom>
          <a:noFill/>
        </p:spPr>
        <p:txBody>
          <a:bodyPr wrap="square" rtlCol="1">
            <a:spAutoFit/>
          </a:bodyPr>
          <a:lstStyle/>
          <a:p>
            <a:r>
              <a:rPr lang="en-US" sz="1200" dirty="0" err="1"/>
              <a:t>CuLastName</a:t>
            </a:r>
            <a:endParaRPr lang="he-IL" sz="1200" dirty="0"/>
          </a:p>
        </p:txBody>
      </p:sp>
      <p:cxnSp>
        <p:nvCxnSpPr>
          <p:cNvPr id="139" name="מחבר ישר 138">
            <a:extLst>
              <a:ext uri="{FF2B5EF4-FFF2-40B4-BE49-F238E27FC236}">
                <a16:creationId xmlns:a16="http://schemas.microsoft.com/office/drawing/2014/main" id="{DC334F11-18C6-4A05-8A74-E5AF610AD538}"/>
              </a:ext>
            </a:extLst>
          </p:cNvPr>
          <p:cNvCxnSpPr>
            <a:cxnSpLocks/>
            <a:stCxn id="137" idx="0"/>
          </p:cNvCxnSpPr>
          <p:nvPr/>
        </p:nvCxnSpPr>
        <p:spPr>
          <a:xfrm flipV="1">
            <a:off x="1648486" y="5334372"/>
            <a:ext cx="390409" cy="100622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אליפסה 146">
            <a:extLst>
              <a:ext uri="{FF2B5EF4-FFF2-40B4-BE49-F238E27FC236}">
                <a16:creationId xmlns:a16="http://schemas.microsoft.com/office/drawing/2014/main" id="{A266D75F-3F9F-440C-911D-5D37A9E93979}"/>
              </a:ext>
            </a:extLst>
          </p:cNvPr>
          <p:cNvSpPr/>
          <p:nvPr/>
        </p:nvSpPr>
        <p:spPr>
          <a:xfrm>
            <a:off x="1878615" y="5949275"/>
            <a:ext cx="867777"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8" name="TextBox 147">
            <a:extLst>
              <a:ext uri="{FF2B5EF4-FFF2-40B4-BE49-F238E27FC236}">
                <a16:creationId xmlns:a16="http://schemas.microsoft.com/office/drawing/2014/main" id="{71CA31C0-8F1A-4BDE-879F-AE3C08ECA203}"/>
              </a:ext>
            </a:extLst>
          </p:cNvPr>
          <p:cNvSpPr txBox="1"/>
          <p:nvPr/>
        </p:nvSpPr>
        <p:spPr>
          <a:xfrm>
            <a:off x="2309188" y="6255033"/>
            <a:ext cx="1539230" cy="276999"/>
          </a:xfrm>
          <a:prstGeom prst="rect">
            <a:avLst/>
          </a:prstGeom>
          <a:noFill/>
        </p:spPr>
        <p:txBody>
          <a:bodyPr wrap="square" rtlCol="1">
            <a:spAutoFit/>
          </a:bodyPr>
          <a:lstStyle/>
          <a:p>
            <a:r>
              <a:rPr lang="en-US" sz="1200" dirty="0" err="1"/>
              <a:t>CuLasName</a:t>
            </a:r>
            <a:endParaRPr lang="he-IL" sz="1200" dirty="0"/>
          </a:p>
        </p:txBody>
      </p:sp>
      <p:cxnSp>
        <p:nvCxnSpPr>
          <p:cNvPr id="149" name="מחבר ישר 148">
            <a:extLst>
              <a:ext uri="{FF2B5EF4-FFF2-40B4-BE49-F238E27FC236}">
                <a16:creationId xmlns:a16="http://schemas.microsoft.com/office/drawing/2014/main" id="{9FB423D0-0F80-4D74-B874-0D6712119E18}"/>
              </a:ext>
            </a:extLst>
          </p:cNvPr>
          <p:cNvCxnSpPr>
            <a:cxnSpLocks/>
            <a:stCxn id="147" idx="1"/>
          </p:cNvCxnSpPr>
          <p:nvPr/>
        </p:nvCxnSpPr>
        <p:spPr>
          <a:xfrm flipV="1">
            <a:off x="2005698" y="5322772"/>
            <a:ext cx="44804" cy="690858"/>
          </a:xfrm>
          <a:prstGeom prst="line">
            <a:avLst/>
          </a:prstGeom>
        </p:spPr>
        <p:style>
          <a:lnRef idx="1">
            <a:schemeClr val="accent1"/>
          </a:lnRef>
          <a:fillRef idx="0">
            <a:schemeClr val="accent1"/>
          </a:fillRef>
          <a:effectRef idx="0">
            <a:schemeClr val="accent1"/>
          </a:effectRef>
          <a:fontRef idx="minor">
            <a:schemeClr val="tx1"/>
          </a:fontRef>
        </p:style>
      </p:cxnSp>
      <p:sp>
        <p:nvSpPr>
          <p:cNvPr id="150" name="אליפסה 149">
            <a:extLst>
              <a:ext uri="{FF2B5EF4-FFF2-40B4-BE49-F238E27FC236}">
                <a16:creationId xmlns:a16="http://schemas.microsoft.com/office/drawing/2014/main" id="{F4F5713F-A846-412B-B107-3D85DDB56353}"/>
              </a:ext>
            </a:extLst>
          </p:cNvPr>
          <p:cNvSpPr/>
          <p:nvPr/>
        </p:nvSpPr>
        <p:spPr>
          <a:xfrm>
            <a:off x="7248076" y="1778240"/>
            <a:ext cx="818783"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1" name="TextBox 150">
            <a:extLst>
              <a:ext uri="{FF2B5EF4-FFF2-40B4-BE49-F238E27FC236}">
                <a16:creationId xmlns:a16="http://schemas.microsoft.com/office/drawing/2014/main" id="{8CA4F0F7-3DB4-49D9-B684-A14B6B7A19A4}"/>
              </a:ext>
            </a:extLst>
          </p:cNvPr>
          <p:cNvSpPr txBox="1"/>
          <p:nvPr/>
        </p:nvSpPr>
        <p:spPr>
          <a:xfrm>
            <a:off x="1119431" y="6022641"/>
            <a:ext cx="1539230" cy="276999"/>
          </a:xfrm>
          <a:prstGeom prst="rect">
            <a:avLst/>
          </a:prstGeom>
          <a:noFill/>
        </p:spPr>
        <p:txBody>
          <a:bodyPr wrap="square" rtlCol="1">
            <a:spAutoFit/>
          </a:bodyPr>
          <a:lstStyle/>
          <a:p>
            <a:r>
              <a:rPr lang="en-US" sz="1200" dirty="0" err="1"/>
              <a:t>Adress</a:t>
            </a:r>
            <a:endParaRPr lang="he-IL" sz="1200" dirty="0"/>
          </a:p>
        </p:txBody>
      </p:sp>
      <p:sp>
        <p:nvSpPr>
          <p:cNvPr id="153" name="אליפסה 152">
            <a:extLst>
              <a:ext uri="{FF2B5EF4-FFF2-40B4-BE49-F238E27FC236}">
                <a16:creationId xmlns:a16="http://schemas.microsoft.com/office/drawing/2014/main" id="{3ECB66E8-883A-43E5-9CB4-BBE461CD65EC}"/>
              </a:ext>
            </a:extLst>
          </p:cNvPr>
          <p:cNvSpPr/>
          <p:nvPr/>
        </p:nvSpPr>
        <p:spPr>
          <a:xfrm>
            <a:off x="9282152" y="1120857"/>
            <a:ext cx="1370866"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55" name="מחבר ישר 154">
            <a:extLst>
              <a:ext uri="{FF2B5EF4-FFF2-40B4-BE49-F238E27FC236}">
                <a16:creationId xmlns:a16="http://schemas.microsoft.com/office/drawing/2014/main" id="{FF792724-2E7D-4B23-BF4A-8DD6050D39F5}"/>
              </a:ext>
            </a:extLst>
          </p:cNvPr>
          <p:cNvCxnSpPr>
            <a:cxnSpLocks/>
          </p:cNvCxnSpPr>
          <p:nvPr/>
        </p:nvCxnSpPr>
        <p:spPr>
          <a:xfrm flipV="1">
            <a:off x="10814532" y="3740063"/>
            <a:ext cx="132570" cy="388983"/>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BC4F49EE-1D82-4BE7-B67F-917BCD15023E}"/>
              </a:ext>
            </a:extLst>
          </p:cNvPr>
          <p:cNvSpPr txBox="1"/>
          <p:nvPr/>
        </p:nvSpPr>
        <p:spPr>
          <a:xfrm>
            <a:off x="9048854" y="1185877"/>
            <a:ext cx="1539230" cy="276999"/>
          </a:xfrm>
          <a:prstGeom prst="rect">
            <a:avLst/>
          </a:prstGeom>
          <a:noFill/>
        </p:spPr>
        <p:txBody>
          <a:bodyPr wrap="square" rtlCol="1">
            <a:spAutoFit/>
          </a:bodyPr>
          <a:lstStyle/>
          <a:p>
            <a:r>
              <a:rPr lang="en-US" sz="1200" dirty="0" err="1"/>
              <a:t>CategoryName</a:t>
            </a:r>
            <a:endParaRPr lang="he-IL" sz="1200" dirty="0"/>
          </a:p>
        </p:txBody>
      </p:sp>
      <p:sp>
        <p:nvSpPr>
          <p:cNvPr id="159" name="TextBox 158">
            <a:extLst>
              <a:ext uri="{FF2B5EF4-FFF2-40B4-BE49-F238E27FC236}">
                <a16:creationId xmlns:a16="http://schemas.microsoft.com/office/drawing/2014/main" id="{F7A3C274-523C-4BA1-B910-2F00672C0E93}"/>
              </a:ext>
            </a:extLst>
          </p:cNvPr>
          <p:cNvSpPr txBox="1"/>
          <p:nvPr/>
        </p:nvSpPr>
        <p:spPr>
          <a:xfrm>
            <a:off x="7360869" y="1131902"/>
            <a:ext cx="1539230" cy="276999"/>
          </a:xfrm>
          <a:prstGeom prst="rect">
            <a:avLst/>
          </a:prstGeom>
          <a:noFill/>
        </p:spPr>
        <p:txBody>
          <a:bodyPr wrap="square" rtlCol="1">
            <a:spAutoFit/>
          </a:bodyPr>
          <a:lstStyle/>
          <a:p>
            <a:r>
              <a:rPr lang="en-US" sz="1200" dirty="0" err="1"/>
              <a:t>CategoryId</a:t>
            </a:r>
            <a:endParaRPr lang="he-IL" sz="1200" dirty="0"/>
          </a:p>
        </p:txBody>
      </p:sp>
      <p:sp>
        <p:nvSpPr>
          <p:cNvPr id="161" name="TextBox 160">
            <a:extLst>
              <a:ext uri="{FF2B5EF4-FFF2-40B4-BE49-F238E27FC236}">
                <a16:creationId xmlns:a16="http://schemas.microsoft.com/office/drawing/2014/main" id="{1B90A16A-10D7-43DA-B22D-02DFB4FEFE98}"/>
              </a:ext>
            </a:extLst>
          </p:cNvPr>
          <p:cNvSpPr txBox="1"/>
          <p:nvPr/>
        </p:nvSpPr>
        <p:spPr>
          <a:xfrm>
            <a:off x="6478461" y="1853730"/>
            <a:ext cx="1539230" cy="276999"/>
          </a:xfrm>
          <a:prstGeom prst="rect">
            <a:avLst/>
          </a:prstGeom>
          <a:noFill/>
        </p:spPr>
        <p:txBody>
          <a:bodyPr wrap="square" rtlCol="1">
            <a:spAutoFit/>
          </a:bodyPr>
          <a:lstStyle/>
          <a:p>
            <a:r>
              <a:rPr lang="en-US" sz="1200" dirty="0"/>
              <a:t>Amount</a:t>
            </a:r>
            <a:endParaRPr lang="he-IL" sz="1200" dirty="0"/>
          </a:p>
        </p:txBody>
      </p:sp>
      <p:cxnSp>
        <p:nvCxnSpPr>
          <p:cNvPr id="162" name="מחבר ישר 161">
            <a:extLst>
              <a:ext uri="{FF2B5EF4-FFF2-40B4-BE49-F238E27FC236}">
                <a16:creationId xmlns:a16="http://schemas.microsoft.com/office/drawing/2014/main" id="{7512B820-7BDE-402F-8482-B88436798B2E}"/>
              </a:ext>
            </a:extLst>
          </p:cNvPr>
          <p:cNvCxnSpPr>
            <a:cxnSpLocks/>
            <a:stCxn id="19" idx="0"/>
            <a:endCxn id="153" idx="4"/>
          </p:cNvCxnSpPr>
          <p:nvPr/>
        </p:nvCxnSpPr>
        <p:spPr>
          <a:xfrm flipV="1">
            <a:off x="9158739" y="1560302"/>
            <a:ext cx="808846" cy="271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מחבר ישר 164">
            <a:extLst>
              <a:ext uri="{FF2B5EF4-FFF2-40B4-BE49-F238E27FC236}">
                <a16:creationId xmlns:a16="http://schemas.microsoft.com/office/drawing/2014/main" id="{A21E8126-F1B7-4761-AD57-BC48B284264D}"/>
              </a:ext>
            </a:extLst>
          </p:cNvPr>
          <p:cNvCxnSpPr>
            <a:cxnSpLocks/>
            <a:stCxn id="19" idx="0"/>
            <a:endCxn id="160" idx="5"/>
          </p:cNvCxnSpPr>
          <p:nvPr/>
        </p:nvCxnSpPr>
        <p:spPr>
          <a:xfrm flipH="1" flipV="1">
            <a:off x="8816001" y="1443237"/>
            <a:ext cx="342738" cy="388512"/>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8790C31D-38D4-42F8-A9A5-B6EED5B1CBF0}"/>
              </a:ext>
            </a:extLst>
          </p:cNvPr>
          <p:cNvSpPr txBox="1"/>
          <p:nvPr/>
        </p:nvSpPr>
        <p:spPr>
          <a:xfrm>
            <a:off x="10325418" y="3117913"/>
            <a:ext cx="1539230" cy="276999"/>
          </a:xfrm>
          <a:prstGeom prst="rect">
            <a:avLst/>
          </a:prstGeom>
          <a:noFill/>
        </p:spPr>
        <p:txBody>
          <a:bodyPr wrap="square" rtlCol="1">
            <a:spAutoFit/>
          </a:bodyPr>
          <a:lstStyle/>
          <a:p>
            <a:r>
              <a:rPr lang="en-US" sz="1200" dirty="0" err="1"/>
              <a:t>ModelName</a:t>
            </a:r>
            <a:endParaRPr lang="he-IL" sz="1200" dirty="0"/>
          </a:p>
        </p:txBody>
      </p:sp>
      <p:sp>
        <p:nvSpPr>
          <p:cNvPr id="171" name="TextBox 170">
            <a:extLst>
              <a:ext uri="{FF2B5EF4-FFF2-40B4-BE49-F238E27FC236}">
                <a16:creationId xmlns:a16="http://schemas.microsoft.com/office/drawing/2014/main" id="{953C7AEA-DE4C-4927-A1AD-570AD8C79A21}"/>
              </a:ext>
            </a:extLst>
          </p:cNvPr>
          <p:cNvSpPr txBox="1"/>
          <p:nvPr/>
        </p:nvSpPr>
        <p:spPr>
          <a:xfrm>
            <a:off x="10552478" y="4115001"/>
            <a:ext cx="1539230" cy="276999"/>
          </a:xfrm>
          <a:prstGeom prst="rect">
            <a:avLst/>
          </a:prstGeom>
          <a:noFill/>
        </p:spPr>
        <p:txBody>
          <a:bodyPr wrap="square" rtlCol="1">
            <a:spAutoFit/>
          </a:bodyPr>
          <a:lstStyle/>
          <a:p>
            <a:r>
              <a:rPr lang="en-US" sz="1200" dirty="0" err="1"/>
              <a:t>ModelId</a:t>
            </a:r>
            <a:endParaRPr lang="he-IL" sz="1200" dirty="0"/>
          </a:p>
        </p:txBody>
      </p:sp>
      <p:sp>
        <p:nvSpPr>
          <p:cNvPr id="172" name="TextBox 171">
            <a:extLst>
              <a:ext uri="{FF2B5EF4-FFF2-40B4-BE49-F238E27FC236}">
                <a16:creationId xmlns:a16="http://schemas.microsoft.com/office/drawing/2014/main" id="{D197636E-4CDB-483E-81FC-27E615BE3EAF}"/>
              </a:ext>
            </a:extLst>
          </p:cNvPr>
          <p:cNvSpPr txBox="1"/>
          <p:nvPr/>
        </p:nvSpPr>
        <p:spPr>
          <a:xfrm>
            <a:off x="9316538" y="4165914"/>
            <a:ext cx="1539230" cy="276999"/>
          </a:xfrm>
          <a:prstGeom prst="rect">
            <a:avLst/>
          </a:prstGeom>
          <a:noFill/>
        </p:spPr>
        <p:txBody>
          <a:bodyPr wrap="square" rtlCol="1">
            <a:spAutoFit/>
          </a:bodyPr>
          <a:lstStyle/>
          <a:p>
            <a:r>
              <a:rPr lang="en-US" sz="1200" dirty="0"/>
              <a:t>Price</a:t>
            </a:r>
            <a:endParaRPr lang="he-IL" sz="1200" dirty="0"/>
          </a:p>
        </p:txBody>
      </p:sp>
      <p:sp>
        <p:nvSpPr>
          <p:cNvPr id="173" name="TextBox 172">
            <a:extLst>
              <a:ext uri="{FF2B5EF4-FFF2-40B4-BE49-F238E27FC236}">
                <a16:creationId xmlns:a16="http://schemas.microsoft.com/office/drawing/2014/main" id="{402AE2F4-C67D-4296-92BC-0D4955315DEF}"/>
              </a:ext>
            </a:extLst>
          </p:cNvPr>
          <p:cNvSpPr txBox="1"/>
          <p:nvPr/>
        </p:nvSpPr>
        <p:spPr>
          <a:xfrm>
            <a:off x="10476077" y="3611779"/>
            <a:ext cx="1539230" cy="276999"/>
          </a:xfrm>
          <a:prstGeom prst="rect">
            <a:avLst/>
          </a:prstGeom>
          <a:noFill/>
        </p:spPr>
        <p:txBody>
          <a:bodyPr wrap="square" rtlCol="1">
            <a:spAutoFit/>
          </a:bodyPr>
          <a:lstStyle/>
          <a:p>
            <a:r>
              <a:rPr lang="en-US" sz="1200" dirty="0"/>
              <a:t>Color</a:t>
            </a:r>
            <a:endParaRPr lang="he-IL" sz="1200" dirty="0"/>
          </a:p>
        </p:txBody>
      </p:sp>
      <p:sp>
        <p:nvSpPr>
          <p:cNvPr id="174" name="TextBox 173">
            <a:extLst>
              <a:ext uri="{FF2B5EF4-FFF2-40B4-BE49-F238E27FC236}">
                <a16:creationId xmlns:a16="http://schemas.microsoft.com/office/drawing/2014/main" id="{CE31C090-BC6C-482A-9922-A74DFD1FAE2B}"/>
              </a:ext>
            </a:extLst>
          </p:cNvPr>
          <p:cNvSpPr txBox="1"/>
          <p:nvPr/>
        </p:nvSpPr>
        <p:spPr>
          <a:xfrm>
            <a:off x="10090818" y="4551474"/>
            <a:ext cx="1539230" cy="276999"/>
          </a:xfrm>
          <a:prstGeom prst="rect">
            <a:avLst/>
          </a:prstGeom>
          <a:noFill/>
        </p:spPr>
        <p:txBody>
          <a:bodyPr wrap="square" rtlCol="1">
            <a:spAutoFit/>
          </a:bodyPr>
          <a:lstStyle/>
          <a:p>
            <a:r>
              <a:rPr lang="en-US" sz="1200" dirty="0" err="1"/>
              <a:t>CategoryId</a:t>
            </a:r>
            <a:endParaRPr lang="he-IL" sz="1200" dirty="0"/>
          </a:p>
        </p:txBody>
      </p:sp>
      <p:cxnSp>
        <p:nvCxnSpPr>
          <p:cNvPr id="188" name="מחבר ישר 187">
            <a:extLst>
              <a:ext uri="{FF2B5EF4-FFF2-40B4-BE49-F238E27FC236}">
                <a16:creationId xmlns:a16="http://schemas.microsoft.com/office/drawing/2014/main" id="{1E1E472E-B797-4F83-800A-201CECE6E748}"/>
              </a:ext>
            </a:extLst>
          </p:cNvPr>
          <p:cNvCxnSpPr>
            <a:cxnSpLocks/>
            <a:stCxn id="177" idx="0"/>
          </p:cNvCxnSpPr>
          <p:nvPr/>
        </p:nvCxnSpPr>
        <p:spPr>
          <a:xfrm flipH="1" flipV="1">
            <a:off x="10955657" y="3676165"/>
            <a:ext cx="204242" cy="800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מחבר ישר 190">
            <a:extLst>
              <a:ext uri="{FF2B5EF4-FFF2-40B4-BE49-F238E27FC236}">
                <a16:creationId xmlns:a16="http://schemas.microsoft.com/office/drawing/2014/main" id="{A16B030E-A2B0-4D8B-9BBA-D01B4154C14D}"/>
              </a:ext>
            </a:extLst>
          </p:cNvPr>
          <p:cNvCxnSpPr>
            <a:cxnSpLocks/>
          </p:cNvCxnSpPr>
          <p:nvPr/>
        </p:nvCxnSpPr>
        <p:spPr>
          <a:xfrm flipH="1" flipV="1">
            <a:off x="11002476" y="3683787"/>
            <a:ext cx="368462" cy="533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מחבר ישר 193">
            <a:extLst>
              <a:ext uri="{FF2B5EF4-FFF2-40B4-BE49-F238E27FC236}">
                <a16:creationId xmlns:a16="http://schemas.microsoft.com/office/drawing/2014/main" id="{40FF3711-AFDE-4031-9D12-F5CB69B7A573}"/>
              </a:ext>
            </a:extLst>
          </p:cNvPr>
          <p:cNvCxnSpPr>
            <a:cxnSpLocks/>
          </p:cNvCxnSpPr>
          <p:nvPr/>
        </p:nvCxnSpPr>
        <p:spPr>
          <a:xfrm flipH="1" flipV="1">
            <a:off x="10989261" y="3630638"/>
            <a:ext cx="428496" cy="149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מחבר ישר 196">
            <a:extLst>
              <a:ext uri="{FF2B5EF4-FFF2-40B4-BE49-F238E27FC236}">
                <a16:creationId xmlns:a16="http://schemas.microsoft.com/office/drawing/2014/main" id="{5CECB1A5-2614-4EE2-9137-5386D211751D}"/>
              </a:ext>
            </a:extLst>
          </p:cNvPr>
          <p:cNvCxnSpPr>
            <a:cxnSpLocks/>
          </p:cNvCxnSpPr>
          <p:nvPr/>
        </p:nvCxnSpPr>
        <p:spPr>
          <a:xfrm flipH="1">
            <a:off x="10955657" y="3508329"/>
            <a:ext cx="366436" cy="143157"/>
          </a:xfrm>
          <a:prstGeom prst="line">
            <a:avLst/>
          </a:prstGeom>
        </p:spPr>
        <p:style>
          <a:lnRef idx="1">
            <a:schemeClr val="accent1"/>
          </a:lnRef>
          <a:fillRef idx="0">
            <a:schemeClr val="accent1"/>
          </a:fillRef>
          <a:effectRef idx="0">
            <a:schemeClr val="accent1"/>
          </a:effectRef>
          <a:fontRef idx="minor">
            <a:schemeClr val="tx1"/>
          </a:fontRef>
        </p:style>
      </p:cxnSp>
      <p:sp>
        <p:nvSpPr>
          <p:cNvPr id="201" name="אליפסה 200">
            <a:extLst>
              <a:ext uri="{FF2B5EF4-FFF2-40B4-BE49-F238E27FC236}">
                <a16:creationId xmlns:a16="http://schemas.microsoft.com/office/drawing/2014/main" id="{65BC7057-45C8-4D06-AECF-B440E7095710}"/>
              </a:ext>
            </a:extLst>
          </p:cNvPr>
          <p:cNvSpPr/>
          <p:nvPr/>
        </p:nvSpPr>
        <p:spPr>
          <a:xfrm>
            <a:off x="7683718" y="5900579"/>
            <a:ext cx="698436" cy="399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02" name="מחבר ישר 201">
            <a:extLst>
              <a:ext uri="{FF2B5EF4-FFF2-40B4-BE49-F238E27FC236}">
                <a16:creationId xmlns:a16="http://schemas.microsoft.com/office/drawing/2014/main" id="{27BD95F9-9826-409D-8B1A-D049CC92BE08}"/>
              </a:ext>
            </a:extLst>
          </p:cNvPr>
          <p:cNvCxnSpPr>
            <a:cxnSpLocks/>
          </p:cNvCxnSpPr>
          <p:nvPr/>
        </p:nvCxnSpPr>
        <p:spPr>
          <a:xfrm flipH="1" flipV="1">
            <a:off x="8451293" y="5517588"/>
            <a:ext cx="578399" cy="108368"/>
          </a:xfrm>
          <a:prstGeom prst="line">
            <a:avLst/>
          </a:prstGeom>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E39921DC-D2F1-4CB7-9701-0F4C4A6D73ED}"/>
              </a:ext>
            </a:extLst>
          </p:cNvPr>
          <p:cNvSpPr txBox="1"/>
          <p:nvPr/>
        </p:nvSpPr>
        <p:spPr>
          <a:xfrm>
            <a:off x="6142210" y="1340579"/>
            <a:ext cx="1539230" cy="276999"/>
          </a:xfrm>
          <a:prstGeom prst="rect">
            <a:avLst/>
          </a:prstGeom>
          <a:noFill/>
        </p:spPr>
        <p:txBody>
          <a:bodyPr wrap="square" rtlCol="1">
            <a:spAutoFit/>
          </a:bodyPr>
          <a:lstStyle/>
          <a:p>
            <a:r>
              <a:rPr lang="en-US" sz="1200" dirty="0" err="1"/>
              <a:t>orderDetailld</a:t>
            </a:r>
            <a:endParaRPr lang="he-IL" sz="1200" dirty="0"/>
          </a:p>
        </p:txBody>
      </p:sp>
      <p:sp>
        <p:nvSpPr>
          <p:cNvPr id="204" name="אליפסה 203">
            <a:extLst>
              <a:ext uri="{FF2B5EF4-FFF2-40B4-BE49-F238E27FC236}">
                <a16:creationId xmlns:a16="http://schemas.microsoft.com/office/drawing/2014/main" id="{F0145846-D379-4924-8099-4A730D2BEE3B}"/>
              </a:ext>
            </a:extLst>
          </p:cNvPr>
          <p:cNvSpPr/>
          <p:nvPr/>
        </p:nvSpPr>
        <p:spPr>
          <a:xfrm>
            <a:off x="7393233" y="5555741"/>
            <a:ext cx="638025" cy="308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05" name="מחבר ישר 204">
            <a:extLst>
              <a:ext uri="{FF2B5EF4-FFF2-40B4-BE49-F238E27FC236}">
                <a16:creationId xmlns:a16="http://schemas.microsoft.com/office/drawing/2014/main" id="{A22BAED6-394C-4280-B498-608BA147C229}"/>
              </a:ext>
            </a:extLst>
          </p:cNvPr>
          <p:cNvCxnSpPr>
            <a:cxnSpLocks/>
            <a:stCxn id="207" idx="0"/>
          </p:cNvCxnSpPr>
          <p:nvPr/>
        </p:nvCxnSpPr>
        <p:spPr>
          <a:xfrm flipH="1" flipV="1">
            <a:off x="8461827" y="5504784"/>
            <a:ext cx="403642" cy="397248"/>
          </a:xfrm>
          <a:prstGeom prst="line">
            <a:avLst/>
          </a:prstGeom>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EA4D9061-5FFE-47D8-A2C9-65B64471E6A3}"/>
              </a:ext>
            </a:extLst>
          </p:cNvPr>
          <p:cNvSpPr txBox="1"/>
          <p:nvPr/>
        </p:nvSpPr>
        <p:spPr>
          <a:xfrm>
            <a:off x="5229850" y="5389144"/>
            <a:ext cx="810636" cy="276999"/>
          </a:xfrm>
          <a:prstGeom prst="rect">
            <a:avLst/>
          </a:prstGeom>
          <a:noFill/>
        </p:spPr>
        <p:txBody>
          <a:bodyPr wrap="square" rtlCol="1">
            <a:spAutoFit/>
          </a:bodyPr>
          <a:lstStyle/>
          <a:p>
            <a:r>
              <a:rPr lang="en-US" sz="1200" dirty="0" err="1"/>
              <a:t>OrderId</a:t>
            </a:r>
            <a:endParaRPr lang="he-IL" sz="1200" dirty="0"/>
          </a:p>
        </p:txBody>
      </p:sp>
      <p:sp>
        <p:nvSpPr>
          <p:cNvPr id="207" name="אליפסה 206">
            <a:extLst>
              <a:ext uri="{FF2B5EF4-FFF2-40B4-BE49-F238E27FC236}">
                <a16:creationId xmlns:a16="http://schemas.microsoft.com/office/drawing/2014/main" id="{771AC715-BCC8-40A4-93E2-DDA8E7DFB35E}"/>
              </a:ext>
            </a:extLst>
          </p:cNvPr>
          <p:cNvSpPr/>
          <p:nvPr/>
        </p:nvSpPr>
        <p:spPr>
          <a:xfrm>
            <a:off x="8432069" y="5902032"/>
            <a:ext cx="866799"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08" name="מחבר ישר 207">
            <a:extLst>
              <a:ext uri="{FF2B5EF4-FFF2-40B4-BE49-F238E27FC236}">
                <a16:creationId xmlns:a16="http://schemas.microsoft.com/office/drawing/2014/main" id="{1CE35471-CA3D-441A-977B-1D9B7D388B2F}"/>
              </a:ext>
            </a:extLst>
          </p:cNvPr>
          <p:cNvCxnSpPr>
            <a:cxnSpLocks/>
          </p:cNvCxnSpPr>
          <p:nvPr/>
        </p:nvCxnSpPr>
        <p:spPr>
          <a:xfrm flipV="1">
            <a:off x="8034405" y="5490872"/>
            <a:ext cx="424201" cy="230598"/>
          </a:xfrm>
          <a:prstGeom prst="line">
            <a:avLst/>
          </a:prstGeom>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E5811CF2-C467-41B1-BA7D-EBFB252126CF}"/>
              </a:ext>
            </a:extLst>
          </p:cNvPr>
          <p:cNvSpPr txBox="1"/>
          <p:nvPr/>
        </p:nvSpPr>
        <p:spPr>
          <a:xfrm>
            <a:off x="6398896" y="5546170"/>
            <a:ext cx="1539230" cy="276999"/>
          </a:xfrm>
          <a:prstGeom prst="rect">
            <a:avLst/>
          </a:prstGeom>
          <a:noFill/>
        </p:spPr>
        <p:txBody>
          <a:bodyPr wrap="square" rtlCol="1">
            <a:spAutoFit/>
          </a:bodyPr>
          <a:lstStyle/>
          <a:p>
            <a:r>
              <a:rPr lang="en-US" sz="1200" dirty="0"/>
              <a:t>Size</a:t>
            </a:r>
            <a:endParaRPr lang="he-IL" sz="1200" dirty="0"/>
          </a:p>
        </p:txBody>
      </p:sp>
      <p:sp>
        <p:nvSpPr>
          <p:cNvPr id="210" name="אליפסה 209">
            <a:extLst>
              <a:ext uri="{FF2B5EF4-FFF2-40B4-BE49-F238E27FC236}">
                <a16:creationId xmlns:a16="http://schemas.microsoft.com/office/drawing/2014/main" id="{AAD29004-F10F-4266-9843-3BF29DC32BCE}"/>
              </a:ext>
            </a:extLst>
          </p:cNvPr>
          <p:cNvSpPr/>
          <p:nvPr/>
        </p:nvSpPr>
        <p:spPr>
          <a:xfrm>
            <a:off x="9029692" y="5426442"/>
            <a:ext cx="867776"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11" name="מחבר ישר 210">
            <a:extLst>
              <a:ext uri="{FF2B5EF4-FFF2-40B4-BE49-F238E27FC236}">
                <a16:creationId xmlns:a16="http://schemas.microsoft.com/office/drawing/2014/main" id="{48EDDAF0-E826-4218-B7C9-285810C74C44}"/>
              </a:ext>
            </a:extLst>
          </p:cNvPr>
          <p:cNvCxnSpPr>
            <a:cxnSpLocks/>
            <a:stCxn id="201" idx="7"/>
          </p:cNvCxnSpPr>
          <p:nvPr/>
        </p:nvCxnSpPr>
        <p:spPr>
          <a:xfrm flipV="1">
            <a:off x="8279870" y="5531852"/>
            <a:ext cx="163982" cy="427168"/>
          </a:xfrm>
          <a:prstGeom prst="line">
            <a:avLst/>
          </a:prstGeom>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D1797E07-B935-4AC0-BB05-D41EF79BEDDF}"/>
              </a:ext>
            </a:extLst>
          </p:cNvPr>
          <p:cNvSpPr txBox="1"/>
          <p:nvPr/>
        </p:nvSpPr>
        <p:spPr>
          <a:xfrm>
            <a:off x="7759638" y="5967499"/>
            <a:ext cx="1539230" cy="276999"/>
          </a:xfrm>
          <a:prstGeom prst="rect">
            <a:avLst/>
          </a:prstGeom>
          <a:noFill/>
        </p:spPr>
        <p:txBody>
          <a:bodyPr wrap="square" rtlCol="1">
            <a:spAutoFit/>
          </a:bodyPr>
          <a:lstStyle/>
          <a:p>
            <a:r>
              <a:rPr lang="en-US" sz="1200" dirty="0"/>
              <a:t>Inventory</a:t>
            </a:r>
            <a:endParaRPr lang="he-IL" sz="1200" dirty="0"/>
          </a:p>
        </p:txBody>
      </p:sp>
      <p:sp>
        <p:nvSpPr>
          <p:cNvPr id="213" name="TextBox 212">
            <a:extLst>
              <a:ext uri="{FF2B5EF4-FFF2-40B4-BE49-F238E27FC236}">
                <a16:creationId xmlns:a16="http://schemas.microsoft.com/office/drawing/2014/main" id="{92A48453-878D-4824-A1E4-A6B199EFAF26}"/>
              </a:ext>
            </a:extLst>
          </p:cNvPr>
          <p:cNvSpPr txBox="1"/>
          <p:nvPr/>
        </p:nvSpPr>
        <p:spPr>
          <a:xfrm>
            <a:off x="8319560" y="5487457"/>
            <a:ext cx="1539230" cy="276999"/>
          </a:xfrm>
          <a:prstGeom prst="rect">
            <a:avLst/>
          </a:prstGeom>
          <a:noFill/>
        </p:spPr>
        <p:txBody>
          <a:bodyPr wrap="square" rtlCol="1">
            <a:spAutoFit/>
          </a:bodyPr>
          <a:lstStyle/>
          <a:p>
            <a:r>
              <a:rPr lang="en-US" sz="1200" dirty="0" err="1"/>
              <a:t>ModelId</a:t>
            </a:r>
            <a:endParaRPr lang="he-IL" sz="1200" dirty="0"/>
          </a:p>
        </p:txBody>
      </p:sp>
      <p:sp>
        <p:nvSpPr>
          <p:cNvPr id="214" name="TextBox 213">
            <a:extLst>
              <a:ext uri="{FF2B5EF4-FFF2-40B4-BE49-F238E27FC236}">
                <a16:creationId xmlns:a16="http://schemas.microsoft.com/office/drawing/2014/main" id="{FBB64F78-843A-41DF-8493-18493CBCE8F1}"/>
              </a:ext>
            </a:extLst>
          </p:cNvPr>
          <p:cNvSpPr txBox="1"/>
          <p:nvPr/>
        </p:nvSpPr>
        <p:spPr>
          <a:xfrm>
            <a:off x="7578326" y="5953701"/>
            <a:ext cx="698436" cy="276999"/>
          </a:xfrm>
          <a:prstGeom prst="rect">
            <a:avLst/>
          </a:prstGeom>
          <a:noFill/>
        </p:spPr>
        <p:txBody>
          <a:bodyPr wrap="square" rtlCol="1">
            <a:spAutoFit/>
          </a:bodyPr>
          <a:lstStyle/>
          <a:p>
            <a:r>
              <a:rPr lang="en-US" sz="1200" dirty="0" err="1"/>
              <a:t>SizeId</a:t>
            </a:r>
            <a:endParaRPr lang="he-IL" sz="1200" dirty="0"/>
          </a:p>
        </p:txBody>
      </p:sp>
      <p:sp>
        <p:nvSpPr>
          <p:cNvPr id="225" name="אליפסה 224">
            <a:extLst>
              <a:ext uri="{FF2B5EF4-FFF2-40B4-BE49-F238E27FC236}">
                <a16:creationId xmlns:a16="http://schemas.microsoft.com/office/drawing/2014/main" id="{1A8FE3D0-437C-4C44-BBD2-2EA9C5D8E0E3}"/>
              </a:ext>
            </a:extLst>
          </p:cNvPr>
          <p:cNvSpPr/>
          <p:nvPr/>
        </p:nvSpPr>
        <p:spPr>
          <a:xfrm>
            <a:off x="5817884" y="1440024"/>
            <a:ext cx="638025" cy="308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6" name="מחבר ישר 225">
            <a:extLst>
              <a:ext uri="{FF2B5EF4-FFF2-40B4-BE49-F238E27FC236}">
                <a16:creationId xmlns:a16="http://schemas.microsoft.com/office/drawing/2014/main" id="{2DF07FA8-9CE1-4795-9D76-31707B869625}"/>
              </a:ext>
            </a:extLst>
          </p:cNvPr>
          <p:cNvCxnSpPr>
            <a:cxnSpLocks/>
            <a:endCxn id="17" idx="0"/>
          </p:cNvCxnSpPr>
          <p:nvPr/>
        </p:nvCxnSpPr>
        <p:spPr>
          <a:xfrm>
            <a:off x="6459056" y="1605753"/>
            <a:ext cx="635665" cy="817209"/>
          </a:xfrm>
          <a:prstGeom prst="line">
            <a:avLst/>
          </a:prstGeom>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A0DA131B-2F17-40D1-882D-770405881B14}"/>
              </a:ext>
            </a:extLst>
          </p:cNvPr>
          <p:cNvSpPr txBox="1"/>
          <p:nvPr/>
        </p:nvSpPr>
        <p:spPr>
          <a:xfrm>
            <a:off x="4823547" y="1430453"/>
            <a:ext cx="1539230" cy="276999"/>
          </a:xfrm>
          <a:prstGeom prst="rect">
            <a:avLst/>
          </a:prstGeom>
          <a:noFill/>
        </p:spPr>
        <p:txBody>
          <a:bodyPr wrap="square" rtlCol="1">
            <a:spAutoFit/>
          </a:bodyPr>
          <a:lstStyle/>
          <a:p>
            <a:r>
              <a:rPr lang="en-US" sz="1200" dirty="0"/>
              <a:t>Size</a:t>
            </a:r>
            <a:endParaRPr lang="he-IL" sz="1200" dirty="0"/>
          </a:p>
        </p:txBody>
      </p:sp>
      <p:cxnSp>
        <p:nvCxnSpPr>
          <p:cNvPr id="230" name="מחבר ישר 229">
            <a:extLst>
              <a:ext uri="{FF2B5EF4-FFF2-40B4-BE49-F238E27FC236}">
                <a16:creationId xmlns:a16="http://schemas.microsoft.com/office/drawing/2014/main" id="{68CDB3C8-1F33-4D3B-B583-2E767947B351}"/>
              </a:ext>
            </a:extLst>
          </p:cNvPr>
          <p:cNvCxnSpPr>
            <a:cxnSpLocks/>
          </p:cNvCxnSpPr>
          <p:nvPr/>
        </p:nvCxnSpPr>
        <p:spPr>
          <a:xfrm flipH="1" flipV="1">
            <a:off x="5141329" y="4733183"/>
            <a:ext cx="750264" cy="307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מחבר ישר 232">
            <a:extLst>
              <a:ext uri="{FF2B5EF4-FFF2-40B4-BE49-F238E27FC236}">
                <a16:creationId xmlns:a16="http://schemas.microsoft.com/office/drawing/2014/main" id="{C099A184-65B9-4551-8FAD-AF2D39DE4607}"/>
              </a:ext>
            </a:extLst>
          </p:cNvPr>
          <p:cNvCxnSpPr>
            <a:cxnSpLocks/>
            <a:stCxn id="221" idx="4"/>
            <a:endCxn id="17" idx="0"/>
          </p:cNvCxnSpPr>
          <p:nvPr/>
        </p:nvCxnSpPr>
        <p:spPr>
          <a:xfrm flipH="1">
            <a:off x="7094721" y="1731666"/>
            <a:ext cx="11617" cy="69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מחבר ישר 235">
            <a:extLst>
              <a:ext uri="{FF2B5EF4-FFF2-40B4-BE49-F238E27FC236}">
                <a16:creationId xmlns:a16="http://schemas.microsoft.com/office/drawing/2014/main" id="{A3A4F07D-A1D0-4864-9651-57E168C5EE9D}"/>
              </a:ext>
            </a:extLst>
          </p:cNvPr>
          <p:cNvCxnSpPr>
            <a:cxnSpLocks/>
            <a:endCxn id="17" idx="0"/>
          </p:cNvCxnSpPr>
          <p:nvPr/>
        </p:nvCxnSpPr>
        <p:spPr>
          <a:xfrm flipH="1">
            <a:off x="7094721" y="2071969"/>
            <a:ext cx="304841" cy="350993"/>
          </a:xfrm>
          <a:prstGeom prst="line">
            <a:avLst/>
          </a:prstGeom>
        </p:spPr>
        <p:style>
          <a:lnRef idx="1">
            <a:schemeClr val="accent1"/>
          </a:lnRef>
          <a:fillRef idx="0">
            <a:schemeClr val="accent1"/>
          </a:fillRef>
          <a:effectRef idx="0">
            <a:schemeClr val="accent1"/>
          </a:effectRef>
          <a:fontRef idx="minor">
            <a:schemeClr val="tx1"/>
          </a:fontRef>
        </p:style>
      </p:cxnSp>
      <p:sp>
        <p:nvSpPr>
          <p:cNvPr id="241" name="אליפסה 240">
            <a:extLst>
              <a:ext uri="{FF2B5EF4-FFF2-40B4-BE49-F238E27FC236}">
                <a16:creationId xmlns:a16="http://schemas.microsoft.com/office/drawing/2014/main" id="{8A3F96AC-5062-4467-B48B-7DDCCC69B808}"/>
              </a:ext>
            </a:extLst>
          </p:cNvPr>
          <p:cNvSpPr/>
          <p:nvPr/>
        </p:nvSpPr>
        <p:spPr>
          <a:xfrm>
            <a:off x="2524938" y="669185"/>
            <a:ext cx="776279"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2" name="אליפסה 241">
            <a:extLst>
              <a:ext uri="{FF2B5EF4-FFF2-40B4-BE49-F238E27FC236}">
                <a16:creationId xmlns:a16="http://schemas.microsoft.com/office/drawing/2014/main" id="{F12CC665-3A4D-467B-934A-87585F79C7D8}"/>
              </a:ext>
            </a:extLst>
          </p:cNvPr>
          <p:cNvSpPr/>
          <p:nvPr/>
        </p:nvSpPr>
        <p:spPr>
          <a:xfrm>
            <a:off x="1394434" y="1064620"/>
            <a:ext cx="1352047"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3" name="TextBox 242">
            <a:extLst>
              <a:ext uri="{FF2B5EF4-FFF2-40B4-BE49-F238E27FC236}">
                <a16:creationId xmlns:a16="http://schemas.microsoft.com/office/drawing/2014/main" id="{1B8D2AB2-FF8E-4317-86C6-6855246C427E}"/>
              </a:ext>
            </a:extLst>
          </p:cNvPr>
          <p:cNvSpPr txBox="1"/>
          <p:nvPr/>
        </p:nvSpPr>
        <p:spPr>
          <a:xfrm>
            <a:off x="2238917" y="733672"/>
            <a:ext cx="1073995" cy="276999"/>
          </a:xfrm>
          <a:prstGeom prst="rect">
            <a:avLst/>
          </a:prstGeom>
          <a:noFill/>
        </p:spPr>
        <p:txBody>
          <a:bodyPr wrap="square" rtlCol="1">
            <a:spAutoFit/>
          </a:bodyPr>
          <a:lstStyle/>
          <a:p>
            <a:r>
              <a:rPr lang="en-US" sz="1200" dirty="0" err="1"/>
              <a:t>SellerId</a:t>
            </a:r>
            <a:endParaRPr lang="he-IL" sz="1200" dirty="0"/>
          </a:p>
        </p:txBody>
      </p:sp>
      <p:sp>
        <p:nvSpPr>
          <p:cNvPr id="244" name="TextBox 243">
            <a:extLst>
              <a:ext uri="{FF2B5EF4-FFF2-40B4-BE49-F238E27FC236}">
                <a16:creationId xmlns:a16="http://schemas.microsoft.com/office/drawing/2014/main" id="{74FB57C7-20C5-4F54-9F67-41C2E7D999FD}"/>
              </a:ext>
            </a:extLst>
          </p:cNvPr>
          <p:cNvSpPr txBox="1"/>
          <p:nvPr/>
        </p:nvSpPr>
        <p:spPr>
          <a:xfrm>
            <a:off x="1129447" y="1131014"/>
            <a:ext cx="1539230" cy="276999"/>
          </a:xfrm>
          <a:prstGeom prst="rect">
            <a:avLst/>
          </a:prstGeom>
          <a:noFill/>
        </p:spPr>
        <p:txBody>
          <a:bodyPr wrap="square" rtlCol="1">
            <a:spAutoFit/>
          </a:bodyPr>
          <a:lstStyle/>
          <a:p>
            <a:r>
              <a:rPr lang="en-US" sz="1200" dirty="0" err="1"/>
              <a:t>SellerFirstName</a:t>
            </a:r>
            <a:endParaRPr lang="he-IL" sz="1200" dirty="0"/>
          </a:p>
        </p:txBody>
      </p:sp>
      <p:cxnSp>
        <p:nvCxnSpPr>
          <p:cNvPr id="245" name="מחבר ישר 244">
            <a:extLst>
              <a:ext uri="{FF2B5EF4-FFF2-40B4-BE49-F238E27FC236}">
                <a16:creationId xmlns:a16="http://schemas.microsoft.com/office/drawing/2014/main" id="{67C40C8F-2AB4-43AE-A6A9-451CCC6DC70D}"/>
              </a:ext>
            </a:extLst>
          </p:cNvPr>
          <p:cNvCxnSpPr>
            <a:cxnSpLocks/>
            <a:stCxn id="247" idx="1"/>
            <a:endCxn id="16" idx="0"/>
          </p:cNvCxnSpPr>
          <p:nvPr/>
        </p:nvCxnSpPr>
        <p:spPr>
          <a:xfrm>
            <a:off x="2919308" y="1133691"/>
            <a:ext cx="699684" cy="1100727"/>
          </a:xfrm>
          <a:prstGeom prst="line">
            <a:avLst/>
          </a:prstGeom>
        </p:spPr>
        <p:style>
          <a:lnRef idx="1">
            <a:schemeClr val="accent1"/>
          </a:lnRef>
          <a:fillRef idx="0">
            <a:schemeClr val="accent1"/>
          </a:fillRef>
          <a:effectRef idx="0">
            <a:schemeClr val="accent1"/>
          </a:effectRef>
          <a:fontRef idx="minor">
            <a:schemeClr val="tx1"/>
          </a:fontRef>
        </p:style>
      </p:cxnSp>
      <p:sp>
        <p:nvSpPr>
          <p:cNvPr id="246" name="אליפסה 245">
            <a:extLst>
              <a:ext uri="{FF2B5EF4-FFF2-40B4-BE49-F238E27FC236}">
                <a16:creationId xmlns:a16="http://schemas.microsoft.com/office/drawing/2014/main" id="{C0975DAA-D32C-4639-82EE-07B141D7CF40}"/>
              </a:ext>
            </a:extLst>
          </p:cNvPr>
          <p:cNvSpPr/>
          <p:nvPr/>
        </p:nvSpPr>
        <p:spPr>
          <a:xfrm>
            <a:off x="3210873" y="915224"/>
            <a:ext cx="717811"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7" name="TextBox 246">
            <a:extLst>
              <a:ext uri="{FF2B5EF4-FFF2-40B4-BE49-F238E27FC236}">
                <a16:creationId xmlns:a16="http://schemas.microsoft.com/office/drawing/2014/main" id="{712F6276-4718-491C-A467-437BE1383AC5}"/>
              </a:ext>
            </a:extLst>
          </p:cNvPr>
          <p:cNvSpPr txBox="1"/>
          <p:nvPr/>
        </p:nvSpPr>
        <p:spPr>
          <a:xfrm>
            <a:off x="2919308" y="995191"/>
            <a:ext cx="984500" cy="276999"/>
          </a:xfrm>
          <a:prstGeom prst="rect">
            <a:avLst/>
          </a:prstGeom>
          <a:noFill/>
        </p:spPr>
        <p:txBody>
          <a:bodyPr wrap="square" rtlCol="1">
            <a:spAutoFit/>
          </a:bodyPr>
          <a:lstStyle/>
          <a:p>
            <a:r>
              <a:rPr lang="en-US" sz="1200" dirty="0" err="1"/>
              <a:t>CityId</a:t>
            </a:r>
            <a:endParaRPr lang="he-IL" sz="1200" dirty="0"/>
          </a:p>
        </p:txBody>
      </p:sp>
      <p:cxnSp>
        <p:nvCxnSpPr>
          <p:cNvPr id="248" name="מחבר ישר 247">
            <a:extLst>
              <a:ext uri="{FF2B5EF4-FFF2-40B4-BE49-F238E27FC236}">
                <a16:creationId xmlns:a16="http://schemas.microsoft.com/office/drawing/2014/main" id="{E457E22B-A168-404A-A5A7-7DA26374D852}"/>
              </a:ext>
            </a:extLst>
          </p:cNvPr>
          <p:cNvCxnSpPr>
            <a:cxnSpLocks/>
            <a:stCxn id="41" idx="2"/>
          </p:cNvCxnSpPr>
          <p:nvPr/>
        </p:nvCxnSpPr>
        <p:spPr>
          <a:xfrm flipV="1">
            <a:off x="3587044" y="1320598"/>
            <a:ext cx="5888" cy="932178"/>
          </a:xfrm>
          <a:prstGeom prst="line">
            <a:avLst/>
          </a:prstGeom>
        </p:spPr>
        <p:style>
          <a:lnRef idx="1">
            <a:schemeClr val="accent1"/>
          </a:lnRef>
          <a:fillRef idx="0">
            <a:schemeClr val="accent1"/>
          </a:fillRef>
          <a:effectRef idx="0">
            <a:schemeClr val="accent1"/>
          </a:effectRef>
          <a:fontRef idx="minor">
            <a:schemeClr val="tx1"/>
          </a:fontRef>
        </p:style>
      </p:cxnSp>
      <p:sp>
        <p:nvSpPr>
          <p:cNvPr id="249" name="אליפסה 248">
            <a:extLst>
              <a:ext uri="{FF2B5EF4-FFF2-40B4-BE49-F238E27FC236}">
                <a16:creationId xmlns:a16="http://schemas.microsoft.com/office/drawing/2014/main" id="{BFA0D863-ECBC-44E5-AB7B-B14C3971795A}"/>
              </a:ext>
            </a:extLst>
          </p:cNvPr>
          <p:cNvSpPr/>
          <p:nvPr/>
        </p:nvSpPr>
        <p:spPr>
          <a:xfrm>
            <a:off x="1299335" y="1580117"/>
            <a:ext cx="1234770"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0" name="TextBox 249">
            <a:extLst>
              <a:ext uri="{FF2B5EF4-FFF2-40B4-BE49-F238E27FC236}">
                <a16:creationId xmlns:a16="http://schemas.microsoft.com/office/drawing/2014/main" id="{71261889-A7FA-4BEB-A285-17F02A7FCB81}"/>
              </a:ext>
            </a:extLst>
          </p:cNvPr>
          <p:cNvSpPr txBox="1"/>
          <p:nvPr/>
        </p:nvSpPr>
        <p:spPr>
          <a:xfrm>
            <a:off x="1063490" y="1633754"/>
            <a:ext cx="1539230" cy="276999"/>
          </a:xfrm>
          <a:prstGeom prst="rect">
            <a:avLst/>
          </a:prstGeom>
          <a:noFill/>
        </p:spPr>
        <p:txBody>
          <a:bodyPr wrap="square" rtlCol="1">
            <a:spAutoFit/>
          </a:bodyPr>
          <a:lstStyle/>
          <a:p>
            <a:r>
              <a:rPr lang="en-US" sz="1200" dirty="0" err="1"/>
              <a:t>SellerLastName</a:t>
            </a:r>
            <a:endParaRPr lang="he-IL" sz="1200" dirty="0"/>
          </a:p>
        </p:txBody>
      </p:sp>
      <p:sp>
        <p:nvSpPr>
          <p:cNvPr id="251" name="אליפסה 250">
            <a:extLst>
              <a:ext uri="{FF2B5EF4-FFF2-40B4-BE49-F238E27FC236}">
                <a16:creationId xmlns:a16="http://schemas.microsoft.com/office/drawing/2014/main" id="{0F88AB3C-9BAE-4CB3-850C-205B69E50263}"/>
              </a:ext>
            </a:extLst>
          </p:cNvPr>
          <p:cNvSpPr/>
          <p:nvPr/>
        </p:nvSpPr>
        <p:spPr>
          <a:xfrm>
            <a:off x="3825050" y="1302567"/>
            <a:ext cx="867777"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52" name="מחבר ישר 251">
            <a:extLst>
              <a:ext uri="{FF2B5EF4-FFF2-40B4-BE49-F238E27FC236}">
                <a16:creationId xmlns:a16="http://schemas.microsoft.com/office/drawing/2014/main" id="{D9F4992C-1FEB-40DC-A1CD-8EC4E3E5A728}"/>
              </a:ext>
            </a:extLst>
          </p:cNvPr>
          <p:cNvCxnSpPr>
            <a:cxnSpLocks/>
            <a:stCxn id="251" idx="1"/>
            <a:endCxn id="41" idx="2"/>
          </p:cNvCxnSpPr>
          <p:nvPr/>
        </p:nvCxnSpPr>
        <p:spPr>
          <a:xfrm flipH="1">
            <a:off x="3587044" y="1366922"/>
            <a:ext cx="365089" cy="885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מחבר ישר 258">
            <a:extLst>
              <a:ext uri="{FF2B5EF4-FFF2-40B4-BE49-F238E27FC236}">
                <a16:creationId xmlns:a16="http://schemas.microsoft.com/office/drawing/2014/main" id="{D0F10423-798D-4BCE-AFF7-D1FAA6B8B3E4}"/>
              </a:ext>
            </a:extLst>
          </p:cNvPr>
          <p:cNvCxnSpPr>
            <a:cxnSpLocks/>
          </p:cNvCxnSpPr>
          <p:nvPr/>
        </p:nvCxnSpPr>
        <p:spPr>
          <a:xfrm>
            <a:off x="2446883" y="1749896"/>
            <a:ext cx="1131070" cy="444256"/>
          </a:xfrm>
          <a:prstGeom prst="line">
            <a:avLst/>
          </a:prstGeom>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9FEB0A55-37C9-4ABE-B9B6-052EDC7ADB48}"/>
              </a:ext>
            </a:extLst>
          </p:cNvPr>
          <p:cNvSpPr txBox="1"/>
          <p:nvPr/>
        </p:nvSpPr>
        <p:spPr>
          <a:xfrm>
            <a:off x="3777231" y="1383789"/>
            <a:ext cx="984500" cy="276999"/>
          </a:xfrm>
          <a:prstGeom prst="rect">
            <a:avLst/>
          </a:prstGeom>
          <a:noFill/>
        </p:spPr>
        <p:txBody>
          <a:bodyPr wrap="square" rtlCol="1">
            <a:spAutoFit/>
          </a:bodyPr>
          <a:lstStyle/>
          <a:p>
            <a:r>
              <a:rPr lang="en-US" sz="1200" dirty="0" err="1"/>
              <a:t>SalaryHour</a:t>
            </a:r>
            <a:endParaRPr lang="he-IL" sz="1200" dirty="0"/>
          </a:p>
        </p:txBody>
      </p:sp>
      <p:sp>
        <p:nvSpPr>
          <p:cNvPr id="7" name="אליפסה 6">
            <a:extLst>
              <a:ext uri="{FF2B5EF4-FFF2-40B4-BE49-F238E27FC236}">
                <a16:creationId xmlns:a16="http://schemas.microsoft.com/office/drawing/2014/main" id="{036C09E1-F242-BA55-F4F8-3083AF67DF1F}"/>
              </a:ext>
            </a:extLst>
          </p:cNvPr>
          <p:cNvSpPr/>
          <p:nvPr/>
        </p:nvSpPr>
        <p:spPr>
          <a:xfrm>
            <a:off x="4155416" y="5388663"/>
            <a:ext cx="941375"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205">
            <a:extLst>
              <a:ext uri="{FF2B5EF4-FFF2-40B4-BE49-F238E27FC236}">
                <a16:creationId xmlns:a16="http://schemas.microsoft.com/office/drawing/2014/main" id="{B3B8B949-479D-EE50-74AE-7127A2B4520C}"/>
              </a:ext>
            </a:extLst>
          </p:cNvPr>
          <p:cNvSpPr txBox="1"/>
          <p:nvPr/>
        </p:nvSpPr>
        <p:spPr>
          <a:xfrm>
            <a:off x="3903808" y="5466470"/>
            <a:ext cx="1170804" cy="276999"/>
          </a:xfrm>
          <a:prstGeom prst="rect">
            <a:avLst/>
          </a:prstGeom>
          <a:noFill/>
        </p:spPr>
        <p:txBody>
          <a:bodyPr wrap="square" rtlCol="1">
            <a:spAutoFit/>
          </a:bodyPr>
          <a:lstStyle/>
          <a:p>
            <a:r>
              <a:rPr lang="en-US" sz="1200" dirty="0" err="1"/>
              <a:t>dateOrder</a:t>
            </a:r>
            <a:endParaRPr lang="he-IL" sz="1200" dirty="0"/>
          </a:p>
        </p:txBody>
      </p:sp>
      <p:cxnSp>
        <p:nvCxnSpPr>
          <p:cNvPr id="9" name="מחבר ישר 8">
            <a:extLst>
              <a:ext uri="{FF2B5EF4-FFF2-40B4-BE49-F238E27FC236}">
                <a16:creationId xmlns:a16="http://schemas.microsoft.com/office/drawing/2014/main" id="{24B36961-9C39-F07B-3835-2825AE0AC67B}"/>
              </a:ext>
            </a:extLst>
          </p:cNvPr>
          <p:cNvCxnSpPr>
            <a:cxnSpLocks/>
            <a:stCxn id="7" idx="0"/>
            <a:endCxn id="15" idx="2"/>
          </p:cNvCxnSpPr>
          <p:nvPr/>
        </p:nvCxnSpPr>
        <p:spPr>
          <a:xfrm flipV="1">
            <a:off x="4626104" y="4771253"/>
            <a:ext cx="563681" cy="6174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אליפסה 19">
            <a:extLst>
              <a:ext uri="{FF2B5EF4-FFF2-40B4-BE49-F238E27FC236}">
                <a16:creationId xmlns:a16="http://schemas.microsoft.com/office/drawing/2014/main" id="{FE6064B9-6675-2787-3B96-4703A0D9AF7F}"/>
              </a:ext>
            </a:extLst>
          </p:cNvPr>
          <p:cNvSpPr/>
          <p:nvPr/>
        </p:nvSpPr>
        <p:spPr>
          <a:xfrm>
            <a:off x="5865577" y="4797158"/>
            <a:ext cx="776279"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42">
            <a:extLst>
              <a:ext uri="{FF2B5EF4-FFF2-40B4-BE49-F238E27FC236}">
                <a16:creationId xmlns:a16="http://schemas.microsoft.com/office/drawing/2014/main" id="{A72CAB30-20DE-4430-74C0-86F1A918DB5D}"/>
              </a:ext>
            </a:extLst>
          </p:cNvPr>
          <p:cNvSpPr txBox="1"/>
          <p:nvPr/>
        </p:nvSpPr>
        <p:spPr>
          <a:xfrm>
            <a:off x="5579556" y="4861645"/>
            <a:ext cx="1073995" cy="276999"/>
          </a:xfrm>
          <a:prstGeom prst="rect">
            <a:avLst/>
          </a:prstGeom>
          <a:noFill/>
        </p:spPr>
        <p:txBody>
          <a:bodyPr wrap="square" rtlCol="1">
            <a:spAutoFit/>
          </a:bodyPr>
          <a:lstStyle/>
          <a:p>
            <a:r>
              <a:rPr lang="en-US" sz="1200" dirty="0" err="1"/>
              <a:t>SellerId</a:t>
            </a:r>
            <a:endParaRPr lang="he-IL" sz="1200" dirty="0"/>
          </a:p>
        </p:txBody>
      </p:sp>
      <p:sp>
        <p:nvSpPr>
          <p:cNvPr id="26" name="אליפסה 25">
            <a:extLst>
              <a:ext uri="{FF2B5EF4-FFF2-40B4-BE49-F238E27FC236}">
                <a16:creationId xmlns:a16="http://schemas.microsoft.com/office/drawing/2014/main" id="{F85F28D8-C9A1-18BB-5072-1FF458EF2002}"/>
              </a:ext>
            </a:extLst>
          </p:cNvPr>
          <p:cNvSpPr/>
          <p:nvPr/>
        </p:nvSpPr>
        <p:spPr>
          <a:xfrm>
            <a:off x="5830133" y="4194593"/>
            <a:ext cx="1020479" cy="4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TextBox 124">
            <a:extLst>
              <a:ext uri="{FF2B5EF4-FFF2-40B4-BE49-F238E27FC236}">
                <a16:creationId xmlns:a16="http://schemas.microsoft.com/office/drawing/2014/main" id="{B94EA477-6BDE-0045-E4CF-6F8D118EEFEA}"/>
              </a:ext>
            </a:extLst>
          </p:cNvPr>
          <p:cNvSpPr txBox="1"/>
          <p:nvPr/>
        </p:nvSpPr>
        <p:spPr>
          <a:xfrm>
            <a:off x="5764488" y="4246569"/>
            <a:ext cx="1073995" cy="276999"/>
          </a:xfrm>
          <a:prstGeom prst="rect">
            <a:avLst/>
          </a:prstGeom>
          <a:noFill/>
        </p:spPr>
        <p:txBody>
          <a:bodyPr wrap="square" rtlCol="1">
            <a:spAutoFit/>
          </a:bodyPr>
          <a:lstStyle/>
          <a:p>
            <a:r>
              <a:rPr lang="en-US" sz="1200" dirty="0" err="1"/>
              <a:t>CustomerId</a:t>
            </a:r>
            <a:endParaRPr lang="he-IL" sz="1200" dirty="0"/>
          </a:p>
        </p:txBody>
      </p:sp>
      <p:cxnSp>
        <p:nvCxnSpPr>
          <p:cNvPr id="30" name="מחבר ישר 29">
            <a:extLst>
              <a:ext uri="{FF2B5EF4-FFF2-40B4-BE49-F238E27FC236}">
                <a16:creationId xmlns:a16="http://schemas.microsoft.com/office/drawing/2014/main" id="{E749C97A-FF33-57F3-BD01-21DA968DB250}"/>
              </a:ext>
            </a:extLst>
          </p:cNvPr>
          <p:cNvCxnSpPr>
            <a:cxnSpLocks/>
            <a:stCxn id="222" idx="0"/>
            <a:endCxn id="15" idx="2"/>
          </p:cNvCxnSpPr>
          <p:nvPr/>
        </p:nvCxnSpPr>
        <p:spPr>
          <a:xfrm flipH="1" flipV="1">
            <a:off x="5189785" y="4771253"/>
            <a:ext cx="463489" cy="540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מחבר ישר 33">
            <a:extLst>
              <a:ext uri="{FF2B5EF4-FFF2-40B4-BE49-F238E27FC236}">
                <a16:creationId xmlns:a16="http://schemas.microsoft.com/office/drawing/2014/main" id="{DC05341D-AF0D-B43C-2987-E13D6FAE4016}"/>
              </a:ext>
            </a:extLst>
          </p:cNvPr>
          <p:cNvCxnSpPr>
            <a:cxnSpLocks/>
            <a:endCxn id="15" idx="2"/>
          </p:cNvCxnSpPr>
          <p:nvPr/>
        </p:nvCxnSpPr>
        <p:spPr>
          <a:xfrm flipH="1">
            <a:off x="5189785" y="4425774"/>
            <a:ext cx="735695" cy="345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מחבר ישר 42">
            <a:extLst>
              <a:ext uri="{FF2B5EF4-FFF2-40B4-BE49-F238E27FC236}">
                <a16:creationId xmlns:a16="http://schemas.microsoft.com/office/drawing/2014/main" id="{20C02FA8-EFA9-9571-EE52-0E6DDC50D2D2}"/>
              </a:ext>
            </a:extLst>
          </p:cNvPr>
          <p:cNvCxnSpPr>
            <a:cxnSpLocks/>
          </p:cNvCxnSpPr>
          <p:nvPr/>
        </p:nvCxnSpPr>
        <p:spPr>
          <a:xfrm>
            <a:off x="2580801" y="1432712"/>
            <a:ext cx="867275" cy="7027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25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DFB3D9-7DCA-43EF-BA7D-08B389E1E765}"/>
              </a:ext>
            </a:extLst>
          </p:cNvPr>
          <p:cNvSpPr txBox="1"/>
          <p:nvPr/>
        </p:nvSpPr>
        <p:spPr>
          <a:xfrm>
            <a:off x="7381000" y="457174"/>
            <a:ext cx="4154556" cy="584775"/>
          </a:xfrm>
          <a:prstGeom prst="rect">
            <a:avLst/>
          </a:prstGeom>
          <a:noFill/>
        </p:spPr>
        <p:txBody>
          <a:bodyPr wrap="square" rtlCol="1">
            <a:spAutoFit/>
          </a:bodyPr>
          <a:lstStyle/>
          <a:p>
            <a:r>
              <a:rPr lang="he-IL" sz="3200" dirty="0">
                <a:latin typeface="Arial" panose="020B0604020202020204" pitchFamily="34" charset="0"/>
                <a:cs typeface="Arial" panose="020B0604020202020204" pitchFamily="34" charset="0"/>
              </a:rPr>
              <a:t>ב2.</a:t>
            </a:r>
            <a:r>
              <a:rPr lang="he-IL" sz="3200" b="1" dirty="0">
                <a:latin typeface="Arial" panose="020B0604020202020204" pitchFamily="34" charset="0"/>
                <a:cs typeface="Arial" panose="020B0604020202020204" pitchFamily="34" charset="0"/>
              </a:rPr>
              <a:t> תיאור התלויות</a:t>
            </a:r>
            <a:endParaRPr lang="he-IL"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AE9C650-2CCC-4FCB-A62E-4E352B0EB610}"/>
              </a:ext>
            </a:extLst>
          </p:cNvPr>
          <p:cNvSpPr txBox="1"/>
          <p:nvPr/>
        </p:nvSpPr>
        <p:spPr>
          <a:xfrm>
            <a:off x="3545305" y="1519323"/>
            <a:ext cx="7796463" cy="4401205"/>
          </a:xfrm>
          <a:prstGeom prst="rect">
            <a:avLst/>
          </a:prstGeom>
          <a:noFill/>
        </p:spPr>
        <p:txBody>
          <a:bodyPr wrap="square" rtlCol="1">
            <a:spAutoFit/>
          </a:bodyPr>
          <a:lstStyle/>
          <a:p>
            <a:pPr marL="342900" indent="-342900">
              <a:buFont typeface="+mj-lt"/>
              <a:buAutoNum type="arabicPeriod"/>
            </a:pPr>
            <a:r>
              <a:rPr lang="he-IL" sz="2800" dirty="0">
                <a:latin typeface="Arial" panose="020B0604020202020204" pitchFamily="34" charset="0"/>
                <a:cs typeface="Arial" panose="020B0604020202020204" pitchFamily="34" charset="0"/>
              </a:rPr>
              <a:t>עיר ללקוח-כל לקוח יש עיר שבה הוא מתגורר.</a:t>
            </a:r>
          </a:p>
          <a:p>
            <a:pPr marL="342900" indent="-342900">
              <a:buFont typeface="+mj-lt"/>
              <a:buAutoNum type="arabicPeriod"/>
            </a:pPr>
            <a:r>
              <a:rPr lang="he-IL" sz="2800" dirty="0">
                <a:latin typeface="Arial" panose="020B0604020202020204" pitchFamily="34" charset="0"/>
                <a:cs typeface="Arial" panose="020B0604020202020204" pitchFamily="34" charset="0"/>
              </a:rPr>
              <a:t>עיר למוכר-לכל מוכר יש עיר שבה הוא מתגורר.</a:t>
            </a:r>
          </a:p>
          <a:p>
            <a:pPr marL="342900" indent="-342900">
              <a:buFont typeface="+mj-lt"/>
              <a:buAutoNum type="arabicPeriod"/>
            </a:pPr>
            <a:r>
              <a:rPr lang="he-IL" sz="2800" dirty="0">
                <a:latin typeface="Arial" panose="020B0604020202020204" pitchFamily="34" charset="0"/>
                <a:cs typeface="Arial" panose="020B0604020202020204" pitchFamily="34" charset="0"/>
              </a:rPr>
              <a:t>מנהל למוכר-לכל מוכר יש מנהל שאחראי עליו.</a:t>
            </a:r>
          </a:p>
          <a:p>
            <a:pPr marL="342900" indent="-342900">
              <a:buFont typeface="+mj-lt"/>
              <a:buAutoNum type="arabicPeriod"/>
            </a:pPr>
            <a:r>
              <a:rPr lang="he-IL" sz="2800" dirty="0">
                <a:latin typeface="Arial" panose="020B0604020202020204" pitchFamily="34" charset="0"/>
                <a:cs typeface="Arial" panose="020B0604020202020204" pitchFamily="34" charset="0"/>
              </a:rPr>
              <a:t>לקוח להזמנה-לכל לקוח יש מס הזמנות.</a:t>
            </a:r>
          </a:p>
          <a:p>
            <a:pPr marL="342900" indent="-342900">
              <a:buFont typeface="+mj-lt"/>
              <a:buAutoNum type="arabicPeriod"/>
            </a:pPr>
            <a:r>
              <a:rPr lang="he-IL" sz="2800" dirty="0">
                <a:latin typeface="Arial" panose="020B0604020202020204" pitchFamily="34" charset="0"/>
                <a:cs typeface="Arial" panose="020B0604020202020204" pitchFamily="34" charset="0"/>
              </a:rPr>
              <a:t>מוכר להזמנה-לכל מוכר יש הזמנות שאחראי עליהם.</a:t>
            </a:r>
          </a:p>
          <a:p>
            <a:pPr marL="342900" indent="-342900">
              <a:buFont typeface="+mj-lt"/>
              <a:buAutoNum type="arabicPeriod"/>
            </a:pPr>
            <a:r>
              <a:rPr lang="he-IL" sz="2800" dirty="0">
                <a:latin typeface="Arial" panose="020B0604020202020204" pitchFamily="34" charset="0"/>
                <a:cs typeface="Arial" panose="020B0604020202020204" pitchFamily="34" charset="0"/>
              </a:rPr>
              <a:t>הזמנה לפרטי הזמנה-לכל הזמנה יש מס פרטי הזמנה.</a:t>
            </a:r>
          </a:p>
          <a:p>
            <a:pPr marL="342900" indent="-342900">
              <a:buFont typeface="+mj-lt"/>
              <a:buAutoNum type="arabicPeriod"/>
            </a:pPr>
            <a:r>
              <a:rPr lang="he-IL" sz="2800" dirty="0">
                <a:latin typeface="Arial" panose="020B0604020202020204" pitchFamily="34" charset="0"/>
                <a:cs typeface="Arial" panose="020B0604020202020204" pitchFamily="34" charset="0"/>
              </a:rPr>
              <a:t>פרטי הזמנה למידה-לכל פרט מההזמנה יש מידה.</a:t>
            </a:r>
          </a:p>
          <a:p>
            <a:pPr marL="342900" indent="-342900">
              <a:buFont typeface="+mj-lt"/>
              <a:buAutoNum type="arabicPeriod"/>
            </a:pPr>
            <a:r>
              <a:rPr lang="he-IL" sz="2800" dirty="0">
                <a:latin typeface="Arial" panose="020B0604020202020204" pitchFamily="34" charset="0"/>
                <a:cs typeface="Arial" panose="020B0604020202020204" pitchFamily="34" charset="0"/>
              </a:rPr>
              <a:t>מידה לדגם-לכל מיד יש דגם .</a:t>
            </a:r>
          </a:p>
          <a:p>
            <a:pPr marL="342900" indent="-342900">
              <a:buFont typeface="+mj-lt"/>
              <a:buAutoNum type="arabicPeriod"/>
            </a:pPr>
            <a:r>
              <a:rPr lang="he-IL" sz="2800" dirty="0">
                <a:latin typeface="Arial" panose="020B0604020202020204" pitchFamily="34" charset="0"/>
                <a:cs typeface="Arial" panose="020B0604020202020204" pitchFamily="34" charset="0"/>
              </a:rPr>
              <a:t>קטגוריה לדגם-לכל דגם יש </a:t>
            </a:r>
            <a:r>
              <a:rPr lang="he-IL" sz="2800" dirty="0" err="1">
                <a:latin typeface="Arial" panose="020B0604020202020204" pitchFamily="34" charset="0"/>
                <a:cs typeface="Arial" panose="020B0604020202020204" pitchFamily="34" charset="0"/>
              </a:rPr>
              <a:t>קטוגריה</a:t>
            </a:r>
            <a:r>
              <a:rPr lang="he-IL" sz="2800" dirty="0">
                <a:latin typeface="Arial" panose="020B0604020202020204" pitchFamily="34" charset="0"/>
                <a:cs typeface="Arial" panose="020B0604020202020204" pitchFamily="34" charset="0"/>
              </a:rPr>
              <a:t> שהדגם שייך.</a:t>
            </a:r>
          </a:p>
        </p:txBody>
      </p:sp>
      <p:sp>
        <p:nvSpPr>
          <p:cNvPr id="2" name="מציין מיקום של מספר שקופית 1">
            <a:extLst>
              <a:ext uri="{FF2B5EF4-FFF2-40B4-BE49-F238E27FC236}">
                <a16:creationId xmlns:a16="http://schemas.microsoft.com/office/drawing/2014/main" id="{AF3E49CB-80C8-6686-96F4-E69A1096C58D}"/>
              </a:ext>
            </a:extLst>
          </p:cNvPr>
          <p:cNvSpPr>
            <a:spLocks noGrp="1"/>
          </p:cNvSpPr>
          <p:nvPr>
            <p:ph type="sldNum" sz="quarter" idx="12"/>
          </p:nvPr>
        </p:nvSpPr>
        <p:spPr/>
        <p:txBody>
          <a:bodyPr/>
          <a:lstStyle/>
          <a:p>
            <a:fld id="{5A33CB2A-1702-4C1D-9CC4-8D472D39F19E}" type="slidenum">
              <a:rPr lang="en-US" smtClean="0"/>
              <a:t>6</a:t>
            </a:fld>
            <a:endParaRPr lang="en-US"/>
          </a:p>
        </p:txBody>
      </p:sp>
    </p:spTree>
    <p:extLst>
      <p:ext uri="{BB962C8B-B14F-4D97-AF65-F5344CB8AC3E}">
        <p14:creationId xmlns:p14="http://schemas.microsoft.com/office/powerpoint/2010/main" val="128066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D8749E50-598C-7683-98EB-5AC6AC46D397}"/>
              </a:ext>
            </a:extLst>
          </p:cNvPr>
          <p:cNvSpPr txBox="1"/>
          <p:nvPr/>
        </p:nvSpPr>
        <p:spPr>
          <a:xfrm>
            <a:off x="7339667" y="125435"/>
            <a:ext cx="4482003" cy="961271"/>
          </a:xfrm>
          <a:prstGeom prst="rect">
            <a:avLst/>
          </a:prstGeom>
        </p:spPr>
        <p:txBody>
          <a:bodyPr vert="horz" lIns="91440" tIns="45720" rIns="91440" bIns="45720" rtlCol="0" anchor="ctr">
            <a:normAutofit/>
          </a:bodyPr>
          <a:lstStyle/>
          <a:p>
            <a:pPr rtl="0">
              <a:lnSpc>
                <a:spcPct val="120000"/>
              </a:lnSpc>
              <a:spcBef>
                <a:spcPts val="1000"/>
              </a:spcBef>
            </a:pPr>
            <a:r>
              <a:rPr lang="he-IL" sz="4400" dirty="0">
                <a:solidFill>
                  <a:schemeClr val="tx1">
                    <a:lumMod val="95000"/>
                    <a:lumOff val="5000"/>
                  </a:schemeClr>
                </a:solidFill>
                <a:latin typeface="Arial" panose="020B0604020202020204" pitchFamily="34" charset="0"/>
                <a:cs typeface="Arial" panose="020B0604020202020204" pitchFamily="34" charset="0"/>
              </a:rPr>
              <a:t>ב3.</a:t>
            </a:r>
            <a:r>
              <a:rPr lang="en-US" sz="4400" dirty="0" err="1">
                <a:solidFill>
                  <a:schemeClr val="tx1">
                    <a:lumMod val="95000"/>
                    <a:lumOff val="5000"/>
                  </a:schemeClr>
                </a:solidFill>
                <a:latin typeface="Arial" panose="020B0604020202020204" pitchFamily="34" charset="0"/>
                <a:cs typeface="Arial" panose="020B0604020202020204" pitchFamily="34" charset="0"/>
              </a:rPr>
              <a:t>אילוצי</a:t>
            </a:r>
            <a:r>
              <a:rPr lang="en-US" sz="4400" dirty="0">
                <a:solidFill>
                  <a:schemeClr val="tx1">
                    <a:lumMod val="95000"/>
                    <a:lumOff val="5000"/>
                  </a:schemeClr>
                </a:solidFill>
                <a:latin typeface="Arial" panose="020B0604020202020204" pitchFamily="34" charset="0"/>
                <a:cs typeface="Arial" panose="020B0604020202020204" pitchFamily="34" charset="0"/>
              </a:rPr>
              <a:t> </a:t>
            </a:r>
            <a:r>
              <a:rPr lang="en-US" sz="4400" dirty="0" err="1">
                <a:solidFill>
                  <a:schemeClr val="tx1">
                    <a:lumMod val="95000"/>
                    <a:lumOff val="5000"/>
                  </a:schemeClr>
                </a:solidFill>
                <a:latin typeface="Arial" panose="020B0604020202020204" pitchFamily="34" charset="0"/>
                <a:cs typeface="Arial" panose="020B0604020202020204" pitchFamily="34" charset="0"/>
              </a:rPr>
              <a:t>נתונים</a:t>
            </a:r>
            <a:endParaRPr lang="en-US" sz="4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תיבת טקסט 3">
            <a:extLst>
              <a:ext uri="{FF2B5EF4-FFF2-40B4-BE49-F238E27FC236}">
                <a16:creationId xmlns:a16="http://schemas.microsoft.com/office/drawing/2014/main" id="{3C2924D3-7FAE-7BE3-B75C-D5DD9CBE176A}"/>
              </a:ext>
            </a:extLst>
          </p:cNvPr>
          <p:cNvSpPr txBox="1"/>
          <p:nvPr/>
        </p:nvSpPr>
        <p:spPr>
          <a:xfrm>
            <a:off x="616858" y="1472078"/>
            <a:ext cx="11204812" cy="1862048"/>
          </a:xfrm>
          <a:prstGeom prst="rect">
            <a:avLst/>
          </a:prstGeom>
          <a:noFill/>
        </p:spPr>
        <p:txBody>
          <a:bodyPr wrap="square" rtlCol="1">
            <a:spAutoFit/>
          </a:bodyPr>
          <a:lstStyle/>
          <a:p>
            <a:pPr algn="l">
              <a:spcAft>
                <a:spcPts val="600"/>
              </a:spcAft>
            </a:pPr>
            <a:r>
              <a:rPr lang="fr-FR" sz="2000" dirty="0">
                <a:solidFill>
                  <a:srgbClr val="000000"/>
                </a:solidFill>
                <a:latin typeface="Consolas" panose="020B0609020204030204" pitchFamily="49" charset="0"/>
              </a:rPr>
              <a:t>1.ModelName </a:t>
            </a:r>
            <a:r>
              <a:rPr lang="fr-FR" sz="2000" dirty="0" err="1">
                <a:solidFill>
                  <a:srgbClr val="0000FF"/>
                </a:solidFill>
                <a:latin typeface="Consolas" panose="020B0609020204030204" pitchFamily="49" charset="0"/>
              </a:rPr>
              <a:t>nvarchar</a:t>
            </a:r>
            <a:r>
              <a:rPr lang="fr-FR" sz="2000" dirty="0">
                <a:solidFill>
                  <a:srgbClr val="808080"/>
                </a:solidFill>
                <a:latin typeface="Consolas" panose="020B0609020204030204" pitchFamily="49" charset="0"/>
              </a:rPr>
              <a:t>(</a:t>
            </a:r>
            <a:r>
              <a:rPr lang="fr-FR" sz="2000" dirty="0">
                <a:solidFill>
                  <a:srgbClr val="000000"/>
                </a:solidFill>
                <a:latin typeface="Consolas" panose="020B0609020204030204" pitchFamily="49" charset="0"/>
              </a:rPr>
              <a:t>30</a:t>
            </a:r>
            <a:r>
              <a:rPr lang="fr-FR" sz="2000" dirty="0">
                <a:solidFill>
                  <a:srgbClr val="808080"/>
                </a:solidFill>
                <a:latin typeface="Consolas" panose="020B0609020204030204" pitchFamily="49" charset="0"/>
              </a:rPr>
              <a:t>)</a:t>
            </a:r>
            <a:r>
              <a:rPr lang="fr-FR" sz="2000" dirty="0">
                <a:solidFill>
                  <a:srgbClr val="000000"/>
                </a:solidFill>
                <a:latin typeface="Consolas" panose="020B0609020204030204" pitchFamily="49" charset="0"/>
              </a:rPr>
              <a:t> </a:t>
            </a:r>
            <a:r>
              <a:rPr lang="fr-FR" sz="2000" dirty="0" err="1">
                <a:solidFill>
                  <a:srgbClr val="0000FF"/>
                </a:solidFill>
                <a:latin typeface="Consolas" panose="020B0609020204030204" pitchFamily="49" charset="0"/>
              </a:rPr>
              <a:t>constraint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name_model_uq</a:t>
            </a: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unique</a:t>
            </a:r>
            <a:r>
              <a:rPr lang="fr-FR" sz="2000" dirty="0">
                <a:solidFill>
                  <a:srgbClr val="808080"/>
                </a:solidFill>
                <a:latin typeface="Consolas" panose="020B0609020204030204" pitchFamily="49" charset="0"/>
              </a:rPr>
              <a:t>,</a:t>
            </a:r>
          </a:p>
          <a:p>
            <a:pPr algn="l">
              <a:spcAft>
                <a:spcPts val="600"/>
              </a:spcAft>
            </a:pPr>
            <a:r>
              <a:rPr lang="en-US" sz="2000" dirty="0">
                <a:solidFill>
                  <a:srgbClr val="000000"/>
                </a:solidFill>
                <a:latin typeface="Consolas" panose="020B0609020204030204" pitchFamily="49" charset="0"/>
              </a:rPr>
              <a:t>2.Size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constraint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size_check</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check</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Size </a:t>
            </a:r>
            <a:r>
              <a:rPr lang="en-US" sz="2000" dirty="0">
                <a:solidFill>
                  <a:srgbClr val="808080"/>
                </a:solidFill>
                <a:latin typeface="Consolas" panose="020B0609020204030204" pitchFamily="49" charset="0"/>
              </a:rPr>
              <a:t>between</a:t>
            </a:r>
            <a:r>
              <a:rPr lang="en-US" sz="2000" dirty="0">
                <a:solidFill>
                  <a:srgbClr val="000000"/>
                </a:solidFill>
                <a:latin typeface="Consolas" panose="020B0609020204030204" pitchFamily="49" charset="0"/>
              </a:rPr>
              <a:t> 0 </a:t>
            </a:r>
            <a:r>
              <a:rPr lang="en-US" sz="2000" dirty="0">
                <a:solidFill>
                  <a:srgbClr val="808080"/>
                </a:solidFill>
                <a:latin typeface="Consolas" panose="020B0609020204030204" pitchFamily="49" charset="0"/>
              </a:rPr>
              <a:t>and</a:t>
            </a:r>
            <a:r>
              <a:rPr lang="en-US" sz="2000" dirty="0">
                <a:solidFill>
                  <a:srgbClr val="000000"/>
                </a:solidFill>
                <a:latin typeface="Consolas" panose="020B0609020204030204" pitchFamily="49" charset="0"/>
              </a:rPr>
              <a:t> 60</a:t>
            </a:r>
            <a:r>
              <a:rPr lang="en-US" sz="2000" dirty="0">
                <a:solidFill>
                  <a:srgbClr val="808080"/>
                </a:solidFill>
                <a:latin typeface="Consolas" panose="020B0609020204030204" pitchFamily="49" charset="0"/>
              </a:rPr>
              <a:t>)</a:t>
            </a:r>
          </a:p>
          <a:p>
            <a:pPr algn="l">
              <a:spcAft>
                <a:spcPts val="600"/>
              </a:spcAft>
            </a:pPr>
            <a:r>
              <a:rPr lang="en-US" sz="2000" dirty="0">
                <a:solidFill>
                  <a:srgbClr val="000000"/>
                </a:solidFill>
                <a:latin typeface="Consolas" panose="020B0609020204030204" pitchFamily="49" charset="0"/>
              </a:rPr>
              <a:t>3.DateOrder </a:t>
            </a:r>
            <a:r>
              <a:rPr lang="en-US" sz="2000" dirty="0">
                <a:solidFill>
                  <a:srgbClr val="0000FF"/>
                </a:solidFill>
                <a:latin typeface="Consolas" panose="020B0609020204030204" pitchFamily="49" charset="0"/>
              </a:rPr>
              <a:t>date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constraint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date_order_ch</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check</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DateOrder</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000000"/>
                </a:solidFill>
                <a:latin typeface="Consolas" panose="020B0609020204030204" pitchFamily="49" charset="0"/>
              </a:rPr>
              <a:t> </a:t>
            </a:r>
            <a:r>
              <a:rPr lang="en-US" sz="2000" dirty="0" err="1">
                <a:solidFill>
                  <a:srgbClr val="FF00FF"/>
                </a:solidFill>
                <a:latin typeface="Consolas" panose="020B0609020204030204" pitchFamily="49" charset="0"/>
              </a:rPr>
              <a:t>getdate</a:t>
            </a:r>
            <a:r>
              <a:rPr lang="en-US" sz="2000" dirty="0">
                <a:solidFill>
                  <a:srgbClr val="808080"/>
                </a:solidFill>
                <a:latin typeface="Consolas" panose="020B0609020204030204" pitchFamily="49" charset="0"/>
              </a:rPr>
              <a:t>())</a:t>
            </a:r>
          </a:p>
          <a:p>
            <a:pPr algn="l">
              <a:spcAft>
                <a:spcPts val="600"/>
              </a:spcAft>
            </a:pPr>
            <a:r>
              <a:rPr lang="en-US" sz="2000" dirty="0">
                <a:solidFill>
                  <a:srgbClr val="000000"/>
                </a:solidFill>
                <a:latin typeface="Consolas" panose="020B0609020204030204" pitchFamily="49" charset="0"/>
              </a:rPr>
              <a:t>4.CityName </a:t>
            </a:r>
            <a:r>
              <a:rPr lang="en-US" sz="2000" dirty="0" err="1">
                <a:solidFill>
                  <a:srgbClr val="0000FF"/>
                </a:solidFill>
                <a:latin typeface="Consolas" panose="020B0609020204030204" pitchFamily="49" charset="0"/>
              </a:rPr>
              <a:t>nvarchar</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25</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constraint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city_name_unique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unique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constraint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city_id_null</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null</a:t>
            </a:r>
            <a:r>
              <a:rPr lang="en-US" sz="2000" dirty="0">
                <a:solidFill>
                  <a:srgbClr val="000000"/>
                </a:solidFill>
                <a:latin typeface="Consolas" panose="020B0609020204030204" pitchFamily="49" charset="0"/>
              </a:rPr>
              <a:t> </a:t>
            </a:r>
            <a:endParaRPr lang="he-IL" sz="3200" dirty="0">
              <a:solidFill>
                <a:schemeClr val="tx2">
                  <a:lumMod val="60000"/>
                  <a:lumOff val="40000"/>
                </a:schemeClr>
              </a:solidFill>
            </a:endParaRPr>
          </a:p>
        </p:txBody>
      </p:sp>
      <p:sp>
        <p:nvSpPr>
          <p:cNvPr id="7" name="תיבת טקסט 6">
            <a:extLst>
              <a:ext uri="{FF2B5EF4-FFF2-40B4-BE49-F238E27FC236}">
                <a16:creationId xmlns:a16="http://schemas.microsoft.com/office/drawing/2014/main" id="{6F20D140-FADE-9151-8E35-5ECA571B7669}"/>
              </a:ext>
            </a:extLst>
          </p:cNvPr>
          <p:cNvSpPr txBox="1"/>
          <p:nvPr/>
        </p:nvSpPr>
        <p:spPr>
          <a:xfrm>
            <a:off x="4625784" y="3635103"/>
            <a:ext cx="7112758" cy="2062103"/>
          </a:xfrm>
          <a:prstGeom prst="rect">
            <a:avLst/>
          </a:prstGeom>
          <a:noFill/>
        </p:spPr>
        <p:txBody>
          <a:bodyPr wrap="square" rtlCol="1">
            <a:spAutoFit/>
          </a:bodyPr>
          <a:lstStyle/>
          <a:p>
            <a:pPr marL="342900" indent="-342900">
              <a:buFont typeface="+mj-lt"/>
              <a:buAutoNum type="arabicPeriod"/>
            </a:pPr>
            <a:r>
              <a:rPr lang="he-IL" sz="3200" dirty="0">
                <a:latin typeface="Arial" panose="020B0604020202020204" pitchFamily="34" charset="0"/>
                <a:cs typeface="Arial" panose="020B0604020202020204" pitchFamily="34" charset="0"/>
              </a:rPr>
              <a:t>שם דגם חייב להיות ייחודי.</a:t>
            </a:r>
          </a:p>
          <a:p>
            <a:pPr marL="342900" indent="-342900">
              <a:buFont typeface="+mj-lt"/>
              <a:buAutoNum type="arabicPeriod"/>
            </a:pPr>
            <a:r>
              <a:rPr lang="he-IL" sz="3200" dirty="0">
                <a:latin typeface="Arial" panose="020B0604020202020204" pitchFamily="34" charset="0"/>
                <a:cs typeface="Arial" panose="020B0604020202020204" pitchFamily="34" charset="0"/>
              </a:rPr>
              <a:t>מידה צריכה להיות בין 0 -60 .</a:t>
            </a:r>
          </a:p>
          <a:p>
            <a:pPr marL="342900" indent="-342900">
              <a:buFont typeface="+mj-lt"/>
              <a:buAutoNum type="arabicPeriod"/>
            </a:pPr>
            <a:r>
              <a:rPr lang="he-IL" sz="3200" dirty="0">
                <a:latin typeface="Arial" panose="020B0604020202020204" pitchFamily="34" charset="0"/>
                <a:cs typeface="Arial" panose="020B0604020202020204" pitchFamily="34" charset="0"/>
              </a:rPr>
              <a:t>א"א ליצור הזמנה עם תאריך שגדול מהיום.</a:t>
            </a:r>
          </a:p>
          <a:p>
            <a:pPr marL="342900" indent="-342900">
              <a:buFont typeface="+mj-lt"/>
              <a:buAutoNum type="arabicPeriod"/>
            </a:pPr>
            <a:r>
              <a:rPr lang="he-IL" sz="3200" dirty="0">
                <a:latin typeface="Arial" panose="020B0604020202020204" pitchFamily="34" charset="0"/>
                <a:cs typeface="Arial" panose="020B0604020202020204" pitchFamily="34" charset="0"/>
              </a:rPr>
              <a:t>שם עיר חייב להיות ייחודי ולא ריק.</a:t>
            </a:r>
          </a:p>
        </p:txBody>
      </p:sp>
      <p:sp>
        <p:nvSpPr>
          <p:cNvPr id="2" name="מציין מיקום של מספר שקופית 1">
            <a:extLst>
              <a:ext uri="{FF2B5EF4-FFF2-40B4-BE49-F238E27FC236}">
                <a16:creationId xmlns:a16="http://schemas.microsoft.com/office/drawing/2014/main" id="{8B538F73-4ED0-BA40-79A9-680D339B6B87}"/>
              </a:ext>
            </a:extLst>
          </p:cNvPr>
          <p:cNvSpPr>
            <a:spLocks noGrp="1"/>
          </p:cNvSpPr>
          <p:nvPr>
            <p:ph type="sldNum" sz="quarter" idx="12"/>
          </p:nvPr>
        </p:nvSpPr>
        <p:spPr/>
        <p:txBody>
          <a:bodyPr/>
          <a:lstStyle/>
          <a:p>
            <a:fld id="{5A33CB2A-1702-4C1D-9CC4-8D472D39F19E}" type="slidenum">
              <a:rPr lang="en-US" smtClean="0"/>
              <a:t>7</a:t>
            </a:fld>
            <a:endParaRPr lang="en-US"/>
          </a:p>
        </p:txBody>
      </p:sp>
    </p:spTree>
    <p:extLst>
      <p:ext uri="{BB962C8B-B14F-4D97-AF65-F5344CB8AC3E}">
        <p14:creationId xmlns:p14="http://schemas.microsoft.com/office/powerpoint/2010/main" val="166143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6F20D140-FADE-9151-8E35-5ECA571B7669}"/>
              </a:ext>
            </a:extLst>
          </p:cNvPr>
          <p:cNvSpPr txBox="1"/>
          <p:nvPr/>
        </p:nvSpPr>
        <p:spPr>
          <a:xfrm>
            <a:off x="4241042" y="3321142"/>
            <a:ext cx="7112758" cy="1569660"/>
          </a:xfrm>
          <a:prstGeom prst="rect">
            <a:avLst/>
          </a:prstGeom>
          <a:noFill/>
        </p:spPr>
        <p:txBody>
          <a:bodyPr wrap="square" rtlCol="1">
            <a:spAutoFit/>
          </a:bodyPr>
          <a:lstStyle/>
          <a:p>
            <a:r>
              <a:rPr lang="he-IL" sz="3200" dirty="0">
                <a:latin typeface="Arial" panose="020B0604020202020204" pitchFamily="34" charset="0"/>
                <a:cs typeface="Arial" panose="020B0604020202020204" pitchFamily="34" charset="0"/>
              </a:rPr>
              <a:t>6.מחיר דגם אינו יכול להיות ריק .</a:t>
            </a:r>
          </a:p>
          <a:p>
            <a:r>
              <a:rPr lang="he-IL" sz="3200" dirty="0">
                <a:latin typeface="Arial" panose="020B0604020202020204" pitchFamily="34" charset="0"/>
                <a:cs typeface="Arial" panose="020B0604020202020204" pitchFamily="34" charset="0"/>
              </a:rPr>
              <a:t>7.מלאי צריך להיות גדול מ0.</a:t>
            </a:r>
          </a:p>
          <a:p>
            <a:r>
              <a:rPr lang="he-IL" sz="3200" dirty="0">
                <a:latin typeface="Arial" panose="020B0604020202020204" pitchFamily="34" charset="0"/>
                <a:cs typeface="Arial" panose="020B0604020202020204" pitchFamily="34" charset="0"/>
              </a:rPr>
              <a:t>8.כמות קניה לפריט צריכה להיות גדולה מ0.</a:t>
            </a:r>
          </a:p>
        </p:txBody>
      </p:sp>
      <p:sp>
        <p:nvSpPr>
          <p:cNvPr id="9" name="מלבן 8">
            <a:extLst>
              <a:ext uri="{FF2B5EF4-FFF2-40B4-BE49-F238E27FC236}">
                <a16:creationId xmlns:a16="http://schemas.microsoft.com/office/drawing/2014/main" id="{1A182BEC-35D7-451E-92F7-CA5EAB8E80BC}"/>
              </a:ext>
            </a:extLst>
          </p:cNvPr>
          <p:cNvSpPr/>
          <p:nvPr/>
        </p:nvSpPr>
        <p:spPr>
          <a:xfrm>
            <a:off x="-443239" y="924145"/>
            <a:ext cx="7905750" cy="369332"/>
          </a:xfrm>
          <a:prstGeom prst="rect">
            <a:avLst/>
          </a:prstGeom>
        </p:spPr>
        <p:txBody>
          <a:bodyPr wrap="square">
            <a:spAutoFit/>
          </a:bodyPr>
          <a:lstStyle/>
          <a:p>
            <a:r>
              <a:rPr lang="en-US" dirty="0">
                <a:solidFill>
                  <a:srgbClr val="000000"/>
                </a:solidFill>
                <a:latin typeface="Consolas" panose="020B0609020204030204" pitchFamily="49" charset="0"/>
              </a:rPr>
              <a:t>6.Price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price_model_null</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he-IL" dirty="0"/>
          </a:p>
        </p:txBody>
      </p:sp>
      <p:sp>
        <p:nvSpPr>
          <p:cNvPr id="11" name="מלבן 10">
            <a:extLst>
              <a:ext uri="{FF2B5EF4-FFF2-40B4-BE49-F238E27FC236}">
                <a16:creationId xmlns:a16="http://schemas.microsoft.com/office/drawing/2014/main" id="{F55C2910-58E8-47F6-930F-F2D1BB9F5FAE}"/>
              </a:ext>
            </a:extLst>
          </p:cNvPr>
          <p:cNvSpPr/>
          <p:nvPr/>
        </p:nvSpPr>
        <p:spPr>
          <a:xfrm>
            <a:off x="-229295" y="1411414"/>
            <a:ext cx="11069089" cy="369332"/>
          </a:xfrm>
          <a:prstGeom prst="rect">
            <a:avLst/>
          </a:prstGeom>
        </p:spPr>
        <p:txBody>
          <a:bodyPr wrap="square">
            <a:spAutoFit/>
          </a:bodyPr>
          <a:lstStyle/>
          <a:p>
            <a:r>
              <a:rPr lang="en-US" dirty="0">
                <a:solidFill>
                  <a:srgbClr val="000000"/>
                </a:solidFill>
                <a:latin typeface="Consolas" panose="020B0609020204030204" pitchFamily="49" charset="0"/>
              </a:rPr>
              <a:t>7.Inventory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amount_check</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Inventory </a:t>
            </a:r>
            <a:r>
              <a:rPr lang="en-US" dirty="0">
                <a:solidFill>
                  <a:srgbClr val="808080"/>
                </a:solidFill>
                <a:latin typeface="Consolas" panose="020B0609020204030204" pitchFamily="49" charset="0"/>
              </a:rPr>
              <a:t>between</a:t>
            </a:r>
            <a:r>
              <a:rPr lang="en-US" dirty="0">
                <a:solidFill>
                  <a:srgbClr val="000000"/>
                </a:solidFill>
                <a:latin typeface="Consolas" panose="020B0609020204030204" pitchFamily="49" charset="0"/>
              </a:rPr>
              <a:t> 0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100000</a:t>
            </a:r>
            <a:r>
              <a:rPr lang="en-US" dirty="0">
                <a:solidFill>
                  <a:srgbClr val="808080"/>
                </a:solidFill>
                <a:latin typeface="Consolas" panose="020B0609020204030204" pitchFamily="49" charset="0"/>
              </a:rPr>
              <a:t>)</a:t>
            </a:r>
            <a:endParaRPr lang="he-IL" dirty="0"/>
          </a:p>
        </p:txBody>
      </p:sp>
      <p:sp>
        <p:nvSpPr>
          <p:cNvPr id="13" name="מלבן 12">
            <a:extLst>
              <a:ext uri="{FF2B5EF4-FFF2-40B4-BE49-F238E27FC236}">
                <a16:creationId xmlns:a16="http://schemas.microsoft.com/office/drawing/2014/main" id="{C40A20BA-041D-482D-95F3-18DE83B3C6F1}"/>
              </a:ext>
            </a:extLst>
          </p:cNvPr>
          <p:cNvSpPr/>
          <p:nvPr/>
        </p:nvSpPr>
        <p:spPr>
          <a:xfrm>
            <a:off x="581851" y="1898683"/>
            <a:ext cx="10354195" cy="369332"/>
          </a:xfrm>
          <a:prstGeom prst="rect">
            <a:avLst/>
          </a:prstGeom>
        </p:spPr>
        <p:txBody>
          <a:bodyPr wrap="square">
            <a:spAutoFit/>
          </a:bodyPr>
          <a:lstStyle/>
          <a:p>
            <a:r>
              <a:rPr lang="en-US" dirty="0">
                <a:solidFill>
                  <a:srgbClr val="000000"/>
                </a:solidFill>
                <a:latin typeface="Consolas" panose="020B0609020204030204" pitchFamily="49" charset="0"/>
              </a:rPr>
              <a:t>8.Amount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amount_check_order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Amount </a:t>
            </a:r>
            <a:r>
              <a:rPr lang="en-US" dirty="0">
                <a:solidFill>
                  <a:srgbClr val="808080"/>
                </a:solidFill>
                <a:latin typeface="Consolas" panose="020B0609020204030204" pitchFamily="49" charset="0"/>
              </a:rPr>
              <a:t>between</a:t>
            </a:r>
            <a:r>
              <a:rPr lang="en-US" dirty="0">
                <a:solidFill>
                  <a:srgbClr val="000000"/>
                </a:solidFill>
                <a:latin typeface="Consolas" panose="020B0609020204030204" pitchFamily="49" charset="0"/>
              </a:rPr>
              <a:t> 1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100000</a:t>
            </a:r>
            <a:r>
              <a:rPr lang="en-US" dirty="0">
                <a:solidFill>
                  <a:srgbClr val="808080"/>
                </a:solidFill>
                <a:latin typeface="Consolas" panose="020B0609020204030204" pitchFamily="49" charset="0"/>
              </a:rPr>
              <a:t>),</a:t>
            </a:r>
            <a:endParaRPr lang="he-IL" dirty="0"/>
          </a:p>
        </p:txBody>
      </p:sp>
      <p:sp>
        <p:nvSpPr>
          <p:cNvPr id="2" name="מציין מיקום של מספר שקופית 1">
            <a:extLst>
              <a:ext uri="{FF2B5EF4-FFF2-40B4-BE49-F238E27FC236}">
                <a16:creationId xmlns:a16="http://schemas.microsoft.com/office/drawing/2014/main" id="{8F49310F-618E-6D06-C530-3CEB24E72343}"/>
              </a:ext>
            </a:extLst>
          </p:cNvPr>
          <p:cNvSpPr>
            <a:spLocks noGrp="1"/>
          </p:cNvSpPr>
          <p:nvPr>
            <p:ph type="sldNum" sz="quarter" idx="12"/>
          </p:nvPr>
        </p:nvSpPr>
        <p:spPr/>
        <p:txBody>
          <a:bodyPr/>
          <a:lstStyle/>
          <a:p>
            <a:fld id="{5A33CB2A-1702-4C1D-9CC4-8D472D39F19E}" type="slidenum">
              <a:rPr lang="en-US" smtClean="0"/>
              <a:t>8</a:t>
            </a:fld>
            <a:endParaRPr lang="en-US"/>
          </a:p>
        </p:txBody>
      </p:sp>
    </p:spTree>
    <p:extLst>
      <p:ext uri="{BB962C8B-B14F-4D97-AF65-F5344CB8AC3E}">
        <p14:creationId xmlns:p14="http://schemas.microsoft.com/office/powerpoint/2010/main" val="164254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EF602A-4B19-FF82-087D-5933DA6B5223}"/>
              </a:ext>
            </a:extLst>
          </p:cNvPr>
          <p:cNvSpPr>
            <a:spLocks noGrp="1"/>
          </p:cNvSpPr>
          <p:nvPr>
            <p:ph type="title"/>
          </p:nvPr>
        </p:nvSpPr>
        <p:spPr>
          <a:xfrm>
            <a:off x="8072608" y="0"/>
            <a:ext cx="4047348" cy="953669"/>
          </a:xfrm>
        </p:spPr>
        <p:txBody>
          <a:bodyPr/>
          <a:lstStyle/>
          <a:p>
            <a:pPr algn="ctr"/>
            <a:r>
              <a:rPr lang="en-US" dirty="0">
                <a:latin typeface="Copperplate Gothic Light" panose="020E0507020206020404" pitchFamily="34" charset="0"/>
              </a:rPr>
              <a:t>DSD</a:t>
            </a:r>
            <a:r>
              <a:rPr lang="he-IL" dirty="0">
                <a:latin typeface="Copperplate Gothic Light" panose="020E0507020206020404" pitchFamily="34" charset="0"/>
              </a:rPr>
              <a:t>ב4. </a:t>
            </a:r>
            <a:r>
              <a:rPr lang="he-IL" sz="4000" dirty="0">
                <a:latin typeface="Calibri Light" panose="020F0302020204030204" pitchFamily="34" charset="0"/>
                <a:ea typeface="Calibri Light" panose="020F0302020204030204" pitchFamily="34" charset="0"/>
                <a:cs typeface="Calibri Light" panose="020F0302020204030204" pitchFamily="34" charset="0"/>
              </a:rPr>
              <a:t>דיאגרמה </a:t>
            </a:r>
            <a:endParaRPr lang="he-IL"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מציין מיקום של מספר שקופית 2">
            <a:extLst>
              <a:ext uri="{FF2B5EF4-FFF2-40B4-BE49-F238E27FC236}">
                <a16:creationId xmlns:a16="http://schemas.microsoft.com/office/drawing/2014/main" id="{59B2B1CC-65D0-628F-E48C-9B7C6283221F}"/>
              </a:ext>
            </a:extLst>
          </p:cNvPr>
          <p:cNvSpPr>
            <a:spLocks noGrp="1"/>
          </p:cNvSpPr>
          <p:nvPr>
            <p:ph type="sldNum" sz="quarter" idx="12"/>
          </p:nvPr>
        </p:nvSpPr>
        <p:spPr/>
        <p:txBody>
          <a:bodyPr/>
          <a:lstStyle/>
          <a:p>
            <a:fld id="{5A33CB2A-1702-4C1D-9CC4-8D472D39F19E}" type="slidenum">
              <a:rPr lang="en-US" smtClean="0"/>
              <a:t>9</a:t>
            </a:fld>
            <a:endParaRPr lang="en-US"/>
          </a:p>
        </p:txBody>
      </p:sp>
      <p:pic>
        <p:nvPicPr>
          <p:cNvPr id="5" name="תמונה 4" descr="תמונה שמכילה טקסט, תרשים, תוכנית, מקביל&#10;&#10;התיאור נוצר באופן אוטומטי">
            <a:extLst>
              <a:ext uri="{FF2B5EF4-FFF2-40B4-BE49-F238E27FC236}">
                <a16:creationId xmlns:a16="http://schemas.microsoft.com/office/drawing/2014/main" id="{A9C0E5A4-66EA-8D6B-9390-F23E1F161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787" y="127164"/>
            <a:ext cx="9005248" cy="6373844"/>
          </a:xfrm>
          <a:prstGeom prst="rect">
            <a:avLst/>
          </a:prstGeom>
        </p:spPr>
      </p:pic>
    </p:spTree>
    <p:extLst>
      <p:ext uri="{BB962C8B-B14F-4D97-AF65-F5344CB8AC3E}">
        <p14:creationId xmlns:p14="http://schemas.microsoft.com/office/powerpoint/2010/main" val="3543587842"/>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3041</Words>
  <Application>Microsoft Office PowerPoint</Application>
  <PresentationFormat>מסך רחב</PresentationFormat>
  <Paragraphs>504</Paragraphs>
  <Slides>33</Slides>
  <Notes>0</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33</vt:i4>
      </vt:variant>
    </vt:vector>
  </HeadingPairs>
  <TitlesOfParts>
    <vt:vector size="45" baseType="lpstr">
      <vt:lpstr>Arial</vt:lpstr>
      <vt:lpstr>Calibri</vt:lpstr>
      <vt:lpstr>Calibri Light</vt:lpstr>
      <vt:lpstr>Consolas</vt:lpstr>
      <vt:lpstr>Copperplate Gothic Light</vt:lpstr>
      <vt:lpstr>Neue Haas Grotesk Text Pro</vt:lpstr>
      <vt:lpstr>Poor Richard</vt:lpstr>
      <vt:lpstr>Sn_galim</vt:lpstr>
      <vt:lpstr>Sn_shiranke</vt:lpstr>
      <vt:lpstr>Sn_shoshanim</vt:lpstr>
      <vt:lpstr>Sn_tchelet</vt:lpstr>
      <vt:lpstr>SwellVTI</vt:lpstr>
      <vt:lpstr>SQLב פרויקט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DSDב4. דיאגרמה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פרויקט ב</dc:title>
  <dc:creator>תהילה סתיו</dc:creator>
  <cp:lastModifiedBy>תהילה סתיו</cp:lastModifiedBy>
  <cp:revision>50</cp:revision>
  <dcterms:created xsi:type="dcterms:W3CDTF">2024-04-09T16:01:30Z</dcterms:created>
  <dcterms:modified xsi:type="dcterms:W3CDTF">2024-06-09T06:46:52Z</dcterms:modified>
</cp:coreProperties>
</file>