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cuments\TAMILARASI%20R%20B.COM%20AF%203RD%20YEAR.pptx.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cuments\TAMILARASI%20R%20B.COM%20AF%203RD%20YEAR.pptx.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layout/>
    </c:title>
    <c:view3D>
      <c:rotX val="30"/>
      <c:perspective val="30"/>
    </c:view3D>
    <c:plotArea>
      <c:layout/>
      <c:pie3DChart>
        <c:varyColors val="1"/>
        <c:ser>
          <c:idx val="0"/>
          <c:order val="0"/>
          <c:tx>
            <c:strRef>
              <c:f>Sheet1!$D$1:$D$2</c:f>
              <c:strCache>
                <c:ptCount val="1"/>
                <c:pt idx="0">
                  <c:v>EMPLOYEES ATTRITION ANALYSIS USING EXCEL DASHBOARDS</c:v>
                </c:pt>
              </c:strCache>
            </c:strRef>
          </c:tx>
          <c:explosion val="25"/>
          <c:cat>
            <c:multiLvlStrRef>
              <c:f>Sheet1!$A$3:$C$15</c:f>
              <c:multiLvlStrCache>
                <c:ptCount val="13"/>
                <c:lvl>
                  <c:pt idx="0">
                    <c:v>BIRTHDAY </c:v>
                  </c:pt>
                  <c:pt idx="1">
                    <c:v>30-06-1991</c:v>
                  </c:pt>
                  <c:pt idx="2">
                    <c:v>29-06-1984</c:v>
                  </c:pt>
                  <c:pt idx="3">
                    <c:v>14-09-1982</c:v>
                  </c:pt>
                  <c:pt idx="4">
                    <c:v>11-04-1994</c:v>
                  </c:pt>
                  <c:pt idx="5">
                    <c:v>18-01-1971</c:v>
                  </c:pt>
                  <c:pt idx="6">
                    <c:v>15-12-1979</c:v>
                  </c:pt>
                  <c:pt idx="7">
                    <c:v>05-08-1995</c:v>
                  </c:pt>
                  <c:pt idx="8">
                    <c:v>14-05-1996</c:v>
                  </c:pt>
                  <c:pt idx="9">
                    <c:v>23-07-1966</c:v>
                  </c:pt>
                  <c:pt idx="10">
                    <c:v>05-12-1980</c:v>
                  </c:pt>
                  <c:pt idx="11">
                    <c:v>22-02-1994</c:v>
                  </c:pt>
                  <c:pt idx="12">
                    <c:v>20-10-1988</c:v>
                  </c:pt>
                </c:lvl>
                <c:lvl>
                  <c:pt idx="0">
                    <c:v>FULLNAME</c:v>
                  </c:pt>
                  <c:pt idx="1">
                    <c:v>MR. SANJAY </c:v>
                  </c:pt>
                  <c:pt idx="2">
                    <c:v>MR. PRAKASH</c:v>
                  </c:pt>
                  <c:pt idx="3">
                    <c:v>MR. NAVEEN</c:v>
                  </c:pt>
                  <c:pt idx="4">
                    <c:v>MR.SIVAKUMAR</c:v>
                  </c:pt>
                  <c:pt idx="5">
                    <c:v>MR.RAJA</c:v>
                  </c:pt>
                  <c:pt idx="6">
                    <c:v>MR.MANOJ KUMAR</c:v>
                  </c:pt>
                  <c:pt idx="7">
                    <c:v>MR. JAYAKUMAR</c:v>
                  </c:pt>
                  <c:pt idx="8">
                    <c:v>MR. DHANASEKAR</c:v>
                  </c:pt>
                  <c:pt idx="9">
                    <c:v>MS. YUVARANI</c:v>
                  </c:pt>
                  <c:pt idx="10">
                    <c:v>MS. MANJU</c:v>
                  </c:pt>
                  <c:pt idx="11">
                    <c:v>MS. SANGEETHA</c:v>
                  </c:pt>
                  <c:pt idx="12">
                    <c:v>MR. YASHMITH</c:v>
                  </c:pt>
                </c:lvl>
                <c:lvl>
                  <c:pt idx="0">
                    <c:v>ID</c:v>
                  </c:pt>
                  <c:pt idx="1">
                    <c:v>00-0037846</c:v>
                  </c:pt>
                  <c:pt idx="2">
                    <c:v>00-0041533</c:v>
                  </c:pt>
                  <c:pt idx="3">
                    <c:v>00-0045747</c:v>
                  </c:pt>
                  <c:pt idx="4">
                    <c:v>00-0055274</c:v>
                  </c:pt>
                  <c:pt idx="5">
                    <c:v>00-0076100</c:v>
                  </c:pt>
                  <c:pt idx="6">
                    <c:v>00-0116166</c:v>
                  </c:pt>
                  <c:pt idx="7">
                    <c:v>00-0363185</c:v>
                  </c:pt>
                  <c:pt idx="8">
                    <c:v>00-0380704</c:v>
                  </c:pt>
                  <c:pt idx="9">
                    <c:v>00-0381660</c:v>
                  </c:pt>
                  <c:pt idx="10">
                    <c:v>00-0419202</c:v>
                  </c:pt>
                  <c:pt idx="11">
                    <c:v>00-0472287</c:v>
                  </c:pt>
                  <c:pt idx="12">
                    <c:v>00-0472832</c:v>
                  </c:pt>
                </c:lvl>
              </c:multiLvlStrCache>
            </c:multiLvlStrRef>
          </c:cat>
          <c:val>
            <c:numRef>
              <c:f>Sheet1!$D$3:$D$15</c:f>
              <c:numCache>
                <c:formatCode>General</c:formatCode>
                <c:ptCount val="13"/>
                <c:pt idx="0">
                  <c:v>0</c:v>
                </c:pt>
                <c:pt idx="1">
                  <c:v>32</c:v>
                </c:pt>
                <c:pt idx="2">
                  <c:v>39</c:v>
                </c:pt>
                <c:pt idx="3">
                  <c:v>41</c:v>
                </c:pt>
                <c:pt idx="4">
                  <c:v>29</c:v>
                </c:pt>
                <c:pt idx="5">
                  <c:v>51</c:v>
                </c:pt>
                <c:pt idx="6">
                  <c:v>44</c:v>
                </c:pt>
                <c:pt idx="7">
                  <c:v>28</c:v>
                </c:pt>
                <c:pt idx="8">
                  <c:v>27</c:v>
                </c:pt>
                <c:pt idx="9">
                  <c:v>57</c:v>
                </c:pt>
                <c:pt idx="10">
                  <c:v>43</c:v>
                </c:pt>
                <c:pt idx="11">
                  <c:v>29</c:v>
                </c:pt>
                <c:pt idx="12">
                  <c:v>35</c:v>
                </c:pt>
              </c:numCache>
            </c:numRef>
          </c:val>
        </c:ser>
        <c:ser>
          <c:idx val="1"/>
          <c:order val="1"/>
          <c:tx>
            <c:strRef>
              <c:f>Sheet1!$E$1:$E$2</c:f>
              <c:strCache>
                <c:ptCount val="1"/>
                <c:pt idx="0">
                  <c:v>EMPLOYEES ATTRITION ANALYSIS USING EXCEL DASHBOARDS</c:v>
                </c:pt>
              </c:strCache>
            </c:strRef>
          </c:tx>
          <c:explosion val="25"/>
          <c:cat>
            <c:multiLvlStrRef>
              <c:f>Sheet1!$A$3:$C$15</c:f>
              <c:multiLvlStrCache>
                <c:ptCount val="13"/>
                <c:lvl>
                  <c:pt idx="0">
                    <c:v>BIRTHDAY </c:v>
                  </c:pt>
                  <c:pt idx="1">
                    <c:v>30-06-1991</c:v>
                  </c:pt>
                  <c:pt idx="2">
                    <c:v>29-06-1984</c:v>
                  </c:pt>
                  <c:pt idx="3">
                    <c:v>14-09-1982</c:v>
                  </c:pt>
                  <c:pt idx="4">
                    <c:v>11-04-1994</c:v>
                  </c:pt>
                  <c:pt idx="5">
                    <c:v>18-01-1971</c:v>
                  </c:pt>
                  <c:pt idx="6">
                    <c:v>15-12-1979</c:v>
                  </c:pt>
                  <c:pt idx="7">
                    <c:v>05-08-1995</c:v>
                  </c:pt>
                  <c:pt idx="8">
                    <c:v>14-05-1996</c:v>
                  </c:pt>
                  <c:pt idx="9">
                    <c:v>23-07-1966</c:v>
                  </c:pt>
                  <c:pt idx="10">
                    <c:v>05-12-1980</c:v>
                  </c:pt>
                  <c:pt idx="11">
                    <c:v>22-02-1994</c:v>
                  </c:pt>
                  <c:pt idx="12">
                    <c:v>20-10-1988</c:v>
                  </c:pt>
                </c:lvl>
                <c:lvl>
                  <c:pt idx="0">
                    <c:v>FULLNAME</c:v>
                  </c:pt>
                  <c:pt idx="1">
                    <c:v>MR. SANJAY </c:v>
                  </c:pt>
                  <c:pt idx="2">
                    <c:v>MR. PRAKASH</c:v>
                  </c:pt>
                  <c:pt idx="3">
                    <c:v>MR. NAVEEN</c:v>
                  </c:pt>
                  <c:pt idx="4">
                    <c:v>MR.SIVAKUMAR</c:v>
                  </c:pt>
                  <c:pt idx="5">
                    <c:v>MR.RAJA</c:v>
                  </c:pt>
                  <c:pt idx="6">
                    <c:v>MR.MANOJ KUMAR</c:v>
                  </c:pt>
                  <c:pt idx="7">
                    <c:v>MR. JAYAKUMAR</c:v>
                  </c:pt>
                  <c:pt idx="8">
                    <c:v>MR. DHANASEKAR</c:v>
                  </c:pt>
                  <c:pt idx="9">
                    <c:v>MS. YUVARANI</c:v>
                  </c:pt>
                  <c:pt idx="10">
                    <c:v>MS. MANJU</c:v>
                  </c:pt>
                  <c:pt idx="11">
                    <c:v>MS. SANGEETHA</c:v>
                  </c:pt>
                  <c:pt idx="12">
                    <c:v>MR. YASHMITH</c:v>
                  </c:pt>
                </c:lvl>
                <c:lvl>
                  <c:pt idx="0">
                    <c:v>ID</c:v>
                  </c:pt>
                  <c:pt idx="1">
                    <c:v>00-0037846</c:v>
                  </c:pt>
                  <c:pt idx="2">
                    <c:v>00-0041533</c:v>
                  </c:pt>
                  <c:pt idx="3">
                    <c:v>00-0045747</c:v>
                  </c:pt>
                  <c:pt idx="4">
                    <c:v>00-0055274</c:v>
                  </c:pt>
                  <c:pt idx="5">
                    <c:v>00-0076100</c:v>
                  </c:pt>
                  <c:pt idx="6">
                    <c:v>00-0116166</c:v>
                  </c:pt>
                  <c:pt idx="7">
                    <c:v>00-0363185</c:v>
                  </c:pt>
                  <c:pt idx="8">
                    <c:v>00-0380704</c:v>
                  </c:pt>
                  <c:pt idx="9">
                    <c:v>00-0381660</c:v>
                  </c:pt>
                  <c:pt idx="10">
                    <c:v>00-0419202</c:v>
                  </c:pt>
                  <c:pt idx="11">
                    <c:v>00-0472287</c:v>
                  </c:pt>
                  <c:pt idx="12">
                    <c:v>00-0472832</c:v>
                  </c:pt>
                </c:lvl>
              </c:multiLvlStrCache>
            </c:multiLvlStrRef>
          </c:cat>
          <c:val>
            <c:numRef>
              <c:f>Sheet1!$E$3:$E$15</c:f>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val>
        </c:ser>
        <c:ser>
          <c:idx val="2"/>
          <c:order val="2"/>
          <c:tx>
            <c:strRef>
              <c:f>Sheet1!$F$1:$F$2</c:f>
              <c:strCache>
                <c:ptCount val="1"/>
                <c:pt idx="0">
                  <c:v>EMPLOYEES ATTRITION ANALYSIS USING EXCEL DASHBOARDS</c:v>
                </c:pt>
              </c:strCache>
            </c:strRef>
          </c:tx>
          <c:explosion val="25"/>
          <c:cat>
            <c:multiLvlStrRef>
              <c:f>Sheet1!$A$3:$C$15</c:f>
              <c:multiLvlStrCache>
                <c:ptCount val="13"/>
                <c:lvl>
                  <c:pt idx="0">
                    <c:v>BIRTHDAY </c:v>
                  </c:pt>
                  <c:pt idx="1">
                    <c:v>30-06-1991</c:v>
                  </c:pt>
                  <c:pt idx="2">
                    <c:v>29-06-1984</c:v>
                  </c:pt>
                  <c:pt idx="3">
                    <c:v>14-09-1982</c:v>
                  </c:pt>
                  <c:pt idx="4">
                    <c:v>11-04-1994</c:v>
                  </c:pt>
                  <c:pt idx="5">
                    <c:v>18-01-1971</c:v>
                  </c:pt>
                  <c:pt idx="6">
                    <c:v>15-12-1979</c:v>
                  </c:pt>
                  <c:pt idx="7">
                    <c:v>05-08-1995</c:v>
                  </c:pt>
                  <c:pt idx="8">
                    <c:v>14-05-1996</c:v>
                  </c:pt>
                  <c:pt idx="9">
                    <c:v>23-07-1966</c:v>
                  </c:pt>
                  <c:pt idx="10">
                    <c:v>05-12-1980</c:v>
                  </c:pt>
                  <c:pt idx="11">
                    <c:v>22-02-1994</c:v>
                  </c:pt>
                  <c:pt idx="12">
                    <c:v>20-10-1988</c:v>
                  </c:pt>
                </c:lvl>
                <c:lvl>
                  <c:pt idx="0">
                    <c:v>FULLNAME</c:v>
                  </c:pt>
                  <c:pt idx="1">
                    <c:v>MR. SANJAY </c:v>
                  </c:pt>
                  <c:pt idx="2">
                    <c:v>MR. PRAKASH</c:v>
                  </c:pt>
                  <c:pt idx="3">
                    <c:v>MR. NAVEEN</c:v>
                  </c:pt>
                  <c:pt idx="4">
                    <c:v>MR.SIVAKUMAR</c:v>
                  </c:pt>
                  <c:pt idx="5">
                    <c:v>MR.RAJA</c:v>
                  </c:pt>
                  <c:pt idx="6">
                    <c:v>MR.MANOJ KUMAR</c:v>
                  </c:pt>
                  <c:pt idx="7">
                    <c:v>MR. JAYAKUMAR</c:v>
                  </c:pt>
                  <c:pt idx="8">
                    <c:v>MR. DHANASEKAR</c:v>
                  </c:pt>
                  <c:pt idx="9">
                    <c:v>MS. YUVARANI</c:v>
                  </c:pt>
                  <c:pt idx="10">
                    <c:v>MS. MANJU</c:v>
                  </c:pt>
                  <c:pt idx="11">
                    <c:v>MS. SANGEETHA</c:v>
                  </c:pt>
                  <c:pt idx="12">
                    <c:v>MR. YASHMITH</c:v>
                  </c:pt>
                </c:lvl>
                <c:lvl>
                  <c:pt idx="0">
                    <c:v>ID</c:v>
                  </c:pt>
                  <c:pt idx="1">
                    <c:v>00-0037846</c:v>
                  </c:pt>
                  <c:pt idx="2">
                    <c:v>00-0041533</c:v>
                  </c:pt>
                  <c:pt idx="3">
                    <c:v>00-0045747</c:v>
                  </c:pt>
                  <c:pt idx="4">
                    <c:v>00-0055274</c:v>
                  </c:pt>
                  <c:pt idx="5">
                    <c:v>00-0076100</c:v>
                  </c:pt>
                  <c:pt idx="6">
                    <c:v>00-0116166</c:v>
                  </c:pt>
                  <c:pt idx="7">
                    <c:v>00-0363185</c:v>
                  </c:pt>
                  <c:pt idx="8">
                    <c:v>00-0380704</c:v>
                  </c:pt>
                  <c:pt idx="9">
                    <c:v>00-0381660</c:v>
                  </c:pt>
                  <c:pt idx="10">
                    <c:v>00-0419202</c:v>
                  </c:pt>
                  <c:pt idx="11">
                    <c:v>00-0472287</c:v>
                  </c:pt>
                  <c:pt idx="12">
                    <c:v>00-0472832</c:v>
                  </c:pt>
                </c:lvl>
              </c:multiLvlStrCache>
            </c:multiLvlStrRef>
          </c:cat>
          <c:val>
            <c:numRef>
              <c:f>Sheet1!$F$3:$F$15</c:f>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val>
        </c:ser>
        <c:ser>
          <c:idx val="3"/>
          <c:order val="3"/>
          <c:tx>
            <c:strRef>
              <c:f>Sheet1!$G$1:$G$2</c:f>
              <c:strCache>
                <c:ptCount val="1"/>
                <c:pt idx="0">
                  <c:v>EMPLOYEES ATTRITION ANALYSIS USING EXCEL DASHBOARDS</c:v>
                </c:pt>
              </c:strCache>
            </c:strRef>
          </c:tx>
          <c:explosion val="25"/>
          <c:cat>
            <c:multiLvlStrRef>
              <c:f>Sheet1!$A$3:$C$15</c:f>
              <c:multiLvlStrCache>
                <c:ptCount val="13"/>
                <c:lvl>
                  <c:pt idx="0">
                    <c:v>BIRTHDAY </c:v>
                  </c:pt>
                  <c:pt idx="1">
                    <c:v>30-06-1991</c:v>
                  </c:pt>
                  <c:pt idx="2">
                    <c:v>29-06-1984</c:v>
                  </c:pt>
                  <c:pt idx="3">
                    <c:v>14-09-1982</c:v>
                  </c:pt>
                  <c:pt idx="4">
                    <c:v>11-04-1994</c:v>
                  </c:pt>
                  <c:pt idx="5">
                    <c:v>18-01-1971</c:v>
                  </c:pt>
                  <c:pt idx="6">
                    <c:v>15-12-1979</c:v>
                  </c:pt>
                  <c:pt idx="7">
                    <c:v>05-08-1995</c:v>
                  </c:pt>
                  <c:pt idx="8">
                    <c:v>14-05-1996</c:v>
                  </c:pt>
                  <c:pt idx="9">
                    <c:v>23-07-1966</c:v>
                  </c:pt>
                  <c:pt idx="10">
                    <c:v>05-12-1980</c:v>
                  </c:pt>
                  <c:pt idx="11">
                    <c:v>22-02-1994</c:v>
                  </c:pt>
                  <c:pt idx="12">
                    <c:v>20-10-1988</c:v>
                  </c:pt>
                </c:lvl>
                <c:lvl>
                  <c:pt idx="0">
                    <c:v>FULLNAME</c:v>
                  </c:pt>
                  <c:pt idx="1">
                    <c:v>MR. SANJAY </c:v>
                  </c:pt>
                  <c:pt idx="2">
                    <c:v>MR. PRAKASH</c:v>
                  </c:pt>
                  <c:pt idx="3">
                    <c:v>MR. NAVEEN</c:v>
                  </c:pt>
                  <c:pt idx="4">
                    <c:v>MR.SIVAKUMAR</c:v>
                  </c:pt>
                  <c:pt idx="5">
                    <c:v>MR.RAJA</c:v>
                  </c:pt>
                  <c:pt idx="6">
                    <c:v>MR.MANOJ KUMAR</c:v>
                  </c:pt>
                  <c:pt idx="7">
                    <c:v>MR. JAYAKUMAR</c:v>
                  </c:pt>
                  <c:pt idx="8">
                    <c:v>MR. DHANASEKAR</c:v>
                  </c:pt>
                  <c:pt idx="9">
                    <c:v>MS. YUVARANI</c:v>
                  </c:pt>
                  <c:pt idx="10">
                    <c:v>MS. MANJU</c:v>
                  </c:pt>
                  <c:pt idx="11">
                    <c:v>MS. SANGEETHA</c:v>
                  </c:pt>
                  <c:pt idx="12">
                    <c:v>MR. YASHMITH</c:v>
                  </c:pt>
                </c:lvl>
                <c:lvl>
                  <c:pt idx="0">
                    <c:v>ID</c:v>
                  </c:pt>
                  <c:pt idx="1">
                    <c:v>00-0037846</c:v>
                  </c:pt>
                  <c:pt idx="2">
                    <c:v>00-0041533</c:v>
                  </c:pt>
                  <c:pt idx="3">
                    <c:v>00-0045747</c:v>
                  </c:pt>
                  <c:pt idx="4">
                    <c:v>00-0055274</c:v>
                  </c:pt>
                  <c:pt idx="5">
                    <c:v>00-0076100</c:v>
                  </c:pt>
                  <c:pt idx="6">
                    <c:v>00-0116166</c:v>
                  </c:pt>
                  <c:pt idx="7">
                    <c:v>00-0363185</c:v>
                  </c:pt>
                  <c:pt idx="8">
                    <c:v>00-0380704</c:v>
                  </c:pt>
                  <c:pt idx="9">
                    <c:v>00-0381660</c:v>
                  </c:pt>
                  <c:pt idx="10">
                    <c:v>00-0419202</c:v>
                  </c:pt>
                  <c:pt idx="11">
                    <c:v>00-0472287</c:v>
                  </c:pt>
                  <c:pt idx="12">
                    <c:v>00-0472832</c:v>
                  </c:pt>
                </c:lvl>
              </c:multiLvlStrCache>
            </c:multiLvlStrRef>
          </c:cat>
          <c:val>
            <c:numRef>
              <c:f>Sheet1!$G$3:$G$15</c:f>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val>
        </c:ser>
        <c:ser>
          <c:idx val="4"/>
          <c:order val="4"/>
          <c:tx>
            <c:strRef>
              <c:f>Sheet1!$H$1:$H$2</c:f>
              <c:strCache>
                <c:ptCount val="1"/>
                <c:pt idx="0">
                  <c:v>EMPLOYEES ATTRITION ANALYSIS USING EXCEL DASHBOARDS</c:v>
                </c:pt>
              </c:strCache>
            </c:strRef>
          </c:tx>
          <c:explosion val="25"/>
          <c:cat>
            <c:multiLvlStrRef>
              <c:f>Sheet1!$A$3:$C$15</c:f>
              <c:multiLvlStrCache>
                <c:ptCount val="13"/>
                <c:lvl>
                  <c:pt idx="0">
                    <c:v>BIRTHDAY </c:v>
                  </c:pt>
                  <c:pt idx="1">
                    <c:v>30-06-1991</c:v>
                  </c:pt>
                  <c:pt idx="2">
                    <c:v>29-06-1984</c:v>
                  </c:pt>
                  <c:pt idx="3">
                    <c:v>14-09-1982</c:v>
                  </c:pt>
                  <c:pt idx="4">
                    <c:v>11-04-1994</c:v>
                  </c:pt>
                  <c:pt idx="5">
                    <c:v>18-01-1971</c:v>
                  </c:pt>
                  <c:pt idx="6">
                    <c:v>15-12-1979</c:v>
                  </c:pt>
                  <c:pt idx="7">
                    <c:v>05-08-1995</c:v>
                  </c:pt>
                  <c:pt idx="8">
                    <c:v>14-05-1996</c:v>
                  </c:pt>
                  <c:pt idx="9">
                    <c:v>23-07-1966</c:v>
                  </c:pt>
                  <c:pt idx="10">
                    <c:v>05-12-1980</c:v>
                  </c:pt>
                  <c:pt idx="11">
                    <c:v>22-02-1994</c:v>
                  </c:pt>
                  <c:pt idx="12">
                    <c:v>20-10-1988</c:v>
                  </c:pt>
                </c:lvl>
                <c:lvl>
                  <c:pt idx="0">
                    <c:v>FULLNAME</c:v>
                  </c:pt>
                  <c:pt idx="1">
                    <c:v>MR. SANJAY </c:v>
                  </c:pt>
                  <c:pt idx="2">
                    <c:v>MR. PRAKASH</c:v>
                  </c:pt>
                  <c:pt idx="3">
                    <c:v>MR. NAVEEN</c:v>
                  </c:pt>
                  <c:pt idx="4">
                    <c:v>MR.SIVAKUMAR</c:v>
                  </c:pt>
                  <c:pt idx="5">
                    <c:v>MR.RAJA</c:v>
                  </c:pt>
                  <c:pt idx="6">
                    <c:v>MR.MANOJ KUMAR</c:v>
                  </c:pt>
                  <c:pt idx="7">
                    <c:v>MR. JAYAKUMAR</c:v>
                  </c:pt>
                  <c:pt idx="8">
                    <c:v>MR. DHANASEKAR</c:v>
                  </c:pt>
                  <c:pt idx="9">
                    <c:v>MS. YUVARANI</c:v>
                  </c:pt>
                  <c:pt idx="10">
                    <c:v>MS. MANJU</c:v>
                  </c:pt>
                  <c:pt idx="11">
                    <c:v>MS. SANGEETHA</c:v>
                  </c:pt>
                  <c:pt idx="12">
                    <c:v>MR. YASHMITH</c:v>
                  </c:pt>
                </c:lvl>
                <c:lvl>
                  <c:pt idx="0">
                    <c:v>ID</c:v>
                  </c:pt>
                  <c:pt idx="1">
                    <c:v>00-0037846</c:v>
                  </c:pt>
                  <c:pt idx="2">
                    <c:v>00-0041533</c:v>
                  </c:pt>
                  <c:pt idx="3">
                    <c:v>00-0045747</c:v>
                  </c:pt>
                  <c:pt idx="4">
                    <c:v>00-0055274</c:v>
                  </c:pt>
                  <c:pt idx="5">
                    <c:v>00-0076100</c:v>
                  </c:pt>
                  <c:pt idx="6">
                    <c:v>00-0116166</c:v>
                  </c:pt>
                  <c:pt idx="7">
                    <c:v>00-0363185</c:v>
                  </c:pt>
                  <c:pt idx="8">
                    <c:v>00-0380704</c:v>
                  </c:pt>
                  <c:pt idx="9">
                    <c:v>00-0381660</c:v>
                  </c:pt>
                  <c:pt idx="10">
                    <c:v>00-0419202</c:v>
                  </c:pt>
                  <c:pt idx="11">
                    <c:v>00-0472287</c:v>
                  </c:pt>
                  <c:pt idx="12">
                    <c:v>00-0472832</c:v>
                  </c:pt>
                </c:lvl>
              </c:multiLvlStrCache>
            </c:multiLvlStrRef>
          </c:cat>
          <c:val>
            <c:numRef>
              <c:f>Sheet1!$H$3:$H$15</c:f>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val>
        </c:ser>
        <c:ser>
          <c:idx val="5"/>
          <c:order val="5"/>
          <c:tx>
            <c:strRef>
              <c:f>Sheet1!$I$1:$I$2</c:f>
              <c:strCache>
                <c:ptCount val="1"/>
                <c:pt idx="0">
                  <c:v>EMPLOYEES ATTRITION ANALYSIS USING EXCEL DASHBOARDS</c:v>
                </c:pt>
              </c:strCache>
            </c:strRef>
          </c:tx>
          <c:explosion val="25"/>
          <c:cat>
            <c:multiLvlStrRef>
              <c:f>Sheet1!$A$3:$C$15</c:f>
              <c:multiLvlStrCache>
                <c:ptCount val="13"/>
                <c:lvl>
                  <c:pt idx="0">
                    <c:v>BIRTHDAY </c:v>
                  </c:pt>
                  <c:pt idx="1">
                    <c:v>30-06-1991</c:v>
                  </c:pt>
                  <c:pt idx="2">
                    <c:v>29-06-1984</c:v>
                  </c:pt>
                  <c:pt idx="3">
                    <c:v>14-09-1982</c:v>
                  </c:pt>
                  <c:pt idx="4">
                    <c:v>11-04-1994</c:v>
                  </c:pt>
                  <c:pt idx="5">
                    <c:v>18-01-1971</c:v>
                  </c:pt>
                  <c:pt idx="6">
                    <c:v>15-12-1979</c:v>
                  </c:pt>
                  <c:pt idx="7">
                    <c:v>05-08-1995</c:v>
                  </c:pt>
                  <c:pt idx="8">
                    <c:v>14-05-1996</c:v>
                  </c:pt>
                  <c:pt idx="9">
                    <c:v>23-07-1966</c:v>
                  </c:pt>
                  <c:pt idx="10">
                    <c:v>05-12-1980</c:v>
                  </c:pt>
                  <c:pt idx="11">
                    <c:v>22-02-1994</c:v>
                  </c:pt>
                  <c:pt idx="12">
                    <c:v>20-10-1988</c:v>
                  </c:pt>
                </c:lvl>
                <c:lvl>
                  <c:pt idx="0">
                    <c:v>FULLNAME</c:v>
                  </c:pt>
                  <c:pt idx="1">
                    <c:v>MR. SANJAY </c:v>
                  </c:pt>
                  <c:pt idx="2">
                    <c:v>MR. PRAKASH</c:v>
                  </c:pt>
                  <c:pt idx="3">
                    <c:v>MR. NAVEEN</c:v>
                  </c:pt>
                  <c:pt idx="4">
                    <c:v>MR.SIVAKUMAR</c:v>
                  </c:pt>
                  <c:pt idx="5">
                    <c:v>MR.RAJA</c:v>
                  </c:pt>
                  <c:pt idx="6">
                    <c:v>MR.MANOJ KUMAR</c:v>
                  </c:pt>
                  <c:pt idx="7">
                    <c:v>MR. JAYAKUMAR</c:v>
                  </c:pt>
                  <c:pt idx="8">
                    <c:v>MR. DHANASEKAR</c:v>
                  </c:pt>
                  <c:pt idx="9">
                    <c:v>MS. YUVARANI</c:v>
                  </c:pt>
                  <c:pt idx="10">
                    <c:v>MS. MANJU</c:v>
                  </c:pt>
                  <c:pt idx="11">
                    <c:v>MS. SANGEETHA</c:v>
                  </c:pt>
                  <c:pt idx="12">
                    <c:v>MR. YASHMITH</c:v>
                  </c:pt>
                </c:lvl>
                <c:lvl>
                  <c:pt idx="0">
                    <c:v>ID</c:v>
                  </c:pt>
                  <c:pt idx="1">
                    <c:v>00-0037846</c:v>
                  </c:pt>
                  <c:pt idx="2">
                    <c:v>00-0041533</c:v>
                  </c:pt>
                  <c:pt idx="3">
                    <c:v>00-0045747</c:v>
                  </c:pt>
                  <c:pt idx="4">
                    <c:v>00-0055274</c:v>
                  </c:pt>
                  <c:pt idx="5">
                    <c:v>00-0076100</c:v>
                  </c:pt>
                  <c:pt idx="6">
                    <c:v>00-0116166</c:v>
                  </c:pt>
                  <c:pt idx="7">
                    <c:v>00-0363185</c:v>
                  </c:pt>
                  <c:pt idx="8">
                    <c:v>00-0380704</c:v>
                  </c:pt>
                  <c:pt idx="9">
                    <c:v>00-0381660</c:v>
                  </c:pt>
                  <c:pt idx="10">
                    <c:v>00-0419202</c:v>
                  </c:pt>
                  <c:pt idx="11">
                    <c:v>00-0472287</c:v>
                  </c:pt>
                  <c:pt idx="12">
                    <c:v>00-0472832</c:v>
                  </c:pt>
                </c:lvl>
              </c:multiLvlStrCache>
            </c:multiLvlStrRef>
          </c:cat>
          <c:val>
            <c:numRef>
              <c:f>Sheet1!$I$3:$I$15</c:f>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val>
        </c:ser>
      </c:pie3DChart>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style val="6"/>
  <c:chart>
    <c:autoTitleDeleted val="1"/>
    <c:view3D>
      <c:rAngAx val="1"/>
    </c:view3D>
    <c:plotArea>
      <c:layout>
        <c:manualLayout>
          <c:layoutTarget val="inner"/>
          <c:xMode val="edge"/>
          <c:yMode val="edge"/>
          <c:x val="0.11782174103237099"/>
          <c:y val="2.8252405949256338E-2"/>
          <c:w val="0.54876159230096233"/>
          <c:h val="0.32766185476815396"/>
        </c:manualLayout>
      </c:layout>
      <c:bar3DChart>
        <c:barDir val="col"/>
        <c:grouping val="clustered"/>
        <c:ser>
          <c:idx val="0"/>
          <c:order val="0"/>
          <c:tx>
            <c:strRef>
              <c:f>Sheet1!$D$1:$D$2</c:f>
              <c:strCache>
                <c:ptCount val="1"/>
                <c:pt idx="0">
                  <c:v>EMPLOYEES ATTRITION ANALYSIS USING EXCEL DASHBOARDS</c:v>
                </c:pt>
              </c:strCache>
            </c:strRef>
          </c:tx>
          <c:cat>
            <c:multiLvlStrRef>
              <c:f>Sheet1!$A$3:$C$15</c:f>
              <c:multiLvlStrCache>
                <c:ptCount val="13"/>
                <c:lvl>
                  <c:pt idx="0">
                    <c:v>BIRTHDAY </c:v>
                  </c:pt>
                  <c:pt idx="1">
                    <c:v>30-06-1991</c:v>
                  </c:pt>
                  <c:pt idx="2">
                    <c:v>29-06-1984</c:v>
                  </c:pt>
                  <c:pt idx="3">
                    <c:v>14-09-1982</c:v>
                  </c:pt>
                  <c:pt idx="4">
                    <c:v>11-04-1994</c:v>
                  </c:pt>
                  <c:pt idx="5">
                    <c:v>18-01-1971</c:v>
                  </c:pt>
                  <c:pt idx="6">
                    <c:v>15-12-1979</c:v>
                  </c:pt>
                  <c:pt idx="7">
                    <c:v>05-08-1995</c:v>
                  </c:pt>
                  <c:pt idx="8">
                    <c:v>14-05-1996</c:v>
                  </c:pt>
                  <c:pt idx="9">
                    <c:v>23-07-1966</c:v>
                  </c:pt>
                  <c:pt idx="10">
                    <c:v>05-12-1980</c:v>
                  </c:pt>
                  <c:pt idx="11">
                    <c:v>22-02-1994</c:v>
                  </c:pt>
                  <c:pt idx="12">
                    <c:v>20-10-1988</c:v>
                  </c:pt>
                </c:lvl>
                <c:lvl>
                  <c:pt idx="0">
                    <c:v>FULLNAME</c:v>
                  </c:pt>
                  <c:pt idx="1">
                    <c:v>MR. SANJAY </c:v>
                  </c:pt>
                  <c:pt idx="2">
                    <c:v>MR. PRAKASH</c:v>
                  </c:pt>
                  <c:pt idx="3">
                    <c:v>MR. NAVEEN</c:v>
                  </c:pt>
                  <c:pt idx="4">
                    <c:v>MR.SIVAKUMAR</c:v>
                  </c:pt>
                  <c:pt idx="5">
                    <c:v>MR.RAJA</c:v>
                  </c:pt>
                  <c:pt idx="6">
                    <c:v>MR.MANOJ KUMAR</c:v>
                  </c:pt>
                  <c:pt idx="7">
                    <c:v>MR. JAYAKUMAR</c:v>
                  </c:pt>
                  <c:pt idx="8">
                    <c:v>MR. DHANASEKAR</c:v>
                  </c:pt>
                  <c:pt idx="9">
                    <c:v>MS. YUVARANI</c:v>
                  </c:pt>
                  <c:pt idx="10">
                    <c:v>MS. MANJU</c:v>
                  </c:pt>
                  <c:pt idx="11">
                    <c:v>MS. SANGEETHA</c:v>
                  </c:pt>
                  <c:pt idx="12">
                    <c:v>MR. YASHMITH</c:v>
                  </c:pt>
                </c:lvl>
                <c:lvl>
                  <c:pt idx="0">
                    <c:v>ID</c:v>
                  </c:pt>
                  <c:pt idx="1">
                    <c:v>00-0037846</c:v>
                  </c:pt>
                  <c:pt idx="2">
                    <c:v>00-0041533</c:v>
                  </c:pt>
                  <c:pt idx="3">
                    <c:v>00-0045747</c:v>
                  </c:pt>
                  <c:pt idx="4">
                    <c:v>00-0055274</c:v>
                  </c:pt>
                  <c:pt idx="5">
                    <c:v>00-0076100</c:v>
                  </c:pt>
                  <c:pt idx="6">
                    <c:v>00-0116166</c:v>
                  </c:pt>
                  <c:pt idx="7">
                    <c:v>00-0363185</c:v>
                  </c:pt>
                  <c:pt idx="8">
                    <c:v>00-0380704</c:v>
                  </c:pt>
                  <c:pt idx="9">
                    <c:v>00-0381660</c:v>
                  </c:pt>
                  <c:pt idx="10">
                    <c:v>00-0419202</c:v>
                  </c:pt>
                  <c:pt idx="11">
                    <c:v>00-0472287</c:v>
                  </c:pt>
                  <c:pt idx="12">
                    <c:v>00-0472832</c:v>
                  </c:pt>
                </c:lvl>
              </c:multiLvlStrCache>
            </c:multiLvlStrRef>
          </c:cat>
          <c:val>
            <c:numRef>
              <c:f>Sheet1!$D$3:$D$15</c:f>
              <c:numCache>
                <c:formatCode>General</c:formatCode>
                <c:ptCount val="13"/>
                <c:pt idx="0">
                  <c:v>0</c:v>
                </c:pt>
                <c:pt idx="1">
                  <c:v>32</c:v>
                </c:pt>
                <c:pt idx="2">
                  <c:v>39</c:v>
                </c:pt>
                <c:pt idx="3">
                  <c:v>41</c:v>
                </c:pt>
                <c:pt idx="4">
                  <c:v>29</c:v>
                </c:pt>
                <c:pt idx="5">
                  <c:v>51</c:v>
                </c:pt>
                <c:pt idx="6">
                  <c:v>44</c:v>
                </c:pt>
                <c:pt idx="7">
                  <c:v>28</c:v>
                </c:pt>
                <c:pt idx="8">
                  <c:v>27</c:v>
                </c:pt>
                <c:pt idx="9">
                  <c:v>57</c:v>
                </c:pt>
                <c:pt idx="10">
                  <c:v>43</c:v>
                </c:pt>
                <c:pt idx="11">
                  <c:v>29</c:v>
                </c:pt>
                <c:pt idx="12">
                  <c:v>35</c:v>
                </c:pt>
              </c:numCache>
            </c:numRef>
          </c:val>
        </c:ser>
        <c:ser>
          <c:idx val="1"/>
          <c:order val="1"/>
          <c:tx>
            <c:strRef>
              <c:f>Sheet1!$E$1:$E$2</c:f>
              <c:strCache>
                <c:ptCount val="1"/>
                <c:pt idx="0">
                  <c:v>EMPLOYEES ATTRITION ANALYSIS USING EXCEL DASHBOARDS</c:v>
                </c:pt>
              </c:strCache>
            </c:strRef>
          </c:tx>
          <c:cat>
            <c:multiLvlStrRef>
              <c:f>Sheet1!$A$3:$C$15</c:f>
              <c:multiLvlStrCache>
                <c:ptCount val="13"/>
                <c:lvl>
                  <c:pt idx="0">
                    <c:v>BIRTHDAY </c:v>
                  </c:pt>
                  <c:pt idx="1">
                    <c:v>30-06-1991</c:v>
                  </c:pt>
                  <c:pt idx="2">
                    <c:v>29-06-1984</c:v>
                  </c:pt>
                  <c:pt idx="3">
                    <c:v>14-09-1982</c:v>
                  </c:pt>
                  <c:pt idx="4">
                    <c:v>11-04-1994</c:v>
                  </c:pt>
                  <c:pt idx="5">
                    <c:v>18-01-1971</c:v>
                  </c:pt>
                  <c:pt idx="6">
                    <c:v>15-12-1979</c:v>
                  </c:pt>
                  <c:pt idx="7">
                    <c:v>05-08-1995</c:v>
                  </c:pt>
                  <c:pt idx="8">
                    <c:v>14-05-1996</c:v>
                  </c:pt>
                  <c:pt idx="9">
                    <c:v>23-07-1966</c:v>
                  </c:pt>
                  <c:pt idx="10">
                    <c:v>05-12-1980</c:v>
                  </c:pt>
                  <c:pt idx="11">
                    <c:v>22-02-1994</c:v>
                  </c:pt>
                  <c:pt idx="12">
                    <c:v>20-10-1988</c:v>
                  </c:pt>
                </c:lvl>
                <c:lvl>
                  <c:pt idx="0">
                    <c:v>FULLNAME</c:v>
                  </c:pt>
                  <c:pt idx="1">
                    <c:v>MR. SANJAY </c:v>
                  </c:pt>
                  <c:pt idx="2">
                    <c:v>MR. PRAKASH</c:v>
                  </c:pt>
                  <c:pt idx="3">
                    <c:v>MR. NAVEEN</c:v>
                  </c:pt>
                  <c:pt idx="4">
                    <c:v>MR.SIVAKUMAR</c:v>
                  </c:pt>
                  <c:pt idx="5">
                    <c:v>MR.RAJA</c:v>
                  </c:pt>
                  <c:pt idx="6">
                    <c:v>MR.MANOJ KUMAR</c:v>
                  </c:pt>
                  <c:pt idx="7">
                    <c:v>MR. JAYAKUMAR</c:v>
                  </c:pt>
                  <c:pt idx="8">
                    <c:v>MR. DHANASEKAR</c:v>
                  </c:pt>
                  <c:pt idx="9">
                    <c:v>MS. YUVARANI</c:v>
                  </c:pt>
                  <c:pt idx="10">
                    <c:v>MS. MANJU</c:v>
                  </c:pt>
                  <c:pt idx="11">
                    <c:v>MS. SANGEETHA</c:v>
                  </c:pt>
                  <c:pt idx="12">
                    <c:v>MR. YASHMITH</c:v>
                  </c:pt>
                </c:lvl>
                <c:lvl>
                  <c:pt idx="0">
                    <c:v>ID</c:v>
                  </c:pt>
                  <c:pt idx="1">
                    <c:v>00-0037846</c:v>
                  </c:pt>
                  <c:pt idx="2">
                    <c:v>00-0041533</c:v>
                  </c:pt>
                  <c:pt idx="3">
                    <c:v>00-0045747</c:v>
                  </c:pt>
                  <c:pt idx="4">
                    <c:v>00-0055274</c:v>
                  </c:pt>
                  <c:pt idx="5">
                    <c:v>00-0076100</c:v>
                  </c:pt>
                  <c:pt idx="6">
                    <c:v>00-0116166</c:v>
                  </c:pt>
                  <c:pt idx="7">
                    <c:v>00-0363185</c:v>
                  </c:pt>
                  <c:pt idx="8">
                    <c:v>00-0380704</c:v>
                  </c:pt>
                  <c:pt idx="9">
                    <c:v>00-0381660</c:v>
                  </c:pt>
                  <c:pt idx="10">
                    <c:v>00-0419202</c:v>
                  </c:pt>
                  <c:pt idx="11">
                    <c:v>00-0472287</c:v>
                  </c:pt>
                  <c:pt idx="12">
                    <c:v>00-0472832</c:v>
                  </c:pt>
                </c:lvl>
              </c:multiLvlStrCache>
            </c:multiLvlStrRef>
          </c:cat>
          <c:val>
            <c:numRef>
              <c:f>Sheet1!$E$3:$E$15</c:f>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val>
        </c:ser>
        <c:ser>
          <c:idx val="2"/>
          <c:order val="2"/>
          <c:tx>
            <c:strRef>
              <c:f>Sheet1!$F$1:$F$2</c:f>
              <c:strCache>
                <c:ptCount val="1"/>
                <c:pt idx="0">
                  <c:v>EMPLOYEES ATTRITION ANALYSIS USING EXCEL DASHBOARDS</c:v>
                </c:pt>
              </c:strCache>
            </c:strRef>
          </c:tx>
          <c:cat>
            <c:multiLvlStrRef>
              <c:f>Sheet1!$A$3:$C$15</c:f>
              <c:multiLvlStrCache>
                <c:ptCount val="13"/>
                <c:lvl>
                  <c:pt idx="0">
                    <c:v>BIRTHDAY </c:v>
                  </c:pt>
                  <c:pt idx="1">
                    <c:v>30-06-1991</c:v>
                  </c:pt>
                  <c:pt idx="2">
                    <c:v>29-06-1984</c:v>
                  </c:pt>
                  <c:pt idx="3">
                    <c:v>14-09-1982</c:v>
                  </c:pt>
                  <c:pt idx="4">
                    <c:v>11-04-1994</c:v>
                  </c:pt>
                  <c:pt idx="5">
                    <c:v>18-01-1971</c:v>
                  </c:pt>
                  <c:pt idx="6">
                    <c:v>15-12-1979</c:v>
                  </c:pt>
                  <c:pt idx="7">
                    <c:v>05-08-1995</c:v>
                  </c:pt>
                  <c:pt idx="8">
                    <c:v>14-05-1996</c:v>
                  </c:pt>
                  <c:pt idx="9">
                    <c:v>23-07-1966</c:v>
                  </c:pt>
                  <c:pt idx="10">
                    <c:v>05-12-1980</c:v>
                  </c:pt>
                  <c:pt idx="11">
                    <c:v>22-02-1994</c:v>
                  </c:pt>
                  <c:pt idx="12">
                    <c:v>20-10-1988</c:v>
                  </c:pt>
                </c:lvl>
                <c:lvl>
                  <c:pt idx="0">
                    <c:v>FULLNAME</c:v>
                  </c:pt>
                  <c:pt idx="1">
                    <c:v>MR. SANJAY </c:v>
                  </c:pt>
                  <c:pt idx="2">
                    <c:v>MR. PRAKASH</c:v>
                  </c:pt>
                  <c:pt idx="3">
                    <c:v>MR. NAVEEN</c:v>
                  </c:pt>
                  <c:pt idx="4">
                    <c:v>MR.SIVAKUMAR</c:v>
                  </c:pt>
                  <c:pt idx="5">
                    <c:v>MR.RAJA</c:v>
                  </c:pt>
                  <c:pt idx="6">
                    <c:v>MR.MANOJ KUMAR</c:v>
                  </c:pt>
                  <c:pt idx="7">
                    <c:v>MR. JAYAKUMAR</c:v>
                  </c:pt>
                  <c:pt idx="8">
                    <c:v>MR. DHANASEKAR</c:v>
                  </c:pt>
                  <c:pt idx="9">
                    <c:v>MS. YUVARANI</c:v>
                  </c:pt>
                  <c:pt idx="10">
                    <c:v>MS. MANJU</c:v>
                  </c:pt>
                  <c:pt idx="11">
                    <c:v>MS. SANGEETHA</c:v>
                  </c:pt>
                  <c:pt idx="12">
                    <c:v>MR. YASHMITH</c:v>
                  </c:pt>
                </c:lvl>
                <c:lvl>
                  <c:pt idx="0">
                    <c:v>ID</c:v>
                  </c:pt>
                  <c:pt idx="1">
                    <c:v>00-0037846</c:v>
                  </c:pt>
                  <c:pt idx="2">
                    <c:v>00-0041533</c:v>
                  </c:pt>
                  <c:pt idx="3">
                    <c:v>00-0045747</c:v>
                  </c:pt>
                  <c:pt idx="4">
                    <c:v>00-0055274</c:v>
                  </c:pt>
                  <c:pt idx="5">
                    <c:v>00-0076100</c:v>
                  </c:pt>
                  <c:pt idx="6">
                    <c:v>00-0116166</c:v>
                  </c:pt>
                  <c:pt idx="7">
                    <c:v>00-0363185</c:v>
                  </c:pt>
                  <c:pt idx="8">
                    <c:v>00-0380704</c:v>
                  </c:pt>
                  <c:pt idx="9">
                    <c:v>00-0381660</c:v>
                  </c:pt>
                  <c:pt idx="10">
                    <c:v>00-0419202</c:v>
                  </c:pt>
                  <c:pt idx="11">
                    <c:v>00-0472287</c:v>
                  </c:pt>
                  <c:pt idx="12">
                    <c:v>00-0472832</c:v>
                  </c:pt>
                </c:lvl>
              </c:multiLvlStrCache>
            </c:multiLvlStrRef>
          </c:cat>
          <c:val>
            <c:numRef>
              <c:f>Sheet1!$F$3:$F$15</c:f>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val>
        </c:ser>
        <c:shape val="box"/>
        <c:axId val="65264256"/>
        <c:axId val="66348544"/>
        <c:axId val="0"/>
      </c:bar3DChart>
      <c:catAx>
        <c:axId val="65264256"/>
        <c:scaling>
          <c:orientation val="minMax"/>
        </c:scaling>
        <c:axPos val="b"/>
        <c:tickLblPos val="nextTo"/>
        <c:crossAx val="66348544"/>
        <c:crosses val="autoZero"/>
        <c:auto val="1"/>
        <c:lblAlgn val="ctr"/>
        <c:lblOffset val="100"/>
      </c:catAx>
      <c:valAx>
        <c:axId val="66348544"/>
        <c:scaling>
          <c:orientation val="minMax"/>
        </c:scaling>
        <c:axPos val="l"/>
        <c:majorGridlines/>
        <c:numFmt formatCode="General" sourceLinked="1"/>
        <c:tickLblPos val="nextTo"/>
        <c:crossAx val="65264256"/>
        <c:crosses val="autoZero"/>
        <c:crossBetween val="between"/>
      </c:valAx>
    </c:plotArea>
    <c:legend>
      <c:legendPos val="r"/>
      <c:layout/>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6663616-966B-4DA8-ADFB-54930D1EEF92}" type="datetimeFigureOut">
              <a:rPr lang="en-US" smtClean="0"/>
              <a:t>8/29/2024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0797E0D-6030-453D-85F1-252443D3245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663616-966B-4DA8-ADFB-54930D1EEF92}"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797E0D-6030-453D-85F1-252443D3245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663616-966B-4DA8-ADFB-54930D1EEF92}"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797E0D-6030-453D-85F1-252443D3245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6663616-966B-4DA8-ADFB-54930D1EEF92}" type="datetimeFigureOut">
              <a:rPr lang="en-US" smtClean="0"/>
              <a:t>8/29/2024</a:t>
            </a:fld>
            <a:endParaRPr lang="en-US"/>
          </a:p>
        </p:txBody>
      </p:sp>
      <p:sp>
        <p:nvSpPr>
          <p:cNvPr id="9" name="Slide Number Placeholder 8"/>
          <p:cNvSpPr>
            <a:spLocks noGrp="1"/>
          </p:cNvSpPr>
          <p:nvPr>
            <p:ph type="sldNum" sz="quarter" idx="15"/>
          </p:nvPr>
        </p:nvSpPr>
        <p:spPr/>
        <p:txBody>
          <a:bodyPr rtlCol="0"/>
          <a:lstStyle/>
          <a:p>
            <a:fld id="{B0797E0D-6030-453D-85F1-252443D32459}"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6663616-966B-4DA8-ADFB-54930D1EEF92}" type="datetimeFigureOut">
              <a:rPr lang="en-US" smtClean="0"/>
              <a:t>8/29/2024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0797E0D-6030-453D-85F1-252443D3245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6663616-966B-4DA8-ADFB-54930D1EEF92}"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797E0D-6030-453D-85F1-252443D32459}"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6663616-966B-4DA8-ADFB-54930D1EEF92}"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797E0D-6030-453D-85F1-252443D32459}"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76663616-966B-4DA8-ADFB-54930D1EEF92}" type="datetimeFigureOut">
              <a:rPr lang="en-US" smtClean="0"/>
              <a:t>8/29/2024</a:t>
            </a:fld>
            <a:endParaRPr lang="en-US"/>
          </a:p>
        </p:txBody>
      </p:sp>
      <p:sp>
        <p:nvSpPr>
          <p:cNvPr id="7" name="Slide Number Placeholder 6"/>
          <p:cNvSpPr>
            <a:spLocks noGrp="1"/>
          </p:cNvSpPr>
          <p:nvPr>
            <p:ph type="sldNum" sz="quarter" idx="11"/>
          </p:nvPr>
        </p:nvSpPr>
        <p:spPr/>
        <p:txBody>
          <a:bodyPr rtlCol="0"/>
          <a:lstStyle/>
          <a:p>
            <a:fld id="{B0797E0D-6030-453D-85F1-252443D32459}"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663616-966B-4DA8-ADFB-54930D1EEF92}" type="datetimeFigureOut">
              <a:rPr lang="en-US" smtClean="0"/>
              <a:t>8/29/2024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797E0D-6030-453D-85F1-252443D3245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6663616-966B-4DA8-ADFB-54930D1EEF92}" type="datetimeFigureOut">
              <a:rPr lang="en-US" smtClean="0"/>
              <a:t>8/29/2024</a:t>
            </a:fld>
            <a:endParaRPr lang="en-US"/>
          </a:p>
        </p:txBody>
      </p:sp>
      <p:sp>
        <p:nvSpPr>
          <p:cNvPr id="22" name="Slide Number Placeholder 21"/>
          <p:cNvSpPr>
            <a:spLocks noGrp="1"/>
          </p:cNvSpPr>
          <p:nvPr>
            <p:ph type="sldNum" sz="quarter" idx="15"/>
          </p:nvPr>
        </p:nvSpPr>
        <p:spPr/>
        <p:txBody>
          <a:bodyPr rtlCol="0"/>
          <a:lstStyle/>
          <a:p>
            <a:fld id="{B0797E0D-6030-453D-85F1-252443D32459}"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6663616-966B-4DA8-ADFB-54930D1EEF92}" type="datetimeFigureOut">
              <a:rPr lang="en-US" smtClean="0"/>
              <a:t>8/29/2024</a:t>
            </a:fld>
            <a:endParaRPr lang="en-US"/>
          </a:p>
        </p:txBody>
      </p:sp>
      <p:sp>
        <p:nvSpPr>
          <p:cNvPr id="18" name="Slide Number Placeholder 17"/>
          <p:cNvSpPr>
            <a:spLocks noGrp="1"/>
          </p:cNvSpPr>
          <p:nvPr>
            <p:ph type="sldNum" sz="quarter" idx="11"/>
          </p:nvPr>
        </p:nvSpPr>
        <p:spPr/>
        <p:txBody>
          <a:bodyPr rtlCol="0"/>
          <a:lstStyle/>
          <a:p>
            <a:fld id="{B0797E0D-6030-453D-85F1-252443D32459}"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6663616-966B-4DA8-ADFB-54930D1EEF92}" type="datetimeFigureOut">
              <a:rPr lang="en-US" smtClean="0"/>
              <a:t>8/29/2024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0797E0D-6030-453D-85F1-252443D3245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00298" y="642918"/>
            <a:ext cx="7315208" cy="1357322"/>
          </a:xfrm>
        </p:spPr>
        <p:txBody>
          <a:bodyPr>
            <a:normAutofit/>
          </a:bodyPr>
          <a:lstStyle/>
          <a:p>
            <a:r>
              <a:rPr lang="en-US" dirty="0" smtClean="0"/>
              <a:t>EMPLOYEE DATA ANALYSIS USING EXCEL</a:t>
            </a:r>
            <a:endParaRPr lang="en-US" dirty="0"/>
          </a:p>
        </p:txBody>
      </p:sp>
      <p:sp>
        <p:nvSpPr>
          <p:cNvPr id="3" name="Subtitle 2"/>
          <p:cNvSpPr>
            <a:spLocks noGrp="1"/>
          </p:cNvSpPr>
          <p:nvPr>
            <p:ph type="subTitle" idx="1"/>
          </p:nvPr>
        </p:nvSpPr>
        <p:spPr>
          <a:xfrm>
            <a:off x="2214546" y="2643182"/>
            <a:ext cx="6715172" cy="2857520"/>
          </a:xfrm>
        </p:spPr>
        <p:txBody>
          <a:bodyPr>
            <a:normAutofit/>
          </a:bodyPr>
          <a:lstStyle/>
          <a:p>
            <a:r>
              <a:rPr lang="en-US" dirty="0" smtClean="0"/>
              <a:t>STUDENT NAMES: TAMIZHARTASI R</a:t>
            </a:r>
          </a:p>
          <a:p>
            <a:r>
              <a:rPr lang="en-US" dirty="0" smtClean="0"/>
              <a:t>REGISTER NO: 312220632</a:t>
            </a:r>
          </a:p>
          <a:p>
            <a:r>
              <a:rPr lang="en-US" dirty="0" smtClean="0"/>
              <a:t>DEPARTMENT: B.COM (ACCOUNTING &amp; FINANCE) 3YEAR</a:t>
            </a:r>
          </a:p>
          <a:p>
            <a:r>
              <a:rPr lang="en-US" dirty="0" smtClean="0"/>
              <a:t>COLLEGE: VALLAL P.T. LEE. CHENGALVARAYA NAICKER ARTS&amp; SCIENCE COLLEGE</a:t>
            </a:r>
          </a:p>
          <a:p>
            <a:r>
              <a:rPr lang="en-US" dirty="0" smtClean="0"/>
              <a:t>CHOOLAI, CHENNAI-600112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8926" y="357166"/>
            <a:ext cx="3000396" cy="523220"/>
          </a:xfrm>
          <a:prstGeom prst="rect">
            <a:avLst/>
          </a:prstGeom>
          <a:noFill/>
        </p:spPr>
        <p:txBody>
          <a:bodyPr wrap="square" rtlCol="0">
            <a:spAutoFit/>
          </a:bodyPr>
          <a:lstStyle/>
          <a:p>
            <a:pPr algn="ctr"/>
            <a:r>
              <a:rPr lang="en-US" sz="2800" b="1" dirty="0" smtClean="0"/>
              <a:t>MODELLING</a:t>
            </a:r>
            <a:r>
              <a:rPr lang="en-US" dirty="0" smtClean="0"/>
              <a:t> </a:t>
            </a:r>
            <a:endParaRPr lang="en-US" dirty="0"/>
          </a:p>
        </p:txBody>
      </p:sp>
      <p:graphicFrame>
        <p:nvGraphicFramePr>
          <p:cNvPr id="5" name="Table 4"/>
          <p:cNvGraphicFramePr>
            <a:graphicFrameLocks noGrp="1"/>
          </p:cNvGraphicFramePr>
          <p:nvPr/>
        </p:nvGraphicFramePr>
        <p:xfrm>
          <a:off x="500034" y="1071550"/>
          <a:ext cx="7572429" cy="5214968"/>
        </p:xfrm>
        <a:graphic>
          <a:graphicData uri="http://schemas.openxmlformats.org/drawingml/2006/table">
            <a:tbl>
              <a:tblPr/>
              <a:tblGrid>
                <a:gridCol w="659143"/>
                <a:gridCol w="826819"/>
                <a:gridCol w="531939"/>
                <a:gridCol w="289098"/>
                <a:gridCol w="601323"/>
                <a:gridCol w="398955"/>
                <a:gridCol w="1347195"/>
                <a:gridCol w="1399232"/>
                <a:gridCol w="1518725"/>
              </a:tblGrid>
              <a:tr h="887194">
                <a:tc rowSpan="2" gridSpan="3">
                  <a:txBody>
                    <a:bodyPr/>
                    <a:lstStyle/>
                    <a:p>
                      <a:pPr algn="ctr" fontAlgn="b"/>
                      <a:r>
                        <a:rPr lang="en-US" sz="900" b="1" i="0" u="none" strike="noStrike">
                          <a:solidFill>
                            <a:srgbClr val="1F497D"/>
                          </a:solidFill>
                          <a:latin typeface="Cambria"/>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rowSpan="2" hMerge="1">
                  <a:txBody>
                    <a:bodyPr/>
                    <a:lstStyle/>
                    <a:p>
                      <a:endParaRPr lang="en-US"/>
                    </a:p>
                  </a:txBody>
                  <a:tcPr/>
                </a:tc>
                <a:tc rowSpan="2" hMerge="1">
                  <a:txBody>
                    <a:bodyPr/>
                    <a:lstStyle/>
                    <a:p>
                      <a:endParaRPr lang="en-US"/>
                    </a:p>
                  </a:txBody>
                  <a:tcPr/>
                </a:tc>
                <a:tc gridSpan="5">
                  <a:txBody>
                    <a:bodyPr/>
                    <a:lstStyle/>
                    <a:p>
                      <a:pPr algn="l" fontAlgn="b"/>
                      <a:r>
                        <a:rPr lang="en-US" sz="900" b="1" i="0" u="none" strike="noStrike">
                          <a:solidFill>
                            <a:srgbClr val="1F497D"/>
                          </a:solidFill>
                          <a:latin typeface="Cambria"/>
                        </a:rPr>
                        <a:t>EMPLOYEES ATTRITION ANALYSIS USING EXCEL DASHBOARDS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fontAlgn="b"/>
                      <a:r>
                        <a:rPr lang="en-US" sz="900" b="1" i="0" u="none" strike="noStrike">
                          <a:solidFill>
                            <a:srgbClr val="1F497D"/>
                          </a:solidFill>
                          <a:latin typeface="Cambria"/>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r>
              <a:tr h="450809">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algn="l" fontAlgn="b"/>
                      <a:r>
                        <a:rPr lang="en-US" sz="900" b="1" i="0" u="none" strike="noStrike">
                          <a:solidFill>
                            <a:srgbClr val="1F497D"/>
                          </a:solidFill>
                          <a:latin typeface="Cambria"/>
                        </a:rPr>
                        <a:t> </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l" fontAlgn="b"/>
                      <a:r>
                        <a:rPr lang="en-US" sz="900" b="1" i="0" u="none" strike="noStrike">
                          <a:solidFill>
                            <a:srgbClr val="1F497D"/>
                          </a:solidFill>
                          <a:latin typeface="Cambria"/>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l" fontAlgn="b"/>
                      <a:r>
                        <a:rPr lang="en-US" sz="900" b="1" i="0" u="none" strike="noStrike">
                          <a:solidFill>
                            <a:srgbClr val="1F497D"/>
                          </a:solidFill>
                          <a:latin typeface="Cambria"/>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l" fontAlgn="b"/>
                      <a:r>
                        <a:rPr lang="en-US" sz="900" b="1" i="0" u="none" strike="noStrike">
                          <a:solidFill>
                            <a:srgbClr val="1F497D"/>
                          </a:solidFill>
                          <a:latin typeface="Cambria"/>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l" fontAlgn="b"/>
                      <a:r>
                        <a:rPr lang="en-US" sz="900" b="1" i="0" u="none" strike="noStrike">
                          <a:solidFill>
                            <a:srgbClr val="1F497D"/>
                          </a:solidFill>
                          <a:latin typeface="Cambria"/>
                        </a:rPr>
                        <a:t> </a:t>
                      </a:r>
                    </a:p>
                  </a:txBody>
                  <a:tcPr marL="0" marR="0" marT="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vMerge="1">
                  <a:txBody>
                    <a:bodyPr/>
                    <a:lstStyle/>
                    <a:p>
                      <a:endParaRPr lang="en-US"/>
                    </a:p>
                  </a:txBody>
                  <a:tcPr/>
                </a:tc>
              </a:tr>
              <a:tr h="270485">
                <a:tc>
                  <a:txBody>
                    <a:bodyPr/>
                    <a:lstStyle/>
                    <a:p>
                      <a:pPr algn="ctr" fontAlgn="t"/>
                      <a:r>
                        <a:rPr lang="en-US" sz="500" b="0" i="0" u="none" strike="noStrike">
                          <a:solidFill>
                            <a:srgbClr val="FFFFFF"/>
                          </a:solidFill>
                          <a:latin typeface="Calibri"/>
                        </a:rPr>
                        <a:t>ID</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t"/>
                      <a:r>
                        <a:rPr lang="en-US" sz="500" b="0" i="0" u="none" strike="noStrike">
                          <a:solidFill>
                            <a:srgbClr val="FFFFFF"/>
                          </a:solidFill>
                          <a:latin typeface="Calibri"/>
                        </a:rPr>
                        <a:t>FULLNAME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t"/>
                      <a:r>
                        <a:rPr lang="en-US" sz="500" b="0" i="0" u="none" strike="noStrike">
                          <a:solidFill>
                            <a:srgbClr val="FFFFFF"/>
                          </a:solidFill>
                          <a:latin typeface="Calibri"/>
                        </a:rPr>
                        <a:t>BIRTHDAY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t"/>
                      <a:r>
                        <a:rPr lang="en-US" sz="500" b="0" i="0" u="none" strike="noStrike">
                          <a:solidFill>
                            <a:srgbClr val="FFFFFF"/>
                          </a:solidFill>
                          <a:latin typeface="Calibri"/>
                        </a:rPr>
                        <a:t>AGE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t"/>
                      <a:r>
                        <a:rPr lang="en-US" sz="500" b="0" i="0" u="none" strike="noStrike">
                          <a:solidFill>
                            <a:srgbClr val="FFFFFF"/>
                          </a:solidFill>
                          <a:latin typeface="Calibri"/>
                        </a:rPr>
                        <a:t>AGE RANGE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t"/>
                      <a:r>
                        <a:rPr lang="en-US" sz="500" b="0" i="0" u="none" strike="noStrike">
                          <a:solidFill>
                            <a:srgbClr val="FFFFFF"/>
                          </a:solidFill>
                          <a:latin typeface="Calibri"/>
                        </a:rPr>
                        <a:t>GENDER</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t"/>
                      <a:r>
                        <a:rPr lang="en-US" sz="500" b="0" i="0" u="none" strike="noStrike">
                          <a:solidFill>
                            <a:srgbClr val="FFFFFF"/>
                          </a:solidFill>
                          <a:latin typeface="Calibri"/>
                        </a:rPr>
                        <a:t>RACE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t"/>
                      <a:r>
                        <a:rPr lang="en-US" sz="500" b="0" i="0" u="none" strike="noStrike">
                          <a:solidFill>
                            <a:srgbClr val="FFFFFF"/>
                          </a:solidFill>
                          <a:latin typeface="Calibri"/>
                        </a:rPr>
                        <a:t>DEPARTMENT</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c>
                  <a:txBody>
                    <a:bodyPr/>
                    <a:lstStyle/>
                    <a:p>
                      <a:pPr algn="ctr" fontAlgn="t"/>
                      <a:r>
                        <a:rPr lang="en-US" sz="500" b="0" i="0" u="none" strike="noStrike">
                          <a:solidFill>
                            <a:srgbClr val="FFFFFF"/>
                          </a:solidFill>
                          <a:latin typeface="Calibri"/>
                        </a:rPr>
                        <a:t>JOB TITLE</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90"/>
                    </a:solidFill>
                  </a:tcPr>
                </a:tc>
              </a:tr>
              <a:tr h="300540">
                <a:tc>
                  <a:txBody>
                    <a:bodyPr/>
                    <a:lstStyle/>
                    <a:p>
                      <a:pPr algn="ctr" fontAlgn="b"/>
                      <a:r>
                        <a:rPr lang="en-US" sz="500" b="0" i="0" u="none" strike="noStrike">
                          <a:solidFill>
                            <a:srgbClr val="FF0000"/>
                          </a:solidFill>
                          <a:latin typeface="Calibri"/>
                        </a:rPr>
                        <a:t>00-0037846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500" b="1" i="0" u="none" strike="noStrike">
                          <a:solidFill>
                            <a:srgbClr val="000000"/>
                          </a:solidFill>
                          <a:latin typeface="Calibri"/>
                        </a:rPr>
                        <a:t>MR. SANJAY </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30-06-1991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32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20-30 YEAR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HISPANIC OR LATINO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ENGINEERING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PROGRAQMMER ANALYSTI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0540">
                <a:tc>
                  <a:txBody>
                    <a:bodyPr/>
                    <a:lstStyle/>
                    <a:p>
                      <a:pPr algn="ctr" fontAlgn="b"/>
                      <a:r>
                        <a:rPr lang="en-US" sz="500" b="0" i="0" u="none" strike="noStrike">
                          <a:solidFill>
                            <a:srgbClr val="FF0000"/>
                          </a:solidFill>
                          <a:latin typeface="Calibri"/>
                        </a:rPr>
                        <a:t>00-0041533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500" b="1" i="0" u="none" strike="noStrike">
                          <a:solidFill>
                            <a:srgbClr val="000000"/>
                          </a:solidFill>
                          <a:latin typeface="Calibri"/>
                        </a:rPr>
                        <a:t>MR. PRAKASH</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29-06-1984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30-42 YEAR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WHITE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BUSINESS DEVELOPMENT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BUSINESS ANALYST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0540">
                <a:tc>
                  <a:txBody>
                    <a:bodyPr/>
                    <a:lstStyle/>
                    <a:p>
                      <a:pPr algn="ctr" fontAlgn="b"/>
                      <a:r>
                        <a:rPr lang="en-US" sz="500" b="0" i="0" u="none" strike="noStrike">
                          <a:solidFill>
                            <a:srgbClr val="FF0000"/>
                          </a:solidFill>
                          <a:latin typeface="Calibri"/>
                        </a:rPr>
                        <a:t>00-0045747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500" b="1" i="0" u="none" strike="noStrike">
                          <a:solidFill>
                            <a:srgbClr val="000000"/>
                          </a:solidFill>
                          <a:latin typeface="Calibri"/>
                        </a:rPr>
                        <a:t>MR. NAVEEN</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14-09-1982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41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40-52 YEAR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BLACK OR AFRIVCAN AMERICAN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SALES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SOLUTIONS ENGINEER MANAGER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0540">
                <a:tc>
                  <a:txBody>
                    <a:bodyPr/>
                    <a:lstStyle/>
                    <a:p>
                      <a:pPr algn="ctr" fontAlgn="b"/>
                      <a:r>
                        <a:rPr lang="en-US" sz="500" b="0" i="0" u="none" strike="noStrike">
                          <a:solidFill>
                            <a:srgbClr val="FF0000"/>
                          </a:solidFill>
                          <a:latin typeface="Calibri"/>
                        </a:rPr>
                        <a:t>00-0055274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500" b="1" i="0" u="none" strike="noStrike">
                          <a:solidFill>
                            <a:srgbClr val="000000"/>
                          </a:solidFill>
                          <a:latin typeface="Calibri"/>
                        </a:rPr>
                        <a:t>MR.SIVAKUMAR</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11-04-1994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20-32 YEAR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WHITE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SERVICES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SERVICE TECH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0540">
                <a:tc>
                  <a:txBody>
                    <a:bodyPr/>
                    <a:lstStyle/>
                    <a:p>
                      <a:pPr algn="ctr" fontAlgn="b"/>
                      <a:r>
                        <a:rPr lang="en-US" sz="500" b="0" i="0" u="none" strike="noStrike">
                          <a:solidFill>
                            <a:srgbClr val="FF0000"/>
                          </a:solidFill>
                          <a:latin typeface="Calibri"/>
                        </a:rPr>
                        <a:t>00-0076100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500" b="1" i="0" u="none" strike="noStrike">
                          <a:solidFill>
                            <a:srgbClr val="000000"/>
                          </a:solidFill>
                          <a:latin typeface="Calibri"/>
                        </a:rPr>
                        <a:t>MR.RAJA</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18-01-1971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50-32 YEAR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TWO OR MORE RACES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PRODUCT MANAGEMENT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BUSINESS ANALYST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0540">
                <a:tc>
                  <a:txBody>
                    <a:bodyPr/>
                    <a:lstStyle/>
                    <a:p>
                      <a:pPr algn="ctr" fontAlgn="b"/>
                      <a:r>
                        <a:rPr lang="en-US" sz="500" b="0" i="0" u="none" strike="noStrike">
                          <a:solidFill>
                            <a:srgbClr val="FF0000"/>
                          </a:solidFill>
                          <a:latin typeface="Calibri"/>
                        </a:rPr>
                        <a:t>00-0116166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500" b="1" i="0" u="none" strike="noStrike">
                          <a:solidFill>
                            <a:srgbClr val="000000"/>
                          </a:solidFill>
                          <a:latin typeface="Calibri"/>
                        </a:rPr>
                        <a:t>MR.MANOJ KUMAR</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15-12-1979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40-52 YEAR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ASIAN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ENGINEERING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DEVELOPER III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0540">
                <a:tc>
                  <a:txBody>
                    <a:bodyPr/>
                    <a:lstStyle/>
                    <a:p>
                      <a:pPr algn="ctr" fontAlgn="b"/>
                      <a:r>
                        <a:rPr lang="en-US" sz="500" b="0" i="0" u="none" strike="noStrike">
                          <a:solidFill>
                            <a:srgbClr val="FF0000"/>
                          </a:solidFill>
                          <a:latin typeface="Calibri"/>
                        </a:rPr>
                        <a:t>00-0363185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500" b="1" i="0" u="none" strike="noStrike">
                          <a:solidFill>
                            <a:srgbClr val="000000"/>
                          </a:solidFill>
                          <a:latin typeface="Calibri"/>
                        </a:rPr>
                        <a:t>MR. JAYAKUMAR</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05-08-1995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20-30 YEAR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TWO OR MORE RACES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ENGINEERING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SERVICE TECH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0540">
                <a:tc>
                  <a:txBody>
                    <a:bodyPr/>
                    <a:lstStyle/>
                    <a:p>
                      <a:pPr algn="ctr" fontAlgn="b"/>
                      <a:r>
                        <a:rPr lang="en-US" sz="500" b="0" i="0" u="none" strike="noStrike">
                          <a:solidFill>
                            <a:srgbClr val="FF0000"/>
                          </a:solidFill>
                          <a:latin typeface="Calibri"/>
                        </a:rPr>
                        <a:t>00-0380704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500" b="1" i="0" u="none" strike="noStrike">
                          <a:solidFill>
                            <a:srgbClr val="000000"/>
                          </a:solidFill>
                          <a:latin typeface="Calibri"/>
                        </a:rPr>
                        <a:t>MR. DHANASEKAR</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14-05-1996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30-42 YEAR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BLACK OR AFRIVCAN AMERICAN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ENGINEERING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BUSINESS SYSTEMS DEVELOPMENT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0540">
                <a:tc>
                  <a:txBody>
                    <a:bodyPr/>
                    <a:lstStyle/>
                    <a:p>
                      <a:pPr algn="ctr" fontAlgn="b"/>
                      <a:r>
                        <a:rPr lang="en-US" sz="500" b="0" i="0" u="none" strike="noStrike">
                          <a:solidFill>
                            <a:srgbClr val="FF0000"/>
                          </a:solidFill>
                          <a:latin typeface="Calibri"/>
                        </a:rPr>
                        <a:t>00-0381660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500" b="1" i="0" u="none" strike="noStrike">
                          <a:solidFill>
                            <a:srgbClr val="000000"/>
                          </a:solidFill>
                          <a:latin typeface="Calibri"/>
                        </a:rPr>
                        <a:t>MS. YUVARANI</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23-07-1966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50-62 YEAR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WHITE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SERVICES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ANALYST PROGRAMMER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0540">
                <a:tc>
                  <a:txBody>
                    <a:bodyPr/>
                    <a:lstStyle/>
                    <a:p>
                      <a:pPr algn="ctr" fontAlgn="b"/>
                      <a:r>
                        <a:rPr lang="en-US" sz="500" b="0" i="0" u="none" strike="noStrike">
                          <a:solidFill>
                            <a:srgbClr val="FF0000"/>
                          </a:solidFill>
                          <a:latin typeface="Calibri"/>
                        </a:rPr>
                        <a:t>00-0419202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500" b="1" i="0" u="none" strike="noStrike">
                          <a:solidFill>
                            <a:srgbClr val="000000"/>
                          </a:solidFill>
                          <a:latin typeface="Calibri"/>
                        </a:rPr>
                        <a:t>MS. MANJU</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05-12-1980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40-52 YEAR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HISPANIC OR LATINO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SALES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STAFF AVVOUNTANT 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0540">
                <a:tc>
                  <a:txBody>
                    <a:bodyPr/>
                    <a:lstStyle/>
                    <a:p>
                      <a:pPr algn="ctr" fontAlgn="b"/>
                      <a:r>
                        <a:rPr lang="en-US" sz="500" b="0" i="0" u="none" strike="noStrike">
                          <a:solidFill>
                            <a:srgbClr val="FF0000"/>
                          </a:solidFill>
                          <a:latin typeface="Calibri"/>
                        </a:rPr>
                        <a:t>00-0472287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500" b="1" i="0" u="none" strike="noStrike">
                          <a:solidFill>
                            <a:srgbClr val="000000"/>
                          </a:solidFill>
                          <a:latin typeface="Calibri"/>
                        </a:rPr>
                        <a:t>MS. SANGEETHA</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22-02-1994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20-32 YEAR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FEMALE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TWO OR MORE RACES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BUSINESS DEVELOPMENT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DEVELOPER III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0540">
                <a:tc>
                  <a:txBody>
                    <a:bodyPr/>
                    <a:lstStyle/>
                    <a:p>
                      <a:pPr algn="ctr" fontAlgn="b"/>
                      <a:r>
                        <a:rPr lang="en-US" sz="500" b="0" i="0" u="none" strike="noStrike">
                          <a:solidFill>
                            <a:srgbClr val="FF0000"/>
                          </a:solidFill>
                          <a:latin typeface="Calibri"/>
                        </a:rPr>
                        <a:t>00-0472832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500" b="1" i="0" u="none" strike="noStrike">
                          <a:solidFill>
                            <a:srgbClr val="000000"/>
                          </a:solidFill>
                          <a:latin typeface="Calibri"/>
                        </a:rPr>
                        <a:t>MR. YASHMITH</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20-10-1988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30-42 YEAR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MALE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WHITE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a:solidFill>
                            <a:srgbClr val="000000"/>
                          </a:solidFill>
                          <a:latin typeface="Calibri"/>
                        </a:rPr>
                        <a:t>PRODUCT MANAGEMENT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1" i="0" u="none" strike="noStrike" dirty="0">
                          <a:solidFill>
                            <a:srgbClr val="000000"/>
                          </a:solidFill>
                          <a:latin typeface="Calibri"/>
                        </a:rPr>
                        <a:t>SENIOR ATTORNEY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0233" y="500042"/>
            <a:ext cx="5214974" cy="646331"/>
          </a:xfrm>
          <a:prstGeom prst="rect">
            <a:avLst/>
          </a:prstGeom>
          <a:noFill/>
        </p:spPr>
        <p:txBody>
          <a:bodyPr wrap="square" rtlCol="0">
            <a:spAutoFit/>
          </a:bodyPr>
          <a:lstStyle/>
          <a:p>
            <a:pPr algn="ctr"/>
            <a:r>
              <a:rPr lang="en-US" sz="3600" b="1" dirty="0" smtClean="0"/>
              <a:t>CONCLUSION </a:t>
            </a:r>
            <a:endParaRPr lang="en-US" sz="3600" b="1" dirty="0"/>
          </a:p>
        </p:txBody>
      </p:sp>
      <p:graphicFrame>
        <p:nvGraphicFramePr>
          <p:cNvPr id="3" name="Chart 2"/>
          <p:cNvGraphicFramePr/>
          <p:nvPr/>
        </p:nvGraphicFramePr>
        <p:xfrm>
          <a:off x="571472" y="1428736"/>
          <a:ext cx="7143800" cy="507209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992"/>
            <a:ext cx="7467600" cy="1214446"/>
          </a:xfrm>
        </p:spPr>
        <p:txBody>
          <a:bodyPr>
            <a:normAutofit/>
          </a:bodyPr>
          <a:lstStyle/>
          <a:p>
            <a:pPr algn="ctr"/>
            <a:r>
              <a:rPr lang="en-US" sz="6000" b="1" dirty="0" smtClean="0"/>
              <a:t>THANK YOU </a:t>
            </a:r>
            <a:endParaRPr lang="en-US" sz="6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84" y="500042"/>
            <a:ext cx="3643338" cy="928694"/>
          </a:xfrm>
        </p:spPr>
        <p:txBody>
          <a:bodyPr/>
          <a:lstStyle/>
          <a:p>
            <a:r>
              <a:rPr lang="en-US" dirty="0" smtClean="0"/>
              <a:t>PROJECT TITLE</a:t>
            </a:r>
            <a:endParaRPr lang="en-US" dirty="0"/>
          </a:p>
        </p:txBody>
      </p:sp>
      <p:sp>
        <p:nvSpPr>
          <p:cNvPr id="3" name="Content Placeholder 2"/>
          <p:cNvSpPr>
            <a:spLocks noGrp="1"/>
          </p:cNvSpPr>
          <p:nvPr>
            <p:ph sz="quarter" idx="1"/>
          </p:nvPr>
        </p:nvSpPr>
        <p:spPr>
          <a:xfrm>
            <a:off x="1428728" y="2143116"/>
            <a:ext cx="6357982" cy="1214446"/>
          </a:xfrm>
        </p:spPr>
        <p:txBody>
          <a:bodyPr/>
          <a:lstStyle/>
          <a:p>
            <a:r>
              <a:rPr lang="en-US" dirty="0" smtClean="0"/>
              <a:t>EMPLOYEE ATTRITION ANALYSIS USING EXCEL DASHBOARDS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8926" y="571480"/>
            <a:ext cx="2066916" cy="774720"/>
          </a:xfrm>
        </p:spPr>
        <p:txBody>
          <a:bodyPr/>
          <a:lstStyle/>
          <a:p>
            <a:r>
              <a:rPr lang="en-US" dirty="0" smtClean="0"/>
              <a:t>AGENDA</a:t>
            </a:r>
            <a:endParaRPr lang="en-US" dirty="0"/>
          </a:p>
        </p:txBody>
      </p:sp>
      <p:sp>
        <p:nvSpPr>
          <p:cNvPr id="3" name="Content Placeholder 2"/>
          <p:cNvSpPr>
            <a:spLocks noGrp="1"/>
          </p:cNvSpPr>
          <p:nvPr>
            <p:ph sz="quarter" idx="1"/>
          </p:nvPr>
        </p:nvSpPr>
        <p:spPr>
          <a:xfrm>
            <a:off x="1357290" y="1714488"/>
            <a:ext cx="6429420" cy="4143404"/>
          </a:xfrm>
        </p:spPr>
        <p:txBody>
          <a:bodyPr/>
          <a:lstStyle/>
          <a:p>
            <a:r>
              <a:rPr lang="en-US" dirty="0" smtClean="0"/>
              <a:t>1. PROBLEM STATEMENT</a:t>
            </a:r>
          </a:p>
          <a:p>
            <a:r>
              <a:rPr lang="en-US" dirty="0" smtClean="0"/>
              <a:t>2. PROJECT OVERVIEW</a:t>
            </a:r>
          </a:p>
          <a:p>
            <a:r>
              <a:rPr lang="en-US" dirty="0" smtClean="0"/>
              <a:t>3. END USERS</a:t>
            </a:r>
          </a:p>
          <a:p>
            <a:r>
              <a:rPr lang="en-US" dirty="0" smtClean="0"/>
              <a:t>4. OUR SOLUTION AND PROPOSITION</a:t>
            </a:r>
          </a:p>
          <a:p>
            <a:r>
              <a:rPr lang="en-US" dirty="0" smtClean="0"/>
              <a:t>5. DATASET DESCRIPTION</a:t>
            </a:r>
          </a:p>
          <a:p>
            <a:r>
              <a:rPr lang="en-US" dirty="0" smtClean="0"/>
              <a:t>6. MODELLING APPROACH</a:t>
            </a:r>
          </a:p>
          <a:p>
            <a:r>
              <a:rPr lang="en-US" dirty="0" smtClean="0"/>
              <a:t>7. RESULTS AND DISCUSSION</a:t>
            </a:r>
          </a:p>
          <a:p>
            <a:r>
              <a:rPr lang="en-US" dirty="0" smtClean="0"/>
              <a:t>8. CONCLUSION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32" y="642918"/>
            <a:ext cx="4181484" cy="571496"/>
          </a:xfrm>
        </p:spPr>
        <p:txBody>
          <a:bodyPr/>
          <a:lstStyle/>
          <a:p>
            <a:r>
              <a:rPr lang="en-US" dirty="0" smtClean="0"/>
              <a:t>Problem statement</a:t>
            </a:r>
            <a:endParaRPr lang="en-US" dirty="0"/>
          </a:p>
        </p:txBody>
      </p:sp>
      <p:sp>
        <p:nvSpPr>
          <p:cNvPr id="3" name="Content Placeholder 2"/>
          <p:cNvSpPr>
            <a:spLocks noGrp="1"/>
          </p:cNvSpPr>
          <p:nvPr>
            <p:ph sz="quarter" idx="1"/>
          </p:nvPr>
        </p:nvSpPr>
        <p:spPr/>
        <p:txBody>
          <a:bodyPr/>
          <a:lstStyle/>
          <a:p>
            <a:r>
              <a:rPr lang="en-US" dirty="0" smtClean="0"/>
              <a:t>Analyze the dataset to find out factors influencing Employee Attrition in the company</a:t>
            </a:r>
          </a:p>
          <a:p>
            <a:r>
              <a:rPr lang="en-US" dirty="0" smtClean="0"/>
              <a:t>Is there a relationship between attrition monthly income and monthly rate?</a:t>
            </a:r>
          </a:p>
          <a:p>
            <a:r>
              <a:rPr lang="en-US" dirty="0" smtClean="0"/>
              <a:t>How do factors like job satisfaction, marital status, gender, job role department, work-life balance, etc affects attrition?</a:t>
            </a:r>
          </a:p>
          <a:p>
            <a:r>
              <a:rPr lang="en-US" dirty="0" smtClean="0"/>
              <a:t>From the departure of team members to the strategic retention initiatives, join us on a journey through the data-driven narrative that empowers organizations not only to understand but master the art of retaining top talent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0298" y="642918"/>
            <a:ext cx="3714776" cy="642942"/>
          </a:xfrm>
        </p:spPr>
        <p:txBody>
          <a:bodyPr/>
          <a:lstStyle/>
          <a:p>
            <a:r>
              <a:rPr lang="en-US" dirty="0" smtClean="0"/>
              <a:t>Project overview</a:t>
            </a:r>
            <a:endParaRPr lang="en-US" dirty="0"/>
          </a:p>
        </p:txBody>
      </p:sp>
      <p:sp>
        <p:nvSpPr>
          <p:cNvPr id="3" name="Content Placeholder 2"/>
          <p:cNvSpPr>
            <a:spLocks noGrp="1"/>
          </p:cNvSpPr>
          <p:nvPr>
            <p:ph sz="quarter" idx="1"/>
          </p:nvPr>
        </p:nvSpPr>
        <p:spPr>
          <a:xfrm>
            <a:off x="457200" y="1600200"/>
            <a:ext cx="7758138" cy="5400700"/>
          </a:xfrm>
        </p:spPr>
        <p:txBody>
          <a:bodyPr>
            <a:normAutofit/>
          </a:bodyPr>
          <a:lstStyle/>
          <a:p>
            <a:pPr>
              <a:buNone/>
            </a:pPr>
            <a:r>
              <a:rPr lang="en-US" dirty="0" smtClean="0"/>
              <a:t>DATA COLLECTION: Gather historical employee data, including demographics, job roles, tenure, performance metrics, and reasons for leaving.</a:t>
            </a:r>
          </a:p>
          <a:p>
            <a:pPr>
              <a:buNone/>
            </a:pPr>
            <a:r>
              <a:rPr lang="en-US" dirty="0" smtClean="0"/>
              <a:t>DATA ANALYSIS: Perform </a:t>
            </a:r>
            <a:r>
              <a:rPr lang="en-US" dirty="0" err="1" smtClean="0"/>
              <a:t>ststistical</a:t>
            </a:r>
            <a:r>
              <a:rPr lang="en-US" dirty="0" smtClean="0"/>
              <a:t> </a:t>
            </a:r>
            <a:r>
              <a:rPr lang="en-US" dirty="0" err="1" smtClean="0"/>
              <a:t>anlysis</a:t>
            </a:r>
            <a:r>
              <a:rPr lang="en-US" dirty="0" smtClean="0"/>
              <a:t> to identify trends, patterns, and correlations related to employee attrition.</a:t>
            </a:r>
          </a:p>
          <a:p>
            <a:pPr>
              <a:buNone/>
            </a:pPr>
            <a:r>
              <a:rPr lang="en-US" dirty="0" smtClean="0"/>
              <a:t>DASHBOARD DEVELOPMENT: Create an interactive dashboard that visualizes key </a:t>
            </a:r>
            <a:r>
              <a:rPr lang="en-US" dirty="0" err="1" smtClean="0"/>
              <a:t>metrtics</a:t>
            </a:r>
            <a:r>
              <a:rPr lang="en-US" dirty="0" smtClean="0"/>
              <a:t> and </a:t>
            </a:r>
            <a:r>
              <a:rPr lang="en-US" dirty="0" err="1" smtClean="0"/>
              <a:t>issights</a:t>
            </a:r>
            <a:r>
              <a:rPr lang="en-US" dirty="0" smtClean="0"/>
              <a:t>, allowing users to explore data and generate reports.</a:t>
            </a:r>
          </a:p>
          <a:p>
            <a:pPr>
              <a:buNone/>
            </a:pPr>
            <a:r>
              <a:rPr lang="en-US" dirty="0" smtClean="0"/>
              <a:t>RECOMMENDATIONS REPORT: Provide actionable insights and commendations based on the analysis to help reduce attrition rates.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050" y="714356"/>
            <a:ext cx="2500330" cy="714380"/>
          </a:xfrm>
        </p:spPr>
        <p:txBody>
          <a:bodyPr/>
          <a:lstStyle/>
          <a:p>
            <a:r>
              <a:rPr lang="en-US" dirty="0" smtClean="0"/>
              <a:t>End users </a:t>
            </a:r>
            <a:endParaRPr lang="en-US" dirty="0"/>
          </a:p>
        </p:txBody>
      </p:sp>
      <p:sp>
        <p:nvSpPr>
          <p:cNvPr id="3" name="Content Placeholder 2"/>
          <p:cNvSpPr>
            <a:spLocks noGrp="1"/>
          </p:cNvSpPr>
          <p:nvPr>
            <p:ph sz="quarter" idx="1"/>
          </p:nvPr>
        </p:nvSpPr>
        <p:spPr/>
        <p:txBody>
          <a:bodyPr>
            <a:normAutofit fontScale="92500"/>
          </a:bodyPr>
          <a:lstStyle/>
          <a:p>
            <a:r>
              <a:rPr lang="en-US" dirty="0" smtClean="0"/>
              <a:t>Identify and </a:t>
            </a:r>
            <a:r>
              <a:rPr lang="en-US" dirty="0" err="1" smtClean="0"/>
              <a:t>understqanding</a:t>
            </a:r>
            <a:r>
              <a:rPr lang="en-US" dirty="0" smtClean="0"/>
              <a:t> the needs of end users is crucial for ensuring the success and utility of the employee Attrition Analysis and Dashboard. </a:t>
            </a:r>
            <a:r>
              <a:rPr lang="en-US" dirty="0" err="1" smtClean="0"/>
              <a:t>Hers’s</a:t>
            </a:r>
            <a:r>
              <a:rPr lang="en-US" dirty="0" smtClean="0"/>
              <a:t> a breakdown of </a:t>
            </a:r>
            <a:r>
              <a:rPr lang="en-US" dirty="0" err="1" smtClean="0"/>
              <a:t>potenetial</a:t>
            </a:r>
            <a:r>
              <a:rPr lang="en-US" dirty="0" smtClean="0"/>
              <a:t> and users and their roles:</a:t>
            </a:r>
          </a:p>
          <a:p>
            <a:r>
              <a:rPr lang="en-US" dirty="0" smtClean="0"/>
              <a:t>NEEDS:</a:t>
            </a:r>
          </a:p>
          <a:p>
            <a:r>
              <a:rPr lang="en-US" dirty="0" smtClean="0"/>
              <a:t>Insights into overall attrition trends and patterns.</a:t>
            </a:r>
          </a:p>
          <a:p>
            <a:r>
              <a:rPr lang="en-US" dirty="0" smtClean="0"/>
              <a:t>Data on specific departments or roles with high turnover rates.</a:t>
            </a:r>
          </a:p>
          <a:p>
            <a:r>
              <a:rPr lang="en-US" dirty="0" smtClean="0"/>
              <a:t>Reasons for employee exits to address underlying issues.</a:t>
            </a:r>
          </a:p>
          <a:p>
            <a:r>
              <a:rPr lang="en-US" dirty="0" err="1" smtClean="0"/>
              <a:t>Predicitive</a:t>
            </a:r>
            <a:r>
              <a:rPr lang="en-US" dirty="0" smtClean="0"/>
              <a:t> analytics to anticipate future attrition and plan interventions.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642918"/>
            <a:ext cx="6996138" cy="774720"/>
          </a:xfrm>
        </p:spPr>
        <p:txBody>
          <a:bodyPr>
            <a:normAutofit fontScale="90000"/>
          </a:bodyPr>
          <a:lstStyle/>
          <a:p>
            <a:r>
              <a:rPr lang="en-US" dirty="0" smtClean="0"/>
              <a:t>OUR SOLUTION AND PROPOSITION</a:t>
            </a:r>
            <a:endParaRPr lang="en-US" dirty="0"/>
          </a:p>
        </p:txBody>
      </p:sp>
      <p:sp>
        <p:nvSpPr>
          <p:cNvPr id="3" name="Content Placeholder 2"/>
          <p:cNvSpPr>
            <a:spLocks noGrp="1"/>
          </p:cNvSpPr>
          <p:nvPr>
            <p:ph sz="quarter" idx="1"/>
          </p:nvPr>
        </p:nvSpPr>
        <p:spPr>
          <a:xfrm>
            <a:off x="1214414" y="2143116"/>
            <a:ext cx="6286544" cy="3429024"/>
          </a:xfrm>
        </p:spPr>
        <p:txBody>
          <a:bodyPr/>
          <a:lstStyle/>
          <a:p>
            <a:r>
              <a:rPr lang="en-US" dirty="0" smtClean="0"/>
              <a:t>Our solution is designed to provide a comprehensive analysis of employee attrition and deliver actionable insights through an interactive and user frie3ndly dashboard. This solution aims to help organizations understand the factors driving employee turnover, anticipate future trends, and implement effective retention strategies.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3108" y="785794"/>
            <a:ext cx="4500594" cy="571504"/>
          </a:xfrm>
        </p:spPr>
        <p:txBody>
          <a:bodyPr/>
          <a:lstStyle/>
          <a:p>
            <a:r>
              <a:rPr lang="en-US" dirty="0" smtClean="0"/>
              <a:t>Dataset description</a:t>
            </a:r>
            <a:endParaRPr lang="en-US" dirty="0"/>
          </a:p>
        </p:txBody>
      </p:sp>
      <p:sp>
        <p:nvSpPr>
          <p:cNvPr id="3" name="Content Placeholder 2"/>
          <p:cNvSpPr>
            <a:spLocks noGrp="1"/>
          </p:cNvSpPr>
          <p:nvPr>
            <p:ph sz="quarter" idx="1"/>
          </p:nvPr>
        </p:nvSpPr>
        <p:spPr>
          <a:xfrm>
            <a:off x="1357290" y="2000240"/>
            <a:ext cx="6000792" cy="4143404"/>
          </a:xfrm>
        </p:spPr>
        <p:txBody>
          <a:bodyPr/>
          <a:lstStyle/>
          <a:p>
            <a:r>
              <a:rPr lang="en-US" dirty="0" smtClean="0"/>
              <a:t>The dataset for employee attrition analysis is a comprehensive collection of employee-related data that enables a detailed examination of factors influencing employee turnover. Here’s a detailed description of the dataset components, including the key features and data types.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RESULTS</a:t>
            </a:r>
            <a:endParaRPr lang="en-US" dirty="0"/>
          </a:p>
        </p:txBody>
      </p:sp>
      <p:graphicFrame>
        <p:nvGraphicFramePr>
          <p:cNvPr id="3" name="Chart 2"/>
          <p:cNvGraphicFramePr/>
          <p:nvPr/>
        </p:nvGraphicFramePr>
        <p:xfrm>
          <a:off x="1071538" y="1714488"/>
          <a:ext cx="6786610" cy="478634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79</TotalTime>
  <Words>630</Words>
  <Application>Microsoft Office PowerPoint</Application>
  <PresentationFormat>On-screen Show (4:3)</PresentationFormat>
  <Paragraphs>168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Oriel</vt:lpstr>
      <vt:lpstr>EMPLOYEE DATA ANALYSIS USING EXCEL</vt:lpstr>
      <vt:lpstr>PROJECT TITLE</vt:lpstr>
      <vt:lpstr>AGENDA</vt:lpstr>
      <vt:lpstr>Problem statement</vt:lpstr>
      <vt:lpstr>Project overview</vt:lpstr>
      <vt:lpstr>End users </vt:lpstr>
      <vt:lpstr>OUR SOLUTION AND PROPOSITION</vt:lpstr>
      <vt:lpstr>Dataset description</vt:lpstr>
      <vt:lpstr>RESULTS</vt:lpstr>
      <vt:lpstr>Slide 10</vt:lpstr>
      <vt:lpstr>Slide 11</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P.T.LEE CNASC</dc:creator>
  <cp:lastModifiedBy>P.T.LEE CNASC</cp:lastModifiedBy>
  <cp:revision>9</cp:revision>
  <dcterms:created xsi:type="dcterms:W3CDTF">2024-08-29T10:03:26Z</dcterms:created>
  <dcterms:modified xsi:type="dcterms:W3CDTF">2024-08-29T11:23:20Z</dcterms:modified>
</cp:coreProperties>
</file>