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uce Bold" charset="1" panose="00000800000000000000"/>
      <p:regular r:id="rId18"/>
    </p:embeddedFont>
    <p:embeddedFont>
      <p:font typeface="Open Sauce Italics" charset="1" panose="00000500000000000000"/>
      <p:regular r:id="rId19"/>
    </p:embeddedFont>
    <p:embeddedFont>
      <p:font typeface="Open Sauce" charset="1" panose="00000500000000000000"/>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972F0"/>
        </a:solidFill>
      </p:bgPr>
    </p:bg>
    <p:spTree>
      <p:nvGrpSpPr>
        <p:cNvPr id="1" name=""/>
        <p:cNvGrpSpPr/>
        <p:nvPr/>
      </p:nvGrpSpPr>
      <p:grpSpPr>
        <a:xfrm>
          <a:off x="0" y="0"/>
          <a:ext cx="0" cy="0"/>
          <a:chOff x="0" y="0"/>
          <a:chExt cx="0" cy="0"/>
        </a:xfrm>
      </p:grpSpPr>
      <p:grpSp>
        <p:nvGrpSpPr>
          <p:cNvPr name="Group 2" id="2"/>
          <p:cNvGrpSpPr/>
          <p:nvPr/>
        </p:nvGrpSpPr>
        <p:grpSpPr>
          <a:xfrm rot="0">
            <a:off x="0" y="-1396453"/>
            <a:ext cx="18288000" cy="11083773"/>
            <a:chOff x="0" y="0"/>
            <a:chExt cx="4816593" cy="2919183"/>
          </a:xfrm>
        </p:grpSpPr>
        <p:sp>
          <p:nvSpPr>
            <p:cNvPr name="Freeform 3" id="3"/>
            <p:cNvSpPr/>
            <p:nvPr/>
          </p:nvSpPr>
          <p:spPr>
            <a:xfrm flipH="false" flipV="false" rot="0">
              <a:off x="0" y="0"/>
              <a:ext cx="4816592" cy="2919183"/>
            </a:xfrm>
            <a:custGeom>
              <a:avLst/>
              <a:gdLst/>
              <a:ahLst/>
              <a:cxnLst/>
              <a:rect r="r" b="b" t="t" l="l"/>
              <a:pathLst>
                <a:path h="2919183" w="4816592">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FFFFFF"/>
            </a:solidFill>
          </p:spPr>
        </p:sp>
        <p:sp>
          <p:nvSpPr>
            <p:cNvPr name="TextBox 4" id="4"/>
            <p:cNvSpPr txBox="true"/>
            <p:nvPr/>
          </p:nvSpPr>
          <p:spPr>
            <a:xfrm>
              <a:off x="0" y="-38100"/>
              <a:ext cx="4816593" cy="29572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996199" y="-7188235"/>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810926" y="7857092"/>
            <a:ext cx="9529995" cy="9529995"/>
          </a:xfrm>
          <a:custGeom>
            <a:avLst/>
            <a:gdLst/>
            <a:ahLst/>
            <a:cxnLst/>
            <a:rect r="r" b="b" t="t" l="l"/>
            <a:pathLst>
              <a:path h="9529995" w="9529995">
                <a:moveTo>
                  <a:pt x="0" y="9529995"/>
                </a:moveTo>
                <a:lnTo>
                  <a:pt x="9529996" y="9529995"/>
                </a:lnTo>
                <a:lnTo>
                  <a:pt x="9529996" y="0"/>
                </a:lnTo>
                <a:lnTo>
                  <a:pt x="0" y="0"/>
                </a:lnTo>
                <a:lnTo>
                  <a:pt x="0" y="9529995"/>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50814" y="1730578"/>
            <a:ext cx="3412922" cy="34129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4906463" y="6275412"/>
            <a:ext cx="2498104" cy="24981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1194958" y="651900"/>
            <a:ext cx="2785139" cy="27851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772759" y="1672347"/>
            <a:ext cx="435420" cy="457025"/>
          </a:xfrm>
          <a:custGeom>
            <a:avLst/>
            <a:gdLst/>
            <a:ahLst/>
            <a:cxnLst/>
            <a:rect r="r" b="b" t="t" l="l"/>
            <a:pathLst>
              <a:path h="457025" w="435420">
                <a:moveTo>
                  <a:pt x="0" y="0"/>
                </a:moveTo>
                <a:lnTo>
                  <a:pt x="435421" y="0"/>
                </a:lnTo>
                <a:lnTo>
                  <a:pt x="435421" y="457025"/>
                </a:lnTo>
                <a:lnTo>
                  <a:pt x="0" y="4570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2661968" y="4762976"/>
            <a:ext cx="779675" cy="718763"/>
          </a:xfrm>
          <a:custGeom>
            <a:avLst/>
            <a:gdLst/>
            <a:ahLst/>
            <a:cxnLst/>
            <a:rect r="r" b="b" t="t" l="l"/>
            <a:pathLst>
              <a:path h="718763" w="779675">
                <a:moveTo>
                  <a:pt x="0" y="0"/>
                </a:moveTo>
                <a:lnTo>
                  <a:pt x="779675" y="0"/>
                </a:lnTo>
                <a:lnTo>
                  <a:pt x="779675" y="718764"/>
                </a:lnTo>
                <a:lnTo>
                  <a:pt x="0" y="718764"/>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8" id="18"/>
          <p:cNvSpPr/>
          <p:nvPr/>
        </p:nvSpPr>
        <p:spPr>
          <a:xfrm flipH="false" flipV="false" rot="2599173">
            <a:off x="12753259" y="2403067"/>
            <a:ext cx="281939" cy="259912"/>
          </a:xfrm>
          <a:custGeom>
            <a:avLst/>
            <a:gdLst/>
            <a:ahLst/>
            <a:cxnLst/>
            <a:rect r="r" b="b" t="t" l="l"/>
            <a:pathLst>
              <a:path h="259912" w="281939">
                <a:moveTo>
                  <a:pt x="0" y="0"/>
                </a:moveTo>
                <a:lnTo>
                  <a:pt x="281939" y="0"/>
                </a:lnTo>
                <a:lnTo>
                  <a:pt x="281939" y="259912"/>
                </a:lnTo>
                <a:lnTo>
                  <a:pt x="0" y="259912"/>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9" id="19"/>
          <p:cNvSpPr/>
          <p:nvPr/>
        </p:nvSpPr>
        <p:spPr>
          <a:xfrm flipH="false" flipV="false" rot="0">
            <a:off x="15938682" y="2675064"/>
            <a:ext cx="486056" cy="448083"/>
          </a:xfrm>
          <a:custGeom>
            <a:avLst/>
            <a:gdLst/>
            <a:ahLst/>
            <a:cxnLst/>
            <a:rect r="r" b="b" t="t" l="l"/>
            <a:pathLst>
              <a:path h="448083" w="486056">
                <a:moveTo>
                  <a:pt x="0" y="0"/>
                </a:moveTo>
                <a:lnTo>
                  <a:pt x="486057" y="0"/>
                </a:lnTo>
                <a:lnTo>
                  <a:pt x="486057" y="448084"/>
                </a:lnTo>
                <a:lnTo>
                  <a:pt x="0" y="448084"/>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20" id="20"/>
          <p:cNvSpPr/>
          <p:nvPr/>
        </p:nvSpPr>
        <p:spPr>
          <a:xfrm flipH="false" flipV="false" rot="0">
            <a:off x="-1327786" y="8288732"/>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7404567" y="389660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3152623" y="1988743"/>
            <a:ext cx="3038978" cy="6267230"/>
          </a:xfrm>
          <a:custGeom>
            <a:avLst/>
            <a:gdLst/>
            <a:ahLst/>
            <a:cxnLst/>
            <a:rect r="r" b="b" t="t" l="l"/>
            <a:pathLst>
              <a:path h="6267230" w="3038978">
                <a:moveTo>
                  <a:pt x="0" y="0"/>
                </a:moveTo>
                <a:lnTo>
                  <a:pt x="3038978" y="0"/>
                </a:lnTo>
                <a:lnTo>
                  <a:pt x="3038978" y="6267230"/>
                </a:lnTo>
                <a:lnTo>
                  <a:pt x="0" y="6267230"/>
                </a:lnTo>
                <a:lnTo>
                  <a:pt x="0" y="0"/>
                </a:lnTo>
                <a:close/>
              </a:path>
            </a:pathLst>
          </a:custGeom>
          <a:blipFill>
            <a:blip r:embed="rId10"/>
            <a:stretch>
              <a:fillRect l="-68333" t="0" r="0" b="0"/>
            </a:stretch>
          </a:blipFill>
        </p:spPr>
      </p:sp>
      <p:sp>
        <p:nvSpPr>
          <p:cNvPr name="TextBox 23" id="23"/>
          <p:cNvSpPr txBox="true"/>
          <p:nvPr/>
        </p:nvSpPr>
        <p:spPr>
          <a:xfrm rot="0">
            <a:off x="1838678" y="4547227"/>
            <a:ext cx="10242265" cy="1455420"/>
          </a:xfrm>
          <a:prstGeom prst="rect">
            <a:avLst/>
          </a:prstGeom>
        </p:spPr>
        <p:txBody>
          <a:bodyPr anchor="t" rtlCol="false" tIns="0" lIns="0" bIns="0" rIns="0">
            <a:spAutoFit/>
          </a:bodyPr>
          <a:lstStyle/>
          <a:p>
            <a:pPr algn="l">
              <a:lnSpc>
                <a:spcPts val="5880"/>
              </a:lnSpc>
            </a:pPr>
            <a:r>
              <a:rPr lang="en-US" sz="4200" spc="117" b="true">
                <a:solidFill>
                  <a:srgbClr val="000000"/>
                </a:solidFill>
                <a:latin typeface="Open Sauce Bold"/>
                <a:ea typeface="Open Sauce Bold"/>
                <a:cs typeface="Open Sauce Bold"/>
                <a:sym typeface="Open Sauce Bold"/>
              </a:rPr>
              <a:t>Educational Performance </a:t>
            </a:r>
          </a:p>
          <a:p>
            <a:pPr algn="l">
              <a:lnSpc>
                <a:spcPts val="5880"/>
              </a:lnSpc>
            </a:pPr>
            <a:r>
              <a:rPr lang="en-US" sz="4200" spc="117" b="true">
                <a:solidFill>
                  <a:srgbClr val="000000"/>
                </a:solidFill>
                <a:latin typeface="Open Sauce Bold"/>
                <a:ea typeface="Open Sauce Bold"/>
                <a:cs typeface="Open Sauce Bold"/>
                <a:sym typeface="Open Sauce Bold"/>
              </a:rPr>
              <a:t>Analysis and Insights Dashboard</a:t>
            </a:r>
          </a:p>
        </p:txBody>
      </p:sp>
      <p:sp>
        <p:nvSpPr>
          <p:cNvPr name="TextBox 24" id="24"/>
          <p:cNvSpPr txBox="true"/>
          <p:nvPr/>
        </p:nvSpPr>
        <p:spPr>
          <a:xfrm rot="0">
            <a:off x="6575214" y="6665194"/>
            <a:ext cx="4957772" cy="1380279"/>
          </a:xfrm>
          <a:prstGeom prst="rect">
            <a:avLst/>
          </a:prstGeom>
        </p:spPr>
        <p:txBody>
          <a:bodyPr anchor="t" rtlCol="false" tIns="0" lIns="0" bIns="0" rIns="0">
            <a:spAutoFit/>
          </a:bodyPr>
          <a:lstStyle/>
          <a:p>
            <a:pPr algn="l">
              <a:lnSpc>
                <a:spcPts val="3721"/>
              </a:lnSpc>
            </a:pPr>
            <a:r>
              <a:rPr lang="en-US" sz="2658" spc="39" b="true">
                <a:solidFill>
                  <a:srgbClr val="3972F0"/>
                </a:solidFill>
                <a:latin typeface="Open Sauce Bold"/>
                <a:ea typeface="Open Sauce Bold"/>
                <a:cs typeface="Open Sauce Bold"/>
                <a:sym typeface="Open Sauce Bold"/>
              </a:rPr>
              <a:t>Tamilarasan S (192224003)</a:t>
            </a:r>
          </a:p>
          <a:p>
            <a:pPr algn="l">
              <a:lnSpc>
                <a:spcPts val="3721"/>
              </a:lnSpc>
            </a:pPr>
            <a:r>
              <a:rPr lang="en-US" sz="2658" spc="39" b="true">
                <a:solidFill>
                  <a:srgbClr val="3972F0"/>
                </a:solidFill>
                <a:latin typeface="Open Sauce Bold"/>
                <a:ea typeface="Open Sauce Bold"/>
                <a:cs typeface="Open Sauce Bold"/>
                <a:sym typeface="Open Sauce Bold"/>
              </a:rPr>
              <a:t>Yuvanika G N (192224014)</a:t>
            </a:r>
          </a:p>
          <a:p>
            <a:pPr algn="l">
              <a:lnSpc>
                <a:spcPts val="3721"/>
              </a:lnSpc>
            </a:pPr>
            <a:r>
              <a:rPr lang="en-US" sz="2658" spc="39" b="true">
                <a:solidFill>
                  <a:srgbClr val="3972F0"/>
                </a:solidFill>
                <a:latin typeface="Open Sauce Bold"/>
                <a:ea typeface="Open Sauce Bold"/>
                <a:cs typeface="Open Sauce Bold"/>
                <a:sym typeface="Open Sauce Bold"/>
              </a:rPr>
              <a:t>Charukesh U B (192224120)</a:t>
            </a:r>
          </a:p>
        </p:txBody>
      </p:sp>
      <p:sp>
        <p:nvSpPr>
          <p:cNvPr name="TextBox 25" id="25"/>
          <p:cNvSpPr txBox="true"/>
          <p:nvPr/>
        </p:nvSpPr>
        <p:spPr>
          <a:xfrm rot="0">
            <a:off x="1838678" y="7024578"/>
            <a:ext cx="5258106" cy="635123"/>
          </a:xfrm>
          <a:prstGeom prst="rect">
            <a:avLst/>
          </a:prstGeom>
        </p:spPr>
        <p:txBody>
          <a:bodyPr anchor="t" rtlCol="false" tIns="0" lIns="0" bIns="0" rIns="0">
            <a:spAutoFit/>
          </a:bodyPr>
          <a:lstStyle/>
          <a:p>
            <a:pPr algn="l">
              <a:lnSpc>
                <a:spcPts val="5178"/>
              </a:lnSpc>
            </a:pPr>
            <a:r>
              <a:rPr lang="en-US" sz="3699" i="true">
                <a:solidFill>
                  <a:srgbClr val="707070"/>
                </a:solidFill>
                <a:latin typeface="Open Sauce Italics"/>
                <a:ea typeface="Open Sauce Italics"/>
                <a:cs typeface="Open Sauce Italics"/>
                <a:sym typeface="Open Sauce Italics"/>
              </a:rPr>
              <a:t>Created by Team</a:t>
            </a:r>
          </a:p>
        </p:txBody>
      </p:sp>
      <p:sp>
        <p:nvSpPr>
          <p:cNvPr name="TextBox 26" id="26"/>
          <p:cNvSpPr txBox="true"/>
          <p:nvPr/>
        </p:nvSpPr>
        <p:spPr>
          <a:xfrm rot="0">
            <a:off x="2275939" y="1598512"/>
            <a:ext cx="6960435" cy="530860"/>
          </a:xfrm>
          <a:prstGeom prst="rect">
            <a:avLst/>
          </a:prstGeom>
        </p:spPr>
        <p:txBody>
          <a:bodyPr anchor="t" rtlCol="false" tIns="0" lIns="0" bIns="0" rIns="0">
            <a:spAutoFit/>
          </a:bodyPr>
          <a:lstStyle/>
          <a:p>
            <a:pPr algn="l">
              <a:lnSpc>
                <a:spcPts val="4340"/>
              </a:lnSpc>
            </a:pPr>
            <a:r>
              <a:rPr lang="en-US" sz="3100">
                <a:solidFill>
                  <a:srgbClr val="707070"/>
                </a:solidFill>
                <a:latin typeface="Open Sauce"/>
                <a:ea typeface="Open Sauce"/>
                <a:cs typeface="Open Sauce"/>
                <a:sym typeface="Open Sauce"/>
              </a:rPr>
              <a:t>CAPSTONE PROJECT</a:t>
            </a:r>
          </a:p>
        </p:txBody>
      </p:sp>
      <p:sp>
        <p:nvSpPr>
          <p:cNvPr name="TextBox 27" id="27"/>
          <p:cNvSpPr txBox="true"/>
          <p:nvPr/>
        </p:nvSpPr>
        <p:spPr>
          <a:xfrm rot="0">
            <a:off x="1838678" y="3056473"/>
            <a:ext cx="8006408" cy="1073785"/>
          </a:xfrm>
          <a:prstGeom prst="rect">
            <a:avLst/>
          </a:prstGeom>
        </p:spPr>
        <p:txBody>
          <a:bodyPr anchor="t" rtlCol="false" tIns="0" lIns="0" bIns="0" rIns="0">
            <a:spAutoFit/>
          </a:bodyPr>
          <a:lstStyle/>
          <a:p>
            <a:pPr algn="l">
              <a:lnSpc>
                <a:spcPts val="4339"/>
              </a:lnSpc>
            </a:pPr>
            <a:r>
              <a:rPr lang="en-US" sz="3099" spc="142" b="true">
                <a:solidFill>
                  <a:srgbClr val="3972F0"/>
                </a:solidFill>
                <a:latin typeface="Open Sauce Bold"/>
                <a:ea typeface="Open Sauce Bold"/>
                <a:cs typeface="Open Sauce Bold"/>
                <a:sym typeface="Open Sauce Bold"/>
              </a:rPr>
              <a:t>DATA HANDLING AND VIZUALIZATION FOR AUTOMATED PROCESSING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401687"/>
            <a:ext cx="18288000" cy="11083773"/>
            <a:chOff x="0" y="0"/>
            <a:chExt cx="4816593" cy="2919183"/>
          </a:xfrm>
        </p:grpSpPr>
        <p:sp>
          <p:nvSpPr>
            <p:cNvPr name="Freeform 3" id="3"/>
            <p:cNvSpPr/>
            <p:nvPr/>
          </p:nvSpPr>
          <p:spPr>
            <a:xfrm flipH="false" flipV="false" rot="0">
              <a:off x="0" y="0"/>
              <a:ext cx="4816592" cy="2919183"/>
            </a:xfrm>
            <a:custGeom>
              <a:avLst/>
              <a:gdLst/>
              <a:ahLst/>
              <a:cxnLst/>
              <a:rect r="r" b="b" t="t" l="l"/>
              <a:pathLst>
                <a:path h="2919183" w="4816592">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3972F0"/>
            </a:solidFill>
          </p:spPr>
        </p:sp>
        <p:sp>
          <p:nvSpPr>
            <p:cNvPr name="TextBox 4" id="4"/>
            <p:cNvSpPr txBox="true"/>
            <p:nvPr/>
          </p:nvSpPr>
          <p:spPr>
            <a:xfrm>
              <a:off x="0" y="-38100"/>
              <a:ext cx="4816593" cy="29572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65690" y="6298891"/>
            <a:ext cx="9529995" cy="9529995"/>
          </a:xfrm>
          <a:custGeom>
            <a:avLst/>
            <a:gdLst/>
            <a:ahLst/>
            <a:cxnLst/>
            <a:rect r="r" b="b" t="t" l="l"/>
            <a:pathLst>
              <a:path h="9529995" w="9529995">
                <a:moveTo>
                  <a:pt x="0" y="0"/>
                </a:moveTo>
                <a:lnTo>
                  <a:pt x="9529996" y="0"/>
                </a:lnTo>
                <a:lnTo>
                  <a:pt x="9529996" y="9529996"/>
                </a:lnTo>
                <a:lnTo>
                  <a:pt x="0" y="9529996"/>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94119" y="-7263081"/>
            <a:ext cx="9529995" cy="9529995"/>
          </a:xfrm>
          <a:custGeom>
            <a:avLst/>
            <a:gdLst/>
            <a:ahLst/>
            <a:cxnLst/>
            <a:rect r="r" b="b" t="t" l="l"/>
            <a:pathLst>
              <a:path h="9529995" w="9529995">
                <a:moveTo>
                  <a:pt x="0" y="0"/>
                </a:moveTo>
                <a:lnTo>
                  <a:pt x="9529996" y="0"/>
                </a:lnTo>
                <a:lnTo>
                  <a:pt x="9529996"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168480" y="2748171"/>
            <a:ext cx="3151190" cy="31511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6949873" y="7395262"/>
            <a:ext cx="1692546" cy="169254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949873" y="1497656"/>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38166" y="2899246"/>
            <a:ext cx="1766866" cy="969568"/>
          </a:xfrm>
          <a:custGeom>
            <a:avLst/>
            <a:gdLst/>
            <a:ahLst/>
            <a:cxnLst/>
            <a:rect r="r" b="b" t="t" l="l"/>
            <a:pathLst>
              <a:path h="969568" w="1766866">
                <a:moveTo>
                  <a:pt x="0" y="0"/>
                </a:moveTo>
                <a:lnTo>
                  <a:pt x="1766866" y="0"/>
                </a:lnTo>
                <a:lnTo>
                  <a:pt x="1766866" y="969567"/>
                </a:lnTo>
                <a:lnTo>
                  <a:pt x="0" y="969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2599173">
            <a:off x="16091348" y="3099095"/>
            <a:ext cx="727562" cy="670721"/>
          </a:xfrm>
          <a:custGeom>
            <a:avLst/>
            <a:gdLst/>
            <a:ahLst/>
            <a:cxnLst/>
            <a:rect r="r" b="b" t="t" l="l"/>
            <a:pathLst>
              <a:path h="670721" w="727562">
                <a:moveTo>
                  <a:pt x="0" y="0"/>
                </a:moveTo>
                <a:lnTo>
                  <a:pt x="727562" y="0"/>
                </a:lnTo>
                <a:lnTo>
                  <a:pt x="727562" y="670721"/>
                </a:lnTo>
                <a:lnTo>
                  <a:pt x="0" y="670721"/>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6" id="16"/>
          <p:cNvSpPr/>
          <p:nvPr/>
        </p:nvSpPr>
        <p:spPr>
          <a:xfrm flipH="false" flipV="false" rot="2599173">
            <a:off x="11608639" y="5260438"/>
            <a:ext cx="474441" cy="437375"/>
          </a:xfrm>
          <a:custGeom>
            <a:avLst/>
            <a:gdLst/>
            <a:ahLst/>
            <a:cxnLst/>
            <a:rect r="r" b="b" t="t" l="l"/>
            <a:pathLst>
              <a:path h="437375" w="474441">
                <a:moveTo>
                  <a:pt x="0" y="0"/>
                </a:moveTo>
                <a:lnTo>
                  <a:pt x="474441" y="0"/>
                </a:lnTo>
                <a:lnTo>
                  <a:pt x="474441" y="437375"/>
                </a:lnTo>
                <a:lnTo>
                  <a:pt x="0" y="437375"/>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7" id="17"/>
          <p:cNvSpPr/>
          <p:nvPr/>
        </p:nvSpPr>
        <p:spPr>
          <a:xfrm flipH="false" flipV="false" rot="0">
            <a:off x="872219" y="1982440"/>
            <a:ext cx="16767446" cy="6937531"/>
          </a:xfrm>
          <a:custGeom>
            <a:avLst/>
            <a:gdLst/>
            <a:ahLst/>
            <a:cxnLst/>
            <a:rect r="r" b="b" t="t" l="l"/>
            <a:pathLst>
              <a:path h="6937531" w="16767446">
                <a:moveTo>
                  <a:pt x="0" y="0"/>
                </a:moveTo>
                <a:lnTo>
                  <a:pt x="16767446" y="0"/>
                </a:lnTo>
                <a:lnTo>
                  <a:pt x="16767446" y="6937531"/>
                </a:lnTo>
                <a:lnTo>
                  <a:pt x="0" y="6937531"/>
                </a:lnTo>
                <a:lnTo>
                  <a:pt x="0" y="0"/>
                </a:lnTo>
                <a:close/>
              </a:path>
            </a:pathLst>
          </a:custGeom>
          <a:blipFill>
            <a:blip r:embed="rId10"/>
            <a:stretch>
              <a:fillRect l="0" t="0" r="0" b="0"/>
            </a:stretch>
          </a:blipFill>
        </p:spPr>
      </p:sp>
      <p:sp>
        <p:nvSpPr>
          <p:cNvPr name="TextBox 18" id="18"/>
          <p:cNvSpPr txBox="true"/>
          <p:nvPr/>
        </p:nvSpPr>
        <p:spPr>
          <a:xfrm rot="0">
            <a:off x="872219" y="366947"/>
            <a:ext cx="3606363" cy="901178"/>
          </a:xfrm>
          <a:prstGeom prst="rect">
            <a:avLst/>
          </a:prstGeom>
        </p:spPr>
        <p:txBody>
          <a:bodyPr anchor="t" rtlCol="false" tIns="0" lIns="0" bIns="0" rIns="0">
            <a:spAutoFit/>
          </a:bodyPr>
          <a:lstStyle/>
          <a:p>
            <a:pPr algn="l">
              <a:lnSpc>
                <a:spcPts val="7442"/>
              </a:lnSpc>
            </a:pPr>
            <a:r>
              <a:rPr lang="en-US" sz="5315" spc="-372" b="true">
                <a:solidFill>
                  <a:srgbClr val="000000"/>
                </a:solidFill>
                <a:latin typeface="Open Sauce Bold"/>
                <a:ea typeface="Open Sauce Bold"/>
                <a:cs typeface="Open Sauce Bold"/>
                <a:sym typeface="Open Sauce Bold"/>
              </a:rPr>
              <a:t>Output</a:t>
            </a:r>
          </a:p>
        </p:txBody>
      </p:sp>
      <p:sp>
        <p:nvSpPr>
          <p:cNvPr name="TextBox 19" id="19"/>
          <p:cNvSpPr txBox="true"/>
          <p:nvPr/>
        </p:nvSpPr>
        <p:spPr>
          <a:xfrm rot="0">
            <a:off x="3034840" y="366979"/>
            <a:ext cx="2977734" cy="901147"/>
          </a:xfrm>
          <a:prstGeom prst="rect">
            <a:avLst/>
          </a:prstGeom>
        </p:spPr>
        <p:txBody>
          <a:bodyPr anchor="t" rtlCol="false" tIns="0" lIns="0" bIns="0" rIns="0">
            <a:spAutoFit/>
          </a:bodyPr>
          <a:lstStyle/>
          <a:p>
            <a:pPr algn="l">
              <a:lnSpc>
                <a:spcPts val="7443"/>
              </a:lnSpc>
            </a:pPr>
            <a:r>
              <a:rPr lang="en-US" sz="5317" spc="-372" b="true">
                <a:solidFill>
                  <a:srgbClr val="3972F0"/>
                </a:solidFill>
                <a:latin typeface="Open Sauce Bold"/>
                <a:ea typeface="Open Sauce Bold"/>
                <a:cs typeface="Open Sauce Bold"/>
                <a:sym typeface="Open Sauce Bold"/>
              </a:rPr>
              <a:t>Samples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57712" y="-1307820"/>
            <a:ext cx="5051305" cy="12844173"/>
            <a:chOff x="0" y="0"/>
            <a:chExt cx="1330385" cy="3382827"/>
          </a:xfrm>
        </p:grpSpPr>
        <p:sp>
          <p:nvSpPr>
            <p:cNvPr name="Freeform 3" id="3"/>
            <p:cNvSpPr/>
            <p:nvPr/>
          </p:nvSpPr>
          <p:spPr>
            <a:xfrm flipH="false" flipV="false" rot="0">
              <a:off x="0" y="0"/>
              <a:ext cx="1330385" cy="3382827"/>
            </a:xfrm>
            <a:custGeom>
              <a:avLst/>
              <a:gdLst/>
              <a:ahLst/>
              <a:cxnLst/>
              <a:rect r="r" b="b" t="t" l="l"/>
              <a:pathLst>
                <a:path h="3382827" w="1330385">
                  <a:moveTo>
                    <a:pt x="78166" y="0"/>
                  </a:moveTo>
                  <a:lnTo>
                    <a:pt x="1252219" y="0"/>
                  </a:lnTo>
                  <a:cubicBezTo>
                    <a:pt x="1272950" y="0"/>
                    <a:pt x="1292832" y="8235"/>
                    <a:pt x="1307491" y="22894"/>
                  </a:cubicBezTo>
                  <a:cubicBezTo>
                    <a:pt x="1322150" y="37553"/>
                    <a:pt x="1330385" y="57435"/>
                    <a:pt x="1330385" y="78166"/>
                  </a:cubicBezTo>
                  <a:lnTo>
                    <a:pt x="1330385" y="3304662"/>
                  </a:lnTo>
                  <a:cubicBezTo>
                    <a:pt x="1330385" y="3325392"/>
                    <a:pt x="1322150" y="3345274"/>
                    <a:pt x="1307491" y="3359933"/>
                  </a:cubicBezTo>
                  <a:cubicBezTo>
                    <a:pt x="1292832" y="3374592"/>
                    <a:pt x="1272950" y="3382827"/>
                    <a:pt x="1252219" y="3382827"/>
                  </a:cubicBezTo>
                  <a:lnTo>
                    <a:pt x="78166" y="3382827"/>
                  </a:lnTo>
                  <a:cubicBezTo>
                    <a:pt x="57435" y="3382827"/>
                    <a:pt x="37553" y="3374592"/>
                    <a:pt x="22894" y="3359933"/>
                  </a:cubicBezTo>
                  <a:cubicBezTo>
                    <a:pt x="8235" y="3345274"/>
                    <a:pt x="0" y="3325392"/>
                    <a:pt x="0" y="3304662"/>
                  </a:cubicBezTo>
                  <a:lnTo>
                    <a:pt x="0" y="78166"/>
                  </a:lnTo>
                  <a:cubicBezTo>
                    <a:pt x="0" y="57435"/>
                    <a:pt x="8235" y="37553"/>
                    <a:pt x="22894" y="22894"/>
                  </a:cubicBezTo>
                  <a:cubicBezTo>
                    <a:pt x="37553" y="8235"/>
                    <a:pt x="57435" y="0"/>
                    <a:pt x="78166" y="0"/>
                  </a:cubicBezTo>
                  <a:close/>
                </a:path>
              </a:pathLst>
            </a:custGeom>
            <a:solidFill>
              <a:srgbClr val="3972F0"/>
            </a:solidFill>
          </p:spPr>
        </p:sp>
        <p:sp>
          <p:nvSpPr>
            <p:cNvPr name="TextBox 4" id="4"/>
            <p:cNvSpPr txBox="true"/>
            <p:nvPr/>
          </p:nvSpPr>
          <p:spPr>
            <a:xfrm>
              <a:off x="0" y="-38100"/>
              <a:ext cx="1330385" cy="342092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100666" y="1418268"/>
            <a:ext cx="1673561" cy="167356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595846" y="4845486"/>
            <a:ext cx="6782825" cy="3985408"/>
          </a:xfrm>
          <a:custGeom>
            <a:avLst/>
            <a:gdLst/>
            <a:ahLst/>
            <a:cxnLst/>
            <a:rect r="r" b="b" t="t" l="l"/>
            <a:pathLst>
              <a:path h="3985408" w="6782825">
                <a:moveTo>
                  <a:pt x="0" y="0"/>
                </a:moveTo>
                <a:lnTo>
                  <a:pt x="6782825" y="0"/>
                </a:lnTo>
                <a:lnTo>
                  <a:pt x="6782825" y="3985408"/>
                </a:lnTo>
                <a:lnTo>
                  <a:pt x="0" y="3985408"/>
                </a:lnTo>
                <a:lnTo>
                  <a:pt x="0" y="0"/>
                </a:lnTo>
                <a:close/>
              </a:path>
            </a:pathLst>
          </a:custGeom>
          <a:blipFill>
            <a:blip r:embed="rId2"/>
            <a:stretch>
              <a:fillRect l="-9050" t="-11865" r="0" b="-11865"/>
            </a:stretch>
          </a:blipFill>
        </p:spPr>
      </p:sp>
      <p:grpSp>
        <p:nvGrpSpPr>
          <p:cNvPr name="Group 9" id="9"/>
          <p:cNvGrpSpPr>
            <a:grpSpLocks noChangeAspect="true"/>
          </p:cNvGrpSpPr>
          <p:nvPr/>
        </p:nvGrpSpPr>
        <p:grpSpPr>
          <a:xfrm rot="0">
            <a:off x="9937447" y="2255048"/>
            <a:ext cx="6754776" cy="3543556"/>
            <a:chOff x="0" y="0"/>
            <a:chExt cx="6350000" cy="3331210"/>
          </a:xfrm>
        </p:grpSpPr>
        <p:sp>
          <p:nvSpPr>
            <p:cNvPr name="Freeform 10" id="10"/>
            <p:cNvSpPr/>
            <p:nvPr/>
          </p:nvSpPr>
          <p:spPr>
            <a:xfrm flipH="false" flipV="false" rot="0">
              <a:off x="0" y="0"/>
              <a:ext cx="6350000" cy="3331210"/>
            </a:xfrm>
            <a:custGeom>
              <a:avLst/>
              <a:gdLst/>
              <a:ahLst/>
              <a:cxnLst/>
              <a:rect r="r" b="b" t="t" l="l"/>
              <a:pathLst>
                <a:path h="3331210" w="635000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a:blip r:embed="rId3"/>
              <a:stretch>
                <a:fillRect l="0" t="-13619" r="0" b="-13619"/>
              </a:stretch>
            </a:blipFill>
          </p:spPr>
        </p:sp>
      </p:grpSp>
      <p:sp>
        <p:nvSpPr>
          <p:cNvPr name="TextBox 11" id="11"/>
          <p:cNvSpPr txBox="true"/>
          <p:nvPr/>
        </p:nvSpPr>
        <p:spPr>
          <a:xfrm rot="0">
            <a:off x="1597986" y="1405716"/>
            <a:ext cx="5342623" cy="1242865"/>
          </a:xfrm>
          <a:prstGeom prst="rect">
            <a:avLst/>
          </a:prstGeom>
        </p:spPr>
        <p:txBody>
          <a:bodyPr anchor="t" rtlCol="false" tIns="0" lIns="0" bIns="0" rIns="0">
            <a:spAutoFit/>
          </a:bodyPr>
          <a:lstStyle/>
          <a:p>
            <a:pPr algn="l">
              <a:lnSpc>
                <a:spcPts val="10245"/>
              </a:lnSpc>
            </a:pPr>
            <a:r>
              <a:rPr lang="en-US" sz="7318" spc="-512" b="true">
                <a:solidFill>
                  <a:srgbClr val="000000"/>
                </a:solidFill>
                <a:latin typeface="Open Sauce Bold"/>
                <a:ea typeface="Open Sauce Bold"/>
                <a:cs typeface="Open Sauce Bold"/>
                <a:sym typeface="Open Sauce Bold"/>
              </a:rPr>
              <a:t>Conclusion</a:t>
            </a:r>
          </a:p>
        </p:txBody>
      </p:sp>
      <p:sp>
        <p:nvSpPr>
          <p:cNvPr name="Freeform 12" id="12"/>
          <p:cNvSpPr/>
          <p:nvPr/>
        </p:nvSpPr>
        <p:spPr>
          <a:xfrm flipH="false" flipV="false" rot="0">
            <a:off x="-168881" y="1679013"/>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690846" y="9035021"/>
            <a:ext cx="1568454" cy="860689"/>
          </a:xfrm>
          <a:custGeom>
            <a:avLst/>
            <a:gdLst/>
            <a:ahLst/>
            <a:cxnLst/>
            <a:rect r="r" b="b" t="t" l="l"/>
            <a:pathLst>
              <a:path h="860689" w="1568454">
                <a:moveTo>
                  <a:pt x="0" y="0"/>
                </a:moveTo>
                <a:lnTo>
                  <a:pt x="1568454" y="0"/>
                </a:lnTo>
                <a:lnTo>
                  <a:pt x="1568454" y="860689"/>
                </a:lnTo>
                <a:lnTo>
                  <a:pt x="0" y="8606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303593" y="8797527"/>
            <a:ext cx="3122391" cy="312239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2599173">
            <a:off x="15948778" y="8540487"/>
            <a:ext cx="630036" cy="580815"/>
          </a:xfrm>
          <a:custGeom>
            <a:avLst/>
            <a:gdLst/>
            <a:ahLst/>
            <a:cxnLst/>
            <a:rect r="r" b="b" t="t" l="l"/>
            <a:pathLst>
              <a:path h="580815" w="630036">
                <a:moveTo>
                  <a:pt x="0" y="0"/>
                </a:moveTo>
                <a:lnTo>
                  <a:pt x="630036" y="0"/>
                </a:lnTo>
                <a:lnTo>
                  <a:pt x="630036" y="580814"/>
                </a:lnTo>
                <a:lnTo>
                  <a:pt x="0" y="580814"/>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8" id="18"/>
          <p:cNvSpPr/>
          <p:nvPr/>
        </p:nvSpPr>
        <p:spPr>
          <a:xfrm flipH="false" flipV="false" rot="2599173">
            <a:off x="6329393" y="2613196"/>
            <a:ext cx="517978" cy="477511"/>
          </a:xfrm>
          <a:custGeom>
            <a:avLst/>
            <a:gdLst/>
            <a:ahLst/>
            <a:cxnLst/>
            <a:rect r="r" b="b" t="t" l="l"/>
            <a:pathLst>
              <a:path h="477511" w="517978">
                <a:moveTo>
                  <a:pt x="0" y="0"/>
                </a:moveTo>
                <a:lnTo>
                  <a:pt x="517978" y="0"/>
                </a:lnTo>
                <a:lnTo>
                  <a:pt x="517978" y="477511"/>
                </a:lnTo>
                <a:lnTo>
                  <a:pt x="0" y="477511"/>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TextBox 19" id="19"/>
          <p:cNvSpPr txBox="true"/>
          <p:nvPr/>
        </p:nvSpPr>
        <p:spPr>
          <a:xfrm rot="0">
            <a:off x="1818798" y="3336823"/>
            <a:ext cx="6319848" cy="5698198"/>
          </a:xfrm>
          <a:prstGeom prst="rect">
            <a:avLst/>
          </a:prstGeom>
        </p:spPr>
        <p:txBody>
          <a:bodyPr anchor="t" rtlCol="false" tIns="0" lIns="0" bIns="0" rIns="0">
            <a:spAutoFit/>
          </a:bodyPr>
          <a:lstStyle/>
          <a:p>
            <a:pPr algn="l">
              <a:lnSpc>
                <a:spcPts val="4166"/>
              </a:lnSpc>
            </a:pPr>
            <a:r>
              <a:rPr lang="en-US" sz="2976">
                <a:solidFill>
                  <a:srgbClr val="000000"/>
                </a:solidFill>
                <a:latin typeface="Open Sauce"/>
                <a:ea typeface="Open Sauce"/>
                <a:cs typeface="Open Sauce"/>
                <a:sym typeface="Open Sauce"/>
              </a:rPr>
              <a:t>This dashboard not only visualizes educational data but also provides actionable insights for educators and policymakers to enhance student performance and allocate resources more effectively. Regular analysis of this data can lead to continuous improvements in the educational landscape.</a:t>
            </a:r>
          </a:p>
          <a:p>
            <a:pPr algn="l">
              <a:lnSpc>
                <a:spcPts val="416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55734" y="4122096"/>
            <a:ext cx="2395329" cy="23953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5511876"/>
            <a:ext cx="18288000" cy="6015803"/>
            <a:chOff x="0" y="0"/>
            <a:chExt cx="4816593" cy="1584409"/>
          </a:xfrm>
        </p:grpSpPr>
        <p:sp>
          <p:nvSpPr>
            <p:cNvPr name="Freeform 6" id="6"/>
            <p:cNvSpPr/>
            <p:nvPr/>
          </p:nvSpPr>
          <p:spPr>
            <a:xfrm flipH="false" flipV="false" rot="0">
              <a:off x="0" y="0"/>
              <a:ext cx="4816592" cy="1584409"/>
            </a:xfrm>
            <a:custGeom>
              <a:avLst/>
              <a:gdLst/>
              <a:ahLst/>
              <a:cxnLst/>
              <a:rect r="r" b="b" t="t" l="l"/>
              <a:pathLst>
                <a:path h="1584409" w="4816592">
                  <a:moveTo>
                    <a:pt x="21590" y="0"/>
                  </a:moveTo>
                  <a:lnTo>
                    <a:pt x="4795002" y="0"/>
                  </a:lnTo>
                  <a:cubicBezTo>
                    <a:pt x="4800728" y="0"/>
                    <a:pt x="4806220" y="2275"/>
                    <a:pt x="4810269" y="6324"/>
                  </a:cubicBezTo>
                  <a:cubicBezTo>
                    <a:pt x="4814318" y="10372"/>
                    <a:pt x="4816592" y="15864"/>
                    <a:pt x="4816592" y="21590"/>
                  </a:cubicBezTo>
                  <a:lnTo>
                    <a:pt x="4816592" y="1562819"/>
                  </a:lnTo>
                  <a:cubicBezTo>
                    <a:pt x="4816592" y="1568545"/>
                    <a:pt x="4814318" y="1574036"/>
                    <a:pt x="4810269" y="1578085"/>
                  </a:cubicBezTo>
                  <a:cubicBezTo>
                    <a:pt x="4806220" y="1582134"/>
                    <a:pt x="4800728" y="1584409"/>
                    <a:pt x="4795002" y="1584409"/>
                  </a:cubicBezTo>
                  <a:lnTo>
                    <a:pt x="21590" y="1584409"/>
                  </a:lnTo>
                  <a:cubicBezTo>
                    <a:pt x="9666" y="1584409"/>
                    <a:pt x="0" y="1574743"/>
                    <a:pt x="0" y="1562819"/>
                  </a:cubicBezTo>
                  <a:lnTo>
                    <a:pt x="0" y="21590"/>
                  </a:lnTo>
                  <a:cubicBezTo>
                    <a:pt x="0" y="9666"/>
                    <a:pt x="9666" y="0"/>
                    <a:pt x="21590" y="0"/>
                  </a:cubicBezTo>
                  <a:close/>
                </a:path>
              </a:pathLst>
            </a:custGeom>
            <a:solidFill>
              <a:srgbClr val="3972F0"/>
            </a:solidFill>
          </p:spPr>
        </p:sp>
        <p:sp>
          <p:nvSpPr>
            <p:cNvPr name="TextBox 7" id="7"/>
            <p:cNvSpPr txBox="true"/>
            <p:nvPr/>
          </p:nvSpPr>
          <p:spPr>
            <a:xfrm>
              <a:off x="0" y="-38100"/>
              <a:ext cx="4816593" cy="162250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764998" y="5511876"/>
            <a:ext cx="9529995" cy="9529995"/>
          </a:xfrm>
          <a:custGeom>
            <a:avLst/>
            <a:gdLst/>
            <a:ahLst/>
            <a:cxnLst/>
            <a:rect r="r" b="b" t="t" l="l"/>
            <a:pathLst>
              <a:path h="9529995" w="9529995">
                <a:moveTo>
                  <a:pt x="0" y="0"/>
                </a:moveTo>
                <a:lnTo>
                  <a:pt x="9529996" y="0"/>
                </a:lnTo>
                <a:lnTo>
                  <a:pt x="9529996" y="9529996"/>
                </a:lnTo>
                <a:lnTo>
                  <a:pt x="0" y="9529996"/>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094119" y="-7263081"/>
            <a:ext cx="9529995" cy="9529995"/>
          </a:xfrm>
          <a:custGeom>
            <a:avLst/>
            <a:gdLst/>
            <a:ahLst/>
            <a:cxnLst/>
            <a:rect r="r" b="b" t="t" l="l"/>
            <a:pathLst>
              <a:path h="9529995" w="9529995">
                <a:moveTo>
                  <a:pt x="0" y="0"/>
                </a:moveTo>
                <a:lnTo>
                  <a:pt x="9529996" y="0"/>
                </a:lnTo>
                <a:lnTo>
                  <a:pt x="9529996"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8881" y="2131123"/>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937137" y="3637312"/>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6128024" y="8110547"/>
            <a:ext cx="1692546" cy="169254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597986" y="3611910"/>
            <a:ext cx="10834600" cy="2299984"/>
          </a:xfrm>
          <a:prstGeom prst="rect">
            <a:avLst/>
          </a:prstGeom>
        </p:spPr>
        <p:txBody>
          <a:bodyPr anchor="t" rtlCol="false" tIns="0" lIns="0" bIns="0" rIns="0">
            <a:spAutoFit/>
          </a:bodyPr>
          <a:lstStyle/>
          <a:p>
            <a:pPr algn="l">
              <a:lnSpc>
                <a:spcPts val="18863"/>
              </a:lnSpc>
            </a:pPr>
            <a:r>
              <a:rPr lang="en-US" sz="13474" spc="-943" b="true">
                <a:solidFill>
                  <a:srgbClr val="000000"/>
                </a:solidFill>
                <a:latin typeface="Open Sauce Bold"/>
                <a:ea typeface="Open Sauce Bold"/>
                <a:cs typeface="Open Sauce Bold"/>
                <a:sym typeface="Open Sau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474161" y="584207"/>
            <a:ext cx="2785139" cy="27851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7000"/>
                    </a:srgbClr>
                  </a:gs>
                  <a:gs pos="100000">
                    <a:srgbClr val="1CDAFF">
                      <a:alpha val="17000"/>
                    </a:srgbClr>
                  </a:gs>
                </a:gsLst>
                <a:lin ang="540000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377835" y="-7250246"/>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097375" y="9246369"/>
            <a:ext cx="1673561" cy="16735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875807" y="1480173"/>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1722" y="8808782"/>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7259300" y="-1690561"/>
            <a:ext cx="17966065" cy="12844173"/>
            <a:chOff x="0" y="0"/>
            <a:chExt cx="4731803" cy="3382827"/>
          </a:xfrm>
        </p:grpSpPr>
        <p:sp>
          <p:nvSpPr>
            <p:cNvPr name="Freeform 12" id="12"/>
            <p:cNvSpPr/>
            <p:nvPr/>
          </p:nvSpPr>
          <p:spPr>
            <a:xfrm flipH="false" flipV="false" rot="0">
              <a:off x="0" y="0"/>
              <a:ext cx="4731803" cy="3382827"/>
            </a:xfrm>
            <a:custGeom>
              <a:avLst/>
              <a:gdLst/>
              <a:ahLst/>
              <a:cxnLst/>
              <a:rect r="r" b="b" t="t" l="l"/>
              <a:pathLst>
                <a:path h="3382827" w="4731803">
                  <a:moveTo>
                    <a:pt x="21977" y="0"/>
                  </a:moveTo>
                  <a:lnTo>
                    <a:pt x="4709826" y="0"/>
                  </a:lnTo>
                  <a:cubicBezTo>
                    <a:pt x="4715655" y="0"/>
                    <a:pt x="4721245" y="2315"/>
                    <a:pt x="4725366" y="6437"/>
                  </a:cubicBezTo>
                  <a:cubicBezTo>
                    <a:pt x="4729488" y="10558"/>
                    <a:pt x="4731803" y="16148"/>
                    <a:pt x="4731803" y="21977"/>
                  </a:cubicBezTo>
                  <a:lnTo>
                    <a:pt x="4731803" y="3360850"/>
                  </a:lnTo>
                  <a:cubicBezTo>
                    <a:pt x="4731803" y="3366679"/>
                    <a:pt x="4729488" y="3372269"/>
                    <a:pt x="4725366" y="3376390"/>
                  </a:cubicBezTo>
                  <a:cubicBezTo>
                    <a:pt x="4721245" y="3380512"/>
                    <a:pt x="4715655" y="3382827"/>
                    <a:pt x="4709826" y="3382827"/>
                  </a:cubicBezTo>
                  <a:lnTo>
                    <a:pt x="21977" y="3382827"/>
                  </a:lnTo>
                  <a:cubicBezTo>
                    <a:pt x="16148" y="3382827"/>
                    <a:pt x="10558" y="3380512"/>
                    <a:pt x="6437" y="3376390"/>
                  </a:cubicBezTo>
                  <a:cubicBezTo>
                    <a:pt x="2315" y="3372269"/>
                    <a:pt x="0" y="3366679"/>
                    <a:pt x="0" y="3360850"/>
                  </a:cubicBezTo>
                  <a:lnTo>
                    <a:pt x="0" y="21977"/>
                  </a:lnTo>
                  <a:cubicBezTo>
                    <a:pt x="0" y="16148"/>
                    <a:pt x="2315" y="10558"/>
                    <a:pt x="6437" y="6437"/>
                  </a:cubicBezTo>
                  <a:cubicBezTo>
                    <a:pt x="10558" y="2315"/>
                    <a:pt x="16148" y="0"/>
                    <a:pt x="21977" y="0"/>
                  </a:cubicBezTo>
                  <a:close/>
                </a:path>
              </a:pathLst>
            </a:custGeom>
            <a:solidFill>
              <a:srgbClr val="3972F0"/>
            </a:solidFill>
          </p:spPr>
        </p:sp>
        <p:sp>
          <p:nvSpPr>
            <p:cNvPr name="TextBox 13" id="13"/>
            <p:cNvSpPr txBox="true"/>
            <p:nvPr/>
          </p:nvSpPr>
          <p:spPr>
            <a:xfrm>
              <a:off x="0" y="-38100"/>
              <a:ext cx="4731803" cy="3420927"/>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2599173">
            <a:off x="11786238" y="2176647"/>
            <a:ext cx="973532" cy="897475"/>
          </a:xfrm>
          <a:custGeom>
            <a:avLst/>
            <a:gdLst/>
            <a:ahLst/>
            <a:cxnLst/>
            <a:rect r="r" b="b" t="t" l="l"/>
            <a:pathLst>
              <a:path h="897475" w="973532">
                <a:moveTo>
                  <a:pt x="0" y="0"/>
                </a:moveTo>
                <a:lnTo>
                  <a:pt x="973533" y="0"/>
                </a:lnTo>
                <a:lnTo>
                  <a:pt x="973533" y="897476"/>
                </a:lnTo>
                <a:lnTo>
                  <a:pt x="0" y="897476"/>
                </a:lnTo>
                <a:lnTo>
                  <a:pt x="0" y="0"/>
                </a:lnTo>
                <a:close/>
              </a:path>
            </a:pathLst>
          </a:custGeom>
          <a:blipFill>
            <a:blip r:embed="rId6">
              <a:alphaModFix amt="17000"/>
              <a:extLst>
                <a:ext uri="{96DAC541-7B7A-43D3-8B79-37D633B846F1}">
                  <asvg:svgBlip xmlns:asvg="http://schemas.microsoft.com/office/drawing/2016/SVG/main" r:embed="rId7"/>
                </a:ext>
              </a:extLst>
            </a:blip>
            <a:stretch>
              <a:fillRect l="-31484" t="-39236" r="-39297" b="-46019"/>
            </a:stretch>
          </a:blipFill>
        </p:spPr>
      </p:sp>
      <p:sp>
        <p:nvSpPr>
          <p:cNvPr name="Freeform 15" id="15"/>
          <p:cNvSpPr/>
          <p:nvPr/>
        </p:nvSpPr>
        <p:spPr>
          <a:xfrm flipH="false" flipV="false" rot="0">
            <a:off x="5409402" y="2900744"/>
            <a:ext cx="7358481" cy="4819805"/>
          </a:xfrm>
          <a:custGeom>
            <a:avLst/>
            <a:gdLst/>
            <a:ahLst/>
            <a:cxnLst/>
            <a:rect r="r" b="b" t="t" l="l"/>
            <a:pathLst>
              <a:path h="4819805" w="7358481">
                <a:moveTo>
                  <a:pt x="0" y="0"/>
                </a:moveTo>
                <a:lnTo>
                  <a:pt x="7358481" y="0"/>
                </a:lnTo>
                <a:lnTo>
                  <a:pt x="7358481" y="4819806"/>
                </a:lnTo>
                <a:lnTo>
                  <a:pt x="0" y="4819806"/>
                </a:lnTo>
                <a:lnTo>
                  <a:pt x="0" y="0"/>
                </a:lnTo>
                <a:close/>
              </a:path>
            </a:pathLst>
          </a:custGeom>
          <a:blipFill>
            <a:blip r:embed="rId8">
              <a:alphaModFix amt="17000"/>
            </a:blip>
            <a:stretch>
              <a:fillRect l="0" t="0" r="0" b="0"/>
            </a:stretch>
          </a:blipFill>
        </p:spPr>
      </p:sp>
      <p:sp>
        <p:nvSpPr>
          <p:cNvPr name="TextBox 16" id="16"/>
          <p:cNvSpPr txBox="true"/>
          <p:nvPr/>
        </p:nvSpPr>
        <p:spPr>
          <a:xfrm rot="0">
            <a:off x="1388146" y="445124"/>
            <a:ext cx="3173517" cy="1038225"/>
          </a:xfrm>
          <a:prstGeom prst="rect">
            <a:avLst/>
          </a:prstGeom>
        </p:spPr>
        <p:txBody>
          <a:bodyPr anchor="t" rtlCol="false" tIns="0" lIns="0" bIns="0" rIns="0">
            <a:spAutoFit/>
          </a:bodyPr>
          <a:lstStyle/>
          <a:p>
            <a:pPr algn="l">
              <a:lnSpc>
                <a:spcPts val="8400"/>
              </a:lnSpc>
            </a:pPr>
            <a:r>
              <a:rPr lang="en-US" sz="6000" spc="-420" b="true">
                <a:solidFill>
                  <a:srgbClr val="000000"/>
                </a:solidFill>
                <a:latin typeface="Open Sauce Bold"/>
                <a:ea typeface="Open Sauce Bold"/>
                <a:cs typeface="Open Sauce Bold"/>
                <a:sym typeface="Open Sauce Bold"/>
              </a:rPr>
              <a:t>Table of</a:t>
            </a:r>
          </a:p>
        </p:txBody>
      </p:sp>
      <p:sp>
        <p:nvSpPr>
          <p:cNvPr name="TextBox 17" id="17"/>
          <p:cNvSpPr txBox="true"/>
          <p:nvPr/>
        </p:nvSpPr>
        <p:spPr>
          <a:xfrm rot="0">
            <a:off x="4272663" y="458975"/>
            <a:ext cx="3386873" cy="1019175"/>
          </a:xfrm>
          <a:prstGeom prst="rect">
            <a:avLst/>
          </a:prstGeom>
        </p:spPr>
        <p:txBody>
          <a:bodyPr anchor="t" rtlCol="false" tIns="0" lIns="0" bIns="0" rIns="0">
            <a:spAutoFit/>
          </a:bodyPr>
          <a:lstStyle/>
          <a:p>
            <a:pPr algn="l">
              <a:lnSpc>
                <a:spcPts val="8399"/>
              </a:lnSpc>
            </a:pPr>
            <a:r>
              <a:rPr lang="en-US" sz="5999" spc="-419" b="true">
                <a:solidFill>
                  <a:srgbClr val="3972F0"/>
                </a:solidFill>
                <a:latin typeface="Open Sauce Bold"/>
                <a:ea typeface="Open Sauce Bold"/>
                <a:cs typeface="Open Sauce Bold"/>
                <a:sym typeface="Open Sauce Bold"/>
              </a:rPr>
              <a:t>Content</a:t>
            </a:r>
          </a:p>
        </p:txBody>
      </p:sp>
      <p:grpSp>
        <p:nvGrpSpPr>
          <p:cNvPr name="Group 18" id="18"/>
          <p:cNvGrpSpPr/>
          <p:nvPr/>
        </p:nvGrpSpPr>
        <p:grpSpPr>
          <a:xfrm rot="0">
            <a:off x="3008153" y="2449741"/>
            <a:ext cx="4276494" cy="1153075"/>
            <a:chOff x="0" y="0"/>
            <a:chExt cx="5701992" cy="1537433"/>
          </a:xfrm>
        </p:grpSpPr>
        <p:grpSp>
          <p:nvGrpSpPr>
            <p:cNvPr name="Group 19" id="19"/>
            <p:cNvGrpSpPr/>
            <p:nvPr/>
          </p:nvGrpSpPr>
          <p:grpSpPr>
            <a:xfrm rot="0">
              <a:off x="0" y="0"/>
              <a:ext cx="5701992" cy="1537433"/>
              <a:chOff x="0" y="0"/>
              <a:chExt cx="979405" cy="264078"/>
            </a:xfrm>
          </p:grpSpPr>
          <p:sp>
            <p:nvSpPr>
              <p:cNvPr name="Freeform 20" id="20"/>
              <p:cNvSpPr/>
              <p:nvPr/>
            </p:nvSpPr>
            <p:spPr>
              <a:xfrm flipH="false" flipV="false" rot="0">
                <a:off x="0" y="0"/>
                <a:ext cx="979405" cy="264078"/>
              </a:xfrm>
              <a:custGeom>
                <a:avLst/>
                <a:gdLst/>
                <a:ahLst/>
                <a:cxnLst/>
                <a:rect r="r" b="b" t="t" l="l"/>
                <a:pathLst>
                  <a:path h="264078" w="979405">
                    <a:moveTo>
                      <a:pt x="38646" y="0"/>
                    </a:moveTo>
                    <a:lnTo>
                      <a:pt x="940759" y="0"/>
                    </a:lnTo>
                    <a:cubicBezTo>
                      <a:pt x="951008" y="0"/>
                      <a:pt x="960838" y="4072"/>
                      <a:pt x="968086" y="11319"/>
                    </a:cubicBezTo>
                    <a:cubicBezTo>
                      <a:pt x="975333" y="18566"/>
                      <a:pt x="979405" y="28396"/>
                      <a:pt x="979405" y="38646"/>
                    </a:cubicBezTo>
                    <a:lnTo>
                      <a:pt x="979405" y="225432"/>
                    </a:lnTo>
                    <a:cubicBezTo>
                      <a:pt x="979405" y="235682"/>
                      <a:pt x="975333" y="245511"/>
                      <a:pt x="968086" y="252759"/>
                    </a:cubicBezTo>
                    <a:cubicBezTo>
                      <a:pt x="960838" y="260006"/>
                      <a:pt x="951008" y="264078"/>
                      <a:pt x="940759" y="264078"/>
                    </a:cubicBezTo>
                    <a:lnTo>
                      <a:pt x="38646" y="264078"/>
                    </a:lnTo>
                    <a:cubicBezTo>
                      <a:pt x="28396" y="264078"/>
                      <a:pt x="18566" y="260006"/>
                      <a:pt x="11319" y="252759"/>
                    </a:cubicBezTo>
                    <a:cubicBezTo>
                      <a:pt x="4072" y="245511"/>
                      <a:pt x="0" y="235682"/>
                      <a:pt x="0" y="225432"/>
                    </a:cubicBezTo>
                    <a:lnTo>
                      <a:pt x="0" y="38646"/>
                    </a:lnTo>
                    <a:cubicBezTo>
                      <a:pt x="0" y="28396"/>
                      <a:pt x="4072" y="18566"/>
                      <a:pt x="11319" y="11319"/>
                    </a:cubicBezTo>
                    <a:cubicBezTo>
                      <a:pt x="18566" y="4072"/>
                      <a:pt x="28396" y="0"/>
                      <a:pt x="38646" y="0"/>
                    </a:cubicBezTo>
                    <a:close/>
                  </a:path>
                </a:pathLst>
              </a:custGeom>
              <a:solidFill>
                <a:srgbClr val="F1F1F1"/>
              </a:solidFill>
            </p:spPr>
          </p:sp>
          <p:sp>
            <p:nvSpPr>
              <p:cNvPr name="TextBox 21" id="21"/>
              <p:cNvSpPr txBox="true"/>
              <p:nvPr/>
            </p:nvSpPr>
            <p:spPr>
              <a:xfrm>
                <a:off x="0" y="-38100"/>
                <a:ext cx="979405" cy="302178"/>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34229" y="290350"/>
              <a:ext cx="4433533" cy="880533"/>
            </a:xfrm>
            <a:prstGeom prst="rect">
              <a:avLst/>
            </a:prstGeom>
          </p:spPr>
          <p:txBody>
            <a:bodyPr anchor="t" rtlCol="false" tIns="0" lIns="0" bIns="0" rIns="0">
              <a:spAutoFit/>
            </a:bodyPr>
            <a:lstStyle/>
            <a:p>
              <a:pPr algn="l">
                <a:lnSpc>
                  <a:spcPts val="5599"/>
                </a:lnSpc>
              </a:pPr>
              <a:r>
                <a:rPr lang="en-US" sz="3999">
                  <a:solidFill>
                    <a:srgbClr val="000000"/>
                  </a:solidFill>
                  <a:latin typeface="Open Sauce"/>
                  <a:ea typeface="Open Sauce"/>
                  <a:cs typeface="Open Sauce"/>
                  <a:sym typeface="Open Sauce"/>
                </a:rPr>
                <a:t>Introduction</a:t>
              </a:r>
            </a:p>
          </p:txBody>
        </p:sp>
      </p:grpSp>
      <p:grpSp>
        <p:nvGrpSpPr>
          <p:cNvPr name="Group 23" id="23"/>
          <p:cNvGrpSpPr/>
          <p:nvPr/>
        </p:nvGrpSpPr>
        <p:grpSpPr>
          <a:xfrm rot="0">
            <a:off x="10041667" y="2478425"/>
            <a:ext cx="4538339" cy="1041109"/>
            <a:chOff x="0" y="0"/>
            <a:chExt cx="6051119" cy="1388146"/>
          </a:xfrm>
        </p:grpSpPr>
        <p:grpSp>
          <p:nvGrpSpPr>
            <p:cNvPr name="Group 24" id="24"/>
            <p:cNvGrpSpPr/>
            <p:nvPr/>
          </p:nvGrpSpPr>
          <p:grpSpPr>
            <a:xfrm rot="0">
              <a:off x="0" y="0"/>
              <a:ext cx="6051119" cy="1388146"/>
              <a:chOff x="0" y="0"/>
              <a:chExt cx="1305152" cy="299406"/>
            </a:xfrm>
          </p:grpSpPr>
          <p:sp>
            <p:nvSpPr>
              <p:cNvPr name="Freeform 25" id="25"/>
              <p:cNvSpPr/>
              <p:nvPr/>
            </p:nvSpPr>
            <p:spPr>
              <a:xfrm flipH="false" flipV="false" rot="0">
                <a:off x="0" y="0"/>
                <a:ext cx="1305152" cy="299406"/>
              </a:xfrm>
              <a:custGeom>
                <a:avLst/>
                <a:gdLst/>
                <a:ahLst/>
                <a:cxnLst/>
                <a:rect r="r" b="b" t="t" l="l"/>
                <a:pathLst>
                  <a:path h="299406" w="1305152">
                    <a:moveTo>
                      <a:pt x="29000" y="0"/>
                    </a:moveTo>
                    <a:lnTo>
                      <a:pt x="1276152" y="0"/>
                    </a:lnTo>
                    <a:cubicBezTo>
                      <a:pt x="1292168" y="0"/>
                      <a:pt x="1305152" y="12984"/>
                      <a:pt x="1305152" y="29000"/>
                    </a:cubicBezTo>
                    <a:lnTo>
                      <a:pt x="1305152" y="270406"/>
                    </a:lnTo>
                    <a:cubicBezTo>
                      <a:pt x="1305152" y="278097"/>
                      <a:pt x="1302096" y="285473"/>
                      <a:pt x="1296658" y="290912"/>
                    </a:cubicBezTo>
                    <a:cubicBezTo>
                      <a:pt x="1291219" y="296351"/>
                      <a:pt x="1283843" y="299406"/>
                      <a:pt x="1276152" y="299406"/>
                    </a:cubicBezTo>
                    <a:lnTo>
                      <a:pt x="29000" y="299406"/>
                    </a:lnTo>
                    <a:cubicBezTo>
                      <a:pt x="21309" y="299406"/>
                      <a:pt x="13933" y="296351"/>
                      <a:pt x="8494" y="290912"/>
                    </a:cubicBezTo>
                    <a:cubicBezTo>
                      <a:pt x="3055" y="285473"/>
                      <a:pt x="0" y="278097"/>
                      <a:pt x="0" y="270406"/>
                    </a:cubicBezTo>
                    <a:lnTo>
                      <a:pt x="0" y="29000"/>
                    </a:lnTo>
                    <a:cubicBezTo>
                      <a:pt x="0" y="21309"/>
                      <a:pt x="3055" y="13933"/>
                      <a:pt x="8494" y="8494"/>
                    </a:cubicBezTo>
                    <a:cubicBezTo>
                      <a:pt x="13933" y="3055"/>
                      <a:pt x="21309" y="0"/>
                      <a:pt x="29000" y="0"/>
                    </a:cubicBezTo>
                    <a:close/>
                  </a:path>
                </a:pathLst>
              </a:custGeom>
              <a:solidFill>
                <a:srgbClr val="F1F1F1"/>
              </a:solidFill>
            </p:spPr>
          </p:sp>
          <p:sp>
            <p:nvSpPr>
              <p:cNvPr name="TextBox 26" id="26"/>
              <p:cNvSpPr txBox="true"/>
              <p:nvPr/>
            </p:nvSpPr>
            <p:spPr>
              <a:xfrm>
                <a:off x="0" y="-76200"/>
                <a:ext cx="1305152" cy="375606"/>
              </a:xfrm>
              <a:prstGeom prst="rect">
                <a:avLst/>
              </a:prstGeom>
            </p:spPr>
            <p:txBody>
              <a:bodyPr anchor="ctr" rtlCol="false" tIns="50800" lIns="50800" bIns="50800" rIns="50800"/>
              <a:lstStyle/>
              <a:p>
                <a:pPr algn="ctr">
                  <a:lnSpc>
                    <a:spcPts val="5599"/>
                  </a:lnSpc>
                </a:pPr>
              </a:p>
            </p:txBody>
          </p:sp>
        </p:grpSp>
        <p:sp>
          <p:nvSpPr>
            <p:cNvPr name="TextBox 27" id="27"/>
            <p:cNvSpPr txBox="true"/>
            <p:nvPr/>
          </p:nvSpPr>
          <p:spPr>
            <a:xfrm rot="0">
              <a:off x="625530" y="206181"/>
              <a:ext cx="4977508" cy="890058"/>
            </a:xfrm>
            <a:prstGeom prst="rect">
              <a:avLst/>
            </a:prstGeom>
          </p:spPr>
          <p:txBody>
            <a:bodyPr anchor="t" rtlCol="false" tIns="0" lIns="0" bIns="0" rIns="0">
              <a:spAutoFit/>
            </a:bodyPr>
            <a:lstStyle/>
            <a:p>
              <a:pPr algn="l">
                <a:lnSpc>
                  <a:spcPts val="5600"/>
                </a:lnSpc>
              </a:pPr>
              <a:r>
                <a:rPr lang="en-US" sz="4000">
                  <a:solidFill>
                    <a:srgbClr val="000000"/>
                  </a:solidFill>
                  <a:latin typeface="Open Sauce"/>
                  <a:ea typeface="Open Sauce"/>
                  <a:cs typeface="Open Sauce"/>
                  <a:sym typeface="Open Sauce"/>
                </a:rPr>
                <a:t>Code Skeleton</a:t>
              </a:r>
            </a:p>
          </p:txBody>
        </p:sp>
      </p:grpSp>
      <p:grpSp>
        <p:nvGrpSpPr>
          <p:cNvPr name="Group 28" id="28"/>
          <p:cNvGrpSpPr/>
          <p:nvPr/>
        </p:nvGrpSpPr>
        <p:grpSpPr>
          <a:xfrm rot="0">
            <a:off x="3056012" y="5745388"/>
            <a:ext cx="5285438" cy="1103710"/>
            <a:chOff x="0" y="0"/>
            <a:chExt cx="7047251" cy="1471613"/>
          </a:xfrm>
        </p:grpSpPr>
        <p:grpSp>
          <p:nvGrpSpPr>
            <p:cNvPr name="Group 29" id="29"/>
            <p:cNvGrpSpPr/>
            <p:nvPr/>
          </p:nvGrpSpPr>
          <p:grpSpPr>
            <a:xfrm rot="0">
              <a:off x="0" y="0"/>
              <a:ext cx="7047251" cy="1471613"/>
              <a:chOff x="0" y="0"/>
              <a:chExt cx="1329875" cy="277706"/>
            </a:xfrm>
          </p:grpSpPr>
          <p:sp>
            <p:nvSpPr>
              <p:cNvPr name="Freeform 30" id="30"/>
              <p:cNvSpPr/>
              <p:nvPr/>
            </p:nvSpPr>
            <p:spPr>
              <a:xfrm flipH="false" flipV="false" rot="0">
                <a:off x="0" y="0"/>
                <a:ext cx="1329875" cy="277706"/>
              </a:xfrm>
              <a:custGeom>
                <a:avLst/>
                <a:gdLst/>
                <a:ahLst/>
                <a:cxnLst/>
                <a:rect r="r" b="b" t="t" l="l"/>
                <a:pathLst>
                  <a:path h="277706" w="1329875">
                    <a:moveTo>
                      <a:pt x="28461" y="0"/>
                    </a:moveTo>
                    <a:lnTo>
                      <a:pt x="1301414" y="0"/>
                    </a:lnTo>
                    <a:cubicBezTo>
                      <a:pt x="1317132" y="0"/>
                      <a:pt x="1329875" y="12742"/>
                      <a:pt x="1329875" y="28461"/>
                    </a:cubicBezTo>
                    <a:lnTo>
                      <a:pt x="1329875" y="249245"/>
                    </a:lnTo>
                    <a:cubicBezTo>
                      <a:pt x="1329875" y="256793"/>
                      <a:pt x="1326876" y="264032"/>
                      <a:pt x="1321539" y="269370"/>
                    </a:cubicBezTo>
                    <a:cubicBezTo>
                      <a:pt x="1316201" y="274707"/>
                      <a:pt x="1308962" y="277706"/>
                      <a:pt x="1301414" y="277706"/>
                    </a:cubicBezTo>
                    <a:lnTo>
                      <a:pt x="28461" y="277706"/>
                    </a:lnTo>
                    <a:cubicBezTo>
                      <a:pt x="12742" y="277706"/>
                      <a:pt x="0" y="264963"/>
                      <a:pt x="0" y="249245"/>
                    </a:cubicBezTo>
                    <a:lnTo>
                      <a:pt x="0" y="28461"/>
                    </a:lnTo>
                    <a:cubicBezTo>
                      <a:pt x="0" y="12742"/>
                      <a:pt x="12742" y="0"/>
                      <a:pt x="28461" y="0"/>
                    </a:cubicBezTo>
                    <a:close/>
                  </a:path>
                </a:pathLst>
              </a:custGeom>
              <a:solidFill>
                <a:srgbClr val="F1F1F1"/>
              </a:solidFill>
            </p:spPr>
          </p:sp>
          <p:sp>
            <p:nvSpPr>
              <p:cNvPr name="TextBox 31" id="31"/>
              <p:cNvSpPr txBox="true"/>
              <p:nvPr/>
            </p:nvSpPr>
            <p:spPr>
              <a:xfrm>
                <a:off x="0" y="-38100"/>
                <a:ext cx="1329875" cy="315806"/>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650625" y="257440"/>
              <a:ext cx="5831585" cy="880533"/>
            </a:xfrm>
            <a:prstGeom prst="rect">
              <a:avLst/>
            </a:prstGeom>
          </p:spPr>
          <p:txBody>
            <a:bodyPr anchor="t" rtlCol="false" tIns="0" lIns="0" bIns="0" rIns="0">
              <a:spAutoFit/>
            </a:bodyPr>
            <a:lstStyle/>
            <a:p>
              <a:pPr algn="l">
                <a:lnSpc>
                  <a:spcPts val="5599"/>
                </a:lnSpc>
              </a:pPr>
              <a:r>
                <a:rPr lang="en-US" sz="3999">
                  <a:solidFill>
                    <a:srgbClr val="000000"/>
                  </a:solidFill>
                  <a:latin typeface="Open Sauce"/>
                  <a:ea typeface="Open Sauce"/>
                  <a:cs typeface="Open Sauce"/>
                  <a:sym typeface="Open Sauce"/>
                </a:rPr>
                <a:t>Dataset Analysis</a:t>
              </a:r>
            </a:p>
          </p:txBody>
        </p:sp>
      </p:grpSp>
      <p:grpSp>
        <p:nvGrpSpPr>
          <p:cNvPr name="Group 33" id="33"/>
          <p:cNvGrpSpPr/>
          <p:nvPr/>
        </p:nvGrpSpPr>
        <p:grpSpPr>
          <a:xfrm rot="0">
            <a:off x="10133229" y="5666349"/>
            <a:ext cx="5044612" cy="1041109"/>
            <a:chOff x="0" y="0"/>
            <a:chExt cx="6726149" cy="1388146"/>
          </a:xfrm>
        </p:grpSpPr>
        <p:grpSp>
          <p:nvGrpSpPr>
            <p:cNvPr name="Group 34" id="34"/>
            <p:cNvGrpSpPr/>
            <p:nvPr/>
          </p:nvGrpSpPr>
          <p:grpSpPr>
            <a:xfrm rot="0">
              <a:off x="0" y="0"/>
              <a:ext cx="6726149" cy="1388146"/>
              <a:chOff x="0" y="0"/>
              <a:chExt cx="1450748" cy="299406"/>
            </a:xfrm>
          </p:grpSpPr>
          <p:sp>
            <p:nvSpPr>
              <p:cNvPr name="Freeform 35" id="35"/>
              <p:cNvSpPr/>
              <p:nvPr/>
            </p:nvSpPr>
            <p:spPr>
              <a:xfrm flipH="false" flipV="false" rot="0">
                <a:off x="0" y="0"/>
                <a:ext cx="1450748" cy="299406"/>
              </a:xfrm>
              <a:custGeom>
                <a:avLst/>
                <a:gdLst/>
                <a:ahLst/>
                <a:cxnLst/>
                <a:rect r="r" b="b" t="t" l="l"/>
                <a:pathLst>
                  <a:path h="299406" w="1450748">
                    <a:moveTo>
                      <a:pt x="26090" y="0"/>
                    </a:moveTo>
                    <a:lnTo>
                      <a:pt x="1424658" y="0"/>
                    </a:lnTo>
                    <a:cubicBezTo>
                      <a:pt x="1439067" y="0"/>
                      <a:pt x="1450748" y="11681"/>
                      <a:pt x="1450748" y="26090"/>
                    </a:cubicBezTo>
                    <a:lnTo>
                      <a:pt x="1450748" y="273316"/>
                    </a:lnTo>
                    <a:cubicBezTo>
                      <a:pt x="1450748" y="287725"/>
                      <a:pt x="1439067" y="299406"/>
                      <a:pt x="1424658" y="299406"/>
                    </a:cubicBezTo>
                    <a:lnTo>
                      <a:pt x="26090" y="299406"/>
                    </a:lnTo>
                    <a:cubicBezTo>
                      <a:pt x="11681" y="299406"/>
                      <a:pt x="0" y="287725"/>
                      <a:pt x="0" y="273316"/>
                    </a:cubicBezTo>
                    <a:lnTo>
                      <a:pt x="0" y="26090"/>
                    </a:lnTo>
                    <a:cubicBezTo>
                      <a:pt x="0" y="11681"/>
                      <a:pt x="11681" y="0"/>
                      <a:pt x="26090" y="0"/>
                    </a:cubicBezTo>
                    <a:close/>
                  </a:path>
                </a:pathLst>
              </a:custGeom>
              <a:solidFill>
                <a:srgbClr val="F1F1F1"/>
              </a:solidFill>
            </p:spPr>
          </p:sp>
          <p:sp>
            <p:nvSpPr>
              <p:cNvPr name="TextBox 36" id="36"/>
              <p:cNvSpPr txBox="true"/>
              <p:nvPr/>
            </p:nvSpPr>
            <p:spPr>
              <a:xfrm>
                <a:off x="0" y="-38100"/>
                <a:ext cx="1450748" cy="337506"/>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615997" y="206181"/>
              <a:ext cx="5521215" cy="890058"/>
            </a:xfrm>
            <a:prstGeom prst="rect">
              <a:avLst/>
            </a:prstGeom>
          </p:spPr>
          <p:txBody>
            <a:bodyPr anchor="t" rtlCol="false" tIns="0" lIns="0" bIns="0" rIns="0">
              <a:spAutoFit/>
            </a:bodyPr>
            <a:lstStyle/>
            <a:p>
              <a:pPr algn="l">
                <a:lnSpc>
                  <a:spcPts val="5600"/>
                </a:lnSpc>
              </a:pPr>
              <a:r>
                <a:rPr lang="en-US" sz="4000">
                  <a:solidFill>
                    <a:srgbClr val="000000"/>
                  </a:solidFill>
                  <a:latin typeface="Open Sauce"/>
                  <a:ea typeface="Open Sauce"/>
                  <a:cs typeface="Open Sauce"/>
                  <a:sym typeface="Open Sauce"/>
                </a:rPr>
                <a:t>Output Samples</a:t>
              </a:r>
            </a:p>
          </p:txBody>
        </p:sp>
      </p:grpSp>
      <p:grpSp>
        <p:nvGrpSpPr>
          <p:cNvPr name="Group 38" id="38"/>
          <p:cNvGrpSpPr/>
          <p:nvPr/>
        </p:nvGrpSpPr>
        <p:grpSpPr>
          <a:xfrm rot="0">
            <a:off x="2965657" y="4101020"/>
            <a:ext cx="5809540" cy="1139543"/>
            <a:chOff x="0" y="0"/>
            <a:chExt cx="7746053" cy="1519390"/>
          </a:xfrm>
        </p:grpSpPr>
        <p:grpSp>
          <p:nvGrpSpPr>
            <p:cNvPr name="Group 39" id="39"/>
            <p:cNvGrpSpPr/>
            <p:nvPr/>
          </p:nvGrpSpPr>
          <p:grpSpPr>
            <a:xfrm rot="0">
              <a:off x="0" y="0"/>
              <a:ext cx="7746053" cy="1519390"/>
              <a:chOff x="0" y="0"/>
              <a:chExt cx="1405417" cy="275673"/>
            </a:xfrm>
          </p:grpSpPr>
          <p:sp>
            <p:nvSpPr>
              <p:cNvPr name="Freeform 40" id="40"/>
              <p:cNvSpPr/>
              <p:nvPr/>
            </p:nvSpPr>
            <p:spPr>
              <a:xfrm flipH="false" flipV="false" rot="0">
                <a:off x="0" y="0"/>
                <a:ext cx="1405417" cy="275673"/>
              </a:xfrm>
              <a:custGeom>
                <a:avLst/>
                <a:gdLst/>
                <a:ahLst/>
                <a:cxnLst/>
                <a:rect r="r" b="b" t="t" l="l"/>
                <a:pathLst>
                  <a:path h="275673" w="1405417">
                    <a:moveTo>
                      <a:pt x="26931" y="0"/>
                    </a:moveTo>
                    <a:lnTo>
                      <a:pt x="1378486" y="0"/>
                    </a:lnTo>
                    <a:cubicBezTo>
                      <a:pt x="1393359" y="0"/>
                      <a:pt x="1405417" y="12058"/>
                      <a:pt x="1405417" y="26931"/>
                    </a:cubicBezTo>
                    <a:lnTo>
                      <a:pt x="1405417" y="248742"/>
                    </a:lnTo>
                    <a:cubicBezTo>
                      <a:pt x="1405417" y="263615"/>
                      <a:pt x="1393359" y="275673"/>
                      <a:pt x="1378486" y="275673"/>
                    </a:cubicBezTo>
                    <a:lnTo>
                      <a:pt x="26931" y="275673"/>
                    </a:lnTo>
                    <a:cubicBezTo>
                      <a:pt x="12058" y="275673"/>
                      <a:pt x="0" y="263615"/>
                      <a:pt x="0" y="248742"/>
                    </a:cubicBezTo>
                    <a:lnTo>
                      <a:pt x="0" y="26931"/>
                    </a:lnTo>
                    <a:cubicBezTo>
                      <a:pt x="0" y="12058"/>
                      <a:pt x="12058" y="0"/>
                      <a:pt x="26931" y="0"/>
                    </a:cubicBezTo>
                    <a:close/>
                  </a:path>
                </a:pathLst>
              </a:custGeom>
              <a:solidFill>
                <a:srgbClr val="F1F1F1"/>
              </a:solidFill>
            </p:spPr>
          </p:sp>
          <p:sp>
            <p:nvSpPr>
              <p:cNvPr name="TextBox 41" id="41"/>
              <p:cNvSpPr txBox="true"/>
              <p:nvPr/>
            </p:nvSpPr>
            <p:spPr>
              <a:xfrm>
                <a:off x="0" y="-38100"/>
                <a:ext cx="1405417" cy="313773"/>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654697" y="270812"/>
              <a:ext cx="6436660" cy="880533"/>
            </a:xfrm>
            <a:prstGeom prst="rect">
              <a:avLst/>
            </a:prstGeom>
          </p:spPr>
          <p:txBody>
            <a:bodyPr anchor="t" rtlCol="false" tIns="0" lIns="0" bIns="0" rIns="0">
              <a:spAutoFit/>
            </a:bodyPr>
            <a:lstStyle/>
            <a:p>
              <a:pPr algn="l">
                <a:lnSpc>
                  <a:spcPts val="5599"/>
                </a:lnSpc>
              </a:pPr>
              <a:r>
                <a:rPr lang="en-US" sz="3999">
                  <a:solidFill>
                    <a:srgbClr val="000000"/>
                  </a:solidFill>
                  <a:latin typeface="Open Sauce"/>
                  <a:ea typeface="Open Sauce"/>
                  <a:cs typeface="Open Sauce"/>
                  <a:sym typeface="Open Sauce"/>
                </a:rPr>
                <a:t>Problem Statement</a:t>
              </a:r>
            </a:p>
          </p:txBody>
        </p:sp>
      </p:grpSp>
      <p:grpSp>
        <p:nvGrpSpPr>
          <p:cNvPr name="Group 43" id="43"/>
          <p:cNvGrpSpPr/>
          <p:nvPr/>
        </p:nvGrpSpPr>
        <p:grpSpPr>
          <a:xfrm rot="0">
            <a:off x="10133229" y="4071984"/>
            <a:ext cx="4355216" cy="1041109"/>
            <a:chOff x="0" y="0"/>
            <a:chExt cx="5806954" cy="1388146"/>
          </a:xfrm>
        </p:grpSpPr>
        <p:grpSp>
          <p:nvGrpSpPr>
            <p:cNvPr name="Group 44" id="44"/>
            <p:cNvGrpSpPr/>
            <p:nvPr/>
          </p:nvGrpSpPr>
          <p:grpSpPr>
            <a:xfrm rot="0">
              <a:off x="0" y="0"/>
              <a:ext cx="5806954" cy="1388146"/>
              <a:chOff x="0" y="0"/>
              <a:chExt cx="1252489" cy="299406"/>
            </a:xfrm>
          </p:grpSpPr>
          <p:sp>
            <p:nvSpPr>
              <p:cNvPr name="Freeform 45" id="45"/>
              <p:cNvSpPr/>
              <p:nvPr/>
            </p:nvSpPr>
            <p:spPr>
              <a:xfrm flipH="false" flipV="false" rot="0">
                <a:off x="0" y="0"/>
                <a:ext cx="1252489" cy="299406"/>
              </a:xfrm>
              <a:custGeom>
                <a:avLst/>
                <a:gdLst/>
                <a:ahLst/>
                <a:cxnLst/>
                <a:rect r="r" b="b" t="t" l="l"/>
                <a:pathLst>
                  <a:path h="299406" w="1252489">
                    <a:moveTo>
                      <a:pt x="30220" y="0"/>
                    </a:moveTo>
                    <a:lnTo>
                      <a:pt x="1222269" y="0"/>
                    </a:lnTo>
                    <a:cubicBezTo>
                      <a:pt x="1230284" y="0"/>
                      <a:pt x="1237970" y="3184"/>
                      <a:pt x="1243637" y="8851"/>
                    </a:cubicBezTo>
                    <a:cubicBezTo>
                      <a:pt x="1249305" y="14518"/>
                      <a:pt x="1252489" y="22205"/>
                      <a:pt x="1252489" y="30220"/>
                    </a:cubicBezTo>
                    <a:lnTo>
                      <a:pt x="1252489" y="269186"/>
                    </a:lnTo>
                    <a:cubicBezTo>
                      <a:pt x="1252489" y="285876"/>
                      <a:pt x="1238959" y="299406"/>
                      <a:pt x="1222269" y="299406"/>
                    </a:cubicBezTo>
                    <a:lnTo>
                      <a:pt x="30220" y="299406"/>
                    </a:lnTo>
                    <a:cubicBezTo>
                      <a:pt x="13530" y="299406"/>
                      <a:pt x="0" y="285876"/>
                      <a:pt x="0" y="269186"/>
                    </a:cubicBezTo>
                    <a:lnTo>
                      <a:pt x="0" y="30220"/>
                    </a:lnTo>
                    <a:cubicBezTo>
                      <a:pt x="0" y="13530"/>
                      <a:pt x="13530" y="0"/>
                      <a:pt x="30220" y="0"/>
                    </a:cubicBezTo>
                    <a:close/>
                  </a:path>
                </a:pathLst>
              </a:custGeom>
              <a:solidFill>
                <a:srgbClr val="F1F1F1"/>
              </a:solidFill>
            </p:spPr>
          </p:sp>
          <p:sp>
            <p:nvSpPr>
              <p:cNvPr name="TextBox 46" id="46"/>
              <p:cNvSpPr txBox="true"/>
              <p:nvPr/>
            </p:nvSpPr>
            <p:spPr>
              <a:xfrm>
                <a:off x="0" y="-38100"/>
                <a:ext cx="1252489" cy="337506"/>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645904" y="206181"/>
              <a:ext cx="4515145" cy="890058"/>
            </a:xfrm>
            <a:prstGeom prst="rect">
              <a:avLst/>
            </a:prstGeom>
          </p:spPr>
          <p:txBody>
            <a:bodyPr anchor="t" rtlCol="false" tIns="0" lIns="0" bIns="0" rIns="0">
              <a:spAutoFit/>
            </a:bodyPr>
            <a:lstStyle/>
            <a:p>
              <a:pPr algn="l">
                <a:lnSpc>
                  <a:spcPts val="5600"/>
                </a:lnSpc>
              </a:pPr>
              <a:r>
                <a:rPr lang="en-US" sz="4000">
                  <a:solidFill>
                    <a:srgbClr val="000000"/>
                  </a:solidFill>
                  <a:latin typeface="Open Sauce"/>
                  <a:ea typeface="Open Sauce"/>
                  <a:cs typeface="Open Sauce"/>
                  <a:sym typeface="Open Sauce"/>
                </a:rPr>
                <a:t>Flow Diagram</a:t>
              </a:r>
            </a:p>
          </p:txBody>
        </p:sp>
      </p:grpSp>
      <p:grpSp>
        <p:nvGrpSpPr>
          <p:cNvPr name="Group 48" id="48"/>
          <p:cNvGrpSpPr/>
          <p:nvPr/>
        </p:nvGrpSpPr>
        <p:grpSpPr>
          <a:xfrm rot="0">
            <a:off x="3008153" y="7350878"/>
            <a:ext cx="6217793" cy="1120414"/>
            <a:chOff x="0" y="0"/>
            <a:chExt cx="8290390" cy="1493885"/>
          </a:xfrm>
        </p:grpSpPr>
        <p:grpSp>
          <p:nvGrpSpPr>
            <p:cNvPr name="Group 49" id="49"/>
            <p:cNvGrpSpPr/>
            <p:nvPr/>
          </p:nvGrpSpPr>
          <p:grpSpPr>
            <a:xfrm rot="0">
              <a:off x="0" y="0"/>
              <a:ext cx="8290390" cy="1493885"/>
              <a:chOff x="0" y="0"/>
              <a:chExt cx="1513934" cy="272803"/>
            </a:xfrm>
          </p:grpSpPr>
          <p:sp>
            <p:nvSpPr>
              <p:cNvPr name="Freeform 50" id="50"/>
              <p:cNvSpPr/>
              <p:nvPr/>
            </p:nvSpPr>
            <p:spPr>
              <a:xfrm flipH="false" flipV="false" rot="0">
                <a:off x="0" y="0"/>
                <a:ext cx="1513934" cy="272803"/>
              </a:xfrm>
              <a:custGeom>
                <a:avLst/>
                <a:gdLst/>
                <a:ahLst/>
                <a:cxnLst/>
                <a:rect r="r" b="b" t="t" l="l"/>
                <a:pathLst>
                  <a:path h="272803" w="1513934">
                    <a:moveTo>
                      <a:pt x="25001" y="0"/>
                    </a:moveTo>
                    <a:lnTo>
                      <a:pt x="1488933" y="0"/>
                    </a:lnTo>
                    <a:cubicBezTo>
                      <a:pt x="1495564" y="0"/>
                      <a:pt x="1501923" y="2634"/>
                      <a:pt x="1506611" y="7323"/>
                    </a:cubicBezTo>
                    <a:cubicBezTo>
                      <a:pt x="1511300" y="12011"/>
                      <a:pt x="1513934" y="18370"/>
                      <a:pt x="1513934" y="25001"/>
                    </a:cubicBezTo>
                    <a:lnTo>
                      <a:pt x="1513934" y="247802"/>
                    </a:lnTo>
                    <a:cubicBezTo>
                      <a:pt x="1513934" y="254433"/>
                      <a:pt x="1511300" y="260792"/>
                      <a:pt x="1506611" y="265480"/>
                    </a:cubicBezTo>
                    <a:cubicBezTo>
                      <a:pt x="1501923" y="270169"/>
                      <a:pt x="1495564" y="272803"/>
                      <a:pt x="1488933" y="272803"/>
                    </a:cubicBezTo>
                    <a:lnTo>
                      <a:pt x="25001" y="272803"/>
                    </a:lnTo>
                    <a:cubicBezTo>
                      <a:pt x="18370" y="272803"/>
                      <a:pt x="12011" y="270169"/>
                      <a:pt x="7323" y="265480"/>
                    </a:cubicBezTo>
                    <a:cubicBezTo>
                      <a:pt x="2634" y="260792"/>
                      <a:pt x="0" y="254433"/>
                      <a:pt x="0" y="247802"/>
                    </a:cubicBezTo>
                    <a:lnTo>
                      <a:pt x="0" y="25001"/>
                    </a:lnTo>
                    <a:cubicBezTo>
                      <a:pt x="0" y="18370"/>
                      <a:pt x="2634" y="12011"/>
                      <a:pt x="7323" y="7323"/>
                    </a:cubicBezTo>
                    <a:cubicBezTo>
                      <a:pt x="12011" y="2634"/>
                      <a:pt x="18370" y="0"/>
                      <a:pt x="25001" y="0"/>
                    </a:cubicBezTo>
                    <a:close/>
                  </a:path>
                </a:pathLst>
              </a:custGeom>
              <a:solidFill>
                <a:srgbClr val="F1F1F1"/>
              </a:solidFill>
            </p:spPr>
          </p:sp>
          <p:sp>
            <p:nvSpPr>
              <p:cNvPr name="TextBox 51" id="51"/>
              <p:cNvSpPr txBox="true"/>
              <p:nvPr/>
            </p:nvSpPr>
            <p:spPr>
              <a:xfrm>
                <a:off x="0" y="-38100"/>
                <a:ext cx="1513934" cy="310903"/>
              </a:xfrm>
              <a:prstGeom prst="rect">
                <a:avLst/>
              </a:prstGeom>
            </p:spPr>
            <p:txBody>
              <a:bodyPr anchor="ctr" rtlCol="false" tIns="50800" lIns="50800" bIns="50800" rIns="50800"/>
              <a:lstStyle/>
              <a:p>
                <a:pPr algn="ctr">
                  <a:lnSpc>
                    <a:spcPts val="2659"/>
                  </a:lnSpc>
                </a:pPr>
              </a:p>
            </p:txBody>
          </p:sp>
        </p:grpSp>
        <p:sp>
          <p:nvSpPr>
            <p:cNvPr name="TextBox 52" id="52"/>
            <p:cNvSpPr txBox="true"/>
            <p:nvPr/>
          </p:nvSpPr>
          <p:spPr>
            <a:xfrm rot="0">
              <a:off x="668243" y="268576"/>
              <a:ext cx="6914019" cy="880533"/>
            </a:xfrm>
            <a:prstGeom prst="rect">
              <a:avLst/>
            </a:prstGeom>
          </p:spPr>
          <p:txBody>
            <a:bodyPr anchor="t" rtlCol="false" tIns="0" lIns="0" bIns="0" rIns="0">
              <a:spAutoFit/>
            </a:bodyPr>
            <a:lstStyle/>
            <a:p>
              <a:pPr algn="l">
                <a:lnSpc>
                  <a:spcPts val="5599"/>
                </a:lnSpc>
              </a:pPr>
              <a:r>
                <a:rPr lang="en-US" sz="3999">
                  <a:solidFill>
                    <a:srgbClr val="000000"/>
                  </a:solidFill>
                  <a:latin typeface="Open Sauce"/>
                  <a:ea typeface="Open Sauce"/>
                  <a:cs typeface="Open Sauce"/>
                  <a:sym typeface="Open Sauce"/>
                </a:rPr>
                <a:t>Environmental setup</a:t>
              </a:r>
            </a:p>
          </p:txBody>
        </p:sp>
      </p:grpSp>
      <p:grpSp>
        <p:nvGrpSpPr>
          <p:cNvPr name="Group 53" id="53"/>
          <p:cNvGrpSpPr/>
          <p:nvPr/>
        </p:nvGrpSpPr>
        <p:grpSpPr>
          <a:xfrm rot="0">
            <a:off x="10133229" y="7390530"/>
            <a:ext cx="4279551" cy="1041109"/>
            <a:chOff x="0" y="0"/>
            <a:chExt cx="5706068" cy="1388146"/>
          </a:xfrm>
        </p:grpSpPr>
        <p:grpSp>
          <p:nvGrpSpPr>
            <p:cNvPr name="Group 54" id="54"/>
            <p:cNvGrpSpPr/>
            <p:nvPr/>
          </p:nvGrpSpPr>
          <p:grpSpPr>
            <a:xfrm rot="0">
              <a:off x="0" y="0"/>
              <a:ext cx="5706068" cy="1388146"/>
              <a:chOff x="0" y="0"/>
              <a:chExt cx="1230729" cy="299406"/>
            </a:xfrm>
          </p:grpSpPr>
          <p:sp>
            <p:nvSpPr>
              <p:cNvPr name="Freeform 55" id="55"/>
              <p:cNvSpPr/>
              <p:nvPr/>
            </p:nvSpPr>
            <p:spPr>
              <a:xfrm flipH="false" flipV="false" rot="0">
                <a:off x="0" y="0"/>
                <a:ext cx="1230729" cy="299406"/>
              </a:xfrm>
              <a:custGeom>
                <a:avLst/>
                <a:gdLst/>
                <a:ahLst/>
                <a:cxnLst/>
                <a:rect r="r" b="b" t="t" l="l"/>
                <a:pathLst>
                  <a:path h="299406" w="1230729">
                    <a:moveTo>
                      <a:pt x="30754" y="0"/>
                    </a:moveTo>
                    <a:lnTo>
                      <a:pt x="1199975" y="0"/>
                    </a:lnTo>
                    <a:cubicBezTo>
                      <a:pt x="1208131" y="0"/>
                      <a:pt x="1215954" y="3240"/>
                      <a:pt x="1221721" y="9008"/>
                    </a:cubicBezTo>
                    <a:cubicBezTo>
                      <a:pt x="1227489" y="14775"/>
                      <a:pt x="1230729" y="22597"/>
                      <a:pt x="1230729" y="30754"/>
                    </a:cubicBezTo>
                    <a:lnTo>
                      <a:pt x="1230729" y="268652"/>
                    </a:lnTo>
                    <a:cubicBezTo>
                      <a:pt x="1230729" y="276809"/>
                      <a:pt x="1227489" y="284631"/>
                      <a:pt x="1221721" y="290398"/>
                    </a:cubicBezTo>
                    <a:cubicBezTo>
                      <a:pt x="1215954" y="296166"/>
                      <a:pt x="1208131" y="299406"/>
                      <a:pt x="1199975" y="299406"/>
                    </a:cubicBezTo>
                    <a:lnTo>
                      <a:pt x="30754" y="299406"/>
                    </a:lnTo>
                    <a:cubicBezTo>
                      <a:pt x="22597" y="299406"/>
                      <a:pt x="14775" y="296166"/>
                      <a:pt x="9008" y="290398"/>
                    </a:cubicBezTo>
                    <a:cubicBezTo>
                      <a:pt x="3240" y="284631"/>
                      <a:pt x="0" y="276809"/>
                      <a:pt x="0" y="268652"/>
                    </a:cubicBezTo>
                    <a:lnTo>
                      <a:pt x="0" y="30754"/>
                    </a:lnTo>
                    <a:cubicBezTo>
                      <a:pt x="0" y="22597"/>
                      <a:pt x="3240" y="14775"/>
                      <a:pt x="9008" y="9008"/>
                    </a:cubicBezTo>
                    <a:cubicBezTo>
                      <a:pt x="14775" y="3240"/>
                      <a:pt x="22597" y="0"/>
                      <a:pt x="30754" y="0"/>
                    </a:cubicBezTo>
                    <a:close/>
                  </a:path>
                </a:pathLst>
              </a:custGeom>
              <a:solidFill>
                <a:srgbClr val="F1F1F1"/>
              </a:solidFill>
            </p:spPr>
          </p:sp>
          <p:sp>
            <p:nvSpPr>
              <p:cNvPr name="TextBox 56" id="56"/>
              <p:cNvSpPr txBox="true"/>
              <p:nvPr/>
            </p:nvSpPr>
            <p:spPr>
              <a:xfrm>
                <a:off x="0" y="-38100"/>
                <a:ext cx="1230729" cy="337506"/>
              </a:xfrm>
              <a:prstGeom prst="rect">
                <a:avLst/>
              </a:prstGeom>
            </p:spPr>
            <p:txBody>
              <a:bodyPr anchor="ctr" rtlCol="false" tIns="50800" lIns="50800" bIns="50800" rIns="50800"/>
              <a:lstStyle/>
              <a:p>
                <a:pPr algn="ctr">
                  <a:lnSpc>
                    <a:spcPts val="2659"/>
                  </a:lnSpc>
                </a:pPr>
              </a:p>
            </p:txBody>
          </p:sp>
        </p:grpSp>
        <p:sp>
          <p:nvSpPr>
            <p:cNvPr name="TextBox 57" id="57"/>
            <p:cNvSpPr txBox="true"/>
            <p:nvPr/>
          </p:nvSpPr>
          <p:spPr>
            <a:xfrm rot="0">
              <a:off x="634683" y="206181"/>
              <a:ext cx="4436703" cy="890058"/>
            </a:xfrm>
            <a:prstGeom prst="rect">
              <a:avLst/>
            </a:prstGeom>
          </p:spPr>
          <p:txBody>
            <a:bodyPr anchor="t" rtlCol="false" tIns="0" lIns="0" bIns="0" rIns="0">
              <a:spAutoFit/>
            </a:bodyPr>
            <a:lstStyle/>
            <a:p>
              <a:pPr algn="l">
                <a:lnSpc>
                  <a:spcPts val="5600"/>
                </a:lnSpc>
              </a:pPr>
              <a:r>
                <a:rPr lang="en-US" sz="4000">
                  <a:solidFill>
                    <a:srgbClr val="000000"/>
                  </a:solidFill>
                  <a:latin typeface="Open Sauce"/>
                  <a:ea typeface="Open Sauce"/>
                  <a:cs typeface="Open Sauce"/>
                  <a:sym typeface="Open Sauce"/>
                </a:rPr>
                <a:t>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183455" y="0"/>
            <a:ext cx="6858000" cy="1028700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50000" t="0" r="-49999" b="0"/>
              </a:stretch>
            </a:blipFill>
          </p:spPr>
        </p:sp>
      </p:grpSp>
      <p:grpSp>
        <p:nvGrpSpPr>
          <p:cNvPr name="Group 4" id="4"/>
          <p:cNvGrpSpPr/>
          <p:nvPr/>
        </p:nvGrpSpPr>
        <p:grpSpPr>
          <a:xfrm rot="0">
            <a:off x="17645944" y="-1278586"/>
            <a:ext cx="3352813" cy="12844173"/>
            <a:chOff x="0" y="0"/>
            <a:chExt cx="883046" cy="3382827"/>
          </a:xfrm>
        </p:grpSpPr>
        <p:sp>
          <p:nvSpPr>
            <p:cNvPr name="Freeform 5" id="5"/>
            <p:cNvSpPr/>
            <p:nvPr/>
          </p:nvSpPr>
          <p:spPr>
            <a:xfrm flipH="false" flipV="false" rot="0">
              <a:off x="0" y="0"/>
              <a:ext cx="883046" cy="3382827"/>
            </a:xfrm>
            <a:custGeom>
              <a:avLst/>
              <a:gdLst/>
              <a:ahLst/>
              <a:cxnLst/>
              <a:rect r="r" b="b" t="t" l="l"/>
              <a:pathLst>
                <a:path h="3382827" w="883046">
                  <a:moveTo>
                    <a:pt x="117763" y="0"/>
                  </a:moveTo>
                  <a:lnTo>
                    <a:pt x="765282" y="0"/>
                  </a:lnTo>
                  <a:cubicBezTo>
                    <a:pt x="830321" y="0"/>
                    <a:pt x="883046" y="52724"/>
                    <a:pt x="883046" y="117763"/>
                  </a:cubicBezTo>
                  <a:lnTo>
                    <a:pt x="883046" y="3265064"/>
                  </a:lnTo>
                  <a:cubicBezTo>
                    <a:pt x="883046" y="3296297"/>
                    <a:pt x="870638" y="3326250"/>
                    <a:pt x="848554" y="3348335"/>
                  </a:cubicBezTo>
                  <a:cubicBezTo>
                    <a:pt x="826469" y="3370420"/>
                    <a:pt x="796515" y="3382827"/>
                    <a:pt x="765282" y="3382827"/>
                  </a:cubicBezTo>
                  <a:lnTo>
                    <a:pt x="117763" y="3382827"/>
                  </a:lnTo>
                  <a:cubicBezTo>
                    <a:pt x="52724" y="3382827"/>
                    <a:pt x="0" y="3330103"/>
                    <a:pt x="0" y="3265064"/>
                  </a:cubicBezTo>
                  <a:lnTo>
                    <a:pt x="0" y="117763"/>
                  </a:lnTo>
                  <a:cubicBezTo>
                    <a:pt x="0" y="52724"/>
                    <a:pt x="52724" y="0"/>
                    <a:pt x="117763" y="0"/>
                  </a:cubicBezTo>
                  <a:close/>
                </a:path>
              </a:pathLst>
            </a:custGeom>
            <a:solidFill>
              <a:srgbClr val="3972F0"/>
            </a:solidFill>
          </p:spPr>
        </p:sp>
        <p:sp>
          <p:nvSpPr>
            <p:cNvPr name="TextBox 6" id="6"/>
            <p:cNvSpPr txBox="true"/>
            <p:nvPr/>
          </p:nvSpPr>
          <p:spPr>
            <a:xfrm>
              <a:off x="0" y="-38100"/>
              <a:ext cx="883046" cy="342092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235148" y="3083180"/>
            <a:ext cx="2138034" cy="21380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537594" y="1290587"/>
            <a:ext cx="9261170" cy="2214537"/>
            <a:chOff x="0" y="0"/>
            <a:chExt cx="12348227" cy="2952716"/>
          </a:xfrm>
        </p:grpSpPr>
        <p:grpSp>
          <p:nvGrpSpPr>
            <p:cNvPr name="Group 11" id="11"/>
            <p:cNvGrpSpPr/>
            <p:nvPr/>
          </p:nvGrpSpPr>
          <p:grpSpPr>
            <a:xfrm rot="0">
              <a:off x="0" y="0"/>
              <a:ext cx="12348227" cy="2952716"/>
              <a:chOff x="0" y="0"/>
              <a:chExt cx="2439156" cy="583253"/>
            </a:xfrm>
          </p:grpSpPr>
          <p:sp>
            <p:nvSpPr>
              <p:cNvPr name="Freeform 12" id="12"/>
              <p:cNvSpPr/>
              <p:nvPr/>
            </p:nvSpPr>
            <p:spPr>
              <a:xfrm flipH="false" flipV="false" rot="0">
                <a:off x="0" y="0"/>
                <a:ext cx="2439156" cy="583253"/>
              </a:xfrm>
              <a:custGeom>
                <a:avLst/>
                <a:gdLst/>
                <a:ahLst/>
                <a:cxnLst/>
                <a:rect r="r" b="b" t="t" l="l"/>
                <a:pathLst>
                  <a:path h="583253" w="2439156">
                    <a:moveTo>
                      <a:pt x="18391" y="0"/>
                    </a:moveTo>
                    <a:lnTo>
                      <a:pt x="2420765" y="0"/>
                    </a:lnTo>
                    <a:cubicBezTo>
                      <a:pt x="2425643" y="0"/>
                      <a:pt x="2430320" y="1938"/>
                      <a:pt x="2433769" y="5387"/>
                    </a:cubicBezTo>
                    <a:cubicBezTo>
                      <a:pt x="2437218" y="8836"/>
                      <a:pt x="2439156" y="13513"/>
                      <a:pt x="2439156" y="18391"/>
                    </a:cubicBezTo>
                    <a:lnTo>
                      <a:pt x="2439156" y="564862"/>
                    </a:lnTo>
                    <a:cubicBezTo>
                      <a:pt x="2439156" y="575019"/>
                      <a:pt x="2430922" y="583253"/>
                      <a:pt x="2420765" y="583253"/>
                    </a:cubicBezTo>
                    <a:lnTo>
                      <a:pt x="18391" y="583253"/>
                    </a:lnTo>
                    <a:cubicBezTo>
                      <a:pt x="8234" y="583253"/>
                      <a:pt x="0" y="575019"/>
                      <a:pt x="0" y="564862"/>
                    </a:cubicBezTo>
                    <a:lnTo>
                      <a:pt x="0" y="18391"/>
                    </a:lnTo>
                    <a:cubicBezTo>
                      <a:pt x="0" y="8234"/>
                      <a:pt x="8234" y="0"/>
                      <a:pt x="18391" y="0"/>
                    </a:cubicBezTo>
                    <a:close/>
                  </a:path>
                </a:pathLst>
              </a:custGeom>
              <a:solidFill>
                <a:srgbClr val="F1F1F1"/>
              </a:solidFill>
            </p:spPr>
          </p:sp>
          <p:sp>
            <p:nvSpPr>
              <p:cNvPr name="TextBox 13" id="13"/>
              <p:cNvSpPr txBox="true"/>
              <p:nvPr/>
            </p:nvSpPr>
            <p:spPr>
              <a:xfrm>
                <a:off x="0" y="-38100"/>
                <a:ext cx="2439156" cy="62135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69887" y="403808"/>
              <a:ext cx="11537846" cy="2192019"/>
            </a:xfrm>
            <a:prstGeom prst="rect">
              <a:avLst/>
            </a:prstGeom>
          </p:spPr>
          <p:txBody>
            <a:bodyPr anchor="t" rtlCol="false" tIns="0" lIns="0" bIns="0" rIns="0">
              <a:spAutoFit/>
            </a:bodyPr>
            <a:lstStyle/>
            <a:p>
              <a:pPr algn="just">
                <a:lnSpc>
                  <a:spcPts val="3360"/>
                </a:lnSpc>
              </a:pPr>
              <a:r>
                <a:rPr lang="en-US" sz="2400">
                  <a:solidFill>
                    <a:srgbClr val="000000"/>
                  </a:solidFill>
                  <a:latin typeface="Canva Sans"/>
                  <a:ea typeface="Canva Sans"/>
                  <a:cs typeface="Canva Sans"/>
                  <a:sym typeface="Canva Sans"/>
                </a:rPr>
                <a:t>The "Comprehensive Educational Performance Analysis and Insights Dashboard" is an interactive Shiny application that provides detailed insights into educational performance data. </a:t>
              </a:r>
            </a:p>
          </p:txBody>
        </p:sp>
      </p:grpSp>
      <p:grpSp>
        <p:nvGrpSpPr>
          <p:cNvPr name="Group 15" id="15"/>
          <p:cNvGrpSpPr/>
          <p:nvPr/>
        </p:nvGrpSpPr>
        <p:grpSpPr>
          <a:xfrm rot="0">
            <a:off x="1515082" y="3557085"/>
            <a:ext cx="10452580" cy="2489758"/>
            <a:chOff x="0" y="0"/>
            <a:chExt cx="13936773" cy="3319677"/>
          </a:xfrm>
        </p:grpSpPr>
        <p:grpSp>
          <p:nvGrpSpPr>
            <p:cNvPr name="Group 16" id="16"/>
            <p:cNvGrpSpPr/>
            <p:nvPr/>
          </p:nvGrpSpPr>
          <p:grpSpPr>
            <a:xfrm rot="0">
              <a:off x="0" y="0"/>
              <a:ext cx="13936773" cy="3319677"/>
              <a:chOff x="0" y="0"/>
              <a:chExt cx="3316454" cy="789965"/>
            </a:xfrm>
          </p:grpSpPr>
          <p:sp>
            <p:nvSpPr>
              <p:cNvPr name="Freeform 17" id="17"/>
              <p:cNvSpPr/>
              <p:nvPr/>
            </p:nvSpPr>
            <p:spPr>
              <a:xfrm flipH="false" flipV="false" rot="0">
                <a:off x="0" y="0"/>
                <a:ext cx="3316454" cy="789965"/>
              </a:xfrm>
              <a:custGeom>
                <a:avLst/>
                <a:gdLst/>
                <a:ahLst/>
                <a:cxnLst/>
                <a:rect r="r" b="b" t="t" l="l"/>
                <a:pathLst>
                  <a:path h="789965" w="3316454">
                    <a:moveTo>
                      <a:pt x="13526" y="0"/>
                    </a:moveTo>
                    <a:lnTo>
                      <a:pt x="3302928" y="0"/>
                    </a:lnTo>
                    <a:cubicBezTo>
                      <a:pt x="3306516" y="0"/>
                      <a:pt x="3309956" y="1425"/>
                      <a:pt x="3312492" y="3962"/>
                    </a:cubicBezTo>
                    <a:cubicBezTo>
                      <a:pt x="3315029" y="6498"/>
                      <a:pt x="3316454" y="9939"/>
                      <a:pt x="3316454" y="13526"/>
                    </a:cubicBezTo>
                    <a:lnTo>
                      <a:pt x="3316454" y="776438"/>
                    </a:lnTo>
                    <a:cubicBezTo>
                      <a:pt x="3316454" y="780026"/>
                      <a:pt x="3315029" y="783466"/>
                      <a:pt x="3312492" y="786003"/>
                    </a:cubicBezTo>
                    <a:cubicBezTo>
                      <a:pt x="3309956" y="788539"/>
                      <a:pt x="3306516" y="789965"/>
                      <a:pt x="3302928" y="789965"/>
                    </a:cubicBezTo>
                    <a:lnTo>
                      <a:pt x="13526" y="789965"/>
                    </a:lnTo>
                    <a:cubicBezTo>
                      <a:pt x="9939" y="789965"/>
                      <a:pt x="6498" y="788539"/>
                      <a:pt x="3962" y="786003"/>
                    </a:cubicBezTo>
                    <a:cubicBezTo>
                      <a:pt x="1425" y="783466"/>
                      <a:pt x="0" y="780026"/>
                      <a:pt x="0" y="776438"/>
                    </a:cubicBezTo>
                    <a:lnTo>
                      <a:pt x="0" y="13526"/>
                    </a:lnTo>
                    <a:cubicBezTo>
                      <a:pt x="0" y="9939"/>
                      <a:pt x="1425" y="6498"/>
                      <a:pt x="3962" y="3962"/>
                    </a:cubicBezTo>
                    <a:cubicBezTo>
                      <a:pt x="6498" y="1425"/>
                      <a:pt x="9939" y="0"/>
                      <a:pt x="13526" y="0"/>
                    </a:cubicBezTo>
                    <a:close/>
                  </a:path>
                </a:pathLst>
              </a:custGeom>
              <a:solidFill>
                <a:srgbClr val="1CDAFF"/>
              </a:solidFill>
            </p:spPr>
          </p:sp>
          <p:sp>
            <p:nvSpPr>
              <p:cNvPr name="TextBox 18" id="18"/>
              <p:cNvSpPr txBox="true"/>
              <p:nvPr/>
            </p:nvSpPr>
            <p:spPr>
              <a:xfrm>
                <a:off x="0" y="-38100"/>
                <a:ext cx="3316454" cy="82806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572302" y="357242"/>
              <a:ext cx="12792170" cy="2567093"/>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The dashboard displays a synthetic dataset with essential parameters such as student scores, gender, grade, subject, school type, instructor experience, and attendance rates. Users may filter and examine data using interactive features including school selection, subject, grade, gender, and score range. </a:t>
              </a:r>
            </a:p>
          </p:txBody>
        </p:sp>
      </p:grpSp>
      <p:sp>
        <p:nvSpPr>
          <p:cNvPr name="Freeform 20" id="20"/>
          <p:cNvSpPr/>
          <p:nvPr/>
        </p:nvSpPr>
        <p:spPr>
          <a:xfrm flipH="false" flipV="false" rot="0">
            <a:off x="-296541" y="8571620"/>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8915331" y="103411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086669" y="6262692"/>
            <a:ext cx="1673561" cy="167356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6955556" y="9608854"/>
            <a:ext cx="2843208" cy="284320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556644" y="6149792"/>
            <a:ext cx="10364528" cy="1683511"/>
            <a:chOff x="0" y="0"/>
            <a:chExt cx="2729752" cy="443394"/>
          </a:xfrm>
        </p:grpSpPr>
        <p:sp>
          <p:nvSpPr>
            <p:cNvPr name="Freeform 29" id="29"/>
            <p:cNvSpPr/>
            <p:nvPr/>
          </p:nvSpPr>
          <p:spPr>
            <a:xfrm flipH="false" flipV="false" rot="0">
              <a:off x="0" y="0"/>
              <a:ext cx="2729752" cy="443394"/>
            </a:xfrm>
            <a:custGeom>
              <a:avLst/>
              <a:gdLst/>
              <a:ahLst/>
              <a:cxnLst/>
              <a:rect r="r" b="b" t="t" l="l"/>
              <a:pathLst>
                <a:path h="443394" w="2729752">
                  <a:moveTo>
                    <a:pt x="16433" y="0"/>
                  </a:moveTo>
                  <a:lnTo>
                    <a:pt x="2713319" y="0"/>
                  </a:lnTo>
                  <a:cubicBezTo>
                    <a:pt x="2722395" y="0"/>
                    <a:pt x="2729752" y="7357"/>
                    <a:pt x="2729752" y="16433"/>
                  </a:cubicBezTo>
                  <a:lnTo>
                    <a:pt x="2729752" y="426961"/>
                  </a:lnTo>
                  <a:cubicBezTo>
                    <a:pt x="2729752" y="431319"/>
                    <a:pt x="2728021" y="435499"/>
                    <a:pt x="2724939" y="438581"/>
                  </a:cubicBezTo>
                  <a:cubicBezTo>
                    <a:pt x="2721857" y="441663"/>
                    <a:pt x="2717677" y="443394"/>
                    <a:pt x="2713319" y="443394"/>
                  </a:cubicBezTo>
                  <a:lnTo>
                    <a:pt x="16433" y="443394"/>
                  </a:lnTo>
                  <a:cubicBezTo>
                    <a:pt x="12075" y="443394"/>
                    <a:pt x="7895" y="441663"/>
                    <a:pt x="4813" y="438581"/>
                  </a:cubicBezTo>
                  <a:cubicBezTo>
                    <a:pt x="1731" y="435499"/>
                    <a:pt x="0" y="431319"/>
                    <a:pt x="0" y="426961"/>
                  </a:cubicBezTo>
                  <a:lnTo>
                    <a:pt x="0" y="16433"/>
                  </a:lnTo>
                  <a:cubicBezTo>
                    <a:pt x="0" y="7357"/>
                    <a:pt x="7357" y="0"/>
                    <a:pt x="16433" y="0"/>
                  </a:cubicBezTo>
                  <a:close/>
                </a:path>
              </a:pathLst>
            </a:custGeom>
            <a:solidFill>
              <a:srgbClr val="F1F1F1"/>
            </a:solidFill>
          </p:spPr>
        </p:sp>
        <p:sp>
          <p:nvSpPr>
            <p:cNvPr name="TextBox 30" id="30"/>
            <p:cNvSpPr txBox="true"/>
            <p:nvPr/>
          </p:nvSpPr>
          <p:spPr>
            <a:xfrm>
              <a:off x="0" y="-38100"/>
              <a:ext cx="2729752" cy="481494"/>
            </a:xfrm>
            <a:prstGeom prst="rect">
              <a:avLst/>
            </a:prstGeom>
          </p:spPr>
          <p:txBody>
            <a:bodyPr anchor="ctr" rtlCol="false" tIns="50800" lIns="50800" bIns="50800" rIns="50800"/>
            <a:lstStyle/>
            <a:p>
              <a:pPr algn="just">
                <a:lnSpc>
                  <a:spcPts val="3079"/>
                </a:lnSpc>
              </a:pPr>
              <a:r>
                <a:rPr lang="en-US" sz="2199">
                  <a:solidFill>
                    <a:srgbClr val="000000"/>
                  </a:solidFill>
                  <a:latin typeface="Canva Sans"/>
                  <a:ea typeface="Canva Sans"/>
                  <a:cs typeface="Canva Sans"/>
                  <a:sym typeface="Canva Sans"/>
                </a:rPr>
                <a:t>The dashboard includes a summary table of important metrics, score distribution histograms, gender distribution analysis, and scatter graphs that demonstrate how scores relate to characteristics such as school resources, attendance rates, and teacher experience. </a:t>
              </a:r>
            </a:p>
          </p:txBody>
        </p:sp>
      </p:grpSp>
      <p:grpSp>
        <p:nvGrpSpPr>
          <p:cNvPr name="Group 31" id="31"/>
          <p:cNvGrpSpPr/>
          <p:nvPr/>
        </p:nvGrpSpPr>
        <p:grpSpPr>
          <a:xfrm rot="0">
            <a:off x="1028700" y="7985704"/>
            <a:ext cx="10628330" cy="1736983"/>
            <a:chOff x="0" y="0"/>
            <a:chExt cx="14171107" cy="2315978"/>
          </a:xfrm>
        </p:grpSpPr>
        <p:grpSp>
          <p:nvGrpSpPr>
            <p:cNvPr name="Group 32" id="32"/>
            <p:cNvGrpSpPr/>
            <p:nvPr/>
          </p:nvGrpSpPr>
          <p:grpSpPr>
            <a:xfrm rot="0">
              <a:off x="0" y="0"/>
              <a:ext cx="14171107" cy="2315978"/>
              <a:chOff x="0" y="0"/>
              <a:chExt cx="3218711" cy="526033"/>
            </a:xfrm>
          </p:grpSpPr>
          <p:sp>
            <p:nvSpPr>
              <p:cNvPr name="Freeform 33" id="33"/>
              <p:cNvSpPr/>
              <p:nvPr/>
            </p:nvSpPr>
            <p:spPr>
              <a:xfrm flipH="false" flipV="false" rot="0">
                <a:off x="0" y="0"/>
                <a:ext cx="3218711" cy="526033"/>
              </a:xfrm>
              <a:custGeom>
                <a:avLst/>
                <a:gdLst/>
                <a:ahLst/>
                <a:cxnLst/>
                <a:rect r="r" b="b" t="t" l="l"/>
                <a:pathLst>
                  <a:path h="526033" w="3218711">
                    <a:moveTo>
                      <a:pt x="13937" y="0"/>
                    </a:moveTo>
                    <a:lnTo>
                      <a:pt x="3204775" y="0"/>
                    </a:lnTo>
                    <a:cubicBezTo>
                      <a:pt x="3212472" y="0"/>
                      <a:pt x="3218711" y="6240"/>
                      <a:pt x="3218711" y="13937"/>
                    </a:cubicBezTo>
                    <a:lnTo>
                      <a:pt x="3218711" y="512096"/>
                    </a:lnTo>
                    <a:cubicBezTo>
                      <a:pt x="3218711" y="519793"/>
                      <a:pt x="3212472" y="526033"/>
                      <a:pt x="3204775" y="526033"/>
                    </a:cubicBezTo>
                    <a:lnTo>
                      <a:pt x="13937" y="526033"/>
                    </a:lnTo>
                    <a:cubicBezTo>
                      <a:pt x="6240" y="526033"/>
                      <a:pt x="0" y="519793"/>
                      <a:pt x="0" y="512096"/>
                    </a:cubicBezTo>
                    <a:lnTo>
                      <a:pt x="0" y="13937"/>
                    </a:lnTo>
                    <a:cubicBezTo>
                      <a:pt x="0" y="6240"/>
                      <a:pt x="6240" y="0"/>
                      <a:pt x="13937" y="0"/>
                    </a:cubicBezTo>
                    <a:close/>
                  </a:path>
                </a:pathLst>
              </a:custGeom>
              <a:solidFill>
                <a:srgbClr val="1CDAFF"/>
              </a:solidFill>
            </p:spPr>
          </p:sp>
          <p:sp>
            <p:nvSpPr>
              <p:cNvPr name="TextBox 34" id="34"/>
              <p:cNvSpPr txBox="true"/>
              <p:nvPr/>
            </p:nvSpPr>
            <p:spPr>
              <a:xfrm>
                <a:off x="0" y="-38100"/>
                <a:ext cx="3218711" cy="564133"/>
              </a:xfrm>
              <a:prstGeom prst="rect">
                <a:avLst/>
              </a:prstGeom>
            </p:spPr>
            <p:txBody>
              <a:bodyPr anchor="ctr" rtlCol="false" tIns="50800" lIns="50800" bIns="50800" rIns="50800"/>
              <a:lstStyle/>
              <a:p>
                <a:pPr algn="ctr">
                  <a:lnSpc>
                    <a:spcPts val="2660"/>
                  </a:lnSpc>
                </a:pPr>
              </a:p>
            </p:txBody>
          </p:sp>
        </p:grpSp>
        <p:sp>
          <p:nvSpPr>
            <p:cNvPr name="TextBox 35" id="35"/>
            <p:cNvSpPr txBox="true"/>
            <p:nvPr/>
          </p:nvSpPr>
          <p:spPr>
            <a:xfrm rot="0">
              <a:off x="581925" y="376096"/>
              <a:ext cx="13007258" cy="1525685"/>
            </a:xfrm>
            <a:prstGeom prst="rect">
              <a:avLst/>
            </a:prstGeom>
          </p:spPr>
          <p:txBody>
            <a:bodyPr anchor="t" rtlCol="false" tIns="0" lIns="0" bIns="0" rIns="0">
              <a:spAutoFit/>
            </a:bodyPr>
            <a:lstStyle/>
            <a:p>
              <a:pPr algn="l">
                <a:lnSpc>
                  <a:spcPts val="3080"/>
                </a:lnSpc>
              </a:pPr>
              <a:r>
                <a:rPr lang="en-US" sz="2200">
                  <a:solidFill>
                    <a:srgbClr val="000000"/>
                  </a:solidFill>
                  <a:latin typeface="Canva Sans"/>
                  <a:ea typeface="Canva Sans"/>
                  <a:cs typeface="Canva Sans"/>
                  <a:sym typeface="Canva Sans"/>
                </a:rPr>
                <a:t>This program provides educators, administrators, and policymakers with a comprehensive and user-friendly interface for analysing student performance and allocating resources based on data. </a:t>
              </a:r>
            </a:p>
          </p:txBody>
        </p:sp>
      </p:grpSp>
      <p:sp>
        <p:nvSpPr>
          <p:cNvPr name="TextBox 36" id="36"/>
          <p:cNvSpPr txBox="true"/>
          <p:nvPr/>
        </p:nvSpPr>
        <p:spPr>
          <a:xfrm rot="0">
            <a:off x="537594" y="135413"/>
            <a:ext cx="4778031" cy="1038225"/>
          </a:xfrm>
          <a:prstGeom prst="rect">
            <a:avLst/>
          </a:prstGeom>
        </p:spPr>
        <p:txBody>
          <a:bodyPr anchor="t" rtlCol="false" tIns="0" lIns="0" bIns="0" rIns="0">
            <a:spAutoFit/>
          </a:bodyPr>
          <a:lstStyle/>
          <a:p>
            <a:pPr algn="l">
              <a:lnSpc>
                <a:spcPts val="8400"/>
              </a:lnSpc>
            </a:pPr>
            <a:r>
              <a:rPr lang="en-US" sz="6000" spc="-420" b="true">
                <a:solidFill>
                  <a:srgbClr val="000000"/>
                </a:solidFill>
                <a:latin typeface="Open Sauce Bold"/>
                <a:ea typeface="Open Sauce Bold"/>
                <a:cs typeface="Open Sauce Bold"/>
                <a:sym typeface="Open Sauce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0409" y="539755"/>
            <a:ext cx="6914582" cy="914400"/>
            <a:chOff x="0" y="0"/>
            <a:chExt cx="9219443" cy="1219200"/>
          </a:xfrm>
        </p:grpSpPr>
        <p:sp>
          <p:nvSpPr>
            <p:cNvPr name="TextBox 3" id="3"/>
            <p:cNvSpPr txBox="true"/>
            <p:nvPr/>
          </p:nvSpPr>
          <p:spPr>
            <a:xfrm rot="0">
              <a:off x="0" y="-123825"/>
              <a:ext cx="4325962" cy="1343025"/>
            </a:xfrm>
            <a:prstGeom prst="rect">
              <a:avLst/>
            </a:prstGeom>
          </p:spPr>
          <p:txBody>
            <a:bodyPr anchor="t" rtlCol="false" tIns="0" lIns="0" bIns="0" rIns="0">
              <a:spAutoFit/>
            </a:bodyPr>
            <a:lstStyle/>
            <a:p>
              <a:pPr algn="l">
                <a:lnSpc>
                  <a:spcPts val="8400"/>
                </a:lnSpc>
              </a:pPr>
              <a:r>
                <a:rPr lang="en-US" sz="6000" spc="-420" b="true">
                  <a:solidFill>
                    <a:srgbClr val="000000"/>
                  </a:solidFill>
                  <a:latin typeface="Open Sauce Bold"/>
                  <a:ea typeface="Open Sauce Bold"/>
                  <a:cs typeface="Open Sauce Bold"/>
                  <a:sym typeface="Open Sauce Bold"/>
                </a:rPr>
                <a:t>Problem </a:t>
              </a:r>
            </a:p>
          </p:txBody>
        </p:sp>
        <p:sp>
          <p:nvSpPr>
            <p:cNvPr name="TextBox 4" id="4"/>
            <p:cNvSpPr txBox="true"/>
            <p:nvPr/>
          </p:nvSpPr>
          <p:spPr>
            <a:xfrm rot="0">
              <a:off x="4202743" y="-123825"/>
              <a:ext cx="5016700" cy="1343025"/>
            </a:xfrm>
            <a:prstGeom prst="rect">
              <a:avLst/>
            </a:prstGeom>
          </p:spPr>
          <p:txBody>
            <a:bodyPr anchor="t" rtlCol="false" tIns="0" lIns="0" bIns="0" rIns="0">
              <a:spAutoFit/>
            </a:bodyPr>
            <a:lstStyle/>
            <a:p>
              <a:pPr algn="l">
                <a:lnSpc>
                  <a:spcPts val="8400"/>
                </a:lnSpc>
              </a:pPr>
              <a:r>
                <a:rPr lang="en-US" sz="6000" spc="-420" b="true">
                  <a:solidFill>
                    <a:srgbClr val="3972F0"/>
                  </a:solidFill>
                  <a:latin typeface="Open Sauce Bold"/>
                  <a:ea typeface="Open Sauce Bold"/>
                  <a:cs typeface="Open Sauce Bold"/>
                  <a:sym typeface="Open Sauce Bold"/>
                </a:rPr>
                <a:t>Statement</a:t>
              </a:r>
            </a:p>
          </p:txBody>
        </p:sp>
      </p:grpSp>
      <p:sp>
        <p:nvSpPr>
          <p:cNvPr name="TextBox 5" id="5"/>
          <p:cNvSpPr txBox="true"/>
          <p:nvPr/>
        </p:nvSpPr>
        <p:spPr>
          <a:xfrm rot="0">
            <a:off x="1602562" y="1768018"/>
            <a:ext cx="15977772" cy="2910839"/>
          </a:xfrm>
          <a:prstGeom prst="rect">
            <a:avLst/>
          </a:prstGeom>
        </p:spPr>
        <p:txBody>
          <a:bodyPr anchor="t" rtlCol="false" tIns="0" lIns="0" bIns="0" rIns="0">
            <a:spAutoFit/>
          </a:bodyPr>
          <a:lstStyle/>
          <a:p>
            <a:pPr algn="l">
              <a:lnSpc>
                <a:spcPts val="3360"/>
              </a:lnSpc>
            </a:pPr>
            <a:r>
              <a:rPr lang="en-US" sz="2400">
                <a:solidFill>
                  <a:srgbClr val="000000"/>
                </a:solidFill>
                <a:latin typeface="Canva Sans"/>
                <a:ea typeface="Canva Sans"/>
                <a:cs typeface="Canva Sans"/>
                <a:sym typeface="Canva Sans"/>
              </a:rPr>
              <a:t>Educational institutions must assess enormous amounts of data in order to better understand student performance, identify strengths and problems, and design improvement initiatives.</a:t>
            </a:r>
          </a:p>
          <a:p>
            <a:pPr algn="l">
              <a:lnSpc>
                <a:spcPts val="3360"/>
              </a:lnSpc>
            </a:pPr>
          </a:p>
          <a:p>
            <a:pPr algn="l">
              <a:lnSpc>
                <a:spcPts val="3360"/>
              </a:lnSpc>
            </a:pPr>
            <a:r>
              <a:rPr lang="en-US" sz="2400">
                <a:solidFill>
                  <a:srgbClr val="000000"/>
                </a:solidFill>
                <a:latin typeface="Canva Sans"/>
                <a:ea typeface="Canva Sans"/>
                <a:cs typeface="Canva Sans"/>
                <a:sym typeface="Canva Sans"/>
              </a:rPr>
              <a:t> The quantity of data on student performance, attendance, demographics, and school resources provides an opportunity for thorough study, but it also necessitates an effective tool for visualizing and exploring these complicated statistics.</a:t>
            </a:r>
          </a:p>
          <a:p>
            <a:pPr algn="l">
              <a:lnSpc>
                <a:spcPts val="3360"/>
              </a:lnSpc>
            </a:pPr>
          </a:p>
        </p:txBody>
      </p:sp>
      <p:grpSp>
        <p:nvGrpSpPr>
          <p:cNvPr name="Group 6" id="6"/>
          <p:cNvGrpSpPr/>
          <p:nvPr/>
        </p:nvGrpSpPr>
        <p:grpSpPr>
          <a:xfrm rot="0">
            <a:off x="-17259300" y="-1690561"/>
            <a:ext cx="17966065" cy="12844173"/>
            <a:chOff x="0" y="0"/>
            <a:chExt cx="4731803" cy="3382827"/>
          </a:xfrm>
        </p:grpSpPr>
        <p:sp>
          <p:nvSpPr>
            <p:cNvPr name="Freeform 7" id="7"/>
            <p:cNvSpPr/>
            <p:nvPr/>
          </p:nvSpPr>
          <p:spPr>
            <a:xfrm flipH="false" flipV="false" rot="0">
              <a:off x="0" y="0"/>
              <a:ext cx="4731803" cy="3382827"/>
            </a:xfrm>
            <a:custGeom>
              <a:avLst/>
              <a:gdLst/>
              <a:ahLst/>
              <a:cxnLst/>
              <a:rect r="r" b="b" t="t" l="l"/>
              <a:pathLst>
                <a:path h="3382827" w="4731803">
                  <a:moveTo>
                    <a:pt x="21977" y="0"/>
                  </a:moveTo>
                  <a:lnTo>
                    <a:pt x="4709826" y="0"/>
                  </a:lnTo>
                  <a:cubicBezTo>
                    <a:pt x="4715655" y="0"/>
                    <a:pt x="4721245" y="2315"/>
                    <a:pt x="4725366" y="6437"/>
                  </a:cubicBezTo>
                  <a:cubicBezTo>
                    <a:pt x="4729488" y="10558"/>
                    <a:pt x="4731803" y="16148"/>
                    <a:pt x="4731803" y="21977"/>
                  </a:cubicBezTo>
                  <a:lnTo>
                    <a:pt x="4731803" y="3360850"/>
                  </a:lnTo>
                  <a:cubicBezTo>
                    <a:pt x="4731803" y="3366679"/>
                    <a:pt x="4729488" y="3372269"/>
                    <a:pt x="4725366" y="3376390"/>
                  </a:cubicBezTo>
                  <a:cubicBezTo>
                    <a:pt x="4721245" y="3380512"/>
                    <a:pt x="4715655" y="3382827"/>
                    <a:pt x="4709826" y="3382827"/>
                  </a:cubicBezTo>
                  <a:lnTo>
                    <a:pt x="21977" y="3382827"/>
                  </a:lnTo>
                  <a:cubicBezTo>
                    <a:pt x="16148" y="3382827"/>
                    <a:pt x="10558" y="3380512"/>
                    <a:pt x="6437" y="3376390"/>
                  </a:cubicBezTo>
                  <a:cubicBezTo>
                    <a:pt x="2315" y="3372269"/>
                    <a:pt x="0" y="3366679"/>
                    <a:pt x="0" y="3360850"/>
                  </a:cubicBezTo>
                  <a:lnTo>
                    <a:pt x="0" y="21977"/>
                  </a:lnTo>
                  <a:cubicBezTo>
                    <a:pt x="0" y="16148"/>
                    <a:pt x="2315" y="10558"/>
                    <a:pt x="6437" y="6437"/>
                  </a:cubicBezTo>
                  <a:cubicBezTo>
                    <a:pt x="10558" y="2315"/>
                    <a:pt x="16148" y="0"/>
                    <a:pt x="21977" y="0"/>
                  </a:cubicBezTo>
                  <a:close/>
                </a:path>
              </a:pathLst>
            </a:custGeom>
            <a:solidFill>
              <a:srgbClr val="3972F0"/>
            </a:solidFill>
          </p:spPr>
        </p:sp>
        <p:sp>
          <p:nvSpPr>
            <p:cNvPr name="TextBox 8" id="8"/>
            <p:cNvSpPr txBox="true"/>
            <p:nvPr/>
          </p:nvSpPr>
          <p:spPr>
            <a:xfrm>
              <a:off x="0" y="-38100"/>
              <a:ext cx="4731803" cy="34209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1734430" y="7353368"/>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625850" y="-7723877"/>
            <a:ext cx="9529995" cy="9529995"/>
          </a:xfrm>
          <a:custGeom>
            <a:avLst/>
            <a:gdLst/>
            <a:ahLst/>
            <a:cxnLst/>
            <a:rect r="r" b="b" t="t" l="l"/>
            <a:pathLst>
              <a:path h="9529995" w="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59300" y="1034117"/>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35365" y="8773516"/>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2599173">
            <a:off x="17023247" y="7456025"/>
            <a:ext cx="472106" cy="435223"/>
          </a:xfrm>
          <a:custGeom>
            <a:avLst/>
            <a:gdLst/>
            <a:ahLst/>
            <a:cxnLst/>
            <a:rect r="r" b="b" t="t" l="l"/>
            <a:pathLst>
              <a:path h="435223" w="472106">
                <a:moveTo>
                  <a:pt x="0" y="0"/>
                </a:moveTo>
                <a:lnTo>
                  <a:pt x="472106" y="0"/>
                </a:lnTo>
                <a:lnTo>
                  <a:pt x="472106" y="435223"/>
                </a:lnTo>
                <a:lnTo>
                  <a:pt x="0" y="435223"/>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grpSp>
        <p:nvGrpSpPr>
          <p:cNvPr name="Group 14" id="14"/>
          <p:cNvGrpSpPr/>
          <p:nvPr/>
        </p:nvGrpSpPr>
        <p:grpSpPr>
          <a:xfrm rot="0">
            <a:off x="8110863" y="5774601"/>
            <a:ext cx="2686649" cy="2306577"/>
            <a:chOff x="0" y="0"/>
            <a:chExt cx="946731" cy="812800"/>
          </a:xfrm>
        </p:grpSpPr>
        <p:sp>
          <p:nvSpPr>
            <p:cNvPr name="Freeform 15" id="15"/>
            <p:cNvSpPr/>
            <p:nvPr/>
          </p:nvSpPr>
          <p:spPr>
            <a:xfrm flipH="false" flipV="false" rot="0">
              <a:off x="0" y="0"/>
              <a:ext cx="946731" cy="812800"/>
            </a:xfrm>
            <a:custGeom>
              <a:avLst/>
              <a:gdLst/>
              <a:ahLst/>
              <a:cxnLst/>
              <a:rect r="r" b="b" t="t" l="l"/>
              <a:pathLst>
                <a:path h="812800" w="946731">
                  <a:moveTo>
                    <a:pt x="473366" y="0"/>
                  </a:moveTo>
                  <a:cubicBezTo>
                    <a:pt x="211933" y="0"/>
                    <a:pt x="0" y="181951"/>
                    <a:pt x="0" y="406400"/>
                  </a:cubicBezTo>
                  <a:cubicBezTo>
                    <a:pt x="0" y="630849"/>
                    <a:pt x="211933" y="812800"/>
                    <a:pt x="473366" y="812800"/>
                  </a:cubicBezTo>
                  <a:cubicBezTo>
                    <a:pt x="734798" y="812800"/>
                    <a:pt x="946731" y="630849"/>
                    <a:pt x="946731" y="406400"/>
                  </a:cubicBezTo>
                  <a:cubicBezTo>
                    <a:pt x="946731" y="181951"/>
                    <a:pt x="734798" y="0"/>
                    <a:pt x="473366" y="0"/>
                  </a:cubicBezTo>
                  <a:close/>
                </a:path>
              </a:pathLst>
            </a:custGeom>
            <a:solidFill>
              <a:srgbClr val="1CDAFF"/>
            </a:solidFill>
          </p:spPr>
        </p:sp>
        <p:sp>
          <p:nvSpPr>
            <p:cNvPr name="TextBox 16" id="16"/>
            <p:cNvSpPr txBox="true"/>
            <p:nvPr/>
          </p:nvSpPr>
          <p:spPr>
            <a:xfrm>
              <a:off x="88756" y="28575"/>
              <a:ext cx="769219" cy="708025"/>
            </a:xfrm>
            <a:prstGeom prst="rect">
              <a:avLst/>
            </a:prstGeom>
          </p:spPr>
          <p:txBody>
            <a:bodyPr anchor="ctr" rtlCol="false" tIns="50800" lIns="50800" bIns="50800" rIns="50800"/>
            <a:lstStyle/>
            <a:p>
              <a:pPr algn="ctr">
                <a:lnSpc>
                  <a:spcPts val="4339"/>
                </a:lnSpc>
              </a:pPr>
              <a:r>
                <a:rPr lang="en-US" sz="3099">
                  <a:solidFill>
                    <a:srgbClr val="000000"/>
                  </a:solidFill>
                  <a:latin typeface="Canva Sans"/>
                  <a:ea typeface="Canva Sans"/>
                  <a:cs typeface="Canva Sans"/>
                  <a:sym typeface="Canva Sans"/>
                </a:rPr>
                <a:t>Features</a:t>
              </a:r>
            </a:p>
          </p:txBody>
        </p:sp>
      </p:grpSp>
      <p:grpSp>
        <p:nvGrpSpPr>
          <p:cNvPr name="Group 17" id="17"/>
          <p:cNvGrpSpPr/>
          <p:nvPr/>
        </p:nvGrpSpPr>
        <p:grpSpPr>
          <a:xfrm rot="0">
            <a:off x="5376935" y="4471323"/>
            <a:ext cx="2991082" cy="1375776"/>
            <a:chOff x="0" y="0"/>
            <a:chExt cx="787775" cy="362344"/>
          </a:xfrm>
        </p:grpSpPr>
        <p:sp>
          <p:nvSpPr>
            <p:cNvPr name="Freeform 18" id="18"/>
            <p:cNvSpPr/>
            <p:nvPr/>
          </p:nvSpPr>
          <p:spPr>
            <a:xfrm flipH="false" flipV="false" rot="0">
              <a:off x="0" y="0"/>
              <a:ext cx="787775" cy="362344"/>
            </a:xfrm>
            <a:custGeom>
              <a:avLst/>
              <a:gdLst/>
              <a:ahLst/>
              <a:cxnLst/>
              <a:rect r="r" b="b" t="t" l="l"/>
              <a:pathLst>
                <a:path h="362344" w="787775">
                  <a:moveTo>
                    <a:pt x="132005" y="0"/>
                  </a:moveTo>
                  <a:lnTo>
                    <a:pt x="655770" y="0"/>
                  </a:lnTo>
                  <a:cubicBezTo>
                    <a:pt x="728674" y="0"/>
                    <a:pt x="787775" y="59101"/>
                    <a:pt x="787775" y="132005"/>
                  </a:cubicBezTo>
                  <a:lnTo>
                    <a:pt x="787775" y="230339"/>
                  </a:lnTo>
                  <a:cubicBezTo>
                    <a:pt x="787775" y="303244"/>
                    <a:pt x="728674" y="362344"/>
                    <a:pt x="655770" y="362344"/>
                  </a:cubicBezTo>
                  <a:lnTo>
                    <a:pt x="132005" y="362344"/>
                  </a:lnTo>
                  <a:cubicBezTo>
                    <a:pt x="59101" y="362344"/>
                    <a:pt x="0" y="303244"/>
                    <a:pt x="0" y="230339"/>
                  </a:cubicBezTo>
                  <a:lnTo>
                    <a:pt x="0" y="132005"/>
                  </a:lnTo>
                  <a:cubicBezTo>
                    <a:pt x="0" y="59101"/>
                    <a:pt x="59101" y="0"/>
                    <a:pt x="132005" y="0"/>
                  </a:cubicBezTo>
                  <a:close/>
                </a:path>
              </a:pathLst>
            </a:custGeom>
            <a:solidFill>
              <a:srgbClr val="3972F0"/>
            </a:solidFill>
          </p:spPr>
        </p:sp>
        <p:sp>
          <p:nvSpPr>
            <p:cNvPr name="TextBox 19" id="19"/>
            <p:cNvSpPr txBox="true"/>
            <p:nvPr/>
          </p:nvSpPr>
          <p:spPr>
            <a:xfrm>
              <a:off x="0" y="-47625"/>
              <a:ext cx="787775" cy="40996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Summary</a:t>
              </a:r>
            </a:p>
            <a:p>
              <a:pPr algn="ctr">
                <a:lnSpc>
                  <a:spcPts val="4339"/>
                </a:lnSpc>
              </a:pPr>
              <a:r>
                <a:rPr lang="en-US" sz="3099">
                  <a:solidFill>
                    <a:srgbClr val="FFFFFF"/>
                  </a:solidFill>
                  <a:latin typeface="Canva Sans"/>
                  <a:ea typeface="Canva Sans"/>
                  <a:cs typeface="Canva Sans"/>
                  <a:sym typeface="Canva Sans"/>
                </a:rPr>
                <a:t>Analysis</a:t>
              </a:r>
            </a:p>
          </p:txBody>
        </p:sp>
      </p:grpSp>
      <p:grpSp>
        <p:nvGrpSpPr>
          <p:cNvPr name="Group 20" id="20"/>
          <p:cNvGrpSpPr/>
          <p:nvPr/>
        </p:nvGrpSpPr>
        <p:grpSpPr>
          <a:xfrm rot="0">
            <a:off x="3390668" y="6240002"/>
            <a:ext cx="2991082" cy="1375776"/>
            <a:chOff x="0" y="0"/>
            <a:chExt cx="787775" cy="362344"/>
          </a:xfrm>
        </p:grpSpPr>
        <p:sp>
          <p:nvSpPr>
            <p:cNvPr name="Freeform 21" id="21"/>
            <p:cNvSpPr/>
            <p:nvPr/>
          </p:nvSpPr>
          <p:spPr>
            <a:xfrm flipH="false" flipV="false" rot="0">
              <a:off x="0" y="0"/>
              <a:ext cx="787775" cy="362344"/>
            </a:xfrm>
            <a:custGeom>
              <a:avLst/>
              <a:gdLst/>
              <a:ahLst/>
              <a:cxnLst/>
              <a:rect r="r" b="b" t="t" l="l"/>
              <a:pathLst>
                <a:path h="362344" w="787775">
                  <a:moveTo>
                    <a:pt x="132005" y="0"/>
                  </a:moveTo>
                  <a:lnTo>
                    <a:pt x="655770" y="0"/>
                  </a:lnTo>
                  <a:cubicBezTo>
                    <a:pt x="728674" y="0"/>
                    <a:pt x="787775" y="59101"/>
                    <a:pt x="787775" y="132005"/>
                  </a:cubicBezTo>
                  <a:lnTo>
                    <a:pt x="787775" y="230339"/>
                  </a:lnTo>
                  <a:cubicBezTo>
                    <a:pt x="787775" y="303244"/>
                    <a:pt x="728674" y="362344"/>
                    <a:pt x="655770" y="362344"/>
                  </a:cubicBezTo>
                  <a:lnTo>
                    <a:pt x="132005" y="362344"/>
                  </a:lnTo>
                  <a:cubicBezTo>
                    <a:pt x="59101" y="362344"/>
                    <a:pt x="0" y="303244"/>
                    <a:pt x="0" y="230339"/>
                  </a:cubicBezTo>
                  <a:lnTo>
                    <a:pt x="0" y="132005"/>
                  </a:lnTo>
                  <a:cubicBezTo>
                    <a:pt x="0" y="59101"/>
                    <a:pt x="59101" y="0"/>
                    <a:pt x="132005" y="0"/>
                  </a:cubicBezTo>
                  <a:close/>
                </a:path>
              </a:pathLst>
            </a:custGeom>
            <a:solidFill>
              <a:srgbClr val="3972F0"/>
            </a:solidFill>
          </p:spPr>
        </p:sp>
        <p:sp>
          <p:nvSpPr>
            <p:cNvPr name="TextBox 22" id="22"/>
            <p:cNvSpPr txBox="true"/>
            <p:nvPr/>
          </p:nvSpPr>
          <p:spPr>
            <a:xfrm>
              <a:off x="0" y="-47625"/>
              <a:ext cx="787775" cy="40996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Score Distribution</a:t>
              </a:r>
            </a:p>
          </p:txBody>
        </p:sp>
      </p:grpSp>
      <p:grpSp>
        <p:nvGrpSpPr>
          <p:cNvPr name="Group 23" id="23"/>
          <p:cNvGrpSpPr/>
          <p:nvPr/>
        </p:nvGrpSpPr>
        <p:grpSpPr>
          <a:xfrm rot="0">
            <a:off x="5551354" y="8081178"/>
            <a:ext cx="2991082" cy="1375776"/>
            <a:chOff x="0" y="0"/>
            <a:chExt cx="787775" cy="362344"/>
          </a:xfrm>
        </p:grpSpPr>
        <p:sp>
          <p:nvSpPr>
            <p:cNvPr name="Freeform 24" id="24"/>
            <p:cNvSpPr/>
            <p:nvPr/>
          </p:nvSpPr>
          <p:spPr>
            <a:xfrm flipH="false" flipV="false" rot="0">
              <a:off x="0" y="0"/>
              <a:ext cx="787775" cy="362344"/>
            </a:xfrm>
            <a:custGeom>
              <a:avLst/>
              <a:gdLst/>
              <a:ahLst/>
              <a:cxnLst/>
              <a:rect r="r" b="b" t="t" l="l"/>
              <a:pathLst>
                <a:path h="362344" w="787775">
                  <a:moveTo>
                    <a:pt x="132005" y="0"/>
                  </a:moveTo>
                  <a:lnTo>
                    <a:pt x="655770" y="0"/>
                  </a:lnTo>
                  <a:cubicBezTo>
                    <a:pt x="728674" y="0"/>
                    <a:pt x="787775" y="59101"/>
                    <a:pt x="787775" y="132005"/>
                  </a:cubicBezTo>
                  <a:lnTo>
                    <a:pt x="787775" y="230339"/>
                  </a:lnTo>
                  <a:cubicBezTo>
                    <a:pt x="787775" y="303244"/>
                    <a:pt x="728674" y="362344"/>
                    <a:pt x="655770" y="362344"/>
                  </a:cubicBezTo>
                  <a:lnTo>
                    <a:pt x="132005" y="362344"/>
                  </a:lnTo>
                  <a:cubicBezTo>
                    <a:pt x="59101" y="362344"/>
                    <a:pt x="0" y="303244"/>
                    <a:pt x="0" y="230339"/>
                  </a:cubicBezTo>
                  <a:lnTo>
                    <a:pt x="0" y="132005"/>
                  </a:lnTo>
                  <a:cubicBezTo>
                    <a:pt x="0" y="59101"/>
                    <a:pt x="59101" y="0"/>
                    <a:pt x="132005" y="0"/>
                  </a:cubicBezTo>
                  <a:close/>
                </a:path>
              </a:pathLst>
            </a:custGeom>
            <a:solidFill>
              <a:srgbClr val="3972F0"/>
            </a:solidFill>
          </p:spPr>
        </p:sp>
        <p:sp>
          <p:nvSpPr>
            <p:cNvPr name="TextBox 25" id="25"/>
            <p:cNvSpPr txBox="true"/>
            <p:nvPr/>
          </p:nvSpPr>
          <p:spPr>
            <a:xfrm>
              <a:off x="0" y="-47625"/>
              <a:ext cx="787775" cy="40996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Gender Analysis</a:t>
              </a:r>
            </a:p>
          </p:txBody>
        </p:sp>
      </p:grpSp>
      <p:grpSp>
        <p:nvGrpSpPr>
          <p:cNvPr name="Group 26" id="26"/>
          <p:cNvGrpSpPr/>
          <p:nvPr/>
        </p:nvGrpSpPr>
        <p:grpSpPr>
          <a:xfrm rot="0">
            <a:off x="10456990" y="4455612"/>
            <a:ext cx="2991082" cy="1375776"/>
            <a:chOff x="0" y="0"/>
            <a:chExt cx="787775" cy="362344"/>
          </a:xfrm>
        </p:grpSpPr>
        <p:sp>
          <p:nvSpPr>
            <p:cNvPr name="Freeform 27" id="27"/>
            <p:cNvSpPr/>
            <p:nvPr/>
          </p:nvSpPr>
          <p:spPr>
            <a:xfrm flipH="false" flipV="false" rot="0">
              <a:off x="0" y="0"/>
              <a:ext cx="787775" cy="362344"/>
            </a:xfrm>
            <a:custGeom>
              <a:avLst/>
              <a:gdLst/>
              <a:ahLst/>
              <a:cxnLst/>
              <a:rect r="r" b="b" t="t" l="l"/>
              <a:pathLst>
                <a:path h="362344" w="787775">
                  <a:moveTo>
                    <a:pt x="132005" y="0"/>
                  </a:moveTo>
                  <a:lnTo>
                    <a:pt x="655770" y="0"/>
                  </a:lnTo>
                  <a:cubicBezTo>
                    <a:pt x="728674" y="0"/>
                    <a:pt x="787775" y="59101"/>
                    <a:pt x="787775" y="132005"/>
                  </a:cubicBezTo>
                  <a:lnTo>
                    <a:pt x="787775" y="230339"/>
                  </a:lnTo>
                  <a:cubicBezTo>
                    <a:pt x="787775" y="303244"/>
                    <a:pt x="728674" y="362344"/>
                    <a:pt x="655770" y="362344"/>
                  </a:cubicBezTo>
                  <a:lnTo>
                    <a:pt x="132005" y="362344"/>
                  </a:lnTo>
                  <a:cubicBezTo>
                    <a:pt x="59101" y="362344"/>
                    <a:pt x="0" y="303244"/>
                    <a:pt x="0" y="230339"/>
                  </a:cubicBezTo>
                  <a:lnTo>
                    <a:pt x="0" y="132005"/>
                  </a:lnTo>
                  <a:cubicBezTo>
                    <a:pt x="0" y="59101"/>
                    <a:pt x="59101" y="0"/>
                    <a:pt x="132005" y="0"/>
                  </a:cubicBezTo>
                  <a:close/>
                </a:path>
              </a:pathLst>
            </a:custGeom>
            <a:solidFill>
              <a:srgbClr val="3972F0"/>
            </a:solidFill>
          </p:spPr>
        </p:sp>
        <p:sp>
          <p:nvSpPr>
            <p:cNvPr name="TextBox 28" id="28"/>
            <p:cNvSpPr txBox="true"/>
            <p:nvPr/>
          </p:nvSpPr>
          <p:spPr>
            <a:xfrm>
              <a:off x="0" y="-47625"/>
              <a:ext cx="787775" cy="40996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Resource </a:t>
              </a:r>
            </a:p>
            <a:p>
              <a:pPr algn="ctr">
                <a:lnSpc>
                  <a:spcPts val="4339"/>
                </a:lnSpc>
              </a:pPr>
              <a:r>
                <a:rPr lang="en-US" sz="3099">
                  <a:solidFill>
                    <a:srgbClr val="FFFFFF"/>
                  </a:solidFill>
                  <a:latin typeface="Canva Sans"/>
                  <a:ea typeface="Canva Sans"/>
                  <a:cs typeface="Canva Sans"/>
                  <a:sym typeface="Canva Sans"/>
                </a:rPr>
                <a:t>Analysis</a:t>
              </a:r>
            </a:p>
          </p:txBody>
        </p:sp>
      </p:grpSp>
      <p:grpSp>
        <p:nvGrpSpPr>
          <p:cNvPr name="Group 29" id="29"/>
          <p:cNvGrpSpPr/>
          <p:nvPr/>
        </p:nvGrpSpPr>
        <p:grpSpPr>
          <a:xfrm rot="0">
            <a:off x="12879007" y="6192461"/>
            <a:ext cx="3429921" cy="1532094"/>
            <a:chOff x="0" y="0"/>
            <a:chExt cx="903354" cy="403514"/>
          </a:xfrm>
        </p:grpSpPr>
        <p:sp>
          <p:nvSpPr>
            <p:cNvPr name="Freeform 30" id="30"/>
            <p:cNvSpPr/>
            <p:nvPr/>
          </p:nvSpPr>
          <p:spPr>
            <a:xfrm flipH="false" flipV="false" rot="0">
              <a:off x="0" y="0"/>
              <a:ext cx="903354" cy="403514"/>
            </a:xfrm>
            <a:custGeom>
              <a:avLst/>
              <a:gdLst/>
              <a:ahLst/>
              <a:cxnLst/>
              <a:rect r="r" b="b" t="t" l="l"/>
              <a:pathLst>
                <a:path h="403514" w="903354">
                  <a:moveTo>
                    <a:pt x="115116" y="0"/>
                  </a:moveTo>
                  <a:lnTo>
                    <a:pt x="788238" y="0"/>
                  </a:lnTo>
                  <a:cubicBezTo>
                    <a:pt x="818769" y="0"/>
                    <a:pt x="848049" y="12128"/>
                    <a:pt x="869637" y="33717"/>
                  </a:cubicBezTo>
                  <a:cubicBezTo>
                    <a:pt x="891225" y="55305"/>
                    <a:pt x="903354" y="84585"/>
                    <a:pt x="903354" y="115116"/>
                  </a:cubicBezTo>
                  <a:lnTo>
                    <a:pt x="903354" y="288399"/>
                  </a:lnTo>
                  <a:cubicBezTo>
                    <a:pt x="903354" y="318929"/>
                    <a:pt x="891225" y="348209"/>
                    <a:pt x="869637" y="369798"/>
                  </a:cubicBezTo>
                  <a:cubicBezTo>
                    <a:pt x="848049" y="391386"/>
                    <a:pt x="818769" y="403514"/>
                    <a:pt x="788238" y="403514"/>
                  </a:cubicBezTo>
                  <a:lnTo>
                    <a:pt x="115116" y="403514"/>
                  </a:lnTo>
                  <a:cubicBezTo>
                    <a:pt x="84585" y="403514"/>
                    <a:pt x="55305" y="391386"/>
                    <a:pt x="33717" y="369798"/>
                  </a:cubicBezTo>
                  <a:cubicBezTo>
                    <a:pt x="12128" y="348209"/>
                    <a:pt x="0" y="318929"/>
                    <a:pt x="0" y="288399"/>
                  </a:cubicBezTo>
                  <a:lnTo>
                    <a:pt x="0" y="115116"/>
                  </a:lnTo>
                  <a:cubicBezTo>
                    <a:pt x="0" y="84585"/>
                    <a:pt x="12128" y="55305"/>
                    <a:pt x="33717" y="33717"/>
                  </a:cubicBezTo>
                  <a:cubicBezTo>
                    <a:pt x="55305" y="12128"/>
                    <a:pt x="84585" y="0"/>
                    <a:pt x="115116" y="0"/>
                  </a:cubicBezTo>
                  <a:close/>
                </a:path>
              </a:pathLst>
            </a:custGeom>
            <a:solidFill>
              <a:srgbClr val="3972F0"/>
            </a:solidFill>
          </p:spPr>
        </p:sp>
        <p:sp>
          <p:nvSpPr>
            <p:cNvPr name="TextBox 31" id="31"/>
            <p:cNvSpPr txBox="true"/>
            <p:nvPr/>
          </p:nvSpPr>
          <p:spPr>
            <a:xfrm>
              <a:off x="0" y="-47625"/>
              <a:ext cx="903354" cy="45113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Attendance VS</a:t>
              </a:r>
            </a:p>
            <a:p>
              <a:pPr algn="ctr">
                <a:lnSpc>
                  <a:spcPts val="4339"/>
                </a:lnSpc>
              </a:pPr>
              <a:r>
                <a:rPr lang="en-US" sz="3099">
                  <a:solidFill>
                    <a:srgbClr val="FFFFFF"/>
                  </a:solidFill>
                  <a:latin typeface="Canva Sans"/>
                  <a:ea typeface="Canva Sans"/>
                  <a:cs typeface="Canva Sans"/>
                  <a:sym typeface="Canva Sans"/>
                </a:rPr>
                <a:t>Score Analysis</a:t>
              </a:r>
            </a:p>
          </p:txBody>
        </p:sp>
      </p:grpSp>
      <p:grpSp>
        <p:nvGrpSpPr>
          <p:cNvPr name="Group 32" id="32"/>
          <p:cNvGrpSpPr/>
          <p:nvPr/>
        </p:nvGrpSpPr>
        <p:grpSpPr>
          <a:xfrm rot="0">
            <a:off x="10238889" y="8085628"/>
            <a:ext cx="2991082" cy="1375776"/>
            <a:chOff x="0" y="0"/>
            <a:chExt cx="787775" cy="362344"/>
          </a:xfrm>
        </p:grpSpPr>
        <p:sp>
          <p:nvSpPr>
            <p:cNvPr name="Freeform 33" id="33"/>
            <p:cNvSpPr/>
            <p:nvPr/>
          </p:nvSpPr>
          <p:spPr>
            <a:xfrm flipH="false" flipV="false" rot="0">
              <a:off x="0" y="0"/>
              <a:ext cx="787775" cy="362344"/>
            </a:xfrm>
            <a:custGeom>
              <a:avLst/>
              <a:gdLst/>
              <a:ahLst/>
              <a:cxnLst/>
              <a:rect r="r" b="b" t="t" l="l"/>
              <a:pathLst>
                <a:path h="362344" w="787775">
                  <a:moveTo>
                    <a:pt x="132005" y="0"/>
                  </a:moveTo>
                  <a:lnTo>
                    <a:pt x="655770" y="0"/>
                  </a:lnTo>
                  <a:cubicBezTo>
                    <a:pt x="728674" y="0"/>
                    <a:pt x="787775" y="59101"/>
                    <a:pt x="787775" y="132005"/>
                  </a:cubicBezTo>
                  <a:lnTo>
                    <a:pt x="787775" y="230339"/>
                  </a:lnTo>
                  <a:cubicBezTo>
                    <a:pt x="787775" y="303244"/>
                    <a:pt x="728674" y="362344"/>
                    <a:pt x="655770" y="362344"/>
                  </a:cubicBezTo>
                  <a:lnTo>
                    <a:pt x="132005" y="362344"/>
                  </a:lnTo>
                  <a:cubicBezTo>
                    <a:pt x="59101" y="362344"/>
                    <a:pt x="0" y="303244"/>
                    <a:pt x="0" y="230339"/>
                  </a:cubicBezTo>
                  <a:lnTo>
                    <a:pt x="0" y="132005"/>
                  </a:lnTo>
                  <a:cubicBezTo>
                    <a:pt x="0" y="59101"/>
                    <a:pt x="59101" y="0"/>
                    <a:pt x="132005" y="0"/>
                  </a:cubicBezTo>
                  <a:close/>
                </a:path>
              </a:pathLst>
            </a:custGeom>
            <a:solidFill>
              <a:srgbClr val="3972F0"/>
            </a:solidFill>
          </p:spPr>
        </p:sp>
        <p:sp>
          <p:nvSpPr>
            <p:cNvPr name="TextBox 34" id="34"/>
            <p:cNvSpPr txBox="true"/>
            <p:nvPr/>
          </p:nvSpPr>
          <p:spPr>
            <a:xfrm>
              <a:off x="0" y="-47625"/>
              <a:ext cx="787775" cy="409969"/>
            </a:xfrm>
            <a:prstGeom prst="rect">
              <a:avLst/>
            </a:prstGeom>
          </p:spPr>
          <p:txBody>
            <a:bodyPr anchor="ctr" rtlCol="false" tIns="50800" lIns="50800" bIns="50800" rIns="50800"/>
            <a:lstStyle/>
            <a:p>
              <a:pPr algn="ctr">
                <a:lnSpc>
                  <a:spcPts val="4339"/>
                </a:lnSpc>
              </a:pPr>
              <a:r>
                <a:rPr lang="en-US" sz="3099">
                  <a:solidFill>
                    <a:srgbClr val="FFFFFF"/>
                  </a:solidFill>
                  <a:latin typeface="Canva Sans"/>
                  <a:ea typeface="Canva Sans"/>
                  <a:cs typeface="Canva Sans"/>
                  <a:sym typeface="Canva Sans"/>
                </a:rPr>
                <a:t>Teacher Analysis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26458" y="-698443"/>
            <a:ext cx="1396886" cy="13968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837313" y="7073933"/>
            <a:ext cx="1396886" cy="13968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5610" y="9258300"/>
            <a:ext cx="2843208" cy="28432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883433" y="4489895"/>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7974157" y="7892749"/>
            <a:ext cx="1766866" cy="969568"/>
          </a:xfrm>
          <a:custGeom>
            <a:avLst/>
            <a:gdLst/>
            <a:ahLst/>
            <a:cxnLst/>
            <a:rect r="r" b="b" t="t" l="l"/>
            <a:pathLst>
              <a:path h="969568" w="1766866">
                <a:moveTo>
                  <a:pt x="0" y="0"/>
                </a:moveTo>
                <a:lnTo>
                  <a:pt x="1766867" y="0"/>
                </a:lnTo>
                <a:lnTo>
                  <a:pt x="1766867" y="969568"/>
                </a:lnTo>
                <a:lnTo>
                  <a:pt x="0" y="969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7645944" y="-1278586"/>
            <a:ext cx="3352813" cy="12844173"/>
            <a:chOff x="0" y="0"/>
            <a:chExt cx="883046" cy="3382827"/>
          </a:xfrm>
        </p:grpSpPr>
        <p:sp>
          <p:nvSpPr>
            <p:cNvPr name="Freeform 14" id="14"/>
            <p:cNvSpPr/>
            <p:nvPr/>
          </p:nvSpPr>
          <p:spPr>
            <a:xfrm flipH="false" flipV="false" rot="0">
              <a:off x="0" y="0"/>
              <a:ext cx="883046" cy="3382827"/>
            </a:xfrm>
            <a:custGeom>
              <a:avLst/>
              <a:gdLst/>
              <a:ahLst/>
              <a:cxnLst/>
              <a:rect r="r" b="b" t="t" l="l"/>
              <a:pathLst>
                <a:path h="3382827" w="883046">
                  <a:moveTo>
                    <a:pt x="117763" y="0"/>
                  </a:moveTo>
                  <a:lnTo>
                    <a:pt x="765282" y="0"/>
                  </a:lnTo>
                  <a:cubicBezTo>
                    <a:pt x="830321" y="0"/>
                    <a:pt x="883046" y="52724"/>
                    <a:pt x="883046" y="117763"/>
                  </a:cubicBezTo>
                  <a:lnTo>
                    <a:pt x="883046" y="3265064"/>
                  </a:lnTo>
                  <a:cubicBezTo>
                    <a:pt x="883046" y="3296297"/>
                    <a:pt x="870638" y="3326250"/>
                    <a:pt x="848554" y="3348335"/>
                  </a:cubicBezTo>
                  <a:cubicBezTo>
                    <a:pt x="826469" y="3370420"/>
                    <a:pt x="796515" y="3382827"/>
                    <a:pt x="765282" y="3382827"/>
                  </a:cubicBezTo>
                  <a:lnTo>
                    <a:pt x="117763" y="3382827"/>
                  </a:lnTo>
                  <a:cubicBezTo>
                    <a:pt x="52724" y="3382827"/>
                    <a:pt x="0" y="3330103"/>
                    <a:pt x="0" y="3265064"/>
                  </a:cubicBezTo>
                  <a:lnTo>
                    <a:pt x="0" y="117763"/>
                  </a:lnTo>
                  <a:cubicBezTo>
                    <a:pt x="0" y="52724"/>
                    <a:pt x="52724" y="0"/>
                    <a:pt x="117763" y="0"/>
                  </a:cubicBezTo>
                  <a:close/>
                </a:path>
              </a:pathLst>
            </a:custGeom>
            <a:solidFill>
              <a:srgbClr val="3972F0"/>
            </a:solidFill>
          </p:spPr>
        </p:sp>
        <p:sp>
          <p:nvSpPr>
            <p:cNvPr name="TextBox 15" id="15"/>
            <p:cNvSpPr txBox="true"/>
            <p:nvPr/>
          </p:nvSpPr>
          <p:spPr>
            <a:xfrm>
              <a:off x="0" y="-38100"/>
              <a:ext cx="883046" cy="342092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917214" y="7493033"/>
            <a:ext cx="5187674" cy="2099682"/>
          </a:xfrm>
          <a:custGeom>
            <a:avLst/>
            <a:gdLst/>
            <a:ahLst/>
            <a:cxnLst/>
            <a:rect r="r" b="b" t="t" l="l"/>
            <a:pathLst>
              <a:path h="2099682" w="5187674">
                <a:moveTo>
                  <a:pt x="0" y="0"/>
                </a:moveTo>
                <a:lnTo>
                  <a:pt x="5187674" y="0"/>
                </a:lnTo>
                <a:lnTo>
                  <a:pt x="5187674" y="2099682"/>
                </a:lnTo>
                <a:lnTo>
                  <a:pt x="0" y="2099682"/>
                </a:lnTo>
                <a:lnTo>
                  <a:pt x="0" y="0"/>
                </a:lnTo>
                <a:close/>
              </a:path>
            </a:pathLst>
          </a:custGeom>
          <a:blipFill>
            <a:blip r:embed="rId4">
              <a:alphaModFix amt="81000"/>
            </a:blip>
            <a:stretch>
              <a:fillRect l="0" t="-17840" r="0" b="-17708"/>
            </a:stretch>
          </a:blipFill>
        </p:spPr>
      </p:sp>
      <p:sp>
        <p:nvSpPr>
          <p:cNvPr name="TextBox 17" id="17"/>
          <p:cNvSpPr txBox="true"/>
          <p:nvPr/>
        </p:nvSpPr>
        <p:spPr>
          <a:xfrm rot="0">
            <a:off x="1597986" y="574618"/>
            <a:ext cx="7398213" cy="1038225"/>
          </a:xfrm>
          <a:prstGeom prst="rect">
            <a:avLst/>
          </a:prstGeom>
        </p:spPr>
        <p:txBody>
          <a:bodyPr anchor="t" rtlCol="false" tIns="0" lIns="0" bIns="0" rIns="0">
            <a:spAutoFit/>
          </a:bodyPr>
          <a:lstStyle/>
          <a:p>
            <a:pPr algn="l">
              <a:lnSpc>
                <a:spcPts val="8400"/>
              </a:lnSpc>
            </a:pPr>
            <a:r>
              <a:rPr lang="en-US" sz="6000" spc="-420" b="true">
                <a:solidFill>
                  <a:srgbClr val="000000"/>
                </a:solidFill>
                <a:latin typeface="Open Sauce Bold"/>
                <a:ea typeface="Open Sauce Bold"/>
                <a:cs typeface="Open Sauce Bold"/>
                <a:sym typeface="Open Sauce Bold"/>
              </a:rPr>
              <a:t>Dataset </a:t>
            </a:r>
            <a:r>
              <a:rPr lang="en-US" sz="6000" spc="-420" b="true">
                <a:solidFill>
                  <a:srgbClr val="3972F0"/>
                </a:solidFill>
                <a:latin typeface="Open Sauce Bold"/>
                <a:ea typeface="Open Sauce Bold"/>
                <a:cs typeface="Open Sauce Bold"/>
                <a:sym typeface="Open Sauce Bold"/>
              </a:rPr>
              <a:t>Analysis</a:t>
            </a:r>
          </a:p>
        </p:txBody>
      </p:sp>
      <p:sp>
        <p:nvSpPr>
          <p:cNvPr name="TextBox 18" id="18"/>
          <p:cNvSpPr txBox="true"/>
          <p:nvPr/>
        </p:nvSpPr>
        <p:spPr>
          <a:xfrm rot="0">
            <a:off x="1597986" y="2072077"/>
            <a:ext cx="7882997" cy="1363114"/>
          </a:xfrm>
          <a:prstGeom prst="rect">
            <a:avLst/>
          </a:prstGeom>
        </p:spPr>
        <p:txBody>
          <a:bodyPr anchor="t" rtlCol="false" tIns="0" lIns="0" bIns="0" rIns="0">
            <a:spAutoFit/>
          </a:bodyPr>
          <a:lstStyle/>
          <a:p>
            <a:pPr algn="l">
              <a:lnSpc>
                <a:spcPts val="3618"/>
              </a:lnSpc>
            </a:pPr>
            <a:r>
              <a:rPr lang="en-US" sz="2584">
                <a:solidFill>
                  <a:srgbClr val="000000"/>
                </a:solidFill>
                <a:latin typeface="Canva Sans"/>
                <a:ea typeface="Canva Sans"/>
                <a:cs typeface="Canva Sans"/>
                <a:sym typeface="Canva Sans"/>
              </a:rPr>
              <a:t>The dataset, sourced from the Kaggle website, consists of 1,000 records representing students from various schools</a:t>
            </a:r>
          </a:p>
        </p:txBody>
      </p:sp>
      <p:sp>
        <p:nvSpPr>
          <p:cNvPr name="TextBox 19" id="19"/>
          <p:cNvSpPr txBox="true"/>
          <p:nvPr/>
        </p:nvSpPr>
        <p:spPr>
          <a:xfrm rot="0">
            <a:off x="9480983" y="1325257"/>
            <a:ext cx="7401692" cy="8324214"/>
          </a:xfrm>
          <a:prstGeom prst="rect">
            <a:avLst/>
          </a:prstGeom>
        </p:spPr>
        <p:txBody>
          <a:bodyPr anchor="t" rtlCol="false" tIns="0" lIns="0" bIns="0" rIns="0">
            <a:spAutoFit/>
          </a:bodyPr>
          <a:lstStyle/>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Gender Distribution:</a:t>
            </a:r>
            <a:r>
              <a:rPr lang="en-US" sz="1900">
                <a:solidFill>
                  <a:srgbClr val="000000"/>
                </a:solidFill>
                <a:latin typeface="Canva Sans"/>
                <a:ea typeface="Canva Sans"/>
                <a:cs typeface="Canva Sans"/>
                <a:sym typeface="Canva Sans"/>
              </a:rPr>
              <a:t> The dataset has an almost equal distribution of Male and Female students, providing a balanced view for gender-based analysis.</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Grade and Subject Distribution:</a:t>
            </a:r>
            <a:r>
              <a:rPr lang="en-US" sz="1900">
                <a:solidFill>
                  <a:srgbClr val="000000"/>
                </a:solidFill>
                <a:latin typeface="Canva Sans"/>
                <a:ea typeface="Canva Sans"/>
                <a:cs typeface="Canva Sans"/>
                <a:sym typeface="Canva Sans"/>
              </a:rPr>
              <a:t> Students are distributed across Grades 9 to 12, and Subjects include Math, Science, English, and History.</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Score Distribution: </a:t>
            </a:r>
            <a:r>
              <a:rPr lang="en-US" sz="1900">
                <a:solidFill>
                  <a:srgbClr val="000000"/>
                </a:solidFill>
                <a:latin typeface="Canva Sans"/>
                <a:ea typeface="Canva Sans"/>
                <a:cs typeface="Canva Sans"/>
                <a:sym typeface="Canva Sans"/>
              </a:rPr>
              <a:t>This allows categorization into "Excellent," "Good," "Average," and "Poor" performance levels.</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School and School Type:</a:t>
            </a:r>
            <a:r>
              <a:rPr lang="en-US" sz="1900">
                <a:solidFill>
                  <a:srgbClr val="000000"/>
                </a:solidFill>
                <a:latin typeface="Canva Sans"/>
                <a:ea typeface="Canva Sans"/>
                <a:cs typeface="Canva Sans"/>
                <a:sym typeface="Canva Sans"/>
              </a:rPr>
              <a:t> The data includes students from four different schools (School A, B, C, and D)</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Teacher Experience:</a:t>
            </a:r>
            <a:r>
              <a:rPr lang="en-US" sz="1900">
                <a:solidFill>
                  <a:srgbClr val="000000"/>
                </a:solidFill>
                <a:latin typeface="Canva Sans"/>
                <a:ea typeface="Canva Sans"/>
                <a:cs typeface="Canva Sans"/>
                <a:sym typeface="Canva Sans"/>
              </a:rPr>
              <a:t> The Teacher_Experience variable ranges from 1 to 15 years.</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School Resources:</a:t>
            </a:r>
            <a:r>
              <a:rPr lang="en-US" sz="1900">
                <a:solidFill>
                  <a:srgbClr val="000000"/>
                </a:solidFill>
                <a:latin typeface="Canva Sans"/>
                <a:ea typeface="Canva Sans"/>
                <a:cs typeface="Canva Sans"/>
                <a:sym typeface="Canva Sans"/>
              </a:rPr>
              <a:t> School_Resources is a measure of the resources available at a school, ranging from 1 to 10.</a:t>
            </a:r>
          </a:p>
          <a:p>
            <a:pPr algn="just">
              <a:lnSpc>
                <a:spcPts val="2660"/>
              </a:lnSpc>
            </a:pPr>
          </a:p>
          <a:p>
            <a:pPr algn="just" marL="410218" indent="-205109" lvl="1">
              <a:lnSpc>
                <a:spcPts val="2660"/>
              </a:lnSpc>
              <a:buFont typeface="Arial"/>
              <a:buChar char="•"/>
            </a:pPr>
            <a:r>
              <a:rPr lang="en-US" b="true" sz="1900">
                <a:solidFill>
                  <a:srgbClr val="000000"/>
                </a:solidFill>
                <a:latin typeface="Canva Sans Bold"/>
                <a:ea typeface="Canva Sans Bold"/>
                <a:cs typeface="Canva Sans Bold"/>
                <a:sym typeface="Canva Sans Bold"/>
              </a:rPr>
              <a:t>Attendance Rate: </a:t>
            </a:r>
            <a:r>
              <a:rPr lang="en-US" sz="1900">
                <a:solidFill>
                  <a:srgbClr val="000000"/>
                </a:solidFill>
                <a:latin typeface="Canva Sans"/>
                <a:ea typeface="Canva Sans"/>
                <a:cs typeface="Canva Sans"/>
                <a:sym typeface="Canva Sans"/>
              </a:rPr>
              <a:t>The Attendance_Rate ranges from 70% to 100%. Analyzing attendance in relation to scores can identify the role of student presence in academic performance.</a:t>
            </a:r>
          </a:p>
        </p:txBody>
      </p:sp>
      <p:sp>
        <p:nvSpPr>
          <p:cNvPr name="TextBox 20" id="20"/>
          <p:cNvSpPr txBox="true"/>
          <p:nvPr/>
        </p:nvSpPr>
        <p:spPr>
          <a:xfrm rot="0">
            <a:off x="1597986" y="3787616"/>
            <a:ext cx="2718975" cy="3286317"/>
          </a:xfrm>
          <a:prstGeom prst="rect">
            <a:avLst/>
          </a:prstGeom>
        </p:spPr>
        <p:txBody>
          <a:bodyPr anchor="t" rtlCol="false" tIns="0" lIns="0" bIns="0" rIns="0">
            <a:spAutoFit/>
          </a:bodyPr>
          <a:lstStyle/>
          <a:p>
            <a:pPr algn="l">
              <a:lnSpc>
                <a:spcPts val="3750"/>
              </a:lnSpc>
            </a:pPr>
            <a:r>
              <a:rPr lang="en-US" sz="2435" b="true">
                <a:solidFill>
                  <a:srgbClr val="000000"/>
                </a:solidFill>
                <a:latin typeface="Canva Sans Bold"/>
                <a:ea typeface="Canva Sans Bold"/>
                <a:cs typeface="Canva Sans Bold"/>
                <a:sym typeface="Canva Sans Bold"/>
              </a:rPr>
              <a:t>ATTRIBUTES :</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Student_ID</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Name</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Gender</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Grade</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Subject</a:t>
            </a:r>
          </a:p>
          <a:p>
            <a:pPr algn="l" marL="525790" indent="-262895" lvl="1">
              <a:lnSpc>
                <a:spcPts val="3750"/>
              </a:lnSpc>
              <a:buFont typeface="Arial"/>
              <a:buChar char="•"/>
            </a:pPr>
            <a:r>
              <a:rPr lang="en-US" sz="2435">
                <a:solidFill>
                  <a:srgbClr val="000000"/>
                </a:solidFill>
                <a:latin typeface="Canva Sans"/>
                <a:ea typeface="Canva Sans"/>
                <a:cs typeface="Canva Sans"/>
                <a:sym typeface="Canva Sans"/>
              </a:rPr>
              <a:t>Score</a:t>
            </a:r>
          </a:p>
        </p:txBody>
      </p:sp>
      <p:sp>
        <p:nvSpPr>
          <p:cNvPr name="TextBox 21" id="21"/>
          <p:cNvSpPr txBox="true"/>
          <p:nvPr/>
        </p:nvSpPr>
        <p:spPr>
          <a:xfrm rot="0">
            <a:off x="4511051" y="4147432"/>
            <a:ext cx="4183764" cy="2926501"/>
          </a:xfrm>
          <a:prstGeom prst="rect">
            <a:avLst/>
          </a:prstGeom>
        </p:spPr>
        <p:txBody>
          <a:bodyPr anchor="t" rtlCol="false" tIns="0" lIns="0" bIns="0" rIns="0">
            <a:spAutoFit/>
          </a:bodyPr>
          <a:lstStyle/>
          <a:p>
            <a:pPr algn="l" marL="555069" indent="-277535" lvl="1">
              <a:lnSpc>
                <a:spcPts val="4730"/>
              </a:lnSpc>
              <a:buFont typeface="Arial"/>
              <a:buChar char="•"/>
            </a:pPr>
            <a:r>
              <a:rPr lang="en-US" sz="2570">
                <a:solidFill>
                  <a:srgbClr val="000000"/>
                </a:solidFill>
                <a:latin typeface="Canva Sans"/>
                <a:ea typeface="Canva Sans"/>
                <a:cs typeface="Canva Sans"/>
                <a:sym typeface="Canva Sans"/>
              </a:rPr>
              <a:t>School</a:t>
            </a:r>
          </a:p>
          <a:p>
            <a:pPr algn="l" marL="555069" indent="-277535" lvl="1">
              <a:lnSpc>
                <a:spcPts val="4730"/>
              </a:lnSpc>
              <a:buFont typeface="Arial"/>
              <a:buChar char="•"/>
            </a:pPr>
            <a:r>
              <a:rPr lang="en-US" sz="2570">
                <a:solidFill>
                  <a:srgbClr val="000000"/>
                </a:solidFill>
                <a:latin typeface="Canva Sans"/>
                <a:ea typeface="Canva Sans"/>
                <a:cs typeface="Canva Sans"/>
                <a:sym typeface="Canva Sans"/>
              </a:rPr>
              <a:t>School_Type</a:t>
            </a:r>
          </a:p>
          <a:p>
            <a:pPr algn="l" marL="555069" indent="-277535" lvl="1">
              <a:lnSpc>
                <a:spcPts val="4730"/>
              </a:lnSpc>
              <a:buFont typeface="Arial"/>
              <a:buChar char="•"/>
            </a:pPr>
            <a:r>
              <a:rPr lang="en-US" sz="2570">
                <a:solidFill>
                  <a:srgbClr val="000000"/>
                </a:solidFill>
                <a:latin typeface="Canva Sans"/>
                <a:ea typeface="Canva Sans"/>
                <a:cs typeface="Canva Sans"/>
                <a:sym typeface="Canva Sans"/>
              </a:rPr>
              <a:t>Teacher_Experience</a:t>
            </a:r>
          </a:p>
          <a:p>
            <a:pPr algn="l" marL="555069" indent="-277535" lvl="1">
              <a:lnSpc>
                <a:spcPts val="4730"/>
              </a:lnSpc>
              <a:buFont typeface="Arial"/>
              <a:buChar char="•"/>
            </a:pPr>
            <a:r>
              <a:rPr lang="en-US" sz="2570">
                <a:solidFill>
                  <a:srgbClr val="000000"/>
                </a:solidFill>
                <a:latin typeface="Canva Sans"/>
                <a:ea typeface="Canva Sans"/>
                <a:cs typeface="Canva Sans"/>
                <a:sym typeface="Canva Sans"/>
              </a:rPr>
              <a:t>School_Resources</a:t>
            </a:r>
          </a:p>
          <a:p>
            <a:pPr algn="l" marL="555069" indent="-277535" lvl="1">
              <a:lnSpc>
                <a:spcPts val="4730"/>
              </a:lnSpc>
              <a:buFont typeface="Arial"/>
              <a:buChar char="•"/>
            </a:pPr>
            <a:r>
              <a:rPr lang="en-US" sz="2570">
                <a:solidFill>
                  <a:srgbClr val="000000"/>
                </a:solidFill>
                <a:latin typeface="Canva Sans"/>
                <a:ea typeface="Canva Sans"/>
                <a:cs typeface="Canva Sans"/>
                <a:sym typeface="Canva Sans"/>
              </a:rPr>
              <a:t>Attendance_Rate</a:t>
            </a:r>
          </a:p>
        </p:txBody>
      </p:sp>
      <p:sp>
        <p:nvSpPr>
          <p:cNvPr name="TextBox 22" id="22"/>
          <p:cNvSpPr txBox="true"/>
          <p:nvPr/>
        </p:nvSpPr>
        <p:spPr>
          <a:xfrm rot="0">
            <a:off x="9807383" y="770243"/>
            <a:ext cx="3483237" cy="469289"/>
          </a:xfrm>
          <a:prstGeom prst="rect">
            <a:avLst/>
          </a:prstGeom>
        </p:spPr>
        <p:txBody>
          <a:bodyPr anchor="t" rtlCol="false" tIns="0" lIns="0" bIns="0" rIns="0">
            <a:spAutoFit/>
          </a:bodyPr>
          <a:lstStyle/>
          <a:p>
            <a:pPr algn="ctr">
              <a:lnSpc>
                <a:spcPts val="3876"/>
              </a:lnSpc>
            </a:pPr>
            <a:r>
              <a:rPr lang="en-US" sz="2769" b="true">
                <a:solidFill>
                  <a:srgbClr val="000000"/>
                </a:solidFill>
                <a:latin typeface="Canva Sans Bold"/>
                <a:ea typeface="Canva Sans Bold"/>
                <a:cs typeface="Canva Sans Bold"/>
                <a:sym typeface="Canva Sans Bold"/>
              </a:rPr>
              <a:t>Detailed Breakdown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690561"/>
            <a:ext cx="17966065" cy="12844173"/>
            <a:chOff x="0" y="0"/>
            <a:chExt cx="4731803" cy="3382827"/>
          </a:xfrm>
        </p:grpSpPr>
        <p:sp>
          <p:nvSpPr>
            <p:cNvPr name="Freeform 3" id="3"/>
            <p:cNvSpPr/>
            <p:nvPr/>
          </p:nvSpPr>
          <p:spPr>
            <a:xfrm flipH="false" flipV="false" rot="0">
              <a:off x="0" y="0"/>
              <a:ext cx="4731803" cy="3382827"/>
            </a:xfrm>
            <a:custGeom>
              <a:avLst/>
              <a:gdLst/>
              <a:ahLst/>
              <a:cxnLst/>
              <a:rect r="r" b="b" t="t" l="l"/>
              <a:pathLst>
                <a:path h="3382827" w="4731803">
                  <a:moveTo>
                    <a:pt x="21977" y="0"/>
                  </a:moveTo>
                  <a:lnTo>
                    <a:pt x="4709826" y="0"/>
                  </a:lnTo>
                  <a:cubicBezTo>
                    <a:pt x="4715655" y="0"/>
                    <a:pt x="4721245" y="2315"/>
                    <a:pt x="4725366" y="6437"/>
                  </a:cubicBezTo>
                  <a:cubicBezTo>
                    <a:pt x="4729488" y="10558"/>
                    <a:pt x="4731803" y="16148"/>
                    <a:pt x="4731803" y="21977"/>
                  </a:cubicBezTo>
                  <a:lnTo>
                    <a:pt x="4731803" y="3360850"/>
                  </a:lnTo>
                  <a:cubicBezTo>
                    <a:pt x="4731803" y="3366679"/>
                    <a:pt x="4729488" y="3372269"/>
                    <a:pt x="4725366" y="3376390"/>
                  </a:cubicBezTo>
                  <a:cubicBezTo>
                    <a:pt x="4721245" y="3380512"/>
                    <a:pt x="4715655" y="3382827"/>
                    <a:pt x="4709826" y="3382827"/>
                  </a:cubicBezTo>
                  <a:lnTo>
                    <a:pt x="21977" y="3382827"/>
                  </a:lnTo>
                  <a:cubicBezTo>
                    <a:pt x="16148" y="3382827"/>
                    <a:pt x="10558" y="3380512"/>
                    <a:pt x="6437" y="3376390"/>
                  </a:cubicBezTo>
                  <a:cubicBezTo>
                    <a:pt x="2315" y="3372269"/>
                    <a:pt x="0" y="3366679"/>
                    <a:pt x="0" y="3360850"/>
                  </a:cubicBezTo>
                  <a:lnTo>
                    <a:pt x="0" y="21977"/>
                  </a:lnTo>
                  <a:cubicBezTo>
                    <a:pt x="0" y="16148"/>
                    <a:pt x="2315" y="10558"/>
                    <a:pt x="6437" y="6437"/>
                  </a:cubicBezTo>
                  <a:cubicBezTo>
                    <a:pt x="10558" y="2315"/>
                    <a:pt x="16148" y="0"/>
                    <a:pt x="21977" y="0"/>
                  </a:cubicBezTo>
                  <a:close/>
                </a:path>
              </a:pathLst>
            </a:custGeom>
            <a:solidFill>
              <a:srgbClr val="3972F0"/>
            </a:solidFill>
          </p:spPr>
        </p:sp>
        <p:sp>
          <p:nvSpPr>
            <p:cNvPr name="TextBox 4" id="4"/>
            <p:cNvSpPr txBox="true"/>
            <p:nvPr/>
          </p:nvSpPr>
          <p:spPr>
            <a:xfrm>
              <a:off x="0" y="-38100"/>
              <a:ext cx="4731803" cy="342092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492434" y="7876025"/>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312442" y="1972561"/>
            <a:ext cx="1766866" cy="969568"/>
          </a:xfrm>
          <a:custGeom>
            <a:avLst/>
            <a:gdLst/>
            <a:ahLst/>
            <a:cxnLst/>
            <a:rect r="r" b="b" t="t" l="l"/>
            <a:pathLst>
              <a:path h="969568" w="1766866">
                <a:moveTo>
                  <a:pt x="0" y="0"/>
                </a:moveTo>
                <a:lnTo>
                  <a:pt x="1766867" y="0"/>
                </a:lnTo>
                <a:lnTo>
                  <a:pt x="1766867" y="969567"/>
                </a:lnTo>
                <a:lnTo>
                  <a:pt x="0" y="969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599173">
            <a:off x="16941766" y="6930382"/>
            <a:ext cx="635068" cy="585453"/>
          </a:xfrm>
          <a:custGeom>
            <a:avLst/>
            <a:gdLst/>
            <a:ahLst/>
            <a:cxnLst/>
            <a:rect r="r" b="b" t="t" l="l"/>
            <a:pathLst>
              <a:path h="585453" w="635068">
                <a:moveTo>
                  <a:pt x="0" y="0"/>
                </a:moveTo>
                <a:lnTo>
                  <a:pt x="635068" y="0"/>
                </a:lnTo>
                <a:lnTo>
                  <a:pt x="635068" y="585453"/>
                </a:lnTo>
                <a:lnTo>
                  <a:pt x="0" y="585453"/>
                </a:lnTo>
                <a:lnTo>
                  <a:pt x="0" y="0"/>
                </a:lnTo>
                <a:close/>
              </a:path>
            </a:pathLst>
          </a:custGeom>
          <a:blipFill>
            <a:blip r:embed="rId4">
              <a:extLst>
                <a:ext uri="{96DAC541-7B7A-43D3-8B79-37D633B846F1}">
                  <asvg:svgBlip xmlns:asvg="http://schemas.microsoft.com/office/drawing/2016/SVG/main" r:embed="rId5"/>
                </a:ext>
              </a:extLst>
            </a:blip>
            <a:stretch>
              <a:fillRect l="-31484" t="-39236" r="-39297" b="-46019"/>
            </a:stretch>
          </a:blipFill>
        </p:spPr>
      </p:sp>
      <p:sp>
        <p:nvSpPr>
          <p:cNvPr name="Freeform 8" id="8"/>
          <p:cNvSpPr/>
          <p:nvPr/>
        </p:nvSpPr>
        <p:spPr>
          <a:xfrm flipH="false" flipV="false" rot="0">
            <a:off x="10804322" y="5038427"/>
            <a:ext cx="5014319" cy="5014319"/>
          </a:xfrm>
          <a:custGeom>
            <a:avLst/>
            <a:gdLst/>
            <a:ahLst/>
            <a:cxnLst/>
            <a:rect r="r" b="b" t="t" l="l"/>
            <a:pathLst>
              <a:path h="5014319" w="5014319">
                <a:moveTo>
                  <a:pt x="0" y="0"/>
                </a:moveTo>
                <a:lnTo>
                  <a:pt x="5014319" y="0"/>
                </a:lnTo>
                <a:lnTo>
                  <a:pt x="5014319" y="5014319"/>
                </a:lnTo>
                <a:lnTo>
                  <a:pt x="0" y="5014319"/>
                </a:lnTo>
                <a:lnTo>
                  <a:pt x="0" y="0"/>
                </a:lnTo>
                <a:close/>
              </a:path>
            </a:pathLst>
          </a:custGeom>
          <a:blipFill>
            <a:blip r:embed="rId6">
              <a:alphaModFix amt="40000"/>
            </a:blip>
            <a:stretch>
              <a:fillRect l="0" t="0" r="0" b="0"/>
            </a:stretch>
          </a:blipFill>
        </p:spPr>
      </p:sp>
      <p:grpSp>
        <p:nvGrpSpPr>
          <p:cNvPr name="Group 9" id="9"/>
          <p:cNvGrpSpPr/>
          <p:nvPr/>
        </p:nvGrpSpPr>
        <p:grpSpPr>
          <a:xfrm rot="0">
            <a:off x="8666288" y="9217983"/>
            <a:ext cx="2138034" cy="213803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355824" y="217924"/>
            <a:ext cx="6121442" cy="1038225"/>
          </a:xfrm>
          <a:prstGeom prst="rect">
            <a:avLst/>
          </a:prstGeom>
        </p:spPr>
        <p:txBody>
          <a:bodyPr anchor="t" rtlCol="false" tIns="0" lIns="0" bIns="0" rIns="0">
            <a:spAutoFit/>
          </a:bodyPr>
          <a:lstStyle/>
          <a:p>
            <a:pPr algn="l">
              <a:lnSpc>
                <a:spcPts val="8400"/>
              </a:lnSpc>
            </a:pPr>
            <a:r>
              <a:rPr lang="en-US" sz="6000" spc="-420" b="true">
                <a:solidFill>
                  <a:srgbClr val="000000"/>
                </a:solidFill>
                <a:latin typeface="Open Sauce Bold"/>
                <a:ea typeface="Open Sauce Bold"/>
                <a:cs typeface="Open Sauce Bold"/>
                <a:sym typeface="Open Sauce Bold"/>
              </a:rPr>
              <a:t>Environmental </a:t>
            </a:r>
          </a:p>
        </p:txBody>
      </p:sp>
      <p:sp>
        <p:nvSpPr>
          <p:cNvPr name="TextBox 13" id="13"/>
          <p:cNvSpPr txBox="true"/>
          <p:nvPr/>
        </p:nvSpPr>
        <p:spPr>
          <a:xfrm rot="0">
            <a:off x="6302955" y="217924"/>
            <a:ext cx="3510828" cy="1038225"/>
          </a:xfrm>
          <a:prstGeom prst="rect">
            <a:avLst/>
          </a:prstGeom>
        </p:spPr>
        <p:txBody>
          <a:bodyPr anchor="t" rtlCol="false" tIns="0" lIns="0" bIns="0" rIns="0">
            <a:spAutoFit/>
          </a:bodyPr>
          <a:lstStyle/>
          <a:p>
            <a:pPr algn="l">
              <a:lnSpc>
                <a:spcPts val="8400"/>
              </a:lnSpc>
            </a:pPr>
            <a:r>
              <a:rPr lang="en-US" sz="6000" spc="-420" b="true">
                <a:solidFill>
                  <a:srgbClr val="3972F0"/>
                </a:solidFill>
                <a:latin typeface="Open Sauce Bold"/>
                <a:ea typeface="Open Sauce Bold"/>
                <a:cs typeface="Open Sauce Bold"/>
                <a:sym typeface="Open Sauce Bold"/>
              </a:rPr>
              <a:t>Setup</a:t>
            </a:r>
          </a:p>
        </p:txBody>
      </p:sp>
      <p:grpSp>
        <p:nvGrpSpPr>
          <p:cNvPr name="Group 14" id="14"/>
          <p:cNvGrpSpPr/>
          <p:nvPr/>
        </p:nvGrpSpPr>
        <p:grpSpPr>
          <a:xfrm rot="0">
            <a:off x="1355824" y="1548725"/>
            <a:ext cx="7310464" cy="7728713"/>
            <a:chOff x="0" y="0"/>
            <a:chExt cx="9747286" cy="10304950"/>
          </a:xfrm>
        </p:grpSpPr>
        <p:sp>
          <p:nvSpPr>
            <p:cNvPr name="TextBox 15" id="15"/>
            <p:cNvSpPr txBox="true"/>
            <p:nvPr/>
          </p:nvSpPr>
          <p:spPr>
            <a:xfrm rot="0">
              <a:off x="535835" y="603265"/>
              <a:ext cx="9211451" cy="1086618"/>
            </a:xfrm>
            <a:prstGeom prst="rect">
              <a:avLst/>
            </a:prstGeom>
          </p:spPr>
          <p:txBody>
            <a:bodyPr anchor="t" rtlCol="false" tIns="0" lIns="0" bIns="0" rIns="0">
              <a:spAutoFit/>
            </a:bodyPr>
            <a:lstStyle/>
            <a:p>
              <a:pPr algn="l">
                <a:lnSpc>
                  <a:spcPts val="3366"/>
                </a:lnSpc>
              </a:pPr>
              <a:r>
                <a:rPr lang="en-US" sz="2404">
                  <a:solidFill>
                    <a:srgbClr val="000000"/>
                  </a:solidFill>
                  <a:latin typeface="Open Sauce"/>
                  <a:ea typeface="Open Sauce"/>
                  <a:cs typeface="Open Sauce"/>
                  <a:sym typeface="Open Sauce"/>
                </a:rPr>
                <a:t>Ensure you have the latest version of R and RStudio installed on your system.</a:t>
              </a:r>
            </a:p>
          </p:txBody>
        </p:sp>
        <p:sp>
          <p:nvSpPr>
            <p:cNvPr name="TextBox 16" id="16"/>
            <p:cNvSpPr txBox="true"/>
            <p:nvPr/>
          </p:nvSpPr>
          <p:spPr>
            <a:xfrm rot="0">
              <a:off x="0" y="-38100"/>
              <a:ext cx="5820241" cy="572577"/>
            </a:xfrm>
            <a:prstGeom prst="rect">
              <a:avLst/>
            </a:prstGeom>
          </p:spPr>
          <p:txBody>
            <a:bodyPr anchor="t" rtlCol="false" tIns="0" lIns="0" bIns="0" rIns="0">
              <a:spAutoFit/>
            </a:bodyPr>
            <a:lstStyle/>
            <a:p>
              <a:pPr algn="l" marL="583824" indent="-291912" lvl="1">
                <a:lnSpc>
                  <a:spcPts val="3785"/>
                </a:lnSpc>
                <a:buFont typeface="Arial"/>
                <a:buChar char="•"/>
              </a:pPr>
              <a:r>
                <a:rPr lang="en-US" b="true" sz="2704">
                  <a:solidFill>
                    <a:srgbClr val="000000"/>
                  </a:solidFill>
                  <a:latin typeface="Open Sauce Bold"/>
                  <a:ea typeface="Open Sauce Bold"/>
                  <a:cs typeface="Open Sauce Bold"/>
                  <a:sym typeface="Open Sauce Bold"/>
                </a:rPr>
                <a:t>Install R and RStudio</a:t>
              </a:r>
            </a:p>
          </p:txBody>
        </p:sp>
        <p:sp>
          <p:nvSpPr>
            <p:cNvPr name="TextBox 17" id="17"/>
            <p:cNvSpPr txBox="true"/>
            <p:nvPr/>
          </p:nvSpPr>
          <p:spPr>
            <a:xfrm rot="0">
              <a:off x="535835" y="2537451"/>
              <a:ext cx="3921743" cy="2632928"/>
            </a:xfrm>
            <a:prstGeom prst="rect">
              <a:avLst/>
            </a:prstGeom>
          </p:spPr>
          <p:txBody>
            <a:bodyPr anchor="t" rtlCol="false" tIns="0" lIns="0" bIns="0" rIns="0">
              <a:spAutoFit/>
            </a:bodyPr>
            <a:lstStyle/>
            <a:p>
              <a:pPr algn="l" marL="493210" indent="-246605" lvl="1">
                <a:lnSpc>
                  <a:spcPts val="3198"/>
                </a:lnSpc>
                <a:buAutoNum type="arabicPeriod" startAt="1"/>
              </a:pPr>
              <a:r>
                <a:rPr lang="en-US" sz="2284">
                  <a:solidFill>
                    <a:srgbClr val="000000"/>
                  </a:solidFill>
                  <a:latin typeface="Open Sauce"/>
                  <a:ea typeface="Open Sauce"/>
                  <a:cs typeface="Open Sauce"/>
                  <a:sym typeface="Open Sauce"/>
                </a:rPr>
                <a:t>tidyverse</a:t>
              </a:r>
            </a:p>
            <a:p>
              <a:pPr algn="l" marL="493210" indent="-246605" lvl="1">
                <a:lnSpc>
                  <a:spcPts val="3198"/>
                </a:lnSpc>
                <a:buAutoNum type="arabicPeriod" startAt="1"/>
              </a:pPr>
              <a:r>
                <a:rPr lang="en-US" sz="2284">
                  <a:solidFill>
                    <a:srgbClr val="000000"/>
                  </a:solidFill>
                  <a:latin typeface="Open Sauce"/>
                  <a:ea typeface="Open Sauce"/>
                  <a:cs typeface="Open Sauce"/>
                  <a:sym typeface="Open Sauce"/>
                </a:rPr>
                <a:t>shiny</a:t>
              </a:r>
            </a:p>
            <a:p>
              <a:pPr algn="l" marL="493210" indent="-246605" lvl="1">
                <a:lnSpc>
                  <a:spcPts val="3198"/>
                </a:lnSpc>
                <a:buAutoNum type="arabicPeriod" startAt="1"/>
              </a:pPr>
              <a:r>
                <a:rPr lang="en-US" sz="2284">
                  <a:solidFill>
                    <a:srgbClr val="000000"/>
                  </a:solidFill>
                  <a:latin typeface="Open Sauce"/>
                  <a:ea typeface="Open Sauce"/>
                  <a:cs typeface="Open Sauce"/>
                  <a:sym typeface="Open Sauce"/>
                </a:rPr>
                <a:t>ggplot2</a:t>
              </a:r>
            </a:p>
            <a:p>
              <a:pPr algn="l" marL="493210" indent="-246605" lvl="1">
                <a:lnSpc>
                  <a:spcPts val="3198"/>
                </a:lnSpc>
                <a:buAutoNum type="arabicPeriod" startAt="1"/>
              </a:pPr>
              <a:r>
                <a:rPr lang="en-US" sz="2284">
                  <a:solidFill>
                    <a:srgbClr val="000000"/>
                  </a:solidFill>
                  <a:latin typeface="Open Sauce"/>
                  <a:ea typeface="Open Sauce"/>
                  <a:cs typeface="Open Sauce"/>
                  <a:sym typeface="Open Sauce"/>
                </a:rPr>
                <a:t>plotly</a:t>
              </a:r>
            </a:p>
            <a:p>
              <a:pPr algn="l" marL="493210" indent="-246605" lvl="1">
                <a:lnSpc>
                  <a:spcPts val="3198"/>
                </a:lnSpc>
                <a:buAutoNum type="arabicPeriod" startAt="1"/>
              </a:pPr>
              <a:r>
                <a:rPr lang="en-US" sz="2284">
                  <a:solidFill>
                    <a:srgbClr val="000000"/>
                  </a:solidFill>
                  <a:latin typeface="Open Sauce"/>
                  <a:ea typeface="Open Sauce"/>
                  <a:cs typeface="Open Sauce"/>
                  <a:sym typeface="Open Sauce"/>
                </a:rPr>
                <a:t>DT</a:t>
              </a:r>
            </a:p>
          </p:txBody>
        </p:sp>
        <p:sp>
          <p:nvSpPr>
            <p:cNvPr name="TextBox 18" id="18"/>
            <p:cNvSpPr txBox="true"/>
            <p:nvPr/>
          </p:nvSpPr>
          <p:spPr>
            <a:xfrm rot="0">
              <a:off x="0" y="1816854"/>
              <a:ext cx="6619454" cy="584100"/>
            </a:xfrm>
            <a:prstGeom prst="rect">
              <a:avLst/>
            </a:prstGeom>
          </p:spPr>
          <p:txBody>
            <a:bodyPr anchor="t" rtlCol="false" tIns="0" lIns="0" bIns="0" rIns="0">
              <a:spAutoFit/>
            </a:bodyPr>
            <a:lstStyle/>
            <a:p>
              <a:pPr algn="l" marL="571086" indent="-285543" lvl="1">
                <a:lnSpc>
                  <a:spcPts val="3703"/>
                </a:lnSpc>
                <a:buFont typeface="Arial"/>
                <a:buChar char="•"/>
              </a:pPr>
              <a:r>
                <a:rPr lang="en-US" b="true" sz="2645">
                  <a:solidFill>
                    <a:srgbClr val="000000"/>
                  </a:solidFill>
                  <a:latin typeface="Open Sauce Bold"/>
                  <a:ea typeface="Open Sauce Bold"/>
                  <a:cs typeface="Open Sauce Bold"/>
                  <a:sym typeface="Open Sauce Bold"/>
                </a:rPr>
                <a:t>Install Required Packages</a:t>
              </a:r>
            </a:p>
          </p:txBody>
        </p:sp>
        <p:sp>
          <p:nvSpPr>
            <p:cNvPr name="TextBox 19" id="19"/>
            <p:cNvSpPr txBox="true"/>
            <p:nvPr/>
          </p:nvSpPr>
          <p:spPr>
            <a:xfrm rot="0">
              <a:off x="535835" y="5980558"/>
              <a:ext cx="9211451" cy="1564051"/>
            </a:xfrm>
            <a:prstGeom prst="rect">
              <a:avLst/>
            </a:prstGeom>
          </p:spPr>
          <p:txBody>
            <a:bodyPr anchor="t" rtlCol="false" tIns="0" lIns="0" bIns="0" rIns="0">
              <a:spAutoFit/>
            </a:bodyPr>
            <a:lstStyle/>
            <a:p>
              <a:pPr algn="l">
                <a:lnSpc>
                  <a:spcPts val="3198"/>
                </a:lnSpc>
              </a:pPr>
              <a:r>
                <a:rPr lang="en-US" sz="2284">
                  <a:solidFill>
                    <a:srgbClr val="000000"/>
                  </a:solidFill>
                  <a:latin typeface="Open Sauce"/>
                  <a:ea typeface="Open Sauce"/>
                  <a:cs typeface="Open Sauce"/>
                  <a:sym typeface="Open Sauce"/>
                </a:rPr>
                <a:t>Implement the data generation code to create your synthetic dataset and save it as a CSV file within the data/ folder.</a:t>
              </a:r>
            </a:p>
          </p:txBody>
        </p:sp>
        <p:sp>
          <p:nvSpPr>
            <p:cNvPr name="TextBox 20" id="20"/>
            <p:cNvSpPr txBox="true"/>
            <p:nvPr/>
          </p:nvSpPr>
          <p:spPr>
            <a:xfrm rot="0">
              <a:off x="0" y="5183833"/>
              <a:ext cx="6619454" cy="584100"/>
            </a:xfrm>
            <a:prstGeom prst="rect">
              <a:avLst/>
            </a:prstGeom>
          </p:spPr>
          <p:txBody>
            <a:bodyPr anchor="t" rtlCol="false" tIns="0" lIns="0" bIns="0" rIns="0">
              <a:spAutoFit/>
            </a:bodyPr>
            <a:lstStyle/>
            <a:p>
              <a:pPr algn="l" marL="571086" indent="-285543" lvl="1">
                <a:lnSpc>
                  <a:spcPts val="3703"/>
                </a:lnSpc>
                <a:buFont typeface="Arial"/>
                <a:buChar char="•"/>
              </a:pPr>
              <a:r>
                <a:rPr lang="en-US" b="true" sz="2645">
                  <a:solidFill>
                    <a:srgbClr val="000000"/>
                  </a:solidFill>
                  <a:latin typeface="Open Sauce Bold"/>
                  <a:ea typeface="Open Sauce Bold"/>
                  <a:cs typeface="Open Sauce Bold"/>
                  <a:sym typeface="Open Sauce Bold"/>
                </a:rPr>
                <a:t>Generate Synthetic Data</a:t>
              </a:r>
            </a:p>
          </p:txBody>
        </p:sp>
        <p:sp>
          <p:nvSpPr>
            <p:cNvPr name="TextBox 21" id="21"/>
            <p:cNvSpPr txBox="true"/>
            <p:nvPr/>
          </p:nvSpPr>
          <p:spPr>
            <a:xfrm rot="0">
              <a:off x="0" y="7878725"/>
              <a:ext cx="5686624" cy="584100"/>
            </a:xfrm>
            <a:prstGeom prst="rect">
              <a:avLst/>
            </a:prstGeom>
          </p:spPr>
          <p:txBody>
            <a:bodyPr anchor="t" rtlCol="false" tIns="0" lIns="0" bIns="0" rIns="0">
              <a:spAutoFit/>
            </a:bodyPr>
            <a:lstStyle/>
            <a:p>
              <a:pPr algn="l" marL="571086" indent="-285543" lvl="1">
                <a:lnSpc>
                  <a:spcPts val="3703"/>
                </a:lnSpc>
                <a:buFont typeface="Arial"/>
                <a:buChar char="•"/>
              </a:pPr>
              <a:r>
                <a:rPr lang="en-US" b="true" sz="2645">
                  <a:solidFill>
                    <a:srgbClr val="000000"/>
                  </a:solidFill>
                  <a:latin typeface="Open Sauce Bold"/>
                  <a:ea typeface="Open Sauce Bold"/>
                  <a:cs typeface="Open Sauce Bold"/>
                  <a:sym typeface="Open Sauce Bold"/>
                </a:rPr>
                <a:t>Set Up R Scripts</a:t>
              </a:r>
            </a:p>
          </p:txBody>
        </p:sp>
        <p:sp>
          <p:nvSpPr>
            <p:cNvPr name="TextBox 22" id="22"/>
            <p:cNvSpPr txBox="true"/>
            <p:nvPr/>
          </p:nvSpPr>
          <p:spPr>
            <a:xfrm rot="0">
              <a:off x="535835" y="8740900"/>
              <a:ext cx="9211451" cy="1564051"/>
            </a:xfrm>
            <a:prstGeom prst="rect">
              <a:avLst/>
            </a:prstGeom>
          </p:spPr>
          <p:txBody>
            <a:bodyPr anchor="t" rtlCol="false" tIns="0" lIns="0" bIns="0" rIns="0">
              <a:spAutoFit/>
            </a:bodyPr>
            <a:lstStyle/>
            <a:p>
              <a:pPr algn="l">
                <a:lnSpc>
                  <a:spcPts val="3198"/>
                </a:lnSpc>
              </a:pPr>
              <a:r>
                <a:rPr lang="en-US" sz="2284">
                  <a:solidFill>
                    <a:srgbClr val="000000"/>
                  </a:solidFill>
                  <a:latin typeface="Open Sauce"/>
                  <a:ea typeface="Open Sauce"/>
                  <a:cs typeface="Open Sauce"/>
                  <a:sym typeface="Open Sauce"/>
                </a:rPr>
                <a:t>Write your R code for the UI and server logic in the app.R file (or in ui.R and server.R if you separate them).</a:t>
              </a:r>
            </a:p>
          </p:txBody>
        </p:sp>
      </p:grpSp>
      <p:grpSp>
        <p:nvGrpSpPr>
          <p:cNvPr name="Group 23" id="23"/>
          <p:cNvGrpSpPr/>
          <p:nvPr/>
        </p:nvGrpSpPr>
        <p:grpSpPr>
          <a:xfrm rot="0">
            <a:off x="9379716" y="1527465"/>
            <a:ext cx="7447736" cy="3643972"/>
            <a:chOff x="0" y="0"/>
            <a:chExt cx="9930315" cy="4858629"/>
          </a:xfrm>
        </p:grpSpPr>
        <p:sp>
          <p:nvSpPr>
            <p:cNvPr name="TextBox 24" id="24"/>
            <p:cNvSpPr txBox="true"/>
            <p:nvPr/>
          </p:nvSpPr>
          <p:spPr>
            <a:xfrm rot="0">
              <a:off x="0" y="-38100"/>
              <a:ext cx="5176777" cy="557830"/>
            </a:xfrm>
            <a:prstGeom prst="rect">
              <a:avLst/>
            </a:prstGeom>
          </p:spPr>
          <p:txBody>
            <a:bodyPr anchor="t" rtlCol="false" tIns="0" lIns="0" bIns="0" rIns="0">
              <a:spAutoFit/>
            </a:bodyPr>
            <a:lstStyle/>
            <a:p>
              <a:pPr algn="l" marL="553260" indent="-276630" lvl="1">
                <a:lnSpc>
                  <a:spcPts val="3587"/>
                </a:lnSpc>
                <a:buFont typeface="Arial"/>
                <a:buChar char="•"/>
              </a:pPr>
              <a:r>
                <a:rPr lang="en-US" b="true" sz="2562">
                  <a:solidFill>
                    <a:srgbClr val="000000"/>
                  </a:solidFill>
                  <a:latin typeface="Open Sauce Bold"/>
                  <a:ea typeface="Open Sauce Bold"/>
                  <a:cs typeface="Open Sauce Bold"/>
                  <a:sym typeface="Open Sauce Bold"/>
                </a:rPr>
                <a:t>Run the App Locally</a:t>
              </a:r>
            </a:p>
          </p:txBody>
        </p:sp>
        <p:sp>
          <p:nvSpPr>
            <p:cNvPr name="TextBox 25" id="25"/>
            <p:cNvSpPr txBox="true"/>
            <p:nvPr/>
          </p:nvSpPr>
          <p:spPr>
            <a:xfrm rot="0">
              <a:off x="423240" y="3351734"/>
              <a:ext cx="9507074" cy="1506895"/>
            </a:xfrm>
            <a:prstGeom prst="rect">
              <a:avLst/>
            </a:prstGeom>
          </p:spPr>
          <p:txBody>
            <a:bodyPr anchor="t" rtlCol="false" tIns="0" lIns="0" bIns="0" rIns="0">
              <a:spAutoFit/>
            </a:bodyPr>
            <a:lstStyle/>
            <a:p>
              <a:pPr algn="l">
                <a:lnSpc>
                  <a:spcPts val="3098"/>
                </a:lnSpc>
              </a:pPr>
              <a:r>
                <a:rPr lang="en-US" sz="2213">
                  <a:solidFill>
                    <a:srgbClr val="000000"/>
                  </a:solidFill>
                  <a:latin typeface="Open Sauce"/>
                  <a:ea typeface="Open Sauce"/>
                  <a:cs typeface="Open Sauce"/>
                  <a:sym typeface="Open Sauce"/>
                </a:rPr>
                <a:t>Check for any errors or missing dependencies, and ensure all visualizations and data tables function as expected.</a:t>
              </a:r>
            </a:p>
          </p:txBody>
        </p:sp>
        <p:sp>
          <p:nvSpPr>
            <p:cNvPr name="TextBox 26" id="26"/>
            <p:cNvSpPr txBox="true"/>
            <p:nvPr/>
          </p:nvSpPr>
          <p:spPr>
            <a:xfrm rot="0">
              <a:off x="0" y="2526129"/>
              <a:ext cx="5874506" cy="557830"/>
            </a:xfrm>
            <a:prstGeom prst="rect">
              <a:avLst/>
            </a:prstGeom>
          </p:spPr>
          <p:txBody>
            <a:bodyPr anchor="t" rtlCol="false" tIns="0" lIns="0" bIns="0" rIns="0">
              <a:spAutoFit/>
            </a:bodyPr>
            <a:lstStyle/>
            <a:p>
              <a:pPr algn="l" marL="553260" indent="-276630" lvl="1">
                <a:lnSpc>
                  <a:spcPts val="3587"/>
                </a:lnSpc>
                <a:buFont typeface="Arial"/>
                <a:buChar char="•"/>
              </a:pPr>
              <a:r>
                <a:rPr lang="en-US" b="true" sz="2562">
                  <a:solidFill>
                    <a:srgbClr val="000000"/>
                  </a:solidFill>
                  <a:latin typeface="Open Sauce Bold"/>
                  <a:ea typeface="Open Sauce Bold"/>
                  <a:cs typeface="Open Sauce Bold"/>
                  <a:sym typeface="Open Sauce Bold"/>
                </a:rPr>
                <a:t>Testing and Debugging</a:t>
              </a:r>
            </a:p>
          </p:txBody>
        </p:sp>
        <p:sp>
          <p:nvSpPr>
            <p:cNvPr name="TextBox 27" id="27"/>
            <p:cNvSpPr txBox="true"/>
            <p:nvPr/>
          </p:nvSpPr>
          <p:spPr>
            <a:xfrm rot="0">
              <a:off x="423240" y="776265"/>
              <a:ext cx="9507074" cy="1506895"/>
            </a:xfrm>
            <a:prstGeom prst="rect">
              <a:avLst/>
            </a:prstGeom>
          </p:spPr>
          <p:txBody>
            <a:bodyPr anchor="t" rtlCol="false" tIns="0" lIns="0" bIns="0" rIns="0">
              <a:spAutoFit/>
            </a:bodyPr>
            <a:lstStyle/>
            <a:p>
              <a:pPr algn="l">
                <a:lnSpc>
                  <a:spcPts val="3098"/>
                </a:lnSpc>
              </a:pPr>
              <a:r>
                <a:rPr lang="en-US" sz="2213">
                  <a:solidFill>
                    <a:srgbClr val="000000"/>
                  </a:solidFill>
                  <a:latin typeface="Open Sauce"/>
                  <a:ea typeface="Open Sauce"/>
                  <a:cs typeface="Open Sauce"/>
                  <a:sym typeface="Open Sauce"/>
                </a:rPr>
                <a:t>Use the R console or RStudio to run your Shiny app locally for testing.</a:t>
              </a:r>
            </a:p>
            <a:p>
              <a:pPr algn="l">
                <a:lnSpc>
                  <a:spcPts val="3098"/>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48350" y="721476"/>
            <a:ext cx="2138034" cy="213803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86669" y="6262692"/>
            <a:ext cx="1673561" cy="167356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7020776" y="528088"/>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9828123"/>
            <a:ext cx="18288000" cy="12844173"/>
            <a:chOff x="0" y="0"/>
            <a:chExt cx="4816593" cy="3382827"/>
          </a:xfrm>
        </p:grpSpPr>
        <p:sp>
          <p:nvSpPr>
            <p:cNvPr name="Freeform 10" id="10"/>
            <p:cNvSpPr/>
            <p:nvPr/>
          </p:nvSpPr>
          <p:spPr>
            <a:xfrm flipH="false" flipV="false" rot="0">
              <a:off x="0" y="0"/>
              <a:ext cx="4816592" cy="3382827"/>
            </a:xfrm>
            <a:custGeom>
              <a:avLst/>
              <a:gdLst/>
              <a:ahLst/>
              <a:cxnLst/>
              <a:rect r="r" b="b" t="t" l="l"/>
              <a:pathLst>
                <a:path h="3382827" w="4816592">
                  <a:moveTo>
                    <a:pt x="21590" y="0"/>
                  </a:moveTo>
                  <a:lnTo>
                    <a:pt x="4795002" y="0"/>
                  </a:lnTo>
                  <a:cubicBezTo>
                    <a:pt x="4800728" y="0"/>
                    <a:pt x="4806220" y="2275"/>
                    <a:pt x="4810269" y="6324"/>
                  </a:cubicBezTo>
                  <a:cubicBezTo>
                    <a:pt x="4814318" y="10372"/>
                    <a:pt x="4816592" y="15864"/>
                    <a:pt x="4816592" y="21590"/>
                  </a:cubicBezTo>
                  <a:lnTo>
                    <a:pt x="4816592" y="3361237"/>
                  </a:lnTo>
                  <a:cubicBezTo>
                    <a:pt x="4816592" y="3366963"/>
                    <a:pt x="4814318" y="3372455"/>
                    <a:pt x="4810269" y="3376504"/>
                  </a:cubicBezTo>
                  <a:cubicBezTo>
                    <a:pt x="4806220" y="3380553"/>
                    <a:pt x="4800728" y="3382827"/>
                    <a:pt x="4795002" y="3382827"/>
                  </a:cubicBezTo>
                  <a:lnTo>
                    <a:pt x="21590" y="3382827"/>
                  </a:lnTo>
                  <a:cubicBezTo>
                    <a:pt x="9666" y="3382827"/>
                    <a:pt x="0" y="3373161"/>
                    <a:pt x="0" y="3361237"/>
                  </a:cubicBezTo>
                  <a:lnTo>
                    <a:pt x="0" y="21590"/>
                  </a:lnTo>
                  <a:cubicBezTo>
                    <a:pt x="0" y="9666"/>
                    <a:pt x="9666" y="0"/>
                    <a:pt x="21590" y="0"/>
                  </a:cubicBezTo>
                  <a:close/>
                </a:path>
              </a:pathLst>
            </a:custGeom>
            <a:solidFill>
              <a:srgbClr val="3972F0"/>
            </a:solidFill>
          </p:spPr>
        </p:sp>
        <p:sp>
          <p:nvSpPr>
            <p:cNvPr name="TextBox 11" id="11"/>
            <p:cNvSpPr txBox="true"/>
            <p:nvPr/>
          </p:nvSpPr>
          <p:spPr>
            <a:xfrm>
              <a:off x="0" y="-38100"/>
              <a:ext cx="4816593" cy="3420927"/>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66080" y="9171889"/>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2599173">
            <a:off x="9245747" y="2372133"/>
            <a:ext cx="565249" cy="521089"/>
          </a:xfrm>
          <a:custGeom>
            <a:avLst/>
            <a:gdLst/>
            <a:ahLst/>
            <a:cxnLst/>
            <a:rect r="r" b="b" t="t" l="l"/>
            <a:pathLst>
              <a:path h="521089" w="565249">
                <a:moveTo>
                  <a:pt x="0" y="0"/>
                </a:moveTo>
                <a:lnTo>
                  <a:pt x="565249" y="0"/>
                </a:lnTo>
                <a:lnTo>
                  <a:pt x="565249" y="521089"/>
                </a:lnTo>
                <a:lnTo>
                  <a:pt x="0" y="521089"/>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4" id="14"/>
          <p:cNvSpPr/>
          <p:nvPr/>
        </p:nvSpPr>
        <p:spPr>
          <a:xfrm flipH="false" flipV="false" rot="2599173">
            <a:off x="424886" y="6042191"/>
            <a:ext cx="326694" cy="301171"/>
          </a:xfrm>
          <a:custGeom>
            <a:avLst/>
            <a:gdLst/>
            <a:ahLst/>
            <a:cxnLst/>
            <a:rect r="r" b="b" t="t" l="l"/>
            <a:pathLst>
              <a:path h="301171" w="326694">
                <a:moveTo>
                  <a:pt x="0" y="0"/>
                </a:moveTo>
                <a:lnTo>
                  <a:pt x="326693" y="0"/>
                </a:lnTo>
                <a:lnTo>
                  <a:pt x="326693" y="301171"/>
                </a:lnTo>
                <a:lnTo>
                  <a:pt x="0" y="301171"/>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5" id="15"/>
          <p:cNvSpPr/>
          <p:nvPr/>
        </p:nvSpPr>
        <p:spPr>
          <a:xfrm flipH="false" flipV="false" rot="0">
            <a:off x="9393120" y="1210410"/>
            <a:ext cx="7866180" cy="7866180"/>
          </a:xfrm>
          <a:custGeom>
            <a:avLst/>
            <a:gdLst/>
            <a:ahLst/>
            <a:cxnLst/>
            <a:rect r="r" b="b" t="t" l="l"/>
            <a:pathLst>
              <a:path h="7866180" w="7866180">
                <a:moveTo>
                  <a:pt x="0" y="0"/>
                </a:moveTo>
                <a:lnTo>
                  <a:pt x="7866180" y="0"/>
                </a:lnTo>
                <a:lnTo>
                  <a:pt x="7866180" y="7866180"/>
                </a:lnTo>
                <a:lnTo>
                  <a:pt x="0" y="7866180"/>
                </a:lnTo>
                <a:lnTo>
                  <a:pt x="0" y="0"/>
                </a:lnTo>
                <a:close/>
              </a:path>
            </a:pathLst>
          </a:custGeom>
          <a:blipFill>
            <a:blip r:embed="rId8"/>
            <a:stretch>
              <a:fillRect l="0" t="0" r="0" b="0"/>
            </a:stretch>
          </a:blipFill>
        </p:spPr>
      </p:sp>
      <p:sp>
        <p:nvSpPr>
          <p:cNvPr name="TextBox 16" id="16"/>
          <p:cNvSpPr txBox="true"/>
          <p:nvPr/>
        </p:nvSpPr>
        <p:spPr>
          <a:xfrm rot="0">
            <a:off x="588232" y="563702"/>
            <a:ext cx="8320714" cy="811399"/>
          </a:xfrm>
          <a:prstGeom prst="rect">
            <a:avLst/>
          </a:prstGeom>
        </p:spPr>
        <p:txBody>
          <a:bodyPr anchor="t" rtlCol="false" tIns="0" lIns="0" bIns="0" rIns="0">
            <a:spAutoFit/>
          </a:bodyPr>
          <a:lstStyle/>
          <a:p>
            <a:pPr algn="l">
              <a:lnSpc>
                <a:spcPts val="6727"/>
              </a:lnSpc>
            </a:pPr>
            <a:r>
              <a:rPr lang="en-US" sz="4805" spc="-336" b="true">
                <a:solidFill>
                  <a:srgbClr val="000000"/>
                </a:solidFill>
                <a:latin typeface="Open Sauce Bold"/>
                <a:ea typeface="Open Sauce Bold"/>
                <a:cs typeface="Open Sauce Bold"/>
                <a:sym typeface="Open Sauce Bold"/>
              </a:rPr>
              <a:t>Code Skeleton &amp; </a:t>
            </a:r>
            <a:r>
              <a:rPr lang="en-US" sz="4805" spc="-336" b="true">
                <a:solidFill>
                  <a:srgbClr val="3972F0"/>
                </a:solidFill>
                <a:latin typeface="Open Sauce Bold"/>
                <a:ea typeface="Open Sauce Bold"/>
                <a:cs typeface="Open Sauce Bold"/>
                <a:sym typeface="Open Sauce Bold"/>
              </a:rPr>
              <a:t>Flow Diagram</a:t>
            </a:r>
          </a:p>
        </p:txBody>
      </p:sp>
      <p:grpSp>
        <p:nvGrpSpPr>
          <p:cNvPr name="Group 17" id="17"/>
          <p:cNvGrpSpPr/>
          <p:nvPr/>
        </p:nvGrpSpPr>
        <p:grpSpPr>
          <a:xfrm rot="0">
            <a:off x="776337" y="1790493"/>
            <a:ext cx="8616783" cy="7434513"/>
            <a:chOff x="0" y="0"/>
            <a:chExt cx="11489044" cy="9912683"/>
          </a:xfrm>
        </p:grpSpPr>
        <p:sp>
          <p:nvSpPr>
            <p:cNvPr name="TextBox 18" id="18"/>
            <p:cNvSpPr txBox="true"/>
            <p:nvPr/>
          </p:nvSpPr>
          <p:spPr>
            <a:xfrm rot="0">
              <a:off x="0" y="-47625"/>
              <a:ext cx="8542145" cy="1303609"/>
            </a:xfrm>
            <a:prstGeom prst="rect">
              <a:avLst/>
            </a:prstGeom>
          </p:spPr>
          <p:txBody>
            <a:bodyPr anchor="t" rtlCol="false" tIns="0" lIns="0" bIns="0" rIns="0">
              <a:spAutoFit/>
            </a:bodyPr>
            <a:lstStyle/>
            <a:p>
              <a:pPr algn="just">
                <a:lnSpc>
                  <a:spcPts val="3993"/>
                </a:lnSpc>
              </a:pPr>
              <a:r>
                <a:rPr lang="en-US" b="true" sz="2852">
                  <a:solidFill>
                    <a:srgbClr val="000000"/>
                  </a:solidFill>
                  <a:latin typeface="Canva Sans Bold"/>
                  <a:ea typeface="Canva Sans Bold"/>
                  <a:cs typeface="Canva Sans Bold"/>
                  <a:sym typeface="Canva Sans Bold"/>
                </a:rPr>
                <a:t>Load Libraries:</a:t>
              </a:r>
            </a:p>
            <a:p>
              <a:pPr algn="just" marL="615915" indent="-307958" lvl="1">
                <a:lnSpc>
                  <a:spcPts val="3993"/>
                </a:lnSpc>
                <a:buFont typeface="Arial"/>
                <a:buChar char="•"/>
              </a:pPr>
              <a:r>
                <a:rPr lang="en-US" sz="2852">
                  <a:solidFill>
                    <a:srgbClr val="000000"/>
                  </a:solidFill>
                  <a:latin typeface="Canva Sans"/>
                  <a:ea typeface="Canva Sans"/>
                  <a:cs typeface="Canva Sans"/>
                  <a:sym typeface="Canva Sans"/>
                </a:rPr>
                <a:t>shiny, tidyverse, plotly, DT</a:t>
              </a:r>
            </a:p>
          </p:txBody>
        </p:sp>
        <p:sp>
          <p:nvSpPr>
            <p:cNvPr name="TextBox 19" id="19"/>
            <p:cNvSpPr txBox="true"/>
            <p:nvPr/>
          </p:nvSpPr>
          <p:spPr>
            <a:xfrm rot="0">
              <a:off x="1699" y="1546509"/>
              <a:ext cx="9100615" cy="1979908"/>
            </a:xfrm>
            <a:prstGeom prst="rect">
              <a:avLst/>
            </a:prstGeom>
          </p:spPr>
          <p:txBody>
            <a:bodyPr anchor="t" rtlCol="false" tIns="0" lIns="0" bIns="0" rIns="0">
              <a:spAutoFit/>
            </a:bodyPr>
            <a:lstStyle/>
            <a:p>
              <a:pPr algn="just">
                <a:lnSpc>
                  <a:spcPts val="3993"/>
                </a:lnSpc>
              </a:pPr>
              <a:r>
                <a:rPr lang="en-US" b="true" sz="2852">
                  <a:solidFill>
                    <a:srgbClr val="000000"/>
                  </a:solidFill>
                  <a:latin typeface="Canva Sans Bold"/>
                  <a:ea typeface="Canva Sans Bold"/>
                  <a:cs typeface="Canva Sans Bold"/>
                  <a:sym typeface="Canva Sans Bold"/>
                </a:rPr>
                <a:t>Generate Synthetic Data:</a:t>
              </a:r>
            </a:p>
            <a:p>
              <a:pPr algn="just" marL="615915" indent="-307958" lvl="1">
                <a:lnSpc>
                  <a:spcPts val="3993"/>
                </a:lnSpc>
                <a:buFont typeface="Arial"/>
                <a:buChar char="•"/>
              </a:pPr>
              <a:r>
                <a:rPr lang="en-US" sz="2852">
                  <a:solidFill>
                    <a:srgbClr val="000000"/>
                  </a:solidFill>
                  <a:latin typeface="Canva Sans"/>
                  <a:ea typeface="Canva Sans"/>
                  <a:cs typeface="Canva Sans"/>
                  <a:sym typeface="Canva Sans"/>
                </a:rPr>
                <a:t>Create synthetic data for use in the dashboard.</a:t>
              </a:r>
            </a:p>
          </p:txBody>
        </p:sp>
        <p:sp>
          <p:nvSpPr>
            <p:cNvPr name="TextBox 20" id="20"/>
            <p:cNvSpPr txBox="true"/>
            <p:nvPr/>
          </p:nvSpPr>
          <p:spPr>
            <a:xfrm rot="0">
              <a:off x="0" y="3678686"/>
              <a:ext cx="10551552" cy="1979908"/>
            </a:xfrm>
            <a:prstGeom prst="rect">
              <a:avLst/>
            </a:prstGeom>
          </p:spPr>
          <p:txBody>
            <a:bodyPr anchor="t" rtlCol="false" tIns="0" lIns="0" bIns="0" rIns="0">
              <a:spAutoFit/>
            </a:bodyPr>
            <a:lstStyle/>
            <a:p>
              <a:pPr algn="just">
                <a:lnSpc>
                  <a:spcPts val="3993"/>
                </a:lnSpc>
              </a:pPr>
              <a:r>
                <a:rPr lang="en-US" b="true" sz="2852">
                  <a:solidFill>
                    <a:srgbClr val="000000"/>
                  </a:solidFill>
                  <a:latin typeface="Canva Sans Bold"/>
                  <a:ea typeface="Canva Sans Bold"/>
                  <a:cs typeface="Canva Sans Bold"/>
                  <a:sym typeface="Canva Sans Bold"/>
                </a:rPr>
                <a:t>User Interface (UI):</a:t>
              </a:r>
            </a:p>
            <a:p>
              <a:pPr algn="just" marL="615915" indent="-307958" lvl="1">
                <a:lnSpc>
                  <a:spcPts val="3993"/>
                </a:lnSpc>
                <a:buFont typeface="Arial"/>
                <a:buChar char="•"/>
              </a:pPr>
              <a:r>
                <a:rPr lang="en-US" sz="2852">
                  <a:solidFill>
                    <a:srgbClr val="000000"/>
                  </a:solidFill>
                  <a:latin typeface="Canva Sans"/>
                  <a:ea typeface="Canva Sans"/>
                  <a:cs typeface="Canva Sans"/>
                  <a:sym typeface="Canva Sans"/>
                </a:rPr>
                <a:t>Title panel, sidebar layout, sidebar panel, sidebar layout</a:t>
              </a:r>
            </a:p>
          </p:txBody>
        </p:sp>
        <p:sp>
          <p:nvSpPr>
            <p:cNvPr name="TextBox 21" id="21"/>
            <p:cNvSpPr txBox="true"/>
            <p:nvPr/>
          </p:nvSpPr>
          <p:spPr>
            <a:xfrm rot="0">
              <a:off x="1699" y="5816274"/>
              <a:ext cx="11487345" cy="1979908"/>
            </a:xfrm>
            <a:prstGeom prst="rect">
              <a:avLst/>
            </a:prstGeom>
          </p:spPr>
          <p:txBody>
            <a:bodyPr anchor="t" rtlCol="false" tIns="0" lIns="0" bIns="0" rIns="0">
              <a:spAutoFit/>
            </a:bodyPr>
            <a:lstStyle/>
            <a:p>
              <a:pPr algn="l">
                <a:lnSpc>
                  <a:spcPts val="3993"/>
                </a:lnSpc>
              </a:pPr>
              <a:r>
                <a:rPr lang="en-US" sz="2852" b="true">
                  <a:solidFill>
                    <a:srgbClr val="000000"/>
                  </a:solidFill>
                  <a:latin typeface="Canva Sans Bold"/>
                  <a:ea typeface="Canva Sans Bold"/>
                  <a:cs typeface="Canva Sans Bold"/>
                  <a:sym typeface="Canva Sans Bold"/>
                </a:rPr>
                <a:t>Server:</a:t>
              </a:r>
            </a:p>
            <a:p>
              <a:pPr algn="l" marL="615915" indent="-307958" lvl="1">
                <a:lnSpc>
                  <a:spcPts val="3993"/>
                </a:lnSpc>
                <a:buFont typeface="Arial"/>
                <a:buChar char="•"/>
              </a:pPr>
              <a:r>
                <a:rPr lang="en-US" sz="2852">
                  <a:solidFill>
                    <a:srgbClr val="000000"/>
                  </a:solidFill>
                  <a:latin typeface="Canva Sans"/>
                  <a:ea typeface="Canva Sans"/>
                  <a:cs typeface="Canva Sans"/>
                  <a:sym typeface="Canva Sans"/>
                </a:rPr>
                <a:t>Filtered_data, summary table, gender_plot, resourceplot, attendanceplot</a:t>
              </a:r>
            </a:p>
          </p:txBody>
        </p:sp>
        <p:sp>
          <p:nvSpPr>
            <p:cNvPr name="TextBox 22" id="22"/>
            <p:cNvSpPr txBox="true"/>
            <p:nvPr/>
          </p:nvSpPr>
          <p:spPr>
            <a:xfrm rot="0">
              <a:off x="0" y="7932775"/>
              <a:ext cx="10849577" cy="1979908"/>
            </a:xfrm>
            <a:prstGeom prst="rect">
              <a:avLst/>
            </a:prstGeom>
          </p:spPr>
          <p:txBody>
            <a:bodyPr anchor="t" rtlCol="false" tIns="0" lIns="0" bIns="0" rIns="0">
              <a:spAutoFit/>
            </a:bodyPr>
            <a:lstStyle/>
            <a:p>
              <a:pPr algn="l">
                <a:lnSpc>
                  <a:spcPts val="3993"/>
                </a:lnSpc>
              </a:pPr>
              <a:r>
                <a:rPr lang="en-US" sz="2852" b="true">
                  <a:solidFill>
                    <a:srgbClr val="000000"/>
                  </a:solidFill>
                  <a:latin typeface="Canva Sans Bold"/>
                  <a:ea typeface="Canva Sans Bold"/>
                  <a:cs typeface="Canva Sans Bold"/>
                  <a:sym typeface="Canva Sans Bold"/>
                </a:rPr>
                <a:t>ShinyApp</a:t>
              </a:r>
            </a:p>
            <a:p>
              <a:pPr algn="l" marL="615915" indent="-307958" lvl="1">
                <a:lnSpc>
                  <a:spcPts val="3993"/>
                </a:lnSpc>
                <a:buFont typeface="Arial"/>
                <a:buChar char="•"/>
              </a:pPr>
              <a:r>
                <a:rPr lang="en-US" sz="2852">
                  <a:solidFill>
                    <a:srgbClr val="000000"/>
                  </a:solidFill>
                  <a:latin typeface="Canva Sans"/>
                  <a:ea typeface="Canva Sans"/>
                  <a:cs typeface="Canva Sans"/>
                  <a:sym typeface="Canva Sans"/>
                </a:rPr>
                <a:t>Combine the ui and server components to create and run the Shiny application.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401687"/>
            <a:ext cx="18288000" cy="11083773"/>
            <a:chOff x="0" y="0"/>
            <a:chExt cx="4816593" cy="2919183"/>
          </a:xfrm>
        </p:grpSpPr>
        <p:sp>
          <p:nvSpPr>
            <p:cNvPr name="Freeform 3" id="3"/>
            <p:cNvSpPr/>
            <p:nvPr/>
          </p:nvSpPr>
          <p:spPr>
            <a:xfrm flipH="false" flipV="false" rot="0">
              <a:off x="0" y="0"/>
              <a:ext cx="4816592" cy="2919183"/>
            </a:xfrm>
            <a:custGeom>
              <a:avLst/>
              <a:gdLst/>
              <a:ahLst/>
              <a:cxnLst/>
              <a:rect r="r" b="b" t="t" l="l"/>
              <a:pathLst>
                <a:path h="2919183" w="4816592">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3972F0"/>
            </a:solidFill>
          </p:spPr>
        </p:sp>
        <p:sp>
          <p:nvSpPr>
            <p:cNvPr name="TextBox 4" id="4"/>
            <p:cNvSpPr txBox="true"/>
            <p:nvPr/>
          </p:nvSpPr>
          <p:spPr>
            <a:xfrm>
              <a:off x="0" y="-38100"/>
              <a:ext cx="4816593" cy="29572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65690" y="6298891"/>
            <a:ext cx="9529995" cy="9529995"/>
          </a:xfrm>
          <a:custGeom>
            <a:avLst/>
            <a:gdLst/>
            <a:ahLst/>
            <a:cxnLst/>
            <a:rect r="r" b="b" t="t" l="l"/>
            <a:pathLst>
              <a:path h="9529995" w="9529995">
                <a:moveTo>
                  <a:pt x="0" y="0"/>
                </a:moveTo>
                <a:lnTo>
                  <a:pt x="9529996" y="0"/>
                </a:lnTo>
                <a:lnTo>
                  <a:pt x="9529996" y="9529996"/>
                </a:lnTo>
                <a:lnTo>
                  <a:pt x="0" y="9529996"/>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94119" y="-7263081"/>
            <a:ext cx="9529995" cy="9529995"/>
          </a:xfrm>
          <a:custGeom>
            <a:avLst/>
            <a:gdLst/>
            <a:ahLst/>
            <a:cxnLst/>
            <a:rect r="r" b="b" t="t" l="l"/>
            <a:pathLst>
              <a:path h="9529995" w="9529995">
                <a:moveTo>
                  <a:pt x="0" y="0"/>
                </a:moveTo>
                <a:lnTo>
                  <a:pt x="9529996" y="0"/>
                </a:lnTo>
                <a:lnTo>
                  <a:pt x="9529996"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168480" y="2748171"/>
            <a:ext cx="3151190" cy="31511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6949873" y="7395262"/>
            <a:ext cx="1692546" cy="169254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949873" y="1497656"/>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38166" y="2899246"/>
            <a:ext cx="1766866" cy="969568"/>
          </a:xfrm>
          <a:custGeom>
            <a:avLst/>
            <a:gdLst/>
            <a:ahLst/>
            <a:cxnLst/>
            <a:rect r="r" b="b" t="t" l="l"/>
            <a:pathLst>
              <a:path h="969568" w="1766866">
                <a:moveTo>
                  <a:pt x="0" y="0"/>
                </a:moveTo>
                <a:lnTo>
                  <a:pt x="1766866" y="0"/>
                </a:lnTo>
                <a:lnTo>
                  <a:pt x="1766866" y="969567"/>
                </a:lnTo>
                <a:lnTo>
                  <a:pt x="0" y="969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2599173">
            <a:off x="16091348" y="3099095"/>
            <a:ext cx="727562" cy="670721"/>
          </a:xfrm>
          <a:custGeom>
            <a:avLst/>
            <a:gdLst/>
            <a:ahLst/>
            <a:cxnLst/>
            <a:rect r="r" b="b" t="t" l="l"/>
            <a:pathLst>
              <a:path h="670721" w="727562">
                <a:moveTo>
                  <a:pt x="0" y="0"/>
                </a:moveTo>
                <a:lnTo>
                  <a:pt x="727562" y="0"/>
                </a:lnTo>
                <a:lnTo>
                  <a:pt x="727562" y="670721"/>
                </a:lnTo>
                <a:lnTo>
                  <a:pt x="0" y="670721"/>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6" id="16"/>
          <p:cNvSpPr/>
          <p:nvPr/>
        </p:nvSpPr>
        <p:spPr>
          <a:xfrm flipH="false" flipV="false" rot="2599173">
            <a:off x="11608639" y="5260438"/>
            <a:ext cx="474441" cy="437375"/>
          </a:xfrm>
          <a:custGeom>
            <a:avLst/>
            <a:gdLst/>
            <a:ahLst/>
            <a:cxnLst/>
            <a:rect r="r" b="b" t="t" l="l"/>
            <a:pathLst>
              <a:path h="437375" w="474441">
                <a:moveTo>
                  <a:pt x="0" y="0"/>
                </a:moveTo>
                <a:lnTo>
                  <a:pt x="474441" y="0"/>
                </a:lnTo>
                <a:lnTo>
                  <a:pt x="474441" y="437375"/>
                </a:lnTo>
                <a:lnTo>
                  <a:pt x="0" y="437375"/>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7" id="17"/>
          <p:cNvSpPr/>
          <p:nvPr/>
        </p:nvSpPr>
        <p:spPr>
          <a:xfrm flipH="false" flipV="false" rot="0">
            <a:off x="741697" y="1939655"/>
            <a:ext cx="16804606" cy="7078940"/>
          </a:xfrm>
          <a:custGeom>
            <a:avLst/>
            <a:gdLst/>
            <a:ahLst/>
            <a:cxnLst/>
            <a:rect r="r" b="b" t="t" l="l"/>
            <a:pathLst>
              <a:path h="7078940" w="16804606">
                <a:moveTo>
                  <a:pt x="0" y="0"/>
                </a:moveTo>
                <a:lnTo>
                  <a:pt x="16804606" y="0"/>
                </a:lnTo>
                <a:lnTo>
                  <a:pt x="16804606" y="7078941"/>
                </a:lnTo>
                <a:lnTo>
                  <a:pt x="0" y="7078941"/>
                </a:lnTo>
                <a:lnTo>
                  <a:pt x="0" y="0"/>
                </a:lnTo>
                <a:close/>
              </a:path>
            </a:pathLst>
          </a:custGeom>
          <a:blipFill>
            <a:blip r:embed="rId10"/>
            <a:stretch>
              <a:fillRect l="0" t="0" r="0" b="0"/>
            </a:stretch>
          </a:blipFill>
        </p:spPr>
      </p:sp>
      <p:sp>
        <p:nvSpPr>
          <p:cNvPr name="TextBox 18" id="18"/>
          <p:cNvSpPr txBox="true"/>
          <p:nvPr/>
        </p:nvSpPr>
        <p:spPr>
          <a:xfrm rot="0">
            <a:off x="872219" y="366947"/>
            <a:ext cx="3606363" cy="901178"/>
          </a:xfrm>
          <a:prstGeom prst="rect">
            <a:avLst/>
          </a:prstGeom>
        </p:spPr>
        <p:txBody>
          <a:bodyPr anchor="t" rtlCol="false" tIns="0" lIns="0" bIns="0" rIns="0">
            <a:spAutoFit/>
          </a:bodyPr>
          <a:lstStyle/>
          <a:p>
            <a:pPr algn="l">
              <a:lnSpc>
                <a:spcPts val="7442"/>
              </a:lnSpc>
            </a:pPr>
            <a:r>
              <a:rPr lang="en-US" sz="5315" spc="-372" b="true">
                <a:solidFill>
                  <a:srgbClr val="000000"/>
                </a:solidFill>
                <a:latin typeface="Open Sauce Bold"/>
                <a:ea typeface="Open Sauce Bold"/>
                <a:cs typeface="Open Sauce Bold"/>
                <a:sym typeface="Open Sauce Bold"/>
              </a:rPr>
              <a:t>Output</a:t>
            </a:r>
          </a:p>
        </p:txBody>
      </p:sp>
      <p:sp>
        <p:nvSpPr>
          <p:cNvPr name="TextBox 19" id="19"/>
          <p:cNvSpPr txBox="true"/>
          <p:nvPr/>
        </p:nvSpPr>
        <p:spPr>
          <a:xfrm rot="0">
            <a:off x="3034840" y="366979"/>
            <a:ext cx="2977734" cy="901147"/>
          </a:xfrm>
          <a:prstGeom prst="rect">
            <a:avLst/>
          </a:prstGeom>
        </p:spPr>
        <p:txBody>
          <a:bodyPr anchor="t" rtlCol="false" tIns="0" lIns="0" bIns="0" rIns="0">
            <a:spAutoFit/>
          </a:bodyPr>
          <a:lstStyle/>
          <a:p>
            <a:pPr algn="l">
              <a:lnSpc>
                <a:spcPts val="7443"/>
              </a:lnSpc>
            </a:pPr>
            <a:r>
              <a:rPr lang="en-US" sz="5317" spc="-372" b="true">
                <a:solidFill>
                  <a:srgbClr val="3972F0"/>
                </a:solidFill>
                <a:latin typeface="Open Sauce Bold"/>
                <a:ea typeface="Open Sauce Bold"/>
                <a:cs typeface="Open Sauce Bold"/>
                <a:sym typeface="Open Sauce Bold"/>
              </a:rPr>
              <a:t>Samples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401687"/>
            <a:ext cx="18288000" cy="11083773"/>
            <a:chOff x="0" y="0"/>
            <a:chExt cx="4816593" cy="2919183"/>
          </a:xfrm>
        </p:grpSpPr>
        <p:sp>
          <p:nvSpPr>
            <p:cNvPr name="Freeform 3" id="3"/>
            <p:cNvSpPr/>
            <p:nvPr/>
          </p:nvSpPr>
          <p:spPr>
            <a:xfrm flipH="false" flipV="false" rot="0">
              <a:off x="0" y="0"/>
              <a:ext cx="4816592" cy="2919183"/>
            </a:xfrm>
            <a:custGeom>
              <a:avLst/>
              <a:gdLst/>
              <a:ahLst/>
              <a:cxnLst/>
              <a:rect r="r" b="b" t="t" l="l"/>
              <a:pathLst>
                <a:path h="2919183" w="4816592">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3972F0"/>
            </a:solidFill>
          </p:spPr>
        </p:sp>
        <p:sp>
          <p:nvSpPr>
            <p:cNvPr name="TextBox 4" id="4"/>
            <p:cNvSpPr txBox="true"/>
            <p:nvPr/>
          </p:nvSpPr>
          <p:spPr>
            <a:xfrm>
              <a:off x="0" y="-38100"/>
              <a:ext cx="4816593" cy="29572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65690" y="6298891"/>
            <a:ext cx="9529995" cy="9529995"/>
          </a:xfrm>
          <a:custGeom>
            <a:avLst/>
            <a:gdLst/>
            <a:ahLst/>
            <a:cxnLst/>
            <a:rect r="r" b="b" t="t" l="l"/>
            <a:pathLst>
              <a:path h="9529995" w="9529995">
                <a:moveTo>
                  <a:pt x="0" y="0"/>
                </a:moveTo>
                <a:lnTo>
                  <a:pt x="9529996" y="0"/>
                </a:lnTo>
                <a:lnTo>
                  <a:pt x="9529996" y="9529996"/>
                </a:lnTo>
                <a:lnTo>
                  <a:pt x="0" y="9529996"/>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94119" y="-7263081"/>
            <a:ext cx="9529995" cy="9529995"/>
          </a:xfrm>
          <a:custGeom>
            <a:avLst/>
            <a:gdLst/>
            <a:ahLst/>
            <a:cxnLst/>
            <a:rect r="r" b="b" t="t" l="l"/>
            <a:pathLst>
              <a:path h="9529995" w="9529995">
                <a:moveTo>
                  <a:pt x="0" y="0"/>
                </a:moveTo>
                <a:lnTo>
                  <a:pt x="9529996" y="0"/>
                </a:lnTo>
                <a:lnTo>
                  <a:pt x="9529996"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168480" y="2748171"/>
            <a:ext cx="3151190" cy="31511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6949873" y="7395262"/>
            <a:ext cx="1692546" cy="169254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72F0">
                    <a:alpha val="100000"/>
                  </a:srgbClr>
                </a:gs>
                <a:gs pos="100000">
                  <a:srgbClr val="1CDAFF">
                    <a:alpha val="100000"/>
                  </a:srgbClr>
                </a:gs>
              </a:gsLst>
              <a:lin ang="540000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949873" y="1497656"/>
            <a:ext cx="1766866" cy="969568"/>
          </a:xfrm>
          <a:custGeom>
            <a:avLst/>
            <a:gdLst/>
            <a:ahLst/>
            <a:cxnLst/>
            <a:rect r="r" b="b" t="t" l="l"/>
            <a:pathLst>
              <a:path h="969568" w="1766866">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38166" y="2899246"/>
            <a:ext cx="1766866" cy="969568"/>
          </a:xfrm>
          <a:custGeom>
            <a:avLst/>
            <a:gdLst/>
            <a:ahLst/>
            <a:cxnLst/>
            <a:rect r="r" b="b" t="t" l="l"/>
            <a:pathLst>
              <a:path h="969568" w="1766866">
                <a:moveTo>
                  <a:pt x="0" y="0"/>
                </a:moveTo>
                <a:lnTo>
                  <a:pt x="1766866" y="0"/>
                </a:lnTo>
                <a:lnTo>
                  <a:pt x="1766866" y="969567"/>
                </a:lnTo>
                <a:lnTo>
                  <a:pt x="0" y="969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2599173">
            <a:off x="16091348" y="3099095"/>
            <a:ext cx="727562" cy="670721"/>
          </a:xfrm>
          <a:custGeom>
            <a:avLst/>
            <a:gdLst/>
            <a:ahLst/>
            <a:cxnLst/>
            <a:rect r="r" b="b" t="t" l="l"/>
            <a:pathLst>
              <a:path h="670721" w="727562">
                <a:moveTo>
                  <a:pt x="0" y="0"/>
                </a:moveTo>
                <a:lnTo>
                  <a:pt x="727562" y="0"/>
                </a:lnTo>
                <a:lnTo>
                  <a:pt x="727562" y="670721"/>
                </a:lnTo>
                <a:lnTo>
                  <a:pt x="0" y="670721"/>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name="Freeform 16" id="16"/>
          <p:cNvSpPr/>
          <p:nvPr/>
        </p:nvSpPr>
        <p:spPr>
          <a:xfrm flipH="false" flipV="false" rot="2599173">
            <a:off x="11608639" y="5260438"/>
            <a:ext cx="474441" cy="437375"/>
          </a:xfrm>
          <a:custGeom>
            <a:avLst/>
            <a:gdLst/>
            <a:ahLst/>
            <a:cxnLst/>
            <a:rect r="r" b="b" t="t" l="l"/>
            <a:pathLst>
              <a:path h="437375" w="474441">
                <a:moveTo>
                  <a:pt x="0" y="0"/>
                </a:moveTo>
                <a:lnTo>
                  <a:pt x="474441" y="0"/>
                </a:lnTo>
                <a:lnTo>
                  <a:pt x="474441" y="437375"/>
                </a:lnTo>
                <a:lnTo>
                  <a:pt x="0" y="437375"/>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name="Freeform 17" id="17"/>
          <p:cNvSpPr/>
          <p:nvPr/>
        </p:nvSpPr>
        <p:spPr>
          <a:xfrm flipH="false" flipV="false" rot="0">
            <a:off x="377998" y="2020145"/>
            <a:ext cx="17532005" cy="7067663"/>
          </a:xfrm>
          <a:custGeom>
            <a:avLst/>
            <a:gdLst/>
            <a:ahLst/>
            <a:cxnLst/>
            <a:rect r="r" b="b" t="t" l="l"/>
            <a:pathLst>
              <a:path h="7067663" w="17532005">
                <a:moveTo>
                  <a:pt x="0" y="0"/>
                </a:moveTo>
                <a:lnTo>
                  <a:pt x="17532004" y="0"/>
                </a:lnTo>
                <a:lnTo>
                  <a:pt x="17532004" y="7067663"/>
                </a:lnTo>
                <a:lnTo>
                  <a:pt x="0" y="7067663"/>
                </a:lnTo>
                <a:lnTo>
                  <a:pt x="0" y="0"/>
                </a:lnTo>
                <a:close/>
              </a:path>
            </a:pathLst>
          </a:custGeom>
          <a:blipFill>
            <a:blip r:embed="rId10"/>
            <a:stretch>
              <a:fillRect l="0" t="-1051" r="-2805" b="0"/>
            </a:stretch>
          </a:blipFill>
        </p:spPr>
      </p:sp>
      <p:sp>
        <p:nvSpPr>
          <p:cNvPr name="TextBox 18" id="18"/>
          <p:cNvSpPr txBox="true"/>
          <p:nvPr/>
        </p:nvSpPr>
        <p:spPr>
          <a:xfrm rot="0">
            <a:off x="872219" y="366947"/>
            <a:ext cx="3606363" cy="901178"/>
          </a:xfrm>
          <a:prstGeom prst="rect">
            <a:avLst/>
          </a:prstGeom>
        </p:spPr>
        <p:txBody>
          <a:bodyPr anchor="t" rtlCol="false" tIns="0" lIns="0" bIns="0" rIns="0">
            <a:spAutoFit/>
          </a:bodyPr>
          <a:lstStyle/>
          <a:p>
            <a:pPr algn="l">
              <a:lnSpc>
                <a:spcPts val="7442"/>
              </a:lnSpc>
            </a:pPr>
            <a:r>
              <a:rPr lang="en-US" sz="5315" spc="-372" b="true">
                <a:solidFill>
                  <a:srgbClr val="000000"/>
                </a:solidFill>
                <a:latin typeface="Open Sauce Bold"/>
                <a:ea typeface="Open Sauce Bold"/>
                <a:cs typeface="Open Sauce Bold"/>
                <a:sym typeface="Open Sauce Bold"/>
              </a:rPr>
              <a:t>Output</a:t>
            </a:r>
          </a:p>
        </p:txBody>
      </p:sp>
      <p:sp>
        <p:nvSpPr>
          <p:cNvPr name="TextBox 19" id="19"/>
          <p:cNvSpPr txBox="true"/>
          <p:nvPr/>
        </p:nvSpPr>
        <p:spPr>
          <a:xfrm rot="0">
            <a:off x="3034840" y="366979"/>
            <a:ext cx="2977734" cy="901147"/>
          </a:xfrm>
          <a:prstGeom prst="rect">
            <a:avLst/>
          </a:prstGeom>
        </p:spPr>
        <p:txBody>
          <a:bodyPr anchor="t" rtlCol="false" tIns="0" lIns="0" bIns="0" rIns="0">
            <a:spAutoFit/>
          </a:bodyPr>
          <a:lstStyle/>
          <a:p>
            <a:pPr algn="l">
              <a:lnSpc>
                <a:spcPts val="7443"/>
              </a:lnSpc>
            </a:pPr>
            <a:r>
              <a:rPr lang="en-US" sz="5317" spc="-372" b="true">
                <a:solidFill>
                  <a:srgbClr val="3972F0"/>
                </a:solidFill>
                <a:latin typeface="Open Sauce Bold"/>
                <a:ea typeface="Open Sauce Bold"/>
                <a:cs typeface="Open Sauce Bold"/>
                <a:sym typeface="Open Sauce Bold"/>
              </a:rPr>
              <a:t>Samples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DAGRZoAZIuY</dc:identifier>
  <dcterms:modified xsi:type="dcterms:W3CDTF">2011-08-01T06:04:30Z</dcterms:modified>
  <cp:revision>1</cp:revision>
  <dc:title>capstone ppt</dc:title>
</cp:coreProperties>
</file>