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1" r:id="rId1"/>
  </p:sldMasterIdLst>
  <p:sldIdLst>
    <p:sldId id="262" r:id="rId2"/>
    <p:sldId id="261" r:id="rId3"/>
    <p:sldId id="257" r:id="rId4"/>
    <p:sldId id="260"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MILARASI LALITHA LAKSHMI" initials="TLL" lastIdx="1" clrIdx="0">
    <p:extLst>
      <p:ext uri="{19B8F6BF-5375-455C-9EA6-DF929625EA0E}">
        <p15:presenceInfo xmlns:p15="http://schemas.microsoft.com/office/powerpoint/2012/main" userId="c25bc16096b739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F6FA-0857-4AC7-92FC-111DD43300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1BAC18-6A93-48F7-A3EA-0A122F62A3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72445F-9A81-4D36-B876-4E7F981660FA}"/>
              </a:ext>
            </a:extLst>
          </p:cNvPr>
          <p:cNvSpPr>
            <a:spLocks noGrp="1"/>
          </p:cNvSpPr>
          <p:nvPr>
            <p:ph type="dt" sz="half" idx="10"/>
          </p:nvPr>
        </p:nvSpPr>
        <p:spPr/>
        <p:txBody>
          <a:bodyPr/>
          <a:lstStyle/>
          <a:p>
            <a:fld id="{4BDF68E2-58F2-4D09-BE8B-E3BD06533059}" type="datetimeFigureOut">
              <a:rPr lang="en-US" smtClean="0"/>
              <a:t>6/27/2023</a:t>
            </a:fld>
            <a:endParaRPr lang="en-US" dirty="0"/>
          </a:p>
        </p:txBody>
      </p:sp>
      <p:sp>
        <p:nvSpPr>
          <p:cNvPr id="5" name="Footer Placeholder 4">
            <a:extLst>
              <a:ext uri="{FF2B5EF4-FFF2-40B4-BE49-F238E27FC236}">
                <a16:creationId xmlns:a16="http://schemas.microsoft.com/office/drawing/2014/main" id="{C46A7266-7AE2-44DC-B48A-6F8F3F5396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2C9F37-B30C-4A88-AD62-2EC693A923EB}"/>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2153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B5B5D-8DA9-4529-AC6B-AB30E611CF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F5F337-497A-47B4-A19E-C489CBE5CB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E645AF-C647-47E0-8405-87EF91409AC4}"/>
              </a:ext>
            </a:extLst>
          </p:cNvPr>
          <p:cNvSpPr>
            <a:spLocks noGrp="1"/>
          </p:cNvSpPr>
          <p:nvPr>
            <p:ph type="dt" sz="half" idx="10"/>
          </p:nvPr>
        </p:nvSpPr>
        <p:spPr/>
        <p:txBody>
          <a:bodyPr/>
          <a:lstStyle/>
          <a:p>
            <a:fld id="{2E2D6473-DF6D-4702-B328-E0DD40540A4E}" type="datetimeFigureOut">
              <a:rPr lang="en-US" smtClean="0"/>
              <a:t>6/27/2023</a:t>
            </a:fld>
            <a:endParaRPr lang="en-US" dirty="0"/>
          </a:p>
        </p:txBody>
      </p:sp>
      <p:sp>
        <p:nvSpPr>
          <p:cNvPr id="5" name="Footer Placeholder 4">
            <a:extLst>
              <a:ext uri="{FF2B5EF4-FFF2-40B4-BE49-F238E27FC236}">
                <a16:creationId xmlns:a16="http://schemas.microsoft.com/office/drawing/2014/main" id="{23303D28-7241-4A83-9753-C12064B309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1A6D4C-F8FE-4D71-A7EE-E3AA96584FB1}"/>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2142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C07935-8F28-4F5B-9779-C5366C5A25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6424AB-954C-4708-ABE5-A79B04B9E3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7A0ABB-2ADA-4B69-93AF-0A686C79DF22}"/>
              </a:ext>
            </a:extLst>
          </p:cNvPr>
          <p:cNvSpPr>
            <a:spLocks noGrp="1"/>
          </p:cNvSpPr>
          <p:nvPr>
            <p:ph type="dt" sz="half" idx="10"/>
          </p:nvPr>
        </p:nvSpPr>
        <p:spPr/>
        <p:txBody>
          <a:bodyPr/>
          <a:lstStyle/>
          <a:p>
            <a:fld id="{E26F7E3A-B166-407D-9866-32884E7D5B37}" type="datetimeFigureOut">
              <a:rPr lang="en-US" smtClean="0"/>
              <a:t>6/27/2023</a:t>
            </a:fld>
            <a:endParaRPr lang="en-US" dirty="0"/>
          </a:p>
        </p:txBody>
      </p:sp>
      <p:sp>
        <p:nvSpPr>
          <p:cNvPr id="5" name="Footer Placeholder 4">
            <a:extLst>
              <a:ext uri="{FF2B5EF4-FFF2-40B4-BE49-F238E27FC236}">
                <a16:creationId xmlns:a16="http://schemas.microsoft.com/office/drawing/2014/main" id="{6FBAAA77-BDCC-46C8-AB2E-F85384FAB3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BD228E-6F75-46C3-8169-26DFAD8D6D84}"/>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9610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F07B-822F-46AF-9A80-4815938B82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237890-896B-4DD4-94E9-49B0461B77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0493DF-72CA-4F27-ACCF-F267C4710860}"/>
              </a:ext>
            </a:extLst>
          </p:cNvPr>
          <p:cNvSpPr>
            <a:spLocks noGrp="1"/>
          </p:cNvSpPr>
          <p:nvPr>
            <p:ph type="dt" sz="half" idx="10"/>
          </p:nvPr>
        </p:nvSpPr>
        <p:spPr/>
        <p:txBody>
          <a:bodyPr/>
          <a:lstStyle/>
          <a:p>
            <a:fld id="{528FC5F6-F338-4AE4-BB23-26385BCFC423}" type="datetimeFigureOut">
              <a:rPr lang="en-US" smtClean="0"/>
              <a:t>6/27/2023</a:t>
            </a:fld>
            <a:endParaRPr lang="en-US" dirty="0"/>
          </a:p>
        </p:txBody>
      </p:sp>
      <p:sp>
        <p:nvSpPr>
          <p:cNvPr id="5" name="Footer Placeholder 4">
            <a:extLst>
              <a:ext uri="{FF2B5EF4-FFF2-40B4-BE49-F238E27FC236}">
                <a16:creationId xmlns:a16="http://schemas.microsoft.com/office/drawing/2014/main" id="{982CA554-09DA-47AE-A056-846DC8B878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38C105-DC3F-4C5E-9E2F-DD44F24F134A}"/>
              </a:ext>
            </a:extLst>
          </p:cNvPr>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697306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48A13-47F3-4ECB-9C03-F0B88904E6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6F3D0F-83BB-447D-B724-E79BA581E3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D79DC2-59DE-4AAB-B624-A45DE14D4E87}"/>
              </a:ext>
            </a:extLst>
          </p:cNvPr>
          <p:cNvSpPr>
            <a:spLocks noGrp="1"/>
          </p:cNvSpPr>
          <p:nvPr>
            <p:ph type="dt" sz="half" idx="10"/>
          </p:nvPr>
        </p:nvSpPr>
        <p:spPr/>
        <p:txBody>
          <a:bodyPr/>
          <a:lstStyle/>
          <a:p>
            <a:fld id="{20EBB0C4-6273-4C6E-B9BD-2EDC30F1CD52}" type="datetimeFigureOut">
              <a:rPr lang="en-US" smtClean="0"/>
              <a:t>6/27/2023</a:t>
            </a:fld>
            <a:endParaRPr lang="en-US" dirty="0"/>
          </a:p>
        </p:txBody>
      </p:sp>
      <p:sp>
        <p:nvSpPr>
          <p:cNvPr id="5" name="Footer Placeholder 4">
            <a:extLst>
              <a:ext uri="{FF2B5EF4-FFF2-40B4-BE49-F238E27FC236}">
                <a16:creationId xmlns:a16="http://schemas.microsoft.com/office/drawing/2014/main" id="{078E86FC-5369-4C8C-B86A-DE88EAAA13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3BD53A-183A-485E-894C-FEA8963F7717}"/>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03573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4D7B2-F3F2-4156-B198-D078165793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18EEBD-23DF-4123-AC30-0168D51F42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51F34D-71D7-438D-9299-853D7EE323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910F03-1FEC-455B-838A-0637A92AB84C}"/>
              </a:ext>
            </a:extLst>
          </p:cNvPr>
          <p:cNvSpPr>
            <a:spLocks noGrp="1"/>
          </p:cNvSpPr>
          <p:nvPr>
            <p:ph type="dt" sz="half" idx="10"/>
          </p:nvPr>
        </p:nvSpPr>
        <p:spPr/>
        <p:txBody>
          <a:bodyPr/>
          <a:lstStyle/>
          <a:p>
            <a:fld id="{19AB4D41-86C1-4908-B66A-0B50CEB3BF29}" type="datetimeFigureOut">
              <a:rPr lang="en-US" smtClean="0"/>
              <a:t>6/27/2023</a:t>
            </a:fld>
            <a:endParaRPr lang="en-US" dirty="0"/>
          </a:p>
        </p:txBody>
      </p:sp>
      <p:sp>
        <p:nvSpPr>
          <p:cNvPr id="6" name="Footer Placeholder 5">
            <a:extLst>
              <a:ext uri="{FF2B5EF4-FFF2-40B4-BE49-F238E27FC236}">
                <a16:creationId xmlns:a16="http://schemas.microsoft.com/office/drawing/2014/main" id="{75639627-DAED-4645-AB8E-36613153DF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E5BF98-5B56-4AED-8C99-43FAE34AC53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4207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A36B-5660-4F66-B1DE-08D7FFF774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123D2E-1162-4064-871C-377FD72B6D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87AA7A-6787-40D0-B146-A6333EFDA5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F042DB-719A-4989-83FF-C41303CEA9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5DEB54-BCE1-4210-B5A3-107B877E3C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7C0EC0-77A7-4D2A-ADEE-FEA0244509A0}"/>
              </a:ext>
            </a:extLst>
          </p:cNvPr>
          <p:cNvSpPr>
            <a:spLocks noGrp="1"/>
          </p:cNvSpPr>
          <p:nvPr>
            <p:ph type="dt" sz="half" idx="10"/>
          </p:nvPr>
        </p:nvSpPr>
        <p:spPr/>
        <p:txBody>
          <a:bodyPr/>
          <a:lstStyle/>
          <a:p>
            <a:fld id="{E6426E2C-56C1-4E0D-A793-0088A7FDD37E}" type="datetimeFigureOut">
              <a:rPr lang="en-US" smtClean="0"/>
              <a:t>6/27/2023</a:t>
            </a:fld>
            <a:endParaRPr lang="en-US" dirty="0"/>
          </a:p>
        </p:txBody>
      </p:sp>
      <p:sp>
        <p:nvSpPr>
          <p:cNvPr id="8" name="Footer Placeholder 7">
            <a:extLst>
              <a:ext uri="{FF2B5EF4-FFF2-40B4-BE49-F238E27FC236}">
                <a16:creationId xmlns:a16="http://schemas.microsoft.com/office/drawing/2014/main" id="{04C07FC9-CBB6-4DBB-8AA4-C05FEDFF5C2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EBCC116-D1F9-4041-AF4B-87B77F7DB0AD}"/>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73163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7E74-45AB-4DF3-905F-2C1EC2997E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EF28BF-79B8-4235-9545-04FCD6B6ADBD}"/>
              </a:ext>
            </a:extLst>
          </p:cNvPr>
          <p:cNvSpPr>
            <a:spLocks noGrp="1"/>
          </p:cNvSpPr>
          <p:nvPr>
            <p:ph type="dt" sz="half" idx="10"/>
          </p:nvPr>
        </p:nvSpPr>
        <p:spPr/>
        <p:txBody>
          <a:bodyPr/>
          <a:lstStyle/>
          <a:p>
            <a:fld id="{C8C39B41-D8B5-4052-B551-9B5525EAA8B6}" type="datetimeFigureOut">
              <a:rPr lang="en-US" smtClean="0"/>
              <a:t>6/27/2023</a:t>
            </a:fld>
            <a:endParaRPr lang="en-US" dirty="0"/>
          </a:p>
        </p:txBody>
      </p:sp>
      <p:sp>
        <p:nvSpPr>
          <p:cNvPr id="4" name="Footer Placeholder 3">
            <a:extLst>
              <a:ext uri="{FF2B5EF4-FFF2-40B4-BE49-F238E27FC236}">
                <a16:creationId xmlns:a16="http://schemas.microsoft.com/office/drawing/2014/main" id="{0C333A50-CC91-4969-BED7-2BD68CA89D1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9E385ED-E7C9-4DF5-8C75-E8A5DC15B2A2}"/>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89218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4C706A-4353-4D0A-A5AD-6C0D6162AC88}"/>
              </a:ext>
            </a:extLst>
          </p:cNvPr>
          <p:cNvSpPr>
            <a:spLocks noGrp="1"/>
          </p:cNvSpPr>
          <p:nvPr>
            <p:ph type="dt" sz="half" idx="10"/>
          </p:nvPr>
        </p:nvSpPr>
        <p:spPr/>
        <p:txBody>
          <a:bodyPr/>
          <a:lstStyle/>
          <a:p>
            <a:fld id="{4D94136C-8742-45B2-AF27-D93DF72833A9}" type="datetimeFigureOut">
              <a:rPr lang="en-US" smtClean="0"/>
              <a:t>6/27/2023</a:t>
            </a:fld>
            <a:endParaRPr lang="en-US" dirty="0"/>
          </a:p>
        </p:txBody>
      </p:sp>
      <p:sp>
        <p:nvSpPr>
          <p:cNvPr id="3" name="Footer Placeholder 2">
            <a:extLst>
              <a:ext uri="{FF2B5EF4-FFF2-40B4-BE49-F238E27FC236}">
                <a16:creationId xmlns:a16="http://schemas.microsoft.com/office/drawing/2014/main" id="{6FE50695-C1A1-4DFD-A981-69BDE4B76CD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DED2820-3B8E-4E14-B290-BB497D2BD6A2}"/>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40983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4962-CD99-41AE-8706-5DC36B1877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285DE4-A772-415C-86C3-C33D5897B2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DC55E5-EBFB-49D0-BA8E-7C407FCA87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D2E77-BCCE-4BDD-8329-2EA2EEAE17F2}"/>
              </a:ext>
            </a:extLst>
          </p:cNvPr>
          <p:cNvSpPr>
            <a:spLocks noGrp="1"/>
          </p:cNvSpPr>
          <p:nvPr>
            <p:ph type="dt" sz="half" idx="10"/>
          </p:nvPr>
        </p:nvSpPr>
        <p:spPr/>
        <p:txBody>
          <a:bodyPr/>
          <a:lstStyle/>
          <a:p>
            <a:fld id="{32ABBEA6-7C60-4B02-AE87-00D78D8422AF}" type="datetimeFigureOut">
              <a:rPr lang="en-US" smtClean="0"/>
              <a:t>6/27/2023</a:t>
            </a:fld>
            <a:endParaRPr lang="en-US" dirty="0"/>
          </a:p>
        </p:txBody>
      </p:sp>
      <p:sp>
        <p:nvSpPr>
          <p:cNvPr id="6" name="Footer Placeholder 5">
            <a:extLst>
              <a:ext uri="{FF2B5EF4-FFF2-40B4-BE49-F238E27FC236}">
                <a16:creationId xmlns:a16="http://schemas.microsoft.com/office/drawing/2014/main" id="{7438CC17-E4F1-4F9E-90AC-1F39EACBA1B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84DD479-7A27-4710-B764-F60285F98C0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03022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94B77-DC67-4C84-95FB-E5CB342F2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226A71-F585-475D-B821-43830A6D82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82E362-045F-4F04-AD52-5AF2765516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DE5C13-D538-4C43-91A3-C2E7257E7489}"/>
              </a:ext>
            </a:extLst>
          </p:cNvPr>
          <p:cNvSpPr>
            <a:spLocks noGrp="1"/>
          </p:cNvSpPr>
          <p:nvPr>
            <p:ph type="dt" sz="half" idx="10"/>
          </p:nvPr>
        </p:nvSpPr>
        <p:spPr/>
        <p:txBody>
          <a:bodyPr/>
          <a:lstStyle/>
          <a:p>
            <a:fld id="{C9CAD897-D46E-4AD2-BD9B-49DD3E640873}" type="datetimeFigureOut">
              <a:rPr lang="en-US" smtClean="0"/>
              <a:t>6/27/2023</a:t>
            </a:fld>
            <a:endParaRPr lang="en-US" dirty="0"/>
          </a:p>
        </p:txBody>
      </p:sp>
      <p:sp>
        <p:nvSpPr>
          <p:cNvPr id="6" name="Footer Placeholder 5">
            <a:extLst>
              <a:ext uri="{FF2B5EF4-FFF2-40B4-BE49-F238E27FC236}">
                <a16:creationId xmlns:a16="http://schemas.microsoft.com/office/drawing/2014/main" id="{7DF883E5-FF6E-4AD6-AA07-1E4367DD512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1B497EA-2390-4787-863A-B109F773658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304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0489E1-1C64-4840-973E-ED1B4DDC87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B8840D-7173-4209-B475-D61BDEF3ED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24F9DC-1451-468E-B799-97548C97D2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6/27/2023</a:t>
            </a:fld>
            <a:endParaRPr lang="en-US" dirty="0"/>
          </a:p>
        </p:txBody>
      </p:sp>
      <p:sp>
        <p:nvSpPr>
          <p:cNvPr id="5" name="Footer Placeholder 4">
            <a:extLst>
              <a:ext uri="{FF2B5EF4-FFF2-40B4-BE49-F238E27FC236}">
                <a16:creationId xmlns:a16="http://schemas.microsoft.com/office/drawing/2014/main" id="{10003E46-1ED0-4BF9-A23D-12BB273CB4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D9EEA21-C3F5-49CB-A147-454991833F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73604472"/>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7A3511-EF89-9F57-C236-0071E8BCDA07}"/>
              </a:ext>
            </a:extLst>
          </p:cNvPr>
          <p:cNvSpPr>
            <a:spLocks noGrp="1"/>
          </p:cNvSpPr>
          <p:nvPr>
            <p:ph type="title"/>
          </p:nvPr>
        </p:nvSpPr>
        <p:spPr>
          <a:xfrm>
            <a:off x="2095500" y="2103437"/>
            <a:ext cx="8001000" cy="1325563"/>
          </a:xfrm>
          <a:ln>
            <a:noFill/>
          </a:ln>
          <a:effectLst/>
          <a:scene3d>
            <a:camera prst="orthographicFront">
              <a:rot lat="0" lon="0" rev="0"/>
            </a:camera>
            <a:lightRig rig="glow" dir="t">
              <a:rot lat="0" lon="0" rev="14100000"/>
            </a:lightRig>
          </a:scene3d>
          <a:sp3d prstMaterial="softEdge">
            <a:bevelT w="127000" prst="artDeco"/>
          </a:sp3d>
        </p:spPr>
        <p:txBody>
          <a:bodyPr/>
          <a:lstStyle/>
          <a:p>
            <a:r>
              <a:rPr lang="en-US" dirty="0">
                <a:solidFill>
                  <a:srgbClr val="00B0F0"/>
                </a:solidFill>
              </a:rPr>
              <a:t>DENSITY BASED TRAFFIC LIGHT </a:t>
            </a:r>
            <a:br>
              <a:rPr lang="en-US" dirty="0">
                <a:solidFill>
                  <a:srgbClr val="00B0F0"/>
                </a:solidFill>
              </a:rPr>
            </a:br>
            <a:r>
              <a:rPr lang="en-US" dirty="0">
                <a:solidFill>
                  <a:srgbClr val="00B0F0"/>
                </a:solidFill>
              </a:rPr>
              <a:t>	    CONTROL SYSTEM</a:t>
            </a:r>
            <a:endParaRPr lang="en-IN" dirty="0">
              <a:solidFill>
                <a:srgbClr val="00B0F0"/>
              </a:solidFill>
            </a:endParaRPr>
          </a:p>
        </p:txBody>
      </p:sp>
    </p:spTree>
    <p:extLst>
      <p:ext uri="{BB962C8B-B14F-4D97-AF65-F5344CB8AC3E}">
        <p14:creationId xmlns:p14="http://schemas.microsoft.com/office/powerpoint/2010/main" val="1654746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14CB-8DFE-56A6-1418-94724823A411}"/>
              </a:ext>
            </a:extLst>
          </p:cNvPr>
          <p:cNvSpPr>
            <a:spLocks noGrp="1"/>
          </p:cNvSpPr>
          <p:nvPr>
            <p:ph type="title"/>
          </p:nvPr>
        </p:nvSpPr>
        <p:spPr/>
        <p:txBody>
          <a:bodyPr/>
          <a:lstStyle/>
          <a:p>
            <a:r>
              <a:rPr lang="en-US" b="0" i="0" dirty="0">
                <a:solidFill>
                  <a:srgbClr val="374151"/>
                </a:solidFill>
                <a:effectLst/>
                <a:latin typeface="Söhne"/>
              </a:rPr>
              <a:t>Gather the necessary components:</a:t>
            </a:r>
            <a:br>
              <a:rPr lang="en-US"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10DC0DAE-F1DA-B60B-A904-9017D74D1322}"/>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Arduino Uno board</a:t>
            </a:r>
          </a:p>
          <a:p>
            <a:pPr algn="l">
              <a:buFont typeface="Arial" panose="020B0604020202020204" pitchFamily="34" charset="0"/>
              <a:buChar char="•"/>
            </a:pPr>
            <a:r>
              <a:rPr lang="en-US" b="0" i="0" dirty="0">
                <a:solidFill>
                  <a:srgbClr val="374151"/>
                </a:solidFill>
                <a:effectLst/>
                <a:latin typeface="Söhne"/>
              </a:rPr>
              <a:t>Ultrasonic sensor (HC-SR04)</a:t>
            </a:r>
          </a:p>
          <a:p>
            <a:pPr algn="l">
              <a:buFont typeface="Arial" panose="020B0604020202020204" pitchFamily="34" charset="0"/>
              <a:buChar char="•"/>
            </a:pPr>
            <a:r>
              <a:rPr lang="en-US" b="0" i="0" dirty="0">
                <a:solidFill>
                  <a:srgbClr val="374151"/>
                </a:solidFill>
                <a:effectLst/>
                <a:latin typeface="Söhne"/>
              </a:rPr>
              <a:t>Breadboard and jumper wires</a:t>
            </a:r>
          </a:p>
          <a:p>
            <a:pPr algn="l">
              <a:buFont typeface="Arial" panose="020B0604020202020204" pitchFamily="34" charset="0"/>
              <a:buChar char="•"/>
            </a:pPr>
            <a:r>
              <a:rPr lang="en-US" b="0" i="0" dirty="0">
                <a:solidFill>
                  <a:srgbClr val="374151"/>
                </a:solidFill>
                <a:effectLst/>
                <a:latin typeface="Söhne"/>
              </a:rPr>
              <a:t>Two traffic lights (red, yellow, and green LEDs)</a:t>
            </a:r>
          </a:p>
          <a:p>
            <a:pPr algn="l">
              <a:buFont typeface="Arial" panose="020B0604020202020204" pitchFamily="34" charset="0"/>
              <a:buChar char="•"/>
            </a:pPr>
            <a:r>
              <a:rPr lang="en-US" b="0" i="0" dirty="0">
                <a:solidFill>
                  <a:srgbClr val="374151"/>
                </a:solidFill>
                <a:effectLst/>
                <a:latin typeface="Söhne"/>
              </a:rPr>
              <a:t>Resistors (220-ohm) for LED current limiting</a:t>
            </a:r>
          </a:p>
          <a:p>
            <a:endParaRPr lang="en-IN" dirty="0"/>
          </a:p>
        </p:txBody>
      </p:sp>
    </p:spTree>
    <p:extLst>
      <p:ext uri="{BB962C8B-B14F-4D97-AF65-F5344CB8AC3E}">
        <p14:creationId xmlns:p14="http://schemas.microsoft.com/office/powerpoint/2010/main" val="2320429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BF4197F2-2A5E-458B-B09C-37959F6C2701}"/>
              </a:ext>
            </a:extLst>
          </p:cNvPr>
          <p:cNvSpPr>
            <a:spLocks noGrp="1"/>
          </p:cNvSpPr>
          <p:nvPr>
            <p:ph idx="4294967295"/>
          </p:nvPr>
        </p:nvSpPr>
        <p:spPr>
          <a:xfrm>
            <a:off x="5037044" y="1592888"/>
            <a:ext cx="6724650" cy="4351338"/>
          </a:xfrm>
        </p:spPr>
        <p:txBody>
          <a:bodyPr>
            <a:normAutofit/>
          </a:bodyPr>
          <a:lstStyle/>
          <a:p>
            <a:pPr marL="0" indent="0">
              <a:buNone/>
            </a:pPr>
            <a:endParaRPr lang="en-US" i="1" dirty="0"/>
          </a:p>
          <a:p>
            <a:pPr>
              <a:buFont typeface="Wingdings" panose="05000000000000000000" pitchFamily="2" charset="2"/>
              <a:buChar char="Ø"/>
            </a:pPr>
            <a:r>
              <a:rPr lang="en-US" b="0" i="0" dirty="0">
                <a:solidFill>
                  <a:srgbClr val="374151"/>
                </a:solidFill>
                <a:effectLst/>
                <a:latin typeface="Söhne"/>
              </a:rPr>
              <a:t>The density-based traffic light control system is designed to regulate traffic flow at an intersection based on the density of vehicles approaching from both directions. The system uses an Arduino Uno microcontroller and an ultrasonic sensor to measure the distance between vehicles and adjust the traffic lights accordingly.</a:t>
            </a:r>
            <a:br>
              <a:rPr lang="en-US" i="1" dirty="0"/>
            </a:br>
            <a:endParaRPr lang="en-IN" i="1" dirty="0"/>
          </a:p>
        </p:txBody>
      </p:sp>
      <p:pic>
        <p:nvPicPr>
          <p:cNvPr id="14" name="Picture 13">
            <a:extLst>
              <a:ext uri="{FF2B5EF4-FFF2-40B4-BE49-F238E27FC236}">
                <a16:creationId xmlns:a16="http://schemas.microsoft.com/office/drawing/2014/main" id="{CB7E88A3-3009-4810-8AAA-AB7A725965E5}"/>
              </a:ext>
            </a:extLst>
          </p:cNvPr>
          <p:cNvPicPr>
            <a:picLocks noChangeAspect="1"/>
          </p:cNvPicPr>
          <p:nvPr/>
        </p:nvPicPr>
        <p:blipFill>
          <a:blip r:embed="rId2"/>
          <a:stretch>
            <a:fillRect/>
          </a:stretch>
        </p:blipFill>
        <p:spPr>
          <a:xfrm>
            <a:off x="838200" y="1597401"/>
            <a:ext cx="3600450" cy="4346825"/>
          </a:xfrm>
          <a:prstGeom prst="rect">
            <a:avLst/>
          </a:prstGeom>
        </p:spPr>
      </p:pic>
    </p:spTree>
    <p:extLst>
      <p:ext uri="{BB962C8B-B14F-4D97-AF65-F5344CB8AC3E}">
        <p14:creationId xmlns:p14="http://schemas.microsoft.com/office/powerpoint/2010/main" val="312986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4957-361E-4232-9D54-A2B2C07E8ACB}"/>
              </a:ext>
            </a:extLst>
          </p:cNvPr>
          <p:cNvSpPr>
            <a:spLocks noGrp="1"/>
          </p:cNvSpPr>
          <p:nvPr>
            <p:ph type="title"/>
          </p:nvPr>
        </p:nvSpPr>
        <p:spPr>
          <a:xfrm>
            <a:off x="838200" y="2000026"/>
            <a:ext cx="10515600" cy="3154680"/>
          </a:xfrm>
        </p:spPr>
        <p:txBody>
          <a:bodyPr>
            <a:noAutofit/>
          </a:bodyPr>
          <a:lstStyle/>
          <a:p>
            <a:pPr marL="514350" indent="-514350">
              <a:buFont typeface="Wingdings" panose="05000000000000000000" pitchFamily="2" charset="2"/>
              <a:buChar char="Ø"/>
            </a:pPr>
            <a:r>
              <a:rPr lang="en-US" sz="2800" b="0" i="0" dirty="0">
                <a:solidFill>
                  <a:srgbClr val="374151"/>
                </a:solidFill>
                <a:effectLst/>
                <a:latin typeface="Söhne"/>
              </a:rPr>
              <a:t>The Arduino Uno is the brain of the system, responsible for reading the sensor data and controlling the traffic lights. The ultrasonic sensor is used to measure the distance between the sensor and an approaching vehicle. By analyzing the distance, the system can estimate the density of traffic.</a:t>
            </a:r>
            <a:br>
              <a:rPr lang="en-US" sz="2800" b="0" i="0" dirty="0">
                <a:solidFill>
                  <a:srgbClr val="374151"/>
                </a:solidFill>
                <a:effectLst/>
                <a:latin typeface="Söhne"/>
              </a:rPr>
            </a:br>
            <a:br>
              <a:rPr lang="en-US" sz="2800" b="0" i="0" dirty="0">
                <a:solidFill>
                  <a:srgbClr val="374151"/>
                </a:solidFill>
                <a:effectLst/>
                <a:latin typeface="Söhne"/>
              </a:rPr>
            </a:br>
            <a:r>
              <a:rPr lang="en-US" sz="2800" b="0" i="0" dirty="0">
                <a:solidFill>
                  <a:srgbClr val="374151"/>
                </a:solidFill>
                <a:effectLst/>
                <a:latin typeface="Söhne"/>
              </a:rPr>
              <a:t>The circuit is set up by connecting the ultrasonic sensor's VCC and GND pins to the 5V and GND pins of the Arduino Uno, respectively. The Trig and Echo pins of the sensor are connected to digital pins on the Arduino. The LEDs of the traffic lights are connected to digital output pins of the Arduino through current-limiting resistors. The anodes (longer legs) of the LEDs are connected to the Arduino pins, and the cathodes (shorter legs) are connected to GND.</a:t>
            </a:r>
            <a:br>
              <a:rPr lang="en-US" sz="2800" b="0" i="0" dirty="0">
                <a:solidFill>
                  <a:srgbClr val="374151"/>
                </a:solidFill>
                <a:effectLst/>
                <a:latin typeface="Söhne"/>
              </a:rPr>
            </a:br>
            <a:endParaRPr lang="en-IN" sz="2800" dirty="0"/>
          </a:p>
        </p:txBody>
      </p:sp>
    </p:spTree>
    <p:extLst>
      <p:ext uri="{BB962C8B-B14F-4D97-AF65-F5344CB8AC3E}">
        <p14:creationId xmlns:p14="http://schemas.microsoft.com/office/powerpoint/2010/main" val="1712975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02C8-45EF-9CB5-E68E-68EF7E22D325}"/>
              </a:ext>
            </a:extLst>
          </p:cNvPr>
          <p:cNvSpPr>
            <a:spLocks noGrp="1"/>
          </p:cNvSpPr>
          <p:nvPr>
            <p:ph type="title"/>
          </p:nvPr>
        </p:nvSpPr>
        <p:spPr>
          <a:xfrm>
            <a:off x="712694" y="2839384"/>
            <a:ext cx="10515600" cy="1325563"/>
          </a:xfrm>
        </p:spPr>
        <p:txBody>
          <a:bodyPr>
            <a:normAutofit fontScale="90000"/>
          </a:bodyPr>
          <a:lstStyle/>
          <a:p>
            <a:pPr marL="457200" indent="-457200">
              <a:buFont typeface="Wingdings" panose="05000000000000000000" pitchFamily="2" charset="2"/>
              <a:buChar char="Ø"/>
            </a:pPr>
            <a:r>
              <a:rPr lang="en-US" sz="3100" b="0" i="0" dirty="0">
                <a:solidFill>
                  <a:srgbClr val="374151"/>
                </a:solidFill>
                <a:effectLst/>
                <a:latin typeface="Söhne"/>
              </a:rPr>
              <a:t>The Arduino code is written to control the traffic lights based on the measured distance. The code defines pin assignments for the ultrasonic sensor and the traffic light LEDs. It also sets distance thresholds for low and high traffic density.</a:t>
            </a:r>
            <a:br>
              <a:rPr lang="en-US" sz="3100" b="0" i="0" dirty="0">
                <a:solidFill>
                  <a:srgbClr val="374151"/>
                </a:solidFill>
                <a:effectLst/>
                <a:latin typeface="Söhne"/>
              </a:rPr>
            </a:br>
            <a:br>
              <a:rPr lang="en-US" sz="3100" b="0" i="0" dirty="0">
                <a:solidFill>
                  <a:srgbClr val="374151"/>
                </a:solidFill>
                <a:effectLst/>
                <a:latin typeface="Söhne"/>
              </a:rPr>
            </a:br>
            <a:r>
              <a:rPr lang="en-US" sz="3100" b="0" i="0" dirty="0">
                <a:solidFill>
                  <a:srgbClr val="374151"/>
                </a:solidFill>
                <a:effectLst/>
                <a:latin typeface="Söhne"/>
              </a:rPr>
              <a:t>In the main loop of the code, the ultrasonic sensor generates a pulse to measure the distance. The pulse duration is measured, and the distance is calculated based on the speed of sound. The distance is then used to determine the traffic density.</a:t>
            </a:r>
            <a:br>
              <a:rPr lang="en-US" b="0" i="0" dirty="0">
                <a:solidFill>
                  <a:srgbClr val="374151"/>
                </a:solidFill>
                <a:effectLst/>
                <a:latin typeface="Söhne"/>
              </a:rPr>
            </a:br>
            <a:endParaRPr lang="en-IN" dirty="0"/>
          </a:p>
        </p:txBody>
      </p:sp>
    </p:spTree>
    <p:extLst>
      <p:ext uri="{BB962C8B-B14F-4D97-AF65-F5344CB8AC3E}">
        <p14:creationId xmlns:p14="http://schemas.microsoft.com/office/powerpoint/2010/main" val="348496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FE01-7168-8378-B236-DDEE5DF09607}"/>
              </a:ext>
            </a:extLst>
          </p:cNvPr>
          <p:cNvSpPr>
            <a:spLocks noGrp="1"/>
          </p:cNvSpPr>
          <p:nvPr>
            <p:ph type="title"/>
          </p:nvPr>
        </p:nvSpPr>
        <p:spPr>
          <a:xfrm>
            <a:off x="838200" y="2606302"/>
            <a:ext cx="10515600" cy="1325563"/>
          </a:xfrm>
        </p:spPr>
        <p:txBody>
          <a:bodyPr>
            <a:noAutofit/>
          </a:bodyPr>
          <a:lstStyle/>
          <a:p>
            <a:pPr marL="457200" indent="-457200">
              <a:buFont typeface="Wingdings" panose="05000000000000000000" pitchFamily="2" charset="2"/>
              <a:buChar char="Ø"/>
            </a:pPr>
            <a:r>
              <a:rPr lang="en-US" sz="2800" b="0" i="0" dirty="0">
                <a:solidFill>
                  <a:srgbClr val="374151"/>
                </a:solidFill>
                <a:effectLst/>
                <a:latin typeface="Söhne"/>
              </a:rPr>
              <a:t>If the distance is above the high threshold, indicating high traffic density, both traffic lights turn red to stop vehicles from both directions. If the distance is above the low threshold but below the high threshold, indicating medium traffic density, one side of the intersection will have a red light while the other side will have a green light. This allows vehicles from one direction to flow while vehicles from the other direction are halted. If the distance is below the low threshold, indicating low traffic density, both traffic lights turn green to allow vehicles from both directions to proceed.</a:t>
            </a:r>
            <a:endParaRPr lang="en-IN" sz="2800" dirty="0"/>
          </a:p>
        </p:txBody>
      </p:sp>
    </p:spTree>
    <p:extLst>
      <p:ext uri="{BB962C8B-B14F-4D97-AF65-F5344CB8AC3E}">
        <p14:creationId xmlns:p14="http://schemas.microsoft.com/office/powerpoint/2010/main" val="1104498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ECC6987-4202-B595-53AA-E52CDF89A1E2}"/>
              </a:ext>
            </a:extLst>
          </p:cNvPr>
          <p:cNvSpPr>
            <a:spLocks noGrp="1" noChangeArrowheads="1"/>
          </p:cNvSpPr>
          <p:nvPr>
            <p:ph type="title"/>
          </p:nvPr>
        </p:nvSpPr>
        <p:spPr bwMode="auto">
          <a:xfrm>
            <a:off x="422564" y="1443841"/>
            <a:ext cx="1152950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Söhne"/>
              </a:rPr>
              <a:t>The system continuously monitors the traffic density and adjusts the traffic</a:t>
            </a:r>
            <a:br>
              <a:rPr kumimoji="0" lang="en-US" altLang="en-US" sz="2800" b="0" i="0" u="none" strike="noStrike" cap="none" normalizeH="0" baseline="0" dirty="0">
                <a:ln>
                  <a:noFill/>
                </a:ln>
                <a:solidFill>
                  <a:schemeClr val="tx1"/>
                </a:solidFill>
                <a:effectLst/>
                <a:latin typeface="Söhne"/>
              </a:rPr>
            </a:br>
            <a:r>
              <a:rPr kumimoji="0" lang="en-US" altLang="en-US" sz="2800" b="0" i="0" u="none" strike="noStrike" cap="none" normalizeH="0" baseline="0" dirty="0">
                <a:ln>
                  <a:noFill/>
                </a:ln>
                <a:solidFill>
                  <a:schemeClr val="tx1"/>
                </a:solidFill>
                <a:effectLst/>
                <a:latin typeface="Söhne"/>
              </a:rPr>
              <a:t> lights accordingly, ensuring efficient traffic flow and reducing congestion </a:t>
            </a:r>
            <a:br>
              <a:rPr kumimoji="0" lang="en-US" altLang="en-US" sz="2800" b="0" i="0" u="none" strike="noStrike" cap="none" normalizeH="0" baseline="0" dirty="0">
                <a:ln>
                  <a:noFill/>
                </a:ln>
                <a:solidFill>
                  <a:schemeClr val="tx1"/>
                </a:solidFill>
                <a:effectLst/>
                <a:latin typeface="Söhne"/>
              </a:rPr>
            </a:br>
            <a:r>
              <a:rPr kumimoji="0" lang="en-US" altLang="en-US" sz="2800" b="0" i="0" u="none" strike="noStrike" cap="none" normalizeH="0" baseline="0" dirty="0">
                <a:ln>
                  <a:noFill/>
                </a:ln>
                <a:solidFill>
                  <a:schemeClr val="tx1"/>
                </a:solidFill>
                <a:effectLst/>
                <a:latin typeface="Söhne"/>
              </a:rPr>
              <a:t>at the intersection.</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Söhne"/>
              </a:rPr>
              <a:t>By implementing this density-based traffic light control system using </a:t>
            </a:r>
            <a:br>
              <a:rPr kumimoji="0" lang="en-US" altLang="en-US" sz="2800" b="0" i="0" u="none" strike="noStrike" cap="none" normalizeH="0" baseline="0" dirty="0">
                <a:ln>
                  <a:noFill/>
                </a:ln>
                <a:solidFill>
                  <a:schemeClr val="tx1"/>
                </a:solidFill>
                <a:effectLst/>
                <a:latin typeface="Söhne"/>
              </a:rPr>
            </a:br>
            <a:r>
              <a:rPr kumimoji="0" lang="en-US" altLang="en-US" sz="2800" b="0" i="0" u="none" strike="noStrike" cap="none" normalizeH="0" baseline="0" dirty="0">
                <a:ln>
                  <a:noFill/>
                </a:ln>
                <a:solidFill>
                  <a:schemeClr val="tx1"/>
                </a:solidFill>
                <a:effectLst/>
                <a:latin typeface="Söhne"/>
              </a:rPr>
              <a:t>Arduino Uno and an ultrasonic sensor, you can create a smart and</a:t>
            </a:r>
            <a:br>
              <a:rPr kumimoji="0" lang="en-US" altLang="en-US" sz="2800" b="0" i="0" u="none" strike="noStrike" cap="none" normalizeH="0" baseline="0" dirty="0">
                <a:ln>
                  <a:noFill/>
                </a:ln>
                <a:solidFill>
                  <a:schemeClr val="tx1"/>
                </a:solidFill>
                <a:effectLst/>
                <a:latin typeface="Söhne"/>
              </a:rPr>
            </a:br>
            <a:r>
              <a:rPr kumimoji="0" lang="en-US" altLang="en-US" sz="2800" b="0" i="0" u="none" strike="noStrike" cap="none" normalizeH="0" baseline="0" dirty="0">
                <a:ln>
                  <a:noFill/>
                </a:ln>
                <a:solidFill>
                  <a:schemeClr val="tx1"/>
                </a:solidFill>
                <a:effectLst/>
                <a:latin typeface="Söhne"/>
              </a:rPr>
              <a:t> responsive solution to manage traffic at a two-way intersection based on </a:t>
            </a:r>
            <a:br>
              <a:rPr kumimoji="0" lang="en-US" altLang="en-US" sz="2800" b="0" i="0" u="none" strike="noStrike" cap="none" normalizeH="0" baseline="0" dirty="0">
                <a:ln>
                  <a:noFill/>
                </a:ln>
                <a:solidFill>
                  <a:schemeClr val="tx1"/>
                </a:solidFill>
                <a:effectLst/>
                <a:latin typeface="Söhne"/>
              </a:rPr>
            </a:br>
            <a:r>
              <a:rPr kumimoji="0" lang="en-US" altLang="en-US" sz="2800" b="0" i="0" u="none" strike="noStrike" cap="none" normalizeH="0" baseline="0" dirty="0">
                <a:ln>
                  <a:noFill/>
                </a:ln>
                <a:solidFill>
                  <a:schemeClr val="tx1"/>
                </a:solidFill>
                <a:effectLst/>
                <a:latin typeface="Söhne"/>
              </a:rPr>
              <a:t>real-time conditions.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solidFill>
                  <a:schemeClr val="tx1"/>
                </a:solidFill>
                <a:effectLst/>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613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D35B-4E14-485A-1599-C149E37B55EB}"/>
              </a:ext>
            </a:extLst>
          </p:cNvPr>
          <p:cNvSpPr>
            <a:spLocks noGrp="1"/>
          </p:cNvSpPr>
          <p:nvPr>
            <p:ph type="title"/>
          </p:nvPr>
        </p:nvSpPr>
        <p:spPr>
          <a:xfrm>
            <a:off x="4406153" y="2364255"/>
            <a:ext cx="3088341" cy="1325563"/>
          </a:xfrm>
        </p:spPr>
        <p:txBody>
          <a:bodyPr/>
          <a:lstStyle/>
          <a:p>
            <a:r>
              <a:rPr lang="en-US" dirty="0"/>
              <a:t>THANK YOU</a:t>
            </a:r>
            <a:endParaRPr lang="en-IN" dirty="0"/>
          </a:p>
        </p:txBody>
      </p:sp>
    </p:spTree>
    <p:extLst>
      <p:ext uri="{BB962C8B-B14F-4D97-AF65-F5344CB8AC3E}">
        <p14:creationId xmlns:p14="http://schemas.microsoft.com/office/powerpoint/2010/main" val="2404387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TotalTime>
  <Words>520</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Söhne</vt:lpstr>
      <vt:lpstr>Wingdings</vt:lpstr>
      <vt:lpstr>Office Theme</vt:lpstr>
      <vt:lpstr>DENSITY BASED TRAFFIC LIGHT       CONTROL SYSTEM</vt:lpstr>
      <vt:lpstr>Gather the necessary components: </vt:lpstr>
      <vt:lpstr>PowerPoint Presentation</vt:lpstr>
      <vt:lpstr>The Arduino Uno is the brain of the system, responsible for reading the sensor data and controlling the traffic lights. The ultrasonic sensor is used to measure the distance between the sensor and an approaching vehicle. By analyzing the distance, the system can estimate the density of traffic.  The circuit is set up by connecting the ultrasonic sensor's VCC and GND pins to the 5V and GND pins of the Arduino Uno, respectively. The Trig and Echo pins of the sensor are connected to digital pins on the Arduino. The LEDs of the traffic lights are connected to digital output pins of the Arduino through current-limiting resistors. The anodes (longer legs) of the LEDs are connected to the Arduino pins, and the cathodes (shorter legs) are connected to GND. </vt:lpstr>
      <vt:lpstr>The Arduino code is written to control the traffic lights based on the measured distance. The code defines pin assignments for the ultrasonic sensor and the traffic light LEDs. It also sets distance thresholds for low and high traffic density.  In the main loop of the code, the ultrasonic sensor generates a pulse to measure the distance. The pulse duration is measured, and the distance is calculated based on the speed of sound. The distance is then used to determine the traffic density. </vt:lpstr>
      <vt:lpstr>If the distance is above the high threshold, indicating high traffic density, both traffic lights turn red to stop vehicles from both directions. If the distance is above the low threshold but below the high threshold, indicating medium traffic density, one side of the intersection will have a red light while the other side will have a green light. This allows vehicles from one direction to flow while vehicles from the other direction are halted. If the distance is below the low threshold, indicating low traffic density, both traffic lights turn green to allow vehicles from both directions to proceed.</vt:lpstr>
      <vt:lpstr>The system continuously monitors the traffic density and adjusts the traffic  lights accordingly, ensuring efficient traffic flow and reducing congestion  at the intersection. By implementing this density-based traffic light control system using  Arduino Uno and an ultrasonic sensor, you can create a smart and  responsive solution to manage traffic at a two-way intersection based on  real-time conditions.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DENSITY BASED TRAFFIC LIGHT   CONTROL SYSTEM</dc:title>
  <dc:creator>TAMILARASI LALITHA LAKSHMI</dc:creator>
  <cp:lastModifiedBy>TAMILARASI LALITHA LAKSHMI</cp:lastModifiedBy>
  <cp:revision>2</cp:revision>
  <dcterms:created xsi:type="dcterms:W3CDTF">2022-08-17T01:07:59Z</dcterms:created>
  <dcterms:modified xsi:type="dcterms:W3CDTF">2023-06-27T11:58:45Z</dcterms:modified>
</cp:coreProperties>
</file>