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65" r:id="rId9"/>
    <p:sldId id="266" r:id="rId10"/>
    <p:sldId id="267" r:id="rId11"/>
    <p:sldId id="2146847065" r:id="rId12"/>
    <p:sldId id="2146847064" r:id="rId13"/>
    <p:sldId id="2146847063" r:id="rId14"/>
    <p:sldId id="2146847062" r:id="rId15"/>
    <p:sldId id="268" r:id="rId16"/>
    <p:sldId id="2146847055" r:id="rId17"/>
    <p:sldId id="269" r:id="rId18"/>
    <p:sldId id="2146847059" r:id="rId19"/>
    <p:sldId id="2146847060" r:id="rId20"/>
    <p:sldId id="2146847061"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3622FDB-E221-41C5-B658-9F59DE70500C}" v="117" dt="2025-08-04T17:57:53.41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arxiv.org/abs/1912.08777" TargetMode="External"/><Relationship Id="rId2" Type="http://schemas.openxmlformats.org/officeDocument/2006/relationships/hyperlink" Target="https://platform.openai.com/"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Research Agent</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989710" y="4379887"/>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 TAMIL SELVAN T</a:t>
            </a:r>
          </a:p>
          <a:p>
            <a:pPr marL="457200" indent="-457200">
              <a:buAutoNum type="arabicPeriod"/>
            </a:pPr>
            <a:r>
              <a:rPr lang="en-US" sz="2000" b="1" dirty="0">
                <a:solidFill>
                  <a:schemeClr val="accent1">
                    <a:lumMod val="75000"/>
                  </a:schemeClr>
                </a:solidFill>
                <a:latin typeface="Arial"/>
                <a:cs typeface="Arial"/>
              </a:rPr>
              <a:t>College Name: T.J.S Engineering College</a:t>
            </a:r>
          </a:p>
          <a:p>
            <a:pPr marL="457200" indent="-457200">
              <a:buAutoNum type="arabicPeriod"/>
            </a:pPr>
            <a:r>
              <a:rPr lang="en-US" sz="2000" b="1" dirty="0">
                <a:solidFill>
                  <a:schemeClr val="accent1">
                    <a:lumMod val="75000"/>
                  </a:schemeClr>
                </a:solidFill>
                <a:latin typeface="Arial"/>
                <a:cs typeface="Arial"/>
              </a:rPr>
              <a:t>Department: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AI &amp; DS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C77581-DE91-CFF8-4C1F-9C6938FFE785}"/>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37F502F2-16EE-50D3-5D75-C06C96DB41BD}"/>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research agent</a:t>
            </a:r>
            <a:endParaRPr lang="en-US" dirty="0"/>
          </a:p>
        </p:txBody>
      </p:sp>
      <p:pic>
        <p:nvPicPr>
          <p:cNvPr id="4" name="Content Placeholder 3">
            <a:extLst>
              <a:ext uri="{FF2B5EF4-FFF2-40B4-BE49-F238E27FC236}">
                <a16:creationId xmlns:a16="http://schemas.microsoft.com/office/drawing/2014/main" id="{B11A86AE-D0B7-653C-5650-A344B0C72B31}"/>
              </a:ext>
            </a:extLst>
          </p:cNvPr>
          <p:cNvPicPr>
            <a:picLocks noGrp="1" noChangeAspect="1"/>
          </p:cNvPicPr>
          <p:nvPr>
            <p:ph idx="1"/>
          </p:nvPr>
        </p:nvPicPr>
        <p:blipFill>
          <a:blip r:embed="rId2"/>
          <a:stretch>
            <a:fillRect/>
          </a:stretch>
        </p:blipFill>
        <p:spPr>
          <a:xfrm>
            <a:off x="1159896" y="1301750"/>
            <a:ext cx="9872208" cy="4673600"/>
          </a:xfrm>
        </p:spPr>
      </p:pic>
    </p:spTree>
    <p:extLst>
      <p:ext uri="{BB962C8B-B14F-4D97-AF65-F5344CB8AC3E}">
        <p14:creationId xmlns:p14="http://schemas.microsoft.com/office/powerpoint/2010/main" val="25273321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6E4B9-6C53-24A9-1456-B2E8A5EB74AC}"/>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477A002-F190-3688-D811-5354E0FB1FAE}"/>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Research agent</a:t>
            </a:r>
            <a:endParaRPr lang="en-US" dirty="0"/>
          </a:p>
        </p:txBody>
      </p:sp>
      <p:pic>
        <p:nvPicPr>
          <p:cNvPr id="4" name="Content Placeholder 3">
            <a:extLst>
              <a:ext uri="{FF2B5EF4-FFF2-40B4-BE49-F238E27FC236}">
                <a16:creationId xmlns:a16="http://schemas.microsoft.com/office/drawing/2014/main" id="{C7D6C663-1F4C-9045-15E6-957C8108A3CC}"/>
              </a:ext>
            </a:extLst>
          </p:cNvPr>
          <p:cNvPicPr>
            <a:picLocks noGrp="1" noChangeAspect="1"/>
          </p:cNvPicPr>
          <p:nvPr>
            <p:ph idx="1"/>
          </p:nvPr>
        </p:nvPicPr>
        <p:blipFill>
          <a:blip r:embed="rId2"/>
          <a:stretch>
            <a:fillRect/>
          </a:stretch>
        </p:blipFill>
        <p:spPr>
          <a:xfrm>
            <a:off x="1995948" y="1301750"/>
            <a:ext cx="7384026" cy="5472676"/>
          </a:xfrm>
        </p:spPr>
      </p:pic>
    </p:spTree>
    <p:extLst>
      <p:ext uri="{BB962C8B-B14F-4D97-AF65-F5344CB8AC3E}">
        <p14:creationId xmlns:p14="http://schemas.microsoft.com/office/powerpoint/2010/main" val="7387757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development of a Research Agent represents a transformative step in modernizing the academic and scientific research process. By leveraging artificial intelligence and natural language processing, the system significantly reduces the time and effort required for literature review, information extraction, and manuscript preparation. Its ability to autonomously interpret queries, summarize complex texts, and manage citations allows researchers to focus more on innovation and critical thinking rather than routine tasks. Ultimately, the Research Agent enhances the overall productivity, accuracy, and accessibility of research, making it a valuable tool for both academic institutions and industrial R&amp;D environments.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7" name="Rectangle 4">
            <a:extLst>
              <a:ext uri="{FF2B5EF4-FFF2-40B4-BE49-F238E27FC236}">
                <a16:creationId xmlns:a16="http://schemas.microsoft.com/office/drawing/2014/main" id="{39A29A30-D5CB-DCD0-EF06-57B1F1A28616}"/>
              </a:ext>
            </a:extLst>
          </p:cNvPr>
          <p:cNvSpPr>
            <a:spLocks noChangeArrowheads="1"/>
          </p:cNvSpPr>
          <p:nvPr/>
        </p:nvSpPr>
        <p:spPr bwMode="auto">
          <a:xfrm>
            <a:off x="924232" y="1374955"/>
            <a:ext cx="8947139" cy="53553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Multilingual and Cross-Domain Support:</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Expand the agent's capabilities to process research content in multiple languages and across diverse academic disciplines for global accessibility.</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Integration with Research Databases: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Enable real-time access to platforms like Google Scholar, Scopus, PubMed, and institutional repositories for up-to-date literature retrieval.</a:t>
            </a:r>
          </a:p>
          <a:p>
            <a:pPr marL="285750" indent="-285750">
              <a:buFont typeface="Arial" panose="020B0604020202020204" pitchFamily="34" charset="0"/>
              <a:buChar char="•"/>
            </a:pPr>
            <a:r>
              <a:rPr lang="en-US" b="1" dirty="0"/>
              <a:t>Personalized and Context-Aware Assistance:</a:t>
            </a:r>
            <a:br>
              <a:rPr lang="en-US" dirty="0"/>
            </a:br>
            <a:r>
              <a:rPr lang="en-US" dirty="0"/>
              <a:t>Use machine learning to offer tailored recommendations based on the user’s research history, preferences, and writing style.</a:t>
            </a:r>
          </a:p>
          <a:p>
            <a:pPr marL="285750" indent="-285750">
              <a:buFont typeface="Arial" panose="020B0604020202020204" pitchFamily="34" charset="0"/>
              <a:buChar char="•"/>
            </a:pPr>
            <a:r>
              <a:rPr lang="en-US" b="1" dirty="0"/>
              <a:t>Voice and Conversational Interface:</a:t>
            </a:r>
            <a:br>
              <a:rPr lang="en-US" dirty="0"/>
            </a:br>
            <a:r>
              <a:rPr lang="en-US" dirty="0"/>
              <a:t>Incorporate voice commands and chatbot-style interaction to enhance usability and accessibility for all types of users.</a:t>
            </a:r>
          </a:p>
          <a:p>
            <a:pPr marL="285750" indent="-285750">
              <a:buFont typeface="Arial" panose="020B0604020202020204" pitchFamily="34" charset="0"/>
              <a:buChar char="•"/>
            </a:pPr>
            <a:r>
              <a:rPr lang="en-US" b="1" dirty="0"/>
              <a:t>Collaboration and Team Features:</a:t>
            </a:r>
            <a:br>
              <a:rPr lang="en-US" dirty="0"/>
            </a:br>
            <a:r>
              <a:rPr lang="en-US" dirty="0"/>
              <a:t>Support collaborative workflows by allowing multiple users to share literature libraries, co-edit drafts, and manage citations collectively.</a:t>
            </a:r>
          </a:p>
          <a:p>
            <a:pPr marL="285750" indent="-285750">
              <a:buFont typeface="Arial" panose="020B0604020202020204" pitchFamily="34" charset="0"/>
              <a:buChar char="•"/>
            </a:pPr>
            <a:r>
              <a:rPr lang="en-US" b="1" dirty="0"/>
              <a:t>Ethics, Plagiarism, and Journal Compliance:</a:t>
            </a:r>
            <a:br>
              <a:rPr lang="en-US" dirty="0"/>
            </a:br>
            <a:r>
              <a:rPr lang="en-US" dirty="0"/>
              <a:t>Assist in maintaining research integrity by detecting plagiarism, verifying citations, and ensuring manuscripts align with publication guidelines.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BF91EDE0-B4EA-7FDD-DF41-765C218C8DB1}"/>
              </a:ext>
            </a:extLst>
          </p:cNvPr>
          <p:cNvSpPr>
            <a:spLocks noGrp="1" noChangeArrowheads="1"/>
          </p:cNvSpPr>
          <p:nvPr>
            <p:ph idx="1"/>
          </p:nvPr>
        </p:nvSpPr>
        <p:spPr bwMode="auto">
          <a:xfrm>
            <a:off x="497073" y="1498160"/>
            <a:ext cx="10450602" cy="48505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Lu Wang et al. (2021)</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1" u="none" strike="noStrike" cap="none" normalizeH="0" baseline="0" dirty="0">
                <a:ln>
                  <a:noFill/>
                </a:ln>
                <a:solidFill>
                  <a:schemeClr val="tx1"/>
                </a:solidFill>
                <a:effectLst/>
                <a:latin typeface="Arial" panose="020B0604020202020204" pitchFamily="34" charset="0"/>
              </a:rPr>
              <a:t>"Towards Effective Scholarly Paper Summarization: A Survey"</a:t>
            </a:r>
            <a:r>
              <a:rPr kumimoji="0" lang="en-US" altLang="en-US" sz="1800" b="0" i="0" u="none" strike="noStrike" cap="none" normalizeH="0" baseline="0" dirty="0">
                <a:ln>
                  <a:noFill/>
                </a:ln>
                <a:solidFill>
                  <a:schemeClr val="tx1"/>
                </a:solidFill>
                <a:effectLst/>
                <a:latin typeface="Arial" panose="020B0604020202020204" pitchFamily="34" charset="0"/>
              </a:rPr>
              <a:t>, ACM Computing Surveys.</a:t>
            </a:r>
          </a:p>
          <a:p>
            <a:pPr lvl="1" defTabSz="914400"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Provides an overview of automatic research paper summarization techniques and tools.</a:t>
            </a:r>
          </a:p>
          <a:p>
            <a:pPr lvl="1" defTabSz="914400"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DOI: 10.1145/3476003</a:t>
            </a:r>
          </a:p>
          <a:p>
            <a:pPr defTabSz="914400" eaLnBrk="0" fontAlgn="base" hangingPunct="0">
              <a:lnSpc>
                <a:spcPct val="100000"/>
              </a:lnSpc>
              <a:spcBef>
                <a:spcPct val="0"/>
              </a:spcBef>
              <a:spcAft>
                <a:spcPct val="0"/>
              </a:spcAft>
              <a:buClrTx/>
              <a:buSzTx/>
            </a:pPr>
            <a:r>
              <a:rPr kumimoji="0" lang="en-US" altLang="en-US" sz="1800" b="1" i="0" u="none" strike="noStrike" cap="none" normalizeH="0" baseline="0" dirty="0">
                <a:ln>
                  <a:noFill/>
                </a:ln>
                <a:solidFill>
                  <a:schemeClr val="tx1"/>
                </a:solidFill>
                <a:effectLst/>
                <a:latin typeface="Arial" panose="020B0604020202020204" pitchFamily="34" charset="0"/>
              </a:rPr>
              <a:t>Sebastian Ruder (2019)</a:t>
            </a:r>
            <a:r>
              <a:rPr kumimoji="0" lang="en-US" altLang="en-US" sz="1800" b="0" i="0" u="none" strike="noStrike" cap="none" normalizeH="0" baseline="0" dirty="0">
                <a:ln>
                  <a:noFill/>
                </a:ln>
                <a:solidFill>
                  <a:schemeClr val="tx1"/>
                </a:solidFill>
                <a:effectLst/>
                <a:latin typeface="Arial" panose="020B0604020202020204" pitchFamily="34" charset="0"/>
              </a:rPr>
              <a:t> – </a:t>
            </a:r>
            <a:r>
              <a:rPr kumimoji="0" lang="en-US" altLang="en-US" sz="1800" b="0" i="1" u="none" strike="noStrike" cap="none" normalizeH="0" baseline="0" dirty="0">
                <a:ln>
                  <a:noFill/>
                </a:ln>
                <a:solidFill>
                  <a:schemeClr val="tx1"/>
                </a:solidFill>
                <a:effectLst/>
                <a:latin typeface="Arial" panose="020B0604020202020204" pitchFamily="34" charset="0"/>
              </a:rPr>
              <a:t>"Neural Transfer Learning for Natural Language Processing"</a:t>
            </a:r>
            <a:r>
              <a:rPr kumimoji="0" lang="en-US" altLang="en-US" sz="1800" b="0" i="0" u="none" strike="noStrike" cap="none" normalizeH="0" baseline="0" dirty="0">
                <a:ln>
                  <a:noFill/>
                </a:ln>
                <a:solidFill>
                  <a:schemeClr val="tx1"/>
                </a:solidFill>
                <a:effectLst/>
                <a:latin typeface="Arial" panose="020B0604020202020204" pitchFamily="34" charset="0"/>
              </a:rPr>
              <a:t>, PhD Thesis, National University of Ireland.</a:t>
            </a:r>
          </a:p>
          <a:p>
            <a:pPr lvl="1" defTabSz="914400" eaLnBrk="0" fontAlgn="base" hangingPunct="0">
              <a:spcBef>
                <a:spcPct val="0"/>
              </a:spcBef>
              <a:spcAft>
                <a:spcPct val="0"/>
              </a:spcAft>
              <a:buClrTx/>
              <a:buSzTx/>
            </a:pPr>
            <a:r>
              <a:rPr kumimoji="0" lang="en-US" altLang="en-US" sz="1500" b="0" i="0" u="none" strike="noStrike" cap="none" normalizeH="0" baseline="0" dirty="0">
                <a:ln>
                  <a:noFill/>
                </a:ln>
                <a:solidFill>
                  <a:schemeClr val="tx1"/>
                </a:solidFill>
                <a:effectLst/>
                <a:latin typeface="Arial" panose="020B0604020202020204" pitchFamily="34" charset="0"/>
              </a:rPr>
              <a:t>Explores how NLP models like BERT and GPT can be fine-tuned for domain-specific research tasks.</a:t>
            </a:r>
          </a:p>
          <a:p>
            <a:pPr defTabSz="914400" eaLnBrk="0" fontAlgn="base" hangingPunct="0">
              <a:lnSpc>
                <a:spcPct val="100000"/>
              </a:lnSpc>
              <a:spcBef>
                <a:spcPct val="0"/>
              </a:spcBef>
              <a:spcAft>
                <a:spcPct val="0"/>
              </a:spcAft>
              <a:buClrTx/>
              <a:buSzTx/>
            </a:pPr>
            <a:r>
              <a:rPr lang="en-US" altLang="en-US" sz="1800" b="1" dirty="0">
                <a:solidFill>
                  <a:schemeClr val="tx1"/>
                </a:solidFill>
                <a:latin typeface="Arial" panose="020B0604020202020204" pitchFamily="34" charset="0"/>
              </a:rPr>
              <a:t>OpenAI GPT Models</a:t>
            </a:r>
            <a:r>
              <a:rPr lang="en-US" altLang="en-US" sz="1800" dirty="0">
                <a:solidFill>
                  <a:schemeClr val="tx1"/>
                </a:solidFill>
                <a:latin typeface="Arial" panose="020B0604020202020204" pitchFamily="34" charset="0"/>
              </a:rPr>
              <a:t> –</a:t>
            </a:r>
          </a:p>
          <a:p>
            <a:pPr lvl="1" defTabSz="914400" eaLnBrk="0" fontAlgn="base" hangingPunct="0">
              <a:spcBef>
                <a:spcPct val="0"/>
              </a:spcBef>
              <a:spcAft>
                <a:spcPct val="0"/>
              </a:spcAft>
              <a:buClrTx/>
              <a:buSzTx/>
            </a:pPr>
            <a:r>
              <a:rPr lang="en-US" altLang="en-US" sz="1500" dirty="0">
                <a:solidFill>
                  <a:schemeClr val="tx1"/>
                </a:solidFill>
                <a:latin typeface="Arial" panose="020B0604020202020204" pitchFamily="34" charset="0"/>
              </a:rPr>
              <a:t>Advanced language models capable of summarizing, drafting, and understanding complex academic content.</a:t>
            </a:r>
          </a:p>
          <a:p>
            <a:pPr lvl="1"/>
            <a:r>
              <a:rPr lang="en-US" altLang="en-US" sz="1500" dirty="0">
                <a:solidFill>
                  <a:schemeClr val="tx1"/>
                </a:solidFill>
                <a:latin typeface="Arial" panose="020B0604020202020204" pitchFamily="34" charset="0"/>
                <a:hlinkClick r:id="rId2"/>
              </a:rPr>
              <a:t>https://platform.openai.com</a:t>
            </a:r>
            <a:endParaRPr lang="en-US" altLang="en-US" sz="1500" dirty="0">
              <a:solidFill>
                <a:schemeClr val="tx1"/>
              </a:solidFill>
              <a:latin typeface="Arial" panose="020B0604020202020204" pitchFamily="34" charset="0"/>
            </a:endParaRPr>
          </a:p>
          <a:p>
            <a:r>
              <a:rPr lang="en-US" sz="1800" b="1" dirty="0"/>
              <a:t>Zhang et al. (2020)</a:t>
            </a:r>
            <a:r>
              <a:rPr lang="en-US" sz="1800" dirty="0"/>
              <a:t> – </a:t>
            </a:r>
            <a:r>
              <a:rPr lang="en-US" sz="1800" i="1" dirty="0"/>
              <a:t>"Pegasus: Pre-training with Extracted Gap-sentences for Abstractive Summarization"</a:t>
            </a:r>
            <a:r>
              <a:rPr lang="en-US" sz="1800" dirty="0"/>
              <a:t>, ICML.</a:t>
            </a:r>
          </a:p>
          <a:p>
            <a:pPr lvl="1"/>
            <a:r>
              <a:rPr lang="en-US" sz="1500" dirty="0"/>
              <a:t>Discusses state-of-the-art approaches to automatic summarization relevant to research assistants.</a:t>
            </a:r>
          </a:p>
          <a:p>
            <a:pPr lvl="1"/>
            <a:r>
              <a:rPr lang="en-US" sz="1500" dirty="0">
                <a:hlinkClick r:id="rId3"/>
              </a:rPr>
              <a:t>arXiv:1912.08777</a:t>
            </a:r>
            <a:endParaRPr lang="en-US" sz="1500" dirty="0"/>
          </a:p>
          <a:p>
            <a:pPr defTabSz="914400" eaLnBrk="0" fontAlgn="base" hangingPunct="0">
              <a:lnSpc>
                <a:spcPct val="100000"/>
              </a:lnSpc>
              <a:spcBef>
                <a:spcPct val="0"/>
              </a:spcBef>
              <a:spcAft>
                <a:spcPct val="0"/>
              </a:spcAft>
              <a:buClrTx/>
              <a:buSzTx/>
            </a:pPr>
            <a:endParaRPr lang="en-US" altLang="en-US" sz="18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289502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a:extLst>
              <a:ext uri="{FF2B5EF4-FFF2-40B4-BE49-F238E27FC236}">
                <a16:creationId xmlns:a16="http://schemas.microsoft.com/office/drawing/2014/main" id="{CB24C0FA-7159-9900-2301-48956D87FF81}"/>
              </a:ext>
            </a:extLst>
          </p:cNvPr>
          <p:cNvPicPr>
            <a:picLocks noGrp="1" noChangeAspect="1"/>
          </p:cNvPicPr>
          <p:nvPr>
            <p:ph idx="1"/>
          </p:nvPr>
        </p:nvPicPr>
        <p:blipFill>
          <a:blip r:embed="rId2"/>
          <a:stretch>
            <a:fillRect/>
          </a:stretch>
        </p:blipFill>
        <p:spPr>
          <a:xfrm>
            <a:off x="1514168" y="1347019"/>
            <a:ext cx="8681884" cy="5220929"/>
          </a:xfrm>
        </p:spPr>
      </p:pic>
    </p:spTree>
    <p:extLst>
      <p:ext uri="{BB962C8B-B14F-4D97-AF65-F5344CB8AC3E}">
        <p14:creationId xmlns:p14="http://schemas.microsoft.com/office/powerpoint/2010/main" val="3847331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97FE94FB-3CD7-7E5D-82FD-FD348F743B31}"/>
              </a:ext>
            </a:extLst>
          </p:cNvPr>
          <p:cNvPicPr>
            <a:picLocks noGrp="1" noChangeAspect="1"/>
          </p:cNvPicPr>
          <p:nvPr>
            <p:ph idx="1"/>
          </p:nvPr>
        </p:nvPicPr>
        <p:blipFill>
          <a:blip r:embed="rId2"/>
          <a:stretch>
            <a:fillRect/>
          </a:stretch>
        </p:blipFill>
        <p:spPr>
          <a:xfrm>
            <a:off x="1514168" y="1439401"/>
            <a:ext cx="8386916" cy="5128547"/>
          </a:xfrm>
        </p:spPr>
      </p:pic>
    </p:spTree>
    <p:extLst>
      <p:ext uri="{BB962C8B-B14F-4D97-AF65-F5344CB8AC3E}">
        <p14:creationId xmlns:p14="http://schemas.microsoft.com/office/powerpoint/2010/main" val="4128710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9" name="Content Placeholder 8">
            <a:extLst>
              <a:ext uri="{FF2B5EF4-FFF2-40B4-BE49-F238E27FC236}">
                <a16:creationId xmlns:a16="http://schemas.microsoft.com/office/drawing/2014/main" id="{59B5CF30-4F83-8884-E4F7-4C5F796AE4F3}"/>
              </a:ext>
            </a:extLst>
          </p:cNvPr>
          <p:cNvPicPr>
            <a:picLocks noGrp="1" noChangeAspect="1"/>
          </p:cNvPicPr>
          <p:nvPr>
            <p:ph idx="1"/>
          </p:nvPr>
        </p:nvPicPr>
        <p:blipFill>
          <a:blip r:embed="rId2"/>
          <a:stretch>
            <a:fillRect/>
          </a:stretch>
        </p:blipFill>
        <p:spPr>
          <a:xfrm>
            <a:off x="1491867" y="1442914"/>
            <a:ext cx="8596029" cy="5046375"/>
          </a:xfrm>
        </p:spPr>
      </p:pic>
    </p:spTree>
    <p:extLst>
      <p:ext uri="{BB962C8B-B14F-4D97-AF65-F5344CB8AC3E}">
        <p14:creationId xmlns:p14="http://schemas.microsoft.com/office/powerpoint/2010/main" val="21718527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2" y="1415846"/>
            <a:ext cx="11029615" cy="5358580"/>
          </a:xfrm>
        </p:spPr>
        <p:txBody>
          <a:bodyPr>
            <a:normAutofit/>
          </a:bodyPr>
          <a:lstStyle/>
          <a:p>
            <a:pPr marL="305435" indent="-305435"/>
            <a:r>
              <a:rPr lang="en-US" sz="2200" b="1" dirty="0"/>
              <a:t>The Challenge </a:t>
            </a:r>
            <a:r>
              <a:rPr lang="en-US" sz="2200" dirty="0"/>
              <a:t>- 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 The agent can generate reports, suggest hypotheses, and even draft sections of research papers. It saves time by automating repetitive tasks like citation management and data extraction. Research Agents enhance efficiency, accuracy, and innovation in both academic and industrial R&amp;D. </a:t>
            </a:r>
          </a:p>
          <a:p>
            <a:pPr marL="305435" indent="-305435"/>
            <a:endParaRPr lang="en-US" sz="2200" dirty="0"/>
          </a:p>
          <a:p>
            <a:pPr marL="305435" indent="-305435"/>
            <a:r>
              <a:rPr lang="en-US" sz="2200" b="1" dirty="0"/>
              <a:t>Technology</a:t>
            </a:r>
            <a:r>
              <a:rPr lang="en-US" sz="2200" dirty="0"/>
              <a:t> - Use of IBM Cloud Lite services /IBM Granite is mandatory. </a:t>
            </a:r>
            <a:endParaRPr lang="en-IN" sz="22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67916" y="1048221"/>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IN" sz="1200" b="1" dirty="0">
                <a:latin typeface="Calibri"/>
                <a:ea typeface="+mn-lt"/>
                <a:cs typeface="+mn-lt"/>
              </a:rPr>
              <a:t>The proposed system aims to</a:t>
            </a:r>
            <a:r>
              <a:rPr lang="en-US" sz="1200" b="1" dirty="0">
                <a:latin typeface="Calibri"/>
                <a:ea typeface="+mn-lt"/>
                <a:cs typeface="+mn-lt"/>
              </a:rPr>
              <a:t> Research Agent is an AI system designed to assist with academic and scientific research tasks. It can autonomously search for literature, summarize papers, and organize references. </a:t>
            </a:r>
            <a:r>
              <a:rPr lang="en-IN" sz="1200" b="1" dirty="0">
                <a:latin typeface="Calibri"/>
                <a:ea typeface="+mn-lt"/>
                <a:cs typeface="+mn-lt"/>
              </a:rPr>
              <a:t> The solution will consist of the following components:</a:t>
            </a:r>
            <a:endParaRPr lang="en-IN" sz="1200" b="1" dirty="0">
              <a:latin typeface="Calibri"/>
              <a:cs typeface="Calibri"/>
            </a:endParaRPr>
          </a:p>
          <a:p>
            <a:pPr marL="305435" indent="-305435"/>
            <a:r>
              <a:rPr lang="en-IN" sz="1200" b="1" dirty="0">
                <a:latin typeface="Calibri"/>
                <a:ea typeface="+mn-lt"/>
                <a:cs typeface="+mn-lt"/>
              </a:rPr>
              <a:t>Clear Resources list :</a:t>
            </a:r>
            <a:endParaRPr lang="en-IN" sz="1200" b="1" dirty="0">
              <a:latin typeface="Calibri"/>
              <a:cs typeface="Calibri"/>
            </a:endParaRPr>
          </a:p>
          <a:p>
            <a:pPr marL="629920" lvl="1" indent="-305435"/>
            <a:r>
              <a:rPr lang="en-IN" sz="1200" b="1" dirty="0">
                <a:latin typeface="Calibri"/>
                <a:ea typeface="+mn-lt"/>
                <a:cs typeface="+mn-lt"/>
              </a:rPr>
              <a:t>First, clear the resources list for the New project.</a:t>
            </a:r>
            <a:endParaRPr lang="en-IN" sz="1200" b="1" dirty="0">
              <a:latin typeface="Calibri"/>
              <a:cs typeface="Calibri"/>
            </a:endParaRPr>
          </a:p>
          <a:p>
            <a:pPr marL="305435" indent="-305435"/>
            <a:r>
              <a:rPr lang="en-IN" sz="1200" b="1" dirty="0" err="1">
                <a:latin typeface="Calibri"/>
                <a:ea typeface="+mn-lt"/>
                <a:cs typeface="+mn-lt"/>
              </a:rPr>
              <a:t>Watsonx</a:t>
            </a:r>
            <a:r>
              <a:rPr lang="en-IN" sz="1200" b="1" dirty="0">
                <a:latin typeface="Calibri"/>
                <a:ea typeface="+mn-lt"/>
                <a:cs typeface="+mn-lt"/>
              </a:rPr>
              <a:t> :</a:t>
            </a:r>
            <a:endParaRPr lang="en-IN" sz="1200" b="1" dirty="0">
              <a:latin typeface="Calibri"/>
              <a:cs typeface="Calibri"/>
            </a:endParaRPr>
          </a:p>
          <a:p>
            <a:pPr marL="629920" lvl="1" indent="-305435"/>
            <a:r>
              <a:rPr lang="en-US" sz="1200" b="1" dirty="0">
                <a:latin typeface="Calibri"/>
                <a:ea typeface="+mn-lt"/>
                <a:cs typeface="+mn-lt"/>
              </a:rPr>
              <a:t>now click on Watsonx.ai and Choose AI agents</a:t>
            </a:r>
            <a:endParaRPr lang="en-IN" sz="1200" b="1" dirty="0">
              <a:latin typeface="Calibri"/>
              <a:cs typeface="Calibri"/>
            </a:endParaRPr>
          </a:p>
          <a:p>
            <a:pPr marL="629920" lvl="1" indent="-305435"/>
            <a:r>
              <a:rPr lang="en-US" sz="1200" b="1" dirty="0">
                <a:latin typeface="Calibri"/>
                <a:ea typeface="+mn-lt"/>
                <a:cs typeface="+mn-lt"/>
              </a:rPr>
              <a:t>Scroll down a little, then click on Agentic Lab and click on Watsonx.ai homepage</a:t>
            </a:r>
            <a:r>
              <a:rPr lang="en-IN" sz="1200" b="1" dirty="0">
                <a:latin typeface="Calibri"/>
                <a:ea typeface="+mn-lt"/>
                <a:cs typeface="+mn-lt"/>
              </a:rPr>
              <a:t>.</a:t>
            </a:r>
            <a:endParaRPr lang="en-IN" sz="1200" b="1" dirty="0">
              <a:latin typeface="Calibri"/>
              <a:cs typeface="Calibri"/>
            </a:endParaRPr>
          </a:p>
          <a:p>
            <a:pPr marL="305435" indent="-305435"/>
            <a:r>
              <a:rPr lang="en-IN" sz="1200" b="1" dirty="0">
                <a:latin typeface="Calibri"/>
                <a:ea typeface="+mn-lt"/>
                <a:cs typeface="+mn-lt"/>
              </a:rPr>
              <a:t>Create a project :</a:t>
            </a:r>
            <a:endParaRPr lang="en-IN" sz="1200" b="1" dirty="0">
              <a:latin typeface="Calibri"/>
              <a:cs typeface="Calibri"/>
            </a:endParaRPr>
          </a:p>
          <a:p>
            <a:pPr marL="629920" lvl="1" indent="-305435"/>
            <a:r>
              <a:rPr lang="en-US" sz="1200" b="1" dirty="0">
                <a:latin typeface="Calibri"/>
                <a:ea typeface="+mn-lt"/>
                <a:cs typeface="+mn-lt"/>
              </a:rPr>
              <a:t>This is next interface, now scroll down this page, create sandbox. Now click on Create a sandbox project.</a:t>
            </a:r>
            <a:endParaRPr lang="en-IN" sz="1200" b="1" dirty="0">
              <a:latin typeface="Calibri"/>
              <a:cs typeface="Calibri"/>
            </a:endParaRPr>
          </a:p>
          <a:p>
            <a:pPr marL="629920" lvl="1" indent="-305435"/>
            <a:r>
              <a:rPr lang="en-US" sz="1200" b="1" dirty="0">
                <a:latin typeface="Calibri"/>
                <a:ea typeface="+mn-lt"/>
                <a:cs typeface="+mn-lt"/>
              </a:rPr>
              <a:t>Enter your project name and scroll down, and Add the Cloud storage for the project</a:t>
            </a:r>
            <a:r>
              <a:rPr lang="en-IN" sz="1200" b="1" dirty="0">
                <a:latin typeface="Calibri"/>
                <a:ea typeface="+mn-lt"/>
                <a:cs typeface="+mn-lt"/>
              </a:rPr>
              <a:t>.</a:t>
            </a:r>
          </a:p>
          <a:p>
            <a:pPr marL="629920" lvl="1" indent="-305435"/>
            <a:r>
              <a:rPr lang="en-IN" sz="1200" b="1" dirty="0">
                <a:latin typeface="Calibri"/>
                <a:ea typeface="+mn-lt"/>
                <a:cs typeface="+mn-lt"/>
              </a:rPr>
              <a:t>Added services like watsonx.ai studio and watsonx.ai runtime service.</a:t>
            </a:r>
          </a:p>
          <a:p>
            <a:pPr marL="629920" lvl="1" indent="-305435"/>
            <a:r>
              <a:rPr lang="en-IN" sz="1200" b="1" dirty="0">
                <a:latin typeface="Calibri"/>
                <a:ea typeface="+mn-lt"/>
                <a:cs typeface="+mn-lt"/>
              </a:rPr>
              <a:t>Then Model Selection and Tools optimization.</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IN" sz="1200" b="1" dirty="0">
                <a:latin typeface="Calibri"/>
                <a:ea typeface="+mn-lt"/>
                <a:cs typeface="+mn-lt"/>
              </a:rPr>
              <a:t>Develop a user-friendly interface or application that provides real-time answers for the questions.</a:t>
            </a:r>
            <a:endParaRPr lang="en-IN" sz="1200" b="1" dirty="0">
              <a:latin typeface="Calibri"/>
              <a:cs typeface="Calibri"/>
            </a:endParaRPr>
          </a:p>
          <a:p>
            <a:pPr marL="629920" lvl="1" indent="-305435"/>
            <a:r>
              <a:rPr lang="en-IN" sz="1200" b="1" dirty="0">
                <a:latin typeface="Calibri"/>
                <a:ea typeface="+mn-lt"/>
                <a:cs typeface="+mn-lt"/>
              </a:rPr>
              <a:t>Deploy the solution on a scalable and reliable platform, considering factors like server infrastructure, response time, and user accessibility.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Research Agent. Here's a suggested structure for this section:</a:t>
            </a:r>
            <a:endParaRPr lang="en-US" dirty="0"/>
          </a:p>
          <a:p>
            <a:pPr marL="305435" indent="-305435"/>
            <a:r>
              <a:rPr lang="en-IN" sz="1800" b="1" dirty="0">
                <a:solidFill>
                  <a:srgbClr val="0F0F0F"/>
                </a:solidFill>
              </a:rPr>
              <a:t>System requirements:</a:t>
            </a:r>
          </a:p>
          <a:p>
            <a:pPr marL="629435" lvl="1" indent="-305435"/>
            <a:r>
              <a:rPr lang="en-IN" sz="1500" b="1" dirty="0">
                <a:solidFill>
                  <a:srgbClr val="0F0F0F"/>
                </a:solidFill>
              </a:rPr>
              <a:t>Watsonx.ai studio and runtime services. </a:t>
            </a:r>
          </a:p>
          <a:p>
            <a:pPr marL="629435" lvl="1" indent="-305435"/>
            <a:r>
              <a:rPr lang="en-IN" sz="1500" b="1" dirty="0">
                <a:solidFill>
                  <a:srgbClr val="0F0F0F"/>
                </a:solidFill>
              </a:rPr>
              <a:t>Cloud storage service up to 25 GB.</a:t>
            </a:r>
            <a:endParaRPr lang="en-IN" sz="1800" b="1" dirty="0">
              <a:solidFill>
                <a:srgbClr val="0F0F0F"/>
              </a:solidFill>
            </a:endParaRPr>
          </a:p>
          <a:p>
            <a:pPr marL="305435" indent="-305435"/>
            <a:r>
              <a:rPr lang="en-IN" sz="1800" b="1" dirty="0">
                <a:solidFill>
                  <a:srgbClr val="0F0F0F"/>
                </a:solidFill>
              </a:rPr>
              <a:t>Required to build the model:</a:t>
            </a:r>
          </a:p>
          <a:p>
            <a:pPr marL="629435" lvl="1" indent="-305435"/>
            <a:r>
              <a:rPr lang="en-US" sz="1500" b="1" dirty="0">
                <a:solidFill>
                  <a:srgbClr val="0F0F0F"/>
                </a:solidFill>
              </a:rPr>
              <a:t>Use of IBM Cloud Lite services.</a:t>
            </a:r>
          </a:p>
          <a:p>
            <a:pPr marL="629435" lvl="1" indent="-305435"/>
            <a:r>
              <a:rPr lang="en-US" sz="1500" b="1" dirty="0">
                <a:solidFill>
                  <a:srgbClr val="0F0F0F"/>
                </a:solidFill>
              </a:rPr>
              <a:t>IBM Granite is mandatory.</a:t>
            </a:r>
            <a:endParaRPr lang="en-IN" sz="15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Model selection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lstStyle/>
          <a:p>
            <a:pPr marL="305435" indent="-305435"/>
            <a:r>
              <a:rPr lang="en-IN" sz="1400" dirty="0">
                <a:ea typeface="+mn-lt"/>
                <a:cs typeface="+mn-lt"/>
              </a:rPr>
              <a:t>In the model section, describe the Mistral – large foundational model. Here's an example structure for this section:</a:t>
            </a:r>
            <a:endParaRPr lang="en-IN" sz="1400" dirty="0"/>
          </a:p>
          <a:p>
            <a:pPr marL="305435" indent="-305435"/>
            <a:r>
              <a:rPr lang="en-IN" sz="1400" b="1" dirty="0">
                <a:ea typeface="+mn-lt"/>
                <a:cs typeface="+mn-lt"/>
              </a:rPr>
              <a:t>Model Selection:</a:t>
            </a:r>
            <a:endParaRPr lang="en-IN" sz="1400" dirty="0"/>
          </a:p>
          <a:p>
            <a:pPr marL="629920" lvl="1" indent="-305435"/>
            <a:r>
              <a:rPr lang="en-IN" dirty="0">
                <a:ea typeface="+mn-lt"/>
                <a:cs typeface="+mn-lt"/>
              </a:rPr>
              <a:t>Selected the model based on the Research prepose like Mistral – large and justify its selection based on the problem statement and its characteristics.</a:t>
            </a:r>
            <a:endParaRPr lang="en-IN" dirty="0"/>
          </a:p>
          <a:p>
            <a:pPr marL="305435" indent="-305435"/>
            <a:r>
              <a:rPr lang="en-IN" sz="1400" b="1" dirty="0">
                <a:ea typeface="+mn-lt"/>
                <a:cs typeface="+mn-lt"/>
              </a:rPr>
              <a:t>Enable tools:</a:t>
            </a:r>
            <a:endParaRPr lang="en-IN" sz="1400" dirty="0"/>
          </a:p>
          <a:p>
            <a:pPr marL="629920" lvl="1" indent="-305435"/>
            <a:r>
              <a:rPr lang="en-IN" dirty="0">
                <a:ea typeface="+mn-lt"/>
                <a:cs typeface="+mn-lt"/>
              </a:rPr>
              <a:t>Specify the Tools features like Google search, Wikipedia search, DuckDuckGo search, </a:t>
            </a:r>
            <a:r>
              <a:rPr lang="en-IN" dirty="0" err="1">
                <a:ea typeface="+mn-lt"/>
                <a:cs typeface="+mn-lt"/>
              </a:rPr>
              <a:t>Webcrawler</a:t>
            </a:r>
            <a:r>
              <a:rPr lang="en-IN" dirty="0">
                <a:ea typeface="+mn-lt"/>
                <a:cs typeface="+mn-lt"/>
              </a:rPr>
              <a:t>, Weather</a:t>
            </a:r>
            <a:r>
              <a:rPr lang="en-US" dirty="0"/>
              <a:t>. </a:t>
            </a:r>
            <a:endParaRPr lang="en-IN" dirty="0"/>
          </a:p>
          <a:p>
            <a:pPr marL="305435" indent="-305435"/>
            <a:r>
              <a:rPr lang="en-IN" sz="1400" b="1" dirty="0">
                <a:ea typeface="+mn-lt"/>
                <a:cs typeface="+mn-lt"/>
              </a:rPr>
              <a:t>Training Process:</a:t>
            </a:r>
            <a:endParaRPr lang="en-IN" sz="1400" dirty="0"/>
          </a:p>
          <a:p>
            <a:pPr marL="629920" lvl="1" indent="-305435"/>
            <a:r>
              <a:rPr lang="en-US" dirty="0"/>
              <a:t>A Research Agent is an AI system designed to assist with academic and scientific research tasks. It can autonomously search for literature, summarize papers, and organize references. Using natural language processing, it understands research questions and retrieves relevant information.</a:t>
            </a:r>
            <a:r>
              <a:rPr lang="en-IN" dirty="0">
                <a:ea typeface="+mn-lt"/>
                <a:cs typeface="+mn-lt"/>
              </a:rPr>
              <a:t>.</a:t>
            </a:r>
            <a:endParaRPr lang="en-IN" dirty="0"/>
          </a:p>
          <a:p>
            <a:pPr marL="305435" indent="-305435"/>
            <a:r>
              <a:rPr lang="en-IN" sz="1400" b="1" dirty="0">
                <a:ea typeface="+mn-lt"/>
                <a:cs typeface="+mn-lt"/>
              </a:rPr>
              <a:t>Prediction Process:</a:t>
            </a:r>
            <a:endParaRPr lang="en-IN" sz="1400" dirty="0"/>
          </a:p>
          <a:p>
            <a:pPr marL="629920" lvl="1" indent="-305435"/>
            <a:r>
              <a:rPr lang="en-US" dirty="0">
                <a:ea typeface="+mn-lt"/>
                <a:cs typeface="+mn-lt"/>
              </a:rPr>
              <a:t>The agent can generate reports, suggest hypotheses, and even draft sections of research papers. </a:t>
            </a:r>
          </a:p>
          <a:p>
            <a:pPr marL="629920" lvl="1" indent="-305435"/>
            <a:r>
              <a:rPr lang="en-US" dirty="0">
                <a:ea typeface="+mn-lt"/>
                <a:cs typeface="+mn-lt"/>
              </a:rPr>
              <a:t>It saves time by automating repetitive tasks like citation management and data extraction. </a:t>
            </a:r>
          </a:p>
          <a:p>
            <a:pPr marL="629920" lvl="1" indent="-305435"/>
            <a:r>
              <a:rPr lang="en-US" dirty="0">
                <a:ea typeface="+mn-lt"/>
                <a:cs typeface="+mn-lt"/>
              </a:rPr>
              <a:t>Research Agents enhance efficiency, accuracy, and innovation in both academic and industrial R&amp;D.</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11" name="Content Placeholder 10">
            <a:extLst>
              <a:ext uri="{FF2B5EF4-FFF2-40B4-BE49-F238E27FC236}">
                <a16:creationId xmlns:a16="http://schemas.microsoft.com/office/drawing/2014/main" id="{9ABBC303-542C-E372-1437-CE26C5364B4F}"/>
              </a:ext>
            </a:extLst>
          </p:cNvPr>
          <p:cNvPicPr>
            <a:picLocks noGrp="1" noChangeAspect="1"/>
          </p:cNvPicPr>
          <p:nvPr>
            <p:ph idx="1"/>
          </p:nvPr>
        </p:nvPicPr>
        <p:blipFill>
          <a:blip r:embed="rId2"/>
          <a:stretch>
            <a:fillRect/>
          </a:stretch>
        </p:blipFill>
        <p:spPr>
          <a:xfrm>
            <a:off x="1113423" y="1301750"/>
            <a:ext cx="9965154"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1DB30-C03F-4BE7-D9B4-2B964EF75392}"/>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7FC43B63-C8A0-BE8A-AC7D-4549A3345E72}"/>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Interface</a:t>
            </a:r>
            <a:endParaRPr lang="en-US" dirty="0"/>
          </a:p>
        </p:txBody>
      </p:sp>
      <p:pic>
        <p:nvPicPr>
          <p:cNvPr id="7" name="Content Placeholder 6">
            <a:extLst>
              <a:ext uri="{FF2B5EF4-FFF2-40B4-BE49-F238E27FC236}">
                <a16:creationId xmlns:a16="http://schemas.microsoft.com/office/drawing/2014/main" id="{3C544017-6D1C-0860-47B2-617F3CDBEC61}"/>
              </a:ext>
            </a:extLst>
          </p:cNvPr>
          <p:cNvPicPr>
            <a:picLocks noGrp="1" noChangeAspect="1"/>
          </p:cNvPicPr>
          <p:nvPr>
            <p:ph idx="1"/>
          </p:nvPr>
        </p:nvPicPr>
        <p:blipFill>
          <a:blip r:embed="rId2"/>
          <a:stretch>
            <a:fillRect/>
          </a:stretch>
        </p:blipFill>
        <p:spPr>
          <a:xfrm>
            <a:off x="1189743" y="1301750"/>
            <a:ext cx="9812514" cy="4673600"/>
          </a:xfrm>
        </p:spPr>
      </p:pic>
    </p:spTree>
    <p:extLst>
      <p:ext uri="{BB962C8B-B14F-4D97-AF65-F5344CB8AC3E}">
        <p14:creationId xmlns:p14="http://schemas.microsoft.com/office/powerpoint/2010/main" val="8412300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BE63CD-6B8F-B34E-E489-E203F177F23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E1FBC6-2A09-0C6B-D26D-A632BBC81E40}"/>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 Research agent</a:t>
            </a:r>
            <a:endParaRPr lang="en-US" dirty="0"/>
          </a:p>
        </p:txBody>
      </p:sp>
      <p:pic>
        <p:nvPicPr>
          <p:cNvPr id="4" name="Content Placeholder 3">
            <a:extLst>
              <a:ext uri="{FF2B5EF4-FFF2-40B4-BE49-F238E27FC236}">
                <a16:creationId xmlns:a16="http://schemas.microsoft.com/office/drawing/2014/main" id="{05BC999C-7189-7BCF-FB5A-767A806A6433}"/>
              </a:ext>
            </a:extLst>
          </p:cNvPr>
          <p:cNvPicPr>
            <a:picLocks noGrp="1" noChangeAspect="1"/>
          </p:cNvPicPr>
          <p:nvPr>
            <p:ph idx="1"/>
          </p:nvPr>
        </p:nvPicPr>
        <p:blipFill>
          <a:blip r:embed="rId2"/>
          <a:stretch>
            <a:fillRect/>
          </a:stretch>
        </p:blipFill>
        <p:spPr>
          <a:xfrm>
            <a:off x="1135470" y="1301750"/>
            <a:ext cx="9921059" cy="4673600"/>
          </a:xfrm>
        </p:spPr>
      </p:pic>
    </p:spTree>
    <p:extLst>
      <p:ext uri="{BB962C8B-B14F-4D97-AF65-F5344CB8AC3E}">
        <p14:creationId xmlns:p14="http://schemas.microsoft.com/office/powerpoint/2010/main" val="299163060"/>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183</TotalTime>
  <Words>1039</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Research Agent</vt:lpstr>
      <vt:lpstr>OUTLINE</vt:lpstr>
      <vt:lpstr>Problem Statement</vt:lpstr>
      <vt:lpstr>Proposed Solution</vt:lpstr>
      <vt:lpstr>System  Approach</vt:lpstr>
      <vt:lpstr>Model selection &amp; Deployment</vt:lpstr>
      <vt:lpstr>Result:</vt:lpstr>
      <vt:lpstr>Result: Interface</vt:lpstr>
      <vt:lpstr>Result: Research agent</vt:lpstr>
      <vt:lpstr>Result: research agent</vt:lpstr>
      <vt:lpstr>Result: Research agent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Tamil selvan .T</cp:lastModifiedBy>
  <cp:revision>26</cp:revision>
  <dcterms:created xsi:type="dcterms:W3CDTF">2021-05-26T16:50:10Z</dcterms:created>
  <dcterms:modified xsi:type="dcterms:W3CDTF">2025-08-04T17:59:12Z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