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91" r:id="rId5"/>
    <p:sldId id="292" r:id="rId6"/>
    <p:sldId id="306" r:id="rId7"/>
    <p:sldId id="293" r:id="rId8"/>
    <p:sldId id="311" r:id="rId9"/>
    <p:sldId id="308" r:id="rId10"/>
    <p:sldId id="307" r:id="rId11"/>
    <p:sldId id="303" r:id="rId12"/>
    <p:sldId id="309" r:id="rId13"/>
    <p:sldId id="310" r:id="rId14"/>
    <p:sldId id="3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4" userDrawn="1">
          <p15:clr>
            <a:srgbClr val="A4A3A4"/>
          </p15:clr>
        </p15:guide>
        <p15:guide id="2" pos="3840" userDrawn="1">
          <p15:clr>
            <a:srgbClr val="A4A3A4"/>
          </p15:clr>
        </p15:guide>
        <p15:guide id="3" orient="horz" pos="2328" userDrawn="1">
          <p15:clr>
            <a:srgbClr val="A4A3A4"/>
          </p15:clr>
        </p15:guide>
        <p15:guide id="4" orient="horz" pos="3792" userDrawn="1">
          <p15:clr>
            <a:srgbClr val="A4A3A4"/>
          </p15:clr>
        </p15:guide>
        <p15:guide id="5" orient="horz" pos="888" userDrawn="1">
          <p15:clr>
            <a:srgbClr val="A4A3A4"/>
          </p15:clr>
        </p15:guide>
        <p15:guide id="6" pos="288" userDrawn="1">
          <p15:clr>
            <a:srgbClr val="A4A3A4"/>
          </p15:clr>
        </p15:guide>
        <p15:guide id="7" pos="7368" userDrawn="1">
          <p15:clr>
            <a:srgbClr val="A4A3A4"/>
          </p15:clr>
        </p15:guide>
        <p15:guide id="8" orient="horz" pos="2976" userDrawn="1">
          <p15:clr>
            <a:srgbClr val="A4A3A4"/>
          </p15:clr>
        </p15:guide>
        <p15:guide id="9" orient="horz" pos="1440" userDrawn="1">
          <p15:clr>
            <a:srgbClr val="A4A3A4"/>
          </p15:clr>
        </p15:guide>
        <p15:guide id="10" pos="2328" userDrawn="1">
          <p15:clr>
            <a:srgbClr val="A4A3A4"/>
          </p15:clr>
        </p15:guide>
        <p15:guide id="11" pos="5760" userDrawn="1">
          <p15:clr>
            <a:srgbClr val="A4A3A4"/>
          </p15:clr>
        </p15:guide>
        <p15:guide id="12"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B9AA"/>
    <a:srgbClr val="FB9AAA"/>
    <a:srgbClr val="323232"/>
    <a:srgbClr val="D4636B"/>
    <a:srgbClr val="E4E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p:restoredTop sz="94694"/>
  </p:normalViewPr>
  <p:slideViewPr>
    <p:cSldViewPr snapToGrid="0" showGuides="1">
      <p:cViewPr>
        <p:scale>
          <a:sx n="50" d="100"/>
          <a:sy n="50" d="100"/>
        </p:scale>
        <p:origin x="1694" y="658"/>
      </p:cViewPr>
      <p:guideLst>
        <p:guide orient="horz" pos="1224"/>
        <p:guide pos="3840"/>
        <p:guide orient="horz" pos="2328"/>
        <p:guide orient="horz" pos="3792"/>
        <p:guide orient="horz" pos="888"/>
        <p:guide pos="288"/>
        <p:guide pos="7368"/>
        <p:guide orient="horz" pos="2976"/>
        <p:guide orient="horz" pos="1440"/>
        <p:guide pos="2328"/>
        <p:guide pos="5760"/>
        <p:guide pos="1368"/>
      </p:guideLst>
    </p:cSldViewPr>
  </p:slideViewPr>
  <p:outlineViewPr>
    <p:cViewPr>
      <p:scale>
        <a:sx n="33" d="100"/>
        <a:sy n="33" d="100"/>
      </p:scale>
      <p:origin x="0" y="0"/>
    </p:cViewPr>
  </p:outlineViewPr>
  <p:notesTextViewPr>
    <p:cViewPr>
      <p:scale>
        <a:sx n="45" d="100"/>
        <a:sy n="4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F78E-73F4-E74F-8679-362EAF9D71E0}"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9F5B3-7604-9041-B751-11A08572E7E3}" type="slidenum">
              <a:rPr lang="en-US" smtClean="0"/>
              <a:t>‹#›</a:t>
            </a:fld>
            <a:endParaRPr lang="en-US" dirty="0"/>
          </a:p>
        </p:txBody>
      </p:sp>
    </p:spTree>
    <p:extLst>
      <p:ext uri="{BB962C8B-B14F-4D97-AF65-F5344CB8AC3E}">
        <p14:creationId xmlns:p14="http://schemas.microsoft.com/office/powerpoint/2010/main" val="284374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endParaRPr lang="en-US" dirty="0"/>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39334733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4337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userDrawn="1"/>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userDrawn="1"/>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2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accent3"/>
        </a:solidFill>
        <a:effectLst/>
      </p:bgPr>
    </p:bg>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27728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endParaRPr lang="en-US" dirty="0"/>
          </a:p>
        </p:txBody>
      </p:sp>
    </p:spTree>
    <p:extLst>
      <p:ext uri="{BB962C8B-B14F-4D97-AF65-F5344CB8AC3E}">
        <p14:creationId xmlns:p14="http://schemas.microsoft.com/office/powerpoint/2010/main" val="36479055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37799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9226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25907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304694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70610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userDrawn="1"/>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Tree>
    <p:extLst>
      <p:ext uri="{BB962C8B-B14F-4D97-AF65-F5344CB8AC3E}">
        <p14:creationId xmlns:p14="http://schemas.microsoft.com/office/powerpoint/2010/main" val="160642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17607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endParaRPr lang="en-US" dirty="0"/>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userDrawn="1"/>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40346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37980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dirty="0"/>
              <a:t>Click to edit Master title style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userDrawn="1"/>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833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5" name="Rectangle 4">
            <a:extLst>
              <a:ext uri="{FF2B5EF4-FFF2-40B4-BE49-F238E27FC236}">
                <a16:creationId xmlns:a16="http://schemas.microsoft.com/office/drawing/2014/main" id="{6AC009C9-3824-FABC-07B9-A4C9BC63627A}"/>
              </a:ext>
            </a:extLst>
          </p:cNvPr>
          <p:cNvSpPr/>
          <p:nvPr userDrawn="1"/>
        </p:nvSpPr>
        <p:spPr>
          <a:xfrm>
            <a:off x="976788"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userDrawn="1"/>
        </p:nvSpPr>
        <p:spPr>
          <a:xfrm>
            <a:off x="6394674"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userDrawn="1"/>
        </p:nvCxnSpPr>
        <p:spPr>
          <a:xfrm>
            <a:off x="3078820"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userDrawn="1"/>
        </p:nvCxnSpPr>
        <p:spPr>
          <a:xfrm>
            <a:off x="3068653" y="5567880"/>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0AF34A-9EAC-D22C-71D6-89C99B36221A}"/>
              </a:ext>
            </a:extLst>
          </p:cNvPr>
          <p:cNvCxnSpPr>
            <a:cxnSpLocks/>
          </p:cNvCxnSpPr>
          <p:nvPr userDrawn="1"/>
        </p:nvCxnSpPr>
        <p:spPr>
          <a:xfrm>
            <a:off x="8461423"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userDrawn="1"/>
        </p:nvCxnSpPr>
        <p:spPr>
          <a:xfrm>
            <a:off x="8461423" y="55660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984248" y="2157984"/>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7379208" y="2157984"/>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1983643" y="4736592"/>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378603" y="4736592"/>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355701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895197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355701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895197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3568337"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8951976"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3568337"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8951976"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6" name="Footer Placeholder 3">
            <a:extLst>
              <a:ext uri="{FF2B5EF4-FFF2-40B4-BE49-F238E27FC236}">
                <a16:creationId xmlns:a16="http://schemas.microsoft.com/office/drawing/2014/main" id="{0E7E5B21-86A3-5D02-E445-C1E9180469C2}"/>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12102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userDrawn="1"/>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3441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99781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BC0F0449-EF10-3E4D-894D-3DE10CF4206D}" type="slidenum">
              <a:rPr lang="en-US" smtClean="0"/>
              <a:pPr/>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userDrawn="1"/>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r>
              <a:rPr lang="en-US" dirty="0"/>
              <a:t>Presentation title</a:t>
            </a:r>
          </a:p>
        </p:txBody>
      </p:sp>
    </p:spTree>
    <p:extLst>
      <p:ext uri="{BB962C8B-B14F-4D97-AF65-F5344CB8AC3E}">
        <p14:creationId xmlns:p14="http://schemas.microsoft.com/office/powerpoint/2010/main" val="165795543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1" r:id="rId4"/>
    <p:sldLayoutId id="2147483650" r:id="rId5"/>
    <p:sldLayoutId id="2147483663" r:id="rId6"/>
    <p:sldLayoutId id="2147483664" r:id="rId7"/>
    <p:sldLayoutId id="2147483665" r:id="rId8"/>
    <p:sldLayoutId id="2147483666" r:id="rId9"/>
    <p:sldLayoutId id="2147483653" r:id="rId10"/>
    <p:sldLayoutId id="2147483667" r:id="rId11"/>
    <p:sldLayoutId id="2147483668" r:id="rId12"/>
    <p:sldLayoutId id="2147483669" r:id="rId13"/>
    <p:sldLayoutId id="2147483670" r:id="rId14"/>
    <p:sldLayoutId id="2147483654" r:id="rId15"/>
    <p:sldLayoutId id="2147483655" r:id="rId16"/>
    <p:sldLayoutId id="2147483656" r:id="rId17"/>
    <p:sldLayoutId id="2147483657" r:id="rId18"/>
  </p:sldLayoutIdLst>
  <p:hf hd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312D-9F8D-45AE-D652-54AF78669CE3}"/>
              </a:ext>
            </a:extLst>
          </p:cNvPr>
          <p:cNvSpPr>
            <a:spLocks noGrp="1"/>
          </p:cNvSpPr>
          <p:nvPr>
            <p:ph type="ctrTitle"/>
          </p:nvPr>
        </p:nvSpPr>
        <p:spPr/>
        <p:txBody>
          <a:bodyPr/>
          <a:lstStyle/>
          <a:p>
            <a:r>
              <a:rPr lang="en-US" sz="9600" dirty="0"/>
              <a:t>Healthcare management </a:t>
            </a:r>
          </a:p>
        </p:txBody>
      </p:sp>
      <p:sp>
        <p:nvSpPr>
          <p:cNvPr id="3" name="Subtitle 2">
            <a:extLst>
              <a:ext uri="{FF2B5EF4-FFF2-40B4-BE49-F238E27FC236}">
                <a16:creationId xmlns:a16="http://schemas.microsoft.com/office/drawing/2014/main" id="{8C5924B5-15AC-3D2D-8B36-0947D8BE6C50}"/>
              </a:ext>
            </a:extLst>
          </p:cNvPr>
          <p:cNvSpPr>
            <a:spLocks noGrp="1"/>
          </p:cNvSpPr>
          <p:nvPr>
            <p:ph type="subTitle" idx="1"/>
          </p:nvPr>
        </p:nvSpPr>
        <p:spPr>
          <a:xfrm>
            <a:off x="356616" y="5138927"/>
            <a:ext cx="5477256" cy="1222543"/>
          </a:xfrm>
        </p:spPr>
        <p:txBody>
          <a:bodyPr/>
          <a:lstStyle/>
          <a:p>
            <a:r>
              <a:rPr lang="en-US" dirty="0"/>
              <a:t>By </a:t>
            </a:r>
          </a:p>
          <a:p>
            <a:r>
              <a:rPr lang="en-US" dirty="0"/>
              <a:t>   </a:t>
            </a:r>
            <a:r>
              <a:rPr lang="en-US" b="1" dirty="0"/>
              <a:t>Rahavan G</a:t>
            </a:r>
          </a:p>
          <a:p>
            <a:r>
              <a:rPr lang="en-US" b="1" dirty="0"/>
              <a:t>   Tamilselvan N</a:t>
            </a:r>
          </a:p>
          <a:p>
            <a:endParaRPr lang="en-US" dirty="0"/>
          </a:p>
        </p:txBody>
      </p:sp>
      <p:sp>
        <p:nvSpPr>
          <p:cNvPr id="14" name="Text Placeholder 13">
            <a:extLst>
              <a:ext uri="{FF2B5EF4-FFF2-40B4-BE49-F238E27FC236}">
                <a16:creationId xmlns:a16="http://schemas.microsoft.com/office/drawing/2014/main" id="{A5452AA9-0944-5B3B-51AA-B3C68D70706F}"/>
              </a:ext>
            </a:extLst>
          </p:cNvPr>
          <p:cNvSpPr>
            <a:spLocks noGrp="1"/>
          </p:cNvSpPr>
          <p:nvPr>
            <p:ph type="body" sz="quarter" idx="11"/>
          </p:nvPr>
        </p:nvSpPr>
        <p:spPr/>
        <p:txBody>
          <a:bodyPr/>
          <a:lstStyle/>
          <a:p>
            <a:r>
              <a:rPr lang="en-US" sz="9600" dirty="0"/>
              <a:t>system</a:t>
            </a:r>
          </a:p>
        </p:txBody>
      </p:sp>
      <p:cxnSp>
        <p:nvCxnSpPr>
          <p:cNvPr id="5" name="Straight Connector 4">
            <a:extLst>
              <a:ext uri="{FF2B5EF4-FFF2-40B4-BE49-F238E27FC236}">
                <a16:creationId xmlns:a16="http://schemas.microsoft.com/office/drawing/2014/main" id="{55105C76-333F-CECF-8C54-AFF8F7E4B22B}"/>
              </a:ext>
              <a:ext uri="{C183D7F6-B498-43B3-948B-1728B52AA6E4}">
                <adec:decorative xmlns:adec="http://schemas.microsoft.com/office/drawing/2017/decorative" val="1"/>
              </a:ext>
            </a:extLst>
          </p:cNvPr>
          <p:cNvCxnSpPr>
            <a:cxnSpLocks/>
          </p:cNvCxnSpPr>
          <p:nvPr/>
        </p:nvCxnSpPr>
        <p:spPr>
          <a:xfrm>
            <a:off x="0" y="440123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Placeholder 8">
            <a:extLst>
              <a:ext uri="{FF2B5EF4-FFF2-40B4-BE49-F238E27FC236}">
                <a16:creationId xmlns:a16="http://schemas.microsoft.com/office/drawing/2014/main" id="{D93F83CF-70D9-EF25-39F8-EE58791FF70B}"/>
              </a:ext>
            </a:extLst>
          </p:cNvPr>
          <p:cNvPicPr>
            <a:picLocks noGrp="1" noChangeAspect="1"/>
          </p:cNvPicPr>
          <p:nvPr>
            <p:ph type="pic" sz="quarter" idx="12"/>
          </p:nvPr>
        </p:nvPicPr>
        <p:blipFill>
          <a:blip r:embed="rId2"/>
          <a:srcRect l="16650" r="16650"/>
          <a:stretch>
            <a:fillRect/>
          </a:stretch>
        </p:blipFill>
        <p:spPr/>
      </p:pic>
      <p:pic>
        <p:nvPicPr>
          <p:cNvPr id="21" name="Picture Placeholder 20">
            <a:extLst>
              <a:ext uri="{FF2B5EF4-FFF2-40B4-BE49-F238E27FC236}">
                <a16:creationId xmlns:a16="http://schemas.microsoft.com/office/drawing/2014/main" id="{3E3C7766-96AB-00AF-C68B-F03DB9F21C45}"/>
              </a:ext>
            </a:extLst>
          </p:cNvPr>
          <p:cNvPicPr>
            <a:picLocks noGrp="1" noChangeAspect="1"/>
          </p:cNvPicPr>
          <p:nvPr>
            <p:ph type="pic" sz="quarter" idx="10"/>
          </p:nvPr>
        </p:nvPicPr>
        <p:blipFill>
          <a:blip r:embed="rId3"/>
          <a:srcRect l="18365" r="18365"/>
          <a:stretch>
            <a:fillRect/>
          </a:stretch>
        </p:blipFill>
        <p:spPr>
          <a:xfrm>
            <a:off x="6641875" y="3371382"/>
            <a:ext cx="1892808" cy="2990088"/>
          </a:xfrm>
        </p:spPr>
      </p:pic>
    </p:spTree>
    <p:extLst>
      <p:ext uri="{BB962C8B-B14F-4D97-AF65-F5344CB8AC3E}">
        <p14:creationId xmlns:p14="http://schemas.microsoft.com/office/powerpoint/2010/main" val="112277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0"/>
            <a:ext cx="12198096" cy="1055001"/>
          </a:xfrm>
        </p:spPr>
        <p:txBody>
          <a:bodyPr/>
          <a:lstStyle/>
          <a:p>
            <a:r>
              <a:rPr lang="en-US" sz="8000" dirty="0"/>
              <a:t>CONCLUSION</a:t>
            </a:r>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365760" y="1463041"/>
            <a:ext cx="11520458" cy="4327661"/>
          </a:xfrm>
        </p:spPr>
        <p:txBody>
          <a:bodyPr/>
          <a:lstStyle/>
          <a:p>
            <a:pPr algn="just">
              <a:lnSpc>
                <a:spcPct val="150000"/>
              </a:lnSpc>
            </a:pPr>
            <a:r>
              <a:rPr lang="en-US" dirty="0">
                <a:latin typeface="Avenir Next LT Pro" panose="020B0504020202020204" pitchFamily="34" charset="77"/>
              </a:rPr>
              <a:t>	The Healthcare Management System (HMS) represents a significant advancement in healthcare technology, focusing on enhancing patient care outcomes and operational efficiency. With dedicated login panels for administrators, doctors, and patients, the system streamlines communication and collaboration. Administrators benefit from streamlined processes, doctors gain access to comprehensive patient information and remote consultation tools, while patients enjoy enhanced access to services like appointment scheduling and medication management. By optimizing healthcare processes and promoting patient-centered care, the HMS improves patient satisfaction, operational efficiency, and overall healthcare quality.</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10</a:t>
            </a:fld>
            <a:endParaRPr lang="en-US" dirty="0"/>
          </a:p>
        </p:txBody>
      </p:sp>
      <p:cxnSp>
        <p:nvCxnSpPr>
          <p:cNvPr id="2" name="Straight Connector 1">
            <a:extLst>
              <a:ext uri="{FF2B5EF4-FFF2-40B4-BE49-F238E27FC236}">
                <a16:creationId xmlns:a16="http://schemas.microsoft.com/office/drawing/2014/main" id="{B2C1D7AC-8719-8A09-BCDF-FC4AF75936BD}"/>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11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E7504-A822-8D32-FB21-6E5C86630C87}"/>
              </a:ext>
            </a:extLst>
          </p:cNvPr>
          <p:cNvSpPr>
            <a:spLocks noGrp="1"/>
          </p:cNvSpPr>
          <p:nvPr>
            <p:ph type="ctrTitle"/>
          </p:nvPr>
        </p:nvSpPr>
        <p:spPr/>
        <p:txBody>
          <a:bodyPr/>
          <a:lstStyle/>
          <a:p>
            <a:r>
              <a:rPr lang="en-US" sz="13800" b="1" dirty="0">
                <a:solidFill>
                  <a:schemeClr val="tx1">
                    <a:lumMod val="75000"/>
                    <a:lumOff val="25000"/>
                  </a:schemeClr>
                </a:solidFill>
                <a:latin typeface="Bodoni MT Condensed" panose="02070606080606020203" pitchFamily="18" charset="77"/>
              </a:rPr>
              <a:t>THANK</a:t>
            </a:r>
            <a:endParaRPr lang="en-US" dirty="0"/>
          </a:p>
        </p:txBody>
      </p:sp>
      <p:sp>
        <p:nvSpPr>
          <p:cNvPr id="5" name="Text Placeholder 4">
            <a:extLst>
              <a:ext uri="{FF2B5EF4-FFF2-40B4-BE49-F238E27FC236}">
                <a16:creationId xmlns:a16="http://schemas.microsoft.com/office/drawing/2014/main" id="{F4166225-7300-EC8A-12B0-C29B3D59880D}"/>
              </a:ext>
            </a:extLst>
          </p:cNvPr>
          <p:cNvSpPr>
            <a:spLocks noGrp="1"/>
          </p:cNvSpPr>
          <p:nvPr>
            <p:ph type="body" sz="quarter" idx="11"/>
          </p:nvPr>
        </p:nvSpPr>
        <p:spPr/>
        <p:txBody>
          <a:bodyPr/>
          <a:lstStyle/>
          <a:p>
            <a:pPr algn="l"/>
            <a:r>
              <a:rPr lang="en-US" sz="13800" b="1" i="1" dirty="0">
                <a:solidFill>
                  <a:schemeClr val="tx1">
                    <a:lumMod val="75000"/>
                    <a:lumOff val="25000"/>
                  </a:schemeClr>
                </a:solidFill>
                <a:latin typeface="Bodoni MT Condensed" panose="02070606080606020203" pitchFamily="18" charset="77"/>
              </a:rPr>
              <a:t>YOU</a:t>
            </a:r>
            <a:endParaRPr lang="en-US" sz="11500" b="1" i="1" dirty="0">
              <a:solidFill>
                <a:schemeClr val="tx1">
                  <a:lumMod val="75000"/>
                  <a:lumOff val="25000"/>
                </a:schemeClr>
              </a:solidFill>
              <a:latin typeface="Bodoni MT Condensed" panose="02070606080606020203" pitchFamily="18" charset="77"/>
            </a:endParaRPr>
          </a:p>
        </p:txBody>
      </p:sp>
      <p:pic>
        <p:nvPicPr>
          <p:cNvPr id="9" name="Picture Placeholder 8" descr="Person walking on steps">
            <a:extLst>
              <a:ext uri="{FF2B5EF4-FFF2-40B4-BE49-F238E27FC236}">
                <a16:creationId xmlns:a16="http://schemas.microsoft.com/office/drawing/2014/main" id="{05A44911-5ED6-9870-A087-4FC2B11BA82E}"/>
              </a:ext>
            </a:extLst>
          </p:cNvPr>
          <p:cNvPicPr>
            <a:picLocks noGrp="1" noChangeAspect="1"/>
          </p:cNvPicPr>
          <p:nvPr>
            <p:ph type="pic" sz="quarter" idx="10"/>
          </p:nvPr>
        </p:nvPicPr>
        <p:blipFill>
          <a:blip r:embed="rId2"/>
          <a:srcRect t="46" b="46"/>
          <a:stretch>
            <a:fillRect/>
          </a:stretch>
        </p:blipFill>
        <p:spPr>
          <a:prstGeom prst="rect">
            <a:avLst/>
          </a:prstGeom>
        </p:spPr>
      </p:pic>
      <p:pic>
        <p:nvPicPr>
          <p:cNvPr id="8" name="Picture Placeholder 7" descr="Light reflection on water">
            <a:extLst>
              <a:ext uri="{FF2B5EF4-FFF2-40B4-BE49-F238E27FC236}">
                <a16:creationId xmlns:a16="http://schemas.microsoft.com/office/drawing/2014/main" id="{38B6D85B-92FB-EE63-76D0-30C6568EC316}"/>
              </a:ext>
            </a:extLst>
          </p:cNvPr>
          <p:cNvPicPr>
            <a:picLocks noGrp="1" noChangeAspect="1"/>
          </p:cNvPicPr>
          <p:nvPr>
            <p:ph type="pic" sz="quarter" idx="12"/>
          </p:nvPr>
        </p:nvPicPr>
        <p:blipFill>
          <a:blip r:embed="rId3"/>
          <a:srcRect t="240" b="240"/>
          <a:stretch>
            <a:fillRect/>
          </a:stretch>
        </p:blipFill>
        <p:spPr>
          <a:prstGeom prst="rect">
            <a:avLst/>
          </a:prstGeom>
        </p:spPr>
      </p:pic>
      <p:cxnSp>
        <p:nvCxnSpPr>
          <p:cNvPr id="7" name="Straight Connector 6">
            <a:extLst>
              <a:ext uri="{FF2B5EF4-FFF2-40B4-BE49-F238E27FC236}">
                <a16:creationId xmlns:a16="http://schemas.microsoft.com/office/drawing/2014/main" id="{3408A721-3F05-2984-FC02-8CE14FFF8FE8}"/>
              </a:ext>
              <a:ext uri="{C183D7F6-B498-43B3-948B-1728B52AA6E4}">
                <adec:decorative xmlns:adec="http://schemas.microsoft.com/office/drawing/2017/decorative" val="1"/>
              </a:ext>
            </a:extLst>
          </p:cNvPr>
          <p:cNvCxnSpPr>
            <a:cxnSpLocks/>
          </p:cNvCxnSpPr>
          <p:nvPr/>
        </p:nvCxnSpPr>
        <p:spPr>
          <a:xfrm>
            <a:off x="10884166" y="0"/>
            <a:ext cx="0" cy="411480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5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2947-A8EE-B17B-3646-1E07A83C2DD8}"/>
              </a:ext>
            </a:extLst>
          </p:cNvPr>
          <p:cNvSpPr>
            <a:spLocks noGrp="1"/>
          </p:cNvSpPr>
          <p:nvPr>
            <p:ph type="title"/>
          </p:nvPr>
        </p:nvSpPr>
        <p:spPr/>
        <p:txBody>
          <a:bodyPr/>
          <a:lstStyle/>
          <a:p>
            <a:r>
              <a:rPr lang="en-US" sz="8200" b="1" dirty="0">
                <a:solidFill>
                  <a:schemeClr val="tx1">
                    <a:lumMod val="75000"/>
                    <a:lumOff val="25000"/>
                  </a:schemeClr>
                </a:solidFill>
                <a:latin typeface="Bodoni MT Condensed" panose="02070606080606020203" pitchFamily="18" charset="77"/>
              </a:rPr>
              <a:t>Agenda</a:t>
            </a:r>
            <a:endParaRPr lang="en-US" dirty="0"/>
          </a:p>
        </p:txBody>
      </p:sp>
      <p:sp>
        <p:nvSpPr>
          <p:cNvPr id="4" name="Text Placeholder 3">
            <a:extLst>
              <a:ext uri="{FF2B5EF4-FFF2-40B4-BE49-F238E27FC236}">
                <a16:creationId xmlns:a16="http://schemas.microsoft.com/office/drawing/2014/main" id="{23425B83-375B-6FF1-962F-8D6730F75247}"/>
              </a:ext>
            </a:extLst>
          </p:cNvPr>
          <p:cNvSpPr>
            <a:spLocks noGrp="1"/>
          </p:cNvSpPr>
          <p:nvPr>
            <p:ph type="body" sz="quarter" idx="13"/>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ABSTRACT</a:t>
            </a:r>
          </a:p>
        </p:txBody>
      </p:sp>
      <p:sp>
        <p:nvSpPr>
          <p:cNvPr id="5" name="Text Placeholder 4">
            <a:extLst>
              <a:ext uri="{FF2B5EF4-FFF2-40B4-BE49-F238E27FC236}">
                <a16:creationId xmlns:a16="http://schemas.microsoft.com/office/drawing/2014/main" id="{1965DDC4-4B1B-573D-4C74-3F61A7A26C8B}"/>
              </a:ext>
            </a:extLst>
          </p:cNvPr>
          <p:cNvSpPr>
            <a:spLocks noGrp="1"/>
          </p:cNvSpPr>
          <p:nvPr>
            <p:ph type="body" sz="quarter" idx="14"/>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INTRODUCTION</a:t>
            </a:r>
          </a:p>
        </p:txBody>
      </p:sp>
      <p:sp>
        <p:nvSpPr>
          <p:cNvPr id="6" name="Text Placeholder 5">
            <a:extLst>
              <a:ext uri="{FF2B5EF4-FFF2-40B4-BE49-F238E27FC236}">
                <a16:creationId xmlns:a16="http://schemas.microsoft.com/office/drawing/2014/main" id="{41953859-9A3D-FCA7-B80C-12C4F9C801F5}"/>
              </a:ext>
            </a:extLst>
          </p:cNvPr>
          <p:cNvSpPr>
            <a:spLocks noGrp="1"/>
          </p:cNvSpPr>
          <p:nvPr>
            <p:ph type="body" sz="quarter" idx="15"/>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A</a:t>
            </a:r>
            <a:r>
              <a:rPr lang="en-US" dirty="0">
                <a:solidFill>
                  <a:schemeClr val="tx1">
                    <a:lumMod val="75000"/>
                    <a:lumOff val="25000"/>
                  </a:schemeClr>
                </a:solidFill>
                <a:latin typeface="Avenir Next LT Pro" panose="020B0504020202020204" pitchFamily="34" charset="77"/>
                <a:cs typeface="Posterama" panose="020B0504020200020000" pitchFamily="34" charset="0"/>
              </a:rPr>
              <a:t>PROPOSED SYSTEM</a:t>
            </a:r>
            <a:endParaRPr lang="en-US" sz="2400" dirty="0">
              <a:solidFill>
                <a:schemeClr val="tx1">
                  <a:lumMod val="75000"/>
                  <a:lumOff val="25000"/>
                </a:schemeClr>
              </a:solidFill>
              <a:latin typeface="Avenir Next LT Pro" panose="020B0504020202020204" pitchFamily="34" charset="77"/>
              <a:cs typeface="Posterama" panose="020B0504020200020000" pitchFamily="34" charset="0"/>
            </a:endParaRPr>
          </a:p>
        </p:txBody>
      </p:sp>
      <p:sp>
        <p:nvSpPr>
          <p:cNvPr id="7" name="Text Placeholder 6">
            <a:extLst>
              <a:ext uri="{FF2B5EF4-FFF2-40B4-BE49-F238E27FC236}">
                <a16:creationId xmlns:a16="http://schemas.microsoft.com/office/drawing/2014/main" id="{72C8CAC3-F973-5810-1745-31FDEA9AEB9B}"/>
              </a:ext>
            </a:extLst>
          </p:cNvPr>
          <p:cNvSpPr>
            <a:spLocks noGrp="1"/>
          </p:cNvSpPr>
          <p:nvPr>
            <p:ph type="body" sz="quarter" idx="16"/>
          </p:nvPr>
        </p:nvSpPr>
        <p:spPr>
          <a:xfrm>
            <a:off x="3822191" y="4391406"/>
            <a:ext cx="4210763" cy="466344"/>
          </a:xfrm>
        </p:spPr>
        <p:txBody>
          <a:body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SOFTWARE REQUIREMENT</a:t>
            </a:r>
            <a:endParaRPr lang="en-US" sz="2400" dirty="0">
              <a:solidFill>
                <a:schemeClr val="tx1">
                  <a:lumMod val="75000"/>
                  <a:lumOff val="25000"/>
                </a:schemeClr>
              </a:solidFill>
              <a:latin typeface="Avenir Next LT Pro" panose="020B0504020202020204" pitchFamily="34" charset="77"/>
              <a:cs typeface="Posterama" panose="020B0504020200020000" pitchFamily="34" charset="0"/>
            </a:endParaRPr>
          </a:p>
        </p:txBody>
      </p:sp>
      <p:sp>
        <p:nvSpPr>
          <p:cNvPr id="8" name="Text Placeholder 7">
            <a:extLst>
              <a:ext uri="{FF2B5EF4-FFF2-40B4-BE49-F238E27FC236}">
                <a16:creationId xmlns:a16="http://schemas.microsoft.com/office/drawing/2014/main" id="{FA4F8D3C-A35C-6050-5BA1-A457850BD198}"/>
              </a:ext>
            </a:extLst>
          </p:cNvPr>
          <p:cNvSpPr>
            <a:spLocks noGrp="1"/>
          </p:cNvSpPr>
          <p:nvPr>
            <p:ph type="body" sz="quarter" idx="17"/>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OUTPUT</a:t>
            </a:r>
            <a:endParaRPr lang="en-US" dirty="0"/>
          </a:p>
        </p:txBody>
      </p:sp>
      <p:cxnSp>
        <p:nvCxnSpPr>
          <p:cNvPr id="9" name="Straight Connector 8">
            <a:extLst>
              <a:ext uri="{FF2B5EF4-FFF2-40B4-BE49-F238E27FC236}">
                <a16:creationId xmlns:a16="http://schemas.microsoft.com/office/drawing/2014/main" id="{DCCE9A27-A8DD-BBED-EE1A-1868BC9B1423}"/>
              </a:ext>
              <a:ext uri="{C183D7F6-B498-43B3-948B-1728B52AA6E4}">
                <adec:decorative xmlns:adec="http://schemas.microsoft.com/office/drawing/2017/decorative" val="1"/>
              </a:ext>
            </a:extLst>
          </p:cNvPr>
          <p:cNvCxnSpPr>
            <a:cxnSpLocks/>
          </p:cNvCxnSpPr>
          <p:nvPr/>
        </p:nvCxnSpPr>
        <p:spPr>
          <a:xfrm>
            <a:off x="0" y="2405687"/>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D1DD56-9C52-AF32-9ACC-20A073A91220}"/>
              </a:ext>
              <a:ext uri="{C183D7F6-B498-43B3-948B-1728B52AA6E4}">
                <adec:decorative xmlns:adec="http://schemas.microsoft.com/office/drawing/2017/decorative" val="1"/>
              </a:ext>
            </a:extLst>
          </p:cNvPr>
          <p:cNvCxnSpPr>
            <a:cxnSpLocks/>
          </p:cNvCxnSpPr>
          <p:nvPr/>
        </p:nvCxnSpPr>
        <p:spPr>
          <a:xfrm>
            <a:off x="0" y="3145178"/>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871A53C-BA63-8898-3711-64A91D0EA0A5}"/>
              </a:ext>
              <a:ext uri="{C183D7F6-B498-43B3-948B-1728B52AA6E4}">
                <adec:decorative xmlns:adec="http://schemas.microsoft.com/office/drawing/2017/decorative" val="1"/>
              </a:ext>
            </a:extLst>
          </p:cNvPr>
          <p:cNvCxnSpPr>
            <a:cxnSpLocks/>
          </p:cNvCxnSpPr>
          <p:nvPr/>
        </p:nvCxnSpPr>
        <p:spPr>
          <a:xfrm>
            <a:off x="0" y="3884364"/>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28DFF9-2FD8-6E90-9A7F-88DC69943EC8}"/>
              </a:ext>
              <a:ext uri="{C183D7F6-B498-43B3-948B-1728B52AA6E4}">
                <adec:decorative xmlns:adec="http://schemas.microsoft.com/office/drawing/2017/decorative" val="1"/>
              </a:ext>
            </a:extLst>
          </p:cNvPr>
          <p:cNvCxnSpPr>
            <a:cxnSpLocks/>
          </p:cNvCxnSpPr>
          <p:nvPr/>
        </p:nvCxnSpPr>
        <p:spPr>
          <a:xfrm>
            <a:off x="0" y="4623550"/>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DF6878-7B84-0FFE-4DE0-443F42243057}"/>
              </a:ext>
              <a:ext uri="{C183D7F6-B498-43B3-948B-1728B52AA6E4}">
                <adec:decorative xmlns:adec="http://schemas.microsoft.com/office/drawing/2017/decorative" val="1"/>
              </a:ext>
            </a:extLst>
          </p:cNvPr>
          <p:cNvCxnSpPr>
            <a:cxnSpLocks/>
          </p:cNvCxnSpPr>
          <p:nvPr/>
        </p:nvCxnSpPr>
        <p:spPr>
          <a:xfrm>
            <a:off x="0" y="5360759"/>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2BA6604D-000E-22C8-24D5-252D34A319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3488E50A-6024-E606-567A-C84456CFB4AA}"/>
              </a:ext>
            </a:extLst>
          </p:cNvPr>
          <p:cNvSpPr>
            <a:spLocks noGrp="1"/>
          </p:cNvSpPr>
          <p:nvPr>
            <p:ph type="sldNum" sz="quarter" idx="10"/>
          </p:nvPr>
        </p:nvSpPr>
        <p:spPr/>
        <p:txBody>
          <a:bodyPr/>
          <a:lstStyle/>
          <a:p>
            <a:fld id="{BC0F0449-EF10-3E4D-894D-3DE10CF4206D}" type="slidenum">
              <a:rPr lang="en-US" smtClean="0"/>
              <a:pPr/>
              <a:t>2</a:t>
            </a:fld>
            <a:endParaRPr lang="en-US" dirty="0"/>
          </a:p>
        </p:txBody>
      </p:sp>
      <p:sp>
        <p:nvSpPr>
          <p:cNvPr id="17" name="Picture Placeholder 16">
            <a:extLst>
              <a:ext uri="{FF2B5EF4-FFF2-40B4-BE49-F238E27FC236}">
                <a16:creationId xmlns:a16="http://schemas.microsoft.com/office/drawing/2014/main" id="{4859E7C8-EC02-4F6D-54FA-CB68B0C72430}"/>
              </a:ext>
            </a:extLst>
          </p:cNvPr>
          <p:cNvSpPr>
            <a:spLocks noGrp="1"/>
          </p:cNvSpPr>
          <p:nvPr>
            <p:ph type="pic" sz="quarter" idx="12"/>
          </p:nvPr>
        </p:nvSpPr>
        <p:spPr/>
      </p:sp>
      <p:cxnSp>
        <p:nvCxnSpPr>
          <p:cNvPr id="18" name="Straight Connector 17">
            <a:extLst>
              <a:ext uri="{FF2B5EF4-FFF2-40B4-BE49-F238E27FC236}">
                <a16:creationId xmlns:a16="http://schemas.microsoft.com/office/drawing/2014/main" id="{C9D2D8A6-4178-F679-97ED-BBE437EC8DDB}"/>
              </a:ext>
              <a:ext uri="{C183D7F6-B498-43B3-948B-1728B52AA6E4}">
                <adec:decorative xmlns:adec="http://schemas.microsoft.com/office/drawing/2017/decorative" val="1"/>
              </a:ext>
            </a:extLst>
          </p:cNvPr>
          <p:cNvCxnSpPr>
            <a:cxnSpLocks/>
          </p:cNvCxnSpPr>
          <p:nvPr/>
        </p:nvCxnSpPr>
        <p:spPr>
          <a:xfrm>
            <a:off x="10160" y="5990679"/>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 Placeholder 7">
            <a:extLst>
              <a:ext uri="{FF2B5EF4-FFF2-40B4-BE49-F238E27FC236}">
                <a16:creationId xmlns:a16="http://schemas.microsoft.com/office/drawing/2014/main" id="{999E5C76-701A-55B2-CC2F-2E72E4504717}"/>
              </a:ext>
            </a:extLst>
          </p:cNvPr>
          <p:cNvSpPr txBox="1">
            <a:spLocks/>
          </p:cNvSpPr>
          <p:nvPr/>
        </p:nvSpPr>
        <p:spPr>
          <a:xfrm>
            <a:off x="3822192" y="5745734"/>
            <a:ext cx="3794760"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CONCLUSION</a:t>
            </a:r>
            <a:endParaRPr lang="en-US" dirty="0"/>
          </a:p>
        </p:txBody>
      </p:sp>
    </p:spTree>
    <p:extLst>
      <p:ext uri="{BB962C8B-B14F-4D97-AF65-F5344CB8AC3E}">
        <p14:creationId xmlns:p14="http://schemas.microsoft.com/office/powerpoint/2010/main" val="102626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0"/>
            <a:ext cx="12198096" cy="1055001"/>
          </a:xfrm>
        </p:spPr>
        <p:txBody>
          <a:bodyPr/>
          <a:lstStyle/>
          <a:p>
            <a:r>
              <a:rPr lang="en-US" sz="8000" dirty="0">
                <a:latin typeface="Bodoni MT Condensed" panose="02070606080606020203" pitchFamily="18" charset="77"/>
              </a:rPr>
              <a:t>ABSTRACT</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275303" y="904568"/>
            <a:ext cx="11520458" cy="4670322"/>
          </a:xfrm>
        </p:spPr>
        <p:txBody>
          <a:bodyPr/>
          <a:lstStyle/>
          <a:p>
            <a:pPr algn="just">
              <a:lnSpc>
                <a:spcPct val="150000"/>
              </a:lnSpc>
            </a:pPr>
            <a:r>
              <a:rPr lang="en-US" dirty="0">
                <a:latin typeface="Avenir Next LT Pro" panose="020B0504020202020204" pitchFamily="34" charset="77"/>
              </a:rPr>
              <a:t>	The Healthcare Management System (HMS) introduces three distinct login panels for administrators, doctors, and patients, fostering seamless interaction and information exchange. The administrative login empowers efficient management of disease details, medication records, appointments, and feedback mechanisms. Doctors benefit from managing patient health records and conducting video call consultations for remote patient care. Patients access their medical history, schedule appointments, and offer feedback, promoting active engagement in their healthcare journey. Key features include centralized data management, real-time communication, and user-friendly interfaces, promising to optimize processes, enhance resource accessibility, and improve overall healthcare outcomes</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3</a:t>
            </a:fld>
            <a:endParaRPr lang="en-US" dirty="0"/>
          </a:p>
        </p:txBody>
      </p:sp>
      <p:cxnSp>
        <p:nvCxnSpPr>
          <p:cNvPr id="2" name="Straight Connector 1">
            <a:extLst>
              <a:ext uri="{FF2B5EF4-FFF2-40B4-BE49-F238E27FC236}">
                <a16:creationId xmlns:a16="http://schemas.microsoft.com/office/drawing/2014/main" id="{A17C83FD-E033-4CF5-484C-FE5C8ECB1CFD}"/>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71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0"/>
            <a:ext cx="12198096" cy="1055001"/>
          </a:xfrm>
        </p:spPr>
        <p:txBody>
          <a:bodyPr/>
          <a:lstStyle/>
          <a:p>
            <a:r>
              <a:rPr lang="en-US" sz="8000" b="1" dirty="0">
                <a:solidFill>
                  <a:schemeClr val="tx1">
                    <a:lumMod val="75000"/>
                    <a:lumOff val="25000"/>
                  </a:schemeClr>
                </a:solidFill>
                <a:latin typeface="Bodoni MT Condensed" panose="02070606080606020203" pitchFamily="18" charset="77"/>
              </a:rPr>
              <a:t>INTRODUCTION</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275303" y="904568"/>
            <a:ext cx="11520458" cy="4670322"/>
          </a:xfrm>
        </p:spPr>
        <p:txBody>
          <a:bodyPr/>
          <a:lstStyle/>
          <a:p>
            <a:pPr algn="just">
              <a:lnSpc>
                <a:spcPct val="150000"/>
              </a:lnSpc>
            </a:pPr>
            <a:r>
              <a:rPr lang="en-US" dirty="0">
                <a:latin typeface="Avenir Next LT Pro" panose="020B0504020202020204" pitchFamily="34" charset="77"/>
              </a:rPr>
              <a:t>	In our fast-paced world, the evolution of technology has reshaped every aspect of society, including healthcare. To meet the demands for accessible, efficient, and high-quality healthcare services, a robust Healthcare Management System (HMS) is essential. Traditional healthcare administration struggles with managing vast patient data, coordinating stakeholders, and facilitating seamless communication. Our integrated HMS addresses these challenges with three login panels tailored for administrators, doctors, and patients.</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4</a:t>
            </a:fld>
            <a:endParaRPr lang="en-US" dirty="0"/>
          </a:p>
        </p:txBody>
      </p:sp>
      <p:cxnSp>
        <p:nvCxnSpPr>
          <p:cNvPr id="9" name="Straight Connector 8">
            <a:extLst>
              <a:ext uri="{FF2B5EF4-FFF2-40B4-BE49-F238E27FC236}">
                <a16:creationId xmlns:a16="http://schemas.microsoft.com/office/drawing/2014/main" id="{38328B9F-B7C6-53C0-0B8F-EB8D58243921}"/>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0"/>
            <a:ext cx="12198096" cy="1055001"/>
          </a:xfrm>
        </p:spPr>
        <p:txBody>
          <a:bodyPr/>
          <a:lstStyle/>
          <a:p>
            <a:r>
              <a:rPr lang="en-US" sz="8000" dirty="0">
                <a:latin typeface="Bodoni MT Condensed" panose="02070606080606020203" pitchFamily="18" charset="77"/>
              </a:rPr>
              <a:t>Contd.,</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275303" y="904568"/>
            <a:ext cx="11520458" cy="4670322"/>
          </a:xfrm>
        </p:spPr>
        <p:txBody>
          <a:bodyPr/>
          <a:lstStyle/>
          <a:p>
            <a:pPr algn="just">
              <a:lnSpc>
                <a:spcPct val="150000"/>
              </a:lnSpc>
            </a:pPr>
            <a:r>
              <a:rPr lang="en-US" dirty="0">
                <a:latin typeface="Avenir Next LT Pro" panose="020B0504020202020204" pitchFamily="34" charset="77"/>
              </a:rPr>
              <a:t>	The administrative panel streamlines data management, enabling efficient patient record keeping, medication tracking, appointment scheduling, and feedback collection. Healthcare professionals benefit from the doctor panel, facilitating access to patient records, scheduling appointments, conducting video consultations, and collaborating with peers. Patients engage through the user-friendly patient panel, accessing personal health records, scheduling appointments, and providing feedback. By integrating these functionalities, our HMS promises to optimize healthcare management, enhance patient care outcomes, and advance healthcare delivery in the digital era.</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5</a:t>
            </a:fld>
            <a:endParaRPr lang="en-US" dirty="0"/>
          </a:p>
        </p:txBody>
      </p:sp>
      <p:cxnSp>
        <p:nvCxnSpPr>
          <p:cNvPr id="9" name="Straight Connector 8">
            <a:extLst>
              <a:ext uri="{FF2B5EF4-FFF2-40B4-BE49-F238E27FC236}">
                <a16:creationId xmlns:a16="http://schemas.microsoft.com/office/drawing/2014/main" id="{38328B9F-B7C6-53C0-0B8F-EB8D58243921}"/>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93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0"/>
            <a:ext cx="12198096" cy="1055001"/>
          </a:xfrm>
        </p:spPr>
        <p:txBody>
          <a:bodyPr/>
          <a:lstStyle/>
          <a:p>
            <a:r>
              <a:rPr lang="en-US" sz="8000" dirty="0">
                <a:latin typeface="Bodoni MT Condensed" panose="02070606080606020203" pitchFamily="18" charset="77"/>
              </a:rPr>
              <a:t>PROPOSED SYSTEM</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365760" y="1800772"/>
            <a:ext cx="11520458" cy="3989930"/>
          </a:xfrm>
        </p:spPr>
        <p:txBody>
          <a:bodyPr/>
          <a:lstStyle/>
          <a:p>
            <a:pPr algn="just">
              <a:lnSpc>
                <a:spcPct val="150000"/>
              </a:lnSpc>
            </a:pPr>
            <a:r>
              <a:rPr lang="en-US" dirty="0">
                <a:latin typeface="Avenir Next LT Pro" panose="020B0504020202020204" pitchFamily="34" charset="77"/>
              </a:rPr>
              <a:t>	 Our proposed Healthcare Management System promises to revolutionize healthcare administration by offering a comprehensive solution tailored to the complexities of modern healthcare. Designed with a user-centric approach, it integrates patient records, scheduling, billing, and communication into a single, intuitive platform. By automating tasks and streamlining workflows, it boosts operational efficiency for providers while ensuring data security. The system facilitates seamless communication among stakeholders and offers robust analytics for informed decision-making. With scalability, flexibility, and mobile accessibility, it empowers healthcare organizations to deliver high-quality care efficiently.</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6</a:t>
            </a:fld>
            <a:endParaRPr lang="en-US" dirty="0"/>
          </a:p>
        </p:txBody>
      </p:sp>
      <p:cxnSp>
        <p:nvCxnSpPr>
          <p:cNvPr id="2" name="Straight Connector 1">
            <a:extLst>
              <a:ext uri="{FF2B5EF4-FFF2-40B4-BE49-F238E27FC236}">
                <a16:creationId xmlns:a16="http://schemas.microsoft.com/office/drawing/2014/main" id="{B2C1D7AC-8719-8A09-BCDF-FC4AF75936BD}"/>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2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96645" y="-70301"/>
            <a:ext cx="12198096" cy="1055001"/>
          </a:xfrm>
        </p:spPr>
        <p:txBody>
          <a:bodyPr/>
          <a:lstStyle/>
          <a:p>
            <a:r>
              <a:rPr lang="en-US" sz="4800" dirty="0"/>
              <a:t>FLOW CHART</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7</a:t>
            </a:fld>
            <a:endParaRPr lang="en-US" dirty="0"/>
          </a:p>
        </p:txBody>
      </p:sp>
      <p:pic>
        <p:nvPicPr>
          <p:cNvPr id="9" name="Picture 8">
            <a:extLst>
              <a:ext uri="{FF2B5EF4-FFF2-40B4-BE49-F238E27FC236}">
                <a16:creationId xmlns:a16="http://schemas.microsoft.com/office/drawing/2014/main" id="{A999BBDF-5C70-2493-19B1-C467998380F5}"/>
              </a:ext>
            </a:extLst>
          </p:cNvPr>
          <p:cNvPicPr>
            <a:picLocks noChangeAspect="1"/>
          </p:cNvPicPr>
          <p:nvPr/>
        </p:nvPicPr>
        <p:blipFill>
          <a:blip r:embed="rId2"/>
          <a:stretch>
            <a:fillRect/>
          </a:stretch>
        </p:blipFill>
        <p:spPr>
          <a:xfrm>
            <a:off x="4174625" y="923094"/>
            <a:ext cx="4574270" cy="5477706"/>
          </a:xfrm>
          <a:prstGeom prst="rect">
            <a:avLst/>
          </a:prstGeom>
        </p:spPr>
      </p:pic>
      <p:cxnSp>
        <p:nvCxnSpPr>
          <p:cNvPr id="10" name="Straight Connector 9">
            <a:extLst>
              <a:ext uri="{FF2B5EF4-FFF2-40B4-BE49-F238E27FC236}">
                <a16:creationId xmlns:a16="http://schemas.microsoft.com/office/drawing/2014/main" id="{00ED03EA-CC59-0BB9-5027-71C4D232970A}"/>
              </a:ext>
              <a:ext uri="{C183D7F6-B498-43B3-948B-1728B52AA6E4}">
                <adec:decorative xmlns:adec="http://schemas.microsoft.com/office/drawing/2017/decorative" val="1"/>
              </a:ext>
            </a:extLst>
          </p:cNvPr>
          <p:cNvCxnSpPr>
            <a:cxnSpLocks/>
          </p:cNvCxnSpPr>
          <p:nvPr/>
        </p:nvCxnSpPr>
        <p:spPr>
          <a:xfrm>
            <a:off x="0" y="80459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01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A80AC7-AF38-7287-BCD5-413814E1A685}"/>
              </a:ext>
            </a:extLst>
          </p:cNvPr>
          <p:cNvSpPr>
            <a:spLocks noGrp="1"/>
          </p:cNvSpPr>
          <p:nvPr>
            <p:ph type="title"/>
          </p:nvPr>
        </p:nvSpPr>
        <p:spPr/>
        <p:txBody>
          <a:bodyPr/>
          <a:lstStyle/>
          <a:p>
            <a:r>
              <a:rPr lang="en-US" dirty="0"/>
              <a:t>SOFTWARE REQUIREMENTS</a:t>
            </a:r>
          </a:p>
        </p:txBody>
      </p:sp>
      <p:sp>
        <p:nvSpPr>
          <p:cNvPr id="2" name="Text Placeholder 1">
            <a:extLst>
              <a:ext uri="{FF2B5EF4-FFF2-40B4-BE49-F238E27FC236}">
                <a16:creationId xmlns:a16="http://schemas.microsoft.com/office/drawing/2014/main" id="{78112977-E8D4-634A-290F-CD18B41E9493}"/>
              </a:ext>
            </a:extLst>
          </p:cNvPr>
          <p:cNvSpPr>
            <a:spLocks noGrp="1"/>
          </p:cNvSpPr>
          <p:nvPr>
            <p:ph type="body" idx="1"/>
          </p:nvPr>
        </p:nvSpPr>
        <p:spPr/>
        <p:txBody>
          <a:bodyPr/>
          <a:lstStyle/>
          <a:p>
            <a:pPr lvl="0"/>
            <a:r>
              <a:rPr lang="en-US" sz="2800" dirty="0"/>
              <a:t>FRONTEND</a:t>
            </a:r>
          </a:p>
        </p:txBody>
      </p:sp>
      <p:sp>
        <p:nvSpPr>
          <p:cNvPr id="3" name="Content Placeholder 2">
            <a:extLst>
              <a:ext uri="{FF2B5EF4-FFF2-40B4-BE49-F238E27FC236}">
                <a16:creationId xmlns:a16="http://schemas.microsoft.com/office/drawing/2014/main" id="{2174649C-CBA1-11ED-AB13-C8B9665E1FAA}"/>
              </a:ext>
            </a:extLst>
          </p:cNvPr>
          <p:cNvSpPr>
            <a:spLocks noGrp="1"/>
          </p:cNvSpPr>
          <p:nvPr>
            <p:ph sz="half" idx="2"/>
          </p:nvPr>
        </p:nvSpPr>
        <p:spPr/>
        <p:txBody>
          <a:bodyPr/>
          <a:lstStyle/>
          <a:p>
            <a:r>
              <a:rPr lang="en-US" sz="2000" dirty="0"/>
              <a:t>HTML5</a:t>
            </a:r>
          </a:p>
          <a:p>
            <a:r>
              <a:rPr lang="en-US" sz="2000" dirty="0"/>
              <a:t>CSS</a:t>
            </a:r>
          </a:p>
          <a:p>
            <a:r>
              <a:rPr lang="en-US" sz="2000" dirty="0"/>
              <a:t>JAVA SCRIPT</a:t>
            </a:r>
          </a:p>
          <a:p>
            <a:r>
              <a:rPr lang="en-US" sz="2000" dirty="0"/>
              <a:t>REACT JS</a:t>
            </a:r>
          </a:p>
        </p:txBody>
      </p:sp>
      <p:sp>
        <p:nvSpPr>
          <p:cNvPr id="4" name="Text Placeholder 3">
            <a:extLst>
              <a:ext uri="{FF2B5EF4-FFF2-40B4-BE49-F238E27FC236}">
                <a16:creationId xmlns:a16="http://schemas.microsoft.com/office/drawing/2014/main" id="{85A47A93-6E90-0CA6-8F25-0E66CB3F3EC9}"/>
              </a:ext>
            </a:extLst>
          </p:cNvPr>
          <p:cNvSpPr>
            <a:spLocks noGrp="1"/>
          </p:cNvSpPr>
          <p:nvPr>
            <p:ph type="body" sz="quarter" idx="3"/>
          </p:nvPr>
        </p:nvSpPr>
        <p:spPr/>
        <p:txBody>
          <a:bodyPr/>
          <a:lstStyle/>
          <a:p>
            <a:r>
              <a:rPr lang="en-US" sz="2800" dirty="0"/>
              <a:t>BACKEND</a:t>
            </a:r>
          </a:p>
        </p:txBody>
      </p:sp>
      <p:sp>
        <p:nvSpPr>
          <p:cNvPr id="5" name="Content Placeholder 4">
            <a:extLst>
              <a:ext uri="{FF2B5EF4-FFF2-40B4-BE49-F238E27FC236}">
                <a16:creationId xmlns:a16="http://schemas.microsoft.com/office/drawing/2014/main" id="{EA4E5B59-B3E7-9A21-3ACF-DA31CFEF2AD0}"/>
              </a:ext>
            </a:extLst>
          </p:cNvPr>
          <p:cNvSpPr>
            <a:spLocks noGrp="1"/>
          </p:cNvSpPr>
          <p:nvPr>
            <p:ph sz="quarter" idx="4"/>
          </p:nvPr>
        </p:nvSpPr>
        <p:spPr/>
        <p:txBody>
          <a:bodyPr/>
          <a:lstStyle/>
          <a:p>
            <a:r>
              <a:rPr lang="en-US" sz="2000" dirty="0"/>
              <a:t>PYTHON (</a:t>
            </a:r>
            <a:r>
              <a:rPr lang="en-US" sz="2000" b="1" dirty="0"/>
              <a:t>DJANGO</a:t>
            </a:r>
            <a:r>
              <a:rPr lang="en-US" sz="2000" dirty="0"/>
              <a:t>)</a:t>
            </a:r>
          </a:p>
        </p:txBody>
      </p:sp>
      <p:sp>
        <p:nvSpPr>
          <p:cNvPr id="7" name="Text Placeholder 6">
            <a:extLst>
              <a:ext uri="{FF2B5EF4-FFF2-40B4-BE49-F238E27FC236}">
                <a16:creationId xmlns:a16="http://schemas.microsoft.com/office/drawing/2014/main" id="{942989E4-1C92-2B34-AB7D-944073EA91FC}"/>
              </a:ext>
            </a:extLst>
          </p:cNvPr>
          <p:cNvSpPr>
            <a:spLocks noGrp="1"/>
          </p:cNvSpPr>
          <p:nvPr>
            <p:ph type="body" sz="quarter" idx="12"/>
          </p:nvPr>
        </p:nvSpPr>
        <p:spPr/>
        <p:txBody>
          <a:bodyPr/>
          <a:lstStyle/>
          <a:p>
            <a:r>
              <a:rPr lang="en-US" sz="2800" dirty="0"/>
              <a:t>DATABASE</a:t>
            </a:r>
          </a:p>
        </p:txBody>
      </p:sp>
      <p:sp>
        <p:nvSpPr>
          <p:cNvPr id="8" name="Content Placeholder 7">
            <a:extLst>
              <a:ext uri="{FF2B5EF4-FFF2-40B4-BE49-F238E27FC236}">
                <a16:creationId xmlns:a16="http://schemas.microsoft.com/office/drawing/2014/main" id="{2D32E792-2E65-E515-4DC4-6F99AF752B1D}"/>
              </a:ext>
            </a:extLst>
          </p:cNvPr>
          <p:cNvSpPr>
            <a:spLocks noGrp="1"/>
          </p:cNvSpPr>
          <p:nvPr>
            <p:ph sz="quarter" idx="13"/>
          </p:nvPr>
        </p:nvSpPr>
        <p:spPr/>
        <p:txBody>
          <a:bodyPr/>
          <a:lstStyle/>
          <a:p>
            <a:r>
              <a:rPr lang="en-US" sz="2000" dirty="0"/>
              <a:t>MY SQL</a:t>
            </a:r>
          </a:p>
        </p:txBody>
      </p:sp>
      <p:sp>
        <p:nvSpPr>
          <p:cNvPr id="16" name="Footer Placeholder 15">
            <a:extLst>
              <a:ext uri="{FF2B5EF4-FFF2-40B4-BE49-F238E27FC236}">
                <a16:creationId xmlns:a16="http://schemas.microsoft.com/office/drawing/2014/main" id="{5D1B7B9C-13B9-79F1-2B78-B603D23C90DD}"/>
              </a:ext>
            </a:extLst>
          </p:cNvPr>
          <p:cNvSpPr>
            <a:spLocks noGrp="1"/>
          </p:cNvSpPr>
          <p:nvPr>
            <p:ph type="ftr" sz="quarter" idx="11"/>
          </p:nvPr>
        </p:nvSpPr>
        <p:spPr/>
        <p:txBody>
          <a:bodyPr/>
          <a:lstStyle/>
          <a:p>
            <a:r>
              <a:rPr lang="en-US" dirty="0"/>
              <a:t>Presentation title</a:t>
            </a:r>
          </a:p>
        </p:txBody>
      </p:sp>
      <p:sp>
        <p:nvSpPr>
          <p:cNvPr id="17" name="Slide Number Placeholder 16">
            <a:extLst>
              <a:ext uri="{FF2B5EF4-FFF2-40B4-BE49-F238E27FC236}">
                <a16:creationId xmlns:a16="http://schemas.microsoft.com/office/drawing/2014/main" id="{46AFC68A-D6EE-4A98-CB34-51D0ABF7CC97}"/>
              </a:ext>
            </a:extLst>
          </p:cNvPr>
          <p:cNvSpPr>
            <a:spLocks noGrp="1"/>
          </p:cNvSpPr>
          <p:nvPr>
            <p:ph type="sldNum" sz="quarter" idx="10"/>
          </p:nvPr>
        </p:nvSpPr>
        <p:spPr/>
        <p:txBody>
          <a:bodyPr/>
          <a:lstStyle/>
          <a:p>
            <a:fld id="{BC0F0449-EF10-3E4D-894D-3DE10CF4206D}" type="slidenum">
              <a:rPr lang="en-US" smtClean="0"/>
              <a:pPr/>
              <a:t>8</a:t>
            </a:fld>
            <a:endParaRPr lang="en-US" dirty="0"/>
          </a:p>
        </p:txBody>
      </p:sp>
    </p:spTree>
    <p:extLst>
      <p:ext uri="{BB962C8B-B14F-4D97-AF65-F5344CB8AC3E}">
        <p14:creationId xmlns:p14="http://schemas.microsoft.com/office/powerpoint/2010/main" val="222661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96645" y="-70301"/>
            <a:ext cx="12198096" cy="1055001"/>
          </a:xfrm>
        </p:spPr>
        <p:txBody>
          <a:bodyPr/>
          <a:lstStyle/>
          <a:p>
            <a:r>
              <a:rPr lang="en-US" sz="4800" dirty="0"/>
              <a:t>OUTPUT</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9</a:t>
            </a:fld>
            <a:endParaRPr lang="en-US" dirty="0"/>
          </a:p>
        </p:txBody>
      </p:sp>
      <p:cxnSp>
        <p:nvCxnSpPr>
          <p:cNvPr id="2" name="Straight Connector 1">
            <a:extLst>
              <a:ext uri="{FF2B5EF4-FFF2-40B4-BE49-F238E27FC236}">
                <a16:creationId xmlns:a16="http://schemas.microsoft.com/office/drawing/2014/main" id="{3BBBC84D-5FBC-2B49-3E02-7D6E7F6403AF}"/>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323357-E4B1-FEEE-E6E7-31FC52E5AF67}"/>
              </a:ext>
            </a:extLst>
          </p:cNvPr>
          <p:cNvPicPr>
            <a:picLocks noChangeAspect="1"/>
          </p:cNvPicPr>
          <p:nvPr/>
        </p:nvPicPr>
        <p:blipFill>
          <a:blip r:embed="rId2"/>
          <a:stretch>
            <a:fillRect/>
          </a:stretch>
        </p:blipFill>
        <p:spPr>
          <a:xfrm>
            <a:off x="8581328" y="1440725"/>
            <a:ext cx="3214432" cy="1955484"/>
          </a:xfrm>
          <a:prstGeom prst="rect">
            <a:avLst/>
          </a:prstGeom>
        </p:spPr>
      </p:pic>
      <p:pic>
        <p:nvPicPr>
          <p:cNvPr id="9" name="Picture 8">
            <a:extLst>
              <a:ext uri="{FF2B5EF4-FFF2-40B4-BE49-F238E27FC236}">
                <a16:creationId xmlns:a16="http://schemas.microsoft.com/office/drawing/2014/main" id="{1C3E4D87-B82A-0AA3-821C-03B5667523A4}"/>
              </a:ext>
            </a:extLst>
          </p:cNvPr>
          <p:cNvPicPr>
            <a:picLocks noChangeAspect="1"/>
          </p:cNvPicPr>
          <p:nvPr/>
        </p:nvPicPr>
        <p:blipFill>
          <a:blip r:embed="rId3"/>
          <a:stretch>
            <a:fillRect/>
          </a:stretch>
        </p:blipFill>
        <p:spPr>
          <a:xfrm>
            <a:off x="4646105" y="1356995"/>
            <a:ext cx="3352067" cy="2039214"/>
          </a:xfrm>
          <a:prstGeom prst="rect">
            <a:avLst/>
          </a:prstGeom>
        </p:spPr>
      </p:pic>
      <p:pic>
        <p:nvPicPr>
          <p:cNvPr id="11" name="Picture 10">
            <a:extLst>
              <a:ext uri="{FF2B5EF4-FFF2-40B4-BE49-F238E27FC236}">
                <a16:creationId xmlns:a16="http://schemas.microsoft.com/office/drawing/2014/main" id="{B7BBD54D-E8E3-A539-4146-9DD443A0F03C}"/>
              </a:ext>
            </a:extLst>
          </p:cNvPr>
          <p:cNvPicPr>
            <a:picLocks noChangeAspect="1"/>
          </p:cNvPicPr>
          <p:nvPr/>
        </p:nvPicPr>
        <p:blipFill>
          <a:blip r:embed="rId4"/>
          <a:stretch>
            <a:fillRect/>
          </a:stretch>
        </p:blipFill>
        <p:spPr>
          <a:xfrm>
            <a:off x="8533896" y="4076991"/>
            <a:ext cx="3352066" cy="2039213"/>
          </a:xfrm>
          <a:prstGeom prst="rect">
            <a:avLst/>
          </a:prstGeom>
        </p:spPr>
      </p:pic>
      <p:pic>
        <p:nvPicPr>
          <p:cNvPr id="13" name="Picture 12">
            <a:extLst>
              <a:ext uri="{FF2B5EF4-FFF2-40B4-BE49-F238E27FC236}">
                <a16:creationId xmlns:a16="http://schemas.microsoft.com/office/drawing/2014/main" id="{16DCE43E-1D89-62A9-2D0F-E533D49C0514}"/>
              </a:ext>
            </a:extLst>
          </p:cNvPr>
          <p:cNvPicPr>
            <a:picLocks noChangeAspect="1"/>
          </p:cNvPicPr>
          <p:nvPr/>
        </p:nvPicPr>
        <p:blipFill>
          <a:blip r:embed="rId5"/>
          <a:stretch>
            <a:fillRect/>
          </a:stretch>
        </p:blipFill>
        <p:spPr>
          <a:xfrm>
            <a:off x="497326" y="1388419"/>
            <a:ext cx="3300412" cy="2007790"/>
          </a:xfrm>
          <a:prstGeom prst="rect">
            <a:avLst/>
          </a:prstGeom>
        </p:spPr>
      </p:pic>
      <p:pic>
        <p:nvPicPr>
          <p:cNvPr id="15" name="Picture 14">
            <a:extLst>
              <a:ext uri="{FF2B5EF4-FFF2-40B4-BE49-F238E27FC236}">
                <a16:creationId xmlns:a16="http://schemas.microsoft.com/office/drawing/2014/main" id="{021F39E9-2192-3136-DF4E-F1A6C1D49865}"/>
              </a:ext>
            </a:extLst>
          </p:cNvPr>
          <p:cNvPicPr>
            <a:picLocks noChangeAspect="1"/>
          </p:cNvPicPr>
          <p:nvPr/>
        </p:nvPicPr>
        <p:blipFill>
          <a:blip r:embed="rId6"/>
          <a:stretch>
            <a:fillRect/>
          </a:stretch>
        </p:blipFill>
        <p:spPr>
          <a:xfrm>
            <a:off x="4655939" y="4131611"/>
            <a:ext cx="3352066" cy="2039213"/>
          </a:xfrm>
          <a:prstGeom prst="rect">
            <a:avLst/>
          </a:prstGeom>
        </p:spPr>
      </p:pic>
      <p:pic>
        <p:nvPicPr>
          <p:cNvPr id="17" name="Picture 16">
            <a:extLst>
              <a:ext uri="{FF2B5EF4-FFF2-40B4-BE49-F238E27FC236}">
                <a16:creationId xmlns:a16="http://schemas.microsoft.com/office/drawing/2014/main" id="{EAAF14DB-6AEA-E772-1504-F6E4A04938D4}"/>
              </a:ext>
            </a:extLst>
          </p:cNvPr>
          <p:cNvPicPr>
            <a:picLocks noChangeAspect="1"/>
          </p:cNvPicPr>
          <p:nvPr/>
        </p:nvPicPr>
        <p:blipFill>
          <a:blip r:embed="rId7"/>
          <a:stretch>
            <a:fillRect/>
          </a:stretch>
        </p:blipFill>
        <p:spPr>
          <a:xfrm>
            <a:off x="497326" y="4163035"/>
            <a:ext cx="3300412" cy="2007789"/>
          </a:xfrm>
          <a:prstGeom prst="rect">
            <a:avLst/>
          </a:prstGeom>
        </p:spPr>
      </p:pic>
    </p:spTree>
    <p:extLst>
      <p:ext uri="{BB962C8B-B14F-4D97-AF65-F5344CB8AC3E}">
        <p14:creationId xmlns:p14="http://schemas.microsoft.com/office/powerpoint/2010/main" val="2364716332"/>
      </p:ext>
    </p:extLst>
  </p:cSld>
  <p:clrMapOvr>
    <a:masterClrMapping/>
  </p:clrMapOvr>
</p:sld>
</file>

<file path=ppt/theme/theme1.xml><?xml version="1.0" encoding="utf-8"?>
<a:theme xmlns:a="http://schemas.openxmlformats.org/drawingml/2006/main" name="Office Theme">
  <a:themeElements>
    <a:clrScheme name="Custom 51">
      <a:dk1>
        <a:srgbClr val="010101"/>
      </a:dk1>
      <a:lt1>
        <a:srgbClr val="FFFFFF"/>
      </a:lt1>
      <a:dk2>
        <a:srgbClr val="F9987F"/>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33CA24C-CD06-4FED-9400-8722D47B2DE8}">
  <ds:schemaRefs>
    <ds:schemaRef ds:uri="http://schemas.microsoft.com/sharepoint/v3/contenttype/forms"/>
  </ds:schemaRefs>
</ds:datastoreItem>
</file>

<file path=customXml/itemProps2.xml><?xml version="1.0" encoding="utf-8"?>
<ds:datastoreItem xmlns:ds="http://schemas.openxmlformats.org/officeDocument/2006/customXml" ds:itemID="{2D7B06D1-7850-46BB-A9CE-FFFBBA271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8DECC2-4004-45B0-9152-E844B904755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TM00089993</Template>
  <TotalTime>41</TotalTime>
  <Words>568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Bodoni MT Condensed</vt:lpstr>
      <vt:lpstr>Calibri</vt:lpstr>
      <vt:lpstr>Office Theme</vt:lpstr>
      <vt:lpstr>Healthcare management </vt:lpstr>
      <vt:lpstr>Agenda</vt:lpstr>
      <vt:lpstr>ABSTRACT</vt:lpstr>
      <vt:lpstr>INTRODUCTION</vt:lpstr>
      <vt:lpstr>Contd.,</vt:lpstr>
      <vt:lpstr>PROPOSED SYSTEM</vt:lpstr>
      <vt:lpstr>FLOW CHART</vt:lpstr>
      <vt:lpstr>SOFTWARE REQUIREMENTS</vt:lpstr>
      <vt:lpstr>OUTPUT</vt:lpstr>
      <vt:lpstr>CONCLUSION</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Tamizh</dc:creator>
  <cp:lastModifiedBy>TAMILSELVAN N</cp:lastModifiedBy>
  <cp:revision>5</cp:revision>
  <dcterms:created xsi:type="dcterms:W3CDTF">2024-04-19T15:04:27Z</dcterms:created>
  <dcterms:modified xsi:type="dcterms:W3CDTF">2024-04-21T12:22:46Z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