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9928-0CDE-8219-0AD9-9B099E0C7CAE}"/>
              </a:ext>
            </a:extLst>
          </p:cNvPr>
          <p:cNvSpPr>
            <a:spLocks noGrp="1"/>
          </p:cNvSpPr>
          <p:nvPr>
            <p:ph type="ctrTitle"/>
          </p:nvPr>
        </p:nvSpPr>
        <p:spPr>
          <a:xfrm>
            <a:off x="1690853" y="-576141"/>
            <a:ext cx="9029283" cy="5087983"/>
          </a:xfrm>
        </p:spPr>
        <p:txBody>
          <a:bodyPr/>
          <a:lstStyle/>
          <a:p>
            <a:r>
              <a:rPr lang="en-IN" b="1" dirty="0">
                <a:latin typeface="Amasis MT Pro Black" panose="02000000000000000000" pitchFamily="2" charset="0"/>
                <a:ea typeface="Amasis MT Pro Black" panose="02000000000000000000" pitchFamily="2" charset="0"/>
              </a:rPr>
              <a:t>NOISE pollution monitoring</a:t>
            </a:r>
            <a:br>
              <a:rPr lang="en-IN" b="1" dirty="0">
                <a:latin typeface="Amasis MT Pro Black" panose="02000000000000000000" pitchFamily="2" charset="0"/>
                <a:ea typeface="Amasis MT Pro Black" panose="02000000000000000000" pitchFamily="2" charset="0"/>
              </a:rPr>
            </a:br>
            <a:endParaRPr lang="en-US" b="1" dirty="0">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2842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9D25-23CC-1A69-4B5D-F7215D9FD301}"/>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Introduction </a:t>
            </a:r>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11371A0C-7C9A-D283-5860-AD00A37E9CEC}"/>
              </a:ext>
            </a:extLst>
          </p:cNvPr>
          <p:cNvSpPr>
            <a:spLocks noGrp="1"/>
          </p:cNvSpPr>
          <p:nvPr>
            <p:ph sz="quarter" idx="13"/>
          </p:nvPr>
        </p:nvSpPr>
        <p:spPr/>
        <p:txBody>
          <a:bodyPr anchor="t">
            <a:normAutofit/>
          </a:bodyPr>
          <a:lstStyle/>
          <a:p>
            <a:r>
              <a:rPr lang="en-IN" dirty="0">
                <a:latin typeface="Aldhabi" pitchFamily="2" charset="-78"/>
                <a:ea typeface="Baskerville Old Face" panose="02000000000000000000" pitchFamily="2" charset="0"/>
                <a:cs typeface="Aldhabi" pitchFamily="2" charset="-78"/>
              </a:rPr>
              <a:t>In our modern, bustling world, noise pollution has become an ever-present concern, affecting our well-being and the environment. To address this issue effectively, the development of a robust Noise Pollution Monitoring System is imperative. Such a system serves as the guardian of quietude, providing real-time data and insights into noise levels and patterns in various urban and industrial settings.
The Noise Pollution Monitoring System is designed as a comprehensive solution to monitor, </a:t>
            </a:r>
            <a:r>
              <a:rPr lang="en-IN" dirty="0" err="1">
                <a:latin typeface="Aldhabi" pitchFamily="2" charset="-78"/>
                <a:ea typeface="Baskerville Old Face" panose="02000000000000000000" pitchFamily="2" charset="0"/>
                <a:cs typeface="Aldhabi" pitchFamily="2" charset="-78"/>
              </a:rPr>
              <a:t>analyze</a:t>
            </a:r>
            <a:r>
              <a:rPr lang="en-IN" dirty="0">
                <a:latin typeface="Aldhabi" pitchFamily="2" charset="-78"/>
                <a:ea typeface="Baskerville Old Face" panose="02000000000000000000" pitchFamily="2" charset="0"/>
                <a:cs typeface="Aldhabi" pitchFamily="2" charset="-78"/>
              </a:rPr>
              <a:t>, and manage noise pollution. </a:t>
            </a:r>
            <a:endParaRPr lang="en-US" dirty="0">
              <a:latin typeface="Aldhabi" pitchFamily="2" charset="-78"/>
              <a:ea typeface="Baskerville Old Face" panose="02000000000000000000" pitchFamily="2" charset="0"/>
              <a:cs typeface="Aldhabi" pitchFamily="2" charset="-78"/>
            </a:endParaRPr>
          </a:p>
        </p:txBody>
      </p:sp>
    </p:spTree>
    <p:extLst>
      <p:ext uri="{BB962C8B-B14F-4D97-AF65-F5344CB8AC3E}">
        <p14:creationId xmlns:p14="http://schemas.microsoft.com/office/powerpoint/2010/main" val="67568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4DF3-4865-D09E-0CE6-3A79B6801AC6}"/>
              </a:ext>
            </a:extLst>
          </p:cNvPr>
          <p:cNvSpPr>
            <a:spLocks noGrp="1"/>
          </p:cNvSpPr>
          <p:nvPr>
            <p:ph type="title"/>
          </p:nvPr>
        </p:nvSpPr>
        <p:spPr/>
        <p:txBody>
          <a:bodyPr/>
          <a:lstStyle/>
          <a:p>
            <a:r>
              <a:rPr lang="en-IN" b="1" dirty="0">
                <a:latin typeface="Angsana New" panose="02020603050405020304" pitchFamily="18" charset="-34"/>
                <a:ea typeface="Baskerville Old Face" panose="02000000000000000000" pitchFamily="2" charset="0"/>
                <a:cs typeface="Angsana New" panose="02020603050405020304" pitchFamily="18" charset="-34"/>
              </a:rPr>
              <a:t>Block diagram </a:t>
            </a:r>
            <a:endParaRPr lang="en-US" b="1" dirty="0">
              <a:latin typeface="Angsana New" panose="02020603050405020304" pitchFamily="18" charset="-34"/>
              <a:ea typeface="Baskerville Old Face" panose="02000000000000000000" pitchFamily="2" charset="0"/>
              <a:cs typeface="Angsana New" panose="02020603050405020304" pitchFamily="18" charset="-34"/>
            </a:endParaRPr>
          </a:p>
        </p:txBody>
      </p:sp>
      <p:sp>
        <p:nvSpPr>
          <p:cNvPr id="4" name="Rectangle: Diagonal Corners Rounded 3">
            <a:extLst>
              <a:ext uri="{FF2B5EF4-FFF2-40B4-BE49-F238E27FC236}">
                <a16:creationId xmlns:a16="http://schemas.microsoft.com/office/drawing/2014/main" id="{0BC12CA5-7B31-77BD-4DE2-C2835B01BD39}"/>
              </a:ext>
            </a:extLst>
          </p:cNvPr>
          <p:cNvSpPr/>
          <p:nvPr/>
        </p:nvSpPr>
        <p:spPr>
          <a:xfrm>
            <a:off x="5463448" y="3712440"/>
            <a:ext cx="1185112" cy="245626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Arduino</a:t>
            </a:r>
          </a:p>
          <a:p>
            <a:pPr algn="ctr"/>
            <a:r>
              <a:rPr lang="en-IN" dirty="0" err="1"/>
              <a:t>uno</a:t>
            </a:r>
            <a:endParaRPr lang="en-US" dirty="0"/>
          </a:p>
        </p:txBody>
      </p:sp>
      <p:sp>
        <p:nvSpPr>
          <p:cNvPr id="5" name="Arrow: Pentagon 4">
            <a:extLst>
              <a:ext uri="{FF2B5EF4-FFF2-40B4-BE49-F238E27FC236}">
                <a16:creationId xmlns:a16="http://schemas.microsoft.com/office/drawing/2014/main" id="{4A152C14-245F-768F-E23C-6B3E25D41D5C}"/>
              </a:ext>
            </a:extLst>
          </p:cNvPr>
          <p:cNvSpPr/>
          <p:nvPr/>
        </p:nvSpPr>
        <p:spPr>
          <a:xfrm>
            <a:off x="3855120" y="5446345"/>
            <a:ext cx="1568269" cy="583038"/>
          </a:xfrm>
          <a:prstGeom prst="homePlate">
            <a:avLst>
              <a:gd name="adj" fmla="val 651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Air quality sensor </a:t>
            </a:r>
            <a:endParaRPr lang="en-US" dirty="0"/>
          </a:p>
        </p:txBody>
      </p:sp>
      <p:sp>
        <p:nvSpPr>
          <p:cNvPr id="6" name="Arrow: Pentagon 5">
            <a:extLst>
              <a:ext uri="{FF2B5EF4-FFF2-40B4-BE49-F238E27FC236}">
                <a16:creationId xmlns:a16="http://schemas.microsoft.com/office/drawing/2014/main" id="{9EAE4F22-492E-68F2-67F9-50AB5D5E3280}"/>
              </a:ext>
            </a:extLst>
          </p:cNvPr>
          <p:cNvSpPr/>
          <p:nvPr/>
        </p:nvSpPr>
        <p:spPr>
          <a:xfrm>
            <a:off x="3855120" y="4023839"/>
            <a:ext cx="1503006" cy="733072"/>
          </a:xfrm>
          <a:prstGeom prst="homePlate">
            <a:avLst>
              <a:gd name="adj" fmla="val 990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Sound sensor </a:t>
            </a:r>
            <a:endParaRPr lang="en-US" dirty="0"/>
          </a:p>
        </p:txBody>
      </p:sp>
      <p:sp>
        <p:nvSpPr>
          <p:cNvPr id="15" name="Flowchart: Data 14">
            <a:extLst>
              <a:ext uri="{FF2B5EF4-FFF2-40B4-BE49-F238E27FC236}">
                <a16:creationId xmlns:a16="http://schemas.microsoft.com/office/drawing/2014/main" id="{FF453F04-9804-8E37-3EDB-CB486F780A81}"/>
              </a:ext>
            </a:extLst>
          </p:cNvPr>
          <p:cNvSpPr/>
          <p:nvPr/>
        </p:nvSpPr>
        <p:spPr>
          <a:xfrm>
            <a:off x="6714590" y="3590952"/>
            <a:ext cx="1773779" cy="46658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LCD Display </a:t>
            </a:r>
            <a:endParaRPr lang="en-US" dirty="0"/>
          </a:p>
        </p:txBody>
      </p:sp>
      <p:sp>
        <p:nvSpPr>
          <p:cNvPr id="16" name="Flowchart: Data 15">
            <a:extLst>
              <a:ext uri="{FF2B5EF4-FFF2-40B4-BE49-F238E27FC236}">
                <a16:creationId xmlns:a16="http://schemas.microsoft.com/office/drawing/2014/main" id="{8F27D488-7096-C36E-69FA-8258C4B07BA6}"/>
              </a:ext>
            </a:extLst>
          </p:cNvPr>
          <p:cNvSpPr/>
          <p:nvPr/>
        </p:nvSpPr>
        <p:spPr>
          <a:xfrm>
            <a:off x="6646081" y="4299310"/>
            <a:ext cx="1886875" cy="46658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Wi-Fi module </a:t>
            </a:r>
            <a:endParaRPr lang="en-US" dirty="0"/>
          </a:p>
        </p:txBody>
      </p:sp>
      <p:sp>
        <p:nvSpPr>
          <p:cNvPr id="17" name="Flowchart: Data 16">
            <a:extLst>
              <a:ext uri="{FF2B5EF4-FFF2-40B4-BE49-F238E27FC236}">
                <a16:creationId xmlns:a16="http://schemas.microsoft.com/office/drawing/2014/main" id="{7ADDD77C-EEDA-D328-1F30-E051E3F2BD15}"/>
              </a:ext>
            </a:extLst>
          </p:cNvPr>
          <p:cNvSpPr/>
          <p:nvPr/>
        </p:nvSpPr>
        <p:spPr>
          <a:xfrm>
            <a:off x="6711336" y="4942176"/>
            <a:ext cx="1315766" cy="411689"/>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Buzzer </a:t>
            </a:r>
            <a:endParaRPr lang="en-US" dirty="0"/>
          </a:p>
        </p:txBody>
      </p:sp>
      <p:sp>
        <p:nvSpPr>
          <p:cNvPr id="18" name="Flowchart: Data 17">
            <a:extLst>
              <a:ext uri="{FF2B5EF4-FFF2-40B4-BE49-F238E27FC236}">
                <a16:creationId xmlns:a16="http://schemas.microsoft.com/office/drawing/2014/main" id="{DDAAF3E5-FF77-A3CD-CCAB-BC934D800E3C}"/>
              </a:ext>
            </a:extLst>
          </p:cNvPr>
          <p:cNvSpPr/>
          <p:nvPr/>
        </p:nvSpPr>
        <p:spPr>
          <a:xfrm>
            <a:off x="6656352" y="5494584"/>
            <a:ext cx="1510825" cy="486560"/>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LED</a:t>
            </a:r>
            <a:endParaRPr lang="en-US" dirty="0"/>
          </a:p>
        </p:txBody>
      </p:sp>
      <p:sp>
        <p:nvSpPr>
          <p:cNvPr id="26" name="Callout: Down Arrow 25">
            <a:extLst>
              <a:ext uri="{FF2B5EF4-FFF2-40B4-BE49-F238E27FC236}">
                <a16:creationId xmlns:a16="http://schemas.microsoft.com/office/drawing/2014/main" id="{BA046842-D203-47F9-3453-5F0F93D5DB3A}"/>
              </a:ext>
            </a:extLst>
          </p:cNvPr>
          <p:cNvSpPr/>
          <p:nvPr/>
        </p:nvSpPr>
        <p:spPr>
          <a:xfrm>
            <a:off x="5245767" y="2761246"/>
            <a:ext cx="1568269" cy="673275"/>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supply </a:t>
            </a:r>
            <a:endParaRPr lang="en-US" dirty="0"/>
          </a:p>
        </p:txBody>
      </p:sp>
      <p:sp>
        <p:nvSpPr>
          <p:cNvPr id="27" name="Thought Bubble: Cloud 26">
            <a:extLst>
              <a:ext uri="{FF2B5EF4-FFF2-40B4-BE49-F238E27FC236}">
                <a16:creationId xmlns:a16="http://schemas.microsoft.com/office/drawing/2014/main" id="{48A877B4-08D0-A1E0-B44E-32C3DC9D6F85}"/>
              </a:ext>
            </a:extLst>
          </p:cNvPr>
          <p:cNvSpPr/>
          <p:nvPr/>
        </p:nvSpPr>
        <p:spPr>
          <a:xfrm>
            <a:off x="9707088" y="3274650"/>
            <a:ext cx="1828800" cy="1225296"/>
          </a:xfrm>
          <a:prstGeom prst="cloudCallout">
            <a:avLst>
              <a:gd name="adj1" fmla="val -51754"/>
              <a:gd name="adj2" fmla="val 64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Cloud </a:t>
            </a:r>
            <a:endParaRPr lang="en-US" dirty="0"/>
          </a:p>
        </p:txBody>
      </p:sp>
      <p:sp>
        <p:nvSpPr>
          <p:cNvPr id="32" name="Moon 31">
            <a:extLst>
              <a:ext uri="{FF2B5EF4-FFF2-40B4-BE49-F238E27FC236}">
                <a16:creationId xmlns:a16="http://schemas.microsoft.com/office/drawing/2014/main" id="{34764A94-5574-09C0-AC21-7DCD6BFCF940}"/>
              </a:ext>
            </a:extLst>
          </p:cNvPr>
          <p:cNvSpPr/>
          <p:nvPr/>
        </p:nvSpPr>
        <p:spPr>
          <a:xfrm rot="21272687" flipH="1" flipV="1">
            <a:off x="9071502" y="3996405"/>
            <a:ext cx="246746" cy="884447"/>
          </a:xfrm>
          <a:prstGeom prst="moon">
            <a:avLst>
              <a:gd name="adj" fmla="val 3047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Moon 32">
            <a:extLst>
              <a:ext uri="{FF2B5EF4-FFF2-40B4-BE49-F238E27FC236}">
                <a16:creationId xmlns:a16="http://schemas.microsoft.com/office/drawing/2014/main" id="{F2C313B7-A31A-669C-6924-179315FF9CA6}"/>
              </a:ext>
            </a:extLst>
          </p:cNvPr>
          <p:cNvSpPr/>
          <p:nvPr/>
        </p:nvSpPr>
        <p:spPr>
          <a:xfrm rot="21218105" flipH="1">
            <a:off x="8823330" y="4131983"/>
            <a:ext cx="243953" cy="613296"/>
          </a:xfrm>
          <a:prstGeom prst="moon">
            <a:avLst>
              <a:gd name="adj" fmla="val 289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Moon 33">
            <a:extLst>
              <a:ext uri="{FF2B5EF4-FFF2-40B4-BE49-F238E27FC236}">
                <a16:creationId xmlns:a16="http://schemas.microsoft.com/office/drawing/2014/main" id="{AB10887B-2907-16A4-90E4-29D3CD591C3F}"/>
              </a:ext>
            </a:extLst>
          </p:cNvPr>
          <p:cNvSpPr/>
          <p:nvPr/>
        </p:nvSpPr>
        <p:spPr>
          <a:xfrm rot="10474592">
            <a:off x="8941448" y="4051888"/>
            <a:ext cx="266920" cy="773484"/>
          </a:xfrm>
          <a:prstGeom prst="moon">
            <a:avLst>
              <a:gd name="adj" fmla="val 2074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660C058-5FF9-70B6-410F-A612EC30C63B}"/>
              </a:ext>
            </a:extLst>
          </p:cNvPr>
          <p:cNvSpPr/>
          <p:nvPr/>
        </p:nvSpPr>
        <p:spPr>
          <a:xfrm rot="4235234" flipH="1" flipV="1">
            <a:off x="8669793" y="4365322"/>
            <a:ext cx="264693" cy="2092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111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51B65-00AB-99BC-38D7-9919C83C423F}"/>
              </a:ext>
            </a:extLst>
          </p:cNvPr>
          <p:cNvSpPr>
            <a:spLocks noGrp="1"/>
          </p:cNvSpPr>
          <p:nvPr>
            <p:ph sz="quarter" idx="13"/>
          </p:nvPr>
        </p:nvSpPr>
        <p:spPr>
          <a:xfrm>
            <a:off x="913774" y="2033336"/>
            <a:ext cx="10363826" cy="3453063"/>
          </a:xfrm>
        </p:spPr>
        <p:txBody>
          <a:bodyPr/>
          <a:lstStyle/>
          <a:p>
            <a:r>
              <a:rPr lang="en-IN" dirty="0"/>
              <a:t>In this block diagram the Arduino Uno is the main controller .</a:t>
            </a:r>
          </a:p>
          <a:p>
            <a:r>
              <a:rPr lang="en-IN" dirty="0"/>
              <a:t>The Mq135 gas sensor sensing gases &amp; lm393 module detects The sound pollution.</a:t>
            </a:r>
          </a:p>
          <a:p>
            <a:r>
              <a:rPr lang="en-IN" dirty="0"/>
              <a:t>If </a:t>
            </a:r>
            <a:r>
              <a:rPr lang="en-IN" dirty="0" err="1"/>
              <a:t>nOise</a:t>
            </a:r>
            <a:r>
              <a:rPr lang="en-IN" dirty="0"/>
              <a:t> pollution is there then led will glow .</a:t>
            </a:r>
          </a:p>
          <a:p>
            <a:r>
              <a:rPr lang="en-IN" dirty="0"/>
              <a:t>if air POLLUTION is there then buzzer will start beeping.</a:t>
            </a:r>
          </a:p>
          <a:p>
            <a:r>
              <a:rPr lang="en-IN" dirty="0"/>
              <a:t>The condition of pollution will be display on the LCD </a:t>
            </a:r>
            <a:r>
              <a:rPr lang="en-IN" dirty="0" err="1"/>
              <a:t>DISPLAY.by</a:t>
            </a:r>
            <a:r>
              <a:rPr lang="en-IN" dirty="0"/>
              <a:t> this we can Monitor the pollution level.</a:t>
            </a:r>
            <a:endParaRPr lang="en-US" dirty="0"/>
          </a:p>
        </p:txBody>
      </p:sp>
    </p:spTree>
    <p:extLst>
      <p:ext uri="{BB962C8B-B14F-4D97-AF65-F5344CB8AC3E}">
        <p14:creationId xmlns:p14="http://schemas.microsoft.com/office/powerpoint/2010/main" val="183374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FC4A9E-9801-2EF7-B4B6-77D2116263F7}"/>
              </a:ext>
            </a:extLst>
          </p:cNvPr>
          <p:cNvSpPr>
            <a:spLocks noGrp="1"/>
          </p:cNvSpPr>
          <p:nvPr>
            <p:ph type="title"/>
          </p:nvPr>
        </p:nvSpPr>
        <p:spPr/>
        <p:txBody>
          <a:bodyPr/>
          <a:lstStyle/>
          <a:p>
            <a:r>
              <a:rPr lang="en-IN" dirty="0"/>
              <a:t>Components </a:t>
            </a:r>
            <a:endParaRPr lang="en-US" dirty="0"/>
          </a:p>
        </p:txBody>
      </p:sp>
      <p:sp>
        <p:nvSpPr>
          <p:cNvPr id="3" name="Content Placeholder 2">
            <a:extLst>
              <a:ext uri="{FF2B5EF4-FFF2-40B4-BE49-F238E27FC236}">
                <a16:creationId xmlns:a16="http://schemas.microsoft.com/office/drawing/2014/main" id="{789168C8-95B3-C91C-9D31-A10D263C4078}"/>
              </a:ext>
            </a:extLst>
          </p:cNvPr>
          <p:cNvSpPr>
            <a:spLocks noGrp="1"/>
          </p:cNvSpPr>
          <p:nvPr>
            <p:ph sz="quarter" idx="13"/>
          </p:nvPr>
        </p:nvSpPr>
        <p:spPr/>
        <p:txBody>
          <a:bodyPr/>
          <a:lstStyle/>
          <a:p>
            <a:r>
              <a:rPr lang="en-IN" dirty="0"/>
              <a:t>Arduino Uno</a:t>
            </a:r>
          </a:p>
          <a:p>
            <a:r>
              <a:rPr lang="en-IN" dirty="0"/>
              <a:t>MQ135 (</a:t>
            </a:r>
            <a:r>
              <a:rPr lang="en-IN" dirty="0" err="1"/>
              <a:t>Gassensor</a:t>
            </a:r>
            <a:r>
              <a:rPr lang="en-IN" dirty="0"/>
              <a:t>) </a:t>
            </a:r>
          </a:p>
          <a:p>
            <a:r>
              <a:rPr lang="en-IN" dirty="0"/>
              <a:t>LM393 (sound sensor) </a:t>
            </a:r>
          </a:p>
          <a:p>
            <a:r>
              <a:rPr lang="en-IN" dirty="0"/>
              <a:t>ESP8266 </a:t>
            </a:r>
            <a:r>
              <a:rPr lang="en-IN" dirty="0" err="1"/>
              <a:t>WIFIModule</a:t>
            </a:r>
            <a:endParaRPr lang="en-IN" dirty="0"/>
          </a:p>
          <a:p>
            <a:r>
              <a:rPr lang="en-IN" dirty="0"/>
              <a:t>16*2 </a:t>
            </a:r>
            <a:r>
              <a:rPr lang="en-IN" dirty="0" err="1"/>
              <a:t>lcd</a:t>
            </a:r>
            <a:r>
              <a:rPr lang="en-IN" dirty="0"/>
              <a:t> display</a:t>
            </a:r>
          </a:p>
          <a:p>
            <a:r>
              <a:rPr lang="en-IN" dirty="0"/>
              <a:t>Buzzer</a:t>
            </a:r>
          </a:p>
          <a:p>
            <a:endParaRPr lang="en-US" dirty="0"/>
          </a:p>
        </p:txBody>
      </p:sp>
    </p:spTree>
    <p:extLst>
      <p:ext uri="{BB962C8B-B14F-4D97-AF65-F5344CB8AC3E}">
        <p14:creationId xmlns:p14="http://schemas.microsoft.com/office/powerpoint/2010/main" val="157972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865881-44DC-E19F-2C25-4639A419B5C6}"/>
              </a:ext>
            </a:extLst>
          </p:cNvPr>
          <p:cNvSpPr>
            <a:spLocks noGrp="1"/>
          </p:cNvSpPr>
          <p:nvPr>
            <p:ph sz="quarter" idx="13"/>
          </p:nvPr>
        </p:nvSpPr>
        <p:spPr>
          <a:xfrm>
            <a:off x="873981" y="1117372"/>
            <a:ext cx="10444037" cy="4623255"/>
          </a:xfrm>
        </p:spPr>
        <p:txBody>
          <a:bodyPr>
            <a:normAutofit fontScale="85000" lnSpcReduction="10000"/>
          </a:bodyPr>
          <a:lstStyle/>
          <a:p>
            <a:r>
              <a:rPr lang="en-IN" dirty="0"/>
              <a:t>Arduino Uno</a:t>
            </a:r>
          </a:p>
          <a:p>
            <a:pPr marL="0" indent="0">
              <a:buNone/>
            </a:pPr>
            <a:r>
              <a:rPr lang="en-IN" dirty="0"/>
              <a:t>The Arduino Uno is a popular microcontroller board featuring an ATmega328P chip, 14 digital input/output pins, 6 </a:t>
            </a:r>
            <a:r>
              <a:rPr lang="en-IN" dirty="0" err="1"/>
              <a:t>analog</a:t>
            </a:r>
            <a:r>
              <a:rPr lang="en-IN" dirty="0"/>
              <a:t> input pins, and a 16 MHz clock. It’s known for its ease of use and compatibility with various sensors and modules. The Uno can be programmed via USB using the Arduino IDE and is widely used for electronics projects, from basic LED control to robotics and </a:t>
            </a:r>
            <a:r>
              <a:rPr lang="en-IN" dirty="0" err="1"/>
              <a:t>IoT</a:t>
            </a:r>
            <a:r>
              <a:rPr lang="en-IN" dirty="0"/>
              <a:t> applications.</a:t>
            </a:r>
          </a:p>
          <a:p>
            <a:endParaRPr lang="en-IN" dirty="0"/>
          </a:p>
          <a:p>
            <a:r>
              <a:rPr lang="en-IN" dirty="0"/>
              <a:t>Mq135gas sensor</a:t>
            </a:r>
          </a:p>
          <a:p>
            <a:pPr marL="0" indent="0">
              <a:buNone/>
            </a:pPr>
            <a:r>
              <a:rPr lang="en-IN" dirty="0"/>
              <a:t>The MQ-135 Gas Sensor is a widely used air quality detection module capable of detecting a range of gases, including carbon dioxide (CO2), ammonia (NH3), methane (CH4), and various volatile organic compounds (VOCs). This sensor is based on a tin dioxide (SnO2) semiconductor that changes its resistance in the presence of different gases. When connected to a microcontroller, the sensor’s resistance changes can be measured and used to estimate gas concentrations. </a:t>
            </a:r>
            <a:endParaRPr lang="en-US" dirty="0"/>
          </a:p>
        </p:txBody>
      </p:sp>
    </p:spTree>
    <p:extLst>
      <p:ext uri="{BB962C8B-B14F-4D97-AF65-F5344CB8AC3E}">
        <p14:creationId xmlns:p14="http://schemas.microsoft.com/office/powerpoint/2010/main" val="154294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76E22-F61B-08CC-1A82-05070EBF2B9D}"/>
              </a:ext>
            </a:extLst>
          </p:cNvPr>
          <p:cNvSpPr>
            <a:spLocks noGrp="1"/>
          </p:cNvSpPr>
          <p:nvPr>
            <p:ph sz="quarter" idx="13"/>
          </p:nvPr>
        </p:nvSpPr>
        <p:spPr>
          <a:xfrm>
            <a:off x="1647700" y="818147"/>
            <a:ext cx="9902616" cy="5245769"/>
          </a:xfrm>
        </p:spPr>
        <p:txBody>
          <a:bodyPr>
            <a:normAutofit lnSpcReduction="10000"/>
          </a:bodyPr>
          <a:lstStyle/>
          <a:p>
            <a:r>
              <a:rPr lang="en-IN" dirty="0"/>
              <a:t>Lm393 (sound sensor)</a:t>
            </a:r>
          </a:p>
          <a:p>
            <a:pPr marL="0" indent="0">
              <a:buNone/>
            </a:pPr>
            <a:r>
              <a:rPr lang="en-IN" dirty="0"/>
              <a:t>The LM393 sound sensor is a common noise or sound detection module that utilizes the LM393 comparator IC. It integrates a microphone or sound sensor element to detect sound waves. When sound is detected, it produces a digital output signal that changes its state based on the sound’s presence or intensity. </a:t>
            </a:r>
          </a:p>
          <a:p>
            <a:endParaRPr lang="en-IN" dirty="0"/>
          </a:p>
          <a:p>
            <a:r>
              <a:rPr lang="en-IN" dirty="0"/>
              <a:t>Esp8266 Wi-Fi module</a:t>
            </a:r>
          </a:p>
          <a:p>
            <a:pPr marL="0" indent="0">
              <a:buNone/>
            </a:pPr>
            <a:r>
              <a:rPr lang="en-IN" dirty="0"/>
              <a:t>The ESP8266 Wi-Fi module features a built-in microcontroller and Wi-Fi connectivity, allowing it to connect to Wi-Fi networks and communicate with other devices or the internet. The ESP8266 is known for its low cost, low power consumption, and extensive community support. It can be programmed using the Arduino IDE and is suitable for a wide range of </a:t>
            </a:r>
            <a:r>
              <a:rPr lang="en-IN" dirty="0" err="1"/>
              <a:t>IoT</a:t>
            </a:r>
            <a:r>
              <a:rPr lang="en-IN" dirty="0"/>
              <a:t> applications</a:t>
            </a:r>
            <a:endParaRPr lang="en-US" dirty="0"/>
          </a:p>
        </p:txBody>
      </p:sp>
    </p:spTree>
    <p:extLst>
      <p:ext uri="{BB962C8B-B14F-4D97-AF65-F5344CB8AC3E}">
        <p14:creationId xmlns:p14="http://schemas.microsoft.com/office/powerpoint/2010/main" val="236513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0C373-A4F1-BEF4-E18D-6B7CCC6734B6}"/>
              </a:ext>
            </a:extLst>
          </p:cNvPr>
          <p:cNvSpPr>
            <a:spLocks noGrp="1"/>
          </p:cNvSpPr>
          <p:nvPr>
            <p:ph sz="quarter" idx="13"/>
          </p:nvPr>
        </p:nvSpPr>
        <p:spPr>
          <a:xfrm>
            <a:off x="913774" y="1155032"/>
            <a:ext cx="10363826" cy="4636167"/>
          </a:xfrm>
        </p:spPr>
        <p:txBody>
          <a:bodyPr/>
          <a:lstStyle/>
          <a:p>
            <a:r>
              <a:rPr lang="en-IN" dirty="0"/>
              <a:t>16*2lcd display</a:t>
            </a:r>
          </a:p>
          <a:p>
            <a:pPr marL="0" indent="0">
              <a:buNone/>
            </a:pPr>
            <a:r>
              <a:rPr lang="en-IN" dirty="0" err="1"/>
              <a:t>Lcd</a:t>
            </a:r>
            <a:r>
              <a:rPr lang="en-IN" dirty="0"/>
              <a:t> Is used for to display the condition there are three conditions in air pollution and three conditions in noise pollution  means  air  and  sound  is  clear,  moderately polluted or highly polluted that is displayed on led.</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103968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8EDA-2381-F8F1-4DB6-3BBF872910A0}"/>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89A72119-78F0-7ED9-8B38-518D9FF156C4}"/>
              </a:ext>
            </a:extLst>
          </p:cNvPr>
          <p:cNvSpPr>
            <a:spLocks noGrp="1"/>
          </p:cNvSpPr>
          <p:nvPr>
            <p:ph sz="quarter" idx="13"/>
          </p:nvPr>
        </p:nvSpPr>
        <p:spPr/>
        <p:txBody>
          <a:bodyPr/>
          <a:lstStyle/>
          <a:p>
            <a:pPr marL="0" indent="0">
              <a:buNone/>
            </a:pPr>
            <a:r>
              <a:rPr lang="en-IN" dirty="0"/>
              <a:t>By this project each and every  variation  we  can </a:t>
            </a:r>
            <a:r>
              <a:rPr lang="en-IN" dirty="0" err="1"/>
              <a:t>analyze</a:t>
            </a:r>
            <a:r>
              <a:rPr lang="en-IN" dirty="0"/>
              <a:t> and inform nearby people in time. We can also </a:t>
            </a:r>
            <a:r>
              <a:rPr lang="en-IN" dirty="0" err="1"/>
              <a:t>analyze</a:t>
            </a:r>
            <a:r>
              <a:rPr lang="en-IN" dirty="0"/>
              <a:t> data form home using </a:t>
            </a:r>
            <a:r>
              <a:rPr lang="en-IN" dirty="0" err="1"/>
              <a:t>thingspeak</a:t>
            </a:r>
            <a:r>
              <a:rPr lang="en-IN" dirty="0"/>
              <a:t>.  The  most  important  factor  of  this  system  is  that  it  is small, cost  efficient and portable.  Sensors are  available easily anywhere.  This system fully helpful to save the lives and overcome all The problem related to environment. </a:t>
            </a:r>
            <a:endParaRPr lang="en-US" dirty="0"/>
          </a:p>
        </p:txBody>
      </p:sp>
    </p:spTree>
    <p:extLst>
      <p:ext uri="{BB962C8B-B14F-4D97-AF65-F5344CB8AC3E}">
        <p14:creationId xmlns:p14="http://schemas.microsoft.com/office/powerpoint/2010/main" val="354390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Droplet</vt:lpstr>
      <vt:lpstr>NOISE pollution monitoring </vt:lpstr>
      <vt:lpstr>Introduction </vt:lpstr>
      <vt:lpstr>Block diagram </vt:lpstr>
      <vt:lpstr>PowerPoint Presentation</vt:lpstr>
      <vt:lpstr>Components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 </dc:title>
  <dc:creator>916374888597</dc:creator>
  <cp:lastModifiedBy>916374888597</cp:lastModifiedBy>
  <cp:revision>1</cp:revision>
  <dcterms:created xsi:type="dcterms:W3CDTF">2023-10-10T12:27:46Z</dcterms:created>
  <dcterms:modified xsi:type="dcterms:W3CDTF">2023-10-10T14:48:53Z</dcterms:modified>
</cp:coreProperties>
</file>