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5" r:id="rId6"/>
    <p:sldId id="278" r:id="rId7"/>
    <p:sldId id="287" r:id="rId8"/>
    <p:sldId id="294" r:id="rId9"/>
    <p:sldId id="261" r:id="rId10"/>
    <p:sldId id="295" r:id="rId11"/>
    <p:sldId id="300" r:id="rId12"/>
    <p:sldId id="260" r:id="rId13"/>
    <p:sldId id="296" r:id="rId14"/>
    <p:sldId id="298" r:id="rId15"/>
    <p:sldId id="299" r:id="rId16"/>
    <p:sldId id="281" r:id="rId17"/>
    <p:sldId id="297" r:id="rId18"/>
    <p:sldId id="288" r:id="rId19"/>
    <p:sldId id="289" r:id="rId20"/>
    <p:sldId id="290" r:id="rId21"/>
    <p:sldId id="292" r:id="rId22"/>
    <p:sldId id="293" r:id="rId23"/>
    <p:sldId id="267" r:id="rId24"/>
    <p:sldId id="286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EE"/>
    <a:srgbClr val="A5A5A5"/>
    <a:srgbClr val="BEB9AA"/>
    <a:srgbClr val="C0C9C2"/>
    <a:srgbClr val="AA9D92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3563" autoAdjust="0"/>
  </p:normalViewPr>
  <p:slideViewPr>
    <p:cSldViewPr snapToGrid="0">
      <p:cViewPr varScale="1">
        <p:scale>
          <a:sx n="75" d="100"/>
          <a:sy n="75" d="100"/>
        </p:scale>
        <p:origin x="300" y="52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aisalsanto007/isear-dataset" TargetMode="External"/><Relationship Id="rId2" Type="http://schemas.openxmlformats.org/officeDocument/2006/relationships/hyperlink" Target="https://huggingface.co/transformers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aisalsanto007/isear-dataset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Emotion-Aware Chatbot: Sentiment Analysis and Empathetic Responses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8276" y="4216338"/>
            <a:ext cx="4550979" cy="201629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dirty="0"/>
              <a:t>By:</a:t>
            </a: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Sai Siri Tammineni (A04313333) </a:t>
            </a:r>
            <a:endParaRPr lang="en-US" sz="1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Greeshma Reddy Bokka (A04318920)</a:t>
            </a:r>
            <a:endParaRPr lang="en-US" sz="1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Prasanna Potu (A04314318)</a:t>
            </a:r>
            <a:endParaRPr lang="en-US" sz="1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Panthangi Kiranmayee Goud (A04324454</a:t>
            </a:r>
            <a:r>
              <a:rPr lang="en-US" sz="1600" kern="1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1566B4-6E28-3CC3-096E-9BAD64B2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048" y="876299"/>
            <a:ext cx="4876800" cy="487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260DE4-FCD1-7791-59CB-D4294A02BE04}"/>
              </a:ext>
            </a:extLst>
          </p:cNvPr>
          <p:cNvSpPr txBox="1"/>
          <p:nvPr/>
        </p:nvSpPr>
        <p:spPr>
          <a:xfrm>
            <a:off x="-368135" y="21256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``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461AD-8FE8-71E5-2FF0-E6CE9ABD4F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367DB8-E9F9-5546-97C3-C2C12B42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99B1E-B7E9-1A27-EE5B-79BC6580100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Model Selection and Fine-Tuning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Fine-tuned the </a:t>
            </a:r>
            <a:r>
              <a:rPr lang="en-US" b="1" dirty="0"/>
              <a:t>BERT model</a:t>
            </a:r>
            <a:r>
              <a:rPr lang="en-US" dirty="0"/>
              <a:t> for </a:t>
            </a:r>
            <a:r>
              <a:rPr lang="en-US" b="1" dirty="0"/>
              <a:t>2 epochs</a:t>
            </a:r>
            <a:r>
              <a:rPr lang="en-US" dirty="0"/>
              <a:t> with a </a:t>
            </a:r>
            <a:r>
              <a:rPr lang="en-US" b="1" dirty="0"/>
              <a:t>batch size of 16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emotion detection by adjusting the pre-trained model to our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mixed-precision training</a:t>
            </a:r>
            <a:r>
              <a:rPr lang="en-US" dirty="0"/>
              <a:t> for faster and more efficient model performance.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8C4769-DD8A-23C8-FC65-34918DCB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Fine-tuning (BERT)</a:t>
            </a:r>
          </a:p>
        </p:txBody>
      </p:sp>
    </p:spTree>
    <p:extLst>
      <p:ext uri="{BB962C8B-B14F-4D97-AF65-F5344CB8AC3E}">
        <p14:creationId xmlns:p14="http://schemas.microsoft.com/office/powerpoint/2010/main" val="278673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109C7-6623-394A-A39D-D0AAA7B774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F8B1AB-B08A-A9DB-DE75-18180DC6A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E7D0F-7507-DC76-D0B5-C80C9507828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Fine-tuned </a:t>
            </a:r>
            <a:r>
              <a:rPr lang="en-US" b="1" dirty="0"/>
              <a:t>BERT model</a:t>
            </a:r>
            <a:r>
              <a:rPr lang="en-US" dirty="0"/>
              <a:t> on the </a:t>
            </a:r>
            <a:r>
              <a:rPr lang="en-US" b="1" dirty="0"/>
              <a:t>ISEAR dataset</a:t>
            </a:r>
            <a:r>
              <a:rPr lang="en-US" dirty="0"/>
              <a:t> for </a:t>
            </a:r>
            <a:r>
              <a:rPr lang="en-US" b="1" dirty="0"/>
              <a:t>emotion classification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Trained over </a:t>
            </a:r>
            <a:r>
              <a:rPr lang="en-US" b="1" dirty="0"/>
              <a:t>2 epochs</a:t>
            </a:r>
            <a:r>
              <a:rPr lang="en-US" dirty="0"/>
              <a:t> with a </a:t>
            </a:r>
            <a:r>
              <a:rPr lang="en-US" b="1" dirty="0"/>
              <a:t>batch size of 16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Training loss</a:t>
            </a:r>
            <a:r>
              <a:rPr lang="en-US" dirty="0"/>
              <a:t> steadily decreased from </a:t>
            </a:r>
            <a:r>
              <a:rPr lang="en-US" b="1" dirty="0"/>
              <a:t>1.19 to 0.22</a:t>
            </a:r>
            <a:r>
              <a:rPr lang="en-US" dirty="0"/>
              <a:t>, showing effective learning.</a:t>
            </a:r>
          </a:p>
          <a:p>
            <a:pPr>
              <a:buNone/>
            </a:pPr>
            <a:r>
              <a:rPr lang="en-US" dirty="0"/>
              <a:t>Used </a:t>
            </a:r>
            <a:r>
              <a:rPr lang="en-US" b="1" dirty="0"/>
              <a:t>dynamic learning rates</a:t>
            </a:r>
            <a:r>
              <a:rPr lang="en-US" dirty="0"/>
              <a:t> and </a:t>
            </a:r>
            <a:r>
              <a:rPr lang="en-US" b="1" dirty="0"/>
              <a:t>mixed-precision training</a:t>
            </a:r>
            <a:r>
              <a:rPr lang="en-US" dirty="0"/>
              <a:t> for faster and efficient processing.</a:t>
            </a:r>
          </a:p>
          <a:p>
            <a:pPr marL="0" indent="0">
              <a:buNone/>
            </a:pPr>
            <a:r>
              <a:rPr lang="en-US" dirty="0"/>
              <a:t>Achieved </a:t>
            </a:r>
            <a:r>
              <a:rPr lang="en-US" b="1" dirty="0"/>
              <a:t>smooth convergence</a:t>
            </a:r>
            <a:r>
              <a:rPr lang="en-US" dirty="0"/>
              <a:t> within about </a:t>
            </a:r>
            <a:r>
              <a:rPr lang="en-US" b="1" dirty="0"/>
              <a:t>45 minutes</a:t>
            </a:r>
            <a:r>
              <a:rPr lang="en-US" dirty="0"/>
              <a:t> of training.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69FEDE-B8C6-CBBE-51EE-3BE647EF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364732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A1DC8-BEC3-8BA9-78ED-18CCE8C95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DB74C9-B808-4394-A017-79C83B2524EF}" type="datetime1">
              <a:rPr lang="en-US" sz="1200" smtClean="0"/>
              <a:pPr>
                <a:spcAft>
                  <a:spcPts val="600"/>
                </a:spcAft>
              </a:pPr>
              <a:t>4/28/2025</a:t>
            </a:fld>
            <a:endParaRPr lang="en-US" sz="1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26FB8C-AE0B-7855-239B-9D7432504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latin typeface="+mn-lt"/>
              <a:cs typeface="+mn-cs"/>
            </a:endParaRPr>
          </a:p>
        </p:txBody>
      </p:sp>
      <p:pic>
        <p:nvPicPr>
          <p:cNvPr id="9" name="Content Placeholder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BA611A9-256A-4617-CF39-3C8904007BC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10383" y="2382895"/>
            <a:ext cx="10499725" cy="162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1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02103"/>
            <a:ext cx="6787454" cy="896068"/>
          </a:xfrm>
        </p:spPr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15C937-DBEF-F8F6-A649-8122377C1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066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7844F0-8DC6-8687-5F94-18F4DFF94413}"/>
              </a:ext>
            </a:extLst>
          </p:cNvPr>
          <p:cNvSpPr txBox="1"/>
          <p:nvPr/>
        </p:nvSpPr>
        <p:spPr>
          <a:xfrm>
            <a:off x="685800" y="2074985"/>
            <a:ext cx="4343400" cy="461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Achieved High accuracy for certain emotions like sadness and anger.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Occasional misclassifications (e.g., fear misread as joy).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Overall, chatbot showed empathetic responses aligned with predicted emotions.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Confidence levels mostly &gt;60%, with sadness detection reaching 98%.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EF3841-1A4F-6C16-3BD9-18525B702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5587" y="1672684"/>
            <a:ext cx="10508920" cy="477272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</a:rPr>
              <a:t>Model Evaluation Metrics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Evaluated the BERT model using key performance metrics: </a:t>
            </a:r>
            <a:r>
              <a:rPr lang="en-US" sz="1600" b="1" dirty="0">
                <a:solidFill>
                  <a:schemeClr val="tx1"/>
                </a:solidFill>
              </a:rPr>
              <a:t>accuracy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macro precision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macro recall</a:t>
            </a:r>
            <a:r>
              <a:rPr lang="en-US" sz="1600" dirty="0">
                <a:solidFill>
                  <a:schemeClr val="tx1"/>
                </a:solidFill>
              </a:rPr>
              <a:t>, and </a:t>
            </a:r>
            <a:r>
              <a:rPr lang="en-US" sz="1600" b="1" dirty="0">
                <a:solidFill>
                  <a:schemeClr val="tx1"/>
                </a:solidFill>
              </a:rPr>
              <a:t>macro F1-score</a:t>
            </a:r>
            <a:r>
              <a:rPr lang="en-US" sz="1600" dirty="0">
                <a:solidFill>
                  <a:schemeClr val="tx1"/>
                </a:solidFill>
              </a:rPr>
              <a:t> to measure overall classification quality across all emotions.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Accuracy</a:t>
            </a:r>
            <a:r>
              <a:rPr lang="en-US" sz="1600" dirty="0">
                <a:solidFill>
                  <a:schemeClr val="tx1"/>
                </a:solidFill>
              </a:rPr>
              <a:t> shows how often the model predicted the correct emotion.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Precision</a:t>
            </a:r>
            <a:r>
              <a:rPr lang="en-US" sz="1600" dirty="0">
                <a:solidFill>
                  <a:schemeClr val="tx1"/>
                </a:solidFill>
              </a:rPr>
              <a:t> measures how correct positive predictions were, while </a:t>
            </a:r>
            <a:r>
              <a:rPr lang="en-US" sz="1600" b="1" dirty="0">
                <a:solidFill>
                  <a:schemeClr val="tx1"/>
                </a:solidFill>
              </a:rPr>
              <a:t>recall</a:t>
            </a:r>
            <a:r>
              <a:rPr lang="en-US" sz="1600" dirty="0">
                <a:solidFill>
                  <a:schemeClr val="tx1"/>
                </a:solidFill>
              </a:rPr>
              <a:t> checks how many actual emotions were successfully captured.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F1-score</a:t>
            </a:r>
            <a:r>
              <a:rPr lang="en-US" sz="1600" dirty="0">
                <a:solidFill>
                  <a:schemeClr val="tx1"/>
                </a:solidFill>
              </a:rPr>
              <a:t> balances both precision and recall to give a complete view of performance.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Confusion Matrix Analysis</a:t>
            </a:r>
            <a:r>
              <a:rPr lang="en-US" sz="1600" dirty="0">
                <a:solidFill>
                  <a:schemeClr val="tx1"/>
                </a:solidFill>
              </a:rPr>
              <a:t> was used to visualize where the model made mistakes, identifying emotions that were commonly confused, such as sadness and fear.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7BB28E-334E-4B9A-6098-FB7B477D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87" y="412596"/>
            <a:ext cx="8876370" cy="126008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Evaluation (Metrics, Confusion Matrix)</a:t>
            </a:r>
          </a:p>
        </p:txBody>
      </p:sp>
    </p:spTree>
    <p:extLst>
      <p:ext uri="{BB962C8B-B14F-4D97-AF65-F5344CB8AC3E}">
        <p14:creationId xmlns:p14="http://schemas.microsoft.com/office/powerpoint/2010/main" val="332769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0CA5C-1E83-7685-C557-40FF4CF33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DB74C9-B808-4394-A017-79C83B2524EF}" type="datetime1">
              <a:rPr lang="en-US" sz="1200" smtClean="0"/>
              <a:pPr>
                <a:spcAft>
                  <a:spcPts val="600"/>
                </a:spcAft>
              </a:pPr>
              <a:t>4/28/2025</a:t>
            </a:fld>
            <a:endParaRPr lang="en-US" sz="1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3F765-0395-2BA0-CC6A-BD6ED4E85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sz="1200">
              <a:latin typeface="+mn-lt"/>
              <a:cs typeface="+mn-cs"/>
            </a:endParaRPr>
          </a:p>
        </p:txBody>
      </p:sp>
      <p:pic>
        <p:nvPicPr>
          <p:cNvPr id="9" name="Picture 2" descr="Uploaded image">
            <a:extLst>
              <a:ext uri="{FF2B5EF4-FFF2-40B4-BE49-F238E27FC236}">
                <a16:creationId xmlns:a16="http://schemas.microsoft.com/office/drawing/2014/main" id="{A7EF2E6D-0FA5-29FC-E0F2-53ABA27E92F3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6321" y="998537"/>
            <a:ext cx="5879357" cy="48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58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D63C39-D8D6-F0FC-B506-D44477B90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8156" y="1543791"/>
            <a:ext cx="9120248" cy="497576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Chatbot Response Results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chatbot accurately detected emotions like </a:t>
            </a:r>
            <a:r>
              <a:rPr lang="en-US" sz="2000" b="1" dirty="0">
                <a:solidFill>
                  <a:schemeClr val="tx1"/>
                </a:solidFill>
              </a:rPr>
              <a:t>sadness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dirty="0">
                <a:solidFill>
                  <a:schemeClr val="tx1"/>
                </a:solidFill>
              </a:rPr>
              <a:t>joy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dirty="0">
                <a:solidFill>
                  <a:schemeClr val="tx1"/>
                </a:solidFill>
              </a:rPr>
              <a:t>anger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  <a:r>
              <a:rPr lang="en-US" sz="2000" b="1" dirty="0">
                <a:solidFill>
                  <a:schemeClr val="tx1"/>
                </a:solidFill>
              </a:rPr>
              <a:t>fear</a:t>
            </a:r>
            <a:r>
              <a:rPr lang="en-US" sz="2000" dirty="0">
                <a:solidFill>
                  <a:schemeClr val="tx1"/>
                </a:solidFill>
              </a:rPr>
              <a:t> from user inputs.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 provided </a:t>
            </a:r>
            <a:r>
              <a:rPr lang="en-US" sz="2000" b="1" dirty="0">
                <a:solidFill>
                  <a:schemeClr val="tx1"/>
                </a:solidFill>
              </a:rPr>
              <a:t>empathetic, emotion-specific responses</a:t>
            </a:r>
            <a:r>
              <a:rPr lang="en-US" sz="2000" dirty="0">
                <a:solidFill>
                  <a:schemeClr val="tx1"/>
                </a:solidFill>
              </a:rPr>
              <a:t> to user statements.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Positive emotions (joy) and negative emotions (anger, fear, sadness) were </a:t>
            </a:r>
            <a:r>
              <a:rPr lang="en-US" sz="2000" b="1" dirty="0">
                <a:solidFill>
                  <a:schemeClr val="tx1"/>
                </a:solidFill>
              </a:rPr>
              <a:t>handled appropriately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Demonstrates the chatbot’s capability for </a:t>
            </a:r>
            <a:r>
              <a:rPr lang="en-US" sz="2000" b="1" dirty="0">
                <a:solidFill>
                  <a:schemeClr val="tx1"/>
                </a:solidFill>
              </a:rPr>
              <a:t>emotion-aware conversation</a:t>
            </a:r>
            <a:r>
              <a:rPr lang="en-US" sz="2000" dirty="0">
                <a:solidFill>
                  <a:schemeClr val="tx1"/>
                </a:solidFill>
              </a:rPr>
              <a:t> using sentiment analysis.</a:t>
            </a:r>
          </a:p>
          <a:p>
            <a:endParaRPr lang="en-US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0E5D5-FDE4-31CE-B465-8CF1D903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153" y="629392"/>
            <a:ext cx="8678804" cy="914399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9319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Uploaded image">
            <a:extLst>
              <a:ext uri="{FF2B5EF4-FFF2-40B4-BE49-F238E27FC236}">
                <a16:creationId xmlns:a16="http://schemas.microsoft.com/office/drawing/2014/main" id="{2E23CEDD-9700-C769-2687-B0D9BB7D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88659"/>
            <a:ext cx="10905066" cy="308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BCE575-463F-9654-EE24-425EA35108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404" y="676893"/>
            <a:ext cx="9571513" cy="5522025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Final Model Evaluation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Achieved </a:t>
            </a:r>
            <a:r>
              <a:rPr lang="en-US" sz="2000" b="1" dirty="0">
                <a:solidFill>
                  <a:schemeClr val="tx1"/>
                </a:solidFill>
              </a:rPr>
              <a:t>Overall Accuracy: 88.32%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Macro F1-score: 88.25%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High precision and recall across all emotions:\n - Anger: F1-score 0.89\n - Fear: F1-score 0.88\n - Joy: F1-score 0.92\n - Sadness: F1-score 0.84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Shows strong and balanced performance after model improvements using BERT.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323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Uploaded image">
            <a:extLst>
              <a:ext uri="{FF2B5EF4-FFF2-40B4-BE49-F238E27FC236}">
                <a16:creationId xmlns:a16="http://schemas.microsoft.com/office/drawing/2014/main" id="{5D06797C-11E4-FCC0-0C79-18C62DC4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1480947"/>
            <a:ext cx="11658600" cy="244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77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F05980-54E0-4F3D-BAF3-4CE06FA77025}" type="datetime1">
              <a:rPr lang="en-US" smtClean="0"/>
              <a:pPr>
                <a:spcAft>
                  <a:spcPts val="600"/>
                </a:spcAft>
              </a:pPr>
              <a:t>4/28/2025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Contents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53F39-A5FD-539D-772B-9BB846D3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578" y="1881188"/>
            <a:ext cx="4352544" cy="4352544"/>
          </a:xfrm>
          <a:prstGeom prst="rect">
            <a:avLst/>
          </a:prstGeom>
          <a:noFill/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86500" y="1881188"/>
            <a:ext cx="5067300" cy="4352544"/>
          </a:xfrm>
        </p:spPr>
        <p:txBody>
          <a:bodyPr anchor="t">
            <a:normAutofit fontScale="70000" lnSpcReduction="20000"/>
          </a:bodyPr>
          <a:lstStyle/>
          <a:p>
            <a:pPr marL="0"/>
            <a:r>
              <a:rPr lang="en-US" kern="1200" dirty="0">
                <a:solidFill>
                  <a:schemeClr val="accent2">
                    <a:lumMod val="50000"/>
                  </a:schemeClr>
                </a:solidFill>
              </a:rPr>
              <a:t>01 Introduction</a:t>
            </a:r>
          </a:p>
          <a:p>
            <a:pPr marL="0"/>
            <a:r>
              <a:rPr lang="en-US" kern="1200" dirty="0">
                <a:solidFill>
                  <a:schemeClr val="accent2">
                    <a:lumMod val="50000"/>
                  </a:schemeClr>
                </a:solidFill>
              </a:rPr>
              <a:t>02 Project Objective</a:t>
            </a:r>
          </a:p>
          <a:p>
            <a:pPr marL="0"/>
            <a:r>
              <a:rPr lang="en-US" kern="1200" dirty="0">
                <a:solidFill>
                  <a:schemeClr val="accent2">
                    <a:lumMod val="50000"/>
                  </a:schemeClr>
                </a:solidFill>
              </a:rPr>
              <a:t>03 Methodology</a:t>
            </a:r>
          </a:p>
          <a:p>
            <a:pPr marL="0"/>
            <a:r>
              <a:rPr lang="en-US" kern="1200" dirty="0">
                <a:solidFill>
                  <a:schemeClr val="accent2">
                    <a:lumMod val="50000"/>
                  </a:schemeClr>
                </a:solidFill>
              </a:rPr>
              <a:t>04 Implementation</a:t>
            </a:r>
          </a:p>
          <a:p>
            <a:pPr marL="0"/>
            <a:r>
              <a:rPr lang="en-US" kern="1200" dirty="0">
                <a:solidFill>
                  <a:schemeClr val="accent2">
                    <a:lumMod val="50000"/>
                  </a:schemeClr>
                </a:solidFill>
              </a:rPr>
              <a:t>05 Evaluation</a:t>
            </a:r>
          </a:p>
          <a:p>
            <a:pPr marL="0"/>
            <a:r>
              <a:rPr lang="en-US" kern="1200" dirty="0">
                <a:solidFill>
                  <a:schemeClr val="accent2">
                    <a:lumMod val="50000"/>
                  </a:schemeClr>
                </a:solidFill>
              </a:rPr>
              <a:t>06 Result</a:t>
            </a:r>
          </a:p>
          <a:p>
            <a:pPr marL="0"/>
            <a:r>
              <a:rPr lang="en-US" kern="1200" dirty="0">
                <a:solidFill>
                  <a:schemeClr val="accent2">
                    <a:lumMod val="50000"/>
                  </a:schemeClr>
                </a:solidFill>
              </a:rPr>
              <a:t>07 Conclusion</a:t>
            </a:r>
          </a:p>
          <a:p>
            <a:pPr marL="0"/>
            <a:r>
              <a:rPr lang="en-US" kern="1200" dirty="0">
                <a:solidFill>
                  <a:schemeClr val="accent2">
                    <a:lumMod val="50000"/>
                  </a:schemeClr>
                </a:solidFill>
              </a:rPr>
              <a:t>08 References</a:t>
            </a:r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A48F-6C9B-4B6F-9063-4E2B2F6C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id="{8D56EBED-E2E8-4532-9D58-AEA4BF592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EFFCE6-B714-4312-995E-9A4A689D43F0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4F27A-5DAE-FB18-9CC6-07FF958F796C}"/>
              </a:ext>
            </a:extLst>
          </p:cNvPr>
          <p:cNvSpPr txBox="1"/>
          <p:nvPr/>
        </p:nvSpPr>
        <p:spPr>
          <a:xfrm>
            <a:off x="1166648" y="2322786"/>
            <a:ext cx="8734097" cy="3372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Achievements: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Built a BERT-based emotion-aware chatbot.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Provided empathetic responses based on emotion detection.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Demonstrated real-time prediction and interaction.</a:t>
            </a:r>
          </a:p>
          <a:p>
            <a:pPr algn="l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Future Work: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Further fine-tune the model to improve classification.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Expand response templates for more natural conversations.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Integrate graphical/voice interfaces.</a:t>
            </a: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25CB-5684-4E97-80FA-A48BC074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5055870" cy="2849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Hugging Face Transformers: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2"/>
              </a:rPr>
              <a:t>Huggingface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BERT: Devlin et al., 2018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Dataset: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3"/>
              </a:rPr>
              <a:t>ISEAR Dataset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A36A89F3-138D-4102-9FF2-6E1293F6AF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549713-324E-442E-99F3-0C4C72A7B5ED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F02AD77-17EE-49EB-8387-86DED6AD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5E4594-95CE-F8BB-61F6-82FB854D6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027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8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C504E-10B4-BF6D-4F61-AD3F679E9F5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D80274-DEF2-4F5D-8F74-69D0554CED55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55A164-E74B-69E0-4E7F-A44089298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31F963C-5ED3-C83A-F9F5-AE7756B2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461" y="1828801"/>
            <a:ext cx="6215990" cy="2493818"/>
          </a:xfrm>
        </p:spPr>
        <p:txBody>
          <a:bodyPr/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9845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65136"/>
            <a:ext cx="3935647" cy="14584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4849496" cy="439102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600" b="1" dirty="0"/>
              <a:t>Developed a Sentiment-Aware Chatbot using BERT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Integrated </a:t>
            </a:r>
            <a:r>
              <a:rPr lang="en-US" sz="1600" b="1" dirty="0"/>
              <a:t>Human-Computer Interaction (HCI) principles</a:t>
            </a:r>
            <a:r>
              <a:rPr lang="en-US" sz="1600" dirty="0"/>
              <a:t> to design a user-centered, emotionally intelligent chatbot.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Applied </a:t>
            </a:r>
            <a:r>
              <a:rPr lang="en-US" sz="1600" b="1" dirty="0"/>
              <a:t>Natural Language Processing (NLP) techniques</a:t>
            </a:r>
            <a:r>
              <a:rPr lang="en-US" sz="1600" dirty="0"/>
              <a:t> to detect and classify user emotions in real-time conversations.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Generated </a:t>
            </a:r>
            <a:r>
              <a:rPr lang="en-US" sz="1600" b="1" dirty="0"/>
              <a:t>empathetic and contextually appropriate responses</a:t>
            </a:r>
            <a:r>
              <a:rPr lang="en-US" sz="1600" dirty="0"/>
              <a:t> tailored to the user's emotional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Enhanced </a:t>
            </a:r>
            <a:r>
              <a:rPr lang="en-US" sz="1600" b="1" dirty="0"/>
              <a:t>user engagement, satisfaction, and trust</a:t>
            </a:r>
            <a:r>
              <a:rPr lang="en-US" sz="1600" dirty="0"/>
              <a:t> by making interactions feel natural and emotionally aware.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Target applications include </a:t>
            </a:r>
            <a:r>
              <a:rPr lang="en-US" sz="1600" b="1" dirty="0"/>
              <a:t>customer service support</a:t>
            </a:r>
            <a:r>
              <a:rPr lang="en-US" sz="1600" dirty="0"/>
              <a:t>, </a:t>
            </a:r>
            <a:r>
              <a:rPr lang="en-US" sz="1600" b="1" dirty="0"/>
              <a:t>mental health counseling</a:t>
            </a:r>
            <a:r>
              <a:rPr lang="en-US" sz="1600" dirty="0"/>
              <a:t>, and </a:t>
            </a:r>
            <a:r>
              <a:rPr lang="en-US" sz="1600" b="1" dirty="0"/>
              <a:t>educational platforms</a:t>
            </a:r>
            <a:r>
              <a:rPr lang="en-US" sz="1600" dirty="0"/>
              <a:t>.</a:t>
            </a:r>
          </a:p>
          <a:p>
            <a:pPr rtl="0"/>
            <a:endParaRPr lang="en-US" sz="1400" b="0" i="0" u="none" strike="noStrike" dirty="0">
              <a:solidFill>
                <a:schemeClr val="tx1"/>
              </a:solidFill>
              <a:effectLst/>
            </a:endParaRP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1C3ECA-828D-E2E4-3D24-7C28D182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687" y="87629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525518"/>
            <a:ext cx="6810550" cy="12086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Objectives</a:t>
            </a:r>
            <a:br>
              <a:rPr lang="en-US" b="1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13D5AF-7F37-ECFC-C995-E2934BD8C175}"/>
              </a:ext>
            </a:extLst>
          </p:cNvPr>
          <p:cNvSpPr txBox="1"/>
          <p:nvPr/>
        </p:nvSpPr>
        <p:spPr>
          <a:xfrm>
            <a:off x="509953" y="1734206"/>
            <a:ext cx="10486597" cy="4723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User-Centered Chatbot</a:t>
            </a:r>
            <a:br>
              <a:rPr lang="en-US" dirty="0"/>
            </a:br>
            <a:r>
              <a:rPr lang="en-US" dirty="0"/>
              <a:t>Created a chatbot that understands users' emotions and gives friendly, empathetic responses based on what users prefer.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Sentiment Analysis</a:t>
            </a:r>
            <a:br>
              <a:rPr lang="en-US" dirty="0"/>
            </a:br>
            <a:r>
              <a:rPr lang="en-US" dirty="0"/>
              <a:t>Used advanced models like </a:t>
            </a:r>
            <a:r>
              <a:rPr lang="en-US" b="1" dirty="0"/>
              <a:t>BERT</a:t>
            </a:r>
            <a:r>
              <a:rPr lang="en-US" dirty="0"/>
              <a:t> to detect emotions like fear, Joy, sad, anger from users' messages in real-time.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Performance Evaluation</a:t>
            </a:r>
            <a:br>
              <a:rPr lang="en-US" dirty="0"/>
            </a:br>
            <a:r>
              <a:rPr lang="en-US" dirty="0"/>
              <a:t>Checked how well the chatbot works by measuring accuracy, precision, recall, and asking users for their feedback about the chatbot’s emotional understanding.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Full Documentation</a:t>
            </a:r>
            <a:br>
              <a:rPr lang="en-US" dirty="0"/>
            </a:br>
            <a:r>
              <a:rPr lang="en-US" dirty="0"/>
              <a:t>Prepared a complete report that explains how the chatbot was designed, built, tested, and how it can be improved in the future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777DE4-FAEE-8433-F266-4B25C370D6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9213" y="1672683"/>
            <a:ext cx="8493207" cy="44775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User-Centered Design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Designed the chatbot based on what users want and expect, especially how they   express emotions.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Affective Computing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Teach the chatbot to recognize emotions and respond in a caring and natural way.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Prototyping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Build simple models (prototypes) of the chatbot and test them with users to make the chatbot better.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Emotional Interaction Preferences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Understand how users like to talk about emotions and adjust the chatbot’s style (friendly, expressive, or formal) to match them.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63B891-37C6-F41C-FFBF-6AB1A038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13" y="707767"/>
            <a:ext cx="9296093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Overview (HCI Perspective)</a:t>
            </a:r>
          </a:p>
        </p:txBody>
      </p:sp>
    </p:spTree>
    <p:extLst>
      <p:ext uri="{BB962C8B-B14F-4D97-AF65-F5344CB8AC3E}">
        <p14:creationId xmlns:p14="http://schemas.microsoft.com/office/powerpoint/2010/main" val="279599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E4C197-EFE5-4623-8631-61DB25EC0F85}" type="datetime1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01A1157-F296-4BD7-04F9-BC4FC7757B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86296"/>
            <a:ext cx="10499725" cy="4800229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1" i="0" u="sng" strike="noStrike" dirty="0">
                <a:solidFill>
                  <a:srgbClr val="000000"/>
                </a:solidFill>
                <a:effectLst/>
              </a:rPr>
              <a:t>Dataset:</a:t>
            </a:r>
            <a:endParaRPr lang="en-US" b="0" i="0" u="sng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”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2"/>
              </a:rPr>
              <a:t>ISEAR.csv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”</a:t>
            </a:r>
          </a:p>
          <a:p>
            <a:pPr marL="0" indent="0" algn="l">
              <a:buNone/>
            </a:pPr>
            <a:r>
              <a:rPr lang="en-US" b="1" i="0" u="sng" strike="noStrike" dirty="0">
                <a:solidFill>
                  <a:srgbClr val="000000"/>
                </a:solidFill>
                <a:effectLst/>
              </a:rPr>
              <a:t>Model:</a:t>
            </a:r>
            <a:endParaRPr lang="en-US" b="0" i="0" u="sng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Pre-trained BERT fine-tuned for emotion classification.</a:t>
            </a:r>
          </a:p>
          <a:p>
            <a:pPr marL="0" indent="0" algn="l">
              <a:buNone/>
            </a:pPr>
            <a:r>
              <a:rPr lang="en-US" b="1" i="0" u="sng" strike="noStrike" dirty="0">
                <a:solidFill>
                  <a:srgbClr val="000000"/>
                </a:solidFill>
                <a:effectLst/>
              </a:rPr>
              <a:t>Workflow:</a:t>
            </a:r>
            <a:endParaRPr lang="en-US" b="0" i="0" u="sng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Load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Fine-tune BERT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Implement real-time chatbot loop.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Tokenize user inputs → Predict emotion → Respond empathetically based on prediction.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B2F180D9-C3A5-2C4D-D377-FA99C2087AA5}"/>
              </a:ext>
            </a:extLst>
          </p:cNvPr>
          <p:cNvSpPr txBox="1">
            <a:spLocks/>
          </p:cNvSpPr>
          <p:nvPr/>
        </p:nvSpPr>
        <p:spPr>
          <a:xfrm>
            <a:off x="838200" y="371475"/>
            <a:ext cx="10499725" cy="1872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US" b="1" dirty="0"/>
              <a:t>Methodology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0D544-FFE2-C7B3-BABE-2C9FA49DDA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DB74C9-B808-4394-A017-79C83B2524EF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EE1A4-4DD1-7ED2-604E-09281E901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59205-68A2-BFA7-6A2F-B2AB8F330D9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Developed </a:t>
            </a:r>
            <a:r>
              <a:rPr lang="en-US" b="1" dirty="0"/>
              <a:t>mobile-responsive prototypes</a:t>
            </a:r>
            <a:r>
              <a:rPr lang="en-US" dirty="0"/>
              <a:t> to make sure the chatbot works well on smartphones, since most users preferred mobile access.</a:t>
            </a:r>
          </a:p>
          <a:p>
            <a:pPr>
              <a:buNone/>
            </a:pPr>
            <a:r>
              <a:rPr lang="en-US" dirty="0"/>
              <a:t>After testing, </a:t>
            </a:r>
            <a:r>
              <a:rPr lang="en-US" b="1" dirty="0"/>
              <a:t>71.5% of users</a:t>
            </a:r>
            <a:r>
              <a:rPr lang="en-US" dirty="0"/>
              <a:t> rated their satisfaction as </a:t>
            </a:r>
            <a:r>
              <a:rPr lang="en-US" b="1" dirty="0"/>
              <a:t>4 or 5 out of 5</a:t>
            </a:r>
            <a:r>
              <a:rPr lang="en-US" dirty="0"/>
              <a:t>, showing that the chatbot was easy to use, emotionally responsive, and enjoyable to interact with.</a:t>
            </a:r>
          </a:p>
          <a:p>
            <a:pPr marL="0" indent="0">
              <a:buNone/>
            </a:pPr>
            <a:r>
              <a:rPr lang="en-US" dirty="0"/>
              <a:t>No users gave low satisfaction scores (1 or 2), which shows </a:t>
            </a:r>
            <a:r>
              <a:rPr lang="en-US" b="1" dirty="0"/>
              <a:t>strong overall acceptance</a:t>
            </a:r>
            <a:r>
              <a:rPr lang="en-US" dirty="0"/>
              <a:t> of the chatbot design.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EFF3FB-E5FB-BD61-4011-15B1F1BA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Prototyping and User Testing</a:t>
            </a:r>
          </a:p>
        </p:txBody>
      </p:sp>
    </p:spTree>
    <p:extLst>
      <p:ext uri="{BB962C8B-B14F-4D97-AF65-F5344CB8AC3E}">
        <p14:creationId xmlns:p14="http://schemas.microsoft.com/office/powerpoint/2010/main" val="269806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2C4A2-5D47-C902-B89B-1C69BDD02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3467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5DB74C9-B808-4394-A017-79C83B2524EF}" type="datetime1">
              <a:rPr lang="en-US" sz="1200" smtClean="0"/>
              <a:pPr>
                <a:spcAft>
                  <a:spcPts val="600"/>
                </a:spcAft>
              </a:pPr>
              <a:t>4/28/2025</a:t>
            </a:fld>
            <a:endParaRPr lang="en-US" sz="1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3F5D81-30C2-9FE6-9B9B-BD8DC634D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 smtClean="0"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latin typeface="+mn-lt"/>
              <a:cs typeface="+mn-cs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with purple rectangular bars&#10;&#10;AI-generated content may be incorrect.">
            <a:extLst>
              <a:ext uri="{FF2B5EF4-FFF2-40B4-BE49-F238E27FC236}">
                <a16:creationId xmlns:a16="http://schemas.microsoft.com/office/drawing/2014/main" id="{F8E704C6-DB39-8A5A-0BC4-B443E00457D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6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7DAB0F-690E-606C-0355-12C25DB2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14"/>
            <a:ext cx="10820399" cy="1674436"/>
          </a:xfrm>
        </p:spPr>
        <p:txBody>
          <a:bodyPr/>
          <a:lstStyle/>
          <a:p>
            <a:pPr algn="l"/>
            <a:r>
              <a:rPr lang="en-US" dirty="0"/>
              <a:t>Implementation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71BE8B-0AFF-98E6-B8BE-D4EF7F5F870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Dataset Collection</a:t>
            </a:r>
            <a:r>
              <a:rPr lang="en-US" dirty="0"/>
              <a:t>: Carefully selected the ISEAR dataset containing emotionally labeled text to train the chatbot on real human emotions like fear, Joy, sad and anger .</a:t>
            </a:r>
          </a:p>
          <a:p>
            <a:pPr>
              <a:buNone/>
            </a:pPr>
            <a:r>
              <a:rPr lang="en-US" b="1" dirty="0"/>
              <a:t>Model Selection</a:t>
            </a:r>
            <a:r>
              <a:rPr lang="en-US" dirty="0"/>
              <a:t>: Chose the </a:t>
            </a:r>
            <a:r>
              <a:rPr lang="en-US" b="1" dirty="0"/>
              <a:t>BERT model</a:t>
            </a:r>
            <a:r>
              <a:rPr lang="en-US" dirty="0"/>
              <a:t>, a powerful pre-trained NLP model, and fine-tuned it for emotion classification to ensure high accuracy in detecting user emotions.</a:t>
            </a:r>
          </a:p>
          <a:p>
            <a:pPr marL="0" indent="0">
              <a:buNone/>
            </a:pPr>
            <a:r>
              <a:rPr lang="en-US" b="1" dirty="0"/>
              <a:t>Chatbot Integration</a:t>
            </a:r>
            <a:r>
              <a:rPr lang="en-US" dirty="0"/>
              <a:t>: Integrated the trained BERT model into the chatbot system, enabling real-time emotion detection and generating responses that match the emotional tone of the conversation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328</TotalTime>
  <Words>1045</Words>
  <Application>Microsoft Office PowerPoint</Application>
  <PresentationFormat>Widescreen</PresentationFormat>
  <Paragraphs>133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Biome Light</vt:lpstr>
      <vt:lpstr>Calibri</vt:lpstr>
      <vt:lpstr>Office Theme</vt:lpstr>
      <vt:lpstr>Emotion-Aware Chatbot: Sentiment Analysis and Empathetic Responses </vt:lpstr>
      <vt:lpstr>Contents</vt:lpstr>
      <vt:lpstr>Introduction</vt:lpstr>
      <vt:lpstr>Project Objectives </vt:lpstr>
      <vt:lpstr>Design Overview (HCI Perspective)</vt:lpstr>
      <vt:lpstr>PowerPoint Presentation</vt:lpstr>
      <vt:lpstr>Prototyping and User Testing</vt:lpstr>
      <vt:lpstr>PowerPoint Presentation</vt:lpstr>
      <vt:lpstr>Implementation</vt:lpstr>
      <vt:lpstr>Model Selection and Fine-tuning (BERT)</vt:lpstr>
      <vt:lpstr>Model training</vt:lpstr>
      <vt:lpstr>PowerPoint Presentation</vt:lpstr>
      <vt:lpstr>Evaluation</vt:lpstr>
      <vt:lpstr>Model Evaluation (Metrics, Confusion Matrix)</vt:lpstr>
      <vt:lpstr>PowerPoint Presentation</vt:lpstr>
      <vt:lpstr>Result</vt:lpstr>
      <vt:lpstr>PowerPoint Presentation</vt:lpstr>
      <vt:lpstr>PowerPoint Presentation</vt:lpstr>
      <vt:lpstr>PowerPoint Presentation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Kiranmayee Panthangi</dc:creator>
  <cp:lastModifiedBy>Sai siri Tammineni</cp:lastModifiedBy>
  <cp:revision>9</cp:revision>
  <dcterms:created xsi:type="dcterms:W3CDTF">2025-04-21T22:37:45Z</dcterms:created>
  <dcterms:modified xsi:type="dcterms:W3CDTF">2025-04-28T22:44:42Z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