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77" r:id="rId4"/>
    <p:sldId id="274" r:id="rId5"/>
    <p:sldId id="275" r:id="rId6"/>
    <p:sldId id="279" r:id="rId7"/>
    <p:sldId id="276" r:id="rId8"/>
    <p:sldId id="263" r:id="rId9"/>
    <p:sldId id="261" r:id="rId10"/>
    <p:sldId id="278" r:id="rId11"/>
    <p:sldId id="280" r:id="rId12"/>
    <p:sldId id="281" r:id="rId13"/>
    <p:sldId id="282" r:id="rId14"/>
    <p:sldId id="273" r:id="rId15"/>
    <p:sldId id="283" r:id="rId16"/>
    <p:sldId id="307" r:id="rId17"/>
    <p:sldId id="264" r:id="rId18"/>
    <p:sldId id="267" r:id="rId19"/>
    <p:sldId id="269" r:id="rId20"/>
    <p:sldId id="322" r:id="rId21"/>
    <p:sldId id="324" r:id="rId22"/>
    <p:sldId id="323" r:id="rId23"/>
    <p:sldId id="286" r:id="rId24"/>
    <p:sldId id="287" r:id="rId25"/>
    <p:sldId id="289" r:id="rId26"/>
    <p:sldId id="325" r:id="rId27"/>
    <p:sldId id="293" r:id="rId28"/>
    <p:sldId id="312" r:id="rId29"/>
    <p:sldId id="294" r:id="rId30"/>
    <p:sldId id="295" r:id="rId31"/>
    <p:sldId id="308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30" r:id="rId42"/>
    <p:sldId id="331" r:id="rId43"/>
    <p:sldId id="334" r:id="rId44"/>
    <p:sldId id="335" r:id="rId45"/>
    <p:sldId id="305" r:id="rId46"/>
    <p:sldId id="309" r:id="rId47"/>
    <p:sldId id="306" r:id="rId48"/>
    <p:sldId id="313" r:id="rId49"/>
    <p:sldId id="314" r:id="rId50"/>
    <p:sldId id="316" r:id="rId51"/>
    <p:sldId id="317" r:id="rId52"/>
    <p:sldId id="318" r:id="rId53"/>
    <p:sldId id="319" r:id="rId54"/>
    <p:sldId id="320" r:id="rId55"/>
    <p:sldId id="321" r:id="rId56"/>
    <p:sldId id="326" r:id="rId57"/>
    <p:sldId id="327" r:id="rId58"/>
    <p:sldId id="336" r:id="rId59"/>
    <p:sldId id="328" r:id="rId60"/>
    <p:sldId id="329" r:id="rId61"/>
    <p:sldId id="337" r:id="rId62"/>
    <p:sldId id="338" r:id="rId63"/>
    <p:sldId id="339" r:id="rId64"/>
    <p:sldId id="310" r:id="rId65"/>
    <p:sldId id="340" r:id="rId66"/>
    <p:sldId id="333" r:id="rId67"/>
    <p:sldId id="311" r:id="rId68"/>
    <p:sldId id="31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Hyun An" initials="YA" lastIdx="1" clrIdx="0">
    <p:extLst>
      <p:ext uri="{19B8F6BF-5375-455C-9EA6-DF929625EA0E}">
        <p15:presenceInfo xmlns:p15="http://schemas.microsoft.com/office/powerpoint/2012/main" userId="c28d065f04b1f2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12" autoAdjust="0"/>
    <p:restoredTop sz="94660"/>
  </p:normalViewPr>
  <p:slideViewPr>
    <p:cSldViewPr snapToGrid="0">
      <p:cViewPr varScale="1">
        <p:scale>
          <a:sx n="50" d="100"/>
          <a:sy n="50" d="100"/>
        </p:scale>
        <p:origin x="2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4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4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9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9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4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5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4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1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6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0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720.png"/><Relationship Id="rId7" Type="http://schemas.openxmlformats.org/officeDocument/2006/relationships/image" Target="../media/image1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730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7" Type="http://schemas.openxmlformats.org/officeDocument/2006/relationships/image" Target="../media/image101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hyperlink" Target="https://pdfs.semanticscholar.org/694e/ae37f0b88804b3a2355b800b0acac7b31cf4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06.png"/><Relationship Id="rId7" Type="http://schemas.openxmlformats.org/officeDocument/2006/relationships/image" Target="../media/image11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119.png"/><Relationship Id="rId10" Type="http://schemas.openxmlformats.org/officeDocument/2006/relationships/image" Target="../media/image117.png"/><Relationship Id="rId4" Type="http://schemas.openxmlformats.org/officeDocument/2006/relationships/image" Target="../media/image118.png"/><Relationship Id="rId9" Type="http://schemas.openxmlformats.org/officeDocument/2006/relationships/image" Target="../media/image1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06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42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7.png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06.png"/><Relationship Id="rId7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00.png"/><Relationship Id="rId9" Type="http://schemas.openxmlformats.org/officeDocument/2006/relationships/image" Target="../media/image14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06.png"/><Relationship Id="rId7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3.png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3" Type="http://schemas.openxmlformats.org/officeDocument/2006/relationships/image" Target="../media/image1500.png"/><Relationship Id="rId7" Type="http://schemas.openxmlformats.org/officeDocument/2006/relationships/image" Target="../media/image1540.png"/><Relationship Id="rId12" Type="http://schemas.openxmlformats.org/officeDocument/2006/relationships/image" Target="../media/image159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0.png"/><Relationship Id="rId11" Type="http://schemas.openxmlformats.org/officeDocument/2006/relationships/image" Target="../media/image158.png"/><Relationship Id="rId5" Type="http://schemas.openxmlformats.org/officeDocument/2006/relationships/image" Target="../media/image1520.png"/><Relationship Id="rId10" Type="http://schemas.openxmlformats.org/officeDocument/2006/relationships/image" Target="../media/image157.png"/><Relationship Id="rId4" Type="http://schemas.openxmlformats.org/officeDocument/2006/relationships/image" Target="../media/image1510.png"/><Relationship Id="rId9" Type="http://schemas.openxmlformats.org/officeDocument/2006/relationships/image" Target="../media/image1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50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49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500.png"/><Relationship Id="rId7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7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5" Type="http://schemas.openxmlformats.org/officeDocument/2006/relationships/image" Target="../media/image163.png"/><Relationship Id="rId4" Type="http://schemas.openxmlformats.org/officeDocument/2006/relationships/image" Target="../media/image18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4.png"/><Relationship Id="rId4" Type="http://schemas.openxmlformats.org/officeDocument/2006/relationships/hyperlink" Target="https://arxiv.org/pdf/1510.00473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3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9" Type="http://schemas.openxmlformats.org/officeDocument/2006/relationships/image" Target="../media/image37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9D51DF-DE9C-4AF5-A273-80D83C2DB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5" b="5715"/>
          <a:stretch/>
        </p:blipFill>
        <p:spPr>
          <a:xfrm>
            <a:off x="3" y="-31"/>
            <a:ext cx="1219199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B96DD-908A-4731-856E-B2A6E80C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254" y="399446"/>
            <a:ext cx="11283492" cy="3569242"/>
          </a:xfrm>
        </p:spPr>
        <p:txBody>
          <a:bodyPr anchor="t">
            <a:normAutofit/>
          </a:bodyPr>
          <a:lstStyle/>
          <a:p>
            <a:pPr algn="r"/>
            <a:endParaRPr lang="en-US" sz="6000" dirty="0">
              <a:solidFill>
                <a:schemeClr val="tx1"/>
              </a:solidFill>
            </a:endParaRPr>
          </a:p>
          <a:p>
            <a:pPr algn="ctr"/>
            <a:r>
              <a:rPr lang="en-US" sz="6000" b="1" dirty="0">
                <a:solidFill>
                  <a:schemeClr val="tx1"/>
                </a:solidFill>
              </a:rPr>
              <a:t>The Directed Grid Theorem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1FA36-7E66-4828-818A-54A850029933}"/>
              </a:ext>
            </a:extLst>
          </p:cNvPr>
          <p:cNvSpPr txBox="1"/>
          <p:nvPr/>
        </p:nvSpPr>
        <p:spPr>
          <a:xfrm>
            <a:off x="9821439" y="2297006"/>
            <a:ext cx="19127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0" b="1" dirty="0"/>
              <a:t>Aeren  </a:t>
            </a:r>
          </a:p>
        </p:txBody>
      </p:sp>
    </p:spTree>
    <p:extLst>
      <p:ext uri="{BB962C8B-B14F-4D97-AF65-F5344CB8AC3E}">
        <p14:creationId xmlns:p14="http://schemas.microsoft.com/office/powerpoint/2010/main" val="58940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3161"/>
                <a:ext cx="1119650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1.9</a:t>
                </a:r>
                <a:endParaRPr lang="en-US" sz="2000" dirty="0"/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An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arborescence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 there is a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called a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root</a:t>
                </a:r>
                <a:r>
                  <a:rPr lang="en-US" sz="20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/>
                  <a:t>with the property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/>
                  <a:t>, there is a unique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We write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We also write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3161"/>
                <a:ext cx="11196501" cy="1631216"/>
              </a:xfrm>
              <a:prstGeom prst="rect">
                <a:avLst/>
              </a:prstGeom>
              <a:blipFill>
                <a:blip r:embed="rId2"/>
                <a:stretch>
                  <a:fillRect l="-599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4B712C8-7EDD-44DA-9581-5EB1D43F2FE2}"/>
              </a:ext>
            </a:extLst>
          </p:cNvPr>
          <p:cNvGrpSpPr/>
          <p:nvPr/>
        </p:nvGrpSpPr>
        <p:grpSpPr>
          <a:xfrm>
            <a:off x="1321488" y="3214526"/>
            <a:ext cx="2741998" cy="2046633"/>
            <a:chOff x="892569" y="3902409"/>
            <a:chExt cx="2741998" cy="204663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059371-9E41-47D6-B8CB-E4E87E68AB2E}"/>
                </a:ext>
              </a:extLst>
            </p:cNvPr>
            <p:cNvSpPr/>
            <p:nvPr/>
          </p:nvSpPr>
          <p:spPr>
            <a:xfrm>
              <a:off x="3098990" y="4642267"/>
              <a:ext cx="535577" cy="5626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0CCDDBEA-3597-4930-8BBE-24E0D33BF581}"/>
                    </a:ext>
                  </a:extLst>
                </p:cNvPr>
                <p:cNvSpPr/>
                <p:nvPr/>
              </p:nvSpPr>
              <p:spPr>
                <a:xfrm>
                  <a:off x="2369378" y="3902409"/>
                  <a:ext cx="535577" cy="56263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0CCDDBEA-3597-4930-8BBE-24E0D33BF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378" y="3902409"/>
                  <a:ext cx="535577" cy="56263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ACE1C8F-47C2-4632-8E5B-0B46490CFCC4}"/>
                </a:ext>
              </a:extLst>
            </p:cNvPr>
            <p:cNvSpPr/>
            <p:nvPr/>
          </p:nvSpPr>
          <p:spPr>
            <a:xfrm>
              <a:off x="1671168" y="4626515"/>
              <a:ext cx="535577" cy="5626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6A8F46-F4A3-414B-8263-90009AD5887A}"/>
                </a:ext>
              </a:extLst>
            </p:cNvPr>
            <p:cNvSpPr/>
            <p:nvPr/>
          </p:nvSpPr>
          <p:spPr>
            <a:xfrm>
              <a:off x="892569" y="5385226"/>
              <a:ext cx="535577" cy="5626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6250EEA-4903-4D10-87C2-CD50595107C0}"/>
                </a:ext>
              </a:extLst>
            </p:cNvPr>
            <p:cNvSpPr/>
            <p:nvPr/>
          </p:nvSpPr>
          <p:spPr>
            <a:xfrm>
              <a:off x="2342656" y="5386412"/>
              <a:ext cx="535577" cy="5626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CACF46-859E-420D-BCC2-A251ED46680E}"/>
                </a:ext>
              </a:extLst>
            </p:cNvPr>
            <p:cNvCxnSpPr>
              <a:cxnSpLocks/>
              <a:stCxn id="18" idx="5"/>
              <a:endCxn id="17" idx="0"/>
            </p:cNvCxnSpPr>
            <p:nvPr/>
          </p:nvCxnSpPr>
          <p:spPr>
            <a:xfrm>
              <a:off x="2826522" y="4382644"/>
              <a:ext cx="540257" cy="259623"/>
            </a:xfrm>
            <a:prstGeom prst="line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2766CA-D22C-4AAF-8348-18900B323C4F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2128312" y="5106750"/>
              <a:ext cx="482133" cy="279662"/>
            </a:xfrm>
            <a:prstGeom prst="line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4746CF-017F-45A8-AD23-DD48EB81215C}"/>
                </a:ext>
              </a:extLst>
            </p:cNvPr>
            <p:cNvCxnSpPr>
              <a:cxnSpLocks/>
              <a:stCxn id="18" idx="3"/>
              <a:endCxn id="19" idx="0"/>
            </p:cNvCxnSpPr>
            <p:nvPr/>
          </p:nvCxnSpPr>
          <p:spPr>
            <a:xfrm flipH="1">
              <a:off x="1938957" y="4382644"/>
              <a:ext cx="508854" cy="243871"/>
            </a:xfrm>
            <a:prstGeom prst="line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AB9F4A-2DB2-4529-9CF2-AA9B4C6A0A8D}"/>
                </a:ext>
              </a:extLst>
            </p:cNvPr>
            <p:cNvCxnSpPr>
              <a:cxnSpLocks/>
              <a:stCxn id="19" idx="3"/>
              <a:endCxn id="20" idx="0"/>
            </p:cNvCxnSpPr>
            <p:nvPr/>
          </p:nvCxnSpPr>
          <p:spPr>
            <a:xfrm flipH="1">
              <a:off x="1160358" y="5106750"/>
              <a:ext cx="589243" cy="278476"/>
            </a:xfrm>
            <a:prstGeom prst="line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165A267-F301-4AB8-A258-FFE0E7EA530F}"/>
              </a:ext>
            </a:extLst>
          </p:cNvPr>
          <p:cNvGrpSpPr/>
          <p:nvPr/>
        </p:nvGrpSpPr>
        <p:grpSpPr>
          <a:xfrm>
            <a:off x="4818478" y="3214526"/>
            <a:ext cx="5175505" cy="2046633"/>
            <a:chOff x="4936049" y="3479486"/>
            <a:chExt cx="5175505" cy="20466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A5CBADA-61A0-4004-B238-B22B7410ADB9}"/>
                </a:ext>
              </a:extLst>
            </p:cNvPr>
            <p:cNvGrpSpPr/>
            <p:nvPr/>
          </p:nvGrpSpPr>
          <p:grpSpPr>
            <a:xfrm>
              <a:off x="7369556" y="3479486"/>
              <a:ext cx="2741998" cy="2046633"/>
              <a:chOff x="892569" y="3902409"/>
              <a:chExt cx="2741998" cy="204663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6B5368F-213D-4482-AEEA-70F1CC2D6191}"/>
                  </a:ext>
                </a:extLst>
              </p:cNvPr>
              <p:cNvSpPr/>
              <p:nvPr/>
            </p:nvSpPr>
            <p:spPr>
              <a:xfrm>
                <a:off x="3098990" y="4642267"/>
                <a:ext cx="535577" cy="56263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F34F1FF-F0A2-4447-99E8-8D62641BB8AE}"/>
                      </a:ext>
                    </a:extLst>
                  </p:cNvPr>
                  <p:cNvSpPr/>
                  <p:nvPr/>
                </p:nvSpPr>
                <p:spPr>
                  <a:xfrm>
                    <a:off x="2369378" y="3902409"/>
                    <a:ext cx="535577" cy="56263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F34F1FF-F0A2-4447-99E8-8D62641BB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9378" y="3902409"/>
                    <a:ext cx="535577" cy="56263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CA2358F-5042-4A74-9C5F-37EC0C5CEE57}"/>
                  </a:ext>
                </a:extLst>
              </p:cNvPr>
              <p:cNvSpPr/>
              <p:nvPr/>
            </p:nvSpPr>
            <p:spPr>
              <a:xfrm>
                <a:off x="1671168" y="4626515"/>
                <a:ext cx="535577" cy="56263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en-US" sz="2000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A597F35-D20F-4BD2-8D6D-201C5F417371}"/>
                  </a:ext>
                </a:extLst>
              </p:cNvPr>
              <p:cNvSpPr/>
              <p:nvPr/>
            </p:nvSpPr>
            <p:spPr>
              <a:xfrm>
                <a:off x="892569" y="5385226"/>
                <a:ext cx="535577" cy="56263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en-US" sz="20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0629E4B-E9FD-4F73-BF3B-DFA1A159EE9C}"/>
                  </a:ext>
                </a:extLst>
              </p:cNvPr>
              <p:cNvSpPr/>
              <p:nvPr/>
            </p:nvSpPr>
            <p:spPr>
              <a:xfrm>
                <a:off x="2342656" y="5386412"/>
                <a:ext cx="535577" cy="56263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en-US" sz="2000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763FA9C-3903-41DD-AD5E-525B94B4D260}"/>
                  </a:ext>
                </a:extLst>
              </p:cNvPr>
              <p:cNvCxnSpPr>
                <a:cxnSpLocks/>
                <a:stCxn id="28" idx="5"/>
                <a:endCxn id="27" idx="0"/>
              </p:cNvCxnSpPr>
              <p:nvPr/>
            </p:nvCxnSpPr>
            <p:spPr>
              <a:xfrm>
                <a:off x="2826522" y="4382644"/>
                <a:ext cx="540257" cy="259623"/>
              </a:xfrm>
              <a:prstGeom prst="line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C9B1083-E752-4E7E-ADA5-AD605B95A471}"/>
                  </a:ext>
                </a:extLst>
              </p:cNvPr>
              <p:cNvCxnSpPr>
                <a:cxnSpLocks/>
                <a:stCxn id="29" idx="5"/>
                <a:endCxn id="31" idx="0"/>
              </p:cNvCxnSpPr>
              <p:nvPr/>
            </p:nvCxnSpPr>
            <p:spPr>
              <a:xfrm>
                <a:off x="2128312" y="5106750"/>
                <a:ext cx="482133" cy="279662"/>
              </a:xfrm>
              <a:prstGeom prst="line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A2F9501-1F3D-4153-A4B9-3D5DFC12DFE7}"/>
                  </a:ext>
                </a:extLst>
              </p:cNvPr>
              <p:cNvCxnSpPr>
                <a:cxnSpLocks/>
                <a:stCxn id="28" idx="3"/>
                <a:endCxn id="29" idx="0"/>
              </p:cNvCxnSpPr>
              <p:nvPr/>
            </p:nvCxnSpPr>
            <p:spPr>
              <a:xfrm flipH="1">
                <a:off x="1938957" y="4382644"/>
                <a:ext cx="508854" cy="243871"/>
              </a:xfrm>
              <a:prstGeom prst="line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7E47CC3-E054-403E-B7FA-CF53529B02A7}"/>
                  </a:ext>
                </a:extLst>
              </p:cNvPr>
              <p:cNvCxnSpPr>
                <a:cxnSpLocks/>
                <a:stCxn id="29" idx="3"/>
                <a:endCxn id="30" idx="0"/>
              </p:cNvCxnSpPr>
              <p:nvPr/>
            </p:nvCxnSpPr>
            <p:spPr>
              <a:xfrm flipH="1">
                <a:off x="1160358" y="5106750"/>
                <a:ext cx="589243" cy="278476"/>
              </a:xfrm>
              <a:prstGeom prst="line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1257EA18-29D6-47C1-B4EA-CEEB25258440}"/>
                </a:ext>
              </a:extLst>
            </p:cNvPr>
            <p:cNvSpPr/>
            <p:nvPr/>
          </p:nvSpPr>
          <p:spPr>
            <a:xfrm>
              <a:off x="4936049" y="3755062"/>
              <a:ext cx="1551385" cy="1080660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직사각형 1">
            <a:extLst>
              <a:ext uri="{FF2B5EF4-FFF2-40B4-BE49-F238E27FC236}">
                <a16:creationId xmlns:a16="http://schemas.microsoft.com/office/drawing/2014/main" id="{2D3DD705-6127-4AA7-A28D-1BFEF2973904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연결선 9">
            <a:extLst>
              <a:ext uri="{FF2B5EF4-FFF2-40B4-BE49-F238E27FC236}">
                <a16:creationId xmlns:a16="http://schemas.microsoft.com/office/drawing/2014/main" id="{8454118E-A3FF-4F97-A3E3-F9164D58BC90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DEA055-3C5E-4B1D-856C-AC2912D74815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Prologue</a:t>
            </a:r>
          </a:p>
        </p:txBody>
      </p:sp>
    </p:spTree>
    <p:extLst>
      <p:ext uri="{BB962C8B-B14F-4D97-AF65-F5344CB8AC3E}">
        <p14:creationId xmlns:p14="http://schemas.microsoft.com/office/powerpoint/2010/main" val="89293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10AAF8-0B6A-4823-B97C-FD3484C539F2}"/>
                  </a:ext>
                </a:extLst>
              </p:cNvPr>
              <p:cNvSpPr txBox="1"/>
              <p:nvPr/>
            </p:nvSpPr>
            <p:spPr>
              <a:xfrm>
                <a:off x="742936" y="825845"/>
                <a:ext cx="111965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1.10</a:t>
                </a:r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be a digraph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normal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/>
                  <a:t> and there is no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does not intersect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both endpoints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are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and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intersects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10AAF8-0B6A-4823-B97C-FD3484C5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6" y="825845"/>
                <a:ext cx="11196501" cy="1938992"/>
              </a:xfrm>
              <a:prstGeom prst="rect">
                <a:avLst/>
              </a:prstGeom>
              <a:blipFill>
                <a:blip r:embed="rId2"/>
                <a:stretch>
                  <a:fillRect l="-599" t="-1567" r="-218" b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C82DB0-237D-423A-9E53-9CD9434CF400}"/>
                  </a:ext>
                </a:extLst>
              </p:cNvPr>
              <p:cNvSpPr txBox="1"/>
              <p:nvPr/>
            </p:nvSpPr>
            <p:spPr>
              <a:xfrm>
                <a:off x="742936" y="2764837"/>
                <a:ext cx="11196501" cy="16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THEOREM 1.11</a:t>
                </a:r>
                <a:endParaRPr lang="en-US" sz="2000" dirty="0"/>
              </a:p>
              <a:p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/>
                  <a:t>-normal if and only if the strongly connected components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/>
                  <a:t> can be numbered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so that</a:t>
                </a:r>
              </a:p>
              <a:p>
                <a:r>
                  <a:rPr lang="en-US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are topologically sorted and</a:t>
                </a:r>
              </a:p>
              <a:p>
                <a:r>
                  <a:rPr lang="en-US" sz="2000" dirty="0"/>
                  <a:t>2. either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C82DB0-237D-423A-9E53-9CD9434C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6" y="2764837"/>
                <a:ext cx="11196501" cy="1655903"/>
              </a:xfrm>
              <a:prstGeom prst="rect">
                <a:avLst/>
              </a:prstGeom>
              <a:blipFill>
                <a:blip r:embed="rId3"/>
                <a:stretch>
                  <a:fillRect l="-599" t="-2214" b="-4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">
            <a:extLst>
              <a:ext uri="{FF2B5EF4-FFF2-40B4-BE49-F238E27FC236}">
                <a16:creationId xmlns:a16="http://schemas.microsoft.com/office/drawing/2014/main" id="{2D8794F1-A0FD-4D0D-B7F1-146DAA05240E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9">
            <a:extLst>
              <a:ext uri="{FF2B5EF4-FFF2-40B4-BE49-F238E27FC236}">
                <a16:creationId xmlns:a16="http://schemas.microsoft.com/office/drawing/2014/main" id="{5F9B4DFF-3461-4B59-85A3-356E39297627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B92E5A-BBD3-4FF1-94D0-8693FDD309C9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Prologue</a:t>
            </a:r>
          </a:p>
        </p:txBody>
      </p:sp>
    </p:spTree>
    <p:extLst>
      <p:ext uri="{BB962C8B-B14F-4D97-AF65-F5344CB8AC3E}">
        <p14:creationId xmlns:p14="http://schemas.microsoft.com/office/powerpoint/2010/main" val="284111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10AAF8-0B6A-4823-B97C-FD3484C539F2}"/>
                  </a:ext>
                </a:extLst>
              </p:cNvPr>
              <p:cNvSpPr txBox="1"/>
              <p:nvPr/>
            </p:nvSpPr>
            <p:spPr>
              <a:xfrm>
                <a:off x="742948" y="834562"/>
                <a:ext cx="1119650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1.12</a:t>
                </a:r>
                <a:endParaRPr lang="en-US" sz="2000" dirty="0"/>
              </a:p>
              <a:p>
                <a:r>
                  <a:rPr lang="en-US" sz="2000" dirty="0"/>
                  <a:t>A </a:t>
                </a:r>
                <a:r>
                  <a:rPr lang="en-US" sz="2000" b="1" dirty="0"/>
                  <a:t>directed tree decomposition </a:t>
                </a:r>
                <a:r>
                  <a:rPr lang="en-US" sz="2000" dirty="0"/>
                  <a:t>of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 triple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an arborescence,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≥1</m:t>
                        </m:r>
                      </m:sup>
                    </m:sSup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sz="2000" dirty="0"/>
                  <a:t> such that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the sets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/>
                  <a:t> form a partition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 and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dirty="0"/>
                  <a:t>-normal.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10AAF8-0B6A-4823-B97C-FD3484C5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8" y="834562"/>
                <a:ext cx="11196501" cy="1631216"/>
              </a:xfrm>
              <a:prstGeom prst="rect">
                <a:avLst/>
              </a:prstGeom>
              <a:blipFill>
                <a:blip r:embed="rId2"/>
                <a:stretch>
                  <a:fillRect l="-599" t="-2247" b="-3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1952229-2615-4D76-9844-6EACDA426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25" y="2590722"/>
            <a:ext cx="8820402" cy="3603001"/>
          </a:xfrm>
          <a:prstGeom prst="rect">
            <a:avLst/>
          </a:prstGeom>
        </p:spPr>
      </p:pic>
      <p:sp>
        <p:nvSpPr>
          <p:cNvPr id="14" name="직사각형 1">
            <a:extLst>
              <a:ext uri="{FF2B5EF4-FFF2-40B4-BE49-F238E27FC236}">
                <a16:creationId xmlns:a16="http://schemas.microsoft.com/office/drawing/2014/main" id="{43647C9F-C0EF-491B-B914-BA4B2C3FCCE9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9">
            <a:extLst>
              <a:ext uri="{FF2B5EF4-FFF2-40B4-BE49-F238E27FC236}">
                <a16:creationId xmlns:a16="http://schemas.microsoft.com/office/drawing/2014/main" id="{45BA6829-FA54-46D9-A3D4-1C35FE0B3806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6BBD4B-B5F7-40E4-8B4A-C12BAE8642C7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Prologue</a:t>
            </a:r>
          </a:p>
        </p:txBody>
      </p:sp>
    </p:spTree>
    <p:extLst>
      <p:ext uri="{BB962C8B-B14F-4D97-AF65-F5344CB8AC3E}">
        <p14:creationId xmlns:p14="http://schemas.microsoft.com/office/powerpoint/2010/main" val="170337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10AAF8-0B6A-4823-B97C-FD3484C539F2}"/>
                  </a:ext>
                </a:extLst>
              </p:cNvPr>
              <p:cNvSpPr txBox="1"/>
              <p:nvPr/>
            </p:nvSpPr>
            <p:spPr>
              <a:xfrm>
                <a:off x="742944" y="825845"/>
                <a:ext cx="11340193" cy="2067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solidFill>
                      <a:schemeClr val="tx1"/>
                    </a:solidFill>
                  </a:rPr>
                  <a:t>DEFINITION 1.13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width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of a directed tree decomposition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nary>
                          <m:naryPr>
                            <m:chr m:val="⋃"/>
                            <m:limLoc m:val="subSup"/>
                            <m:sup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taken over all edges incident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directed tree width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𝑑𝑡𝑤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a digraph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minimum width among all possible decompositions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We call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bag</a:t>
                </a:r>
                <a:r>
                  <a:rPr lang="en-US" sz="20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guard</a:t>
                </a:r>
                <a:r>
                  <a:rPr lang="en-US" sz="20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10AAF8-0B6A-4823-B97C-FD3484C5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25845"/>
                <a:ext cx="11340193" cy="2067041"/>
              </a:xfrm>
              <a:prstGeom prst="rect">
                <a:avLst/>
              </a:prstGeom>
              <a:blipFill>
                <a:blip r:embed="rId2"/>
                <a:stretch>
                  <a:fillRect l="-591" t="-2353" r="-699" b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">
            <a:extLst>
              <a:ext uri="{FF2B5EF4-FFF2-40B4-BE49-F238E27FC236}">
                <a16:creationId xmlns:a16="http://schemas.microsoft.com/office/drawing/2014/main" id="{5BC3C5DC-58DC-4635-A5BE-96BD66CAE510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9">
            <a:extLst>
              <a:ext uri="{FF2B5EF4-FFF2-40B4-BE49-F238E27FC236}">
                <a16:creationId xmlns:a16="http://schemas.microsoft.com/office/drawing/2014/main" id="{CD31E2BD-72E0-4D31-B954-C4C5DF97E23C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CFBDEF-57E0-4A87-B269-A952880D5B46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Prologue</a:t>
            </a:r>
          </a:p>
        </p:txBody>
      </p:sp>
    </p:spTree>
    <p:extLst>
      <p:ext uri="{BB962C8B-B14F-4D97-AF65-F5344CB8AC3E}">
        <p14:creationId xmlns:p14="http://schemas.microsoft.com/office/powerpoint/2010/main" val="224169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5045E-1E74-40CF-9D67-19AABBEEC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52" y="2639706"/>
            <a:ext cx="3536096" cy="3634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5" y="825845"/>
                <a:ext cx="11196501" cy="2271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1.14</a:t>
                </a:r>
                <a:endParaRPr lang="en-US" sz="2000" dirty="0"/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A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cylindrical grid </a:t>
                </a:r>
                <a:r>
                  <a:rPr lang="en-US" sz="2000" dirty="0">
                    <a:solidFill>
                      <a:schemeClr val="tx1"/>
                    </a:solidFill>
                  </a:rPr>
                  <a:t>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digraph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consisting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pairwise disjoint directed cycles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together with a set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pairwise vertex-disjoint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such that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each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has exactly one vertex in common with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the paths appears in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 order of increasing indices, and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for odd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the cycles appears in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 order of increasing indices, and for even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in order of decreasing indices.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5" y="825845"/>
                <a:ext cx="11196501" cy="2271456"/>
              </a:xfrm>
              <a:prstGeom prst="rect">
                <a:avLst/>
              </a:prstGeom>
              <a:blipFill>
                <a:blip r:embed="rId3"/>
                <a:stretch>
                  <a:fillRect l="-599" t="-1340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">
            <a:extLst>
              <a:ext uri="{FF2B5EF4-FFF2-40B4-BE49-F238E27FC236}">
                <a16:creationId xmlns:a16="http://schemas.microsoft.com/office/drawing/2014/main" id="{723BCBA6-717B-4F6C-A378-6FDC5E3FA62B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9">
            <a:extLst>
              <a:ext uri="{FF2B5EF4-FFF2-40B4-BE49-F238E27FC236}">
                <a16:creationId xmlns:a16="http://schemas.microsoft.com/office/drawing/2014/main" id="{483FAE40-AED1-4772-B7F1-B81C0AD2AF9D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C6E3D5-B9CC-47FA-8196-C82B6A0519CA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Prologue</a:t>
            </a:r>
          </a:p>
        </p:txBody>
      </p:sp>
    </p:spTree>
    <p:extLst>
      <p:ext uri="{BB962C8B-B14F-4D97-AF65-F5344CB8AC3E}">
        <p14:creationId xmlns:p14="http://schemas.microsoft.com/office/powerpoint/2010/main" val="388414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">
            <a:extLst>
              <a:ext uri="{FF2B5EF4-FFF2-40B4-BE49-F238E27FC236}">
                <a16:creationId xmlns:a16="http://schemas.microsoft.com/office/drawing/2014/main" id="{5BC3C5DC-58DC-4635-A5BE-96BD66CAE510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9">
            <a:extLst>
              <a:ext uri="{FF2B5EF4-FFF2-40B4-BE49-F238E27FC236}">
                <a16:creationId xmlns:a16="http://schemas.microsoft.com/office/drawing/2014/main" id="{CD31E2BD-72E0-4D31-B954-C4C5DF97E23C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CFBDEF-57E0-4A87-B269-A952880D5B46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Prologue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085309-D87D-4400-AA24-9159BEFA2784}"/>
                  </a:ext>
                </a:extLst>
              </p:cNvPr>
              <p:cNvSpPr txBox="1"/>
              <p:nvPr/>
            </p:nvSpPr>
            <p:spPr>
              <a:xfrm>
                <a:off x="742936" y="825845"/>
                <a:ext cx="1134019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CONJECTURE 1.15 </a:t>
                </a:r>
                <a:r>
                  <a:rPr lang="en-US" sz="2000" b="1" dirty="0"/>
                  <a:t>(Johnson, Robertson, Seymour and Thomas)</a:t>
                </a:r>
                <a:endParaRPr lang="en-US" sz="2000" dirty="0"/>
              </a:p>
              <a:p>
                <a:r>
                  <a:rPr lang="en-US" sz="2000" dirty="0"/>
                  <a:t>There is 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such that every digraph of directed tree width 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 contains a cylindrical grid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as a butterfly minor.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085309-D87D-4400-AA24-9159BEFA2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6" y="825845"/>
                <a:ext cx="11340193" cy="1015663"/>
              </a:xfrm>
              <a:prstGeom prst="rect">
                <a:avLst/>
              </a:prstGeom>
              <a:blipFill>
                <a:blip r:embed="rId2"/>
                <a:stretch>
                  <a:fillRect l="-591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46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">
            <a:extLst>
              <a:ext uri="{FF2B5EF4-FFF2-40B4-BE49-F238E27FC236}">
                <a16:creationId xmlns:a16="http://schemas.microsoft.com/office/drawing/2014/main" id="{5BC3C5DC-58DC-4635-A5BE-96BD66CAE510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9">
            <a:extLst>
              <a:ext uri="{FF2B5EF4-FFF2-40B4-BE49-F238E27FC236}">
                <a16:creationId xmlns:a16="http://schemas.microsoft.com/office/drawing/2014/main" id="{CD31E2BD-72E0-4D31-B954-C4C5DF97E23C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CFBDEF-57E0-4A87-B269-A952880D5B46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Overview of The Proof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46B828-CE2E-4E93-9F8B-4B3EF375AC8D}"/>
              </a:ext>
            </a:extLst>
          </p:cNvPr>
          <p:cNvSpPr txBox="1"/>
          <p:nvPr/>
        </p:nvSpPr>
        <p:spPr>
          <a:xfrm>
            <a:off x="425903" y="846284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Directed Tree Decomposition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58F2B4-B353-4DBD-AAC2-76F1C42A01EB}"/>
              </a:ext>
            </a:extLst>
          </p:cNvPr>
          <p:cNvSpPr txBox="1"/>
          <p:nvPr/>
        </p:nvSpPr>
        <p:spPr>
          <a:xfrm>
            <a:off x="425903" y="2009333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Bramble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567C43-9E94-43CC-829B-58D17420B1E8}"/>
              </a:ext>
            </a:extLst>
          </p:cNvPr>
          <p:cNvSpPr txBox="1"/>
          <p:nvPr/>
        </p:nvSpPr>
        <p:spPr>
          <a:xfrm>
            <a:off x="425903" y="3172382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D8A7A-9581-47C1-AAC5-7109D5E13259}"/>
              </a:ext>
            </a:extLst>
          </p:cNvPr>
          <p:cNvSpPr txBox="1"/>
          <p:nvPr/>
        </p:nvSpPr>
        <p:spPr>
          <a:xfrm>
            <a:off x="425903" y="4335431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Fence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CEEC08-DCD1-4ED9-9389-1FBA97A28DE3}"/>
              </a:ext>
            </a:extLst>
          </p:cNvPr>
          <p:cNvSpPr txBox="1"/>
          <p:nvPr/>
        </p:nvSpPr>
        <p:spPr>
          <a:xfrm>
            <a:off x="425903" y="5498478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Cylindrical Grid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EF983B-0BB8-4CCD-9C8E-456D4E37AB02}"/>
              </a:ext>
            </a:extLst>
          </p:cNvPr>
          <p:cNvGrpSpPr/>
          <p:nvPr/>
        </p:nvGrpSpPr>
        <p:grpSpPr>
          <a:xfrm>
            <a:off x="4985657" y="1617472"/>
            <a:ext cx="2220684" cy="3817706"/>
            <a:chOff x="5455919" y="1643925"/>
            <a:chExt cx="1280160" cy="3817706"/>
          </a:xfrm>
        </p:grpSpPr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D25F0028-5601-460A-B7B2-FB5CF07101D2}"/>
                </a:ext>
              </a:extLst>
            </p:cNvPr>
            <p:cNvSpPr/>
            <p:nvPr/>
          </p:nvSpPr>
          <p:spPr>
            <a:xfrm>
              <a:off x="5455919" y="1643925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FDC5475A-96C7-4F59-9B6C-282B774A3FD6}"/>
                </a:ext>
              </a:extLst>
            </p:cNvPr>
            <p:cNvSpPr/>
            <p:nvPr/>
          </p:nvSpPr>
          <p:spPr>
            <a:xfrm>
              <a:off x="5455919" y="2721738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ED34C0B4-1F1F-4D57-8202-F721B4962175}"/>
                </a:ext>
              </a:extLst>
            </p:cNvPr>
            <p:cNvSpPr/>
            <p:nvPr/>
          </p:nvSpPr>
          <p:spPr>
            <a:xfrm>
              <a:off x="5455919" y="3917115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8F63A851-C952-4001-8CEE-08189A314D7E}"/>
                </a:ext>
              </a:extLst>
            </p:cNvPr>
            <p:cNvSpPr/>
            <p:nvPr/>
          </p:nvSpPr>
          <p:spPr>
            <a:xfrm>
              <a:off x="5455919" y="5038800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1F27BB7-1778-44FA-AF88-F9797E7EBA23}"/>
              </a:ext>
            </a:extLst>
          </p:cNvPr>
          <p:cNvSpPr txBox="1"/>
          <p:nvPr/>
        </p:nvSpPr>
        <p:spPr>
          <a:xfrm>
            <a:off x="5632268" y="157757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9752AE-EE7F-4D7B-9D33-3BB614F7F636}"/>
              </a:ext>
            </a:extLst>
          </p:cNvPr>
          <p:cNvSpPr txBox="1"/>
          <p:nvPr/>
        </p:nvSpPr>
        <p:spPr>
          <a:xfrm>
            <a:off x="5632268" y="2695285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DE8986-4A0E-49BF-88EB-B43491345AF0}"/>
              </a:ext>
            </a:extLst>
          </p:cNvPr>
          <p:cNvSpPr txBox="1"/>
          <p:nvPr/>
        </p:nvSpPr>
        <p:spPr>
          <a:xfrm>
            <a:off x="5632268" y="386572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66AC0A-F8CF-41DD-A2B3-B0B5216C5C6F}"/>
              </a:ext>
            </a:extLst>
          </p:cNvPr>
          <p:cNvSpPr txBox="1"/>
          <p:nvPr/>
        </p:nvSpPr>
        <p:spPr>
          <a:xfrm>
            <a:off x="5632268" y="500427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6</a:t>
            </a:r>
          </a:p>
        </p:txBody>
      </p:sp>
    </p:spTree>
    <p:extLst>
      <p:ext uri="{BB962C8B-B14F-4D97-AF65-F5344CB8AC3E}">
        <p14:creationId xmlns:p14="http://schemas.microsoft.com/office/powerpoint/2010/main" val="82646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25845"/>
                <a:ext cx="111965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2.1</a:t>
                </a:r>
                <a:br>
                  <a:rPr lang="en-US" sz="2000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be sets of pairwise disjoint paths in a </a:t>
                </a:r>
                <a:r>
                  <a:rPr lang="en-US" sz="2000" dirty="0">
                    <a:solidFill>
                      <a:schemeClr val="tx1"/>
                    </a:solidFill>
                  </a:rPr>
                  <a:t>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The intersection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ℐ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is the bipartite graph with vertex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b="0" dirty="0"/>
                  <a:t> and there’s an edge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b="0" dirty="0"/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25845"/>
                <a:ext cx="11196501" cy="1323439"/>
              </a:xfrm>
              <a:prstGeom prst="rect">
                <a:avLst/>
              </a:prstGeom>
              <a:blipFill>
                <a:blip r:embed="rId2"/>
                <a:stretch>
                  <a:fillRect l="-599"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1">
            <a:extLst>
              <a:ext uri="{FF2B5EF4-FFF2-40B4-BE49-F238E27FC236}">
                <a16:creationId xmlns:a16="http://schemas.microsoft.com/office/drawing/2014/main" id="{08F4ED3E-8CBE-4E84-BA70-F286D5D15FE1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E207AC52-338F-45BA-A50F-CC68AA814EB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2C67F3-FD42-411C-9DF3-2BB4F9622D3C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2. Preliminaries</a:t>
            </a:r>
          </a:p>
        </p:txBody>
      </p:sp>
    </p:spTree>
    <p:extLst>
      <p:ext uri="{BB962C8B-B14F-4D97-AF65-F5344CB8AC3E}">
        <p14:creationId xmlns:p14="http://schemas.microsoft.com/office/powerpoint/2010/main" val="275398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2" y="801573"/>
                <a:ext cx="113184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2.2</a:t>
                </a:r>
                <a:endParaRPr lang="en-US" sz="2000" i="1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be a bipartite graph with bipartition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2000" b="0" dirty="0"/>
                  <a:t>,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b="0" dirty="0"/>
                  <a:t> be positive integers.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, 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is independent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2" y="801573"/>
                <a:ext cx="11318421" cy="1323439"/>
              </a:xfrm>
              <a:prstGeom prst="rect">
                <a:avLst/>
              </a:prstGeom>
              <a:blipFill>
                <a:blip r:embed="rId2"/>
                <a:stretch>
                  <a:fillRect l="-592"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7BA14-C3D9-4182-96D3-21D1400434A1}"/>
                  </a:ext>
                </a:extLst>
              </p:cNvPr>
              <p:cNvSpPr txBox="1"/>
              <p:nvPr/>
            </p:nvSpPr>
            <p:spPr>
              <a:xfrm>
                <a:off x="742944" y="2077882"/>
                <a:ext cx="114490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</a:p>
              <a:p>
                <a:r>
                  <a:rPr lang="en-US" sz="2000" dirty="0"/>
                  <a:t>Sort the elements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/>
                  <a:t> in increasing order by their degree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be the set of the first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vertices.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7BA14-C3D9-4182-96D3-21D140043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2077882"/>
                <a:ext cx="11449050" cy="707886"/>
              </a:xfrm>
              <a:prstGeom prst="rect">
                <a:avLst/>
              </a:prstGeom>
              <a:blipFill>
                <a:blip r:embed="rId3"/>
                <a:stretch>
                  <a:fillRect l="-586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1285F6-A294-42E7-8A2C-B2EAC6BB108B}"/>
                  </a:ext>
                </a:extLst>
              </p:cNvPr>
              <p:cNvSpPr txBox="1"/>
              <p:nvPr/>
            </p:nvSpPr>
            <p:spPr>
              <a:xfrm>
                <a:off x="742944" y="2826697"/>
                <a:ext cx="11449050" cy="70788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Their degree must be equal or lesser than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otherwise the number of edges generated by the remaining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vertices exceeds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1285F6-A294-42E7-8A2C-B2EAC6BB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2826697"/>
                <a:ext cx="11449050" cy="707886"/>
              </a:xfrm>
              <a:prstGeom prst="rect">
                <a:avLst/>
              </a:prstGeom>
              <a:blipFill>
                <a:blip r:embed="rId4"/>
                <a:stretch>
                  <a:fillRect l="-586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3C7350A-1BCC-4E3F-8654-6E4AC8517C11}"/>
                  </a:ext>
                </a:extLst>
              </p:cNvPr>
              <p:cNvSpPr/>
              <p:nvPr/>
            </p:nvSpPr>
            <p:spPr>
              <a:xfrm>
                <a:off x="742943" y="3438656"/>
                <a:ext cx="11318421" cy="733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There are at most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edges incident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, and 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to be the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vertices in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not linked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completes the proof.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3C7350A-1BCC-4E3F-8654-6E4AC8517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3" y="3438656"/>
                <a:ext cx="11318421" cy="733471"/>
              </a:xfrm>
              <a:prstGeom prst="rect">
                <a:avLst/>
              </a:prstGeom>
              <a:blipFill>
                <a:blip r:embed="rId5"/>
                <a:stretch>
                  <a:fillRect l="-592" t="-4167" b="-1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99DF189C-730B-428B-9B4E-EDF13BF2C4CC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87B16626-55D6-47E6-8DA0-BA14A01504B1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8BDEF1-71A8-4721-92AA-E28B7DE28461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2. Preliminaries</a:t>
            </a:r>
          </a:p>
        </p:txBody>
      </p:sp>
    </p:spTree>
    <p:extLst>
      <p:ext uri="{BB962C8B-B14F-4D97-AF65-F5344CB8AC3E}">
        <p14:creationId xmlns:p14="http://schemas.microsoft.com/office/powerpoint/2010/main" val="53195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3" y="801573"/>
                <a:ext cx="11196501" cy="107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THEOREM 2.3</a:t>
                </a:r>
                <a:r>
                  <a:rPr lang="en-US" sz="2000" b="1" dirty="0"/>
                  <a:t> (Ramsey)</a:t>
                </a:r>
                <a:endParaRPr lang="en-US" sz="2000" dirty="0"/>
              </a:p>
              <a:p>
                <a:r>
                  <a:rPr lang="en-US" sz="2000" dirty="0"/>
                  <a:t>For all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there exists an (minimum)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b="0" dirty="0"/>
                  <a:t> such that for every subgraph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000" b="0" dirty="0"/>
                  <a:t>, contains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b="0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b="0" dirty="0"/>
                  <a:t> as a subgraph.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3" y="801573"/>
                <a:ext cx="11196501" cy="1074718"/>
              </a:xfrm>
              <a:prstGeom prst="rect">
                <a:avLst/>
              </a:prstGeom>
              <a:blipFill>
                <a:blip r:embed="rId2"/>
                <a:stretch>
                  <a:fillRect l="-599" t="-2825" b="-5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4CEE9-3B8A-4B9D-9168-F3AE37AAB3F8}"/>
                  </a:ext>
                </a:extLst>
              </p:cNvPr>
              <p:cNvSpPr txBox="1"/>
              <p:nvPr/>
            </p:nvSpPr>
            <p:spPr>
              <a:xfrm>
                <a:off x="742942" y="1846467"/>
                <a:ext cx="11196501" cy="1055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THEOREM 2.4</a:t>
                </a:r>
                <a:endParaRPr lang="en-US" sz="2000" dirty="0"/>
              </a:p>
              <a:p>
                <a:r>
                  <a:rPr lang="en-US" sz="2000" dirty="0"/>
                  <a:t>For all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there exists an (minimum)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b="0" dirty="0"/>
                  <a:t> such that for every edge-coloring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000" b="0" dirty="0"/>
                  <a:t>, there exists a monochromatic clique.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4CEE9-3B8A-4B9D-9168-F3AE37AAB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2" y="1846467"/>
                <a:ext cx="11196501" cy="1055289"/>
              </a:xfrm>
              <a:prstGeom prst="rect">
                <a:avLst/>
              </a:prstGeom>
              <a:blipFill>
                <a:blip r:embed="rId3"/>
                <a:stretch>
                  <a:fillRect l="-599" t="-3468" r="-599" b="-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CF05A86D-D6C9-41FE-BC8D-E39B6A2D8EB8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114E1973-AD2E-4918-8028-9970BCA7189B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AA6EE0-AA93-4353-B3D4-6D9DB53E2391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2. Preliminaries</a:t>
            </a:r>
          </a:p>
        </p:txBody>
      </p:sp>
    </p:spTree>
    <p:extLst>
      <p:ext uri="{BB962C8B-B14F-4D97-AF65-F5344CB8AC3E}">
        <p14:creationId xmlns:p14="http://schemas.microsoft.com/office/powerpoint/2010/main" val="13061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>
            <a:extLst>
              <a:ext uri="{FF2B5EF4-FFF2-40B4-BE49-F238E27FC236}">
                <a16:creationId xmlns:a16="http://schemas.microsoft.com/office/drawing/2014/main" id="{5DA14136-4645-4377-9C55-028E97A388BE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9">
            <a:extLst>
              <a:ext uri="{FF2B5EF4-FFF2-40B4-BE49-F238E27FC236}">
                <a16:creationId xmlns:a16="http://schemas.microsoft.com/office/drawing/2014/main" id="{51D3A4FE-185B-439F-885C-33A71752AB3C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FF672-ECB7-41A6-A448-AD419895E62E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0. Notations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B6621-9018-4AF2-AB1F-FC44F126AC0B}"/>
              </a:ext>
            </a:extLst>
          </p:cNvPr>
          <p:cNvSpPr txBox="1"/>
          <p:nvPr/>
        </p:nvSpPr>
        <p:spPr>
          <a:xfrm>
            <a:off x="742950" y="1189796"/>
            <a:ext cx="1025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Every graph and digraph are finite and simple unless stated otherwise.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9D547D-AF66-4F60-8EFD-72F1BEE4977A}"/>
                  </a:ext>
                </a:extLst>
              </p:cNvPr>
              <p:cNvSpPr txBox="1"/>
              <p:nvPr/>
            </p:nvSpPr>
            <p:spPr>
              <a:xfrm>
                <a:off x="742954" y="1553747"/>
                <a:ext cx="11157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For a graph(or a digraph)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denotes its vertex set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its edge set.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9D547D-AF66-4F60-8EFD-72F1BEE49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4" y="1553747"/>
                <a:ext cx="11157313" cy="400110"/>
              </a:xfrm>
              <a:prstGeom prst="rect">
                <a:avLst/>
              </a:prstGeom>
              <a:blipFill>
                <a:blip r:embed="rId2"/>
                <a:stretch>
                  <a:fillRect l="-601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3E53A4-B0FA-4908-8C08-78694F1AFEA3}"/>
                  </a:ext>
                </a:extLst>
              </p:cNvPr>
              <p:cNvSpPr txBox="1"/>
              <p:nvPr/>
            </p:nvSpPr>
            <p:spPr>
              <a:xfrm>
                <a:off x="742950" y="1917698"/>
                <a:ext cx="111573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For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 in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b="1" dirty="0"/>
                  <a:t>tail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head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respectively.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incident to</a:t>
                </a:r>
                <a:r>
                  <a:rPr lang="en-US" sz="20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3E53A4-B0FA-4908-8C08-78694F1A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1917698"/>
                <a:ext cx="11157313" cy="707886"/>
              </a:xfrm>
              <a:prstGeom prst="rect">
                <a:avLst/>
              </a:prstGeom>
              <a:blipFill>
                <a:blip r:embed="rId3"/>
                <a:stretch>
                  <a:fillRect l="-601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3A37A-C269-445A-923C-D45B9DF501C3}"/>
                  </a:ext>
                </a:extLst>
              </p:cNvPr>
              <p:cNvSpPr txBox="1"/>
              <p:nvPr/>
            </p:nvSpPr>
            <p:spPr>
              <a:xfrm>
                <a:off x="742945" y="3932879"/>
                <a:ext cx="11157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An </a:t>
                </a:r>
                <a:r>
                  <a:rPr lang="en-US" sz="2000" b="1" dirty="0"/>
                  <a:t>abstract graph</a:t>
                </a:r>
                <a:r>
                  <a:rPr lang="en-US" sz="2000" dirty="0"/>
                  <a:t> in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the graph obtained by ignoring the direction of edges.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3A37A-C269-445A-923C-D45B9DF50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5" y="3932879"/>
                <a:ext cx="11157313" cy="400110"/>
              </a:xfrm>
              <a:prstGeom prst="rect">
                <a:avLst/>
              </a:prstGeom>
              <a:blipFill>
                <a:blip r:embed="rId4"/>
                <a:stretch>
                  <a:fillRect l="-60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AACCDD-1301-42B2-8856-B1D89A0C6696}"/>
                  </a:ext>
                </a:extLst>
              </p:cNvPr>
              <p:cNvSpPr txBox="1"/>
              <p:nvPr/>
            </p:nvSpPr>
            <p:spPr>
              <a:xfrm>
                <a:off x="742950" y="3261152"/>
                <a:ext cx="111573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for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for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AACCDD-1301-42B2-8856-B1D89A0C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3261152"/>
                <a:ext cx="11157313" cy="707886"/>
              </a:xfrm>
              <a:prstGeom prst="rect">
                <a:avLst/>
              </a:prstGeom>
              <a:blipFill>
                <a:blip r:embed="rId5"/>
                <a:stretch>
                  <a:fillRect l="-601" t="-70690" b="-10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E69559-66ED-44F0-AA0A-873E8733BD36}"/>
                  </a:ext>
                </a:extLst>
              </p:cNvPr>
              <p:cNvSpPr txBox="1"/>
              <p:nvPr/>
            </p:nvSpPr>
            <p:spPr>
              <a:xfrm>
                <a:off x="742945" y="4296830"/>
                <a:ext cx="11157313" cy="400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For an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</m:sup>
                    </m:sSup>
                  </m:oMath>
                </a14:m>
                <a:r>
                  <a:rPr lang="en-US" sz="2000" dirty="0"/>
                  <a:t> denotes the biorientation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2000" dirty="0"/>
                  <a:t> its completement.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E69559-66ED-44F0-AA0A-873E8733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5" y="4296830"/>
                <a:ext cx="11157313" cy="400815"/>
              </a:xfrm>
              <a:prstGeom prst="rect">
                <a:avLst/>
              </a:prstGeom>
              <a:blipFill>
                <a:blip r:embed="rId6"/>
                <a:stretch>
                  <a:fillRect l="-601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B83D87-A7CF-4C8D-907E-D1840A2DE848}"/>
                  </a:ext>
                </a:extLst>
              </p:cNvPr>
              <p:cNvSpPr txBox="1"/>
              <p:nvPr/>
            </p:nvSpPr>
            <p:spPr>
              <a:xfrm>
                <a:off x="742945" y="4661486"/>
                <a:ext cx="11157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is the unique (up to isomorphism) complete graph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vertices.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B83D87-A7CF-4C8D-907E-D1840A2DE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5" y="4661486"/>
                <a:ext cx="11157313" cy="400110"/>
              </a:xfrm>
              <a:prstGeom prst="rect">
                <a:avLst/>
              </a:prstGeom>
              <a:blipFill>
                <a:blip r:embed="rId7"/>
                <a:stretch>
                  <a:fillRect l="-60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7DB962-7567-4F67-9F91-52216038BCF0}"/>
                  </a:ext>
                </a:extLst>
              </p:cNvPr>
              <p:cNvSpPr txBox="1"/>
              <p:nvPr/>
            </p:nvSpPr>
            <p:spPr>
              <a:xfrm>
                <a:off x="742944" y="5025440"/>
                <a:ext cx="11157313" cy="71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For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and 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is the set of subsets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are defined similarly.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7DB962-7567-4F67-9F91-52216038B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5025440"/>
                <a:ext cx="11157313" cy="713400"/>
              </a:xfrm>
              <a:prstGeom prst="rect">
                <a:avLst/>
              </a:prstGeom>
              <a:blipFill>
                <a:blip r:embed="rId8"/>
                <a:stretch>
                  <a:fillRect l="-601"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B2814EA-BEE8-418C-8176-215BB49DC9D2}"/>
              </a:ext>
            </a:extLst>
          </p:cNvPr>
          <p:cNvSpPr txBox="1"/>
          <p:nvPr/>
        </p:nvSpPr>
        <p:spPr>
          <a:xfrm>
            <a:off x="742950" y="825845"/>
            <a:ext cx="1025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Undirected and directed graphs will be denoted as graphs and digraphs, respectively.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4D351B-9F7E-4D95-BD30-F681DF7DE791}"/>
                  </a:ext>
                </a:extLst>
              </p:cNvPr>
              <p:cNvSpPr txBox="1"/>
              <p:nvPr/>
            </p:nvSpPr>
            <p:spPr>
              <a:xfrm>
                <a:off x="742944" y="2589425"/>
                <a:ext cx="111573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For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 and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ending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in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starting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denotes the combined path.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4D351B-9F7E-4D95-BD30-F681DF7DE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2589425"/>
                <a:ext cx="11157313" cy="707886"/>
              </a:xfrm>
              <a:prstGeom prst="rect">
                <a:avLst/>
              </a:prstGeom>
              <a:blipFill>
                <a:blip r:embed="rId9"/>
                <a:stretch>
                  <a:fillRect l="-601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AAE897-B21A-4E1E-82BD-1DF558345E4D}"/>
                  </a:ext>
                </a:extLst>
              </p:cNvPr>
              <p:cNvSpPr txBox="1"/>
              <p:nvPr/>
            </p:nvSpPr>
            <p:spPr>
              <a:xfrm>
                <a:off x="742943" y="5621399"/>
                <a:ext cx="11157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For a graph(or a digraph)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denotes the induced subgraph.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AAE897-B21A-4E1E-82BD-1DF558345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3" y="5621399"/>
                <a:ext cx="11157313" cy="400110"/>
              </a:xfrm>
              <a:prstGeom prst="rect">
                <a:avLst/>
              </a:prstGeom>
              <a:blipFill>
                <a:blip r:embed="rId10"/>
                <a:stretch>
                  <a:fillRect l="-60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0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11DA3F-A715-4DDE-A338-8916E105FFAC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2. 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241EA-A207-4FD8-8178-CDC21DEDFD88}"/>
                  </a:ext>
                </a:extLst>
              </p:cNvPr>
              <p:cNvSpPr txBox="1"/>
              <p:nvPr/>
            </p:nvSpPr>
            <p:spPr>
              <a:xfrm>
                <a:off x="742944" y="825845"/>
                <a:ext cx="11318421" cy="10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2.5</a:t>
                </a:r>
              </a:p>
              <a:p>
                <a:r>
                  <a:rPr lang="en-US" sz="2000" dirty="0"/>
                  <a:t>There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𝑐𝑙𝑖𝑞𝑢𝑒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𝑐𝑙𝑖𝑞𝑢𝑒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</m:sup>
                    </m:sSub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, then there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241EA-A207-4FD8-8178-CDC21DED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25845"/>
                <a:ext cx="11318421" cy="1091646"/>
              </a:xfrm>
              <a:prstGeom prst="rect">
                <a:avLst/>
              </a:prstGeom>
              <a:blipFill>
                <a:blip r:embed="rId2"/>
                <a:stretch>
                  <a:fillRect l="-592" t="-2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7913E5-49E0-40E4-B613-16897EFC74C2}"/>
                  </a:ext>
                </a:extLst>
              </p:cNvPr>
              <p:cNvSpPr txBox="1"/>
              <p:nvPr/>
            </p:nvSpPr>
            <p:spPr>
              <a:xfrm>
                <a:off x="742943" y="1917491"/>
                <a:ext cx="11318421" cy="1321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𝑐𝑙𝑖𝑞𝑢𝑒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and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𝑐𝑙𝑖𝑞𝑢𝑒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𝑐𝑙𝑖𝑞𝑢𝑒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𝑐𝑙𝑖𝑞𝑢𝑒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. We prove by the induction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7913E5-49E0-40E4-B613-16897EFC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3" y="1917491"/>
                <a:ext cx="11318421" cy="1321387"/>
              </a:xfrm>
              <a:prstGeom prst="rect">
                <a:avLst/>
              </a:prstGeom>
              <a:blipFill>
                <a:blip r:embed="rId3"/>
                <a:stretch>
                  <a:fillRect l="-592" t="-2778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4681FF-5BA6-4024-9849-FEFBCE43E1BE}"/>
                  </a:ext>
                </a:extLst>
              </p:cNvPr>
              <p:cNvSpPr txBox="1"/>
              <p:nvPr/>
            </p:nvSpPr>
            <p:spPr>
              <a:xfrm>
                <a:off x="742940" y="3186065"/>
                <a:ext cx="11318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 the statement is trivial.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4681FF-5BA6-4024-9849-FEFBCE43E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0" y="3186065"/>
                <a:ext cx="11318421" cy="400110"/>
              </a:xfrm>
              <a:prstGeom prst="rect">
                <a:avLst/>
              </a:prstGeom>
              <a:blipFill>
                <a:blip r:embed="rId4"/>
                <a:stretch>
                  <a:fillRect l="-59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E94B7E-B070-430E-89EF-D70BFD6C0383}"/>
                  </a:ext>
                </a:extLst>
              </p:cNvPr>
              <p:cNvSpPr txBox="1"/>
              <p:nvPr/>
            </p:nvSpPr>
            <p:spPr>
              <a:xfrm>
                <a:off x="742940" y="3447029"/>
                <a:ext cx="11318421" cy="1321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. Choose a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𝑐𝑙𝑖𝑞𝑢𝑒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𝑐𝑙𝑖𝑞𝑢𝑒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000" dirty="0"/>
                  <a:t>, by theorem 2.4, there’s either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such that for each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000" dirty="0"/>
                  <a:t>, or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E94B7E-B070-430E-89EF-D70BFD6C0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0" y="3447029"/>
                <a:ext cx="11318421" cy="1321387"/>
              </a:xfrm>
              <a:prstGeom prst="rect">
                <a:avLst/>
              </a:prstGeom>
              <a:blipFill>
                <a:blip r:embed="rId5"/>
                <a:stretch>
                  <a:fillRect l="-592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2370F3-68F1-4F7D-9173-80DE023E173C}"/>
                  </a:ext>
                </a:extLst>
              </p:cNvPr>
              <p:cNvSpPr txBox="1"/>
              <p:nvPr/>
            </p:nvSpPr>
            <p:spPr>
              <a:xfrm>
                <a:off x="742939" y="4685884"/>
                <a:ext cx="11318421" cy="73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 the first case, 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𝑐𝑙𝑖𝑞𝑢𝑒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/>
                  <a:t>, the induction hypotheses allows us to 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2370F3-68F1-4F7D-9173-80DE023E1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9" y="4685884"/>
                <a:ext cx="11318421" cy="731547"/>
              </a:xfrm>
              <a:prstGeom prst="rect">
                <a:avLst/>
              </a:prstGeom>
              <a:blipFill>
                <a:blip r:embed="rId6"/>
                <a:stretch>
                  <a:fillRect l="-592" t="-5000" b="-1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56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11DA3F-A715-4DDE-A338-8916E105FFAC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2. 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241EA-A207-4FD8-8178-CDC21DEDFD88}"/>
                  </a:ext>
                </a:extLst>
              </p:cNvPr>
              <p:cNvSpPr txBox="1"/>
              <p:nvPr/>
            </p:nvSpPr>
            <p:spPr>
              <a:xfrm>
                <a:off x="742944" y="825845"/>
                <a:ext cx="11318421" cy="10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2.5</a:t>
                </a:r>
              </a:p>
              <a:p>
                <a:r>
                  <a:rPr lang="en-US" sz="2000" dirty="0"/>
                  <a:t>There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𝑐𝑙𝑖𝑞𝑢𝑒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𝑐𝑙𝑖𝑞𝑢𝑒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</m:sup>
                    </m:sSub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, then there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241EA-A207-4FD8-8178-CDC21DED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25845"/>
                <a:ext cx="11318421" cy="1091646"/>
              </a:xfrm>
              <a:prstGeom prst="rect">
                <a:avLst/>
              </a:prstGeom>
              <a:blipFill>
                <a:blip r:embed="rId2"/>
                <a:stretch>
                  <a:fillRect l="-592" t="-2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7913E5-49E0-40E4-B613-16897EFC74C2}"/>
                  </a:ext>
                </a:extLst>
              </p:cNvPr>
              <p:cNvSpPr txBox="1"/>
              <p:nvPr/>
            </p:nvSpPr>
            <p:spPr>
              <a:xfrm>
                <a:off x="742943" y="1917491"/>
                <a:ext cx="11318421" cy="1055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</a:p>
              <a:p>
                <a:r>
                  <a:rPr lang="en-US" sz="2000" dirty="0"/>
                  <a:t>In the second case, we construct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as follows. Initially,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/>
                  <a:t>. In each step we preserve the invariance: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b="0" dirty="0"/>
                  <a:t>. It certainly holds in th</a:t>
                </a:r>
                <a:r>
                  <a:rPr lang="en-US" sz="2000" dirty="0"/>
                  <a:t>e beginning.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7913E5-49E0-40E4-B613-16897EFC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3" y="1917491"/>
                <a:ext cx="11318421" cy="1055289"/>
              </a:xfrm>
              <a:prstGeom prst="rect">
                <a:avLst/>
              </a:prstGeom>
              <a:blipFill>
                <a:blip r:embed="rId3"/>
                <a:stretch>
                  <a:fillRect l="-592" t="-3468" r="-431" b="-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9FCA77-1D98-46ED-B10D-E71A8CBD1FB1}"/>
                  </a:ext>
                </a:extLst>
              </p:cNvPr>
              <p:cNvSpPr txBox="1"/>
              <p:nvPr/>
            </p:nvSpPr>
            <p:spPr>
              <a:xfrm>
                <a:off x="742943" y="2829932"/>
                <a:ext cx="11318421" cy="771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While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000" b="0" dirty="0"/>
                  <a:t>,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b="0" dirty="0"/>
                  <a:t>, add it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, and remove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b="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b="0" dirty="0"/>
                  <a:t>. Since in each step, we remove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b="0" dirty="0"/>
                  <a:t> elements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b="0" dirty="0"/>
                  <a:t> at max,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𝑐𝑙𝑖𝑞𝑢𝑒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b="0" dirty="0"/>
                  <a:t>,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9FCA77-1D98-46ED-B10D-E71A8CBD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3" y="2829932"/>
                <a:ext cx="11318421" cy="771173"/>
              </a:xfrm>
              <a:prstGeom prst="rect">
                <a:avLst/>
              </a:prstGeom>
              <a:blipFill>
                <a:blip r:embed="rId4"/>
                <a:stretch>
                  <a:fillRect l="-592" t="-1575" b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957D48-2F17-413B-AE6B-9F1533E7EF82}"/>
                  </a:ext>
                </a:extLst>
              </p:cNvPr>
              <p:cNvSpPr txBox="1"/>
              <p:nvPr/>
            </p:nvSpPr>
            <p:spPr>
              <a:xfrm>
                <a:off x="742942" y="3499634"/>
                <a:ext cx="113184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By the induction hypothesis,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dirty="0"/>
                  <a:t> contains a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isomorphic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</m:sup>
                    </m:sSubSup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b="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dirty="0"/>
                  <a:t>, and by the construction,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is the subgraph isomorphic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</m:sup>
                    </m:sSubSup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b="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957D48-2F17-413B-AE6B-9F1533E7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2" y="3499634"/>
                <a:ext cx="11318421" cy="1015663"/>
              </a:xfrm>
              <a:prstGeom prst="rect">
                <a:avLst/>
              </a:prstGeom>
              <a:blipFill>
                <a:blip r:embed="rId5"/>
                <a:stretch>
                  <a:fillRect l="-592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5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11DA3F-A715-4DDE-A338-8916E105FFAC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2. 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81CC06-5992-48CF-9D4B-6E5FF63558E2}"/>
                  </a:ext>
                </a:extLst>
              </p:cNvPr>
              <p:cNvSpPr txBox="1"/>
              <p:nvPr/>
            </p:nvSpPr>
            <p:spPr>
              <a:xfrm>
                <a:off x="742944" y="829112"/>
                <a:ext cx="11318421" cy="105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2.6</a:t>
                </a:r>
              </a:p>
              <a:p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≝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</m:sup>
                    </m:sSub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, then there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↔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81CC06-5992-48CF-9D4B-6E5FF6355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29112"/>
                <a:ext cx="11318421" cy="1052917"/>
              </a:xfrm>
              <a:prstGeom prst="rect">
                <a:avLst/>
              </a:prstGeom>
              <a:blipFill>
                <a:blip r:embed="rId2"/>
                <a:stretch>
                  <a:fillRect l="-592" t="-2890" b="-9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E54032-052C-4D6B-B4D7-08DD4DE333EC}"/>
                  </a:ext>
                </a:extLst>
              </p:cNvPr>
              <p:cNvSpPr txBox="1"/>
              <p:nvPr/>
            </p:nvSpPr>
            <p:spPr>
              <a:xfrm>
                <a:off x="742944" y="1743320"/>
                <a:ext cx="113184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</a:p>
              <a:p>
                <a:r>
                  <a:rPr lang="en-US" sz="2000" b="0" dirty="0"/>
                  <a:t>Construct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b="0" dirty="0"/>
                  <a:t> greedily. In each step, choose a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, add it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b="0" dirty="0"/>
                  <a:t>, and delete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b="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E54032-052C-4D6B-B4D7-08DD4DE33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1743320"/>
                <a:ext cx="11318421" cy="707886"/>
              </a:xfrm>
              <a:prstGeom prst="rect">
                <a:avLst/>
              </a:prstGeom>
              <a:blipFill>
                <a:blip r:embed="rId3"/>
                <a:stretch>
                  <a:fillRect l="-592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92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25845"/>
                <a:ext cx="11318421" cy="1377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THEOREM 2.7 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Erd</a:t>
                </a:r>
                <a:r>
                  <a:rPr lang="en-US" sz="2000" b="1" i="0" dirty="0" err="1">
                    <a:solidFill>
                      <a:srgbClr val="000000"/>
                    </a:solidFill>
                    <a:effectLst/>
                    <a:latin typeface="Linux Libertine"/>
                  </a:rPr>
                  <a:t>ős</a:t>
                </a:r>
                <a:r>
                  <a:rPr lang="en-US" sz="2000" b="1" dirty="0"/>
                  <a:t> and Szekeres)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be distinct reals. Then either</a:t>
                </a:r>
                <a:br>
                  <a:rPr lang="en-US" sz="2000" dirty="0"/>
                </a:br>
                <a:r>
                  <a:rPr lang="en-US" sz="2000" dirty="0"/>
                  <a:t>1. there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or</a:t>
                </a:r>
                <a:br>
                  <a:rPr lang="en-US" sz="2000" dirty="0"/>
                </a:br>
                <a:r>
                  <a:rPr lang="en-US" sz="2000" dirty="0"/>
                  <a:t>2. there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25845"/>
                <a:ext cx="11318421" cy="1377813"/>
              </a:xfrm>
              <a:prstGeom prst="rect">
                <a:avLst/>
              </a:prstGeom>
              <a:blipFill>
                <a:blip r:embed="rId2"/>
                <a:stretch>
                  <a:fillRect l="-592" t="-2655" b="-4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11DA3F-A715-4DDE-A338-8916E105FFAC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2. Preliminaries</a:t>
            </a:r>
          </a:p>
        </p:txBody>
      </p:sp>
    </p:spTree>
    <p:extLst>
      <p:ext uri="{BB962C8B-B14F-4D97-AF65-F5344CB8AC3E}">
        <p14:creationId xmlns:p14="http://schemas.microsoft.com/office/powerpoint/2010/main" val="3903499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25845"/>
                <a:ext cx="1131842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2.8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A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linkage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in</a:t>
                </a:r>
                <a:r>
                  <a:rPr lang="en-US" sz="2000" dirty="0">
                    <a:solidFill>
                      <a:schemeClr val="tx1"/>
                    </a:solidFill>
                  </a:rPr>
                  <a:t> a 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set of pairwise vertex-disjoint paths.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m:rPr>
                        <m:lit/>
                      </m:rP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path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a path from a vertex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a vertex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m:rPr>
                        <m:lit/>
                      </m:rP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linkage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a linkage where each path is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path. The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order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of the linkage</a:t>
                </a:r>
                <a:r>
                  <a:rPr lang="en-US" sz="2000" dirty="0"/>
                  <a:t>, denoted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</m:d>
                  </m:oMath>
                </a14:m>
                <a:r>
                  <a:rPr lang="en-US" sz="2000" dirty="0"/>
                  <a:t>, is the number of paths.</a:t>
                </a:r>
              </a:p>
              <a:p>
                <a:r>
                  <a:rPr lang="en-US" sz="2000" dirty="0"/>
                  <a:t>We sometimes identify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as the underlying digraph,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25845"/>
                <a:ext cx="11318421" cy="1631216"/>
              </a:xfrm>
              <a:prstGeom prst="rect">
                <a:avLst/>
              </a:prstGeom>
              <a:blipFill>
                <a:blip r:embed="rId2"/>
                <a:stretch>
                  <a:fillRect l="-592" t="-1866" b="-3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11DA3F-A715-4DDE-A338-8916E105FFAC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2. Preliminaries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58539-EB73-478E-9FA4-78192045E780}"/>
                  </a:ext>
                </a:extLst>
              </p:cNvPr>
              <p:cNvSpPr txBox="1"/>
              <p:nvPr/>
            </p:nvSpPr>
            <p:spPr>
              <a:xfrm>
                <a:off x="742940" y="2412523"/>
                <a:ext cx="113184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2.9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be a digraph</a:t>
                </a:r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well-linked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000" dirty="0"/>
                  <a:t>, there is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linkage of order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58539-EB73-478E-9FA4-78192045E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0" y="2412523"/>
                <a:ext cx="11318421" cy="1015663"/>
              </a:xfrm>
              <a:prstGeom prst="rect">
                <a:avLst/>
              </a:prstGeom>
              <a:blipFill>
                <a:blip r:embed="rId3"/>
                <a:stretch>
                  <a:fillRect l="-592" t="-3614" r="-215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24C4C0-A9D9-4EE2-9FB1-8E2245908119}"/>
                  </a:ext>
                </a:extLst>
              </p:cNvPr>
              <p:cNvSpPr txBox="1"/>
              <p:nvPr/>
            </p:nvSpPr>
            <p:spPr>
              <a:xfrm>
                <a:off x="742936" y="3383648"/>
                <a:ext cx="113184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solidFill>
                      <a:schemeClr val="tx1"/>
                    </a:solidFill>
                  </a:rPr>
                  <a:t>DEFINITION 2.10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A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separation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 of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subsets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there is no 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.The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order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of the </a:t>
                </a:r>
                <a:r>
                  <a:rPr lang="en-US" sz="2000" dirty="0"/>
                  <a:t>separation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24C4C0-A9D9-4EE2-9FB1-8E2245908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6" y="3383648"/>
                <a:ext cx="11318421" cy="1015663"/>
              </a:xfrm>
              <a:prstGeom prst="rect">
                <a:avLst/>
              </a:prstGeom>
              <a:blipFill>
                <a:blip r:embed="rId4"/>
                <a:stretch>
                  <a:fillRect l="-592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51DCA-D2BE-417B-9F28-8F335D02C5D4}"/>
                  </a:ext>
                </a:extLst>
              </p:cNvPr>
              <p:cNvSpPr txBox="1"/>
              <p:nvPr/>
            </p:nvSpPr>
            <p:spPr>
              <a:xfrm>
                <a:off x="742932" y="4354772"/>
                <a:ext cx="113184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THEOREM 2.11 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Menger</a:t>
                </a:r>
                <a:r>
                  <a:rPr lang="en-US" sz="2000" b="1" dirty="0"/>
                  <a:t>)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be a digraph,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an integer. Then exactly one of the following holds:</a:t>
                </a:r>
              </a:p>
              <a:p>
                <a:r>
                  <a:rPr lang="en-US" sz="2000" dirty="0"/>
                  <a:t>1. there is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linkage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or</a:t>
                </a:r>
                <a:br>
                  <a:rPr lang="en-US" sz="2000" dirty="0"/>
                </a:br>
                <a:r>
                  <a:rPr lang="en-US" sz="2000" dirty="0"/>
                  <a:t>2. There is a separation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000" dirty="0"/>
                  <a:t> of order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51DCA-D2BE-417B-9F28-8F335D02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2" y="4354772"/>
                <a:ext cx="11318421" cy="1323439"/>
              </a:xfrm>
              <a:prstGeom prst="rect">
                <a:avLst/>
              </a:prstGeom>
              <a:blipFill>
                <a:blip r:embed="rId5"/>
                <a:stretch>
                  <a:fillRect l="-59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27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39" y="1861375"/>
                <a:ext cx="1131842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2.13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be a digraph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1.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half-integral linkage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linkage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2.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linkage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linkage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linkage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9" y="1861375"/>
                <a:ext cx="11318421" cy="1631216"/>
              </a:xfrm>
              <a:prstGeom prst="rect">
                <a:avLst/>
              </a:prstGeom>
              <a:blipFill>
                <a:blip r:embed="rId2"/>
                <a:stretch>
                  <a:fillRect l="-59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11DA3F-A715-4DDE-A338-8916E105FFAC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2. 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58539-EB73-478E-9FA4-78192045E780}"/>
                  </a:ext>
                </a:extLst>
              </p:cNvPr>
              <p:cNvSpPr txBox="1"/>
              <p:nvPr/>
            </p:nvSpPr>
            <p:spPr>
              <a:xfrm>
                <a:off x="742940" y="824832"/>
                <a:ext cx="113184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2.12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be a </a:t>
                </a:r>
                <a:r>
                  <a:rPr lang="en-US" sz="2000" dirty="0">
                    <a:solidFill>
                      <a:schemeClr val="tx1"/>
                    </a:solidFill>
                  </a:rPr>
                  <a:t>digraph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A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half-integral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lit/>
                      </m:rP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linkage of </a:t>
                </a:r>
                <a:r>
                  <a:rPr lang="en-US" sz="2000" dirty="0">
                    <a:solidFill>
                      <a:schemeClr val="tx1"/>
                    </a:solidFill>
                  </a:rPr>
                  <a:t>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paths such that no vertex is contained in more than 2 paths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58539-EB73-478E-9FA4-78192045E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0" y="824832"/>
                <a:ext cx="11318421" cy="1015663"/>
              </a:xfrm>
              <a:prstGeom prst="rect">
                <a:avLst/>
              </a:prstGeom>
              <a:blipFill>
                <a:blip r:embed="rId3"/>
                <a:stretch>
                  <a:fillRect l="-592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24C4C0-A9D9-4EE2-9FB1-8E2245908119}"/>
                  </a:ext>
                </a:extLst>
              </p:cNvPr>
              <p:cNvSpPr txBox="1"/>
              <p:nvPr/>
            </p:nvSpPr>
            <p:spPr>
              <a:xfrm>
                <a:off x="742938" y="3488185"/>
                <a:ext cx="113184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</a:p>
              <a:p>
                <a:r>
                  <a:rPr lang="en-US" sz="2000" dirty="0"/>
                  <a:t>For the first part, 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does not contain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linkage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/>
                  <a:t>. Then, by the </a:t>
                </a:r>
                <a:r>
                  <a:rPr lang="en-US" sz="2000" dirty="0" err="1"/>
                  <a:t>Menger’s</a:t>
                </a:r>
                <a:r>
                  <a:rPr lang="en-US" sz="2000" dirty="0"/>
                  <a:t> theorem(2.11), there is a separation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000" dirty="0"/>
                  <a:t> of order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. This is a contradiction since each vertices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can only be used twice.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24C4C0-A9D9-4EE2-9FB1-8E2245908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8" y="3488185"/>
                <a:ext cx="11318421" cy="1323439"/>
              </a:xfrm>
              <a:prstGeom prst="rect">
                <a:avLst/>
              </a:prstGeom>
              <a:blipFill>
                <a:blip r:embed="rId4"/>
                <a:stretch>
                  <a:fillRect l="-59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199D09-5E69-4331-A4B9-8B677AF74BDD}"/>
                  </a:ext>
                </a:extLst>
              </p:cNvPr>
              <p:cNvSpPr txBox="1"/>
              <p:nvPr/>
            </p:nvSpPr>
            <p:spPr>
              <a:xfrm>
                <a:off x="742937" y="4807219"/>
                <a:ext cx="113184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second part follows from the first part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can be combined onto a single half-integral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linkage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199D09-5E69-4331-A4B9-8B677AF74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7" y="4807219"/>
                <a:ext cx="11318421" cy="707886"/>
              </a:xfrm>
              <a:prstGeom prst="rect">
                <a:avLst/>
              </a:prstGeom>
              <a:blipFill>
                <a:blip r:embed="rId5"/>
                <a:stretch>
                  <a:fillRect l="-592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2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11DA3F-A715-4DDE-A338-8916E105FFAC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2. 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58539-EB73-478E-9FA4-78192045E780}"/>
                  </a:ext>
                </a:extLst>
              </p:cNvPr>
              <p:cNvSpPr txBox="1"/>
              <p:nvPr/>
            </p:nvSpPr>
            <p:spPr>
              <a:xfrm>
                <a:off x="742940" y="824832"/>
                <a:ext cx="11318421" cy="1363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2.14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be a digraph,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 </a:t>
                </a:r>
                <a:r>
                  <a:rPr lang="en-US" sz="2000" dirty="0" err="1"/>
                  <a:t>subdigraph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/>
                  <a:t>,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linkage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minimal with respect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-minimal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for all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000" dirty="0"/>
                  <a:t>, there is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linkage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58539-EB73-478E-9FA4-78192045E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0" y="824832"/>
                <a:ext cx="11318421" cy="1363065"/>
              </a:xfrm>
              <a:prstGeom prst="rect">
                <a:avLst/>
              </a:prstGeom>
              <a:blipFill>
                <a:blip r:embed="rId3"/>
                <a:stretch>
                  <a:fillRect l="-592" t="-2232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57FCD8-04D9-4371-9C75-CE6F1FC43DE6}"/>
                  </a:ext>
                </a:extLst>
              </p:cNvPr>
              <p:cNvSpPr txBox="1"/>
              <p:nvPr/>
            </p:nvSpPr>
            <p:spPr>
              <a:xfrm>
                <a:off x="737134" y="2114372"/>
                <a:ext cx="113184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2.15</a:t>
                </a:r>
                <a:br>
                  <a:rPr lang="en-US" sz="2000" b="1" i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be a digraph,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a linkage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-minimal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linkage.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-minimal for every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57FCD8-04D9-4371-9C75-CE6F1FC4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4" y="2114372"/>
                <a:ext cx="11318421" cy="1015663"/>
              </a:xfrm>
              <a:prstGeom prst="rect">
                <a:avLst/>
              </a:prstGeom>
              <a:blipFill>
                <a:blip r:embed="rId4"/>
                <a:stretch>
                  <a:fillRect l="-592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431CA5-7218-40DF-93E0-12DB153A7A43}"/>
                  </a:ext>
                </a:extLst>
              </p:cNvPr>
              <p:cNvSpPr txBox="1"/>
              <p:nvPr/>
            </p:nvSpPr>
            <p:spPr>
              <a:xfrm>
                <a:off x="737133" y="3130035"/>
                <a:ext cx="113184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2.16</a:t>
                </a:r>
                <a:br>
                  <a:rPr lang="en-US" sz="2000" b="1" i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be a digraph,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a </a:t>
                </a:r>
                <a:r>
                  <a:rPr lang="en-US" sz="2000" dirty="0" err="1"/>
                  <a:t>subdigraph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-minimal linkage between two sets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000" b="0" dirty="0"/>
                  <a:t> a path.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/>
                  <a:t> are two connected components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b="0" dirty="0"/>
                  <a:t> such that the tail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b="0" dirty="0"/>
                  <a:t> lies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, then there are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b="0" dirty="0"/>
                  <a:t>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431CA5-7218-40DF-93E0-12DB153A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3" y="3130035"/>
                <a:ext cx="11318421" cy="1323439"/>
              </a:xfrm>
              <a:prstGeom prst="rect">
                <a:avLst/>
              </a:prstGeom>
              <a:blipFill>
                <a:blip r:embed="rId5"/>
                <a:stretch>
                  <a:fillRect l="-592" t="-2294" r="-377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35" y="801573"/>
                <a:ext cx="113184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2.17</a:t>
                </a:r>
                <a:br>
                  <a:rPr lang="en-US" sz="2000" b="1" i="1" dirty="0"/>
                </a:br>
                <a:r>
                  <a:rPr lang="en-US" sz="2000" dirty="0"/>
                  <a:t>An </a:t>
                </a:r>
                <a:r>
                  <a:rPr lang="en-US" sz="2000" b="1" dirty="0"/>
                  <a:t>elementary cylindrical wall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 is the digraph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dirty="0"/>
                  <a:t> by replacing every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/>
                  <a:t> of degree 4 with two new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000" b="0" dirty="0"/>
                  <a:t> connected by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000" b="0" dirty="0"/>
                  <a:t> has the same in-neighbors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000" b="0" dirty="0"/>
                  <a:t> has the same out-neighbors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5" y="801573"/>
                <a:ext cx="11318421" cy="1323439"/>
              </a:xfrm>
              <a:prstGeom prst="rect">
                <a:avLst/>
              </a:prstGeom>
              <a:blipFill>
                <a:blip r:embed="rId2"/>
                <a:stretch>
                  <a:fillRect l="-592"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11DA3F-A715-4DDE-A338-8916E105FFAC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2. 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5E9C06-9709-40E0-854B-7C069ECB2C50}"/>
                  </a:ext>
                </a:extLst>
              </p:cNvPr>
              <p:cNvSpPr txBox="1"/>
              <p:nvPr/>
            </p:nvSpPr>
            <p:spPr>
              <a:xfrm>
                <a:off x="742935" y="2149284"/>
                <a:ext cx="113184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2.18</a:t>
                </a:r>
                <a:br>
                  <a:rPr lang="en-US" sz="2000" b="1" i="1" dirty="0"/>
                </a:br>
                <a:r>
                  <a:rPr lang="en-US" sz="2000" dirty="0"/>
                  <a:t>A </a:t>
                </a:r>
                <a:r>
                  <a:rPr lang="en-US" sz="2000" b="1" dirty="0"/>
                  <a:t>cylindrical wall</a:t>
                </a:r>
                <a:r>
                  <a:rPr lang="en-US" sz="2000" dirty="0"/>
                  <a:t> of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order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 is a subdivision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5E9C06-9709-40E0-854B-7C069ECB2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5" y="2149284"/>
                <a:ext cx="11318421" cy="707886"/>
              </a:xfrm>
              <a:prstGeom prst="rect">
                <a:avLst/>
              </a:prstGeom>
              <a:blipFill>
                <a:blip r:embed="rId3"/>
                <a:stretch>
                  <a:fillRect l="-592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432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">
            <a:extLst>
              <a:ext uri="{FF2B5EF4-FFF2-40B4-BE49-F238E27FC236}">
                <a16:creationId xmlns:a16="http://schemas.microsoft.com/office/drawing/2014/main" id="{5BC3C5DC-58DC-4635-A5BE-96BD66CAE510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9">
            <a:extLst>
              <a:ext uri="{FF2B5EF4-FFF2-40B4-BE49-F238E27FC236}">
                <a16:creationId xmlns:a16="http://schemas.microsoft.com/office/drawing/2014/main" id="{CD31E2BD-72E0-4D31-B954-C4C5DF97E23C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CFBDEF-57E0-4A87-B269-A952880D5B46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Overview of The Proof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46B828-CE2E-4E93-9F8B-4B3EF375AC8D}"/>
              </a:ext>
            </a:extLst>
          </p:cNvPr>
          <p:cNvSpPr txBox="1"/>
          <p:nvPr/>
        </p:nvSpPr>
        <p:spPr>
          <a:xfrm>
            <a:off x="425903" y="846284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Directed Tree Decomposition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58F2B4-B353-4DBD-AAC2-76F1C42A01EB}"/>
              </a:ext>
            </a:extLst>
          </p:cNvPr>
          <p:cNvSpPr txBox="1"/>
          <p:nvPr/>
        </p:nvSpPr>
        <p:spPr>
          <a:xfrm>
            <a:off x="425903" y="2009333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Bramble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567C43-9E94-43CC-829B-58D17420B1E8}"/>
              </a:ext>
            </a:extLst>
          </p:cNvPr>
          <p:cNvSpPr txBox="1"/>
          <p:nvPr/>
        </p:nvSpPr>
        <p:spPr>
          <a:xfrm>
            <a:off x="425903" y="3172382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D8A7A-9581-47C1-AAC5-7109D5E13259}"/>
              </a:ext>
            </a:extLst>
          </p:cNvPr>
          <p:cNvSpPr txBox="1"/>
          <p:nvPr/>
        </p:nvSpPr>
        <p:spPr>
          <a:xfrm>
            <a:off x="425903" y="4335431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Fence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CEEC08-DCD1-4ED9-9389-1FBA97A28DE3}"/>
              </a:ext>
            </a:extLst>
          </p:cNvPr>
          <p:cNvSpPr txBox="1"/>
          <p:nvPr/>
        </p:nvSpPr>
        <p:spPr>
          <a:xfrm>
            <a:off x="425903" y="5498478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Cylindrical Grid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EF983B-0BB8-4CCD-9C8E-456D4E37AB02}"/>
              </a:ext>
            </a:extLst>
          </p:cNvPr>
          <p:cNvGrpSpPr/>
          <p:nvPr/>
        </p:nvGrpSpPr>
        <p:grpSpPr>
          <a:xfrm>
            <a:off x="4985657" y="1617472"/>
            <a:ext cx="2220684" cy="3817706"/>
            <a:chOff x="5455919" y="1643925"/>
            <a:chExt cx="1280160" cy="3817706"/>
          </a:xfrm>
        </p:grpSpPr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D25F0028-5601-460A-B7B2-FB5CF07101D2}"/>
                </a:ext>
              </a:extLst>
            </p:cNvPr>
            <p:cNvSpPr/>
            <p:nvPr/>
          </p:nvSpPr>
          <p:spPr>
            <a:xfrm>
              <a:off x="5455919" y="1643925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FDC5475A-96C7-4F59-9B6C-282B774A3FD6}"/>
                </a:ext>
              </a:extLst>
            </p:cNvPr>
            <p:cNvSpPr/>
            <p:nvPr/>
          </p:nvSpPr>
          <p:spPr>
            <a:xfrm>
              <a:off x="5455919" y="2721738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ED34C0B4-1F1F-4D57-8202-F721B4962175}"/>
                </a:ext>
              </a:extLst>
            </p:cNvPr>
            <p:cNvSpPr/>
            <p:nvPr/>
          </p:nvSpPr>
          <p:spPr>
            <a:xfrm>
              <a:off x="5455919" y="3917115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8F63A851-C952-4001-8CEE-08189A314D7E}"/>
                </a:ext>
              </a:extLst>
            </p:cNvPr>
            <p:cNvSpPr/>
            <p:nvPr/>
          </p:nvSpPr>
          <p:spPr>
            <a:xfrm>
              <a:off x="5455919" y="5038800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1F27BB7-1778-44FA-AF88-F9797E7EBA23}"/>
              </a:ext>
            </a:extLst>
          </p:cNvPr>
          <p:cNvSpPr txBox="1"/>
          <p:nvPr/>
        </p:nvSpPr>
        <p:spPr>
          <a:xfrm>
            <a:off x="5632268" y="157757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9752AE-EE7F-4D7B-9D33-3BB614F7F636}"/>
              </a:ext>
            </a:extLst>
          </p:cNvPr>
          <p:cNvSpPr txBox="1"/>
          <p:nvPr/>
        </p:nvSpPr>
        <p:spPr>
          <a:xfrm>
            <a:off x="5632268" y="2695285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DE8986-4A0E-49BF-88EB-B43491345AF0}"/>
              </a:ext>
            </a:extLst>
          </p:cNvPr>
          <p:cNvSpPr txBox="1"/>
          <p:nvPr/>
        </p:nvSpPr>
        <p:spPr>
          <a:xfrm>
            <a:off x="5632268" y="386572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66AC0A-F8CF-41DD-A2B3-B0B5216C5C6F}"/>
              </a:ext>
            </a:extLst>
          </p:cNvPr>
          <p:cNvSpPr txBox="1"/>
          <p:nvPr/>
        </p:nvSpPr>
        <p:spPr>
          <a:xfrm>
            <a:off x="5632268" y="500427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6</a:t>
            </a:r>
          </a:p>
        </p:txBody>
      </p:sp>
    </p:spTree>
    <p:extLst>
      <p:ext uri="{BB962C8B-B14F-4D97-AF65-F5344CB8AC3E}">
        <p14:creationId xmlns:p14="http://schemas.microsoft.com/office/powerpoint/2010/main" val="3533814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35" y="801573"/>
                <a:ext cx="113184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3.1</a:t>
                </a:r>
                <a:br>
                  <a:rPr lang="en-US" sz="2000" b="1" i="1" dirty="0"/>
                </a:br>
                <a:r>
                  <a:rPr lang="en-US" sz="2000" dirty="0"/>
                  <a:t>A </a:t>
                </a:r>
                <a:r>
                  <a:rPr lang="en-US" sz="2000" b="1" dirty="0"/>
                  <a:t>bramble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in a digrap</a:t>
                </a:r>
                <a:r>
                  <a:rPr lang="en-US" sz="2000" dirty="0"/>
                  <a:t>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is a set of strongly connected subgraphs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, either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000" b="0" dirty="0"/>
                  <a:t> or 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b="0" dirty="0"/>
                  <a:t> links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links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5" y="801573"/>
                <a:ext cx="11318421" cy="1015663"/>
              </a:xfrm>
              <a:prstGeom prst="rect">
                <a:avLst/>
              </a:prstGeom>
              <a:blipFill>
                <a:blip r:embed="rId2"/>
                <a:stretch>
                  <a:fillRect l="-592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3. Directed Tree Decomposition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Bramble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2E931620-03F4-4595-95B9-4EAC27305072}"/>
              </a:ext>
            </a:extLst>
          </p:cNvPr>
          <p:cNvGrpSpPr/>
          <p:nvPr/>
        </p:nvGrpSpPr>
        <p:grpSpPr>
          <a:xfrm>
            <a:off x="1057276" y="1953062"/>
            <a:ext cx="10268220" cy="2360529"/>
            <a:chOff x="1318534" y="2600958"/>
            <a:chExt cx="10268220" cy="236052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B07D88-1E83-40FE-83D7-E6815823E8A5}"/>
                </a:ext>
              </a:extLst>
            </p:cNvPr>
            <p:cNvGrpSpPr/>
            <p:nvPr/>
          </p:nvGrpSpPr>
          <p:grpSpPr>
            <a:xfrm>
              <a:off x="1318534" y="2630465"/>
              <a:ext cx="3729444" cy="2331022"/>
              <a:chOff x="903515" y="2813447"/>
              <a:chExt cx="3729444" cy="233102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96E8E40-194E-4013-8599-A7EA43A9E2FC}"/>
                  </a:ext>
                </a:extLst>
              </p:cNvPr>
              <p:cNvSpPr/>
              <p:nvPr/>
            </p:nvSpPr>
            <p:spPr>
              <a:xfrm>
                <a:off x="903515" y="2910721"/>
                <a:ext cx="2233748" cy="22337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en-US" sz="2000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759C85-38DE-4C13-AFC7-606C868192F5}"/>
                  </a:ext>
                </a:extLst>
              </p:cNvPr>
              <p:cNvSpPr/>
              <p:nvPr/>
            </p:nvSpPr>
            <p:spPr>
              <a:xfrm>
                <a:off x="2399211" y="2910721"/>
                <a:ext cx="2233748" cy="22337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DA062EB-BF66-4B2E-B55B-0FD2AC238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771122" y="2813447"/>
                    <a:ext cx="498533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en-US" sz="4000" b="1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DA062EB-BF66-4B2E-B55B-0FD2AC238C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1122" y="2813447"/>
                    <a:ext cx="498533" cy="6155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E34F937-BD77-4939-8141-7BF826D1F5CD}"/>
                      </a:ext>
                    </a:extLst>
                  </p:cNvPr>
                  <p:cNvSpPr txBox="1"/>
                  <p:nvPr/>
                </p:nvSpPr>
                <p:spPr>
                  <a:xfrm>
                    <a:off x="3266819" y="2813447"/>
                    <a:ext cx="652871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4000" b="1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E34F937-BD77-4939-8141-7BF826D1F5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6819" y="2813447"/>
                    <a:ext cx="652871" cy="6155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1602CAA-9FCD-482C-B171-FE1526E207EB}"/>
                  </a:ext>
                </a:extLst>
              </p:cNvPr>
              <p:cNvSpPr/>
              <p:nvPr/>
            </p:nvSpPr>
            <p:spPr>
              <a:xfrm>
                <a:off x="2598063" y="3826269"/>
                <a:ext cx="402652" cy="4026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8F8250F-B55B-49C7-8485-95A59C6E1338}"/>
                      </a:ext>
                    </a:extLst>
                  </p:cNvPr>
                  <p:cNvSpPr txBox="1"/>
                  <p:nvPr/>
                </p:nvSpPr>
                <p:spPr>
                  <a:xfrm>
                    <a:off x="2635818" y="3767256"/>
                    <a:ext cx="327141" cy="4616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8F8250F-B55B-49C7-8485-95A59C6E13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5818" y="3767256"/>
                    <a:ext cx="32714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0535650-01CC-4CAE-B6F9-8A7586C17B1E}"/>
                </a:ext>
              </a:extLst>
            </p:cNvPr>
            <p:cNvGrpSpPr/>
            <p:nvPr/>
          </p:nvGrpSpPr>
          <p:grpSpPr>
            <a:xfrm>
              <a:off x="6402145" y="2600958"/>
              <a:ext cx="5184609" cy="2339234"/>
              <a:chOff x="6402145" y="2600958"/>
              <a:chExt cx="5184609" cy="2339234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EAB89EE-9D87-4754-92E4-F5D5DBD1AAFD}"/>
                  </a:ext>
                </a:extLst>
              </p:cNvPr>
              <p:cNvSpPr/>
              <p:nvPr/>
            </p:nvSpPr>
            <p:spPr>
              <a:xfrm>
                <a:off x="6402145" y="2698232"/>
                <a:ext cx="2233748" cy="22337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en-US" sz="20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8CFEC7-EA3D-42BA-B039-34FE3D3FA240}"/>
                  </a:ext>
                </a:extLst>
              </p:cNvPr>
              <p:cNvSpPr/>
              <p:nvPr/>
            </p:nvSpPr>
            <p:spPr>
              <a:xfrm>
                <a:off x="9353006" y="2706444"/>
                <a:ext cx="2233748" cy="223374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1189664-6B40-419A-91AA-7A40D3B4906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9752" y="2600958"/>
                    <a:ext cx="498533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en-US" sz="4000" b="1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1189664-6B40-419A-91AA-7A40D3B490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9752" y="2600958"/>
                    <a:ext cx="498533" cy="6155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67E7EA6-326D-4FEA-82F7-358BFAD1336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0614" y="2609170"/>
                    <a:ext cx="652871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4000" b="1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67E7EA6-326D-4FEA-82F7-358BFAD133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0614" y="2609170"/>
                    <a:ext cx="652871" cy="6155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86D8DB6-D0E4-4CE8-BCE2-10AD709C6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1377" y="3429000"/>
                <a:ext cx="233923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8DE2006-D29A-4B19-99DE-27DF0CC59585}"/>
                  </a:ext>
                </a:extLst>
              </p:cNvPr>
              <p:cNvCxnSpPr/>
              <p:nvPr/>
            </p:nvCxnSpPr>
            <p:spPr>
              <a:xfrm flipH="1">
                <a:off x="7768285" y="4284617"/>
                <a:ext cx="245232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A7A8229-94BD-4CD3-BC13-AF1745DDAFDB}"/>
                      </a:ext>
                    </a:extLst>
                  </p:cNvPr>
                  <p:cNvSpPr txBox="1"/>
                  <p:nvPr/>
                </p:nvSpPr>
                <p:spPr>
                  <a:xfrm>
                    <a:off x="8844826" y="2962285"/>
                    <a:ext cx="295402" cy="4616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A7A8229-94BD-4CD3-BC13-AF1745DDAF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4826" y="2962285"/>
                    <a:ext cx="2954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79887A1-D264-4BC9-8525-7A761BD688FC}"/>
                      </a:ext>
                    </a:extLst>
                  </p:cNvPr>
                  <p:cNvSpPr txBox="1"/>
                  <p:nvPr/>
                </p:nvSpPr>
                <p:spPr>
                  <a:xfrm>
                    <a:off x="8844826" y="3799558"/>
                    <a:ext cx="422936" cy="4616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79887A1-D264-4BC9-8525-7A761BD68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4826" y="3799558"/>
                    <a:ext cx="42293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8F5045-1E6C-4D78-9D5A-4C1FE86FCC44}"/>
                  </a:ext>
                </a:extLst>
              </p:cNvPr>
              <p:cNvSpPr txBox="1"/>
              <p:nvPr/>
            </p:nvSpPr>
            <p:spPr>
              <a:xfrm>
                <a:off x="742934" y="4654641"/>
                <a:ext cx="113184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3.2</a:t>
                </a:r>
                <a:br>
                  <a:rPr lang="en-US" sz="2000" b="1" i="1" dirty="0"/>
                </a:br>
                <a:r>
                  <a:rPr lang="en-US" sz="2000" dirty="0"/>
                  <a:t>A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of a bramble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 in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is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000" b="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r>
                  <a:rPr lang="en-US" sz="2000" dirty="0"/>
                  <a:t>The </a:t>
                </a:r>
                <a:r>
                  <a:rPr lang="en-US" sz="2000" b="1" dirty="0"/>
                  <a:t>order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 is the minimum size of a cover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.</a:t>
                </a:r>
                <a:br>
                  <a:rPr lang="en-US" sz="2000" b="0" dirty="0"/>
                </a:br>
                <a:r>
                  <a:rPr lang="en-US" sz="2000" b="0" dirty="0"/>
                  <a:t>The </a:t>
                </a:r>
                <a:r>
                  <a:rPr lang="en-US" sz="2000" b="1" dirty="0"/>
                  <a:t>bramble number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is the maximum order of a bramble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8F5045-1E6C-4D78-9D5A-4C1FE86F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4" y="4654641"/>
                <a:ext cx="11318421" cy="1323439"/>
              </a:xfrm>
              <a:prstGeom prst="rect">
                <a:avLst/>
              </a:prstGeom>
              <a:blipFill>
                <a:blip r:embed="rId11"/>
                <a:stretch>
                  <a:fillRect l="-592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02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19791"/>
                <a:ext cx="11332935" cy="2089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i="1" dirty="0"/>
                  <a:t>DEFINITION 1.1</a:t>
                </a:r>
              </a:p>
              <a:p>
                <a:pPr algn="just"/>
                <a:r>
                  <a:rPr lang="en-US" sz="2000" dirty="0"/>
                  <a:t>A </a:t>
                </a:r>
                <a:r>
                  <a:rPr lang="en-US" sz="2000" b="1" dirty="0"/>
                  <a:t>minor</a:t>
                </a:r>
                <a:r>
                  <a:rPr lang="en-US" sz="2000" dirty="0"/>
                  <a:t> of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 graph obtained by applying the following operations zero or more times.</a:t>
                </a:r>
              </a:p>
              <a:p>
                <a:pPr marL="457200" indent="-457200" algn="just">
                  <a:buAutoNum type="arabicPeriod"/>
                </a:pPr>
                <a:r>
                  <a:rPr lang="en-US" sz="2000" dirty="0"/>
                  <a:t>Delete an edge (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)</a:t>
                </a:r>
              </a:p>
              <a:p>
                <a:pPr marL="457200" indent="-457200" algn="just">
                  <a:buFontTx/>
                  <a:buAutoNum type="arabicPeriod"/>
                </a:pPr>
                <a:r>
                  <a:rPr lang="en-US" sz="2000" dirty="0"/>
                  <a:t>Delete an isolated vertex (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 of degree 0 )</a:t>
                </a:r>
              </a:p>
              <a:p>
                <a:pPr marL="457200" indent="-457200" algn="just">
                  <a:buFontTx/>
                  <a:buAutoNum type="arabicPeriod"/>
                </a:pPr>
                <a:r>
                  <a:rPr lang="en-US" sz="2000" dirty="0"/>
                  <a:t>Contract an edge ( Choose 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 and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})∪{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for a new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19791"/>
                <a:ext cx="11332935" cy="2089098"/>
              </a:xfrm>
              <a:prstGeom prst="rect">
                <a:avLst/>
              </a:prstGeom>
              <a:blipFill>
                <a:blip r:embed="rId2"/>
                <a:stretch>
                  <a:fillRect l="-592" t="-1458" b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C00801-903A-45AB-B096-28CB070AE992}"/>
              </a:ext>
            </a:extLst>
          </p:cNvPr>
          <p:cNvSpPr/>
          <p:nvPr/>
        </p:nvSpPr>
        <p:spPr>
          <a:xfrm>
            <a:off x="5396811" y="4111662"/>
            <a:ext cx="1551385" cy="108066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4799C22-DC3A-4FE0-897D-C9A39B2DA056}"/>
              </a:ext>
            </a:extLst>
          </p:cNvPr>
          <p:cNvGrpSpPr/>
          <p:nvPr/>
        </p:nvGrpSpPr>
        <p:grpSpPr>
          <a:xfrm>
            <a:off x="7384293" y="3636702"/>
            <a:ext cx="3285969" cy="2030580"/>
            <a:chOff x="7383778" y="4160191"/>
            <a:chExt cx="3285969" cy="2030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4F972B-F55D-4691-B178-D2CCA5681E78}"/>
                    </a:ext>
                  </a:extLst>
                </p:cNvPr>
                <p:cNvSpPr/>
                <p:nvPr/>
              </p:nvSpPr>
              <p:spPr>
                <a:xfrm>
                  <a:off x="7383779" y="5610184"/>
                  <a:ext cx="577418" cy="58058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4F972B-F55D-4691-B178-D2CCA5681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779" y="5610184"/>
                  <a:ext cx="577418" cy="58058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641AA5-679E-4D57-AD7B-60B07B50445B}"/>
                </a:ext>
              </a:extLst>
            </p:cNvPr>
            <p:cNvSpPr txBox="1"/>
            <p:nvPr/>
          </p:nvSpPr>
          <p:spPr>
            <a:xfrm>
              <a:off x="7531073" y="5679733"/>
              <a:ext cx="65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30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1009334-9532-4750-B48A-6C84EDB1D48A}"/>
                </a:ext>
              </a:extLst>
            </p:cNvPr>
            <p:cNvGrpSpPr/>
            <p:nvPr/>
          </p:nvGrpSpPr>
          <p:grpSpPr>
            <a:xfrm>
              <a:off x="9170024" y="4438366"/>
              <a:ext cx="577418" cy="580587"/>
              <a:chOff x="2324856" y="4742407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76A28FB-D3BC-431B-899E-BCCC9F99DD36}"/>
                      </a:ext>
                    </a:extLst>
                  </p:cNvPr>
                  <p:cNvSpPr/>
                  <p:nvPr/>
                </p:nvSpPr>
                <p:spPr>
                  <a:xfrm>
                    <a:off x="2324856" y="4742407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76A28FB-D3BC-431B-899E-BCCC9F99DD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4856" y="4742407"/>
                    <a:ext cx="635909" cy="63590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F8AF00F-1A80-46D8-BF32-4BC9E1AEC333}"/>
                      </a:ext>
                    </a:extLst>
                  </p:cNvPr>
                  <p:cNvSpPr txBox="1"/>
                  <p:nvPr/>
                </p:nvSpPr>
                <p:spPr>
                  <a:xfrm>
                    <a:off x="2490336" y="4795211"/>
                    <a:ext cx="360280" cy="50565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F8AF00F-1A80-46D8-BF32-4BC9E1AEC3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0336" y="4795211"/>
                    <a:ext cx="360280" cy="50565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0D7E87-8E82-4D67-B3D2-64660D54481D}"/>
                </a:ext>
              </a:extLst>
            </p:cNvPr>
            <p:cNvGrpSpPr/>
            <p:nvPr/>
          </p:nvGrpSpPr>
          <p:grpSpPr>
            <a:xfrm>
              <a:off x="7383778" y="4160191"/>
              <a:ext cx="577418" cy="580587"/>
              <a:chOff x="2855557" y="449798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12DD1FB7-D55E-42AC-9F95-41B5E4BE6A67}"/>
                      </a:ext>
                    </a:extLst>
                  </p:cNvPr>
                  <p:cNvSpPr/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12DD1FB7-D55E-42AC-9F95-41B5E4BE6A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0A8848-6621-4B4A-993D-9AEFA16239DC}"/>
                  </a:ext>
                </a:extLst>
              </p:cNvPr>
              <p:cNvSpPr txBox="1"/>
              <p:nvPr/>
            </p:nvSpPr>
            <p:spPr>
              <a:xfrm>
                <a:off x="3017772" y="4574165"/>
                <a:ext cx="72" cy="50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0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01EFCD-0EB8-4FFB-806C-13ACB721A0F3}"/>
                </a:ext>
              </a:extLst>
            </p:cNvPr>
            <p:cNvGrpSpPr/>
            <p:nvPr/>
          </p:nvGrpSpPr>
          <p:grpSpPr>
            <a:xfrm>
              <a:off x="10092329" y="5563436"/>
              <a:ext cx="577418" cy="580587"/>
              <a:chOff x="2855557" y="449798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A590E6E-8AD9-4E51-8F22-24386D57CD51}"/>
                      </a:ext>
                    </a:extLst>
                  </p:cNvPr>
                  <p:cNvSpPr/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A590E6E-8AD9-4E51-8F22-24386D57CD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45944D-4FE3-4E8F-BC63-EC5717AAA873}"/>
                  </a:ext>
                </a:extLst>
              </p:cNvPr>
              <p:cNvSpPr txBox="1"/>
              <p:nvPr/>
            </p:nvSpPr>
            <p:spPr>
              <a:xfrm>
                <a:off x="3017772" y="4574165"/>
                <a:ext cx="72" cy="50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000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D19A1C-6979-482E-BCD6-F9FC70C4AB78}"/>
                </a:ext>
              </a:extLst>
            </p:cNvPr>
            <p:cNvCxnSpPr>
              <a:cxnSpLocks/>
              <a:stCxn id="26" idx="4"/>
              <a:endCxn id="14" idx="0"/>
            </p:cNvCxnSpPr>
            <p:nvPr/>
          </p:nvCxnSpPr>
          <p:spPr>
            <a:xfrm>
              <a:off x="7672487" y="4740778"/>
              <a:ext cx="1" cy="86940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47A64B-11A9-4A9B-9C2E-83C0845D19E5}"/>
                </a:ext>
              </a:extLst>
            </p:cNvPr>
            <p:cNvCxnSpPr>
              <a:cxnSpLocks/>
              <a:stCxn id="26" idx="6"/>
              <a:endCxn id="28" idx="2"/>
            </p:cNvCxnSpPr>
            <p:nvPr/>
          </p:nvCxnSpPr>
          <p:spPr>
            <a:xfrm>
              <a:off x="7961196" y="4450485"/>
              <a:ext cx="1208828" cy="2781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94D1855-F508-43F7-BDEB-523ACF267BE1}"/>
                </a:ext>
              </a:extLst>
            </p:cNvPr>
            <p:cNvCxnSpPr>
              <a:cxnSpLocks/>
              <a:stCxn id="14" idx="6"/>
              <a:endCxn id="28" idx="3"/>
            </p:cNvCxnSpPr>
            <p:nvPr/>
          </p:nvCxnSpPr>
          <p:spPr>
            <a:xfrm flipV="1">
              <a:off x="7961197" y="4933928"/>
              <a:ext cx="1293388" cy="9665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83F965-C6D4-4E90-8227-DF10260F2ACC}"/>
                </a:ext>
              </a:extLst>
            </p:cNvPr>
            <p:cNvCxnSpPr>
              <a:cxnSpLocks/>
              <a:stCxn id="28" idx="5"/>
              <a:endCxn id="24" idx="1"/>
            </p:cNvCxnSpPr>
            <p:nvPr/>
          </p:nvCxnSpPr>
          <p:spPr>
            <a:xfrm>
              <a:off x="9662881" y="4933928"/>
              <a:ext cx="514009" cy="71453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A0BF71-7983-44FF-BC89-0A25FDBD321A}"/>
              </a:ext>
            </a:extLst>
          </p:cNvPr>
          <p:cNvGrpSpPr/>
          <p:nvPr/>
        </p:nvGrpSpPr>
        <p:grpSpPr>
          <a:xfrm>
            <a:off x="944320" y="3662450"/>
            <a:ext cx="4175056" cy="1983832"/>
            <a:chOff x="978627" y="4242724"/>
            <a:chExt cx="4175056" cy="1983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D087C76-748A-466C-A4DE-F2BE28512EE9}"/>
                    </a:ext>
                  </a:extLst>
                </p:cNvPr>
                <p:cNvSpPr/>
                <p:nvPr/>
              </p:nvSpPr>
              <p:spPr>
                <a:xfrm>
                  <a:off x="978627" y="5641222"/>
                  <a:ext cx="577418" cy="56324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D087C76-748A-466C-A4DE-F2BE28512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627" y="5641222"/>
                  <a:ext cx="577418" cy="56324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AB8E06-FA01-4915-9870-32041DD24B3E}"/>
                </a:ext>
              </a:extLst>
            </p:cNvPr>
            <p:cNvSpPr txBox="1"/>
            <p:nvPr/>
          </p:nvSpPr>
          <p:spPr>
            <a:xfrm>
              <a:off x="1152614" y="5762266"/>
              <a:ext cx="65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30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20A246-4895-4723-B8B9-C7AE5801FCC6}"/>
                </a:ext>
              </a:extLst>
            </p:cNvPr>
            <p:cNvCxnSpPr>
              <a:cxnSpLocks/>
              <a:stCxn id="51" idx="6"/>
              <a:endCxn id="49" idx="3"/>
            </p:cNvCxnSpPr>
            <p:nvPr/>
          </p:nvCxnSpPr>
          <p:spPr>
            <a:xfrm flipV="1">
              <a:off x="2961746" y="4795968"/>
              <a:ext cx="1699080" cy="62695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F839E3-8B1F-4F6E-A19F-08DE911421E4}"/>
                    </a:ext>
                  </a:extLst>
                </p:cNvPr>
                <p:cNvSpPr txBox="1"/>
                <p:nvPr/>
              </p:nvSpPr>
              <p:spPr>
                <a:xfrm>
                  <a:off x="3362786" y="4590699"/>
                  <a:ext cx="320027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F839E3-8B1F-4F6E-A19F-08DE91142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786" y="4590699"/>
                  <a:ext cx="32002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D6C3F5-7870-46E7-B5B1-0894CA91A7F7}"/>
                </a:ext>
              </a:extLst>
            </p:cNvPr>
            <p:cNvGrpSpPr/>
            <p:nvPr/>
          </p:nvGrpSpPr>
          <p:grpSpPr>
            <a:xfrm>
              <a:off x="2384328" y="5132629"/>
              <a:ext cx="577418" cy="580587"/>
              <a:chOff x="2860144" y="4556615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DCE47828-82BE-4346-B8D3-577E06151399}"/>
                      </a:ext>
                    </a:extLst>
                  </p:cNvPr>
                  <p:cNvSpPr/>
                  <p:nvPr/>
                </p:nvSpPr>
                <p:spPr>
                  <a:xfrm>
                    <a:off x="2860144" y="4556615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DCE47828-82BE-4346-B8D3-577E061513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0144" y="4556615"/>
                    <a:ext cx="635909" cy="635909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02EAFD3-C34B-401F-9457-A720B20AAD1E}"/>
                      </a:ext>
                    </a:extLst>
                  </p:cNvPr>
                  <p:cNvSpPr txBox="1"/>
                  <p:nvPr/>
                </p:nvSpPr>
                <p:spPr>
                  <a:xfrm>
                    <a:off x="3017772" y="4574165"/>
                    <a:ext cx="360280" cy="5056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02EAFD3-C34B-401F-9457-A720B20AAD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7772" y="4574165"/>
                    <a:ext cx="360280" cy="50565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E2D0CB-F30B-415F-9578-8E34F8C16715}"/>
                </a:ext>
              </a:extLst>
            </p:cNvPr>
            <p:cNvGrpSpPr/>
            <p:nvPr/>
          </p:nvGrpSpPr>
          <p:grpSpPr>
            <a:xfrm>
              <a:off x="4576265" y="4300406"/>
              <a:ext cx="577418" cy="580587"/>
              <a:chOff x="2855557" y="449798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3FC2288F-A8A6-4026-A660-A5DC73D3B073}"/>
                      </a:ext>
                    </a:extLst>
                  </p:cNvPr>
                  <p:cNvSpPr/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3FC2288F-A8A6-4026-A660-A5DC73D3B0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474682DE-985B-4B05-B32A-A58B8814E200}"/>
                      </a:ext>
                    </a:extLst>
                  </p:cNvPr>
                  <p:cNvSpPr txBox="1"/>
                  <p:nvPr/>
                </p:nvSpPr>
                <p:spPr>
                  <a:xfrm>
                    <a:off x="3003774" y="4530708"/>
                    <a:ext cx="349616" cy="5056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474682DE-985B-4B05-B32A-A58B8814E2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3774" y="4530708"/>
                    <a:ext cx="349616" cy="50565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C3AF83-BF25-4337-A93C-2CF1D45B7653}"/>
                </a:ext>
              </a:extLst>
            </p:cNvPr>
            <p:cNvGrpSpPr/>
            <p:nvPr/>
          </p:nvGrpSpPr>
          <p:grpSpPr>
            <a:xfrm>
              <a:off x="1005319" y="4242724"/>
              <a:ext cx="577418" cy="580587"/>
              <a:chOff x="2855557" y="449798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D711842A-D4CA-44D2-8BE4-19AF6435D56D}"/>
                      </a:ext>
                    </a:extLst>
                  </p:cNvPr>
                  <p:cNvSpPr/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D711842A-D4CA-44D2-8BE4-19AF6435D5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75F757-E7C6-4AFE-AE9D-B5ADC4878043}"/>
                  </a:ext>
                </a:extLst>
              </p:cNvPr>
              <p:cNvSpPr txBox="1"/>
              <p:nvPr/>
            </p:nvSpPr>
            <p:spPr>
              <a:xfrm>
                <a:off x="3017772" y="4574165"/>
                <a:ext cx="72" cy="50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000" dirty="0"/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C719005-0A41-4DA0-B6AA-5E2DD3852B06}"/>
                </a:ext>
              </a:extLst>
            </p:cNvPr>
            <p:cNvCxnSpPr>
              <a:cxnSpLocks/>
              <a:stCxn id="49" idx="4"/>
              <a:endCxn id="45" idx="7"/>
            </p:cNvCxnSpPr>
            <p:nvPr/>
          </p:nvCxnSpPr>
          <p:spPr>
            <a:xfrm flipH="1">
              <a:off x="4206727" y="4880993"/>
              <a:ext cx="658247" cy="85000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EA1F6FA-DB8B-4C19-901D-5DB2F44A888E}"/>
                </a:ext>
              </a:extLst>
            </p:cNvPr>
            <p:cNvGrpSpPr/>
            <p:nvPr/>
          </p:nvGrpSpPr>
          <p:grpSpPr>
            <a:xfrm>
              <a:off x="3713870" y="5645969"/>
              <a:ext cx="577418" cy="580587"/>
              <a:chOff x="2855557" y="449798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8D3CA530-F4F2-468A-9069-C73029018F4C}"/>
                      </a:ext>
                    </a:extLst>
                  </p:cNvPr>
                  <p:cNvSpPr/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8D3CA530-F4F2-468A-9069-C73029018F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CEABDE7-2B3A-4C41-A93A-3EF44BBD474A}"/>
                  </a:ext>
                </a:extLst>
              </p:cNvPr>
              <p:cNvSpPr txBox="1"/>
              <p:nvPr/>
            </p:nvSpPr>
            <p:spPr>
              <a:xfrm>
                <a:off x="3017772" y="4574165"/>
                <a:ext cx="72" cy="50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0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78EED69-5B5D-4B51-A579-0F503F7BD7F5}"/>
                </a:ext>
              </a:extLst>
            </p:cNvPr>
            <p:cNvCxnSpPr>
              <a:cxnSpLocks/>
              <a:stCxn id="47" idx="4"/>
              <a:endCxn id="32" idx="0"/>
            </p:cNvCxnSpPr>
            <p:nvPr/>
          </p:nvCxnSpPr>
          <p:spPr>
            <a:xfrm flipH="1">
              <a:off x="1267336" y="4823311"/>
              <a:ext cx="26692" cy="81791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EA4418-614E-4FB7-8F56-B77302894035}"/>
                </a:ext>
              </a:extLst>
            </p:cNvPr>
            <p:cNvCxnSpPr>
              <a:cxnSpLocks/>
              <a:stCxn id="32" idx="6"/>
              <a:endCxn id="51" idx="3"/>
            </p:cNvCxnSpPr>
            <p:nvPr/>
          </p:nvCxnSpPr>
          <p:spPr>
            <a:xfrm flipV="1">
              <a:off x="1556045" y="5628191"/>
              <a:ext cx="912844" cy="29465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429D475-B937-4F2E-86BB-E9E182E26294}"/>
                </a:ext>
              </a:extLst>
            </p:cNvPr>
            <p:cNvCxnSpPr>
              <a:cxnSpLocks/>
              <a:stCxn id="47" idx="5"/>
              <a:endCxn id="51" idx="2"/>
            </p:cNvCxnSpPr>
            <p:nvPr/>
          </p:nvCxnSpPr>
          <p:spPr>
            <a:xfrm>
              <a:off x="1498176" y="4738286"/>
              <a:ext cx="886152" cy="6846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C6EB9B8-A2B1-4C38-A29B-3B97B6D58E1C}"/>
                </a:ext>
              </a:extLst>
            </p:cNvPr>
            <p:cNvCxnSpPr>
              <a:cxnSpLocks/>
              <a:stCxn id="49" idx="2"/>
              <a:endCxn id="47" idx="6"/>
            </p:cNvCxnSpPr>
            <p:nvPr/>
          </p:nvCxnSpPr>
          <p:spPr>
            <a:xfrm flipH="1" flipV="1">
              <a:off x="1582737" y="4533018"/>
              <a:ext cx="2993528" cy="576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직사각형 1">
            <a:extLst>
              <a:ext uri="{FF2B5EF4-FFF2-40B4-BE49-F238E27FC236}">
                <a16:creationId xmlns:a16="http://schemas.microsoft.com/office/drawing/2014/main" id="{E06DF042-A3A0-4AC2-9D22-DE68FD268B79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4" name="직선 연결선 9">
            <a:extLst>
              <a:ext uri="{FF2B5EF4-FFF2-40B4-BE49-F238E27FC236}">
                <a16:creationId xmlns:a16="http://schemas.microsoft.com/office/drawing/2014/main" id="{5C42A358-3858-4319-AA14-158EF584EFBA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2E2BE75-42C1-4B49-94D9-37BB47DBEEB1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Prologue</a:t>
            </a:r>
          </a:p>
        </p:txBody>
      </p:sp>
    </p:spTree>
    <p:extLst>
      <p:ext uri="{BB962C8B-B14F-4D97-AF65-F5344CB8AC3E}">
        <p14:creationId xmlns:p14="http://schemas.microsoft.com/office/powerpoint/2010/main" val="3613794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3.3</a:t>
                </a:r>
                <a:br>
                  <a:rPr lang="en-US" sz="2000" b="1" i="1" dirty="0"/>
                </a:br>
                <a:r>
                  <a:rPr lang="en-US" sz="2000" dirty="0"/>
                  <a:t>There are constants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such that for all digraphs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𝑑𝑡𝑤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707886"/>
              </a:xfrm>
              <a:prstGeom prst="rect">
                <a:avLst/>
              </a:prstGeom>
              <a:blipFill>
                <a:blip r:embed="rId2"/>
                <a:stretch>
                  <a:fillRect l="-592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3. Directed Tree Decomposition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Bramble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5B4F3-BB8E-49D2-A91C-148C3CCADA04}"/>
                  </a:ext>
                </a:extLst>
              </p:cNvPr>
              <p:cNvSpPr txBox="1"/>
              <p:nvPr/>
            </p:nvSpPr>
            <p:spPr>
              <a:xfrm>
                <a:off x="742943" y="1501650"/>
                <a:ext cx="113184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OUTLINE OF THE PROOF</a:t>
                </a:r>
                <a:br>
                  <a:rPr lang="en-US" sz="2000" b="1" i="1" dirty="0"/>
                </a:br>
                <a:r>
                  <a:rPr lang="en-US" sz="2000" dirty="0"/>
                  <a:t>Can be proved by converting brambles into havens and back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3.2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hlinkClick r:id="rId4"/>
                  </a:rPr>
                  <a:t>here</a:t>
                </a:r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5B4F3-BB8E-49D2-A91C-148C3CCAD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3" y="1501650"/>
                <a:ext cx="11318421" cy="707886"/>
              </a:xfrm>
              <a:prstGeom prst="rect">
                <a:avLst/>
              </a:prstGeom>
              <a:blipFill>
                <a:blip r:embed="rId5"/>
                <a:stretch>
                  <a:fillRect l="-592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7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">
            <a:extLst>
              <a:ext uri="{FF2B5EF4-FFF2-40B4-BE49-F238E27FC236}">
                <a16:creationId xmlns:a16="http://schemas.microsoft.com/office/drawing/2014/main" id="{5BC3C5DC-58DC-4635-A5BE-96BD66CAE510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9">
            <a:extLst>
              <a:ext uri="{FF2B5EF4-FFF2-40B4-BE49-F238E27FC236}">
                <a16:creationId xmlns:a16="http://schemas.microsoft.com/office/drawing/2014/main" id="{CD31E2BD-72E0-4D31-B954-C4C5DF97E23C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CFBDEF-57E0-4A87-B269-A952880D5B46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Overview of The Proof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46B828-CE2E-4E93-9F8B-4B3EF375AC8D}"/>
              </a:ext>
            </a:extLst>
          </p:cNvPr>
          <p:cNvSpPr txBox="1"/>
          <p:nvPr/>
        </p:nvSpPr>
        <p:spPr>
          <a:xfrm>
            <a:off x="425903" y="846284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Directed Tree Decomposition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58F2B4-B353-4DBD-AAC2-76F1C42A01EB}"/>
              </a:ext>
            </a:extLst>
          </p:cNvPr>
          <p:cNvSpPr txBox="1"/>
          <p:nvPr/>
        </p:nvSpPr>
        <p:spPr>
          <a:xfrm>
            <a:off x="425903" y="2009333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Bramble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567C43-9E94-43CC-829B-58D17420B1E8}"/>
              </a:ext>
            </a:extLst>
          </p:cNvPr>
          <p:cNvSpPr txBox="1"/>
          <p:nvPr/>
        </p:nvSpPr>
        <p:spPr>
          <a:xfrm>
            <a:off x="425903" y="3172382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D8A7A-9581-47C1-AAC5-7109D5E13259}"/>
              </a:ext>
            </a:extLst>
          </p:cNvPr>
          <p:cNvSpPr txBox="1"/>
          <p:nvPr/>
        </p:nvSpPr>
        <p:spPr>
          <a:xfrm>
            <a:off x="425903" y="4335431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Fence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CEEC08-DCD1-4ED9-9389-1FBA97A28DE3}"/>
              </a:ext>
            </a:extLst>
          </p:cNvPr>
          <p:cNvSpPr txBox="1"/>
          <p:nvPr/>
        </p:nvSpPr>
        <p:spPr>
          <a:xfrm>
            <a:off x="425903" y="5498478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Cylindrical Grid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EF983B-0BB8-4CCD-9C8E-456D4E37AB02}"/>
              </a:ext>
            </a:extLst>
          </p:cNvPr>
          <p:cNvGrpSpPr/>
          <p:nvPr/>
        </p:nvGrpSpPr>
        <p:grpSpPr>
          <a:xfrm>
            <a:off x="4985657" y="1617472"/>
            <a:ext cx="2220684" cy="3817706"/>
            <a:chOff x="5455919" y="1643925"/>
            <a:chExt cx="1280160" cy="3817706"/>
          </a:xfrm>
        </p:grpSpPr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D25F0028-5601-460A-B7B2-FB5CF07101D2}"/>
                </a:ext>
              </a:extLst>
            </p:cNvPr>
            <p:cNvSpPr/>
            <p:nvPr/>
          </p:nvSpPr>
          <p:spPr>
            <a:xfrm>
              <a:off x="5455919" y="1643925"/>
              <a:ext cx="1280160" cy="42283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FDC5475A-96C7-4F59-9B6C-282B774A3FD6}"/>
                </a:ext>
              </a:extLst>
            </p:cNvPr>
            <p:cNvSpPr/>
            <p:nvPr/>
          </p:nvSpPr>
          <p:spPr>
            <a:xfrm>
              <a:off x="5455919" y="2721738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ED34C0B4-1F1F-4D57-8202-F721B4962175}"/>
                </a:ext>
              </a:extLst>
            </p:cNvPr>
            <p:cNvSpPr/>
            <p:nvPr/>
          </p:nvSpPr>
          <p:spPr>
            <a:xfrm>
              <a:off x="5455919" y="3917115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8F63A851-C952-4001-8CEE-08189A314D7E}"/>
                </a:ext>
              </a:extLst>
            </p:cNvPr>
            <p:cNvSpPr/>
            <p:nvPr/>
          </p:nvSpPr>
          <p:spPr>
            <a:xfrm>
              <a:off x="5455919" y="5038800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1F27BB7-1778-44FA-AF88-F9797E7EBA23}"/>
              </a:ext>
            </a:extLst>
          </p:cNvPr>
          <p:cNvSpPr txBox="1"/>
          <p:nvPr/>
        </p:nvSpPr>
        <p:spPr>
          <a:xfrm>
            <a:off x="5632268" y="157757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9752AE-EE7F-4D7B-9D33-3BB614F7F636}"/>
              </a:ext>
            </a:extLst>
          </p:cNvPr>
          <p:cNvSpPr txBox="1"/>
          <p:nvPr/>
        </p:nvSpPr>
        <p:spPr>
          <a:xfrm>
            <a:off x="5632268" y="2695285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DE8986-4A0E-49BF-88EB-B43491345AF0}"/>
              </a:ext>
            </a:extLst>
          </p:cNvPr>
          <p:cNvSpPr txBox="1"/>
          <p:nvPr/>
        </p:nvSpPr>
        <p:spPr>
          <a:xfrm>
            <a:off x="5632268" y="386572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66AC0A-F8CF-41DD-A2B3-B0B5216C5C6F}"/>
              </a:ext>
            </a:extLst>
          </p:cNvPr>
          <p:cNvSpPr txBox="1"/>
          <p:nvPr/>
        </p:nvSpPr>
        <p:spPr>
          <a:xfrm>
            <a:off x="5632268" y="500427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6</a:t>
            </a:r>
          </a:p>
        </p:txBody>
      </p:sp>
    </p:spTree>
    <p:extLst>
      <p:ext uri="{BB962C8B-B14F-4D97-AF65-F5344CB8AC3E}">
        <p14:creationId xmlns:p14="http://schemas.microsoft.com/office/powerpoint/2010/main" val="1707396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263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4.1</a:t>
                </a:r>
                <a:br>
                  <a:rPr lang="en-US" sz="2000" b="1" i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="0" dirty="0"/>
                  <a:t> integers.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r>
                  <a:rPr lang="en-US" sz="2000" b="1" dirty="0"/>
                  <a:t>-web </a:t>
                </a:r>
                <a:r>
                  <a:rPr lang="en-US" sz="2000" b="0" dirty="0"/>
                  <a:t>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b="0" dirty="0"/>
                  <a:t> in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is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linkage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b="0" dirty="0"/>
                  <a:t> linkage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b="0" dirty="0"/>
                  <a:t>, respectively, such that</a:t>
                </a:r>
              </a:p>
              <a:p>
                <a:r>
                  <a:rPr lang="en-US" sz="2000" b="0" dirty="0"/>
                  <a:t>1. </a:t>
                </a:r>
                <a:r>
                  <a:rPr lang="en-US" sz="2000" dirty="0"/>
                  <a:t>e</a:t>
                </a:r>
                <a:r>
                  <a:rPr lang="en-US" sz="2000" b="0" dirty="0"/>
                  <a:t>ach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b="0" dirty="0"/>
                  <a:t> intersects with all but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b="0" dirty="0"/>
                  <a:t> paths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b="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b="0" dirty="0"/>
                  <a:t>, and with all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r>
                  <a:rPr lang="en-US" sz="2000" dirty="0"/>
                  <a:t>2.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b="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b="0" dirty="0"/>
                  <a:t>-minimal.</a:t>
                </a:r>
              </a:p>
              <a:p>
                <a:r>
                  <a:rPr lang="en-US" sz="2000" dirty="0"/>
                  <a:t>The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b="0" dirty="0"/>
                  <a:t> is called the </a:t>
                </a:r>
                <a:r>
                  <a:rPr lang="en-US" sz="2000" b="1" dirty="0"/>
                  <a:t>top</a:t>
                </a:r>
                <a:r>
                  <a:rPr lang="en-US" sz="2000" b="0" dirty="0"/>
                  <a:t> of the web, denoted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b="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000" b="0" dirty="0"/>
                  <a:t> is the </a:t>
                </a:r>
                <a:r>
                  <a:rPr lang="en-US" sz="2000" b="1" dirty="0"/>
                  <a:t>bottom</a:t>
                </a:r>
                <a:r>
                  <a:rPr lang="en-US" sz="2000" b="0" dirty="0"/>
                  <a:t>, denoted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𝑏𝑜𝑡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b="0" dirty="0"/>
                  <a:t>.</a:t>
                </a:r>
              </a:p>
              <a:p>
                <a:r>
                  <a:rPr lang="en-US" sz="2000" dirty="0"/>
                  <a:t>The web is </a:t>
                </a:r>
                <a:r>
                  <a:rPr lang="en-US" sz="2000" b="1" dirty="0"/>
                  <a:t>well-linked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b="0" dirty="0"/>
                  <a:t> is well-linked.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2633798"/>
              </a:xfrm>
              <a:prstGeom prst="rect">
                <a:avLst/>
              </a:prstGeom>
              <a:blipFill>
                <a:blip r:embed="rId2"/>
                <a:stretch>
                  <a:fillRect l="-592" t="-1389" b="-3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A38AA39-57B8-4158-91BE-2FEA9DE59044}"/>
              </a:ext>
            </a:extLst>
          </p:cNvPr>
          <p:cNvGrpSpPr/>
          <p:nvPr/>
        </p:nvGrpSpPr>
        <p:grpSpPr>
          <a:xfrm>
            <a:off x="3389141" y="2892235"/>
            <a:ext cx="4445123" cy="3375740"/>
            <a:chOff x="3389141" y="2892235"/>
            <a:chExt cx="4445123" cy="337574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25219ED-B2B7-4529-B233-AB358089BF9A}"/>
                </a:ext>
              </a:extLst>
            </p:cNvPr>
            <p:cNvGrpSpPr/>
            <p:nvPr/>
          </p:nvGrpSpPr>
          <p:grpSpPr>
            <a:xfrm>
              <a:off x="3389141" y="2892235"/>
              <a:ext cx="3965247" cy="2698126"/>
              <a:chOff x="2631496" y="2743939"/>
              <a:chExt cx="4618390" cy="3142553"/>
            </a:xfrm>
          </p:grpSpPr>
          <p:sp>
            <p:nvSpPr>
              <p:cNvPr id="64" name="Left Brace 63">
                <a:extLst>
                  <a:ext uri="{FF2B5EF4-FFF2-40B4-BE49-F238E27FC236}">
                    <a16:creationId xmlns:a16="http://schemas.microsoft.com/office/drawing/2014/main" id="{D30B7E4E-9A55-4DF1-BCA1-C2C166C2758F}"/>
                  </a:ext>
                </a:extLst>
              </p:cNvPr>
              <p:cNvSpPr/>
              <p:nvPr/>
            </p:nvSpPr>
            <p:spPr>
              <a:xfrm>
                <a:off x="3109638" y="3807493"/>
                <a:ext cx="443783" cy="1890721"/>
              </a:xfrm>
              <a:prstGeom prst="leftBrace">
                <a:avLst/>
              </a:prstGeom>
              <a:ln w="76200">
                <a:solidFill>
                  <a:srgbClr val="FF0000"/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48AE821-0359-4298-8AA5-245497F86B64}"/>
                  </a:ext>
                </a:extLst>
              </p:cNvPr>
              <p:cNvGrpSpPr/>
              <p:nvPr/>
            </p:nvGrpSpPr>
            <p:grpSpPr>
              <a:xfrm>
                <a:off x="3735978" y="3556599"/>
                <a:ext cx="3513908" cy="2329893"/>
                <a:chOff x="3500846" y="2955539"/>
                <a:chExt cx="4179235" cy="27710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AFF9C75-0931-4C9E-957E-718B4E774A38}"/>
                    </a:ext>
                  </a:extLst>
                </p:cNvPr>
                <p:cNvGrpSpPr/>
                <p:nvPr/>
              </p:nvGrpSpPr>
              <p:grpSpPr>
                <a:xfrm>
                  <a:off x="3500846" y="3151866"/>
                  <a:ext cx="4179235" cy="2574710"/>
                  <a:chOff x="2769326" y="2904490"/>
                  <a:chExt cx="5371185" cy="3309037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B78B1325-F59F-40C4-AF64-F1D13352A1C5}"/>
                      </a:ext>
                    </a:extLst>
                  </p:cNvPr>
                  <p:cNvGrpSpPr/>
                  <p:nvPr/>
                </p:nvGrpSpPr>
                <p:grpSpPr>
                  <a:xfrm>
                    <a:off x="2916653" y="3060584"/>
                    <a:ext cx="5090879" cy="2971571"/>
                    <a:chOff x="1871624" y="2922007"/>
                    <a:chExt cx="5892784" cy="3439647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7AE2B8FB-AFF2-4A66-89EA-38C593E00B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12126" y="3249766"/>
                      <a:ext cx="5016137" cy="2677886"/>
                      <a:chOff x="2625634" y="3533503"/>
                      <a:chExt cx="6204858" cy="2677886"/>
                    </a:xfrm>
                  </p:grpSpPr>
                  <p:cxnSp>
                    <p:nvCxnSpPr>
                      <p:cNvPr id="4" name="Straight Arrow Connector 3">
                        <a:extLst>
                          <a:ext uri="{FF2B5EF4-FFF2-40B4-BE49-F238E27FC236}">
                            <a16:creationId xmlns:a16="http://schemas.microsoft.com/office/drawing/2014/main" id="{EB90F952-F540-48F0-9AAC-E9094482607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25634" y="4010298"/>
                        <a:ext cx="6204858" cy="0"/>
                      </a:xfrm>
                      <a:prstGeom prst="straightConnector1">
                        <a:avLst/>
                      </a:prstGeom>
                      <a:ln w="762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" name="Straight Arrow Connector 8">
                        <a:extLst>
                          <a:ext uri="{FF2B5EF4-FFF2-40B4-BE49-F238E27FC236}">
                            <a16:creationId xmlns:a16="http://schemas.microsoft.com/office/drawing/2014/main" id="{BB2D9B0E-5BA5-4BE3-82C3-896CC481ED6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25634" y="4554584"/>
                        <a:ext cx="6204858" cy="0"/>
                      </a:xfrm>
                      <a:prstGeom prst="straightConnector1">
                        <a:avLst/>
                      </a:prstGeom>
                      <a:ln w="762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3ADE1BFB-6A56-4F78-AB78-9EC8D0D2D9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25634" y="5142412"/>
                        <a:ext cx="6204858" cy="0"/>
                      </a:xfrm>
                      <a:prstGeom prst="straightConnector1">
                        <a:avLst/>
                      </a:prstGeom>
                      <a:ln w="762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Arrow Connector 14">
                        <a:extLst>
                          <a:ext uri="{FF2B5EF4-FFF2-40B4-BE49-F238E27FC236}">
                            <a16:creationId xmlns:a16="http://schemas.microsoft.com/office/drawing/2014/main" id="{0F046CB0-3606-4C2F-B527-B8B743799A9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25634" y="5704115"/>
                        <a:ext cx="6204858" cy="0"/>
                      </a:xfrm>
                      <a:prstGeom prst="straightConnector1">
                        <a:avLst/>
                      </a:prstGeom>
                      <a:ln w="762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9012B248-CF37-4691-A322-E190851E92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219304" y="3533503"/>
                        <a:ext cx="0" cy="2677886"/>
                      </a:xfrm>
                      <a:prstGeom prst="straightConnector1">
                        <a:avLst/>
                      </a:prstGeom>
                      <a:ln w="762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Arrow Connector 18">
                        <a:extLst>
                          <a:ext uri="{FF2B5EF4-FFF2-40B4-BE49-F238E27FC236}">
                            <a16:creationId xmlns:a16="http://schemas.microsoft.com/office/drawing/2014/main" id="{F154060B-7FDC-40E1-B8C6-A429C70ACA2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17029" y="3533503"/>
                        <a:ext cx="0" cy="2677886"/>
                      </a:xfrm>
                      <a:prstGeom prst="straightConnector1">
                        <a:avLst/>
                      </a:prstGeom>
                      <a:ln w="762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Arrow Connector 19">
                        <a:extLst>
                          <a:ext uri="{FF2B5EF4-FFF2-40B4-BE49-F238E27FC236}">
                            <a16:creationId xmlns:a16="http://schemas.microsoft.com/office/drawing/2014/main" id="{CC062AB8-2591-42CB-B947-6EDAD99130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023463" y="3533503"/>
                        <a:ext cx="0" cy="2677886"/>
                      </a:xfrm>
                      <a:prstGeom prst="straightConnector1">
                        <a:avLst/>
                      </a:prstGeom>
                      <a:ln w="762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F0A6ADE9-4779-4653-93E2-44D3700EA4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1624" y="3565799"/>
                      <a:ext cx="445574" cy="2098021"/>
                      <a:chOff x="2142314" y="3542965"/>
                      <a:chExt cx="445574" cy="2098021"/>
                    </a:xfrm>
                  </p:grpSpPr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477CAD30-7FC6-4D91-8087-54335A2D03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2314" y="3542965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  <p:sp>
                    <p:nvSpPr>
                      <p:cNvPr id="26" name="Oval 25">
                        <a:extLst>
                          <a:ext uri="{FF2B5EF4-FFF2-40B4-BE49-F238E27FC236}">
                            <a16:creationId xmlns:a16="http://schemas.microsoft.com/office/drawing/2014/main" id="{89C55B42-F2C4-4816-8787-236B5BAFC2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2314" y="4050238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8592FD33-85B8-4832-9B45-5899DE2A47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5216" y="4638066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3FE401FA-1561-4C86-AD5F-9526CC53A1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6671" y="5199769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</p:grpSp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95E627E6-6B12-4BC6-9B51-48DC421428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8834" y="3539698"/>
                      <a:ext cx="445574" cy="2098021"/>
                      <a:chOff x="2142314" y="3542965"/>
                      <a:chExt cx="445574" cy="2098021"/>
                    </a:xfrm>
                  </p:grpSpPr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5DCCAA8D-1CCC-480C-A0D9-4ECD371C83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2314" y="3542965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09E76C32-D217-4B24-B186-52592C2789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2314" y="4050238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A892237A-87B0-42E6-B93E-D53A8CF640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5216" y="4638066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973901A2-EE4D-41F7-82A4-622C8928D8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46671" y="5199769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</p:grpSp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BC466C12-E903-498C-8F35-E9F1056807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79873" y="2922007"/>
                      <a:ext cx="2701117" cy="453981"/>
                      <a:chOff x="3379873" y="2922007"/>
                      <a:chExt cx="2701117" cy="453981"/>
                    </a:xfrm>
                  </p:grpSpPr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8D654E3C-747A-4009-861B-0FD8CE59EC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9873" y="2934771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  <p:sp>
                    <p:nvSpPr>
                      <p:cNvPr id="42" name="Oval 41">
                        <a:extLst>
                          <a:ext uri="{FF2B5EF4-FFF2-40B4-BE49-F238E27FC236}">
                            <a16:creationId xmlns:a16="http://schemas.microsoft.com/office/drawing/2014/main" id="{1440E56F-F809-4A73-8C8C-FB1751446D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9773" y="2922007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560884DF-124A-4843-999C-3DF4195586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15114" y="2931257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</p:grp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6951642E-300C-468C-919B-FFC983F7C9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68488" y="5907673"/>
                      <a:ext cx="2701117" cy="453981"/>
                      <a:chOff x="3379873" y="2922007"/>
                      <a:chExt cx="2701117" cy="453981"/>
                    </a:xfrm>
                  </p:grpSpPr>
                  <p:sp>
                    <p:nvSpPr>
                      <p:cNvPr id="47" name="Oval 46">
                        <a:extLst>
                          <a:ext uri="{FF2B5EF4-FFF2-40B4-BE49-F238E27FC236}">
                            <a16:creationId xmlns:a16="http://schemas.microsoft.com/office/drawing/2014/main" id="{7D59F822-603D-4908-81AE-04739D0524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9873" y="2934771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  <p:sp>
                    <p:nvSpPr>
                      <p:cNvPr id="48" name="Oval 47">
                        <a:extLst>
                          <a:ext uri="{FF2B5EF4-FFF2-40B4-BE49-F238E27FC236}">
                            <a16:creationId xmlns:a16="http://schemas.microsoft.com/office/drawing/2014/main" id="{6EC11044-2329-4A23-81EB-04092F83BB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9773" y="2922007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7ED3A07C-3B9F-4B48-8C04-FC84180646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15114" y="2931257"/>
                        <a:ext cx="441217" cy="44121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l"/>
                        <a:endParaRPr lang="en-US" sz="2000" dirty="0"/>
                      </a:p>
                    </p:txBody>
                  </p:sp>
                </p:grp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B32AD0AB-7241-4E56-9C47-0838EB629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488" y="3509772"/>
                      <a:ext cx="441217" cy="44121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l"/>
                      <a:endParaRPr lang="en-US" sz="2000" dirty="0"/>
                    </a:p>
                  </p:txBody>
                </p:sp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6EF4F822-C997-4BFE-BFC3-927013C71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3729" y="4631543"/>
                      <a:ext cx="441217" cy="44121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l"/>
                      <a:endParaRPr lang="en-US" sz="2000" dirty="0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F84D4F87-2E3C-4A34-AB09-E76A1B4431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487" y="4067655"/>
                      <a:ext cx="441217" cy="44121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l"/>
                      <a:endParaRPr lang="en-US" sz="2000" dirty="0"/>
                    </a:p>
                  </p:txBody>
                </p:sp>
              </p:grp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49E8DDDE-C67C-4873-B5F0-4E8BC277D3D8}"/>
                      </a:ext>
                    </a:extLst>
                  </p:cNvPr>
                  <p:cNvSpPr/>
                  <p:nvPr/>
                </p:nvSpPr>
                <p:spPr>
                  <a:xfrm>
                    <a:off x="2769326" y="3343741"/>
                    <a:ext cx="669997" cy="2296212"/>
                  </a:xfrm>
                  <a:prstGeom prst="ellips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endParaRPr lang="en-US" sz="2000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F3F78D39-8A22-4330-AD03-F430AD3F767A}"/>
                      </a:ext>
                    </a:extLst>
                  </p:cNvPr>
                  <p:cNvSpPr/>
                  <p:nvPr/>
                </p:nvSpPr>
                <p:spPr>
                  <a:xfrm>
                    <a:off x="7470514" y="3361001"/>
                    <a:ext cx="669997" cy="2296212"/>
                  </a:xfrm>
                  <a:prstGeom prst="ellips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endParaRPr lang="en-US" sz="2000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8EFBC65-9E07-4978-9801-69FC3D6CB022}"/>
                      </a:ext>
                    </a:extLst>
                  </p:cNvPr>
                  <p:cNvSpPr/>
                  <p:nvPr/>
                </p:nvSpPr>
                <p:spPr>
                  <a:xfrm>
                    <a:off x="4035416" y="2904490"/>
                    <a:ext cx="2691489" cy="742054"/>
                  </a:xfrm>
                  <a:prstGeom prst="ellips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endParaRPr lang="en-US" sz="2000" dirty="0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973A580A-CE05-41BD-9D03-3281243FC126}"/>
                      </a:ext>
                    </a:extLst>
                  </p:cNvPr>
                  <p:cNvSpPr/>
                  <p:nvPr/>
                </p:nvSpPr>
                <p:spPr>
                  <a:xfrm>
                    <a:off x="4035415" y="5471473"/>
                    <a:ext cx="2691489" cy="742054"/>
                  </a:xfrm>
                  <a:prstGeom prst="ellips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:endParaRPr lang="en-US" sz="20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7392AACE-BB16-4A37-8537-AAD25A2747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5331" y="2955539"/>
                      <a:ext cx="3510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oMath>
                        </m:oMathPara>
                      </a14:m>
                      <a:endParaRPr lang="en-US" sz="3000" b="1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7392AACE-BB16-4A37-8537-AAD25A2747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5331" y="2955539"/>
                      <a:ext cx="351058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381" b="-129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A4328573-4EA1-4CAF-9C2B-1347A432C3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9687" y="2955539"/>
                      <a:ext cx="37510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oMath>
                        </m:oMathPara>
                      </a14:m>
                      <a:endParaRPr lang="en-US" sz="3000" b="1" dirty="0"/>
                    </a:p>
                  </p:txBody>
                </p:sp>
              </mc:Choice>
              <mc:Fallback xmlns="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A4328573-4EA1-4CAF-9C2B-1347A432C3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9687" y="2955539"/>
                      <a:ext cx="37510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29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CA89C5FE-3BDF-4EFC-83FF-92844E35F8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66069" y="3071787"/>
                      <a:ext cx="33823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oMath>
                        </m:oMathPara>
                      </a14:m>
                      <a:endParaRPr lang="en-US" sz="3000" b="1" dirty="0"/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CA89C5FE-3BDF-4EFC-83FF-92844E35F8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6069" y="3071787"/>
                      <a:ext cx="338233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48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DD0979C6-C0BA-4121-80C5-B1E46B9536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8645" y="5147447"/>
                      <a:ext cx="38472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oMath>
                        </m:oMathPara>
                      </a14:m>
                      <a:endParaRPr lang="en-US" sz="3000" b="1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DD0979C6-C0BA-4121-80C5-B1E46B9536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98645" y="5147447"/>
                      <a:ext cx="384722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397AA52-8E2F-4AD0-AC1F-C84BAF8E1ECC}"/>
                      </a:ext>
                    </a:extLst>
                  </p:cNvPr>
                  <p:cNvSpPr txBox="1"/>
                  <p:nvPr/>
                </p:nvSpPr>
                <p:spPr>
                  <a:xfrm>
                    <a:off x="2631496" y="4433481"/>
                    <a:ext cx="313673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oMath>
                      </m:oMathPara>
                    </a14:m>
                    <a:endParaRPr lang="en-US" sz="4000" b="1" i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397AA52-8E2F-4AD0-AC1F-C84BAF8E1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1496" y="4433481"/>
                    <a:ext cx="313673" cy="6155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Left Brace 76">
                <a:extLst>
                  <a:ext uri="{FF2B5EF4-FFF2-40B4-BE49-F238E27FC236}">
                    <a16:creationId xmlns:a16="http://schemas.microsoft.com/office/drawing/2014/main" id="{D91200DF-56EF-42A0-9213-0202F7753491}"/>
                  </a:ext>
                </a:extLst>
              </p:cNvPr>
              <p:cNvSpPr/>
              <p:nvPr/>
            </p:nvSpPr>
            <p:spPr>
              <a:xfrm rot="5400000">
                <a:off x="5166180" y="2531853"/>
                <a:ext cx="443783" cy="1890721"/>
              </a:xfrm>
              <a:prstGeom prst="leftBrace">
                <a:avLst/>
              </a:prstGeom>
              <a:ln w="76200">
                <a:solidFill>
                  <a:srgbClr val="0070C0"/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E307886-2134-4A9D-B0F5-A833B03933B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757" y="2743939"/>
                    <a:ext cx="313673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𝓠</m:t>
                          </m:r>
                        </m:oMath>
                      </m:oMathPara>
                    </a14:m>
                    <a:endParaRPr lang="en-US" sz="4000" b="1" i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E307886-2134-4A9D-B0F5-A833B0393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757" y="2743939"/>
                    <a:ext cx="313673" cy="6155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 b="-114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7C8D3F4-E1EB-4F57-B07E-4AF2802AE344}"/>
                    </a:ext>
                  </a:extLst>
                </p:cNvPr>
                <p:cNvSpPr txBox="1"/>
                <p:nvPr/>
              </p:nvSpPr>
              <p:spPr>
                <a:xfrm>
                  <a:off x="3677485" y="5806310"/>
                  <a:ext cx="4156779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d>
                        <m:d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a14:m>
                  <a:r>
                    <a:rPr lang="en-US" sz="3000" b="1" dirty="0"/>
                    <a:t>-web of avoidance 2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7C8D3F4-E1EB-4F57-B07E-4AF2802AE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485" y="5806310"/>
                  <a:ext cx="4156779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25000" r="-4985" b="-5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54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THEOREM 4.2 </a:t>
                </a:r>
                <a:r>
                  <a:rPr lang="en-US" sz="2000" b="1" dirty="0"/>
                  <a:t>(Main Objective)</a:t>
                </a:r>
                <a:br>
                  <a:rPr lang="en-US" sz="2000" b="1" i="1" dirty="0"/>
                </a:b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there’s an integer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such that the following holds.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be a digraph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contains either</a:t>
                </a:r>
              </a:p>
              <a:p>
                <a:pPr marL="457200" indent="-457200">
                  <a:buAutoNum type="arabicPeriod"/>
                </a:pPr>
                <a:r>
                  <a:rPr lang="en-US" sz="2000" b="0" dirty="0"/>
                  <a:t>a cylindrical grid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 as a butterfly minor, or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</a:t>
                </a:r>
                <a:r>
                  <a:rPr lang="en-US" sz="2000" b="0" dirty="0"/>
                  <a:t> well-linked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dirty="0"/>
                  <a:t>-web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b="0" dirty="0"/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1631216"/>
              </a:xfrm>
              <a:prstGeom prst="rect">
                <a:avLst/>
              </a:prstGeom>
              <a:blipFill>
                <a:blip r:embed="rId2"/>
                <a:stretch>
                  <a:fillRect l="-59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217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4.3</a:t>
                </a:r>
                <a:br>
                  <a:rPr lang="en-US" sz="2000" b="1" i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 be a bramble in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. Then there’s a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 intersecting with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707886"/>
              </a:xfrm>
              <a:prstGeom prst="rect">
                <a:avLst/>
              </a:prstGeom>
              <a:blipFill>
                <a:blip r:embed="rId2"/>
                <a:stretch>
                  <a:fillRect l="-592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3F9ED-E77C-4C3D-A02B-161D81FBBCF4}"/>
                  </a:ext>
                </a:extLst>
              </p:cNvPr>
              <p:cNvSpPr txBox="1"/>
              <p:nvPr/>
            </p:nvSpPr>
            <p:spPr>
              <a:xfrm>
                <a:off x="742937" y="1412953"/>
                <a:ext cx="113184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  <a:br>
                  <a:rPr lang="en-US" sz="2000" b="1" i="1" dirty="0"/>
                </a:br>
                <a:r>
                  <a:rPr lang="en-US" sz="2000" dirty="0"/>
                  <a:t>We’ll inductively construct the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3F9ED-E77C-4C3D-A02B-161D81FBB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7" y="1412953"/>
                <a:ext cx="11318421" cy="707886"/>
              </a:xfrm>
              <a:prstGeom prst="rect">
                <a:avLst/>
              </a:prstGeom>
              <a:blipFill>
                <a:blip r:embed="rId4"/>
                <a:stretch>
                  <a:fillRect l="-592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D80675-B882-474A-8EA8-0BCF78247BA9}"/>
                  </a:ext>
                </a:extLst>
              </p:cNvPr>
              <p:cNvSpPr txBox="1"/>
              <p:nvPr/>
            </p:nvSpPr>
            <p:spPr>
              <a:xfrm>
                <a:off x="742923" y="2329731"/>
                <a:ext cx="113184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maintain the following invariance throughout the construction: there is a bramble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last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vertex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b="0" dirty="0"/>
                  <a:t>. It clearly holds initially.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D80675-B882-474A-8EA8-0BCF78247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23" y="2329731"/>
                <a:ext cx="11318421" cy="707886"/>
              </a:xfrm>
              <a:prstGeom prst="rect">
                <a:avLst/>
              </a:prstGeom>
              <a:blipFill>
                <a:blip r:embed="rId5"/>
                <a:stretch>
                  <a:fillRect l="-592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5D7BF9-4FB9-4D53-BCDB-27B1E33342C3}"/>
                  </a:ext>
                </a:extLst>
              </p:cNvPr>
              <p:cNvSpPr txBox="1"/>
              <p:nvPr/>
            </p:nvSpPr>
            <p:spPr>
              <a:xfrm>
                <a:off x="742916" y="2938732"/>
                <a:ext cx="113184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While there’s an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b="0" dirty="0"/>
                  <a:t>, repeat the following: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/>
                  <a:t> be the last vertex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b="0" dirty="0"/>
                  <a:t>. By the definition, there’s a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using only edges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. Choose it so that only its endpoint is contained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. Now we can attach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onto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 while preserving the invariance.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5D7BF9-4FB9-4D53-BCDB-27B1E3334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16" y="2938732"/>
                <a:ext cx="11318421" cy="1323439"/>
              </a:xfrm>
              <a:prstGeom prst="rect">
                <a:avLst/>
              </a:prstGeom>
              <a:blipFill>
                <a:blip r:embed="rId6"/>
                <a:stretch>
                  <a:fillRect l="-59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10383C4-5CF5-4CB8-BDA8-BE687C6B3BF6}"/>
              </a:ext>
            </a:extLst>
          </p:cNvPr>
          <p:cNvGrpSpPr/>
          <p:nvPr/>
        </p:nvGrpSpPr>
        <p:grpSpPr>
          <a:xfrm>
            <a:off x="742930" y="2008709"/>
            <a:ext cx="11318421" cy="4272357"/>
            <a:chOff x="742930" y="2008709"/>
            <a:chExt cx="11318421" cy="4272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EFEC6E7-8173-47E0-8633-75F3CCEFE3FB}"/>
                    </a:ext>
                  </a:extLst>
                </p:cNvPr>
                <p:cNvSpPr txBox="1"/>
                <p:nvPr/>
              </p:nvSpPr>
              <p:spPr>
                <a:xfrm>
                  <a:off x="742930" y="2008709"/>
                  <a:ext cx="113184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Choose a vertex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a14:m>
                  <a:r>
                    <a:rPr lang="en-US" sz="2000" b="0" dirty="0"/>
                    <a:t> such that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b="0" dirty="0"/>
                    <a:t> for some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ℬ</m:t>
                      </m:r>
                    </m:oMath>
                  </a14:m>
                  <a:r>
                    <a:rPr lang="en-US" sz="2000" b="0" dirty="0"/>
                    <a:t> and set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EFEC6E7-8173-47E0-8633-75F3CCEFE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30" y="2008709"/>
                  <a:ext cx="11318421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592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7A7B89-BE1E-44AA-B794-D608FF2B0F79}"/>
                </a:ext>
              </a:extLst>
            </p:cNvPr>
            <p:cNvGrpSpPr/>
            <p:nvPr/>
          </p:nvGrpSpPr>
          <p:grpSpPr>
            <a:xfrm>
              <a:off x="1457290" y="4498767"/>
              <a:ext cx="1782299" cy="1782299"/>
              <a:chOff x="1600981" y="4378311"/>
              <a:chExt cx="1782299" cy="1782299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72DA0CD-5FB7-4028-AA03-3CF425858A78}"/>
                  </a:ext>
                </a:extLst>
              </p:cNvPr>
              <p:cNvSpPr/>
              <p:nvPr/>
            </p:nvSpPr>
            <p:spPr>
              <a:xfrm>
                <a:off x="1600981" y="4378311"/>
                <a:ext cx="1782299" cy="178229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BFC9ACDA-101A-4AE7-884D-7D8399D236B8}"/>
                      </a:ext>
                    </a:extLst>
                  </p:cNvPr>
                  <p:cNvSpPr/>
                  <p:nvPr/>
                </p:nvSpPr>
                <p:spPr>
                  <a:xfrm>
                    <a:off x="2282946" y="4396227"/>
                    <a:ext cx="522515" cy="56263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BFC9ACDA-101A-4AE7-884D-7D8399D236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2946" y="4396227"/>
                    <a:ext cx="522515" cy="56263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2CF4FE7-F121-4CE5-B37C-4445002BE58C}"/>
                    </a:ext>
                  </a:extLst>
                </p:cNvPr>
                <p:cNvSpPr txBox="1"/>
                <p:nvPr/>
              </p:nvSpPr>
              <p:spPr>
                <a:xfrm>
                  <a:off x="2959897" y="4348025"/>
                  <a:ext cx="559384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30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2CF4FE7-F121-4CE5-B37C-4445002BE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897" y="4348025"/>
                  <a:ext cx="55938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0F86715-3CBA-498A-BA26-7BA01A326ACC}"/>
              </a:ext>
            </a:extLst>
          </p:cNvPr>
          <p:cNvGrpSpPr/>
          <p:nvPr/>
        </p:nvGrpSpPr>
        <p:grpSpPr>
          <a:xfrm>
            <a:off x="3899960" y="4364996"/>
            <a:ext cx="2047095" cy="1924566"/>
            <a:chOff x="3899960" y="4364996"/>
            <a:chExt cx="2047095" cy="192456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CE5EB5A-A6F6-4E6B-9D85-09C45A5709EE}"/>
                </a:ext>
              </a:extLst>
            </p:cNvPr>
            <p:cNvSpPr/>
            <p:nvPr/>
          </p:nvSpPr>
          <p:spPr>
            <a:xfrm>
              <a:off x="3899960" y="4507263"/>
              <a:ext cx="1782299" cy="178229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FF7B854-E713-4769-B0EB-59398378822D}"/>
                    </a:ext>
                  </a:extLst>
                </p:cNvPr>
                <p:cNvSpPr txBox="1"/>
                <p:nvPr/>
              </p:nvSpPr>
              <p:spPr>
                <a:xfrm>
                  <a:off x="5387671" y="4364996"/>
                  <a:ext cx="559384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0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FF7B854-E713-4769-B0EB-593983788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7671" y="4364996"/>
                  <a:ext cx="559384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CAA527-02C0-4AF7-B68A-6F8D65A70C65}"/>
              </a:ext>
            </a:extLst>
          </p:cNvPr>
          <p:cNvGrpSpPr/>
          <p:nvPr/>
        </p:nvGrpSpPr>
        <p:grpSpPr>
          <a:xfrm>
            <a:off x="1584681" y="4996585"/>
            <a:ext cx="3620051" cy="1017428"/>
            <a:chOff x="1584681" y="4996585"/>
            <a:chExt cx="3620051" cy="1017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053A74A-688D-493F-9E58-B8BEE8DE77AE}"/>
                    </a:ext>
                  </a:extLst>
                </p:cNvPr>
                <p:cNvSpPr/>
                <p:nvPr/>
              </p:nvSpPr>
              <p:spPr>
                <a:xfrm>
                  <a:off x="4682217" y="4996585"/>
                  <a:ext cx="522515" cy="56263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053A74A-688D-493F-9E58-B8BEE8DE7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7" y="4996585"/>
                  <a:ext cx="522515" cy="56263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9F38EC2-7972-4EE7-9E00-4014DAC21CAB}"/>
                </a:ext>
              </a:extLst>
            </p:cNvPr>
            <p:cNvGrpSpPr/>
            <p:nvPr/>
          </p:nvGrpSpPr>
          <p:grpSpPr>
            <a:xfrm>
              <a:off x="1584681" y="4996918"/>
              <a:ext cx="3097536" cy="1017095"/>
              <a:chOff x="1584681" y="4996918"/>
              <a:chExt cx="3097536" cy="1017095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3B517C4-20C5-4309-81B1-3B21B3E7DAA2}"/>
                  </a:ext>
                </a:extLst>
              </p:cNvPr>
              <p:cNvCxnSpPr>
                <a:cxnSpLocks/>
                <a:stCxn id="7" idx="3"/>
                <a:endCxn id="37" idx="7"/>
              </p:cNvCxnSpPr>
              <p:nvPr/>
            </p:nvCxnSpPr>
            <p:spPr>
              <a:xfrm flipH="1">
                <a:off x="2030675" y="4996918"/>
                <a:ext cx="185101" cy="47539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0C80846-9148-4553-89EE-0BB771B92434}"/>
                  </a:ext>
                </a:extLst>
              </p:cNvPr>
              <p:cNvGrpSpPr/>
              <p:nvPr/>
            </p:nvGrpSpPr>
            <p:grpSpPr>
              <a:xfrm>
                <a:off x="1584681" y="5277900"/>
                <a:ext cx="3097536" cy="736113"/>
                <a:chOff x="1584681" y="5277900"/>
                <a:chExt cx="3097536" cy="736113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DBBA88EC-B2B0-4629-826C-2EA6A79DEE43}"/>
                    </a:ext>
                  </a:extLst>
                </p:cNvPr>
                <p:cNvCxnSpPr>
                  <a:cxnSpLocks/>
                  <a:stCxn id="31" idx="6"/>
                  <a:endCxn id="22" idx="2"/>
                </p:cNvCxnSpPr>
                <p:nvPr/>
              </p:nvCxnSpPr>
              <p:spPr>
                <a:xfrm flipV="1">
                  <a:off x="3118178" y="5277900"/>
                  <a:ext cx="1564039" cy="454798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F72CCFA-19B1-4214-A18E-E6EF8996C4DE}"/>
                    </a:ext>
                  </a:extLst>
                </p:cNvPr>
                <p:cNvSpPr/>
                <p:nvPr/>
              </p:nvSpPr>
              <p:spPr>
                <a:xfrm>
                  <a:off x="2595663" y="5451383"/>
                  <a:ext cx="522515" cy="56263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BF250A4-819E-41A3-B213-BD8C60564CAB}"/>
                    </a:ext>
                  </a:extLst>
                </p:cNvPr>
                <p:cNvSpPr/>
                <p:nvPr/>
              </p:nvSpPr>
              <p:spPr>
                <a:xfrm>
                  <a:off x="1584681" y="5389916"/>
                  <a:ext cx="522515" cy="56263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36D88F0C-840F-4B2C-8567-EE34D6BE72F3}"/>
                    </a:ext>
                  </a:extLst>
                </p:cNvPr>
                <p:cNvCxnSpPr>
                  <a:cxnSpLocks/>
                  <a:stCxn id="37" idx="6"/>
                  <a:endCxn id="31" idx="2"/>
                </p:cNvCxnSpPr>
                <p:nvPr/>
              </p:nvCxnSpPr>
              <p:spPr>
                <a:xfrm>
                  <a:off x="2107196" y="5671231"/>
                  <a:ext cx="488467" cy="61467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8AF669-3BBD-4818-830C-5E612039BCAF}"/>
              </a:ext>
            </a:extLst>
          </p:cNvPr>
          <p:cNvGrpSpPr/>
          <p:nvPr/>
        </p:nvGrpSpPr>
        <p:grpSpPr>
          <a:xfrm>
            <a:off x="5204732" y="3912704"/>
            <a:ext cx="4148273" cy="2052318"/>
            <a:chOff x="2639891" y="4237244"/>
            <a:chExt cx="4148273" cy="205231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25974B2-89F9-4E7A-B118-500DA3E4CB41}"/>
                </a:ext>
              </a:extLst>
            </p:cNvPr>
            <p:cNvSpPr/>
            <p:nvPr/>
          </p:nvSpPr>
          <p:spPr>
            <a:xfrm>
              <a:off x="3899959" y="4690143"/>
              <a:ext cx="2888205" cy="15994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37F7E29-8441-4B20-8128-CB1EE04D458C}"/>
                    </a:ext>
                  </a:extLst>
                </p:cNvPr>
                <p:cNvSpPr/>
                <p:nvPr/>
              </p:nvSpPr>
              <p:spPr>
                <a:xfrm>
                  <a:off x="4438411" y="4797998"/>
                  <a:ext cx="522515" cy="56263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37F7E29-8441-4B20-8128-CB1EE04D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411" y="4797998"/>
                  <a:ext cx="522515" cy="56263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5119B44-5CE8-42FA-9189-455AAEDCB116}"/>
                    </a:ext>
                  </a:extLst>
                </p:cNvPr>
                <p:cNvSpPr txBox="1"/>
                <p:nvPr/>
              </p:nvSpPr>
              <p:spPr>
                <a:xfrm>
                  <a:off x="5283611" y="4237244"/>
                  <a:ext cx="559384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000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5119B44-5CE8-42FA-9189-455AAEDCB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611" y="4237244"/>
                  <a:ext cx="55938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992E7B8-9FEC-4EC1-A3B9-F07B4D8AAD79}"/>
                </a:ext>
              </a:extLst>
            </p:cNvPr>
            <p:cNvCxnSpPr>
              <a:cxnSpLocks/>
              <a:stCxn id="22" idx="6"/>
              <a:endCxn id="49" idx="2"/>
            </p:cNvCxnSpPr>
            <p:nvPr/>
          </p:nvCxnSpPr>
          <p:spPr>
            <a:xfrm flipV="1">
              <a:off x="2639891" y="5079313"/>
              <a:ext cx="1798520" cy="52312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7FF6BC-FC54-4D4C-902F-7A88ABBD8499}"/>
              </a:ext>
            </a:extLst>
          </p:cNvPr>
          <p:cNvGrpSpPr/>
          <p:nvPr/>
        </p:nvGrpSpPr>
        <p:grpSpPr>
          <a:xfrm>
            <a:off x="7449246" y="4363090"/>
            <a:ext cx="3065632" cy="1803417"/>
            <a:chOff x="7449246" y="4363090"/>
            <a:chExt cx="3065632" cy="180341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E635A0-BD4D-44CA-BBB5-5721DF6AC016}"/>
                </a:ext>
              </a:extLst>
            </p:cNvPr>
            <p:cNvGrpSpPr/>
            <p:nvPr/>
          </p:nvGrpSpPr>
          <p:grpSpPr>
            <a:xfrm>
              <a:off x="7449246" y="4363090"/>
              <a:ext cx="3065632" cy="1803417"/>
              <a:chOff x="2449289" y="4382228"/>
              <a:chExt cx="3065632" cy="180341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E844270-E875-4C0D-A5D4-CAB19F3D415F}"/>
                  </a:ext>
                </a:extLst>
              </p:cNvPr>
              <p:cNvSpPr/>
              <p:nvPr/>
            </p:nvSpPr>
            <p:spPr>
              <a:xfrm>
                <a:off x="3407991" y="4586226"/>
                <a:ext cx="1717516" cy="15994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7695A98-31EC-4F2F-B36F-07AFC36FC7C6}"/>
                      </a:ext>
                    </a:extLst>
                  </p:cNvPr>
                  <p:cNvSpPr/>
                  <p:nvPr/>
                </p:nvSpPr>
                <p:spPr>
                  <a:xfrm>
                    <a:off x="3669248" y="4995961"/>
                    <a:ext cx="522515" cy="56263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7695A98-31EC-4F2F-B36F-07AFC36FC7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248" y="4995961"/>
                    <a:ext cx="522515" cy="56263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9251F2B-E239-46B8-B54F-2D60276107C2}"/>
                      </a:ext>
                    </a:extLst>
                  </p:cNvPr>
                  <p:cNvSpPr txBox="1"/>
                  <p:nvPr/>
                </p:nvSpPr>
                <p:spPr>
                  <a:xfrm>
                    <a:off x="4955537" y="4382228"/>
                    <a:ext cx="559384" cy="4616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sz="3000" b="1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9251F2B-E239-46B8-B54F-2D60276107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5537" y="4382228"/>
                    <a:ext cx="559384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4A05947-CA09-4BC5-BA27-4B35D97D405A}"/>
                  </a:ext>
                </a:extLst>
              </p:cNvPr>
              <p:cNvCxnSpPr>
                <a:cxnSpLocks/>
                <a:stCxn id="49" idx="5"/>
                <a:endCxn id="45" idx="1"/>
              </p:cNvCxnSpPr>
              <p:nvPr/>
            </p:nvCxnSpPr>
            <p:spPr>
              <a:xfrm>
                <a:off x="2449289" y="4972831"/>
                <a:ext cx="252682" cy="43321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FC6EDA-0246-48F5-831B-6996ADBF0EF3}"/>
                </a:ext>
              </a:extLst>
            </p:cNvPr>
            <p:cNvSpPr/>
            <p:nvPr/>
          </p:nvSpPr>
          <p:spPr>
            <a:xfrm>
              <a:off x="7625407" y="5304509"/>
              <a:ext cx="522515" cy="5626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1D342E4-E4AF-46A1-AD24-9E03ECA552F1}"/>
                </a:ext>
              </a:extLst>
            </p:cNvPr>
            <p:cNvCxnSpPr>
              <a:cxnSpLocks/>
              <a:stCxn id="45" idx="7"/>
              <a:endCxn id="33" idx="2"/>
            </p:cNvCxnSpPr>
            <p:nvPr/>
          </p:nvCxnSpPr>
          <p:spPr>
            <a:xfrm flipV="1">
              <a:off x="8071401" y="5258138"/>
              <a:ext cx="597804" cy="12876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6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4.3</a:t>
                </a:r>
                <a:br>
                  <a:rPr lang="en-US" sz="2000" b="1" i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 be a bramble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sz="2000" b="0" dirty="0"/>
                  <a:t> in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a path intersecting with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. Then there’s a well-linked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000" b="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blipFill>
                <a:blip r:embed="rId2"/>
                <a:stretch>
                  <a:fillRect l="-592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3F9ED-E77C-4C3D-A02B-161D81FBBCF4}"/>
                  </a:ext>
                </a:extLst>
              </p:cNvPr>
              <p:cNvSpPr txBox="1"/>
              <p:nvPr/>
            </p:nvSpPr>
            <p:spPr>
              <a:xfrm>
                <a:off x="742924" y="1745377"/>
                <a:ext cx="113184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  <a:br>
                  <a:rPr lang="en-US" sz="2000" b="1" i="1" dirty="0"/>
                </a:br>
                <a:r>
                  <a:rPr lang="en-US" sz="2000" dirty="0"/>
                  <a:t>We first construct a sequence of </a:t>
                </a:r>
                <a:r>
                  <a:rPr lang="en-US" sz="2000" dirty="0" err="1"/>
                  <a:t>subpaths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 as follows.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3F9ED-E77C-4C3D-A02B-161D81FBB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24" y="1745377"/>
                <a:ext cx="11318421" cy="707886"/>
              </a:xfrm>
              <a:prstGeom prst="rect">
                <a:avLst/>
              </a:prstGeom>
              <a:blipFill>
                <a:blip r:embed="rId4"/>
                <a:stretch>
                  <a:fillRect l="-592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0B6AA6-8DD3-4CDC-A875-FFE97557BCF5}"/>
                  </a:ext>
                </a:extLst>
              </p:cNvPr>
              <p:cNvSpPr txBox="1"/>
              <p:nvPr/>
            </p:nvSpPr>
            <p:spPr>
              <a:xfrm>
                <a:off x="742924" y="2378519"/>
                <a:ext cx="11318421" cy="162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be the minimal initial </a:t>
                </a:r>
                <a:r>
                  <a:rPr lang="en-US" sz="2000" b="0" dirty="0" err="1"/>
                  <a:t>subpath</a:t>
                </a:r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sz="2000" b="0" dirty="0"/>
                  <a:t> is a bramble of order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0" dirty="0"/>
                  <a:t>. Now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 have already been constructed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/>
                  <a:t> be the last vertex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b="0" dirty="0"/>
                  <a:t> it’s successor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. </a:t>
                </a:r>
                <a:r>
                  <a:rPr lang="en-US" sz="2000" dirty="0"/>
                  <a:t>W</a:t>
                </a:r>
                <a:r>
                  <a:rPr lang="en-US" sz="2000" b="0" dirty="0"/>
                  <a:t>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b="0" dirty="0"/>
                  <a:t> to be the minimal </a:t>
                </a:r>
                <a:r>
                  <a:rPr lang="en-US" sz="2000" b="0" dirty="0" err="1"/>
                  <a:t>subpath</a:t>
                </a:r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 starting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nary>
                          <m:naryPr>
                            <m:chr m:val="⋃"/>
                            <m:limLoc m:val="subSu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=∅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sz="2000" b="0" dirty="0"/>
                  <a:t> is of order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0B6AA6-8DD3-4CDC-A875-FFE97557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24" y="2378519"/>
                <a:ext cx="11318421" cy="1624676"/>
              </a:xfrm>
              <a:prstGeom prst="rect">
                <a:avLst/>
              </a:prstGeom>
              <a:blipFill>
                <a:blip r:embed="rId5"/>
                <a:stretch>
                  <a:fillRect l="-592" t="-1873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435B30-B395-4FD1-BAD2-DD5148ADA5E7}"/>
                  </a:ext>
                </a:extLst>
              </p:cNvPr>
              <p:cNvSpPr txBox="1"/>
              <p:nvPr/>
            </p:nvSpPr>
            <p:spPr>
              <a:xfrm>
                <a:off x="742923" y="3928451"/>
                <a:ext cx="11318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 be the first vertex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. We’ll show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dirty="0"/>
                  <a:t> is well-linked.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435B30-B395-4FD1-BAD2-DD5148AD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23" y="3928451"/>
                <a:ext cx="11318421" cy="400110"/>
              </a:xfrm>
              <a:prstGeom prst="rect">
                <a:avLst/>
              </a:prstGeom>
              <a:blipFill>
                <a:blip r:embed="rId6"/>
                <a:stretch>
                  <a:fillRect l="-59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11D96-EF58-4E63-BE2D-5AAFC7245458}"/>
                  </a:ext>
                </a:extLst>
              </p:cNvPr>
              <p:cNvSpPr txBox="1"/>
              <p:nvPr/>
            </p:nvSpPr>
            <p:spPr>
              <a:xfrm>
                <a:off x="742923" y="4253817"/>
                <a:ext cx="113184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000" b="0" dirty="0"/>
                  <a:t>. </a:t>
                </a:r>
                <a:r>
                  <a:rPr lang="en-US" sz="2000" b="0" dirty="0" err="1"/>
                  <a:t>W.l.o.g</a:t>
                </a:r>
                <a:r>
                  <a:rPr lang="en-US" sz="2000" b="0" dirty="0"/>
                  <a:t>. we may assume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b="0" dirty="0"/>
                  <a:t>By </a:t>
                </a:r>
                <a:r>
                  <a:rPr lang="en-US" sz="2000" b="0" dirty="0" err="1"/>
                  <a:t>Menger’s</a:t>
                </a:r>
                <a:r>
                  <a:rPr lang="en-US" sz="2000" b="0" dirty="0"/>
                  <a:t> theorem(2.11), it’s enough to show that for all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b="0" dirty="0"/>
                  <a:t> of order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/>
                  <a:t>, there’s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b="0" dirty="0"/>
                  <a:t> path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11D96-EF58-4E63-BE2D-5AAFC724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23" y="4253817"/>
                <a:ext cx="11318421" cy="707886"/>
              </a:xfrm>
              <a:prstGeom prst="rect">
                <a:avLst/>
              </a:prstGeom>
              <a:blipFill>
                <a:blip r:embed="rId7"/>
                <a:stretch>
                  <a:fillRect l="-592" t="-5172" r="-48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1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4.4</a:t>
                </a:r>
                <a:br>
                  <a:rPr lang="en-US" sz="2000" b="1" i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 be a bramble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sz="2000" b="0" dirty="0"/>
                  <a:t> in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</m:d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a path intersecting with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. Then there’s a well-linked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000" b="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blipFill>
                <a:blip r:embed="rId2"/>
                <a:stretch>
                  <a:fillRect l="-592" t="-3593" r="-808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3F9ED-E77C-4C3D-A02B-161D81FBBCF4}"/>
                  </a:ext>
                </a:extLst>
              </p:cNvPr>
              <p:cNvSpPr txBox="1"/>
              <p:nvPr/>
            </p:nvSpPr>
            <p:spPr>
              <a:xfrm>
                <a:off x="742944" y="1733065"/>
                <a:ext cx="11318421" cy="755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  <a:br>
                  <a:rPr lang="en-US" sz="2000" b="1" i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.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/>
                  <a:t>,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3F9ED-E77C-4C3D-A02B-161D81FBB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1733065"/>
                <a:ext cx="11318421" cy="755656"/>
              </a:xfrm>
              <a:prstGeom prst="rect">
                <a:avLst/>
              </a:prstGeom>
              <a:blipFill>
                <a:blip r:embed="rId4"/>
                <a:stretch>
                  <a:fillRect l="-592" t="-4032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814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274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For the rest of the section 3, fix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2000" b="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a bramble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of maximum order, a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 intersecting with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b="0" dirty="0"/>
                  <a:t>, and a well-linked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𝑘h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r>
                  <a:rPr lang="en-US" sz="2000" dirty="0"/>
                  <a:t>S</a:t>
                </a:r>
                <a:r>
                  <a:rPr lang="en-US" sz="2000" b="0" dirty="0"/>
                  <a:t>plit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 into </a:t>
                </a:r>
                <a:r>
                  <a:rPr lang="en-US" sz="2000" b="0" dirty="0" err="1"/>
                  <a:t>subpaths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 is the maximum initial </a:t>
                </a:r>
                <a:r>
                  <a:rPr lang="en-US" sz="2000" b="0" dirty="0" err="1"/>
                  <a:t>subpath</a:t>
                </a:r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nary>
                      <m:naryPr>
                        <m:chr m:val="⋃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b="0" dirty="0"/>
                  <a:t>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 elements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r>
                  <a:rPr lang="en-US" sz="2000" dirty="0"/>
                  <a:t>L</a:t>
                </a:r>
                <a:r>
                  <a:rPr lang="en-US" sz="2000" b="0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dirty="0"/>
                  <a:t>. We split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US" sz="2000" b="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 such that each vertex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sz="2000" b="0" dirty="0"/>
                  <a:t> appears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US" sz="2000" b="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r>
                  <a:rPr lang="en-US" sz="2000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be </a:t>
                </a:r>
                <a:r>
                  <a:rPr lang="en-US" sz="2000" dirty="0"/>
                  <a:t>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linkage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 (which is guaranteed to exist by the well-</a:t>
                </a:r>
                <a:r>
                  <a:rPr lang="en-US" sz="2000" b="0" dirty="0" err="1"/>
                  <a:t>linkedness</a:t>
                </a:r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2741200"/>
              </a:xfrm>
              <a:prstGeom prst="rect">
                <a:avLst/>
              </a:prstGeom>
              <a:blipFill>
                <a:blip r:embed="rId2"/>
                <a:stretch>
                  <a:fillRect l="-592" t="-1333" b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163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300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4.5</a:t>
                </a:r>
                <a:br>
                  <a:rPr lang="en-US" sz="2000" b="1" i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be a digraph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. 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000" b="1" dirty="0"/>
                  <a:t>-linked path system</a:t>
                </a:r>
                <a:r>
                  <a:rPr lang="en-US" sz="2000" b="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0" dirty="0"/>
                  <a:t> is a tuple of sequences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n-US" sz="2000" b="0" dirty="0"/>
                  <a:t> where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is a sequence of pairwise vertex-disjoint paths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457200" indent="-457200"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US" sz="2000" dirty="0"/>
                  <a:t> are subsets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, all vertices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sz="2000" dirty="0"/>
                  <a:t> occurs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the first vertex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belongs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sz="2000" dirty="0"/>
                  <a:t> and the last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is a well-linked set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and 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b="0" dirty="0"/>
                  <a:t> such that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is a linkage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b="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US" sz="2000" b="0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sz="2000" b="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3004925"/>
              </a:xfrm>
              <a:prstGeom prst="rect">
                <a:avLst/>
              </a:prstGeom>
              <a:blipFill>
                <a:blip r:embed="rId2"/>
                <a:stretch>
                  <a:fillRect l="-592" t="-1217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D159F50-C126-441D-BF53-8D0F171FC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37" y="3671323"/>
            <a:ext cx="4624926" cy="1982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536E91-2F53-4C20-A032-EC362F6177BB}"/>
                  </a:ext>
                </a:extLst>
              </p:cNvPr>
              <p:cNvSpPr txBox="1"/>
              <p:nvPr/>
            </p:nvSpPr>
            <p:spPr>
              <a:xfrm>
                <a:off x="742944" y="5653432"/>
                <a:ext cx="987715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b="0" dirty="0"/>
                  <a:t> is </a:t>
                </a:r>
                <a:r>
                  <a:rPr lang="en-US" sz="2000" b="1" dirty="0"/>
                  <a:t>clean</a:t>
                </a:r>
                <a:r>
                  <a:rPr lang="en-US" sz="2000" b="0" dirty="0"/>
                  <a:t> if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b="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536E91-2F53-4C20-A032-EC362F61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5653432"/>
                <a:ext cx="9877159" cy="424796"/>
              </a:xfrm>
              <a:prstGeom prst="rect">
                <a:avLst/>
              </a:prstGeom>
              <a:blipFill>
                <a:blip r:embed="rId5"/>
                <a:stretch>
                  <a:fillRect l="-679" t="-714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676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4.6</a:t>
                </a:r>
                <a:br>
                  <a:rPr lang="en-US" sz="2000" b="1" i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be a digraph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. There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b="0" dirty="0"/>
                  <a:t> such that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contains a bramble of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b="0" dirty="0"/>
                  <a:t> then it contains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b="0" dirty="0"/>
                  <a:t>-linked path system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blipFill>
                <a:blip r:embed="rId2"/>
                <a:stretch>
                  <a:fillRect l="-592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F3F9ED-E77C-4C3D-A02B-161D81FBBCF4}"/>
              </a:ext>
            </a:extLst>
          </p:cNvPr>
          <p:cNvSpPr txBox="1"/>
          <p:nvPr/>
        </p:nvSpPr>
        <p:spPr>
          <a:xfrm>
            <a:off x="742924" y="1721200"/>
            <a:ext cx="11318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PROOF</a:t>
            </a:r>
            <a:br>
              <a:rPr lang="en-US" sz="2000" b="1" i="1" dirty="0"/>
            </a:br>
            <a:r>
              <a:rPr lang="en-US" sz="2000" dirty="0"/>
              <a:t>Follows from lemma 3.4.</a:t>
            </a:r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BF427E-198D-42DC-9719-17426B67775E}"/>
                  </a:ext>
                </a:extLst>
              </p:cNvPr>
              <p:cNvSpPr txBox="1"/>
              <p:nvPr/>
            </p:nvSpPr>
            <p:spPr>
              <a:xfrm>
                <a:off x="742904" y="2363660"/>
                <a:ext cx="113184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4.7</a:t>
                </a:r>
                <a:br>
                  <a:rPr lang="en-US" sz="2000" b="1" i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be a digraph. There’s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b="0" dirty="0"/>
                  <a:t> such that for all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contains a bramble of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b="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contains a clean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b="0" dirty="0"/>
                  <a:t>-linked path system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0" dirty="0"/>
                  <a:t> or a well-linked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dirty="0"/>
                  <a:t>-web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BF427E-198D-42DC-9719-17426B67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4" y="2363660"/>
                <a:ext cx="11318421" cy="1323439"/>
              </a:xfrm>
              <a:prstGeom prst="rect">
                <a:avLst/>
              </a:prstGeom>
              <a:blipFill>
                <a:blip r:embed="rId4"/>
                <a:stretch>
                  <a:fillRect l="-592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48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25845"/>
                <a:ext cx="11196501" cy="1632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i="1" dirty="0"/>
                  <a:t>DEFINITION 1.2</a:t>
                </a:r>
                <a:endParaRPr lang="en-US" sz="2000" b="1" dirty="0"/>
              </a:p>
              <a:p>
                <a:pPr algn="just"/>
                <a:r>
                  <a:rPr lang="en-US" sz="2000" dirty="0"/>
                  <a:t>A </a:t>
                </a:r>
                <a:r>
                  <a:rPr lang="en-US" sz="2000" b="1" dirty="0"/>
                  <a:t>tree decomposition </a:t>
                </a:r>
                <a:r>
                  <a:rPr lang="en-US" sz="2000" dirty="0"/>
                  <a:t>of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 tree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with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 such that</a:t>
                </a:r>
              </a:p>
              <a:p>
                <a:pPr marL="457200" indent="-457200" algn="just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457200" indent="-457200" algn="just">
                  <a:buAutoNum type="arabicPeriod"/>
                </a:pPr>
                <a:r>
                  <a:rPr lang="en-US" sz="2000" dirty="0"/>
                  <a:t>for all </a:t>
                </a:r>
                <a:r>
                  <a:rPr lang="en-US" sz="2000" dirty="0">
                    <a:latin typeface="Cambria Math" panose="02040503050406030204" pitchFamily="18" charset="0"/>
                  </a:rPr>
                  <a:t>𝑢∈𝑉(𝐺)</a:t>
                </a:r>
                <a:r>
                  <a:rPr lang="en-US" sz="2000" dirty="0"/>
                  <a:t>, the subgraph of </a:t>
                </a:r>
                <a:r>
                  <a:rPr lang="en-US" sz="2000" dirty="0">
                    <a:latin typeface="Cambria Math" panose="02040503050406030204" pitchFamily="18" charset="0"/>
                  </a:rPr>
                  <a:t>𝑇</a:t>
                </a:r>
                <a:r>
                  <a:rPr lang="en-US" sz="2000" dirty="0"/>
                  <a:t> induced by </a:t>
                </a:r>
                <a:r>
                  <a:rPr lang="en-US" sz="2000" dirty="0">
                    <a:latin typeface="Cambria Math" panose="02040503050406030204" pitchFamily="18" charset="0"/>
                  </a:rPr>
                  <a:t>{𝑋_𝑖:𝑢∈𝑋_𝑖 }</a:t>
                </a:r>
                <a:r>
                  <a:rPr lang="en-US" sz="2000" dirty="0"/>
                  <a:t> is connected, and</a:t>
                </a:r>
              </a:p>
              <a:p>
                <a:pPr marL="457200" indent="-457200" algn="just">
                  <a:buAutoNum type="arabicPeriod"/>
                </a:pP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, there exists an index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25845"/>
                <a:ext cx="11196501" cy="1632178"/>
              </a:xfrm>
              <a:prstGeom prst="rect">
                <a:avLst/>
              </a:prstGeom>
              <a:blipFill>
                <a:blip r:embed="rId2"/>
                <a:stretch>
                  <a:fillRect l="-599" t="-1866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31A1FA-A783-40F3-AB0D-66DAA246D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77" y="2961977"/>
            <a:ext cx="2290567" cy="2263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60D60-A880-40D8-B0E1-B15919526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34" y="2730609"/>
            <a:ext cx="3720200" cy="2634101"/>
          </a:xfrm>
          <a:prstGeom prst="rect">
            <a:avLst/>
          </a:prstGeom>
        </p:spPr>
      </p:pic>
      <p:sp>
        <p:nvSpPr>
          <p:cNvPr id="14" name="직사각형 1">
            <a:extLst>
              <a:ext uri="{FF2B5EF4-FFF2-40B4-BE49-F238E27FC236}">
                <a16:creationId xmlns:a16="http://schemas.microsoft.com/office/drawing/2014/main" id="{97D3C88C-CC01-4270-8CF7-7CA0264F026D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9">
            <a:extLst>
              <a:ext uri="{FF2B5EF4-FFF2-40B4-BE49-F238E27FC236}">
                <a16:creationId xmlns:a16="http://schemas.microsoft.com/office/drawing/2014/main" id="{B1F977A0-6775-496B-8797-10F1C6CF680C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E905877-C8B1-4795-9666-3B4355E58C0B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Prologue</a:t>
            </a:r>
          </a:p>
        </p:txBody>
      </p:sp>
    </p:spTree>
    <p:extLst>
      <p:ext uri="{BB962C8B-B14F-4D97-AF65-F5344CB8AC3E}">
        <p14:creationId xmlns:p14="http://schemas.microsoft.com/office/powerpoint/2010/main" val="2246311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3062A-74DE-410C-89CD-423D4B32CCA2}"/>
                  </a:ext>
                </a:extLst>
              </p:cNvPr>
              <p:cNvSpPr txBox="1"/>
              <p:nvPr/>
            </p:nvSpPr>
            <p:spPr>
              <a:xfrm>
                <a:off x="742944" y="801573"/>
                <a:ext cx="1131842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4.8</a:t>
                </a:r>
                <a:br>
                  <a:rPr lang="en-US" sz="2000" b="1" i="1" dirty="0"/>
                </a:b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there’s an integer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such that the following holds.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b="0" dirty="0"/>
                  <a:t> be a clean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-linked path system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. Then either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contains either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cylindrical wall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well-linked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-web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3062A-74DE-410C-89CD-423D4B32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1573"/>
                <a:ext cx="11318421" cy="1631216"/>
              </a:xfrm>
              <a:prstGeom prst="rect">
                <a:avLst/>
              </a:prstGeom>
              <a:blipFill>
                <a:blip r:embed="rId4"/>
                <a:stretch>
                  <a:fillRect l="-59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39AE0-DBEA-4536-A1CF-D61F14025477}"/>
                  </a:ext>
                </a:extLst>
              </p:cNvPr>
              <p:cNvSpPr txBox="1"/>
              <p:nvPr/>
            </p:nvSpPr>
            <p:spPr>
              <a:xfrm>
                <a:off x="757457" y="2318316"/>
                <a:ext cx="11318421" cy="120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  <a:br>
                  <a:rPr lang="en-US" sz="2000" b="1" i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/>
                  <a:t>. We define 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𝑐𝐾𝑙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and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 For 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we 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39AE0-DBEA-4536-A1CF-D61F1402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7" y="2318316"/>
                <a:ext cx="11318421" cy="1204240"/>
              </a:xfrm>
              <a:prstGeom prst="rect">
                <a:avLst/>
              </a:prstGeom>
              <a:blipFill>
                <a:blip r:embed="rId5"/>
                <a:stretch>
                  <a:fillRect l="-539" t="-2525" r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E76EAA-03F4-4EBF-9953-A8A76A14B31E}"/>
                  </a:ext>
                </a:extLst>
              </p:cNvPr>
              <p:cNvSpPr txBox="1"/>
              <p:nvPr/>
            </p:nvSpPr>
            <p:spPr>
              <a:xfrm>
                <a:off x="742943" y="3403600"/>
                <a:ext cx="11318421" cy="917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n-US" sz="2000" dirty="0"/>
                  <a:t> be a clean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-linked path system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E76EAA-03F4-4EBF-9953-A8A76A14B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3" y="3403600"/>
                <a:ext cx="11318421" cy="917046"/>
              </a:xfrm>
              <a:prstGeom prst="rect">
                <a:avLst/>
              </a:prstGeom>
              <a:blipFill>
                <a:blip r:embed="rId6"/>
                <a:stretch>
                  <a:fillRect l="-592" t="-1325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8DDF35-5AAF-4BA5-838C-3C9D5F4FE804}"/>
                  </a:ext>
                </a:extLst>
              </p:cNvPr>
              <p:cNvSpPr txBox="1"/>
              <p:nvPr/>
            </p:nvSpPr>
            <p:spPr>
              <a:xfrm>
                <a:off x="757457" y="4320646"/>
                <a:ext cx="113184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Fix an order of the pairs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. This yields the bijection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8DDF35-5AAF-4BA5-838C-3C9D5F4FE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7" y="4320646"/>
                <a:ext cx="11318421" cy="707886"/>
              </a:xfrm>
              <a:prstGeom prst="rect">
                <a:avLst/>
              </a:prstGeom>
              <a:blipFill>
                <a:blip r:embed="rId7"/>
                <a:stretch>
                  <a:fillRect l="-5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3062A-74DE-410C-89CD-423D4B32CCA2}"/>
                  </a:ext>
                </a:extLst>
              </p:cNvPr>
              <p:cNvSpPr txBox="1"/>
              <p:nvPr/>
            </p:nvSpPr>
            <p:spPr>
              <a:xfrm>
                <a:off x="742944" y="801573"/>
                <a:ext cx="1131842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4.8</a:t>
                </a:r>
                <a:br>
                  <a:rPr lang="en-US" sz="2000" b="1" i="1" dirty="0"/>
                </a:b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there’s an integer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such that the following holds.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b="0" dirty="0"/>
                  <a:t> be a clean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-linked path system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. Then either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contains either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cylindrical wall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well-linked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-web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3062A-74DE-410C-89CD-423D4B32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1573"/>
                <a:ext cx="11318421" cy="1631216"/>
              </a:xfrm>
              <a:prstGeom prst="rect">
                <a:avLst/>
              </a:prstGeom>
              <a:blipFill>
                <a:blip r:embed="rId4"/>
                <a:stretch>
                  <a:fillRect l="-59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39AE0-DBEA-4536-A1CF-D61F14025477}"/>
                  </a:ext>
                </a:extLst>
              </p:cNvPr>
              <p:cNvSpPr txBox="1"/>
              <p:nvPr/>
            </p:nvSpPr>
            <p:spPr>
              <a:xfrm>
                <a:off x="757457" y="2318316"/>
                <a:ext cx="11318421" cy="2300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  <a:br>
                  <a:rPr lang="en-US" sz="2000" b="1" i="1" dirty="0"/>
                </a:br>
                <a:r>
                  <a:rPr lang="en-US" sz="2000" dirty="0"/>
                  <a:t>We’ll inductively construct linkages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dirty="0"/>
                  <a:t> contains a single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does not share an internal vertex with any path in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,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dirty="0"/>
                  <a:t>-minimal.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39AE0-DBEA-4536-A1CF-D61F1402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7" y="2318316"/>
                <a:ext cx="11318421" cy="2300181"/>
              </a:xfrm>
              <a:prstGeom prst="rect">
                <a:avLst/>
              </a:prstGeom>
              <a:blipFill>
                <a:blip r:embed="rId5"/>
                <a:stretch>
                  <a:fillRect l="-539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E76EAA-03F4-4EBF-9953-A8A76A14B31E}"/>
                  </a:ext>
                </a:extLst>
              </p:cNvPr>
              <p:cNvSpPr txBox="1"/>
              <p:nvPr/>
            </p:nvSpPr>
            <p:spPr>
              <a:xfrm>
                <a:off x="742943" y="4618497"/>
                <a:ext cx="11318421" cy="789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we choose a linkage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000" dirty="0"/>
                  <a:t> satisfying the second condition, and other linkages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sup>
                    </m:sSubSup>
                  </m:oMath>
                </a14:m>
                <a:r>
                  <a:rPr lang="en-US" sz="2000" dirty="0"/>
                  <a:t> satisfying the third condition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E76EAA-03F4-4EBF-9953-A8A76A14B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3" y="4618497"/>
                <a:ext cx="11318421" cy="789383"/>
              </a:xfrm>
              <a:prstGeom prst="rect">
                <a:avLst/>
              </a:prstGeom>
              <a:blipFill>
                <a:blip r:embed="rId6"/>
                <a:stretch>
                  <a:fillRect l="-592" t="-1550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75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3062A-74DE-410C-89CD-423D4B32CCA2}"/>
                  </a:ext>
                </a:extLst>
              </p:cNvPr>
              <p:cNvSpPr txBox="1"/>
              <p:nvPr/>
            </p:nvSpPr>
            <p:spPr>
              <a:xfrm>
                <a:off x="742944" y="801573"/>
                <a:ext cx="1131842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4.8</a:t>
                </a:r>
                <a:br>
                  <a:rPr lang="en-US" sz="2000" b="1" i="1" dirty="0"/>
                </a:b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there’s an integer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such that the following holds.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b="0" dirty="0"/>
                  <a:t> be a clean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-linked path system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. Then either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contains either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cylindrical wall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well-linked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-web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3062A-74DE-410C-89CD-423D4B32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1573"/>
                <a:ext cx="11318421" cy="1631216"/>
              </a:xfrm>
              <a:prstGeom prst="rect">
                <a:avLst/>
              </a:prstGeom>
              <a:blipFill>
                <a:blip r:embed="rId4"/>
                <a:stretch>
                  <a:fillRect l="-59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39AE0-DBEA-4536-A1CF-D61F14025477}"/>
                  </a:ext>
                </a:extLst>
              </p:cNvPr>
              <p:cNvSpPr txBox="1"/>
              <p:nvPr/>
            </p:nvSpPr>
            <p:spPr>
              <a:xfrm>
                <a:off x="757457" y="2318316"/>
                <a:ext cx="113184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  <a:br>
                  <a:rPr lang="en-US" sz="2000" b="1" i="1" dirty="0"/>
                </a:br>
                <a:r>
                  <a:rPr lang="en-US" sz="2000" dirty="0"/>
                  <a:t>Now suppose the linkages have already been defined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39AE0-DBEA-4536-A1CF-D61F1402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7" y="2318316"/>
                <a:ext cx="11318421" cy="707886"/>
              </a:xfrm>
              <a:prstGeom prst="rect">
                <a:avLst/>
              </a:prstGeom>
              <a:blipFill>
                <a:blip r:embed="rId5"/>
                <a:stretch>
                  <a:fillRect l="-53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1DA822-E7CB-4676-8852-C46EC3669808}"/>
                  </a:ext>
                </a:extLst>
              </p:cNvPr>
              <p:cNvSpPr txBox="1"/>
              <p:nvPr/>
            </p:nvSpPr>
            <p:spPr>
              <a:xfrm>
                <a:off x="742943" y="2973038"/>
                <a:ext cx="11318421" cy="895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Suppose for all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b="0" dirty="0"/>
                  <a:t>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 intersects more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b="0" dirty="0"/>
                  <a:t> paths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1DA822-E7CB-4676-8852-C46EC3669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3" y="2973038"/>
                <a:ext cx="11318421" cy="895758"/>
              </a:xfrm>
              <a:prstGeom prst="rect">
                <a:avLst/>
              </a:prstGeom>
              <a:blipFill>
                <a:blip r:embed="rId6"/>
                <a:stretch>
                  <a:fillRect l="-592" t="-4082" b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3FD971-3A95-401F-AE37-F942042CE34C}"/>
                  </a:ext>
                </a:extLst>
              </p:cNvPr>
              <p:cNvSpPr txBox="1"/>
              <p:nvPr/>
            </p:nvSpPr>
            <p:spPr>
              <a:xfrm>
                <a:off x="757457" y="4701253"/>
                <a:ext cx="11318421" cy="558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b="0" dirty="0"/>
                  <a:t> be the set of such paths. As a result,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b="0" dirty="0"/>
                  <a:t> forms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0" dirty="0"/>
                  <a:t>-web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3FD971-3A95-401F-AE37-F942042CE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7" y="4701253"/>
                <a:ext cx="11318421" cy="558614"/>
              </a:xfrm>
              <a:prstGeom prst="rect">
                <a:avLst/>
              </a:prstGeom>
              <a:blipFill>
                <a:blip r:embed="rId7"/>
                <a:stretch>
                  <a:fillRect l="-539" r="-32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D15DF9-4C80-4106-88C6-6F0DA49F39A0}"/>
                  </a:ext>
                </a:extLst>
              </p:cNvPr>
              <p:cNvSpPr txBox="1"/>
              <p:nvPr/>
            </p:nvSpPr>
            <p:spPr>
              <a:xfrm>
                <a:off x="742942" y="5235166"/>
                <a:ext cx="11318421" cy="857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000" b="0" dirty="0"/>
                  <a:t>=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b="0" dirty="0"/>
                  <a:t> and the endpoints of the paths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are in the well-linked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dirty="0"/>
                  <a:t>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b="0" dirty="0"/>
                  <a:t>, this yields the second possible outcome of the lemma.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D15DF9-4C80-4106-88C6-6F0DA49F3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2" y="5235166"/>
                <a:ext cx="11318421" cy="857158"/>
              </a:xfrm>
              <a:prstGeom prst="rect">
                <a:avLst/>
              </a:prstGeom>
              <a:blipFill>
                <a:blip r:embed="rId8"/>
                <a:stretch>
                  <a:fillRect l="-592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BC866-941A-4212-9002-AB95A8E4CA5B}"/>
                  </a:ext>
                </a:extLst>
              </p:cNvPr>
              <p:cNvSpPr txBox="1"/>
              <p:nvPr/>
            </p:nvSpPr>
            <p:spPr>
              <a:xfrm>
                <a:off x="742942" y="3729616"/>
                <a:ext cx="11318421" cy="10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b="0" dirty="0"/>
                  <a:t>, by the pigeon hole principle, there is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/>
                  <a:t> such that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b="0" dirty="0"/>
                  <a:t> paths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b="0" dirty="0"/>
                  <a:t> intersects all but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000" b="0" dirty="0"/>
                  <a:t> paths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BC866-941A-4212-9002-AB95A8E4C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2" y="3729616"/>
                <a:ext cx="11318421" cy="1008033"/>
              </a:xfrm>
              <a:prstGeom prst="rect">
                <a:avLst/>
              </a:prstGeom>
              <a:blipFill>
                <a:blip r:embed="rId9"/>
                <a:stretch>
                  <a:fillRect l="-592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83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3062A-74DE-410C-89CD-423D4B32CCA2}"/>
                  </a:ext>
                </a:extLst>
              </p:cNvPr>
              <p:cNvSpPr txBox="1"/>
              <p:nvPr/>
            </p:nvSpPr>
            <p:spPr>
              <a:xfrm>
                <a:off x="742944" y="801573"/>
                <a:ext cx="1131842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4.8</a:t>
                </a:r>
                <a:br>
                  <a:rPr lang="en-US" sz="2000" b="1" i="1" dirty="0"/>
                </a:b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there’s an integer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such that the following holds.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b="0" dirty="0"/>
                  <a:t> be a clean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-linked path system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. Then either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contains either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cylindrical wall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well-linked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-web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3062A-74DE-410C-89CD-423D4B32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1573"/>
                <a:ext cx="11318421" cy="1631216"/>
              </a:xfrm>
              <a:prstGeom prst="rect">
                <a:avLst/>
              </a:prstGeom>
              <a:blipFill>
                <a:blip r:embed="rId4"/>
                <a:stretch>
                  <a:fillRect l="-59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7B39AE0-DBEA-4536-A1CF-D61F14025477}"/>
              </a:ext>
            </a:extLst>
          </p:cNvPr>
          <p:cNvSpPr txBox="1"/>
          <p:nvPr/>
        </p:nvSpPr>
        <p:spPr>
          <a:xfrm>
            <a:off x="757457" y="2318316"/>
            <a:ext cx="11318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PROOF</a:t>
            </a:r>
            <a:br>
              <a:rPr lang="en-US" sz="2000" b="1" i="1" dirty="0"/>
            </a:br>
            <a:r>
              <a:rPr lang="en-US" sz="2000" dirty="0"/>
              <a:t>Now assume that that is never the case throughout the construction.</a:t>
            </a:r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3FD971-3A95-401F-AE37-F942042CE34C}"/>
                  </a:ext>
                </a:extLst>
              </p:cNvPr>
              <p:cNvSpPr txBox="1"/>
              <p:nvPr/>
            </p:nvSpPr>
            <p:spPr>
              <a:xfrm>
                <a:off x="742940" y="2889854"/>
                <a:ext cx="11318421" cy="55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 there’s a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b="0" dirty="0"/>
                  <a:t> which,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/>
                  <a:t>, is disjoint to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000" b="0" dirty="0"/>
                  <a:t> paths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3FD971-3A95-401F-AE37-F942042CE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0" y="2889854"/>
                <a:ext cx="11318421" cy="550985"/>
              </a:xfrm>
              <a:prstGeom prst="rect">
                <a:avLst/>
              </a:prstGeom>
              <a:blipFill>
                <a:blip r:embed="rId5"/>
                <a:stretch>
                  <a:fillRect l="-59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4F0123-7DF0-44F8-AA43-D318206AE0BC}"/>
                  </a:ext>
                </a:extLst>
              </p:cNvPr>
              <p:cNvSpPr txBox="1"/>
              <p:nvPr/>
            </p:nvSpPr>
            <p:spPr>
              <a:xfrm>
                <a:off x="757457" y="3337127"/>
                <a:ext cx="11318421" cy="4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b="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4F0123-7DF0-44F8-AA43-D318206AE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7" y="3337127"/>
                <a:ext cx="11318421" cy="481542"/>
              </a:xfrm>
              <a:prstGeom prst="rect">
                <a:avLst/>
              </a:prstGeom>
              <a:blipFill>
                <a:blip r:embed="rId6"/>
                <a:stretch>
                  <a:fillRect l="-539" t="-1266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9D1E02-15B0-496E-A2B4-CABBE7488F07}"/>
                  </a:ext>
                </a:extLst>
              </p:cNvPr>
              <p:cNvSpPr txBox="1"/>
              <p:nvPr/>
            </p:nvSpPr>
            <p:spPr>
              <a:xfrm>
                <a:off x="742939" y="3818669"/>
                <a:ext cx="11318421" cy="85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sz="2000" dirty="0"/>
                  <a:t> linkage of order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000" dirty="0"/>
                  <a:t> such that no path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000" dirty="0"/>
                  <a:t> intersects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other than its endpoints. Such a linkage exists by the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9D1E02-15B0-496E-A2B4-CABBE7488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9" y="3818669"/>
                <a:ext cx="11318421" cy="858761"/>
              </a:xfrm>
              <a:prstGeom prst="rect">
                <a:avLst/>
              </a:prstGeom>
              <a:blipFill>
                <a:blip r:embed="rId7"/>
                <a:stretch>
                  <a:fillRect l="-592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89ACAF-6C79-4361-8312-BEF568E0C38E}"/>
                  </a:ext>
                </a:extLst>
              </p:cNvPr>
              <p:cNvSpPr txBox="1"/>
              <p:nvPr/>
            </p:nvSpPr>
            <p:spPr>
              <a:xfrm>
                <a:off x="757457" y="4566851"/>
                <a:ext cx="11318421" cy="885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/>
                  <a:t>, choose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sz="2000" dirty="0"/>
                  <a:t> linkage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2000" dirty="0"/>
                  <a:t> such that every path in it has no inner vertex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and which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000" dirty="0"/>
                  <a:t>-minimal.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89ACAF-6C79-4361-8312-BEF568E0C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7" y="4566851"/>
                <a:ext cx="11318421" cy="885307"/>
              </a:xfrm>
              <a:prstGeom prst="rect">
                <a:avLst/>
              </a:prstGeom>
              <a:blipFill>
                <a:blip r:embed="rId8"/>
                <a:stretch>
                  <a:fillRect l="-539" b="-9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81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5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3062A-74DE-410C-89CD-423D4B32CCA2}"/>
                  </a:ext>
                </a:extLst>
              </p:cNvPr>
              <p:cNvSpPr txBox="1"/>
              <p:nvPr/>
            </p:nvSpPr>
            <p:spPr>
              <a:xfrm>
                <a:off x="742944" y="801573"/>
                <a:ext cx="1131842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4.8</a:t>
                </a:r>
                <a:br>
                  <a:rPr lang="en-US" sz="2000" b="1" i="1" dirty="0"/>
                </a:b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there’s an integer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such that the following holds.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b="0" dirty="0"/>
                  <a:t> be a clean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-linked path system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. Then either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contains either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cylindrical wall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well-linked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-web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3062A-74DE-410C-89CD-423D4B32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1573"/>
                <a:ext cx="11318421" cy="1631216"/>
              </a:xfrm>
              <a:prstGeom prst="rect">
                <a:avLst/>
              </a:prstGeom>
              <a:blipFill>
                <a:blip r:embed="rId4"/>
                <a:stretch>
                  <a:fillRect l="-59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39AE0-DBEA-4536-A1CF-D61F14025477}"/>
                  </a:ext>
                </a:extLst>
              </p:cNvPr>
              <p:cNvSpPr txBox="1"/>
              <p:nvPr/>
            </p:nvSpPr>
            <p:spPr>
              <a:xfrm>
                <a:off x="757457" y="2318316"/>
                <a:ext cx="11318421" cy="1421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  <a:br>
                  <a:rPr lang="en-US" sz="2000" b="1" i="1" dirty="0"/>
                </a:br>
                <a:r>
                  <a:rPr lang="en-US" sz="2000" dirty="0"/>
                  <a:t>After eventually reaching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b="0" dirty="0"/>
                  <a:t>, we have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dirty="0"/>
                  <a:t> and between any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="0" dirty="0"/>
                  <a:t>, a path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000" b="0" dirty="0"/>
                  <a:t>. Furthermore,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dirty="0"/>
                  <a:t> the linkages are pairwise vertex-disjoint except possibly at thei</a:t>
                </a:r>
                <a:r>
                  <a:rPr lang="en-US" sz="2000" dirty="0"/>
                  <a:t>r endpoints. Now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000" b="0" dirty="0"/>
                  <a:t> contains a cylindrical wall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39AE0-DBEA-4536-A1CF-D61F1402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7" y="2318316"/>
                <a:ext cx="11318421" cy="1421736"/>
              </a:xfrm>
              <a:prstGeom prst="rect">
                <a:avLst/>
              </a:prstGeom>
              <a:blipFill>
                <a:blip r:embed="rId5"/>
                <a:stretch>
                  <a:fillRect l="-539" t="-2137" b="-36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512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12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4.9</a:t>
                </a:r>
                <a:br>
                  <a:rPr lang="en-US" sz="2000" b="1" i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b="0" dirty="0"/>
                  <a:t> be integers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sz="2000" b="0" dirty="0"/>
                  <a:t>. If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b="0" dirty="0"/>
                  <a:t>-web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b="0" dirty="0"/>
                  <a:t>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b="0" dirty="0"/>
                  <a:t>, then it contains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dirty="0"/>
                  <a:t>-web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1208857"/>
              </a:xfrm>
              <a:prstGeom prst="rect">
                <a:avLst/>
              </a:prstGeom>
              <a:blipFill>
                <a:blip r:embed="rId2"/>
                <a:stretch>
                  <a:fillRect l="-592" t="-3030" b="-8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4. Bramble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000" b="1" dirty="0"/>
                  <a:t>Web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706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">
            <a:extLst>
              <a:ext uri="{FF2B5EF4-FFF2-40B4-BE49-F238E27FC236}">
                <a16:creationId xmlns:a16="http://schemas.microsoft.com/office/drawing/2014/main" id="{5BC3C5DC-58DC-4635-A5BE-96BD66CAE510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9">
            <a:extLst>
              <a:ext uri="{FF2B5EF4-FFF2-40B4-BE49-F238E27FC236}">
                <a16:creationId xmlns:a16="http://schemas.microsoft.com/office/drawing/2014/main" id="{CD31E2BD-72E0-4D31-B954-C4C5DF97E23C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CFBDEF-57E0-4A87-B269-A952880D5B46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Overview of The Proof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46B828-CE2E-4E93-9F8B-4B3EF375AC8D}"/>
              </a:ext>
            </a:extLst>
          </p:cNvPr>
          <p:cNvSpPr txBox="1"/>
          <p:nvPr/>
        </p:nvSpPr>
        <p:spPr>
          <a:xfrm>
            <a:off x="425903" y="846284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Directed Tree Decomposition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58F2B4-B353-4DBD-AAC2-76F1C42A01EB}"/>
              </a:ext>
            </a:extLst>
          </p:cNvPr>
          <p:cNvSpPr txBox="1"/>
          <p:nvPr/>
        </p:nvSpPr>
        <p:spPr>
          <a:xfrm>
            <a:off x="425903" y="2009333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Bramble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567C43-9E94-43CC-829B-58D17420B1E8}"/>
              </a:ext>
            </a:extLst>
          </p:cNvPr>
          <p:cNvSpPr txBox="1"/>
          <p:nvPr/>
        </p:nvSpPr>
        <p:spPr>
          <a:xfrm>
            <a:off x="425903" y="3172382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D8A7A-9581-47C1-AAC5-7109D5E13259}"/>
              </a:ext>
            </a:extLst>
          </p:cNvPr>
          <p:cNvSpPr txBox="1"/>
          <p:nvPr/>
        </p:nvSpPr>
        <p:spPr>
          <a:xfrm>
            <a:off x="425903" y="4335431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Fence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CEEC08-DCD1-4ED9-9389-1FBA97A28DE3}"/>
              </a:ext>
            </a:extLst>
          </p:cNvPr>
          <p:cNvSpPr txBox="1"/>
          <p:nvPr/>
        </p:nvSpPr>
        <p:spPr>
          <a:xfrm>
            <a:off x="425903" y="5498478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Cylindrical Grid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EF983B-0BB8-4CCD-9C8E-456D4E37AB02}"/>
              </a:ext>
            </a:extLst>
          </p:cNvPr>
          <p:cNvGrpSpPr/>
          <p:nvPr/>
        </p:nvGrpSpPr>
        <p:grpSpPr>
          <a:xfrm>
            <a:off x="4985657" y="1617472"/>
            <a:ext cx="2220684" cy="3817706"/>
            <a:chOff x="5455919" y="1643925"/>
            <a:chExt cx="1280160" cy="3817706"/>
          </a:xfrm>
        </p:grpSpPr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D25F0028-5601-460A-B7B2-FB5CF07101D2}"/>
                </a:ext>
              </a:extLst>
            </p:cNvPr>
            <p:cNvSpPr/>
            <p:nvPr/>
          </p:nvSpPr>
          <p:spPr>
            <a:xfrm>
              <a:off x="5455919" y="1643925"/>
              <a:ext cx="1280160" cy="42283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FDC5475A-96C7-4F59-9B6C-282B774A3FD6}"/>
                </a:ext>
              </a:extLst>
            </p:cNvPr>
            <p:cNvSpPr/>
            <p:nvPr/>
          </p:nvSpPr>
          <p:spPr>
            <a:xfrm>
              <a:off x="5455919" y="2721738"/>
              <a:ext cx="1280160" cy="42283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ED34C0B4-1F1F-4D57-8202-F721B4962175}"/>
                </a:ext>
              </a:extLst>
            </p:cNvPr>
            <p:cNvSpPr/>
            <p:nvPr/>
          </p:nvSpPr>
          <p:spPr>
            <a:xfrm>
              <a:off x="5455919" y="3917115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8F63A851-C952-4001-8CEE-08189A314D7E}"/>
                </a:ext>
              </a:extLst>
            </p:cNvPr>
            <p:cNvSpPr/>
            <p:nvPr/>
          </p:nvSpPr>
          <p:spPr>
            <a:xfrm>
              <a:off x="5455919" y="5038800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1F27BB7-1778-44FA-AF88-F9797E7EBA23}"/>
              </a:ext>
            </a:extLst>
          </p:cNvPr>
          <p:cNvSpPr txBox="1"/>
          <p:nvPr/>
        </p:nvSpPr>
        <p:spPr>
          <a:xfrm>
            <a:off x="5632268" y="157757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9752AE-EE7F-4D7B-9D33-3BB614F7F636}"/>
              </a:ext>
            </a:extLst>
          </p:cNvPr>
          <p:cNvSpPr txBox="1"/>
          <p:nvPr/>
        </p:nvSpPr>
        <p:spPr>
          <a:xfrm>
            <a:off x="5632268" y="2695285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DE8986-4A0E-49BF-88EB-B43491345AF0}"/>
              </a:ext>
            </a:extLst>
          </p:cNvPr>
          <p:cNvSpPr txBox="1"/>
          <p:nvPr/>
        </p:nvSpPr>
        <p:spPr>
          <a:xfrm>
            <a:off x="5632268" y="386572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66AC0A-F8CF-41DD-A2B3-B0B5216C5C6F}"/>
              </a:ext>
            </a:extLst>
          </p:cNvPr>
          <p:cNvSpPr txBox="1"/>
          <p:nvPr/>
        </p:nvSpPr>
        <p:spPr>
          <a:xfrm>
            <a:off x="5632268" y="500427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6</a:t>
            </a:r>
          </a:p>
        </p:txBody>
      </p:sp>
    </p:spTree>
    <p:extLst>
      <p:ext uri="{BB962C8B-B14F-4D97-AF65-F5344CB8AC3E}">
        <p14:creationId xmlns:p14="http://schemas.microsoft.com/office/powerpoint/2010/main" val="1780136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5656355" cy="5585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5.1</a:t>
                </a:r>
                <a:br>
                  <a:rPr lang="en-US" sz="2000" b="1" i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b="0" dirty="0"/>
                  <a:t> be integers.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r>
                  <a:rPr lang="en-US" sz="2000" b="1" dirty="0"/>
                  <a:t>-fence</a:t>
                </a:r>
                <a:r>
                  <a:rPr lang="en-US" sz="2000" b="0" dirty="0"/>
                  <a:t> in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is a sequence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 such that</a:t>
                </a:r>
              </a:p>
              <a:p>
                <a:pPr marL="457200" indent="-457200"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b="0" dirty="0"/>
                  <a:t> are pairwise disjoint paths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 is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linkage for two sets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b="0" dirty="0"/>
                  <a:t>. We call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dirty="0"/>
                  <a:t> the top,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the bottom, and denote each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𝑏𝑜𝑡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sz="2000" b="0" dirty="0"/>
                  <a:t>, respectively,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is a path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="0" dirty="0"/>
                  <a:t>,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b="0" dirty="0"/>
                  <a:t>, the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appears in this order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, and the first vertex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and the last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b="0" dirty="0"/>
                  <a:t>, and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000" dirty="0"/>
                  <a:t>For odd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, the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b="0" dirty="0"/>
                  <a:t> appears in this order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, and in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for even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 fence is </a:t>
                </a:r>
                <a:r>
                  <a:rPr lang="en-US" sz="2000" b="1" dirty="0"/>
                  <a:t>well-linked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is well-linked.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5656355" cy="5585055"/>
              </a:xfrm>
              <a:prstGeom prst="rect">
                <a:avLst/>
              </a:prstGeom>
              <a:blipFill>
                <a:blip r:embed="rId2"/>
                <a:stretch>
                  <a:fillRect l="-1185" t="-655" r="-1616" b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ECA5576-1C4A-4E7C-8471-229BF2D2B064}"/>
              </a:ext>
            </a:extLst>
          </p:cNvPr>
          <p:cNvGrpSpPr/>
          <p:nvPr/>
        </p:nvGrpSpPr>
        <p:grpSpPr>
          <a:xfrm>
            <a:off x="6752184" y="1963554"/>
            <a:ext cx="4698846" cy="2930892"/>
            <a:chOff x="3672577" y="3285308"/>
            <a:chExt cx="4658010" cy="2905420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5BC392EA-76A9-4F02-869A-A6D6DB549054}"/>
                </a:ext>
              </a:extLst>
            </p:cNvPr>
            <p:cNvGrpSpPr/>
            <p:nvPr/>
          </p:nvGrpSpPr>
          <p:grpSpPr>
            <a:xfrm>
              <a:off x="3672577" y="3285308"/>
              <a:ext cx="4658010" cy="2450178"/>
              <a:chOff x="3437445" y="3513259"/>
              <a:chExt cx="5354874" cy="2816738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D37F62E-E3EC-47FF-A5A7-974829282912}"/>
                  </a:ext>
                </a:extLst>
              </p:cNvPr>
              <p:cNvGrpSpPr/>
              <p:nvPr/>
            </p:nvGrpSpPr>
            <p:grpSpPr>
              <a:xfrm>
                <a:off x="3437445" y="4004392"/>
                <a:ext cx="5317110" cy="2325605"/>
                <a:chOff x="2867292" y="3611676"/>
                <a:chExt cx="5871754" cy="2568196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5BB723DB-4E1C-4F19-9ECC-A48553B77B87}"/>
                    </a:ext>
                  </a:extLst>
                </p:cNvPr>
                <p:cNvCxnSpPr>
                  <a:cxnSpLocks/>
                  <a:stCxn id="40" idx="6"/>
                  <a:endCxn id="77" idx="6"/>
                </p:cNvCxnSpPr>
                <p:nvPr/>
              </p:nvCxnSpPr>
              <p:spPr>
                <a:xfrm flipH="1">
                  <a:off x="6210700" y="3828532"/>
                  <a:ext cx="15965" cy="584696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0710754-DE53-412D-A935-F35651D22039}"/>
                    </a:ext>
                  </a:extLst>
                </p:cNvPr>
                <p:cNvSpPr/>
                <p:nvPr/>
              </p:nvSpPr>
              <p:spPr>
                <a:xfrm>
                  <a:off x="3255483" y="3658180"/>
                  <a:ext cx="5483563" cy="446587"/>
                </a:xfrm>
                <a:prstGeom prst="ellipse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327758F-2C55-4311-ADAD-BEC2228B47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79316" y="3611676"/>
                      <a:ext cx="3510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oMath>
                        </m:oMathPara>
                      </a14:m>
                      <a:endParaRPr lang="en-US" sz="3000" b="1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327758F-2C55-4311-ADAD-BEC2228B47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9316" y="3611676"/>
                      <a:ext cx="351057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77E0761-42DC-45C2-8237-A35342071E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7292" y="5718207"/>
                      <a:ext cx="37510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oMath>
                        </m:oMathPara>
                      </a14:m>
                      <a:endParaRPr lang="en-US" sz="3000" b="1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77E0761-42DC-45C2-8237-A35342071E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7292" y="5718207"/>
                      <a:ext cx="37510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5A498BA5-6D5F-413F-B174-CFC4288B6B61}"/>
                    </a:ext>
                  </a:extLst>
                </p:cNvPr>
                <p:cNvGrpSpPr/>
                <p:nvPr/>
              </p:nvGrpSpPr>
              <p:grpSpPr>
                <a:xfrm>
                  <a:off x="4240290" y="3875654"/>
                  <a:ext cx="3711419" cy="1956243"/>
                  <a:chOff x="4592166" y="3866466"/>
                  <a:chExt cx="3711419" cy="1956243"/>
                </a:xfrm>
              </p:grpSpPr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318648C0-612E-4E00-B75F-FD00483977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166" y="3866466"/>
                    <a:ext cx="0" cy="1956243"/>
                  </a:xfrm>
                  <a:prstGeom prst="straightConnector1">
                    <a:avLst/>
                  </a:prstGeom>
                  <a:ln w="762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E0DC9108-AAFE-4865-BB90-FC5685618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67469" y="3866466"/>
                    <a:ext cx="0" cy="1956243"/>
                  </a:xfrm>
                  <a:prstGeom prst="straightConnector1">
                    <a:avLst/>
                  </a:prstGeom>
                  <a:ln w="762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4FF9235D-885B-4BDA-8639-FD2C5BD00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03585" y="3866466"/>
                    <a:ext cx="0" cy="1956243"/>
                  </a:xfrm>
                  <a:prstGeom prst="straightConnector1">
                    <a:avLst/>
                  </a:prstGeom>
                  <a:ln w="762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93DDA4B-9A7D-42CE-AB47-52FB65CF3499}"/>
                    </a:ext>
                  </a:extLst>
                </p:cNvPr>
                <p:cNvSpPr/>
                <p:nvPr/>
              </p:nvSpPr>
              <p:spPr>
                <a:xfrm>
                  <a:off x="3255483" y="5718207"/>
                  <a:ext cx="5483563" cy="446587"/>
                </a:xfrm>
                <a:prstGeom prst="ellipse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C527A18-16A4-4A92-AFC3-348266048D41}"/>
                    </a:ext>
                  </a:extLst>
                </p:cNvPr>
                <p:cNvSpPr/>
                <p:nvPr/>
              </p:nvSpPr>
              <p:spPr>
                <a:xfrm>
                  <a:off x="5997264" y="3713831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EDB4FD60-DCAF-4720-8C0E-3AB868E1B618}"/>
                    </a:ext>
                  </a:extLst>
                </p:cNvPr>
                <p:cNvSpPr/>
                <p:nvPr/>
              </p:nvSpPr>
              <p:spPr>
                <a:xfrm>
                  <a:off x="7837008" y="3746245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88F58B0B-89B5-4505-9B57-7079F84C3B78}"/>
                    </a:ext>
                  </a:extLst>
                </p:cNvPr>
                <p:cNvSpPr/>
                <p:nvPr/>
              </p:nvSpPr>
              <p:spPr>
                <a:xfrm>
                  <a:off x="4125880" y="3760953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985BB032-6A20-4D41-878A-455611472D59}"/>
                    </a:ext>
                  </a:extLst>
                </p:cNvPr>
                <p:cNvSpPr/>
                <p:nvPr/>
              </p:nvSpPr>
              <p:spPr>
                <a:xfrm>
                  <a:off x="4124816" y="5821703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A7AC557-6F21-4194-A604-A1A5FAA1C426}"/>
                    </a:ext>
                  </a:extLst>
                </p:cNvPr>
                <p:cNvSpPr/>
                <p:nvPr/>
              </p:nvSpPr>
              <p:spPr>
                <a:xfrm>
                  <a:off x="6000892" y="5795818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DF17A77E-9362-4C83-9464-A97802942576}"/>
                    </a:ext>
                  </a:extLst>
                </p:cNvPr>
                <p:cNvSpPr/>
                <p:nvPr/>
              </p:nvSpPr>
              <p:spPr>
                <a:xfrm>
                  <a:off x="7837008" y="5804782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A29D34A1-A8BB-43FB-B7DD-A87107CF4121}"/>
                    </a:ext>
                  </a:extLst>
                </p:cNvPr>
                <p:cNvCxnSpPr>
                  <a:cxnSpLocks/>
                  <a:stCxn id="65" idx="6"/>
                  <a:endCxn id="40" idx="2"/>
                </p:cNvCxnSpPr>
                <p:nvPr/>
              </p:nvCxnSpPr>
              <p:spPr>
                <a:xfrm flipV="1">
                  <a:off x="4355281" y="3828532"/>
                  <a:ext cx="1641983" cy="47122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9F50B1A-7892-4256-B023-2F8731C6C18E}"/>
                    </a:ext>
                  </a:extLst>
                </p:cNvPr>
                <p:cNvSpPr/>
                <p:nvPr/>
              </p:nvSpPr>
              <p:spPr>
                <a:xfrm>
                  <a:off x="5981299" y="4298527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2D02F5B8-C700-44FA-A460-ECB04C9BE8DF}"/>
                    </a:ext>
                  </a:extLst>
                </p:cNvPr>
                <p:cNvCxnSpPr>
                  <a:cxnSpLocks/>
                  <a:stCxn id="91" idx="2"/>
                  <a:endCxn id="89" idx="6"/>
                </p:cNvCxnSpPr>
                <p:nvPr/>
              </p:nvCxnSpPr>
              <p:spPr>
                <a:xfrm flipH="1" flipV="1">
                  <a:off x="4338375" y="4431586"/>
                  <a:ext cx="1662629" cy="404731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B30DEF79-6D05-4333-8D9B-649E928D711A}"/>
                    </a:ext>
                  </a:extLst>
                </p:cNvPr>
                <p:cNvCxnSpPr>
                  <a:cxnSpLocks/>
                  <a:stCxn id="87" idx="2"/>
                  <a:endCxn id="91" idx="6"/>
                </p:cNvCxnSpPr>
                <p:nvPr/>
              </p:nvCxnSpPr>
              <p:spPr>
                <a:xfrm flipH="1">
                  <a:off x="6230405" y="4389550"/>
                  <a:ext cx="1626215" cy="446767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9347B91B-705F-4829-9634-159621862611}"/>
                    </a:ext>
                  </a:extLst>
                </p:cNvPr>
                <p:cNvCxnSpPr>
                  <a:cxnSpLocks/>
                  <a:stCxn id="101" idx="6"/>
                  <a:endCxn id="159" idx="2"/>
                </p:cNvCxnSpPr>
                <p:nvPr/>
              </p:nvCxnSpPr>
              <p:spPr>
                <a:xfrm>
                  <a:off x="6226665" y="5257489"/>
                  <a:ext cx="807492" cy="111752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54BFC26-7AD8-4420-B0F3-116E4906C383}"/>
                    </a:ext>
                  </a:extLst>
                </p:cNvPr>
                <p:cNvCxnSpPr>
                  <a:cxnSpLocks/>
                  <a:stCxn id="77" idx="6"/>
                  <a:endCxn id="63" idx="2"/>
                </p:cNvCxnSpPr>
                <p:nvPr/>
              </p:nvCxnSpPr>
              <p:spPr>
                <a:xfrm flipV="1">
                  <a:off x="6210700" y="3860946"/>
                  <a:ext cx="1626308" cy="552282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D42C4EB-4B2E-425E-AB92-639D587D2F56}"/>
                    </a:ext>
                  </a:extLst>
                </p:cNvPr>
                <p:cNvSpPr/>
                <p:nvPr/>
              </p:nvSpPr>
              <p:spPr>
                <a:xfrm>
                  <a:off x="7856620" y="4274849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B3ED31D-D1FF-468D-83BD-0E645603D044}"/>
                    </a:ext>
                  </a:extLst>
                </p:cNvPr>
                <p:cNvSpPr/>
                <p:nvPr/>
              </p:nvSpPr>
              <p:spPr>
                <a:xfrm>
                  <a:off x="4108974" y="4316885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84EB9143-D22C-4D6D-BC61-DB443EA0401F}"/>
                    </a:ext>
                  </a:extLst>
                </p:cNvPr>
                <p:cNvSpPr/>
                <p:nvPr/>
              </p:nvSpPr>
              <p:spPr>
                <a:xfrm>
                  <a:off x="6001004" y="4721616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AB160BD2-3F4B-4EA5-83D9-A8ABDDB27102}"/>
                    </a:ext>
                  </a:extLst>
                </p:cNvPr>
                <p:cNvSpPr/>
                <p:nvPr/>
              </p:nvSpPr>
              <p:spPr>
                <a:xfrm>
                  <a:off x="4124815" y="4682085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E463E74-9DBE-4F38-A95B-7F0241301D59}"/>
                    </a:ext>
                  </a:extLst>
                </p:cNvPr>
                <p:cNvSpPr/>
                <p:nvPr/>
              </p:nvSpPr>
              <p:spPr>
                <a:xfrm>
                  <a:off x="4124815" y="5048353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FD35028-2323-48FB-8277-906B4524E107}"/>
                    </a:ext>
                  </a:extLst>
                </p:cNvPr>
                <p:cNvSpPr/>
                <p:nvPr/>
              </p:nvSpPr>
              <p:spPr>
                <a:xfrm>
                  <a:off x="5997264" y="5142788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78567A71-E56A-4A11-B7E0-D465725F960F}"/>
                    </a:ext>
                  </a:extLst>
                </p:cNvPr>
                <p:cNvSpPr/>
                <p:nvPr/>
              </p:nvSpPr>
              <p:spPr>
                <a:xfrm>
                  <a:off x="7836468" y="4759246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7F9A8AFD-B0B3-48D0-9DB3-86746E3154D7}"/>
                    </a:ext>
                  </a:extLst>
                </p:cNvPr>
                <p:cNvCxnSpPr>
                  <a:cxnSpLocks/>
                  <a:stCxn id="99" idx="6"/>
                  <a:endCxn id="101" idx="2"/>
                </p:cNvCxnSpPr>
                <p:nvPr/>
              </p:nvCxnSpPr>
              <p:spPr>
                <a:xfrm>
                  <a:off x="4354216" y="5163054"/>
                  <a:ext cx="1643048" cy="94435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3E0606B5-5C77-43B0-972A-6FA50EDFA50C}"/>
                    </a:ext>
                  </a:extLst>
                </p:cNvPr>
                <p:cNvCxnSpPr>
                  <a:cxnSpLocks/>
                  <a:stCxn id="71" idx="2"/>
                  <a:endCxn id="69" idx="6"/>
                </p:cNvCxnSpPr>
                <p:nvPr/>
              </p:nvCxnSpPr>
              <p:spPr>
                <a:xfrm flipH="1" flipV="1">
                  <a:off x="6230293" y="5910519"/>
                  <a:ext cx="1606715" cy="8964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7A49361-BF5B-4ED2-8C29-94A63C2B8CF7}"/>
                    </a:ext>
                  </a:extLst>
                </p:cNvPr>
                <p:cNvCxnSpPr>
                  <a:cxnSpLocks/>
                  <a:stCxn id="69" idx="2"/>
                  <a:endCxn id="67" idx="6"/>
                </p:cNvCxnSpPr>
                <p:nvPr/>
              </p:nvCxnSpPr>
              <p:spPr>
                <a:xfrm flipH="1">
                  <a:off x="4354217" y="5910519"/>
                  <a:ext cx="1646675" cy="25885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786F01D-F184-4C17-A960-4B4463376006}"/>
                    </a:ext>
                  </a:extLst>
                </p:cNvPr>
                <p:cNvSpPr/>
                <p:nvPr/>
              </p:nvSpPr>
              <p:spPr>
                <a:xfrm>
                  <a:off x="7836468" y="5226353"/>
                  <a:ext cx="229401" cy="2294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lang="en-US" sz="2000" dirty="0"/>
                </a:p>
              </p:txBody>
            </p: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CF7D798F-C33B-4E54-AAE1-67AB875AA199}"/>
                    </a:ext>
                  </a:extLst>
                </p:cNvPr>
                <p:cNvCxnSpPr>
                  <a:cxnSpLocks/>
                  <a:stCxn id="118" idx="2"/>
                  <a:endCxn id="71" idx="2"/>
                </p:cNvCxnSpPr>
                <p:nvPr/>
              </p:nvCxnSpPr>
              <p:spPr>
                <a:xfrm>
                  <a:off x="7836468" y="5341054"/>
                  <a:ext cx="540" cy="578429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B978621-D4EA-4945-9DD5-7E4453601FFC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620" y="3515781"/>
                    <a:ext cx="562590" cy="4616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3000" b="1" dirty="0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5B978621-D4EA-4945-9DD5-7E4453601F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620" y="3515781"/>
                    <a:ext cx="56259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BD7D3001-E126-4BDA-BD57-0758E0ED95CF}"/>
                      </a:ext>
                    </a:extLst>
                  </p:cNvPr>
                  <p:cNvSpPr txBox="1"/>
                  <p:nvPr/>
                </p:nvSpPr>
                <p:spPr>
                  <a:xfrm>
                    <a:off x="6202222" y="3513259"/>
                    <a:ext cx="562590" cy="4616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3000" b="1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BD7D3001-E126-4BDA-BD57-0758E0ED95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22" y="3513259"/>
                    <a:ext cx="562590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E70E6C43-5861-4118-8DF4-1FA2D53EC04A}"/>
                      </a:ext>
                    </a:extLst>
                  </p:cNvPr>
                  <p:cNvSpPr txBox="1"/>
                  <p:nvPr/>
                </p:nvSpPr>
                <p:spPr>
                  <a:xfrm>
                    <a:off x="7778054" y="3515969"/>
                    <a:ext cx="562590" cy="4616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sz="3000" b="1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E70E6C43-5861-4118-8DF4-1FA2D53EC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8054" y="3515969"/>
                    <a:ext cx="562590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8991218-5FB8-47E5-AD17-00FA73E38719}"/>
                      </a:ext>
                    </a:extLst>
                  </p:cNvPr>
                  <p:cNvSpPr txBox="1"/>
                  <p:nvPr/>
                </p:nvSpPr>
                <p:spPr>
                  <a:xfrm>
                    <a:off x="4104114" y="3889004"/>
                    <a:ext cx="544957" cy="4616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3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8991218-5FB8-47E5-AD17-00FA73E387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4114" y="3889004"/>
                    <a:ext cx="54495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3C21C0AE-48B6-4A4B-9303-5B5FD106D10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9490" y="5160043"/>
                    <a:ext cx="544957" cy="4616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sz="3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3C21C0AE-48B6-4A4B-9303-5B5FD106D1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90" y="5160043"/>
                    <a:ext cx="54495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C75BE2CB-8F04-4E93-8CD5-91D0DF01F0EA}"/>
                      </a:ext>
                    </a:extLst>
                  </p:cNvPr>
                  <p:cNvSpPr txBox="1"/>
                  <p:nvPr/>
                </p:nvSpPr>
                <p:spPr>
                  <a:xfrm>
                    <a:off x="8227358" y="4426581"/>
                    <a:ext cx="544957" cy="4616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3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C75BE2CB-8F04-4E93-8CD5-91D0DF01F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7358" y="4426581"/>
                    <a:ext cx="544957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D724FC45-8B00-497C-AA2F-5C36E523841C}"/>
                      </a:ext>
                    </a:extLst>
                  </p:cNvPr>
                  <p:cNvSpPr txBox="1"/>
                  <p:nvPr/>
                </p:nvSpPr>
                <p:spPr>
                  <a:xfrm>
                    <a:off x="8247362" y="5278522"/>
                    <a:ext cx="544957" cy="4616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sz="3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D724FC45-8B00-497C-AA2F-5C36E5238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7362" y="5278522"/>
                    <a:ext cx="544957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BF83C2A8-98C8-4202-B7B2-EB8ABFE6657C}"/>
                  </a:ext>
                </a:extLst>
              </p:cNvPr>
              <p:cNvCxnSpPr>
                <a:cxnSpLocks/>
                <a:stCxn id="89" idx="2"/>
              </p:cNvCxnSpPr>
              <p:nvPr/>
            </p:nvCxnSpPr>
            <p:spPr>
              <a:xfrm flipH="1">
                <a:off x="3778986" y="4746853"/>
                <a:ext cx="782852" cy="141393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C135EEA7-57C1-465B-ACAA-F7A5FD5B35FA}"/>
                  </a:ext>
                </a:extLst>
              </p:cNvPr>
              <p:cNvSpPr/>
              <p:nvPr/>
            </p:nvSpPr>
            <p:spPr>
              <a:xfrm>
                <a:off x="3553496" y="4781308"/>
                <a:ext cx="207732" cy="2077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en-US" sz="2000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F3E83FF-E497-472E-9433-F38AF8D2D744}"/>
                  </a:ext>
                </a:extLst>
              </p:cNvPr>
              <p:cNvSpPr/>
              <p:nvPr/>
            </p:nvSpPr>
            <p:spPr>
              <a:xfrm>
                <a:off x="7210710" y="5492072"/>
                <a:ext cx="207732" cy="2077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en-US" sz="2000" dirty="0"/>
              </a:p>
            </p:txBody>
          </p: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1814F7C2-4E5C-4AD2-951E-DA681C622A96}"/>
                  </a:ext>
                </a:extLst>
              </p:cNvPr>
              <p:cNvCxnSpPr>
                <a:cxnSpLocks/>
                <a:stCxn id="159" idx="6"/>
                <a:endCxn id="103" idx="2"/>
              </p:cNvCxnSpPr>
              <p:nvPr/>
            </p:nvCxnSpPr>
            <p:spPr>
              <a:xfrm flipV="1">
                <a:off x="7418442" y="5147429"/>
                <a:ext cx="518792" cy="44850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88A14F7-9C65-4412-A062-4672C90DD110}"/>
                    </a:ext>
                  </a:extLst>
                </p:cNvPr>
                <p:cNvSpPr txBox="1"/>
                <p:nvPr/>
              </p:nvSpPr>
              <p:spPr>
                <a:xfrm>
                  <a:off x="5147945" y="5729063"/>
                  <a:ext cx="1914370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d>
                        <m:d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a14:m>
                  <a:r>
                    <a:rPr lang="en-US" sz="3000" b="1" dirty="0"/>
                    <a:t>-fence</a:t>
                  </a:r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88A14F7-9C65-4412-A062-4672C90DD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945" y="5729063"/>
                  <a:ext cx="1914370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26316" r="-11356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94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THEOREM 5.2 </a:t>
                </a:r>
                <a:r>
                  <a:rPr lang="en-US" sz="2000" b="1" dirty="0"/>
                  <a:t>(Main Objective)</a:t>
                </a:r>
                <a:br>
                  <a:rPr lang="en-US" sz="2000" b="1" i="1" dirty="0"/>
                </a:b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there’s an integer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such that any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containing a well-linked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dirty="0"/>
                  <a:t>-web contains a well-linked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b="0" dirty="0"/>
                  <a:t>-fence.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blipFill>
                <a:blip r:embed="rId2"/>
                <a:stretch>
                  <a:fillRect l="-592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285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2057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5.3</a:t>
                </a:r>
                <a:br>
                  <a:rPr lang="en-US" sz="2000" b="1" i="1" dirty="0"/>
                </a:br>
                <a:r>
                  <a:rPr lang="en-US" sz="2000" dirty="0"/>
                  <a:t>An </a:t>
                </a:r>
                <a:r>
                  <a:rPr lang="en-US" sz="2000" b="1" dirty="0"/>
                  <a:t>acyclic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r>
                  <a:rPr lang="en-US" sz="2000" b="1" dirty="0"/>
                  <a:t>-grid</a:t>
                </a:r>
                <a:r>
                  <a:rPr lang="en-US" sz="2000" b="0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b="0" dirty="0"/>
                  <a:t>-web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000" b="0" dirty="0"/>
                  <a:t>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="0" dirty="0"/>
                  <a:t> such that</a:t>
                </a:r>
              </a:p>
              <a:p>
                <a:pPr marL="457200" indent="-457200"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is a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="0" dirty="0"/>
                  <a:t>,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f</a:t>
                </a:r>
                <a:r>
                  <a:rPr lang="en-US" sz="2000" b="0" dirty="0"/>
                  <a:t>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, the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𝑖𝑞</m:t>
                        </m:r>
                      </m:sub>
                    </m:sSub>
                  </m:oMath>
                </a14:m>
                <a:r>
                  <a:rPr lang="en-US" sz="2000" b="0" dirty="0"/>
                  <a:t> are in order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, and</a:t>
                </a: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="0" dirty="0"/>
                  <a:t>, the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𝑝𝑗</m:t>
                        </m:r>
                      </m:sub>
                    </m:sSub>
                  </m:oMath>
                </a14:m>
                <a:r>
                  <a:rPr lang="en-US" sz="2000" b="0" dirty="0"/>
                  <a:t> are in order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.</a:t>
                </a:r>
              </a:p>
              <a:p>
                <a:r>
                  <a:rPr lang="en-US" sz="2000" dirty="0"/>
                  <a:t>The </a:t>
                </a:r>
                <a:r>
                  <a:rPr lang="en-US" sz="2000" b="1" dirty="0"/>
                  <a:t>top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bottom</a:t>
                </a:r>
                <a:r>
                  <a:rPr lang="en-US" sz="2000" dirty="0"/>
                  <a:t> of the acyclic grid is those of the underlying web.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2057807"/>
              </a:xfrm>
              <a:prstGeom prst="rect">
                <a:avLst/>
              </a:prstGeom>
              <a:blipFill>
                <a:blip r:embed="rId2"/>
                <a:stretch>
                  <a:fillRect l="-592" t="-1775" b="-4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27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50118"/>
                <a:ext cx="1119650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i="1" dirty="0">
                    <a:solidFill>
                      <a:schemeClr val="tx1"/>
                    </a:solidFill>
                  </a:rPr>
                  <a:t>DEFINITION 1.3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width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of a tree decomposition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tree width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𝑡𝑤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</a:t>
                </a:r>
                <a:r>
                  <a:rPr lang="en-US" sz="2000" dirty="0"/>
                  <a:t>a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the minimum width among all possible decompositions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50118"/>
                <a:ext cx="11196501" cy="1015663"/>
              </a:xfrm>
              <a:prstGeom prst="rect">
                <a:avLst/>
              </a:prstGeom>
              <a:blipFill>
                <a:blip r:embed="rId2"/>
                <a:stretch>
                  <a:fillRect l="-599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C191F87-CED2-4576-81C8-20250C6907EA}"/>
              </a:ext>
            </a:extLst>
          </p:cNvPr>
          <p:cNvGrpSpPr/>
          <p:nvPr/>
        </p:nvGrpSpPr>
        <p:grpSpPr>
          <a:xfrm>
            <a:off x="1055211" y="2632427"/>
            <a:ext cx="3519738" cy="2627142"/>
            <a:chOff x="892569" y="3902408"/>
            <a:chExt cx="2741998" cy="2046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233B4-0D28-4B99-8078-BB08A3381981}"/>
                </a:ext>
              </a:extLst>
            </p:cNvPr>
            <p:cNvSpPr/>
            <p:nvPr/>
          </p:nvSpPr>
          <p:spPr>
            <a:xfrm>
              <a:off x="3098990" y="4642267"/>
              <a:ext cx="535577" cy="5626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sz="2000" dirty="0"/>
                <a:t>3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CF251AA-CFC4-4BF2-ACC9-DB8DD77E2854}"/>
                </a:ext>
              </a:extLst>
            </p:cNvPr>
            <p:cNvSpPr/>
            <p:nvPr/>
          </p:nvSpPr>
          <p:spPr>
            <a:xfrm>
              <a:off x="2369378" y="3902408"/>
              <a:ext cx="535577" cy="5626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sz="2000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6A3FDD5-E094-4AFD-A9DD-2B18C595A33C}"/>
                </a:ext>
              </a:extLst>
            </p:cNvPr>
            <p:cNvSpPr/>
            <p:nvPr/>
          </p:nvSpPr>
          <p:spPr>
            <a:xfrm>
              <a:off x="1671168" y="4626515"/>
              <a:ext cx="535577" cy="5626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sz="2000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1048CC-256A-4BB4-A294-267EABCAC012}"/>
                </a:ext>
              </a:extLst>
            </p:cNvPr>
            <p:cNvSpPr/>
            <p:nvPr/>
          </p:nvSpPr>
          <p:spPr>
            <a:xfrm>
              <a:off x="892569" y="5385226"/>
              <a:ext cx="535577" cy="5626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sz="2000" dirty="0"/>
                <a:t>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D96F8B-3B81-4147-AFF5-E7A98A7E7DD7}"/>
                </a:ext>
              </a:extLst>
            </p:cNvPr>
            <p:cNvSpPr/>
            <p:nvPr/>
          </p:nvSpPr>
          <p:spPr>
            <a:xfrm>
              <a:off x="2342656" y="5386412"/>
              <a:ext cx="535577" cy="5626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sz="2000" dirty="0"/>
                <a:t>5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0F4887-8E0E-493F-AFF6-2B709E7EEA05}"/>
                </a:ext>
              </a:extLst>
            </p:cNvPr>
            <p:cNvCxnSpPr>
              <a:cxnSpLocks/>
              <a:stCxn id="4" idx="5"/>
              <a:endCxn id="3" idx="0"/>
            </p:cNvCxnSpPr>
            <p:nvPr/>
          </p:nvCxnSpPr>
          <p:spPr>
            <a:xfrm>
              <a:off x="2826522" y="4382644"/>
              <a:ext cx="540257" cy="259623"/>
            </a:xfrm>
            <a:prstGeom prst="line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D28689-2580-4813-BF63-7468682E37D0}"/>
                </a:ext>
              </a:extLst>
            </p:cNvPr>
            <p:cNvCxnSpPr>
              <a:cxnSpLocks/>
              <a:stCxn id="5" idx="5"/>
              <a:endCxn id="18" idx="0"/>
            </p:cNvCxnSpPr>
            <p:nvPr/>
          </p:nvCxnSpPr>
          <p:spPr>
            <a:xfrm>
              <a:off x="2128312" y="5106750"/>
              <a:ext cx="482133" cy="279662"/>
            </a:xfrm>
            <a:prstGeom prst="line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391FBA-84BB-4F42-9B17-8086FB0E63A0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1938957" y="4382644"/>
              <a:ext cx="508854" cy="243871"/>
            </a:xfrm>
            <a:prstGeom prst="line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D1ED66-0254-4F14-9256-D35C88F4E80D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1160358" y="5106750"/>
              <a:ext cx="589243" cy="278476"/>
            </a:xfrm>
            <a:prstGeom prst="line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1E103-5147-4D9E-9401-532E887E961C}"/>
              </a:ext>
            </a:extLst>
          </p:cNvPr>
          <p:cNvGrpSpPr/>
          <p:nvPr/>
        </p:nvGrpSpPr>
        <p:grpSpPr>
          <a:xfrm>
            <a:off x="5293235" y="2838371"/>
            <a:ext cx="4647635" cy="2359785"/>
            <a:chOff x="892569" y="3952871"/>
            <a:chExt cx="3831908" cy="1945609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3C17FB2-4847-44EA-9E50-219356381C48}"/>
                </a:ext>
              </a:extLst>
            </p:cNvPr>
            <p:cNvSpPr/>
            <p:nvPr/>
          </p:nvSpPr>
          <p:spPr>
            <a:xfrm>
              <a:off x="3654859" y="4702329"/>
              <a:ext cx="1069618" cy="463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sz="2000" dirty="0"/>
                <a:t>  {1,3}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2E4B27F-9E59-4CB1-87E0-37D37DA1A806}"/>
                </a:ext>
              </a:extLst>
            </p:cNvPr>
            <p:cNvSpPr/>
            <p:nvPr/>
          </p:nvSpPr>
          <p:spPr>
            <a:xfrm>
              <a:off x="2811206" y="3952871"/>
              <a:ext cx="802435" cy="463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sz="2000" dirty="0"/>
                <a:t>  {1}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9FED5CF-0705-4CAA-97AA-592FC2B9ECC8}"/>
                </a:ext>
              </a:extLst>
            </p:cNvPr>
            <p:cNvSpPr/>
            <p:nvPr/>
          </p:nvSpPr>
          <p:spPr>
            <a:xfrm>
              <a:off x="1766228" y="4703965"/>
              <a:ext cx="1069618" cy="463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sz="2000" dirty="0"/>
                <a:t> {1,2}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2C2EE2F-1FB7-404B-8BBE-04174D76F34C}"/>
                </a:ext>
              </a:extLst>
            </p:cNvPr>
            <p:cNvSpPr/>
            <p:nvPr/>
          </p:nvSpPr>
          <p:spPr>
            <a:xfrm>
              <a:off x="892569" y="5434600"/>
              <a:ext cx="1069618" cy="463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sz="2000" dirty="0"/>
                <a:t>  {2,4}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7C1C7F-2C6B-4A80-9AF8-C06FFFCF7E10}"/>
                </a:ext>
              </a:extLst>
            </p:cNvPr>
            <p:cNvSpPr/>
            <p:nvPr/>
          </p:nvSpPr>
          <p:spPr>
            <a:xfrm>
              <a:off x="2694194" y="5421010"/>
              <a:ext cx="1036460" cy="4638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sz="2000" dirty="0"/>
                <a:t>  {2,5}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A59149-34F8-4DB5-9C7D-84F364E7FE32}"/>
                </a:ext>
              </a:extLst>
            </p:cNvPr>
            <p:cNvCxnSpPr>
              <a:cxnSpLocks/>
              <a:stCxn id="55" idx="5"/>
              <a:endCxn id="54" idx="0"/>
            </p:cNvCxnSpPr>
            <p:nvPr/>
          </p:nvCxnSpPr>
          <p:spPr>
            <a:xfrm>
              <a:off x="3496127" y="4348818"/>
              <a:ext cx="693541" cy="353511"/>
            </a:xfrm>
            <a:prstGeom prst="line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7A360A-668F-4D3A-BD9E-B3E1B079D501}"/>
                </a:ext>
              </a:extLst>
            </p:cNvPr>
            <p:cNvCxnSpPr>
              <a:cxnSpLocks/>
              <a:stCxn id="56" idx="5"/>
              <a:endCxn id="58" idx="0"/>
            </p:cNvCxnSpPr>
            <p:nvPr/>
          </p:nvCxnSpPr>
          <p:spPr>
            <a:xfrm>
              <a:off x="2679204" y="5099912"/>
              <a:ext cx="533220" cy="321098"/>
            </a:xfrm>
            <a:prstGeom prst="line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988630-30BD-4534-9039-A8062B3D5E91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 flipH="1">
              <a:off x="2301037" y="4348818"/>
              <a:ext cx="627683" cy="355147"/>
            </a:xfrm>
            <a:prstGeom prst="line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63E82-8537-4D64-8712-73BC76DE3C7E}"/>
                </a:ext>
              </a:extLst>
            </p:cNvPr>
            <p:cNvCxnSpPr>
              <a:cxnSpLocks/>
              <a:stCxn id="56" idx="3"/>
              <a:endCxn id="57" idx="0"/>
            </p:cNvCxnSpPr>
            <p:nvPr/>
          </p:nvCxnSpPr>
          <p:spPr>
            <a:xfrm flipH="1">
              <a:off x="1427378" y="5099912"/>
              <a:ext cx="495492" cy="334688"/>
            </a:xfrm>
            <a:prstGeom prst="line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직사각형 1">
            <a:extLst>
              <a:ext uri="{FF2B5EF4-FFF2-40B4-BE49-F238E27FC236}">
                <a16:creationId xmlns:a16="http://schemas.microsoft.com/office/drawing/2014/main" id="{97A2D42B-2999-41A3-90E4-8515FDEF9E39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1" name="직선 연결선 9">
            <a:extLst>
              <a:ext uri="{FF2B5EF4-FFF2-40B4-BE49-F238E27FC236}">
                <a16:creationId xmlns:a16="http://schemas.microsoft.com/office/drawing/2014/main" id="{313B136A-BAC7-415D-A62F-3996D1B3DBFA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2B3F821-D0D9-4F57-8BAC-F9BD5C51EB45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Prologue</a:t>
            </a:r>
          </a:p>
        </p:txBody>
      </p:sp>
    </p:spTree>
    <p:extLst>
      <p:ext uri="{BB962C8B-B14F-4D97-AF65-F5344CB8AC3E}">
        <p14:creationId xmlns:p14="http://schemas.microsoft.com/office/powerpoint/2010/main" val="758536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5.4</a:t>
                </a:r>
                <a:br>
                  <a:rPr lang="en-US" sz="2000" b="1" i="1" dirty="0"/>
                </a:br>
                <a:r>
                  <a:rPr lang="en-US" sz="2000" dirty="0"/>
                  <a:t>For every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there is an integer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 such that every digraph with an acyclic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dirty="0"/>
                  <a:t>-grid has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b="0" dirty="0"/>
                  <a:t>-fence such that the top and bottom of the fence are subsets of the top and bottom of the acyclic grid.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1323439"/>
              </a:xfrm>
              <a:prstGeom prst="rect">
                <a:avLst/>
              </a:prstGeom>
              <a:blipFill>
                <a:blip r:embed="rId2"/>
                <a:stretch>
                  <a:fillRect l="-592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82FBF95-637C-4DF5-8724-521A43802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53" y="2127897"/>
            <a:ext cx="4581369" cy="404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89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THEOREM 5.5</a:t>
                </a:r>
                <a:br>
                  <a:rPr lang="en-US" sz="2000" b="1" dirty="0"/>
                </a:br>
                <a:r>
                  <a:rPr lang="en-US" sz="2000" dirty="0"/>
                  <a:t>For all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there is 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0" dirty="0"/>
                  <a:t> such that every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containing a well-linked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b="0" dirty="0"/>
                  <a:t>-web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b="0" dirty="0"/>
                  <a:t>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b="0" dirty="0"/>
                  <a:t> contains a well-linked acyclic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0" dirty="0"/>
                  <a:t>-grid.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blipFill>
                <a:blip r:embed="rId2"/>
                <a:stretch>
                  <a:fillRect l="-592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735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3" y="804458"/>
                <a:ext cx="11449057" cy="267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5.6</a:t>
                </a:r>
                <a:br>
                  <a:rPr lang="en-US" sz="2000" b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 be a linkage,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 a </a:t>
                </a:r>
                <a:r>
                  <a:rPr lang="en-US" sz="2000" b="0" dirty="0" err="1"/>
                  <a:t>sublinkage</a:t>
                </a:r>
                <a:r>
                  <a:rPr lang="en-US" sz="2000" b="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b="0" dirty="0"/>
                  <a:t>, </a:t>
                </a:r>
                <a:r>
                  <a:rPr lang="en-US" sz="2000" dirty="0"/>
                  <a:t>a</a:t>
                </a:r>
                <a:r>
                  <a:rPr lang="en-US" sz="2000" b="0" dirty="0"/>
                  <a:t>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 a path intersecting every paths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="0" dirty="0"/>
                  <a:t>.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en-US" sz="2000" b="1" dirty="0" err="1"/>
                  <a:t>splittable</a:t>
                </a:r>
                <a:r>
                  <a:rPr lang="en-US" sz="2000" b="1" dirty="0"/>
                  <a:t> </a:t>
                </a:r>
                <a:r>
                  <a:rPr lang="en-US" sz="2000" b="0" dirty="0"/>
                  <a:t>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 if there is a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b="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b="0" dirty="0"/>
                  <a:t> intersects with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/>
                  <a:t> are paths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000" b="0" dirty="0"/>
                  <a:t>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b="0" dirty="0"/>
                  <a:t>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is a </a:t>
                </a:r>
                <a:r>
                  <a:rPr lang="en-US" sz="2000" b="1" dirty="0"/>
                  <a:t>segmentation</a:t>
                </a:r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 if there are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/>
                  <a:t> for suitable </a:t>
                </a:r>
                <a:r>
                  <a:rPr lang="en-US" sz="2000" b="0" dirty="0" err="1"/>
                  <a:t>subpaths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0" dirty="0"/>
                  <a:t> can be ordered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3" y="804458"/>
                <a:ext cx="11449057" cy="2675348"/>
              </a:xfrm>
              <a:prstGeom prst="rect">
                <a:avLst/>
              </a:prstGeom>
              <a:blipFill>
                <a:blip r:embed="rId2"/>
                <a:stretch>
                  <a:fillRect l="-586" t="-1367" r="-213"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548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58185-070E-4478-B848-76B42FF37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64" y="723890"/>
            <a:ext cx="3158648" cy="25145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7664077" cy="5208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5.7</a:t>
                </a:r>
                <a:br>
                  <a:rPr lang="en-US" sz="2000" b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 be linkages,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0" dirty="0"/>
                  <a:t> a </a:t>
                </a:r>
                <a:r>
                  <a:rPr lang="en-US" sz="2000" b="0" dirty="0" err="1"/>
                  <a:t>sublinkage</a:t>
                </a:r>
                <a:r>
                  <a:rPr lang="en-US" sz="2000" b="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b="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b="1" dirty="0"/>
                  <a:t>-split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of linkages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can be ordered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in a way that there is a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and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and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can be segmented into </a:t>
                </a:r>
                <a:r>
                  <a:rPr lang="en-US" sz="2000" dirty="0" err="1"/>
                  <a:t>subpaths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b="1" dirty="0"/>
                  <a:t>-segmentation</a:t>
                </a:r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is a linkage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is a linkage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is a segmentation of every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into segments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/>
                  <a:t> and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and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 segment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in segment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-split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-segmentation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are </a:t>
                </a:r>
                <a:r>
                  <a:rPr lang="en-US" sz="2000" b="1" dirty="0"/>
                  <a:t>well-linked</a:t>
                </a:r>
                <a:r>
                  <a:rPr lang="en-US" sz="2000" dirty="0"/>
                  <a:t> if the set of start and endpoints of the paths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is a well-linked set.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7664077" cy="5208221"/>
              </a:xfrm>
              <a:prstGeom prst="rect">
                <a:avLst/>
              </a:prstGeom>
              <a:blipFill>
                <a:blip r:embed="rId3"/>
                <a:stretch>
                  <a:fillRect l="-875" t="-703" r="-239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4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2AC7034-BC43-4C06-BCFD-8845B15CD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64" y="3571821"/>
            <a:ext cx="3402836" cy="2162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E0F25-A2D1-4602-82B3-30CB0D575F9F}"/>
              </a:ext>
            </a:extLst>
          </p:cNvPr>
          <p:cNvSpPr txBox="1"/>
          <p:nvPr/>
        </p:nvSpPr>
        <p:spPr>
          <a:xfrm>
            <a:off x="9514732" y="3063587"/>
            <a:ext cx="219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6-split of order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3E708-C76E-48F9-B0C1-C991519E8173}"/>
              </a:ext>
            </a:extLst>
          </p:cNvPr>
          <p:cNvSpPr txBox="1"/>
          <p:nvPr/>
        </p:nvSpPr>
        <p:spPr>
          <a:xfrm>
            <a:off x="9110250" y="5746512"/>
            <a:ext cx="300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2-segmentation of order 7</a:t>
            </a:r>
          </a:p>
        </p:txBody>
      </p:sp>
    </p:spTree>
    <p:extLst>
      <p:ext uri="{BB962C8B-B14F-4D97-AF65-F5344CB8AC3E}">
        <p14:creationId xmlns:p14="http://schemas.microsoft.com/office/powerpoint/2010/main" val="1239188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449056" cy="1055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REMARK 5.8</a:t>
                </a:r>
                <a:br>
                  <a:rPr lang="en-US" sz="2000" b="1" dirty="0"/>
                </a:b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only contains a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, we allow writing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-split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Furthermore, as the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-split is important, we’ll often write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449056" cy="1055289"/>
              </a:xfrm>
              <a:prstGeom prst="rect">
                <a:avLst/>
              </a:prstGeom>
              <a:blipFill>
                <a:blip r:embed="rId2"/>
                <a:stretch>
                  <a:fillRect l="-586" t="-3468" b="-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7041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449056" cy="1340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5.9</a:t>
                </a:r>
                <a:br>
                  <a:rPr lang="en-US" sz="2000" b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be a linkage and let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𝒬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be a </a:t>
                </a:r>
                <a:r>
                  <a:rPr lang="en-US" sz="2000" dirty="0" err="1"/>
                  <a:t>sublinkage</a:t>
                </a:r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be a path intersecting every path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.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contains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splittable</a:t>
                </a:r>
                <a:r>
                  <a:rPr lang="en-US" sz="2000" dirty="0"/>
                  <a:t> edge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or there is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-segmentation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449056" cy="1340175"/>
              </a:xfrm>
              <a:prstGeom prst="rect">
                <a:avLst/>
              </a:prstGeom>
              <a:blipFill>
                <a:blip r:embed="rId2"/>
                <a:stretch>
                  <a:fillRect l="-586" t="-2727" r="-53" b="-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378337-426B-4A33-B3BB-CA06AB662BC9}"/>
                  </a:ext>
                </a:extLst>
              </p:cNvPr>
              <p:cNvSpPr txBox="1"/>
              <p:nvPr/>
            </p:nvSpPr>
            <p:spPr>
              <a:xfrm>
                <a:off x="742938" y="2014987"/>
                <a:ext cx="11449056" cy="10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  <a:br>
                  <a:rPr lang="en-US" sz="2000" b="1" dirty="0"/>
                </a:br>
                <a:r>
                  <a:rPr lang="en-US" sz="2000" dirty="0"/>
                  <a:t>It’s enough to show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be the minimal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that includes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378337-426B-4A33-B3BB-CA06AB662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8" y="2014987"/>
                <a:ext cx="11449056" cy="1087157"/>
              </a:xfrm>
              <a:prstGeom prst="rect">
                <a:avLst/>
              </a:prstGeom>
              <a:blipFill>
                <a:blip r:embed="rId4"/>
                <a:stretch>
                  <a:fillRect l="-586" t="-3371" r="-213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E2F7FA-7705-439D-AC70-1C0201FCE7A4}"/>
                  </a:ext>
                </a:extLst>
              </p:cNvPr>
              <p:cNvSpPr txBox="1"/>
              <p:nvPr/>
            </p:nvSpPr>
            <p:spPr>
              <a:xfrm>
                <a:off x="742932" y="3028890"/>
                <a:ext cx="11449056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some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for 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splittable</a:t>
                </a:r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E2F7FA-7705-439D-AC70-1C0201FC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2" y="3028890"/>
                <a:ext cx="11449056" cy="424796"/>
              </a:xfrm>
              <a:prstGeom prst="rect">
                <a:avLst/>
              </a:prstGeom>
              <a:blipFill>
                <a:blip r:embed="rId5"/>
                <a:stretch>
                  <a:fillRect l="-586" t="-8571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8D1B56-4490-4C8B-82F7-53A1EAFC8A38}"/>
                  </a:ext>
                </a:extLst>
              </p:cNvPr>
              <p:cNvSpPr txBox="1"/>
              <p:nvPr/>
            </p:nvSpPr>
            <p:spPr>
              <a:xfrm>
                <a:off x="742944" y="3402241"/>
                <a:ext cx="11449056" cy="106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Otherwise, every 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occurs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fewer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and therefore, 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are pairwise disjoint.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is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-segmentation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8D1B56-4490-4C8B-82F7-53A1EAFC8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3402241"/>
                <a:ext cx="11449056" cy="1068306"/>
              </a:xfrm>
              <a:prstGeom prst="rect">
                <a:avLst/>
              </a:prstGeom>
              <a:blipFill>
                <a:blip r:embed="rId6"/>
                <a:stretch>
                  <a:fillRect l="-586" t="-2857" r="-373" b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449056" cy="197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COROLLARY 5.10</a:t>
                </a:r>
                <a:br>
                  <a:rPr lang="en-US" sz="2000" b="1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be a digraph,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 linkage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 </a:t>
                </a:r>
                <a:r>
                  <a:rPr lang="en-US" sz="2000" dirty="0" err="1"/>
                  <a:t>sublinkage</a:t>
                </a:r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a path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intersecting every path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such that for all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there are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pairwise vertex-disjoint paths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 Then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there is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-segmentation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or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-split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449056" cy="1978619"/>
              </a:xfrm>
              <a:prstGeom prst="rect">
                <a:avLst/>
              </a:prstGeom>
              <a:blipFill>
                <a:blip r:embed="rId2"/>
                <a:stretch>
                  <a:fillRect l="-586" t="-1846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378337-426B-4A33-B3BB-CA06AB662BC9}"/>
                  </a:ext>
                </a:extLst>
              </p:cNvPr>
              <p:cNvSpPr txBox="1"/>
              <p:nvPr/>
            </p:nvSpPr>
            <p:spPr>
              <a:xfrm>
                <a:off x="742938" y="2653431"/>
                <a:ext cx="114490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  <a:br>
                  <a:rPr lang="en-US" sz="2000" b="1" dirty="0"/>
                </a:br>
                <a:r>
                  <a:rPr lang="en-US" sz="2000" dirty="0"/>
                  <a:t>By lemma 5.9, there is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-segmentation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or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splittable</a:t>
                </a:r>
                <a:r>
                  <a:rPr lang="en-US" sz="2000" dirty="0"/>
                  <a:t>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 In the second case,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dirty="0"/>
                  <a:t> witnessing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splittable</a:t>
                </a:r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378337-426B-4A33-B3BB-CA06AB662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8" y="2653431"/>
                <a:ext cx="11449056" cy="1015663"/>
              </a:xfrm>
              <a:prstGeom prst="rect">
                <a:avLst/>
              </a:prstGeom>
              <a:blipFill>
                <a:blip r:embed="rId4"/>
                <a:stretch>
                  <a:fillRect l="-586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A8F18D-5970-4BFA-85AC-2286EB6EDFA8}"/>
                  </a:ext>
                </a:extLst>
              </p:cNvPr>
              <p:cNvSpPr txBox="1"/>
              <p:nvPr/>
            </p:nvSpPr>
            <p:spPr>
              <a:xfrm>
                <a:off x="742944" y="3669094"/>
                <a:ext cx="11449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As there are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disjoint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of the paths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A8F18D-5970-4BFA-85AC-2286EB6ED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3669094"/>
                <a:ext cx="11449056" cy="400110"/>
              </a:xfrm>
              <a:prstGeom prst="rect">
                <a:avLst/>
              </a:prstGeom>
              <a:blipFill>
                <a:blip r:embed="rId5"/>
                <a:stretch>
                  <a:fillRect l="-586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965FFF-FDA7-4EE1-B638-E3C115FBF680}"/>
                  </a:ext>
                </a:extLst>
              </p:cNvPr>
              <p:cNvSpPr txBox="1"/>
              <p:nvPr/>
            </p:nvSpPr>
            <p:spPr>
              <a:xfrm>
                <a:off x="742944" y="4069204"/>
                <a:ext cx="11449056" cy="74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Therefore, there’s a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000" dirty="0"/>
                  <a:t>, the last vertex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000" dirty="0"/>
                  <a:t> occurs before the first vertex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000" dirty="0"/>
                  <a:t>. Hence,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is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-split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965FFF-FDA7-4EE1-B638-E3C115FBF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4069204"/>
                <a:ext cx="11449056" cy="747512"/>
              </a:xfrm>
              <a:prstGeom prst="rect">
                <a:avLst/>
              </a:prstGeom>
              <a:blipFill>
                <a:blip r:embed="rId6"/>
                <a:stretch>
                  <a:fillRect l="-586" t="-4918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9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96947"/>
                <a:ext cx="11449056" cy="267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5.11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be integers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 linkage.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r>
                  <a:rPr lang="en-US" sz="2000" b="1" dirty="0"/>
                  <a:t>-web with </a:t>
                </a:r>
                <a:r>
                  <a:rPr lang="en-US" sz="2000" b="1" dirty="0" err="1"/>
                  <a:t>linkedness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b="1" dirty="0"/>
                  <a:t>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𝓠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in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consists of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linkage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linkage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such that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intersects every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and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and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 there are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disjoint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</a:t>
                </a:r>
                <a:r>
                  <a:rPr lang="en-US" sz="2000" dirty="0" err="1"/>
                  <a:t>subpaths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is called the top of the web, denoted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is the bottom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𝑏𝑜𝑡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 The web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well-linked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well-linked.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96947"/>
                <a:ext cx="11449056" cy="2678810"/>
              </a:xfrm>
              <a:prstGeom prst="rect">
                <a:avLst/>
              </a:prstGeom>
              <a:blipFill>
                <a:blip r:embed="rId2"/>
                <a:stretch>
                  <a:fillRect l="-586" t="-1136" r="-852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108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CC6903-AA87-4041-A1B7-F46A5D515BB9}"/>
                  </a:ext>
                </a:extLst>
              </p:cNvPr>
              <p:cNvSpPr txBox="1"/>
              <p:nvPr/>
            </p:nvSpPr>
            <p:spPr>
              <a:xfrm>
                <a:off x="742938" y="850118"/>
                <a:ext cx="11449056" cy="2109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5.12</a:t>
                </a:r>
              </a:p>
              <a:p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, and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there is a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𝑝𝑞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 such that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-web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with </a:t>
                </a:r>
                <a:r>
                  <a:rPr lang="en-US" sz="2000" dirty="0" err="1"/>
                  <a:t>linkedness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either contains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-split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or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-segmentation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Furthermore,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𝒲</m:t>
                    </m:r>
                  </m:oMath>
                </a14:m>
                <a:r>
                  <a:rPr lang="en-US" sz="2000" dirty="0"/>
                  <a:t> is well-linked, then so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(in both cases)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CC6903-AA87-4041-A1B7-F46A5D515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8" y="850118"/>
                <a:ext cx="11449056" cy="2109295"/>
              </a:xfrm>
              <a:prstGeom prst="rect">
                <a:avLst/>
              </a:prstGeom>
              <a:blipFill>
                <a:blip r:embed="rId4"/>
                <a:stretch>
                  <a:fillRect l="-586" t="-1445" b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73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449056" cy="1700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5.13</a:t>
                </a:r>
              </a:p>
              <a:p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r>
                  <a:rPr lang="en-US" sz="2000" b="1" dirty="0"/>
                  <a:t>-pseudo</a:t>
                </a:r>
                <a:r>
                  <a:rPr lang="en-US" sz="2000" dirty="0"/>
                  <a:t> fence is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of pairwise disjoint paths,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, such that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can be divided into 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occurring in this order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intersects with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nowhere else. Furthermore,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, there is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connecting the endpoint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to the </a:t>
                </a:r>
                <a:r>
                  <a:rPr lang="en-US" sz="2000" dirty="0" err="1"/>
                  <a:t>startpoint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449056" cy="1700658"/>
              </a:xfrm>
              <a:prstGeom prst="rect">
                <a:avLst/>
              </a:prstGeom>
              <a:blipFill>
                <a:blip r:embed="rId2"/>
                <a:stretch>
                  <a:fillRect l="-586" t="-2151" b="-5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CC6903-AA87-4041-A1B7-F46A5D515BB9}"/>
                  </a:ext>
                </a:extLst>
              </p:cNvPr>
              <p:cNvSpPr txBox="1"/>
              <p:nvPr/>
            </p:nvSpPr>
            <p:spPr>
              <a:xfrm>
                <a:off x="742938" y="2414354"/>
                <a:ext cx="114490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REMAKR 5.14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be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-split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of some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of linkages.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form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/>
                  <a:t>-pseudo fence.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CC6903-AA87-4041-A1B7-F46A5D515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8" y="2414354"/>
                <a:ext cx="11449056" cy="1015663"/>
              </a:xfrm>
              <a:prstGeom prst="rect">
                <a:avLst/>
              </a:prstGeom>
              <a:blipFill>
                <a:blip r:embed="rId4"/>
                <a:stretch>
                  <a:fillRect l="-586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8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1FD9B7-B561-460F-B9E4-744E6FFCB784}"/>
                  </a:ext>
                </a:extLst>
              </p:cNvPr>
              <p:cNvSpPr txBox="1"/>
              <p:nvPr/>
            </p:nvSpPr>
            <p:spPr>
              <a:xfrm>
                <a:off x="742944" y="825845"/>
                <a:ext cx="11196501" cy="1361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i="1" dirty="0"/>
                  <a:t>DEFINITION 1.4</a:t>
                </a:r>
                <a:endParaRPr lang="en-US" sz="2000" b="1" dirty="0"/>
              </a:p>
              <a:p>
                <a:pPr algn="just"/>
                <a:r>
                  <a:rPr lang="en-US" sz="2000" dirty="0"/>
                  <a:t>The </a:t>
                </a:r>
                <a:r>
                  <a:rPr lang="en-US" sz="2000" b="1" dirty="0"/>
                  <a:t>grid</a:t>
                </a:r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/>
                  <a:t> is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with</a:t>
                </a:r>
              </a:p>
              <a:p>
                <a:pPr marL="457200" indent="-457200" algn="just"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 algn="just">
                  <a:buFontTx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1FD9B7-B561-460F-B9E4-744E6FFC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25845"/>
                <a:ext cx="11196501" cy="1361591"/>
              </a:xfrm>
              <a:prstGeom prst="rect">
                <a:avLst/>
              </a:prstGeom>
              <a:blipFill>
                <a:blip r:embed="rId2"/>
                <a:stretch>
                  <a:fillRect l="-599" t="-2232" b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D06F16-29C8-498B-A8A7-37D7C7224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88" y="2717161"/>
            <a:ext cx="2974152" cy="2596749"/>
          </a:xfrm>
          <a:prstGeom prst="rect">
            <a:avLst/>
          </a:prstGeom>
        </p:spPr>
      </p:pic>
      <p:sp>
        <p:nvSpPr>
          <p:cNvPr id="14" name="직사각형 1">
            <a:extLst>
              <a:ext uri="{FF2B5EF4-FFF2-40B4-BE49-F238E27FC236}">
                <a16:creationId xmlns:a16="http://schemas.microsoft.com/office/drawing/2014/main" id="{62592AA7-A4F2-4472-AAB1-F57376FBF694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9">
            <a:extLst>
              <a:ext uri="{FF2B5EF4-FFF2-40B4-BE49-F238E27FC236}">
                <a16:creationId xmlns:a16="http://schemas.microsoft.com/office/drawing/2014/main" id="{41049905-6442-4DB0-91D1-AB885C8AA7C9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A395CB-AA02-4321-8E9C-D69161AFAE58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Prologue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50368-AF73-4792-83A6-78EFCBDD4C8B}"/>
              </a:ext>
            </a:extLst>
          </p:cNvPr>
          <p:cNvSpPr txBox="1"/>
          <p:nvPr/>
        </p:nvSpPr>
        <p:spPr>
          <a:xfrm>
            <a:off x="4268735" y="5289637"/>
            <a:ext cx="2758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/>
              <a:t>A grid of order 4</a:t>
            </a:r>
          </a:p>
        </p:txBody>
      </p:sp>
    </p:spTree>
    <p:extLst>
      <p:ext uri="{BB962C8B-B14F-4D97-AF65-F5344CB8AC3E}">
        <p14:creationId xmlns:p14="http://schemas.microsoft.com/office/powerpoint/2010/main" val="15431139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27C1E-310A-4ADD-9810-D72EE2984891}"/>
                  </a:ext>
                </a:extLst>
              </p:cNvPr>
              <p:cNvSpPr txBox="1"/>
              <p:nvPr/>
            </p:nvSpPr>
            <p:spPr>
              <a:xfrm>
                <a:off x="742944" y="858834"/>
                <a:ext cx="11449056" cy="255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5.15</a:t>
                </a:r>
              </a:p>
              <a:p>
                <a:r>
                  <a:rPr lang="en-US" sz="2000" dirty="0"/>
                  <a:t>There’s 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with the following property.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be a linkage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a path intersecting every path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 then there’s a sequence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of distinct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contains a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from a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to a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which is internally vertex disjoint from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Furthermore, the sequence can be chosen either in a way that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the first vertex of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contained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or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such that the last vertex of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contained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27C1E-310A-4ADD-9810-D72EE2984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58834"/>
                <a:ext cx="11449056" cy="2554930"/>
              </a:xfrm>
              <a:prstGeom prst="rect">
                <a:avLst/>
              </a:prstGeom>
              <a:blipFill>
                <a:blip r:embed="rId4"/>
                <a:stretch>
                  <a:fillRect l="-586" t="-1432" b="-2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0576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27C1E-310A-4ADD-9810-D72EE2984891}"/>
                  </a:ext>
                </a:extLst>
              </p:cNvPr>
              <p:cNvSpPr txBox="1"/>
              <p:nvPr/>
            </p:nvSpPr>
            <p:spPr>
              <a:xfrm>
                <a:off x="742944" y="858834"/>
                <a:ext cx="11449056" cy="1897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5.16 </a:t>
                </a:r>
                <a:r>
                  <a:rPr lang="en-US" sz="2000" b="1" dirty="0"/>
                  <a:t>(Split Case of Lemma 5.12)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be the function on lemma 5.15.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!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-split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𝑠𝑝𝑙𝑖𝑡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acyclic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-grid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 Furthermore,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and for every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, every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with both endpoints on a path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but internally vertex disjoint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is also a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a path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 Finally,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𝑠𝑝𝑙𝑖𝑡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is well-linked, so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27C1E-310A-4ADD-9810-D72EE2984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58834"/>
                <a:ext cx="11449056" cy="1897507"/>
              </a:xfrm>
              <a:prstGeom prst="rect">
                <a:avLst/>
              </a:prstGeom>
              <a:blipFill>
                <a:blip r:embed="rId4"/>
                <a:stretch>
                  <a:fillRect l="-586" t="-1929" r="-213" b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EB73D9-A273-4F10-BC35-E137F3F21DB1}"/>
                  </a:ext>
                </a:extLst>
              </p:cNvPr>
              <p:cNvSpPr txBox="1"/>
              <p:nvPr/>
            </p:nvSpPr>
            <p:spPr>
              <a:xfrm>
                <a:off x="742937" y="2756341"/>
                <a:ext cx="11585133" cy="3170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LEMMA 5.17 </a:t>
                </a:r>
                <a:r>
                  <a:rPr lang="en-US" sz="2000" b="1" dirty="0"/>
                  <a:t>(Segmentation Case of Lemma 5.12)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be the function defined on lemma 5.15.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be an integer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∙12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/>
                  <a:t>.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-segmentation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acyclic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-grid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𝑠𝑒𝑔</m:t>
                        </m:r>
                      </m:sub>
                    </m:sSub>
                  </m:oMath>
                </a14:m>
                <a:r>
                  <a:rPr lang="en-US" sz="2000" dirty="0"/>
                  <a:t>. Furthermore, if the set of start and end vertices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is well-linked, then so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. More precisely, the set of start and end vertices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are subsets of the start and end vertices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Finally, the grid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can be chosen so that one (but not both) of the following properties is satisfied.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an ordering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in order in which they occur on the paths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of the grid.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, the first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hit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, the last 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hit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EB73D9-A273-4F10-BC35-E137F3F21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7" y="2756341"/>
                <a:ext cx="11585133" cy="3170804"/>
              </a:xfrm>
              <a:prstGeom prst="rect">
                <a:avLst/>
              </a:prstGeom>
              <a:blipFill>
                <a:blip r:embed="rId5"/>
                <a:stretch>
                  <a:fillRect l="-579" t="-962" r="-316" b="-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58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91624-4597-436B-A7AE-E902E2AB802B}"/>
                  </a:ext>
                </a:extLst>
              </p:cNvPr>
              <p:cNvSpPr txBox="1"/>
              <p:nvPr/>
            </p:nvSpPr>
            <p:spPr>
              <a:xfrm>
                <a:off x="742938" y="1865781"/>
                <a:ext cx="114490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be integers and let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/>
                  <a:t>-web of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in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be given.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91624-4597-436B-A7AE-E902E2AB8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8" y="1865781"/>
                <a:ext cx="11449056" cy="707886"/>
              </a:xfrm>
              <a:prstGeom prst="rect">
                <a:avLst/>
              </a:prstGeom>
              <a:blipFill>
                <a:blip r:embed="rId4"/>
                <a:stretch>
                  <a:fillRect l="-586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1FAB14-27AA-4693-99B1-20DA201758A9}"/>
                  </a:ext>
                </a:extLst>
              </p:cNvPr>
              <p:cNvSpPr txBox="1"/>
              <p:nvPr/>
            </p:nvSpPr>
            <p:spPr>
              <a:xfrm>
                <a:off x="742944" y="2527501"/>
                <a:ext cx="1144905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the lemma 4.9, it contains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-web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as long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1FAB14-27AA-4693-99B1-20DA2017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2527501"/>
                <a:ext cx="11449056" cy="783869"/>
              </a:xfrm>
              <a:prstGeom prst="rect">
                <a:avLst/>
              </a:prstGeom>
              <a:blipFill>
                <a:blip r:embed="rId5"/>
                <a:stretch>
                  <a:fillRect l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28E54C-4E48-48ED-84BD-436D3A07168F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THEOREM 5.5</a:t>
                </a:r>
                <a:br>
                  <a:rPr lang="en-US" sz="2000" b="1" dirty="0"/>
                </a:br>
                <a:r>
                  <a:rPr lang="en-US" sz="2000" dirty="0"/>
                  <a:t>For all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there is 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0" dirty="0"/>
                  <a:t> such that every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containing a well-linked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b="0" dirty="0"/>
                  <a:t>-web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b="0" dirty="0"/>
                  <a:t>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b="0" dirty="0"/>
                  <a:t> contains a well-linked acyclic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0" dirty="0"/>
                  <a:t>-grid.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28E54C-4E48-48ED-84BD-436D3A071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blipFill>
                <a:blip r:embed="rId6"/>
                <a:stretch>
                  <a:fillRect l="-592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41EBAE-42C4-437A-B312-AF7116ADFD67}"/>
                  </a:ext>
                </a:extLst>
              </p:cNvPr>
              <p:cNvSpPr txBox="1"/>
              <p:nvPr/>
            </p:nvSpPr>
            <p:spPr>
              <a:xfrm>
                <a:off x="742944" y="3117995"/>
                <a:ext cx="11449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As noted before, any such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-web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-web with </a:t>
                </a:r>
                <a:r>
                  <a:rPr lang="en-US" sz="2000" dirty="0" err="1"/>
                  <a:t>linkedness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41EBAE-42C4-437A-B312-AF7116ADF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3117995"/>
                <a:ext cx="11449056" cy="400110"/>
              </a:xfrm>
              <a:prstGeom prst="rect">
                <a:avLst/>
              </a:prstGeom>
              <a:blipFill>
                <a:blip r:embed="rId7"/>
                <a:stretch>
                  <a:fillRect l="-58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91CBB2-7C28-49E9-8A24-8212D729C665}"/>
                  </a:ext>
                </a:extLst>
              </p:cNvPr>
              <p:cNvSpPr txBox="1"/>
              <p:nvPr/>
            </p:nvSpPr>
            <p:spPr>
              <a:xfrm>
                <a:off x="742944" y="3465013"/>
                <a:ext cx="11449056" cy="873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lemma 5.12,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+!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2!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-split of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or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000" dirty="0"/>
                  <a:t>-segmentation of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91CBB2-7C28-49E9-8A24-8212D729C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3465013"/>
                <a:ext cx="11449056" cy="873701"/>
              </a:xfrm>
              <a:prstGeom prst="rect">
                <a:avLst/>
              </a:prstGeom>
              <a:blipFill>
                <a:blip r:embed="rId8"/>
                <a:stretch>
                  <a:fillRect l="-5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2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" grpId="0"/>
      <p:bldP spid="2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5. Web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Fence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3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91624-4597-436B-A7AE-E902E2AB802B}"/>
                  </a:ext>
                </a:extLst>
              </p:cNvPr>
              <p:cNvSpPr txBox="1"/>
              <p:nvPr/>
            </p:nvSpPr>
            <p:spPr>
              <a:xfrm>
                <a:off x="742938" y="1865781"/>
                <a:ext cx="11449056" cy="1094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</a:p>
              <a:p>
                <a:r>
                  <a:rPr lang="en-US" sz="2000" dirty="0"/>
                  <a:t>In the first case,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!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the function on lemma 5.15, then lemma 5.16 implies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acyclic well-linked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-grid.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91624-4597-436B-A7AE-E902E2AB8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8" y="1865781"/>
                <a:ext cx="11449056" cy="1094980"/>
              </a:xfrm>
              <a:prstGeom prst="rect">
                <a:avLst/>
              </a:prstGeom>
              <a:blipFill>
                <a:blip r:embed="rId4"/>
                <a:stretch>
                  <a:fillRect l="-586" t="-2778" b="-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28E54C-4E48-48ED-84BD-436D3A07168F}"/>
                  </a:ext>
                </a:extLst>
              </p:cNvPr>
              <p:cNvSpPr txBox="1"/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THEOREM 5.5</a:t>
                </a:r>
                <a:br>
                  <a:rPr lang="en-US" sz="2000" b="1" dirty="0"/>
                </a:br>
                <a:r>
                  <a:rPr lang="en-US" sz="2000" dirty="0"/>
                  <a:t>For all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b="0" dirty="0"/>
                  <a:t>, there is 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0" dirty="0"/>
                  <a:t> such that every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containing a well-linked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b="0" dirty="0"/>
                  <a:t>-web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b="0" dirty="0"/>
                  <a:t> with avoidance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b="0" dirty="0"/>
                  <a:t> contains a well-linked acyclic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0" dirty="0"/>
                  <a:t>-grid.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28E54C-4E48-48ED-84BD-436D3A071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4458"/>
                <a:ext cx="11318421" cy="1015663"/>
              </a:xfrm>
              <a:prstGeom prst="rect">
                <a:avLst/>
              </a:prstGeom>
              <a:blipFill>
                <a:blip r:embed="rId5"/>
                <a:stretch>
                  <a:fillRect l="-592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9A6820-3112-4EA6-8778-4CCB23276F74}"/>
                  </a:ext>
                </a:extLst>
              </p:cNvPr>
              <p:cNvSpPr txBox="1"/>
              <p:nvPr/>
            </p:nvSpPr>
            <p:spPr>
              <a:xfrm>
                <a:off x="742944" y="2835784"/>
                <a:ext cx="11449056" cy="79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 the second case,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12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then lemma 5.17 implies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an acyclic well-linked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-grid.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9A6820-3112-4EA6-8778-4CCB23276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2835784"/>
                <a:ext cx="11449056" cy="793679"/>
              </a:xfrm>
              <a:prstGeom prst="rect">
                <a:avLst/>
              </a:prstGeom>
              <a:blipFill>
                <a:blip r:embed="rId6"/>
                <a:stretch>
                  <a:fillRect l="-586" b="-1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5D0B51-9FC4-46B3-8343-002C95B6FCF0}"/>
                  </a:ext>
                </a:extLst>
              </p:cNvPr>
              <p:cNvSpPr txBox="1"/>
              <p:nvPr/>
            </p:nvSpPr>
            <p:spPr>
              <a:xfrm>
                <a:off x="742944" y="3506209"/>
                <a:ext cx="114490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Clearly,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, we can choose the numbers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so that all the inequalities above are satisfied, which concludes the proof.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5D0B51-9FC4-46B3-8343-002C95B6F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3506209"/>
                <a:ext cx="11449056" cy="707886"/>
              </a:xfrm>
              <a:prstGeom prst="rect">
                <a:avLst/>
              </a:prstGeom>
              <a:blipFill>
                <a:blip r:embed="rId7"/>
                <a:stretch>
                  <a:fillRect l="-586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7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">
            <a:extLst>
              <a:ext uri="{FF2B5EF4-FFF2-40B4-BE49-F238E27FC236}">
                <a16:creationId xmlns:a16="http://schemas.microsoft.com/office/drawing/2014/main" id="{5BC3C5DC-58DC-4635-A5BE-96BD66CAE510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9">
            <a:extLst>
              <a:ext uri="{FF2B5EF4-FFF2-40B4-BE49-F238E27FC236}">
                <a16:creationId xmlns:a16="http://schemas.microsoft.com/office/drawing/2014/main" id="{CD31E2BD-72E0-4D31-B954-C4C5DF97E23C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CFBDEF-57E0-4A87-B269-A952880D5B46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Overview of The Proof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46B828-CE2E-4E93-9F8B-4B3EF375AC8D}"/>
              </a:ext>
            </a:extLst>
          </p:cNvPr>
          <p:cNvSpPr txBox="1"/>
          <p:nvPr/>
        </p:nvSpPr>
        <p:spPr>
          <a:xfrm>
            <a:off x="425903" y="846284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Directed Tree Decomposition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58F2B4-B353-4DBD-AAC2-76F1C42A01EB}"/>
              </a:ext>
            </a:extLst>
          </p:cNvPr>
          <p:cNvSpPr txBox="1"/>
          <p:nvPr/>
        </p:nvSpPr>
        <p:spPr>
          <a:xfrm>
            <a:off x="425903" y="2009333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Bramble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567C43-9E94-43CC-829B-58D17420B1E8}"/>
              </a:ext>
            </a:extLst>
          </p:cNvPr>
          <p:cNvSpPr txBox="1"/>
          <p:nvPr/>
        </p:nvSpPr>
        <p:spPr>
          <a:xfrm>
            <a:off x="425903" y="3172382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D8A7A-9581-47C1-AAC5-7109D5E13259}"/>
              </a:ext>
            </a:extLst>
          </p:cNvPr>
          <p:cNvSpPr txBox="1"/>
          <p:nvPr/>
        </p:nvSpPr>
        <p:spPr>
          <a:xfrm>
            <a:off x="425903" y="4335431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Fence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CEEC08-DCD1-4ED9-9389-1FBA97A28DE3}"/>
              </a:ext>
            </a:extLst>
          </p:cNvPr>
          <p:cNvSpPr txBox="1"/>
          <p:nvPr/>
        </p:nvSpPr>
        <p:spPr>
          <a:xfrm>
            <a:off x="425903" y="5498478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Cylindrical Grid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EF983B-0BB8-4CCD-9C8E-456D4E37AB02}"/>
              </a:ext>
            </a:extLst>
          </p:cNvPr>
          <p:cNvGrpSpPr/>
          <p:nvPr/>
        </p:nvGrpSpPr>
        <p:grpSpPr>
          <a:xfrm>
            <a:off x="4985657" y="1617472"/>
            <a:ext cx="2220684" cy="3817706"/>
            <a:chOff x="5455919" y="1643925"/>
            <a:chExt cx="1280160" cy="3817706"/>
          </a:xfrm>
        </p:grpSpPr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D25F0028-5601-460A-B7B2-FB5CF07101D2}"/>
                </a:ext>
              </a:extLst>
            </p:cNvPr>
            <p:cNvSpPr/>
            <p:nvPr/>
          </p:nvSpPr>
          <p:spPr>
            <a:xfrm>
              <a:off x="5455919" y="1643925"/>
              <a:ext cx="1280160" cy="42283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FDC5475A-96C7-4F59-9B6C-282B774A3FD6}"/>
                </a:ext>
              </a:extLst>
            </p:cNvPr>
            <p:cNvSpPr/>
            <p:nvPr/>
          </p:nvSpPr>
          <p:spPr>
            <a:xfrm>
              <a:off x="5455919" y="2721738"/>
              <a:ext cx="1280160" cy="42283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ED34C0B4-1F1F-4D57-8202-F721B4962175}"/>
                </a:ext>
              </a:extLst>
            </p:cNvPr>
            <p:cNvSpPr/>
            <p:nvPr/>
          </p:nvSpPr>
          <p:spPr>
            <a:xfrm>
              <a:off x="5455919" y="3917115"/>
              <a:ext cx="1280160" cy="42283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8F63A851-C952-4001-8CEE-08189A314D7E}"/>
                </a:ext>
              </a:extLst>
            </p:cNvPr>
            <p:cNvSpPr/>
            <p:nvPr/>
          </p:nvSpPr>
          <p:spPr>
            <a:xfrm>
              <a:off x="5455919" y="5038800"/>
              <a:ext cx="1280160" cy="42283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1F27BB7-1778-44FA-AF88-F9797E7EBA23}"/>
              </a:ext>
            </a:extLst>
          </p:cNvPr>
          <p:cNvSpPr txBox="1"/>
          <p:nvPr/>
        </p:nvSpPr>
        <p:spPr>
          <a:xfrm>
            <a:off x="5632268" y="157757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9752AE-EE7F-4D7B-9D33-3BB614F7F636}"/>
              </a:ext>
            </a:extLst>
          </p:cNvPr>
          <p:cNvSpPr txBox="1"/>
          <p:nvPr/>
        </p:nvSpPr>
        <p:spPr>
          <a:xfrm>
            <a:off x="5632268" y="2695285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DE8986-4A0E-49BF-88EB-B43491345AF0}"/>
              </a:ext>
            </a:extLst>
          </p:cNvPr>
          <p:cNvSpPr txBox="1"/>
          <p:nvPr/>
        </p:nvSpPr>
        <p:spPr>
          <a:xfrm>
            <a:off x="5632268" y="386572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66AC0A-F8CF-41DD-A2B3-B0B5216C5C6F}"/>
              </a:ext>
            </a:extLst>
          </p:cNvPr>
          <p:cNvSpPr txBox="1"/>
          <p:nvPr/>
        </p:nvSpPr>
        <p:spPr>
          <a:xfrm>
            <a:off x="5632268" y="500427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6</a:t>
            </a:r>
          </a:p>
        </p:txBody>
      </p:sp>
    </p:spTree>
    <p:extLst>
      <p:ext uri="{BB962C8B-B14F-4D97-AF65-F5344CB8AC3E}">
        <p14:creationId xmlns:p14="http://schemas.microsoft.com/office/powerpoint/2010/main" val="18782680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6. Fence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Cylindrical Grid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2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27C1E-310A-4ADD-9810-D72EE2984891}"/>
                  </a:ext>
                </a:extLst>
              </p:cNvPr>
              <p:cNvSpPr txBox="1"/>
              <p:nvPr/>
            </p:nvSpPr>
            <p:spPr>
              <a:xfrm>
                <a:off x="742944" y="858834"/>
                <a:ext cx="114490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6.1</a:t>
                </a:r>
                <a:endParaRPr lang="en-US" sz="2000" b="1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be a fence.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𝓟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𝓠</m:t>
                        </m:r>
                      </m:e>
                    </m:d>
                  </m:oMath>
                </a14:m>
                <a:r>
                  <a:rPr lang="en-US" sz="2000" b="1" dirty="0"/>
                  <a:t>-bottom-up linkage</a:t>
                </a:r>
                <a:r>
                  <a:rPr lang="en-US" sz="2000" dirty="0"/>
                  <a:t> is a linkage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𝑏𝑜𝑡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. It is called </a:t>
                </a:r>
                <a:r>
                  <a:rPr lang="en-US" sz="2000" b="1" dirty="0"/>
                  <a:t>minimal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𝓟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𝓠</m:t>
                        </m:r>
                      </m:e>
                    </m:d>
                  </m:oMath>
                </a14:m>
                <a:r>
                  <a:rPr lang="en-US" sz="2000" b="1" dirty="0"/>
                  <a:t>-bottom-up linkage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</m:oMath>
                </a14:m>
                <a:r>
                  <a:rPr lang="en-US" sz="2000" dirty="0"/>
                  <a:t>-minimal.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27C1E-310A-4ADD-9810-D72EE2984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58834"/>
                <a:ext cx="11449056" cy="1015663"/>
              </a:xfrm>
              <a:prstGeom prst="rect">
                <a:avLst/>
              </a:prstGeom>
              <a:blipFill>
                <a:blip r:embed="rId3"/>
                <a:stretch>
                  <a:fillRect l="-586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3364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>
            <a:extLst>
              <a:ext uri="{FF2B5EF4-FFF2-40B4-BE49-F238E27FC236}">
                <a16:creationId xmlns:a16="http://schemas.microsoft.com/office/drawing/2014/main" id="{2BA7CFC7-3FAD-41B1-B56E-699C707B75DF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4F2ADADB-4D59-4835-B352-2316CE740245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/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6. Fence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000" b="1" dirty="0"/>
                  <a:t> Cylindrical Grid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1DA3F-A715-4DDE-A338-8916E105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296120"/>
                <a:ext cx="8610056" cy="553998"/>
              </a:xfrm>
              <a:prstGeom prst="rect">
                <a:avLst/>
              </a:prstGeom>
              <a:blipFill>
                <a:blip r:embed="rId2"/>
                <a:stretch>
                  <a:fillRect l="-1700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27C1E-310A-4ADD-9810-D72EE2984891}"/>
                  </a:ext>
                </a:extLst>
              </p:cNvPr>
              <p:cNvSpPr txBox="1"/>
              <p:nvPr/>
            </p:nvSpPr>
            <p:spPr>
              <a:xfrm>
                <a:off x="742944" y="2045239"/>
                <a:ext cx="1144905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OUTLINE OF THE PROOF</a:t>
                </a:r>
              </a:p>
              <a:p>
                <a:r>
                  <a:rPr lang="en-US" sz="2000" dirty="0"/>
                  <a:t>We follow the paths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000" dirty="0"/>
                  <a:t> from the bottom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/>
                  <a:t> to its top and somewhere along the way we’ll find a cylindrical grid, either because</a:t>
                </a:r>
              </a:p>
              <a:p>
                <a:pPr marL="457200" indent="-457200"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000" dirty="0"/>
                  <a:t> avoids  a sufficiently large </a:t>
                </a:r>
                <a:r>
                  <a:rPr lang="en-US" sz="2000" dirty="0" err="1"/>
                  <a:t>subfence</a:t>
                </a:r>
                <a:r>
                  <a:rPr lang="en-US" sz="2000" dirty="0"/>
                  <a:t>,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it contains </a:t>
                </a:r>
                <a:r>
                  <a:rPr lang="en-US" sz="2000" dirty="0" err="1"/>
                  <a:t>subpaths</a:t>
                </a:r>
                <a:r>
                  <a:rPr lang="en-US" sz="2000" dirty="0"/>
                  <a:t> that “jump” over large fractions of the fence, or</a:t>
                </a:r>
              </a:p>
              <a:p>
                <a:pPr marL="457200" indent="-457200"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sz="2000" dirty="0"/>
                  <a:t> intersect in a way that they generate a cylindrical grid locally.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527C1E-310A-4ADD-9810-D72EE2984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2045239"/>
                <a:ext cx="11449056" cy="1938992"/>
              </a:xfrm>
              <a:prstGeom prst="rect">
                <a:avLst/>
              </a:prstGeom>
              <a:blipFill>
                <a:blip r:embed="rId3"/>
                <a:stretch>
                  <a:fillRect l="-586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2D91C4-8FC6-46CC-943A-0ADBF7BC1269}"/>
                  </a:ext>
                </a:extLst>
              </p:cNvPr>
              <p:cNvSpPr txBox="1"/>
              <p:nvPr/>
            </p:nvSpPr>
            <p:spPr>
              <a:xfrm>
                <a:off x="742938" y="839820"/>
                <a:ext cx="114490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THEOREM 6.2 </a:t>
                </a:r>
                <a:r>
                  <a:rPr lang="en-US" sz="2000" b="1" dirty="0"/>
                  <a:t>(Main Objective)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be a digraph.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/>
                  <a:t>, there are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/>
                  <a:t> such that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/>
                  <a:t>-fence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/>
                  <a:t> and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/>
                  <a:t>-bottom-up linkage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000" dirty="0"/>
                  <a:t>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contains a cylindrical grid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as a butterfly minor.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2D91C4-8FC6-46CC-943A-0ADBF7BC1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8" y="839820"/>
                <a:ext cx="11449056" cy="1323439"/>
              </a:xfrm>
              <a:prstGeom prst="rect">
                <a:avLst/>
              </a:prstGeom>
              <a:blipFill>
                <a:blip r:embed="rId4"/>
                <a:stretch>
                  <a:fillRect l="-586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9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">
            <a:extLst>
              <a:ext uri="{FF2B5EF4-FFF2-40B4-BE49-F238E27FC236}">
                <a16:creationId xmlns:a16="http://schemas.microsoft.com/office/drawing/2014/main" id="{5BC3C5DC-58DC-4635-A5BE-96BD66CAE510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9">
            <a:extLst>
              <a:ext uri="{FF2B5EF4-FFF2-40B4-BE49-F238E27FC236}">
                <a16:creationId xmlns:a16="http://schemas.microsoft.com/office/drawing/2014/main" id="{CD31E2BD-72E0-4D31-B954-C4C5DF97E23C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CFBDEF-57E0-4A87-B269-A952880D5B46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Overview of The Proof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46B828-CE2E-4E93-9F8B-4B3EF375AC8D}"/>
              </a:ext>
            </a:extLst>
          </p:cNvPr>
          <p:cNvSpPr txBox="1"/>
          <p:nvPr/>
        </p:nvSpPr>
        <p:spPr>
          <a:xfrm>
            <a:off x="425903" y="846284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Directed Tree Decomposition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58F2B4-B353-4DBD-AAC2-76F1C42A01EB}"/>
              </a:ext>
            </a:extLst>
          </p:cNvPr>
          <p:cNvSpPr txBox="1"/>
          <p:nvPr/>
        </p:nvSpPr>
        <p:spPr>
          <a:xfrm>
            <a:off x="425903" y="2009333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Bramble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567C43-9E94-43CC-829B-58D17420B1E8}"/>
              </a:ext>
            </a:extLst>
          </p:cNvPr>
          <p:cNvSpPr txBox="1"/>
          <p:nvPr/>
        </p:nvSpPr>
        <p:spPr>
          <a:xfrm>
            <a:off x="425903" y="3172382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D8A7A-9581-47C1-AAC5-7109D5E13259}"/>
              </a:ext>
            </a:extLst>
          </p:cNvPr>
          <p:cNvSpPr txBox="1"/>
          <p:nvPr/>
        </p:nvSpPr>
        <p:spPr>
          <a:xfrm>
            <a:off x="425903" y="4335431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Fence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CEEC08-DCD1-4ED9-9389-1FBA97A28DE3}"/>
              </a:ext>
            </a:extLst>
          </p:cNvPr>
          <p:cNvSpPr txBox="1"/>
          <p:nvPr/>
        </p:nvSpPr>
        <p:spPr>
          <a:xfrm>
            <a:off x="425903" y="5498478"/>
            <a:ext cx="1134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Cylindrical Grid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EF983B-0BB8-4CCD-9C8E-456D4E37AB02}"/>
              </a:ext>
            </a:extLst>
          </p:cNvPr>
          <p:cNvGrpSpPr/>
          <p:nvPr/>
        </p:nvGrpSpPr>
        <p:grpSpPr>
          <a:xfrm>
            <a:off x="4985657" y="1617472"/>
            <a:ext cx="2220684" cy="3817706"/>
            <a:chOff x="5455919" y="1643925"/>
            <a:chExt cx="1280160" cy="3817706"/>
          </a:xfrm>
        </p:grpSpPr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D25F0028-5601-460A-B7B2-FB5CF07101D2}"/>
                </a:ext>
              </a:extLst>
            </p:cNvPr>
            <p:cNvSpPr/>
            <p:nvPr/>
          </p:nvSpPr>
          <p:spPr>
            <a:xfrm>
              <a:off x="5455919" y="1643925"/>
              <a:ext cx="1280160" cy="42283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FDC5475A-96C7-4F59-9B6C-282B774A3FD6}"/>
                </a:ext>
              </a:extLst>
            </p:cNvPr>
            <p:cNvSpPr/>
            <p:nvPr/>
          </p:nvSpPr>
          <p:spPr>
            <a:xfrm>
              <a:off x="5455919" y="2721738"/>
              <a:ext cx="1280160" cy="42283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ED34C0B4-1F1F-4D57-8202-F721B4962175}"/>
                </a:ext>
              </a:extLst>
            </p:cNvPr>
            <p:cNvSpPr/>
            <p:nvPr/>
          </p:nvSpPr>
          <p:spPr>
            <a:xfrm>
              <a:off x="5455919" y="3917115"/>
              <a:ext cx="1280160" cy="42283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8F63A851-C952-4001-8CEE-08189A314D7E}"/>
                </a:ext>
              </a:extLst>
            </p:cNvPr>
            <p:cNvSpPr/>
            <p:nvPr/>
          </p:nvSpPr>
          <p:spPr>
            <a:xfrm>
              <a:off x="5455919" y="5038800"/>
              <a:ext cx="1280160" cy="422831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en-US" sz="20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1F27BB7-1778-44FA-AF88-F9797E7EBA23}"/>
              </a:ext>
            </a:extLst>
          </p:cNvPr>
          <p:cNvSpPr txBox="1"/>
          <p:nvPr/>
        </p:nvSpPr>
        <p:spPr>
          <a:xfrm>
            <a:off x="5632268" y="157757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9752AE-EE7F-4D7B-9D33-3BB614F7F636}"/>
              </a:ext>
            </a:extLst>
          </p:cNvPr>
          <p:cNvSpPr txBox="1"/>
          <p:nvPr/>
        </p:nvSpPr>
        <p:spPr>
          <a:xfrm>
            <a:off x="5632268" y="2695285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DE8986-4A0E-49BF-88EB-B43491345AF0}"/>
              </a:ext>
            </a:extLst>
          </p:cNvPr>
          <p:cNvSpPr txBox="1"/>
          <p:nvPr/>
        </p:nvSpPr>
        <p:spPr>
          <a:xfrm>
            <a:off x="5632268" y="386572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66AC0A-F8CF-41DD-A2B3-B0B5216C5C6F}"/>
              </a:ext>
            </a:extLst>
          </p:cNvPr>
          <p:cNvSpPr txBox="1"/>
          <p:nvPr/>
        </p:nvSpPr>
        <p:spPr>
          <a:xfrm>
            <a:off x="5632268" y="5004272"/>
            <a:ext cx="92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Part 6</a:t>
            </a:r>
          </a:p>
        </p:txBody>
      </p:sp>
    </p:spTree>
    <p:extLst>
      <p:ext uri="{BB962C8B-B14F-4D97-AF65-F5344CB8AC3E}">
        <p14:creationId xmlns:p14="http://schemas.microsoft.com/office/powerpoint/2010/main" val="27018783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">
            <a:extLst>
              <a:ext uri="{FF2B5EF4-FFF2-40B4-BE49-F238E27FC236}">
                <a16:creationId xmlns:a16="http://schemas.microsoft.com/office/drawing/2014/main" id="{5BC3C5DC-58DC-4635-A5BE-96BD66CAE510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9">
            <a:extLst>
              <a:ext uri="{FF2B5EF4-FFF2-40B4-BE49-F238E27FC236}">
                <a16:creationId xmlns:a16="http://schemas.microsoft.com/office/drawing/2014/main" id="{CD31E2BD-72E0-4D31-B954-C4C5DF97E23C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CFBDEF-57E0-4A87-B269-A952880D5B46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7. Epilogue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085309-D87D-4400-AA24-9159BEFA2784}"/>
                  </a:ext>
                </a:extLst>
              </p:cNvPr>
              <p:cNvSpPr txBox="1"/>
              <p:nvPr/>
            </p:nvSpPr>
            <p:spPr>
              <a:xfrm>
                <a:off x="742936" y="825845"/>
                <a:ext cx="1134019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THEOREM 7.1</a:t>
                </a:r>
                <a:endParaRPr lang="en-US" sz="2000" dirty="0"/>
              </a:p>
              <a:p>
                <a:r>
                  <a:rPr lang="en-US" sz="2000" dirty="0"/>
                  <a:t>There is 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such that every digraph of directed tree width 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 contains a cylindrical grid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as a butterfly minor.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085309-D87D-4400-AA24-9159BEFA2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6" y="825845"/>
                <a:ext cx="11340193" cy="1015663"/>
              </a:xfrm>
              <a:prstGeom prst="rect">
                <a:avLst/>
              </a:prstGeom>
              <a:blipFill>
                <a:blip r:embed="rId2"/>
                <a:stretch>
                  <a:fillRect l="-591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7299A3-A87E-4ACA-A6E5-E3A9D70032C1}"/>
                  </a:ext>
                </a:extLst>
              </p:cNvPr>
              <p:cNvSpPr txBox="1"/>
              <p:nvPr/>
            </p:nvSpPr>
            <p:spPr>
              <a:xfrm>
                <a:off x="742935" y="1841508"/>
                <a:ext cx="1134019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THEOREM 7.2</a:t>
                </a:r>
                <a:endParaRPr lang="en-US" sz="2000" dirty="0"/>
              </a:p>
              <a:p>
                <a:r>
                  <a:rPr lang="en-US" sz="2000" dirty="0"/>
                  <a:t>There is 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such that for any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and a fixed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in polynomial time, we can obtain either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cylindrical grid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as a butterfly minor, or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a directed tree decomposition of width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7299A3-A87E-4ACA-A6E5-E3A9D7003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5" y="1841508"/>
                <a:ext cx="11340193" cy="1631216"/>
              </a:xfrm>
              <a:prstGeom prst="rect">
                <a:avLst/>
              </a:prstGeom>
              <a:blipFill>
                <a:blip r:embed="rId3"/>
                <a:stretch>
                  <a:fillRect l="-591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7A4A49-0829-47F7-88BC-71E5795C3DDB}"/>
                  </a:ext>
                </a:extLst>
              </p:cNvPr>
              <p:cNvSpPr txBox="1"/>
              <p:nvPr/>
            </p:nvSpPr>
            <p:spPr>
              <a:xfrm>
                <a:off x="742934" y="3385277"/>
                <a:ext cx="1134019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PROOF</a:t>
                </a:r>
                <a:endParaRPr lang="en-US" sz="2000" dirty="0"/>
              </a:p>
              <a:p>
                <a:r>
                  <a:rPr lang="en-US" sz="2000" dirty="0"/>
                  <a:t>First conclusion follows from the proof, and the second conclusion follows from the result in </a:t>
                </a:r>
                <a:r>
                  <a:rPr lang="en-US" sz="2000" dirty="0">
                    <a:hlinkClick r:id="rId4"/>
                  </a:rPr>
                  <a:t>this</a:t>
                </a:r>
                <a:r>
                  <a:rPr lang="en-US" sz="2000" dirty="0"/>
                  <a:t> which states that there’s a polynomial time algorithm to to construct a directed tree decomposition of a given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with width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has directed tree width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7A4A49-0829-47F7-88BC-71E5795C3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4" y="3385277"/>
                <a:ext cx="11340193" cy="1323439"/>
              </a:xfrm>
              <a:prstGeom prst="rect">
                <a:avLst/>
              </a:prstGeom>
              <a:blipFill>
                <a:blip r:embed="rId5"/>
                <a:stretch>
                  <a:fillRect l="-591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5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25845"/>
                <a:ext cx="1119650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i="1" dirty="0"/>
                  <a:t>THEOREM 1.5 </a:t>
                </a:r>
                <a:r>
                  <a:rPr lang="en-US" sz="2000" b="1" dirty="0"/>
                  <a:t>(Robertson and Seymour, The Grid Theorem)</a:t>
                </a:r>
              </a:p>
              <a:p>
                <a:pPr algn="just"/>
                <a:r>
                  <a:rPr lang="en-US" sz="2000" dirty="0"/>
                  <a:t>There is 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dirty="0"/>
                  <a:t> such that every graph of tree width 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 contains a grid of 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as a minor.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25845"/>
                <a:ext cx="11196501" cy="1015663"/>
              </a:xfrm>
              <a:prstGeom prst="rect">
                <a:avLst/>
              </a:prstGeom>
              <a:blipFill>
                <a:blip r:embed="rId2"/>
                <a:stretch>
                  <a:fillRect l="-599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ECB6578-2E6D-41CC-B991-0FB2A7E403F3}"/>
              </a:ext>
            </a:extLst>
          </p:cNvPr>
          <p:cNvSpPr txBox="1"/>
          <p:nvPr/>
        </p:nvSpPr>
        <p:spPr>
          <a:xfrm>
            <a:off x="742950" y="2371233"/>
            <a:ext cx="11449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1" u="none" strike="noStrike" baseline="0" dirty="0">
                <a:latin typeface="NimbusRomNo9L-Regu"/>
              </a:rPr>
              <a:t>“The grid theorem is important both for structural graph theory as well as for algorithmic applications. For instance, algorithmically it is the basis of an algorithm design principle called </a:t>
            </a:r>
            <a:r>
              <a:rPr lang="en-US" sz="2000" b="0" i="1" u="none" strike="noStrike" baseline="0" dirty="0" err="1">
                <a:latin typeface="NimbusRomNo9L-ReguItal"/>
              </a:rPr>
              <a:t>bidimensionality</a:t>
            </a:r>
            <a:r>
              <a:rPr lang="en-US" sz="2000" b="0" i="1" u="none" strike="noStrike" baseline="0" dirty="0">
                <a:latin typeface="NimbusRomNo9L-ReguItal"/>
              </a:rPr>
              <a:t> theory</a:t>
            </a:r>
            <a:r>
              <a:rPr lang="en-US" sz="2000" b="0" i="1" u="none" strike="noStrike" baseline="0" dirty="0">
                <a:latin typeface="NimbusRomNo9L-Regu"/>
              </a:rPr>
              <a:t>, which has been used to obtain many approximation algorithms, PTASs, </a:t>
            </a:r>
            <a:r>
              <a:rPr lang="en-US" sz="2000" b="0" i="1" u="none" strike="noStrike" baseline="0" dirty="0" err="1">
                <a:latin typeface="NimbusRomNo9L-Regu"/>
              </a:rPr>
              <a:t>subexponential</a:t>
            </a:r>
            <a:r>
              <a:rPr lang="en-US" sz="2000" b="0" i="1" u="none" strike="noStrike" baseline="0" dirty="0">
                <a:latin typeface="NimbusRomNo9L-Regu"/>
              </a:rPr>
              <a:t> algorithms and fixed-parameter algorithms on graph classes excluding a fixed minor. These include feedback vertex set, vertex cover, minimum maximal matching, face cover, a series of vertex-removal parameters, dominating set, edge dominating set, R-dominating set, connected dominating set, connected edge dominating</a:t>
            </a:r>
          </a:p>
          <a:p>
            <a:pPr algn="l"/>
            <a:r>
              <a:rPr lang="en-US" sz="2000" b="0" i="1" u="none" strike="noStrike" baseline="0" dirty="0">
                <a:latin typeface="NimbusRomNo9L-Regu"/>
              </a:rPr>
              <a:t>set, connected R-dominating set and unweighted TSP tour.”</a:t>
            </a:r>
            <a:endParaRPr lang="en-US" sz="2000" i="1" dirty="0"/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105C53CF-03DD-4898-A7F0-A9261742AAE9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9">
            <a:extLst>
              <a:ext uri="{FF2B5EF4-FFF2-40B4-BE49-F238E27FC236}">
                <a16:creationId xmlns:a16="http://schemas.microsoft.com/office/drawing/2014/main" id="{DE189874-8487-421E-8E44-2B3809E6C49E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0ADCB4-BE28-4414-BF43-FE8413D54DF1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Prologue</a:t>
            </a:r>
          </a:p>
        </p:txBody>
      </p:sp>
    </p:spTree>
    <p:extLst>
      <p:ext uri="{BB962C8B-B14F-4D97-AF65-F5344CB8AC3E}">
        <p14:creationId xmlns:p14="http://schemas.microsoft.com/office/powerpoint/2010/main" val="3520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03598"/>
                <a:ext cx="111965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i="1" dirty="0"/>
                  <a:t>DEFINITION 1.6</a:t>
                </a:r>
                <a:endParaRPr lang="en-US" sz="2000" b="1" dirty="0"/>
              </a:p>
              <a:p>
                <a:pPr algn="just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a digraph.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butterfly-contractible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either</a:t>
                </a:r>
                <a:endParaRPr lang="en-US" sz="2000" dirty="0"/>
              </a:p>
              <a:p>
                <a:pPr marL="457200" indent="-457200" algn="just"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/>
                  <a:t> is the only outgoing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or</a:t>
                </a:r>
              </a:p>
              <a:p>
                <a:pPr marL="457200" indent="-457200" algn="just"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/>
                  <a:t> is the only incoming edge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03598"/>
                <a:ext cx="11196501" cy="1323439"/>
              </a:xfrm>
              <a:prstGeom prst="rect">
                <a:avLst/>
              </a:prstGeom>
              <a:blipFill>
                <a:blip r:embed="rId2"/>
                <a:stretch>
                  <a:fillRect l="-599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818554D9-298D-4272-B362-A09A7B366087}"/>
              </a:ext>
            </a:extLst>
          </p:cNvPr>
          <p:cNvGrpSpPr/>
          <p:nvPr/>
        </p:nvGrpSpPr>
        <p:grpSpPr>
          <a:xfrm>
            <a:off x="3790944" y="3196134"/>
            <a:ext cx="4175056" cy="1983832"/>
            <a:chOff x="1007640" y="4241319"/>
            <a:chExt cx="4175056" cy="1983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DD6AADC-A927-41B7-80A2-6BB40D22B1F1}"/>
                    </a:ext>
                  </a:extLst>
                </p:cNvPr>
                <p:cNvSpPr/>
                <p:nvPr/>
              </p:nvSpPr>
              <p:spPr>
                <a:xfrm>
                  <a:off x="1007640" y="5639817"/>
                  <a:ext cx="577418" cy="56324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DD6AADC-A927-41B7-80A2-6BB40D22B1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640" y="5639817"/>
                  <a:ext cx="577418" cy="56324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C126E8-2DBD-41B5-A46D-0F458B750BC0}"/>
                </a:ext>
              </a:extLst>
            </p:cNvPr>
            <p:cNvSpPr txBox="1"/>
            <p:nvPr/>
          </p:nvSpPr>
          <p:spPr>
            <a:xfrm>
              <a:off x="1181627" y="5760861"/>
              <a:ext cx="65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3000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37488F1-167C-483F-95F2-0E775E49A812}"/>
                </a:ext>
              </a:extLst>
            </p:cNvPr>
            <p:cNvCxnSpPr>
              <a:cxnSpLocks/>
              <a:stCxn id="86" idx="6"/>
              <a:endCxn id="84" idx="3"/>
            </p:cNvCxnSpPr>
            <p:nvPr/>
          </p:nvCxnSpPr>
          <p:spPr>
            <a:xfrm flipV="1">
              <a:off x="2986594" y="4794563"/>
              <a:ext cx="1703245" cy="57342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7AF3D8E-91A9-444A-A7E1-57E4F58611A5}"/>
                    </a:ext>
                  </a:extLst>
                </p:cNvPr>
                <p:cNvSpPr txBox="1"/>
                <p:nvPr/>
              </p:nvSpPr>
              <p:spPr>
                <a:xfrm>
                  <a:off x="3391799" y="4589294"/>
                  <a:ext cx="320027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7AF3D8E-91A9-444A-A7E1-57E4F5861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99" y="4589294"/>
                  <a:ext cx="3200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1002243-CDBF-4B64-A45E-0666BA94F6E7}"/>
                </a:ext>
              </a:extLst>
            </p:cNvPr>
            <p:cNvGrpSpPr/>
            <p:nvPr/>
          </p:nvGrpSpPr>
          <p:grpSpPr>
            <a:xfrm>
              <a:off x="2409176" y="5077698"/>
              <a:ext cx="577418" cy="580587"/>
              <a:chOff x="2855557" y="449798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66084782-9C21-43DA-A360-C2155445AC0D}"/>
                      </a:ext>
                    </a:extLst>
                  </p:cNvPr>
                  <p:cNvSpPr/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66084782-9C21-43DA-A360-C2155445AC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F9590E9-20C3-4378-8B40-7ABEA4CC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3017345" y="4515320"/>
                    <a:ext cx="360280" cy="5056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F9590E9-20C3-4378-8B40-7ABEA4CC8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7345" y="4515320"/>
                    <a:ext cx="360280" cy="50565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8E5E1F2-D786-405D-AED6-FFA1EACFD17B}"/>
                </a:ext>
              </a:extLst>
            </p:cNvPr>
            <p:cNvGrpSpPr/>
            <p:nvPr/>
          </p:nvGrpSpPr>
          <p:grpSpPr>
            <a:xfrm>
              <a:off x="4605278" y="4299001"/>
              <a:ext cx="577418" cy="580587"/>
              <a:chOff x="2855557" y="449798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7E3785E0-809D-48F2-BD43-EACD771F648A}"/>
                      </a:ext>
                    </a:extLst>
                  </p:cNvPr>
                  <p:cNvSpPr/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7E3785E0-809D-48F2-BD43-EACD771F64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690A02EB-C9E5-4A99-BB37-4EBB5570B99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3774" y="4510987"/>
                    <a:ext cx="349616" cy="5056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690A02EB-C9E5-4A99-BB37-4EBB5570B9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3774" y="4510987"/>
                    <a:ext cx="349616" cy="50565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5D0D0AD-9027-4666-BE4F-B5E33E57AD62}"/>
                </a:ext>
              </a:extLst>
            </p:cNvPr>
            <p:cNvGrpSpPr/>
            <p:nvPr/>
          </p:nvGrpSpPr>
          <p:grpSpPr>
            <a:xfrm>
              <a:off x="1034332" y="4241319"/>
              <a:ext cx="577418" cy="580587"/>
              <a:chOff x="2855557" y="449798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83A77AF1-D8D2-4F8D-B049-267760E7750B}"/>
                      </a:ext>
                    </a:extLst>
                  </p:cNvPr>
                  <p:cNvSpPr/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83A77AF1-D8D2-4F8D-B049-267760E775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C2438F2-BEB1-483C-9F6C-B79F95C857D5}"/>
                  </a:ext>
                </a:extLst>
              </p:cNvPr>
              <p:cNvSpPr txBox="1"/>
              <p:nvPr/>
            </p:nvSpPr>
            <p:spPr>
              <a:xfrm>
                <a:off x="3017772" y="4574165"/>
                <a:ext cx="72" cy="50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000" dirty="0"/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6F667BD-2B67-413C-9298-26D986871F96}"/>
                </a:ext>
              </a:extLst>
            </p:cNvPr>
            <p:cNvCxnSpPr>
              <a:cxnSpLocks/>
              <a:stCxn id="84" idx="4"/>
              <a:endCxn id="80" idx="7"/>
            </p:cNvCxnSpPr>
            <p:nvPr/>
          </p:nvCxnSpPr>
          <p:spPr>
            <a:xfrm flipH="1">
              <a:off x="4235740" y="4879588"/>
              <a:ext cx="658247" cy="85000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A42E5A8-9906-4A8E-8DD8-AF1BCF76689E}"/>
                </a:ext>
              </a:extLst>
            </p:cNvPr>
            <p:cNvGrpSpPr/>
            <p:nvPr/>
          </p:nvGrpSpPr>
          <p:grpSpPr>
            <a:xfrm>
              <a:off x="3742883" y="5644564"/>
              <a:ext cx="577418" cy="580587"/>
              <a:chOff x="2855557" y="449798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9CDBD666-A7BE-4F50-8AEF-7C0AB75CCE3A}"/>
                      </a:ext>
                    </a:extLst>
                  </p:cNvPr>
                  <p:cNvSpPr/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9CDBD666-A7BE-4F50-8AEF-7C0AB75CCE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A36E4F0-F46C-43A2-8050-5FEB9D1E9E2F}"/>
                  </a:ext>
                </a:extLst>
              </p:cNvPr>
              <p:cNvSpPr txBox="1"/>
              <p:nvPr/>
            </p:nvSpPr>
            <p:spPr>
              <a:xfrm>
                <a:off x="3017772" y="4574165"/>
                <a:ext cx="72" cy="50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000" dirty="0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E2B290A-2113-4A78-A822-9BA6C9E10DA1}"/>
                </a:ext>
              </a:extLst>
            </p:cNvPr>
            <p:cNvCxnSpPr>
              <a:cxnSpLocks/>
              <a:stCxn id="82" idx="4"/>
              <a:endCxn id="67" idx="0"/>
            </p:cNvCxnSpPr>
            <p:nvPr/>
          </p:nvCxnSpPr>
          <p:spPr>
            <a:xfrm flipH="1">
              <a:off x="1296349" y="4821906"/>
              <a:ext cx="26692" cy="81791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F1D9D37-C371-4FBB-8233-FB29503FFF39}"/>
                </a:ext>
              </a:extLst>
            </p:cNvPr>
            <p:cNvCxnSpPr>
              <a:cxnSpLocks/>
              <a:stCxn id="67" idx="6"/>
              <a:endCxn id="86" idx="3"/>
            </p:cNvCxnSpPr>
            <p:nvPr/>
          </p:nvCxnSpPr>
          <p:spPr>
            <a:xfrm flipV="1">
              <a:off x="1585058" y="5573260"/>
              <a:ext cx="908679" cy="34818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5C39A53-D50E-4F06-82F5-E8C29D189389}"/>
                </a:ext>
              </a:extLst>
            </p:cNvPr>
            <p:cNvCxnSpPr>
              <a:cxnSpLocks/>
              <a:stCxn id="82" idx="5"/>
              <a:endCxn id="86" idx="2"/>
            </p:cNvCxnSpPr>
            <p:nvPr/>
          </p:nvCxnSpPr>
          <p:spPr>
            <a:xfrm>
              <a:off x="1527189" y="4736881"/>
              <a:ext cx="881987" cy="63111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77942FD-1F86-4CB2-B840-DB60B27C7BE1}"/>
                </a:ext>
              </a:extLst>
            </p:cNvPr>
            <p:cNvCxnSpPr>
              <a:cxnSpLocks/>
              <a:stCxn id="84" idx="2"/>
              <a:endCxn id="82" idx="6"/>
            </p:cNvCxnSpPr>
            <p:nvPr/>
          </p:nvCxnSpPr>
          <p:spPr>
            <a:xfrm flipH="1" flipV="1">
              <a:off x="1611750" y="4531613"/>
              <a:ext cx="2993528" cy="576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1">
            <a:extLst>
              <a:ext uri="{FF2B5EF4-FFF2-40B4-BE49-F238E27FC236}">
                <a16:creationId xmlns:a16="http://schemas.microsoft.com/office/drawing/2014/main" id="{75BF8020-0526-442E-9A0D-7DF11244227A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9">
            <a:extLst>
              <a:ext uri="{FF2B5EF4-FFF2-40B4-BE49-F238E27FC236}">
                <a16:creationId xmlns:a16="http://schemas.microsoft.com/office/drawing/2014/main" id="{A766C24D-0D31-4288-A8EC-7592F0F063FE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0C5A0B6-218B-4C5D-9227-A07045EE4708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Prologue</a:t>
            </a:r>
          </a:p>
        </p:txBody>
      </p:sp>
    </p:spTree>
    <p:extLst>
      <p:ext uri="{BB962C8B-B14F-4D97-AF65-F5344CB8AC3E}">
        <p14:creationId xmlns:p14="http://schemas.microsoft.com/office/powerpoint/2010/main" val="337230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/>
              <p:nvPr/>
            </p:nvSpPr>
            <p:spPr>
              <a:xfrm>
                <a:off x="742944" y="828566"/>
                <a:ext cx="1119650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1.7</a:t>
                </a:r>
              </a:p>
              <a:p>
                <a:r>
                  <a:rPr lang="en-US" sz="2000" dirty="0"/>
                  <a:t>A </a:t>
                </a:r>
                <a:r>
                  <a:rPr lang="en-US" sz="2000" b="1" dirty="0"/>
                  <a:t>butterfly-contraction</a:t>
                </a:r>
                <a:r>
                  <a:rPr lang="en-US" sz="2000" dirty="0"/>
                  <a:t> of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with respect to a butterfly-contractible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dirty="0"/>
                  <a:t> is the digraph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with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 for a new vertex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and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=∅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B6621-9018-4AF2-AB1F-FC44F126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4" y="828566"/>
                <a:ext cx="11196501" cy="1938992"/>
              </a:xfrm>
              <a:prstGeom prst="rect">
                <a:avLst/>
              </a:prstGeom>
              <a:blipFill>
                <a:blip r:embed="rId2"/>
                <a:stretch>
                  <a:fillRect l="-599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DD2C33-907F-4496-8D1E-ABEB8188729C}"/>
              </a:ext>
            </a:extLst>
          </p:cNvPr>
          <p:cNvGrpSpPr/>
          <p:nvPr/>
        </p:nvGrpSpPr>
        <p:grpSpPr>
          <a:xfrm>
            <a:off x="5321535" y="2955620"/>
            <a:ext cx="5267421" cy="2030580"/>
            <a:chOff x="5162176" y="4254107"/>
            <a:chExt cx="5267421" cy="2030580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F68547A4-BA47-4057-BCE8-EB66C6326E9E}"/>
                </a:ext>
              </a:extLst>
            </p:cNvPr>
            <p:cNvSpPr/>
            <p:nvPr/>
          </p:nvSpPr>
          <p:spPr>
            <a:xfrm>
              <a:off x="5162176" y="4640778"/>
              <a:ext cx="1551385" cy="1080660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45A0AF6F-0E4E-44BC-89DF-C0774C06B43E}"/>
                    </a:ext>
                  </a:extLst>
                </p:cNvPr>
                <p:cNvSpPr/>
                <p:nvPr/>
              </p:nvSpPr>
              <p:spPr>
                <a:xfrm>
                  <a:off x="7143629" y="5704100"/>
                  <a:ext cx="577418" cy="58058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45A0AF6F-0E4E-44BC-89DF-C0774C06B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629" y="5704100"/>
                  <a:ext cx="577418" cy="58058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3185A60-38A9-4D37-97D4-03CCCCBB1117}"/>
                </a:ext>
              </a:extLst>
            </p:cNvPr>
            <p:cNvSpPr txBox="1"/>
            <p:nvPr/>
          </p:nvSpPr>
          <p:spPr>
            <a:xfrm>
              <a:off x="7290923" y="5773649"/>
              <a:ext cx="65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3000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1173AF2-1451-4BB2-A646-C0F9EA6B9542}"/>
                </a:ext>
              </a:extLst>
            </p:cNvPr>
            <p:cNvGrpSpPr/>
            <p:nvPr/>
          </p:nvGrpSpPr>
          <p:grpSpPr>
            <a:xfrm>
              <a:off x="9083828" y="4492979"/>
              <a:ext cx="577418" cy="580587"/>
              <a:chOff x="2494405" y="4699358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1F229C2A-65DB-491F-B9B6-A58008484CEF}"/>
                      </a:ext>
                    </a:extLst>
                  </p:cNvPr>
                  <p:cNvSpPr/>
                  <p:nvPr/>
                </p:nvSpPr>
                <p:spPr>
                  <a:xfrm>
                    <a:off x="2494405" y="4699358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1F229C2A-65DB-491F-B9B6-A58008484C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4405" y="4699358"/>
                    <a:ext cx="635909" cy="63590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14742AA6-FD1D-4E5E-BEA1-DB207E596191}"/>
                      </a:ext>
                    </a:extLst>
                  </p:cNvPr>
                  <p:cNvSpPr txBox="1"/>
                  <p:nvPr/>
                </p:nvSpPr>
                <p:spPr>
                  <a:xfrm>
                    <a:off x="2631005" y="4723982"/>
                    <a:ext cx="360281" cy="50565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14742AA6-FD1D-4E5E-BEA1-DB207E5961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1005" y="4723982"/>
                    <a:ext cx="360281" cy="50565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17DA32D-8941-4654-8139-81452918145F}"/>
                </a:ext>
              </a:extLst>
            </p:cNvPr>
            <p:cNvGrpSpPr/>
            <p:nvPr/>
          </p:nvGrpSpPr>
          <p:grpSpPr>
            <a:xfrm>
              <a:off x="7143628" y="4254107"/>
              <a:ext cx="577418" cy="580587"/>
              <a:chOff x="2855557" y="449798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62E4EBEB-9625-43CF-BBBA-275896D1F0C3}"/>
                      </a:ext>
                    </a:extLst>
                  </p:cNvPr>
                  <p:cNvSpPr/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62E4EBEB-9625-43CF-BBBA-275896D1F0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76FD3E0-7C08-4E0B-B6AE-E4F014AF7CBE}"/>
                  </a:ext>
                </a:extLst>
              </p:cNvPr>
              <p:cNvSpPr txBox="1"/>
              <p:nvPr/>
            </p:nvSpPr>
            <p:spPr>
              <a:xfrm>
                <a:off x="3017772" y="4574165"/>
                <a:ext cx="72" cy="50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000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8426D3B-B57E-4AA5-BEAC-7A842C47798F}"/>
                </a:ext>
              </a:extLst>
            </p:cNvPr>
            <p:cNvGrpSpPr/>
            <p:nvPr/>
          </p:nvGrpSpPr>
          <p:grpSpPr>
            <a:xfrm>
              <a:off x="9852179" y="5690512"/>
              <a:ext cx="577418" cy="580587"/>
              <a:chOff x="2855557" y="453430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E26B7FAA-25B6-44E0-8F7B-8F7094A8A591}"/>
                      </a:ext>
                    </a:extLst>
                  </p:cNvPr>
                  <p:cNvSpPr/>
                  <p:nvPr/>
                </p:nvSpPr>
                <p:spPr>
                  <a:xfrm>
                    <a:off x="2855557" y="453430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E26B7FAA-25B6-44E0-8F7B-8F7094A8A5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534309"/>
                    <a:ext cx="635909" cy="63590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047192E-6975-40A1-A38C-DB87EEB23D52}"/>
                  </a:ext>
                </a:extLst>
              </p:cNvPr>
              <p:cNvSpPr txBox="1"/>
              <p:nvPr/>
            </p:nvSpPr>
            <p:spPr>
              <a:xfrm>
                <a:off x="3017772" y="4574165"/>
                <a:ext cx="72" cy="50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000" dirty="0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DA4651F-C566-4B7F-BA5A-45DB25DDF185}"/>
                </a:ext>
              </a:extLst>
            </p:cNvPr>
            <p:cNvCxnSpPr>
              <a:cxnSpLocks/>
              <a:stCxn id="105" idx="4"/>
              <a:endCxn id="89" idx="0"/>
            </p:cNvCxnSpPr>
            <p:nvPr/>
          </p:nvCxnSpPr>
          <p:spPr>
            <a:xfrm>
              <a:off x="7432337" y="4834694"/>
              <a:ext cx="1" cy="8694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2B73AFD-A1D8-465C-8930-0D37FE9D4416}"/>
                </a:ext>
              </a:extLst>
            </p:cNvPr>
            <p:cNvCxnSpPr>
              <a:cxnSpLocks/>
              <a:stCxn id="105" idx="6"/>
              <a:endCxn id="109" idx="2"/>
            </p:cNvCxnSpPr>
            <p:nvPr/>
          </p:nvCxnSpPr>
          <p:spPr>
            <a:xfrm>
              <a:off x="7721046" y="4544401"/>
              <a:ext cx="1362782" cy="23887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0CD95BE-3262-4E1E-A331-9149550C1FE4}"/>
                </a:ext>
              </a:extLst>
            </p:cNvPr>
            <p:cNvCxnSpPr>
              <a:cxnSpLocks/>
              <a:stCxn id="89" idx="6"/>
              <a:endCxn id="109" idx="3"/>
            </p:cNvCxnSpPr>
            <p:nvPr/>
          </p:nvCxnSpPr>
          <p:spPr>
            <a:xfrm flipV="1">
              <a:off x="7721047" y="4988541"/>
              <a:ext cx="1447342" cy="100585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E15BAAA-DC39-43D4-8C91-56FB1A96DCE1}"/>
                </a:ext>
              </a:extLst>
            </p:cNvPr>
            <p:cNvCxnSpPr>
              <a:cxnSpLocks/>
              <a:stCxn id="109" idx="5"/>
              <a:endCxn id="103" idx="0"/>
            </p:cNvCxnSpPr>
            <p:nvPr/>
          </p:nvCxnSpPr>
          <p:spPr>
            <a:xfrm>
              <a:off x="9576685" y="4988541"/>
              <a:ext cx="564203" cy="70197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2B09A7F-88E6-4B6E-940F-3FBB99FAFEF3}"/>
              </a:ext>
            </a:extLst>
          </p:cNvPr>
          <p:cNvGrpSpPr/>
          <p:nvPr/>
        </p:nvGrpSpPr>
        <p:grpSpPr>
          <a:xfrm>
            <a:off x="786662" y="2948140"/>
            <a:ext cx="4175056" cy="1983832"/>
            <a:chOff x="1007640" y="4241319"/>
            <a:chExt cx="4175056" cy="1983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6657C40-3DFE-4542-B5A9-3E661B8CE35E}"/>
                    </a:ext>
                  </a:extLst>
                </p:cNvPr>
                <p:cNvSpPr/>
                <p:nvPr/>
              </p:nvSpPr>
              <p:spPr>
                <a:xfrm>
                  <a:off x="1007640" y="5639817"/>
                  <a:ext cx="577418" cy="56324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6657C40-3DFE-4542-B5A9-3E661B8CE3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640" y="5639817"/>
                  <a:ext cx="577418" cy="56324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735ADE-4754-469C-82ED-DE3B7EF99BDC}"/>
                </a:ext>
              </a:extLst>
            </p:cNvPr>
            <p:cNvSpPr txBox="1"/>
            <p:nvPr/>
          </p:nvSpPr>
          <p:spPr>
            <a:xfrm>
              <a:off x="1181627" y="5760861"/>
              <a:ext cx="65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569D5C-8779-4952-AAC3-4F73D8E00F68}"/>
                </a:ext>
              </a:extLst>
            </p:cNvPr>
            <p:cNvCxnSpPr>
              <a:cxnSpLocks/>
              <a:stCxn id="33" idx="6"/>
              <a:endCxn id="31" idx="3"/>
            </p:cNvCxnSpPr>
            <p:nvPr/>
          </p:nvCxnSpPr>
          <p:spPr>
            <a:xfrm flipV="1">
              <a:off x="2990759" y="4794563"/>
              <a:ext cx="1699080" cy="62695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13E25E-1594-4E32-893C-4A74EAFA7A50}"/>
                    </a:ext>
                  </a:extLst>
                </p:cNvPr>
                <p:cNvSpPr txBox="1"/>
                <p:nvPr/>
              </p:nvSpPr>
              <p:spPr>
                <a:xfrm>
                  <a:off x="3391799" y="4589294"/>
                  <a:ext cx="320027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13E25E-1594-4E32-893C-4A74EAFA7A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99" y="4589294"/>
                  <a:ext cx="320027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B7BF3C4-B31D-46B8-AFF9-C6B24F3EEAE5}"/>
                </a:ext>
              </a:extLst>
            </p:cNvPr>
            <p:cNvGrpSpPr/>
            <p:nvPr/>
          </p:nvGrpSpPr>
          <p:grpSpPr>
            <a:xfrm>
              <a:off x="2413341" y="5131224"/>
              <a:ext cx="577418" cy="580587"/>
              <a:chOff x="2860144" y="4556615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C41B983E-2884-48BE-8AD5-66FBDEF65345}"/>
                      </a:ext>
                    </a:extLst>
                  </p:cNvPr>
                  <p:cNvSpPr/>
                  <p:nvPr/>
                </p:nvSpPr>
                <p:spPr>
                  <a:xfrm>
                    <a:off x="2860144" y="4556615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C41B983E-2884-48BE-8AD5-66FBDEF653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0144" y="4556615"/>
                    <a:ext cx="635909" cy="635909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05AE048-73A4-4C0D-B715-6A32C5F004D2}"/>
                      </a:ext>
                    </a:extLst>
                  </p:cNvPr>
                  <p:cNvSpPr txBox="1"/>
                  <p:nvPr/>
                </p:nvSpPr>
                <p:spPr>
                  <a:xfrm>
                    <a:off x="3017772" y="4574165"/>
                    <a:ext cx="360280" cy="5056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05AE048-73A4-4C0D-B715-6A32C5F004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7772" y="4574165"/>
                    <a:ext cx="360280" cy="50565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0A0E4E-27A9-458E-A927-0AE852B51312}"/>
                </a:ext>
              </a:extLst>
            </p:cNvPr>
            <p:cNvGrpSpPr/>
            <p:nvPr/>
          </p:nvGrpSpPr>
          <p:grpSpPr>
            <a:xfrm>
              <a:off x="4605278" y="4299001"/>
              <a:ext cx="577418" cy="580587"/>
              <a:chOff x="2855557" y="449798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6BDC0E9E-2FE2-4132-8D03-F8939AC887F0}"/>
                      </a:ext>
                    </a:extLst>
                  </p:cNvPr>
                  <p:cNvSpPr/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6BDC0E9E-2FE2-4132-8D03-F8939AC887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B6D410B-1EBE-429A-B7F9-9861161CCCE6}"/>
                      </a:ext>
                    </a:extLst>
                  </p:cNvPr>
                  <p:cNvSpPr txBox="1"/>
                  <p:nvPr/>
                </p:nvSpPr>
                <p:spPr>
                  <a:xfrm>
                    <a:off x="3003774" y="4530708"/>
                    <a:ext cx="349616" cy="5056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B6D410B-1EBE-429A-B7F9-9861161CCC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3774" y="4530708"/>
                    <a:ext cx="349616" cy="50565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47F179-3542-4C2A-9D57-D018D56D7308}"/>
                </a:ext>
              </a:extLst>
            </p:cNvPr>
            <p:cNvGrpSpPr/>
            <p:nvPr/>
          </p:nvGrpSpPr>
          <p:grpSpPr>
            <a:xfrm>
              <a:off x="1034332" y="4241319"/>
              <a:ext cx="577418" cy="580587"/>
              <a:chOff x="2855557" y="449798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224D0EAA-3D46-43EE-B17E-0E12A6A86DE4}"/>
                      </a:ext>
                    </a:extLst>
                  </p:cNvPr>
                  <p:cNvSpPr/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224D0EAA-3D46-43EE-B17E-0E12A6A86D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68B78B-DDBB-4FD7-B9D4-B62937537FE8}"/>
                  </a:ext>
                </a:extLst>
              </p:cNvPr>
              <p:cNvSpPr txBox="1"/>
              <p:nvPr/>
            </p:nvSpPr>
            <p:spPr>
              <a:xfrm>
                <a:off x="3017772" y="4574165"/>
                <a:ext cx="72" cy="50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000" dirty="0"/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EDD510-2112-4149-9847-8350E21E5160}"/>
                </a:ext>
              </a:extLst>
            </p:cNvPr>
            <p:cNvCxnSpPr>
              <a:cxnSpLocks/>
              <a:stCxn id="31" idx="4"/>
              <a:endCxn id="25" idx="7"/>
            </p:cNvCxnSpPr>
            <p:nvPr/>
          </p:nvCxnSpPr>
          <p:spPr>
            <a:xfrm flipH="1">
              <a:off x="4235740" y="4879588"/>
              <a:ext cx="658247" cy="85000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5A83B0C-8567-405D-AE45-704C8575F021}"/>
                </a:ext>
              </a:extLst>
            </p:cNvPr>
            <p:cNvGrpSpPr/>
            <p:nvPr/>
          </p:nvGrpSpPr>
          <p:grpSpPr>
            <a:xfrm>
              <a:off x="3742883" y="5644564"/>
              <a:ext cx="577418" cy="580587"/>
              <a:chOff x="2855557" y="4497989"/>
              <a:chExt cx="635909" cy="6359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83560F2D-3E58-4B09-AC9D-8E9D8FD9C415}"/>
                      </a:ext>
                    </a:extLst>
                  </p:cNvPr>
                  <p:cNvSpPr/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;.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83560F2D-3E58-4B09-AC9D-8E9D8FD9C4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5557" y="4497989"/>
                    <a:ext cx="635909" cy="635909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C918B7-004C-4333-87ED-66D682EE088C}"/>
                  </a:ext>
                </a:extLst>
              </p:cNvPr>
              <p:cNvSpPr txBox="1"/>
              <p:nvPr/>
            </p:nvSpPr>
            <p:spPr>
              <a:xfrm>
                <a:off x="3017772" y="4574165"/>
                <a:ext cx="72" cy="50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000" dirty="0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0C0EDA4-4399-4DB2-A4D6-15DA2FAD3EF1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296349" y="4821906"/>
              <a:ext cx="26692" cy="81791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069864E-3E86-4740-9567-787A2220E0E1}"/>
                </a:ext>
              </a:extLst>
            </p:cNvPr>
            <p:cNvCxnSpPr>
              <a:cxnSpLocks/>
              <a:stCxn id="29" idx="6"/>
              <a:endCxn id="33" idx="3"/>
            </p:cNvCxnSpPr>
            <p:nvPr/>
          </p:nvCxnSpPr>
          <p:spPr>
            <a:xfrm flipV="1">
              <a:off x="1585058" y="5626786"/>
              <a:ext cx="912844" cy="29465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5F4165F-FF1B-4DDB-8D9F-4789B57402A9}"/>
                </a:ext>
              </a:extLst>
            </p:cNvPr>
            <p:cNvCxnSpPr>
              <a:cxnSpLocks/>
              <a:stCxn id="27" idx="5"/>
              <a:endCxn id="33" idx="2"/>
            </p:cNvCxnSpPr>
            <p:nvPr/>
          </p:nvCxnSpPr>
          <p:spPr>
            <a:xfrm>
              <a:off x="1527189" y="4736881"/>
              <a:ext cx="886152" cy="68463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D2E4847-F4F4-46CD-9079-0D7FD78980BF}"/>
                </a:ext>
              </a:extLst>
            </p:cNvPr>
            <p:cNvCxnSpPr>
              <a:cxnSpLocks/>
              <a:stCxn id="31" idx="2"/>
              <a:endCxn id="27" idx="6"/>
            </p:cNvCxnSpPr>
            <p:nvPr/>
          </p:nvCxnSpPr>
          <p:spPr>
            <a:xfrm flipH="1" flipV="1">
              <a:off x="1611750" y="4531613"/>
              <a:ext cx="2993528" cy="576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직사각형 1">
            <a:extLst>
              <a:ext uri="{FF2B5EF4-FFF2-40B4-BE49-F238E27FC236}">
                <a16:creationId xmlns:a16="http://schemas.microsoft.com/office/drawing/2014/main" id="{993D2562-6B20-4E27-BB89-7630F1ED11C3}"/>
              </a:ext>
            </a:extLst>
          </p:cNvPr>
          <p:cNvSpPr/>
          <p:nvPr/>
        </p:nvSpPr>
        <p:spPr>
          <a:xfrm>
            <a:off x="742950" y="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4" name="직선 연결선 9">
            <a:extLst>
              <a:ext uri="{FF2B5EF4-FFF2-40B4-BE49-F238E27FC236}">
                <a16:creationId xmlns:a16="http://schemas.microsoft.com/office/drawing/2014/main" id="{1CB64A30-2E07-4741-9E14-1D2B47BA6411}"/>
              </a:ext>
            </a:extLst>
          </p:cNvPr>
          <p:cNvCxnSpPr/>
          <p:nvPr/>
        </p:nvCxnSpPr>
        <p:spPr>
          <a:xfrm>
            <a:off x="742944" y="825845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DFBF559-7580-439B-8979-19AA830DBAA3}"/>
              </a:ext>
            </a:extLst>
          </p:cNvPr>
          <p:cNvSpPr txBox="1"/>
          <p:nvPr/>
        </p:nvSpPr>
        <p:spPr>
          <a:xfrm>
            <a:off x="742950" y="296120"/>
            <a:ext cx="8610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Prologue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7E1015-A048-4B5E-9E61-7101F87F7E58}"/>
                  </a:ext>
                </a:extLst>
              </p:cNvPr>
              <p:cNvSpPr txBox="1"/>
              <p:nvPr/>
            </p:nvSpPr>
            <p:spPr>
              <a:xfrm>
                <a:off x="739924" y="5053837"/>
                <a:ext cx="1119650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DEFINITION 1.8</a:t>
                </a:r>
                <a:endParaRPr lang="en-US" sz="2000" dirty="0"/>
              </a:p>
              <a:p>
                <a:r>
                  <a:rPr lang="en-US" sz="2000" dirty="0"/>
                  <a:t>A </a:t>
                </a:r>
                <a:r>
                  <a:rPr lang="en-US" sz="2000" b="1" dirty="0"/>
                  <a:t>butterfly-minor</a:t>
                </a:r>
                <a:r>
                  <a:rPr lang="en-US" sz="2000" dirty="0"/>
                  <a:t> of a digraph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 digraph obtained from a </a:t>
                </a:r>
                <a:r>
                  <a:rPr lang="en-US" sz="2000" dirty="0" err="1"/>
                  <a:t>subdigraph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by zero or more butterfly contractions.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7E1015-A048-4B5E-9E61-7101F87F7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24" y="5053837"/>
                <a:ext cx="11196501" cy="1015663"/>
              </a:xfrm>
              <a:prstGeom prst="rect">
                <a:avLst/>
              </a:prstGeom>
              <a:blipFill>
                <a:blip r:embed="rId18"/>
                <a:stretch>
                  <a:fillRect l="-544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667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l">
          <a:defRPr sz="2000" dirty="0"/>
        </a:defPPr>
      </a:lstStyle>
    </a:spDef>
    <a:lnDef>
      <a:spPr>
        <a:ln w="762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7373</TotalTime>
  <Words>8228</Words>
  <Application>Microsoft Office PowerPoint</Application>
  <PresentationFormat>Widescreen</PresentationFormat>
  <Paragraphs>489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Linux Libertine</vt:lpstr>
      <vt:lpstr>NimbusRomNo9L-Regu</vt:lpstr>
      <vt:lpstr>NimbusRomNo9L-ReguItal</vt:lpstr>
      <vt:lpstr>Bookman Old Style</vt:lpstr>
      <vt:lpstr>Calibri</vt:lpstr>
      <vt:lpstr>Cambria Math</vt:lpstr>
      <vt:lpstr>Franklin Gothic Book</vt:lpstr>
      <vt:lpstr>RetrospectVTI</vt:lpstr>
      <vt:lpstr> The Directed Grid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Directed Grid Theorem</dc:title>
  <dc:creator>YongHyun An</dc:creator>
  <cp:lastModifiedBy>YongHyun An</cp:lastModifiedBy>
  <cp:revision>560</cp:revision>
  <dcterms:created xsi:type="dcterms:W3CDTF">2020-08-03T22:43:49Z</dcterms:created>
  <dcterms:modified xsi:type="dcterms:W3CDTF">2020-08-13T12:35:35Z</dcterms:modified>
</cp:coreProperties>
</file>