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00" r:id="rId2"/>
    <p:sldId id="319" r:id="rId3"/>
    <p:sldId id="340" r:id="rId4"/>
    <p:sldId id="341" r:id="rId5"/>
    <p:sldId id="342" r:id="rId6"/>
    <p:sldId id="334" r:id="rId7"/>
    <p:sldId id="335" r:id="rId8"/>
    <p:sldId id="328" r:id="rId9"/>
    <p:sldId id="329" r:id="rId10"/>
    <p:sldId id="333" r:id="rId11"/>
    <p:sldId id="332" r:id="rId12"/>
    <p:sldId id="331" r:id="rId13"/>
    <p:sldId id="336" r:id="rId14"/>
    <p:sldId id="338" r:id="rId15"/>
    <p:sldId id="339" r:id="rId16"/>
    <p:sldId id="337" r:id="rId17"/>
    <p:sldId id="344" r:id="rId18"/>
    <p:sldId id="315" r:id="rId19"/>
    <p:sldId id="34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42" autoAdjust="0"/>
  </p:normalViewPr>
  <p:slideViewPr>
    <p:cSldViewPr snapToGrid="0">
      <p:cViewPr varScale="1">
        <p:scale>
          <a:sx n="108" d="100"/>
          <a:sy n="108" d="100"/>
        </p:scale>
        <p:origin x="1626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6EAC6-2598-478F-AD12-64310331A9A8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3155-67C8-4F2A-91B9-7F3D5CFB3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0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155-67C8-4F2A-91B9-7F3D5CFB39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42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155-67C8-4F2A-91B9-7F3D5CFB39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70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155-67C8-4F2A-91B9-7F3D5CFB394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155-67C8-4F2A-91B9-7F3D5CFB394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4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r>
              <a:rPr lang="en-US" baseline="0" dirty="0" smtClean="0"/>
              <a:t> Side also has a control channel. Since it uses the same name, “control”, it can communicate with a client side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155-67C8-4F2A-91B9-7F3D5CFB394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hyperlink" Target="http://www.tamu.edu/index.html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4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C:\Users\WeiZh\Picture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6200"/>
            <a:ext cx="91440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WeiZh\Picture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E:\weizhang\Desktop\Computer Science and Engineering Logos\PNG\CSCE-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3128"/>
            <a:ext cx="2895600" cy="50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4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63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2700" b="0" kern="1200" spc="38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2" y="6243637"/>
            <a:ext cx="3180375" cy="614367"/>
          </a:xfrm>
        </p:spPr>
        <p:txBody>
          <a:bodyPr anchor="t"/>
          <a:lstStyle>
            <a:lvl1pPr marL="0" indent="0" algn="r">
              <a:buNone/>
              <a:defRPr sz="1050"/>
            </a:lvl1pPr>
            <a:lvl2pPr marL="342900" indent="0" algn="r">
              <a:buNone/>
              <a:defRPr sz="900"/>
            </a:lvl2pPr>
            <a:lvl3pPr marL="685800" indent="0" algn="r">
              <a:buNone/>
              <a:defRPr sz="750"/>
            </a:lvl3pPr>
            <a:lvl4pPr marL="1028700" indent="0" algn="r">
              <a:buNone/>
              <a:defRPr sz="675"/>
            </a:lvl4pPr>
            <a:lvl5pPr marL="1371600" indent="0" algn="r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492882"/>
            <a:ext cx="1676384" cy="365125"/>
          </a:xfrm>
          <a:prstGeom prst="rect">
            <a:avLst/>
          </a:prstGeom>
        </p:spPr>
        <p:txBody>
          <a:bodyPr/>
          <a:lstStyle/>
          <a:p>
            <a:fld id="{4B61ADED-2821-4C1B-9DB9-F47C98B7748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6" y="6492880"/>
            <a:ext cx="26432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Texas A&amp;M University Logo - aTm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152401"/>
            <a:ext cx="2895600" cy="490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614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1196"/>
            <a:ext cx="8229600" cy="571568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:\Users\WeiZh\Picture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0744"/>
            <a:ext cx="9144000" cy="43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weizhang\Desktop\Computer Science and Engineering Logos\PNG\CSCE-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68" y="6480005"/>
            <a:ext cx="1955799" cy="3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WeiZh\Picture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6927"/>
            <a:ext cx="8785209" cy="7366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66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9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04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1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7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DED-2821-4C1B-9DB9-F47C98B7748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2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ADED-2821-4C1B-9DB9-F47C98B7748E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4D6D-D520-4C96-A515-FB91A2C16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86430"/>
            <a:ext cx="9144000" cy="3470312"/>
          </a:xfrm>
        </p:spPr>
        <p:txBody>
          <a:bodyPr>
            <a:noAutofit/>
          </a:bodyPr>
          <a:lstStyle/>
          <a:p>
            <a:r>
              <a:rPr lang="en-US" sz="6600" dirty="0" smtClean="0"/>
              <a:t>CSCE 313</a:t>
            </a:r>
            <a:br>
              <a:rPr lang="en-US" sz="6600" dirty="0" smtClean="0"/>
            </a:br>
            <a:r>
              <a:rPr lang="en-US" dirty="0"/>
              <a:t>Threading and Synchronization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(Due</a:t>
            </a:r>
            <a:r>
              <a:rPr lang="en-US" sz="2800" dirty="0"/>
              <a:t>: </a:t>
            </a:r>
            <a:r>
              <a:rPr lang="en-US" sz="2800" dirty="0" smtClean="0"/>
              <a:t>3/31/19 Sunday </a:t>
            </a:r>
            <a:r>
              <a:rPr lang="en-US" sz="2800" dirty="0"/>
              <a:t>at </a:t>
            </a:r>
            <a:r>
              <a:rPr lang="en-US" sz="2800" dirty="0" smtClean="0"/>
              <a:t>11:59pm)</a:t>
            </a:r>
            <a:endParaRPr lang="en-US" sz="4800" dirty="0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Wei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47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Bidirectional inter-process communication</a:t>
            </a:r>
          </a:p>
          <a:p>
            <a:r>
              <a:rPr lang="en-US" dirty="0" smtClean="0"/>
              <a:t>Not a standard concept, implemented with two unidirectional pipes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 err="1"/>
              <a:t>FIFORequestChannel</a:t>
            </a:r>
            <a:r>
              <a:rPr lang="en-US" dirty="0" err="1" smtClean="0"/>
              <a:t>.h</a:t>
            </a:r>
            <a:r>
              <a:rPr lang="en-US" dirty="0" smtClean="0"/>
              <a:t> and </a:t>
            </a:r>
            <a:r>
              <a:rPr lang="en-US" dirty="0"/>
              <a:t>FIFORequestChannel</a:t>
            </a:r>
            <a:r>
              <a:rPr lang="en-US" dirty="0" smtClean="0"/>
              <a:t>.cpp for detail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4320" y="2230271"/>
            <a:ext cx="8417083" cy="2153468"/>
            <a:chOff x="457200" y="4136073"/>
            <a:chExt cx="8417083" cy="2153468"/>
          </a:xfrm>
        </p:grpSpPr>
        <p:sp>
          <p:nvSpPr>
            <p:cNvPr id="5" name="Can 4"/>
            <p:cNvSpPr/>
            <p:nvPr/>
          </p:nvSpPr>
          <p:spPr>
            <a:xfrm rot="16200000">
              <a:off x="3600940" y="2044303"/>
              <a:ext cx="2153468" cy="6337007"/>
            </a:xfrm>
            <a:prstGeom prst="ca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an 5"/>
            <p:cNvSpPr/>
            <p:nvPr/>
          </p:nvSpPr>
          <p:spPr>
            <a:xfrm rot="16200000">
              <a:off x="4327591" y="1850215"/>
              <a:ext cx="700165" cy="5764144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n 6"/>
            <p:cNvSpPr/>
            <p:nvPr/>
          </p:nvSpPr>
          <p:spPr>
            <a:xfrm rot="16200000">
              <a:off x="4327591" y="2738883"/>
              <a:ext cx="700165" cy="5764144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827721" y="4584635"/>
              <a:ext cx="2081146" cy="2953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 rot="10800000">
              <a:off x="3827721" y="5468886"/>
              <a:ext cx="2081146" cy="2953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04837" y="5459253"/>
              <a:ext cx="672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40499" y="4533240"/>
              <a:ext cx="672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04837" y="4499974"/>
              <a:ext cx="60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4740" y="5448620"/>
              <a:ext cx="60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57200" y="4659465"/>
              <a:ext cx="584791" cy="869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8289492" y="4670098"/>
              <a:ext cx="584791" cy="869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endCxn id="6" idx="1"/>
            </p:cNvCxnSpPr>
            <p:nvPr/>
          </p:nvCxnSpPr>
          <p:spPr>
            <a:xfrm flipV="1">
              <a:off x="1041991" y="4732287"/>
              <a:ext cx="753611" cy="35008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041989" y="5155193"/>
              <a:ext cx="708715" cy="44080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</p:cNvCxnSpPr>
            <p:nvPr/>
          </p:nvCxnSpPr>
          <p:spPr>
            <a:xfrm flipH="1" flipV="1">
              <a:off x="7559746" y="4659465"/>
              <a:ext cx="729746" cy="44536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2"/>
            </p:cNvCxnSpPr>
            <p:nvPr/>
          </p:nvCxnSpPr>
          <p:spPr>
            <a:xfrm flipH="1">
              <a:off x="7600686" y="5104832"/>
              <a:ext cx="688806" cy="52043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761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first need a single control channel (Done in PA2)</a:t>
            </a:r>
          </a:p>
          <a:p>
            <a:endParaRPr lang="en-US" dirty="0" smtClean="0"/>
          </a:p>
          <a:p>
            <a:r>
              <a:rPr lang="en-US" sz="2400" dirty="0" smtClean="0"/>
              <a:t>Then, we can create multiple </a:t>
            </a:r>
            <a:r>
              <a:rPr lang="en-US" sz="2400" b="1" dirty="0" smtClean="0">
                <a:solidFill>
                  <a:srgbClr val="00B050"/>
                </a:solidFill>
              </a:rPr>
              <a:t>data channels </a:t>
            </a:r>
            <a:r>
              <a:rPr lang="en-US" sz="2400" dirty="0" smtClean="0"/>
              <a:t>by sending new thread commands to control channel</a:t>
            </a:r>
          </a:p>
          <a:p>
            <a:pPr lvl="1"/>
            <a:r>
              <a:rPr lang="en-US" sz="2000" dirty="0" smtClean="0"/>
              <a:t>One data channel per worker thread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See client.cpp for detail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Channel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0470" y="1272087"/>
            <a:ext cx="8715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FIFORequestChannel</a:t>
            </a:r>
            <a:r>
              <a:rPr lang="en-US" sz="1600" dirty="0"/>
              <a:t> </a:t>
            </a:r>
            <a:r>
              <a:rPr lang="en-US" sz="1600" dirty="0" smtClean="0"/>
              <a:t>*</a:t>
            </a:r>
            <a:r>
              <a:rPr lang="en-US" sz="1600" dirty="0" err="1" smtClean="0"/>
              <a:t>chan</a:t>
            </a:r>
            <a:r>
              <a:rPr lang="en-US" sz="1600" dirty="0" smtClean="0"/>
              <a:t> = new </a:t>
            </a:r>
            <a:r>
              <a:rPr lang="en-US" sz="1600" dirty="0" err="1" smtClean="0"/>
              <a:t>FIFORequestChannel</a:t>
            </a:r>
            <a:r>
              <a:rPr lang="en-US" sz="1600" dirty="0" smtClean="0"/>
              <a:t>("control", </a:t>
            </a:r>
            <a:r>
              <a:rPr lang="en-US" sz="1600" dirty="0" err="1"/>
              <a:t>FIFORequestChannel</a:t>
            </a:r>
            <a:r>
              <a:rPr lang="en-US" sz="1600" dirty="0" smtClean="0"/>
              <a:t>::CLIENT_SIDE);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60483" y="2867316"/>
            <a:ext cx="85311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std::string s = </a:t>
            </a:r>
            <a:r>
              <a:rPr lang="en-US" sz="1600" dirty="0" err="1" smtClean="0"/>
              <a:t>chan</a:t>
            </a:r>
            <a:r>
              <a:rPr lang="en-US" sz="1600" dirty="0" smtClean="0"/>
              <a:t>-&gt;</a:t>
            </a:r>
            <a:r>
              <a:rPr lang="en-US" sz="1600" dirty="0" err="1" smtClean="0"/>
              <a:t>send_request</a:t>
            </a:r>
            <a:r>
              <a:rPr lang="en-US" sz="1600" dirty="0" smtClean="0"/>
              <a:t>("</a:t>
            </a:r>
            <a:r>
              <a:rPr lang="en-US" sz="1600" dirty="0" err="1" smtClean="0"/>
              <a:t>newchannel</a:t>
            </a:r>
            <a:r>
              <a:rPr lang="en-US" sz="1600" dirty="0" smtClean="0"/>
              <a:t>");</a:t>
            </a:r>
          </a:p>
          <a:p>
            <a:r>
              <a:rPr lang="en-US" sz="1600" dirty="0"/>
              <a:t>MESSAGE_TYPE m = NEWCHANNEL_MSG;    </a:t>
            </a:r>
            <a:endParaRPr lang="en-US" sz="1600" dirty="0" smtClean="0"/>
          </a:p>
          <a:p>
            <a:r>
              <a:rPr lang="en-US" sz="1600" dirty="0" err="1" smtClean="0"/>
              <a:t>chan</a:t>
            </a:r>
            <a:r>
              <a:rPr lang="en-US" sz="1600" dirty="0" smtClean="0"/>
              <a:t>-</a:t>
            </a:r>
            <a:r>
              <a:rPr lang="en-US" sz="1600" dirty="0"/>
              <a:t>&gt;</a:t>
            </a:r>
            <a:r>
              <a:rPr lang="en-US" sz="1600" dirty="0" err="1"/>
              <a:t>cwrite</a:t>
            </a:r>
            <a:r>
              <a:rPr lang="en-US" sz="1600" dirty="0"/>
              <a:t> ((char*) &amp;m, </a:t>
            </a:r>
            <a:r>
              <a:rPr lang="en-US" sz="1600" dirty="0" err="1"/>
              <a:t>sizeof</a:t>
            </a:r>
            <a:r>
              <a:rPr lang="en-US" sz="1600" dirty="0"/>
              <a:t>(MESSAGE_TYPE</a:t>
            </a:r>
            <a:r>
              <a:rPr lang="en-US" sz="1600" dirty="0" smtClean="0"/>
              <a:t>));</a:t>
            </a:r>
          </a:p>
          <a:p>
            <a:r>
              <a:rPr lang="en-US" sz="1600" dirty="0"/>
              <a:t>string s = </a:t>
            </a:r>
            <a:r>
              <a:rPr lang="en-US" sz="1600" dirty="0" err="1"/>
              <a:t>chan</a:t>
            </a:r>
            <a:r>
              <a:rPr lang="en-US" sz="1600" dirty="0"/>
              <a:t>-&gt;</a:t>
            </a:r>
            <a:r>
              <a:rPr lang="en-US" sz="1600" dirty="0" err="1"/>
              <a:t>cread</a:t>
            </a:r>
            <a:r>
              <a:rPr lang="en-US" sz="1600" dirty="0" smtClean="0"/>
              <a:t>();</a:t>
            </a:r>
          </a:p>
          <a:p>
            <a:r>
              <a:rPr lang="en-US" sz="1600" dirty="0" err="1" smtClean="0"/>
              <a:t>FIFORequestChannel</a:t>
            </a:r>
            <a:r>
              <a:rPr lang="en-US" sz="1600" dirty="0" smtClean="0"/>
              <a:t> *</a:t>
            </a:r>
            <a:r>
              <a:rPr lang="en-US" sz="1600" dirty="0" err="1" smtClean="0"/>
              <a:t>workerChannel</a:t>
            </a:r>
            <a:r>
              <a:rPr lang="en-US" sz="1600" dirty="0" smtClean="0"/>
              <a:t> </a:t>
            </a:r>
            <a:r>
              <a:rPr lang="en-US" sz="1600" dirty="0"/>
              <a:t>= new </a:t>
            </a:r>
            <a:r>
              <a:rPr lang="en-US" sz="1600" dirty="0" err="1"/>
              <a:t>FIFORequestChannel</a:t>
            </a:r>
            <a:r>
              <a:rPr lang="en-US" sz="1600" dirty="0"/>
              <a:t>(s, </a:t>
            </a:r>
            <a:r>
              <a:rPr lang="en-US" sz="1600" dirty="0" err="1"/>
              <a:t>RequestChannel</a:t>
            </a:r>
            <a:r>
              <a:rPr lang="en-US" sz="1600" dirty="0"/>
              <a:t>::CLIENT_SIDE</a:t>
            </a:r>
            <a:r>
              <a:rPr lang="en-US" sz="1600" dirty="0" smtClean="0"/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6500" y="48473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553359"/>
              </p:ext>
            </p:extLst>
          </p:nvPr>
        </p:nvGraphicFramePr>
        <p:xfrm>
          <a:off x="430203" y="1818050"/>
          <a:ext cx="8229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9795264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72633828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6541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PA2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PA4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84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Multi-Threading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No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Yes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9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Control</a:t>
                      </a:r>
                      <a:r>
                        <a:rPr lang="en-US" sz="2400" baseline="0" dirty="0" smtClean="0">
                          <a:latin typeface="Tw Cen MT" panose="020B0602020104020603" pitchFamily="34" charset="0"/>
                        </a:rPr>
                        <a:t> Channel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Yes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Yes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0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Data Channel</a:t>
                      </a:r>
                      <a:r>
                        <a:rPr lang="en-US" sz="2400" baseline="0" dirty="0" smtClean="0">
                          <a:latin typeface="Tw Cen MT" panose="020B0602020104020603" pitchFamily="34" charset="0"/>
                        </a:rPr>
                        <a:t> per worker thread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No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Yes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4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Thread-Safe Bounded Buffer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No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Yes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6404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PA2 vs PA4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implement multiple threads?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Posix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err="1" smtClean="0"/>
              <a:t>pthread_create</a:t>
            </a:r>
            <a:r>
              <a:rPr lang="en-US" dirty="0" smtClean="0"/>
              <a:t>/</a:t>
            </a:r>
            <a:r>
              <a:rPr lang="en-US" dirty="0" err="1" smtClean="0"/>
              <a:t>pthread_join</a:t>
            </a:r>
            <a:endParaRPr lang="en-US" dirty="0"/>
          </a:p>
          <a:p>
            <a:pPr lvl="1"/>
            <a:r>
              <a:rPr lang="en-US" dirty="0" smtClean="0"/>
              <a:t>Use a compound type (e.g. class) to pass some necessary information to each thread</a:t>
            </a:r>
          </a:p>
          <a:p>
            <a:pPr lvl="2"/>
            <a:r>
              <a:rPr lang="en-US" dirty="0" smtClean="0"/>
              <a:t>E.g. Worker threads needs to use a </a:t>
            </a:r>
            <a:r>
              <a:rPr lang="en-US" dirty="0" err="1" smtClean="0"/>
              <a:t>BoundedBuffer</a:t>
            </a:r>
            <a:r>
              <a:rPr lang="en-US" dirty="0" smtClean="0"/>
              <a:t> pointer and a </a:t>
            </a:r>
            <a:r>
              <a:rPr lang="en-US" dirty="0" err="1" smtClean="0"/>
              <a:t>FIFORequestChannel</a:t>
            </a:r>
            <a:r>
              <a:rPr lang="en-US" dirty="0" smtClean="0"/>
              <a:t> pointer</a:t>
            </a:r>
          </a:p>
          <a:p>
            <a:r>
              <a:rPr lang="en-US" dirty="0" smtClean="0"/>
              <a:t>How to implement thread-safe bounded buffer?</a:t>
            </a:r>
          </a:p>
          <a:p>
            <a:pPr lvl="1"/>
            <a:r>
              <a:rPr lang="en-US" dirty="0" smtClean="0"/>
              <a:t>Use a </a:t>
            </a:r>
            <a:r>
              <a:rPr lang="en-US" b="1" dirty="0" smtClean="0">
                <a:solidFill>
                  <a:srgbClr val="C00000"/>
                </a:solidFill>
              </a:rPr>
              <a:t>lock</a:t>
            </a:r>
            <a:r>
              <a:rPr lang="en-US" dirty="0" smtClean="0"/>
              <a:t> to support the thread-safe buffer</a:t>
            </a:r>
          </a:p>
          <a:p>
            <a:pPr lvl="1"/>
            <a:r>
              <a:rPr lang="en-US" dirty="0" smtClean="0"/>
              <a:t>Use a </a:t>
            </a:r>
            <a:r>
              <a:rPr lang="en-US" b="1" dirty="0" smtClean="0">
                <a:solidFill>
                  <a:srgbClr val="C00000"/>
                </a:solidFill>
              </a:rPr>
              <a:t>lock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condition variables </a:t>
            </a:r>
            <a:r>
              <a:rPr lang="en-US" dirty="0" smtClean="0"/>
              <a:t>for bounded buffer</a:t>
            </a:r>
          </a:p>
          <a:p>
            <a:r>
              <a:rPr lang="en-US" dirty="0" smtClean="0"/>
              <a:t>Refer to a lecture note, L11. Synchronization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safe</a:t>
            </a:r>
          </a:p>
          <a:p>
            <a:pPr lvl="1"/>
            <a:r>
              <a:rPr lang="en-US" dirty="0" smtClean="0"/>
              <a:t>Multiple threads can work on the buffer</a:t>
            </a:r>
          </a:p>
          <a:p>
            <a:pPr lvl="1"/>
            <a:r>
              <a:rPr lang="en-US" dirty="0" smtClean="0"/>
              <a:t>Use a lock to control concurrency</a:t>
            </a:r>
          </a:p>
          <a:p>
            <a:pPr lvl="1"/>
            <a:r>
              <a:rPr lang="en-US" dirty="0" smtClean="0"/>
              <a:t>Only one thread can work on the queue at a 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Thread-Safe Buffer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2151" y="2877943"/>
            <a:ext cx="3157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SafeBuffer</a:t>
            </a:r>
            <a:r>
              <a:rPr lang="en-US" sz="2400" dirty="0" smtClean="0"/>
              <a:t>::push(data) {</a:t>
            </a:r>
          </a:p>
          <a:p>
            <a:r>
              <a:rPr lang="en-US" sz="2400" dirty="0" smtClean="0"/>
              <a:t>    lock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Q.push</a:t>
            </a:r>
            <a:r>
              <a:rPr lang="en-US" sz="2400" dirty="0" smtClean="0"/>
              <a:t>(data);</a:t>
            </a:r>
          </a:p>
          <a:p>
            <a:r>
              <a:rPr lang="en-US" sz="2400" dirty="0" smtClean="0"/>
              <a:t>    unlock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43649" y="2857087"/>
            <a:ext cx="24808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SafeBuffer</a:t>
            </a:r>
            <a:r>
              <a:rPr lang="en-US" sz="2400" dirty="0" smtClean="0"/>
              <a:t>::pop() {</a:t>
            </a:r>
          </a:p>
          <a:p>
            <a:r>
              <a:rPr lang="en-US" sz="2400" dirty="0" smtClean="0"/>
              <a:t>    lock</a:t>
            </a:r>
          </a:p>
          <a:p>
            <a:r>
              <a:rPr lang="en-US" sz="2400" dirty="0" smtClean="0"/>
              <a:t>    data = Q.pop();</a:t>
            </a:r>
          </a:p>
          <a:p>
            <a:r>
              <a:rPr lang="en-US" sz="2400" dirty="0" smtClean="0"/>
              <a:t>    unlock</a:t>
            </a:r>
          </a:p>
          <a:p>
            <a:r>
              <a:rPr lang="en-US" sz="2400" dirty="0" smtClean="0"/>
              <a:t>    return data;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54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153359"/>
            <a:ext cx="8604176" cy="242438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Extension from Thread-safe buffer. (See your lecture note)</a:t>
            </a:r>
          </a:p>
          <a:p>
            <a:r>
              <a:rPr lang="en-US" dirty="0" smtClean="0"/>
              <a:t>Idea:</a:t>
            </a:r>
          </a:p>
          <a:p>
            <a:pPr lvl="1"/>
            <a:r>
              <a:rPr lang="en-US" dirty="0"/>
              <a:t>The queue size S is bounded by K.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S = K, producers </a:t>
            </a:r>
            <a:r>
              <a:rPr lang="en-US" dirty="0" smtClean="0"/>
              <a:t>(i.e. thread calling push function) must </a:t>
            </a:r>
            <a:r>
              <a:rPr lang="en-US" dirty="0"/>
              <a:t>wait for </a:t>
            </a:r>
            <a:r>
              <a:rPr lang="en-US" dirty="0" smtClean="0"/>
              <a:t>consumers (i.e. thread calling pop function)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S = 0, consumers must wait for producers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</a:rPr>
              <a:t>Condition Variables</a:t>
            </a:r>
            <a:r>
              <a:rPr lang="en-US" dirty="0"/>
              <a:t> to control the queue size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Bounded Buffer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878" y="711498"/>
            <a:ext cx="4111668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9144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BoundedBuffer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::pop(){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pthread_mutex_lock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mtx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Tw Cen MT" panose="020B0602020104020603" pitchFamily="34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     while(</a:t>
            </a:r>
            <a:r>
              <a:rPr lang="en-US" sz="1400" b="1" dirty="0" err="1" smtClean="0">
                <a:solidFill>
                  <a:srgbClr val="000000"/>
                </a:solidFill>
                <a:latin typeface="Tw Cen MT" panose="020B0602020104020603" pitchFamily="34" charset="0"/>
              </a:rPr>
              <a:t>buffer.size</a:t>
            </a:r>
            <a:r>
              <a:rPr lang="en-US" sz="1400" b="1" dirty="0">
                <a:solidFill>
                  <a:srgbClr val="000000"/>
                </a:solidFill>
                <a:latin typeface="Tw Cen MT" panose="020B0602020104020603" pitchFamily="34" charset="0"/>
              </a:rPr>
              <a:t>()==0){</a:t>
            </a:r>
          </a:p>
          <a:p>
            <a:r>
              <a:rPr lang="en-US" sz="1400" b="1" dirty="0">
                <a:solidFill>
                  <a:srgbClr val="000000"/>
                </a:solidFill>
                <a:latin typeface="Tw Cen MT" panose="020B0602020104020603" pitchFamily="34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        </a:t>
            </a:r>
            <a:r>
              <a:rPr lang="en-US" sz="1400" b="1" dirty="0" err="1" smtClean="0">
                <a:solidFill>
                  <a:srgbClr val="FF0000"/>
                </a:solidFill>
                <a:latin typeface="Tw Cen MT" panose="020B0602020104020603" pitchFamily="34" charset="0"/>
              </a:rPr>
              <a:t>pthread_cond_wait</a:t>
            </a:r>
            <a:r>
              <a:rPr lang="en-US" sz="1400" b="1" dirty="0">
                <a:solidFill>
                  <a:srgbClr val="000000"/>
                </a:solidFill>
                <a:latin typeface="Tw Cen MT" panose="020B0602020104020603" pitchFamily="34" charset="0"/>
              </a:rPr>
              <a:t>(&amp;</a:t>
            </a:r>
            <a:r>
              <a:rPr lang="en-US" sz="1400" b="1" dirty="0" err="1">
                <a:solidFill>
                  <a:srgbClr val="000000"/>
                </a:solidFill>
                <a:latin typeface="Tw Cen MT" panose="020B0602020104020603" pitchFamily="34" charset="0"/>
              </a:rPr>
              <a:t>cond</a:t>
            </a:r>
            <a:r>
              <a:rPr lang="en-US" sz="1400" b="1" dirty="0">
                <a:solidFill>
                  <a:srgbClr val="000000"/>
                </a:solidFill>
                <a:latin typeface="Tw Cen MT" panose="020B0602020104020603" pitchFamily="34" charset="0"/>
              </a:rPr>
              <a:t>,&amp;</a:t>
            </a:r>
            <a:r>
              <a:rPr lang="en-US" sz="1400" b="1" dirty="0" err="1">
                <a:solidFill>
                  <a:srgbClr val="000000"/>
                </a:solidFill>
                <a:latin typeface="Tw Cen MT" panose="020B0602020104020603" pitchFamily="34" charset="0"/>
              </a:rPr>
              <a:t>mtx</a:t>
            </a:r>
            <a:r>
              <a:rPr lang="en-US" sz="1400" b="1" dirty="0">
                <a:solidFill>
                  <a:srgbClr val="000000"/>
                </a:solidFill>
                <a:latin typeface="Tw Cen MT" panose="020B0602020104020603" pitchFamily="34" charset="0"/>
              </a:rPr>
              <a:t>);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      }</a:t>
            </a:r>
            <a:endParaRPr lang="en-US" sz="1400" b="1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Tw Cen MT" panose="020B0602020104020603" pitchFamily="34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     // </a:t>
            </a:r>
            <a:r>
              <a:rPr lang="en-US" sz="1400" b="1" dirty="0">
                <a:solidFill>
                  <a:srgbClr val="000000"/>
                </a:solidFill>
                <a:latin typeface="Tw Cen MT" panose="020B0602020104020603" pitchFamily="34" charset="0"/>
              </a:rPr>
              <a:t>now </a:t>
            </a:r>
            <a:r>
              <a:rPr lang="en-US" sz="1400" b="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consume</a:t>
            </a:r>
            <a:endParaRPr lang="en-US" sz="1400" b="1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      </a:t>
            </a:r>
            <a:r>
              <a:rPr lang="en-US" sz="1400" b="1" dirty="0" smtClean="0">
                <a:latin typeface="Tw Cen MT" panose="020B0602020104020603" pitchFamily="34" charset="0"/>
              </a:rPr>
              <a:t>data </a:t>
            </a:r>
            <a:r>
              <a:rPr lang="en-US" sz="1400" b="1" dirty="0">
                <a:latin typeface="Tw Cen MT" panose="020B0602020104020603" pitchFamily="34" charset="0"/>
              </a:rPr>
              <a:t>= </a:t>
            </a:r>
            <a:r>
              <a:rPr lang="en-US" sz="1400" b="1" dirty="0" err="1">
                <a:latin typeface="Tw Cen MT" panose="020B0602020104020603" pitchFamily="34" charset="0"/>
              </a:rPr>
              <a:t>Q.pop</a:t>
            </a:r>
            <a:r>
              <a:rPr lang="en-US" sz="1400" b="1" dirty="0">
                <a:latin typeface="Tw Cen MT" panose="020B0602020104020603" pitchFamily="34" charset="0"/>
              </a:rPr>
              <a:t>();</a:t>
            </a:r>
          </a:p>
          <a:p>
            <a:endParaRPr lang="en-US" sz="1400" b="1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Tw Cen MT" panose="020B0602020104020603" pitchFamily="34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     // </a:t>
            </a:r>
            <a:r>
              <a:rPr lang="en-US" sz="1400" b="1" dirty="0">
                <a:solidFill>
                  <a:srgbClr val="000000"/>
                </a:solidFill>
                <a:latin typeface="Tw Cen MT" panose="020B0602020104020603" pitchFamily="34" charset="0"/>
              </a:rPr>
              <a:t>send signal to </a:t>
            </a:r>
            <a:r>
              <a:rPr lang="en-US" sz="1400" b="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Producer(s)</a:t>
            </a:r>
            <a:endParaRPr lang="en-US" sz="1400" b="1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Tw Cen MT" panose="020B0602020104020603" pitchFamily="34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     </a:t>
            </a:r>
            <a:r>
              <a:rPr lang="en-US" sz="1400" b="1" dirty="0" err="1" smtClean="0">
                <a:solidFill>
                  <a:srgbClr val="FF0000"/>
                </a:solidFill>
                <a:latin typeface="Tw Cen MT" panose="020B0602020104020603" pitchFamily="34" charset="0"/>
              </a:rPr>
              <a:t>pthread_cond_signal</a:t>
            </a:r>
            <a:r>
              <a:rPr lang="en-US" sz="1400" b="1" dirty="0">
                <a:solidFill>
                  <a:srgbClr val="000000"/>
                </a:solidFill>
                <a:latin typeface="Tw Cen MT" panose="020B0602020104020603" pitchFamily="34" charset="0"/>
              </a:rPr>
              <a:t>(&amp;cond2</a:t>
            </a:r>
            <a:r>
              <a:rPr lang="en-US" sz="1400" b="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pthread_mutex_unlock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mtx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en-US" sz="1400" dirty="0" smtClean="0"/>
              <a:t>        return </a:t>
            </a:r>
            <a:r>
              <a:rPr lang="en-US" sz="1400" dirty="0"/>
              <a:t>data;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644907" y="711498"/>
            <a:ext cx="4111668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9144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BoundedBuffer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push(){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pthread_mutex_lock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mtx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??????? (We will discuss this during lab time)</a:t>
            </a: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pthread_mutex_unlock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mtx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243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2164"/>
            <a:ext cx="8229600" cy="10547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Note that this example from your lecture note has a race condition. This is only for giving you an example of creating/joining threads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 threads?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703" y="1689415"/>
            <a:ext cx="40229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THREAD_ARGS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THREAD_FUNCTION(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THREAD_ARGS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*ta = (</a:t>
            </a:r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THREAD_ARGS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12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nn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 = 0; i &lt; ta-&gt;n; i++)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*(ta-&gt;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*(ta-&gt;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+ 1;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5028" y="1245586"/>
            <a:ext cx="54373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THREAD_ARGS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ta;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data = 0;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ta.datap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 &amp;data;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= 10000;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ta.n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 n;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50;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pthread_t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pthread_create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], 0, THREAD_FUNCTION, &amp;ta);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pthread_join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tids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], 0);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"Output is: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data 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"Expected: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nthreads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n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91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discuss some details about how to design patient/worker thread functions during Lab 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 for thread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2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this slide, TAs may use different slides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 + 3 = </a:t>
            </a:r>
            <a:r>
              <a:rPr lang="en-US" dirty="0" smtClean="0"/>
              <a:t>28</a:t>
            </a:r>
          </a:p>
          <a:p>
            <a:r>
              <a:rPr lang="en-US" dirty="0" smtClean="0"/>
              <a:t>9</a:t>
            </a:r>
            <a:r>
              <a:rPr lang="en-US" dirty="0"/>
              <a:t> + 1 = 810</a:t>
            </a:r>
          </a:p>
          <a:p>
            <a:r>
              <a:rPr lang="en-US" dirty="0"/>
              <a:t>8 + 6 = 214 </a:t>
            </a:r>
          </a:p>
          <a:p>
            <a:r>
              <a:rPr lang="en-US" dirty="0"/>
              <a:t>5 + 4 = 19</a:t>
            </a:r>
          </a:p>
          <a:p>
            <a:r>
              <a:rPr lang="en-US" dirty="0"/>
              <a:t>7 + 3 = </a:t>
            </a:r>
            <a:r>
              <a:rPr lang="en-US" dirty="0" smtClean="0"/>
              <a:t>? (Password)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for Online Attendance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0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2769972"/>
            <a:ext cx="9144000" cy="358332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PA4 </a:t>
            </a:r>
            <a:r>
              <a:rPr lang="en-US" b="1" dirty="0" smtClean="0">
                <a:solidFill>
                  <a:srgbClr val="C00000"/>
                </a:solidFill>
              </a:rPr>
              <a:t>extends PA2 </a:t>
            </a:r>
            <a:r>
              <a:rPr lang="en-US" b="1" dirty="0" smtClean="0">
                <a:solidFill>
                  <a:srgbClr val="C00000"/>
                </a:solidFill>
              </a:rPr>
              <a:t>by including multi-threading for better performance. Let’s revisit PA2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briefly</a:t>
            </a:r>
          </a:p>
          <a:p>
            <a:r>
              <a:rPr lang="en-US" dirty="0" smtClean="0"/>
              <a:t>We design the inter-process system where a client process and a server process communicate with </a:t>
            </a:r>
            <a:r>
              <a:rPr lang="en-US" dirty="0"/>
              <a:t>each other for </a:t>
            </a:r>
            <a:r>
              <a:rPr lang="en-US" dirty="0" smtClean="0"/>
              <a:t>biomedical data management.</a:t>
            </a:r>
          </a:p>
          <a:p>
            <a:r>
              <a:rPr lang="en-US" dirty="0" smtClean="0"/>
              <a:t>The server maintains the electrocardiogram (ECG) data points of 15 patients suffering from various cardiac diseases.</a:t>
            </a:r>
          </a:p>
          <a:p>
            <a:r>
              <a:rPr lang="en-US" dirty="0" smtClean="0"/>
              <a:t>A </a:t>
            </a:r>
            <a:r>
              <a:rPr lang="en-US" dirty="0"/>
              <a:t>client </a:t>
            </a:r>
            <a:r>
              <a:rPr lang="en-US" b="1" dirty="0" smtClean="0"/>
              <a:t>(</a:t>
            </a:r>
            <a:r>
              <a:rPr lang="en-US" b="1" dirty="0"/>
              <a:t>1) </a:t>
            </a:r>
            <a:r>
              <a:rPr lang="en-US" b="1" dirty="0" smtClean="0"/>
              <a:t>receives ECG Data </a:t>
            </a:r>
            <a:r>
              <a:rPr lang="en-US" b="1" dirty="0"/>
              <a:t>Points</a:t>
            </a:r>
            <a:r>
              <a:rPr lang="en-US" dirty="0"/>
              <a:t>, </a:t>
            </a:r>
            <a:r>
              <a:rPr lang="en-US" b="1" dirty="0"/>
              <a:t>(2) </a:t>
            </a:r>
            <a:r>
              <a:rPr lang="en-US" b="1" dirty="0" smtClean="0"/>
              <a:t>receives ECG Files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(3) </a:t>
            </a:r>
            <a:r>
              <a:rPr lang="en-US" b="1" dirty="0" smtClean="0"/>
              <a:t>requests </a:t>
            </a:r>
            <a:r>
              <a:rPr lang="en-US" b="1" dirty="0"/>
              <a:t>New Channel </a:t>
            </a:r>
            <a:r>
              <a:rPr lang="en-US" b="1" dirty="0" smtClean="0"/>
              <a:t>Creation </a:t>
            </a:r>
            <a:r>
              <a:rPr lang="en-US" dirty="0" smtClean="0"/>
              <a:t>through a control </a:t>
            </a:r>
            <a:r>
              <a:rPr lang="en-US" dirty="0"/>
              <a:t>channel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399" y="5052"/>
            <a:ext cx="8785209" cy="736600"/>
          </a:xfrm>
        </p:spPr>
        <p:txBody>
          <a:bodyPr/>
          <a:lstStyle/>
          <a:p>
            <a:r>
              <a:rPr lang="en-US" dirty="0" smtClean="0"/>
              <a:t>PA2 (Revisited)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38875" y="686423"/>
            <a:ext cx="2824477" cy="86747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88200"/>
              </p:ext>
            </p:extLst>
          </p:nvPr>
        </p:nvGraphicFramePr>
        <p:xfrm>
          <a:off x="7003670" y="690616"/>
          <a:ext cx="2033231" cy="440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0" name="Bitmap Image" r:id="rId4" imgW="2028960" imgH="2790720" progId="Paint.Picture">
                  <p:embed/>
                </p:oleObj>
              </mc:Choice>
              <mc:Fallback>
                <p:oleObj name="Bitmap Image" r:id="rId4" imgW="2028960" imgH="2790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03670" y="690616"/>
                        <a:ext cx="2033231" cy="440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50"/>
          <p:cNvSpPr/>
          <p:nvPr/>
        </p:nvSpPr>
        <p:spPr>
          <a:xfrm>
            <a:off x="6224775" y="765161"/>
            <a:ext cx="830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ECG_ch1</a:t>
            </a:r>
            <a:endParaRPr lang="en-US" sz="1400" dirty="0"/>
          </a:p>
        </p:txBody>
      </p:sp>
      <p:pic>
        <p:nvPicPr>
          <p:cNvPr id="1034" name="Picture 10" descr="Image result for files ic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54" y="1604914"/>
            <a:ext cx="908557" cy="90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/>
          <p:nvPr/>
        </p:nvCxnSpPr>
        <p:spPr>
          <a:xfrm>
            <a:off x="5781966" y="2080775"/>
            <a:ext cx="2082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034" idx="3"/>
            <a:endCxn id="19" idx="2"/>
          </p:cNvCxnSpPr>
          <p:nvPr/>
        </p:nvCxnSpPr>
        <p:spPr>
          <a:xfrm flipV="1">
            <a:off x="6727911" y="1553895"/>
            <a:ext cx="923203" cy="5052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82527"/>
              </p:ext>
            </p:extLst>
          </p:nvPr>
        </p:nvGraphicFramePr>
        <p:xfrm>
          <a:off x="7003670" y="1113758"/>
          <a:ext cx="2033231" cy="440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" name="Bitmap Image" r:id="rId7" imgW="2028960" imgH="2790720" progId="Paint.Picture">
                  <p:embed/>
                </p:oleObj>
              </mc:Choice>
              <mc:Fallback>
                <p:oleObj name="Bitmap Image" r:id="rId7" imgW="2028960" imgH="2790720" progId="Paint.Picture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03670" y="1113758"/>
                        <a:ext cx="2033231" cy="440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63"/>
          <p:cNvSpPr/>
          <p:nvPr/>
        </p:nvSpPr>
        <p:spPr>
          <a:xfrm>
            <a:off x="6227830" y="1134946"/>
            <a:ext cx="830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ECG_ch2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4457879" y="1135514"/>
            <a:ext cx="1335024" cy="1335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4794" y="1135514"/>
            <a:ext cx="1335024" cy="1335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Client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92739" y="2018230"/>
            <a:ext cx="1791897" cy="4459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 smtClean="0">
                <a:solidFill>
                  <a:schemeClr val="tx1"/>
                </a:solidFill>
              </a:rPr>
              <a:t>Communication</a:t>
            </a:r>
          </a:p>
          <a:p>
            <a:pPr algn="ctr">
              <a:lnSpc>
                <a:spcPts val="1400"/>
              </a:lnSpc>
            </a:pPr>
            <a:r>
              <a:rPr lang="en-US" dirty="0" smtClean="0">
                <a:solidFill>
                  <a:schemeClr val="tx1"/>
                </a:solidFill>
              </a:rPr>
              <a:t>channel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746764" y="2159402"/>
            <a:ext cx="38501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1737139" y="2294156"/>
            <a:ext cx="38501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052014" y="2186674"/>
            <a:ext cx="38501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4042389" y="2321428"/>
            <a:ext cx="38501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773360" y="1242985"/>
            <a:ext cx="263097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1500"/>
              </a:lnSpc>
              <a:buAutoNum type="arabicParenBoth"/>
            </a:pPr>
            <a:r>
              <a:rPr lang="en-US" dirty="0" smtClean="0"/>
              <a:t>ECG Data</a:t>
            </a:r>
          </a:p>
          <a:p>
            <a:pPr marL="342900" indent="-342900">
              <a:lnSpc>
                <a:spcPts val="1500"/>
              </a:lnSpc>
              <a:buAutoNum type="arabicParenBoth"/>
            </a:pPr>
            <a:r>
              <a:rPr lang="en-US" dirty="0" smtClean="0"/>
              <a:t>ECG File Request</a:t>
            </a:r>
          </a:p>
          <a:p>
            <a:pPr marL="342900" indent="-342900">
              <a:lnSpc>
                <a:spcPts val="1500"/>
              </a:lnSpc>
              <a:buAutoNum type="arabicParenBoth"/>
            </a:pPr>
            <a:r>
              <a:rPr lang="en-US" dirty="0" smtClean="0"/>
              <a:t>New Channel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1998" y="4419936"/>
            <a:ext cx="8785209" cy="197103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Send a request message (i.e. </a:t>
            </a:r>
            <a:r>
              <a:rPr lang="en-US" sz="2000" dirty="0" err="1" smtClean="0"/>
              <a:t>datamsg</a:t>
            </a:r>
            <a:r>
              <a:rPr lang="en-US" sz="2000" dirty="0" smtClean="0"/>
              <a:t>) including message </a:t>
            </a:r>
            <a:r>
              <a:rPr lang="en-US" sz="2000" dirty="0"/>
              <a:t>type </a:t>
            </a:r>
            <a:r>
              <a:rPr lang="en-US" sz="2000" dirty="0" smtClean="0"/>
              <a:t>(e.g. DATA_MSG), patient ID (e.g. 2), time in seconds (e.g. 0.008), ECG record (e.g. 1)</a:t>
            </a:r>
          </a:p>
          <a:p>
            <a:pPr lvl="1"/>
            <a:r>
              <a:rPr lang="en-US" sz="1600" dirty="0" smtClean="0"/>
              <a:t>Intends to get the first ECG data point sampled at the time stamp, 0.008 sec from patient 2.</a:t>
            </a:r>
          </a:p>
          <a:p>
            <a:pPr lvl="1"/>
            <a:r>
              <a:rPr lang="en-US" sz="1600" dirty="0" smtClean="0"/>
              <a:t>Use a write function of a control channel</a:t>
            </a:r>
          </a:p>
          <a:p>
            <a:r>
              <a:rPr lang="en-US" sz="2000" dirty="0" smtClean="0"/>
              <a:t>Receive a response (double data) from a server</a:t>
            </a:r>
          </a:p>
          <a:p>
            <a:pPr lvl="1"/>
            <a:r>
              <a:rPr lang="en-US" sz="1600" dirty="0" smtClean="0"/>
              <a:t>Use </a:t>
            </a:r>
            <a:r>
              <a:rPr lang="en-US" sz="1600" dirty="0"/>
              <a:t>a </a:t>
            </a:r>
            <a:r>
              <a:rPr lang="en-US" sz="1600" dirty="0" smtClean="0"/>
              <a:t>read </a:t>
            </a:r>
            <a:r>
              <a:rPr lang="en-US" sz="1600" dirty="0"/>
              <a:t>function of a control </a:t>
            </a:r>
            <a:r>
              <a:rPr lang="en-US" sz="1600" dirty="0" smtClean="0"/>
              <a:t>channel</a:t>
            </a:r>
            <a:endParaRPr lang="en-US" sz="1600" dirty="0"/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399" y="16927"/>
            <a:ext cx="9112787" cy="736600"/>
          </a:xfrm>
        </p:spPr>
        <p:txBody>
          <a:bodyPr>
            <a:noAutofit/>
          </a:bodyPr>
          <a:lstStyle/>
          <a:p>
            <a:r>
              <a:rPr lang="en-US" dirty="0"/>
              <a:t>PA2 (Revisited</a:t>
            </a:r>
            <a:r>
              <a:rPr lang="en-US" dirty="0" smtClean="0"/>
              <a:t>) : (1) Requesting </a:t>
            </a:r>
            <a:r>
              <a:rPr lang="en-US" dirty="0"/>
              <a:t>Data Points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6160" y="757633"/>
            <a:ext cx="1335024" cy="7955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3075" y="757633"/>
            <a:ext cx="1335024" cy="7955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Client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51020" y="1004223"/>
            <a:ext cx="1791897" cy="304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400"/>
              </a:lnSpc>
            </a:pPr>
            <a:r>
              <a:rPr lang="en-US" dirty="0" smtClean="0">
                <a:solidFill>
                  <a:schemeClr val="tx1"/>
                </a:solidFill>
              </a:rPr>
              <a:t>Control Channel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05045" y="1097769"/>
            <a:ext cx="38501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3095420" y="1194423"/>
            <a:ext cx="38501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10295" y="1112341"/>
            <a:ext cx="38501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5400670" y="1196295"/>
            <a:ext cx="38501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2397" y="1742280"/>
            <a:ext cx="87852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See “</a:t>
            </a:r>
            <a:r>
              <a:rPr 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common.h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”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different types of messages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MESSAGE_TYPE {DATA_MSG, FILE_MSG, NEWCHANNEL_MSG, QUIT_MSG, UNKNOWN_MSG}; 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message requesting a data point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datamsg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MESSAGE_TYPE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person;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seconds;</a:t>
            </a:r>
          </a:p>
          <a:p>
            <a:pPr lvl="1"/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ecgno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datamsg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_person,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_seconds,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mtype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 DATA_MSG, person = _person, seconds = _seconds,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ecgno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72350" y="1197463"/>
            <a:ext cx="156525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server </a:t>
            </a:r>
            <a:r>
              <a:rPr lang="en-US" dirty="0" smtClean="0"/>
              <a:t>is in a </a:t>
            </a:r>
            <a:r>
              <a:rPr lang="en-US" dirty="0"/>
              <a:t>“infinite" </a:t>
            </a:r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6676103" y="1303902"/>
            <a:ext cx="696247" cy="1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48688" y="629452"/>
            <a:ext cx="982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datamsg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86023" y="1244945"/>
            <a:ext cx="1145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4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4139382"/>
            <a:ext cx="9144000" cy="231223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Communication 1:</a:t>
            </a:r>
          </a:p>
          <a:p>
            <a:pPr lvl="1"/>
            <a:r>
              <a:rPr lang="en-US" sz="1600" dirty="0" smtClean="0"/>
              <a:t>Send a request message (i.e. </a:t>
            </a:r>
            <a:r>
              <a:rPr lang="en-US" sz="1600" dirty="0" err="1" smtClean="0"/>
              <a:t>filemsg</a:t>
            </a:r>
            <a:r>
              <a:rPr lang="en-US" sz="1600" dirty="0" smtClean="0"/>
              <a:t>) including message </a:t>
            </a:r>
            <a:r>
              <a:rPr lang="en-US" sz="1600" dirty="0"/>
              <a:t>type </a:t>
            </a:r>
            <a:r>
              <a:rPr lang="en-US" sz="1600" dirty="0" smtClean="0"/>
              <a:t>(e.g. FILE_MSG), </a:t>
            </a:r>
            <a:r>
              <a:rPr lang="en-US" sz="1600" b="1" dirty="0" smtClean="0"/>
              <a:t>offset (0), length (0)</a:t>
            </a:r>
          </a:p>
          <a:p>
            <a:pPr lvl="1"/>
            <a:r>
              <a:rPr lang="en-US" sz="1600" dirty="0" smtClean="0"/>
              <a:t>Receive a file length from a server </a:t>
            </a:r>
            <a:r>
              <a:rPr lang="en-US" sz="1600" dirty="0" smtClean="0">
                <a:sym typeface="Wingdings" panose="05000000000000000000" pitchFamily="2" charset="2"/>
              </a:rPr>
              <a:t> determine # of subsequent requests to read a file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Communication 2:</a:t>
            </a:r>
          </a:p>
          <a:p>
            <a:pPr lvl="1"/>
            <a:r>
              <a:rPr lang="en-US" sz="1600" dirty="0"/>
              <a:t>Send a </a:t>
            </a:r>
            <a:r>
              <a:rPr lang="en-US" sz="1600" dirty="0" smtClean="0"/>
              <a:t>request </a:t>
            </a:r>
            <a:r>
              <a:rPr lang="en-US" sz="1600" dirty="0"/>
              <a:t>message (i.e. </a:t>
            </a:r>
            <a:r>
              <a:rPr lang="en-US" sz="1600" dirty="0" err="1"/>
              <a:t>filemsg</a:t>
            </a:r>
            <a:r>
              <a:rPr lang="en-US" sz="1600" dirty="0"/>
              <a:t>) including message type (e.g. FILE_MSG), offset </a:t>
            </a:r>
            <a:r>
              <a:rPr lang="en-US" sz="1600" dirty="0" smtClean="0"/>
              <a:t>(#), </a:t>
            </a:r>
            <a:r>
              <a:rPr lang="en-US" sz="1600" dirty="0"/>
              <a:t>length (e.g. MAX_MESSAGE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Receive a partitioned data of a file from a server</a:t>
            </a:r>
          </a:p>
          <a:p>
            <a:pPr lvl="1"/>
            <a:r>
              <a:rPr lang="en-US" sz="1600" dirty="0" smtClean="0"/>
              <a:t>Recreate a file by storing every partitioned data at the right </a:t>
            </a:r>
            <a:r>
              <a:rPr lang="en-US" sz="1600" dirty="0"/>
              <a:t>position (The file should be same as the original file kept by a server</a:t>
            </a:r>
            <a:r>
              <a:rPr lang="en-US" sz="1600" dirty="0" smtClean="0"/>
              <a:t>) 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PA2 (Revisited</a:t>
            </a:r>
            <a:r>
              <a:rPr lang="en-US" dirty="0" smtClean="0"/>
              <a:t>) : (2) Requesting </a:t>
            </a:r>
            <a:r>
              <a:rPr lang="en-US" dirty="0"/>
              <a:t>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6160" y="757633"/>
            <a:ext cx="1335024" cy="7955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3075" y="757633"/>
            <a:ext cx="1335024" cy="7955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Client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51020" y="974723"/>
            <a:ext cx="1791897" cy="304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400"/>
              </a:lnSpc>
            </a:pPr>
            <a:r>
              <a:rPr lang="en-US" dirty="0" smtClean="0">
                <a:solidFill>
                  <a:schemeClr val="tx1"/>
                </a:solidFill>
              </a:rPr>
              <a:t>Control Channel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05045" y="1068269"/>
            <a:ext cx="38501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3095420" y="1164923"/>
            <a:ext cx="38501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10295" y="1082841"/>
            <a:ext cx="38501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5400670" y="1166795"/>
            <a:ext cx="38501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72350" y="1197463"/>
            <a:ext cx="156525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server </a:t>
            </a:r>
            <a:r>
              <a:rPr lang="en-US" dirty="0" smtClean="0"/>
              <a:t>is in a </a:t>
            </a:r>
            <a:r>
              <a:rPr lang="en-US" dirty="0"/>
              <a:t>“infinite" </a:t>
            </a:r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6676103" y="1376516"/>
            <a:ext cx="696247" cy="97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21254" y="598847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filemsg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86023" y="1215445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File length / partitioned file 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748" y="1557267"/>
            <a:ext cx="8572503" cy="2677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See “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common.h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”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different types of messages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MESSAGE_TYPE {DATA_MSG, FILE_MSG, NEWCHANNEL_MSG, QUIT_MSG, UNKNOWN_MSG}; 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message requesting a file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filemsg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MESSAGE_TYPE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	__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int64_t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offset;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length;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</a:p>
          <a:p>
            <a:r>
              <a:rPr lang="en-US" sz="12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filemsg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__int64_t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_offset,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_length){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mtype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 FILE_MSG, offset = _offset, length = _length;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0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3476383"/>
            <a:ext cx="9144000" cy="297522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Send </a:t>
            </a:r>
            <a:r>
              <a:rPr lang="en-US" sz="2000" dirty="0"/>
              <a:t>a </a:t>
            </a:r>
            <a:r>
              <a:rPr lang="en-US" sz="2000" dirty="0" smtClean="0"/>
              <a:t>request </a:t>
            </a:r>
            <a:r>
              <a:rPr lang="en-US" sz="2000" dirty="0"/>
              <a:t>message </a:t>
            </a:r>
            <a:r>
              <a:rPr lang="en-US" sz="2000" dirty="0" smtClean="0"/>
              <a:t>including </a:t>
            </a:r>
            <a:r>
              <a:rPr lang="en-US" sz="2000" dirty="0"/>
              <a:t>message type (e.g. NEWCHANNEL_MSG</a:t>
            </a:r>
            <a:r>
              <a:rPr lang="en-US" sz="2000" dirty="0" smtClean="0"/>
              <a:t>) only</a:t>
            </a:r>
          </a:p>
          <a:p>
            <a:pPr lvl="1"/>
            <a:r>
              <a:rPr lang="en-US" sz="1800" dirty="0" smtClean="0"/>
              <a:t>We do not need any class for this message since the request message needs the message type only</a:t>
            </a:r>
          </a:p>
          <a:p>
            <a:r>
              <a:rPr lang="en-US" sz="2000" dirty="0" smtClean="0"/>
              <a:t>Receive a new channel name from a server</a:t>
            </a:r>
          </a:p>
          <a:p>
            <a:pPr lvl="1"/>
            <a:r>
              <a:rPr lang="en-US" sz="1800" dirty="0" smtClean="0"/>
              <a:t>Do you remember that a client create a channel instance by using the channel name, “control” to join the control channel created by a server?</a:t>
            </a:r>
          </a:p>
          <a:p>
            <a:pPr lvl="1"/>
            <a:r>
              <a:rPr lang="en-US" sz="1800" dirty="0" smtClean="0"/>
              <a:t>Likewise, a server creates a new channel and send the channel name to a client. </a:t>
            </a:r>
          </a:p>
          <a:p>
            <a:pPr lvl="1"/>
            <a:r>
              <a:rPr lang="en-US" sz="1800" dirty="0" smtClean="0"/>
              <a:t>A client will instantiate the channel by using the channel name to join the channel created by a server.</a:t>
            </a:r>
          </a:p>
          <a:p>
            <a:pPr lvl="1"/>
            <a:r>
              <a:rPr lang="en-US" sz="1800" dirty="0" smtClean="0"/>
              <a:t>A client won’t use the new channel in PA2 but will use them in the later PAs studying multi-threads.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399" y="16927"/>
            <a:ext cx="8991601" cy="736600"/>
          </a:xfrm>
        </p:spPr>
        <p:txBody>
          <a:bodyPr>
            <a:noAutofit/>
          </a:bodyPr>
          <a:lstStyle/>
          <a:p>
            <a:r>
              <a:rPr lang="en-US" dirty="0"/>
              <a:t>PA2 (Revisited) </a:t>
            </a:r>
            <a:r>
              <a:rPr lang="en-US" dirty="0" smtClean="0"/>
              <a:t>: (3) New </a:t>
            </a:r>
            <a:r>
              <a:rPr lang="en-US" dirty="0"/>
              <a:t>Channel Creation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6160" y="757633"/>
            <a:ext cx="1335024" cy="7955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3075" y="757633"/>
            <a:ext cx="1335024" cy="7955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Client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51020" y="1004223"/>
            <a:ext cx="1791897" cy="304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400"/>
              </a:lnSpc>
            </a:pPr>
            <a:r>
              <a:rPr lang="en-US" dirty="0" smtClean="0">
                <a:solidFill>
                  <a:schemeClr val="tx1"/>
                </a:solidFill>
              </a:rPr>
              <a:t>Control Channel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05045" y="1097769"/>
            <a:ext cx="38501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3095420" y="1194423"/>
            <a:ext cx="38501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10295" y="1112341"/>
            <a:ext cx="38501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5400670" y="1196295"/>
            <a:ext cx="38501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72350" y="1197463"/>
            <a:ext cx="156525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server </a:t>
            </a:r>
            <a:r>
              <a:rPr lang="en-US" dirty="0" smtClean="0"/>
              <a:t>is in a </a:t>
            </a:r>
            <a:r>
              <a:rPr lang="en-US" dirty="0"/>
              <a:t>“infinite" </a:t>
            </a:r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6735097" y="1396181"/>
            <a:ext cx="637253" cy="7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21254" y="628347"/>
            <a:ext cx="2473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NEWCHANNEL_MSG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86023" y="1244945"/>
            <a:ext cx="1966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new channel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1947" y="2060134"/>
            <a:ext cx="857250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See “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common.h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”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different types of messages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MESSAGE_TYPE {DATA_MSG, FILE_MSG, NEWCHANNEL_MSG, QUIT_MSG, UNKNOWN_MSG}; </a:t>
            </a:r>
          </a:p>
        </p:txBody>
      </p:sp>
    </p:spTree>
    <p:extLst>
      <p:ext uri="{BB962C8B-B14F-4D97-AF65-F5344CB8AC3E}">
        <p14:creationId xmlns:p14="http://schemas.microsoft.com/office/powerpoint/2010/main" val="340407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83" y="4039340"/>
            <a:ext cx="8560695" cy="231448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All these threads </a:t>
            </a:r>
            <a:r>
              <a:rPr lang="en-US" b="1" dirty="0" smtClean="0">
                <a:solidFill>
                  <a:srgbClr val="C00000"/>
                </a:solidFill>
              </a:rPr>
              <a:t>such as patient threads and worker threads must </a:t>
            </a:r>
            <a:r>
              <a:rPr lang="en-US" b="1" dirty="0">
                <a:solidFill>
                  <a:srgbClr val="C00000"/>
                </a:solidFill>
              </a:rPr>
              <a:t>be running </a:t>
            </a:r>
            <a:r>
              <a:rPr lang="en-US" b="1" dirty="0" smtClean="0">
                <a:solidFill>
                  <a:srgbClr val="C00000"/>
                </a:solidFill>
              </a:rPr>
              <a:t>simultaneously.</a:t>
            </a:r>
          </a:p>
          <a:p>
            <a:r>
              <a:rPr lang="en-US" dirty="0" smtClean="0"/>
              <a:t>The patient </a:t>
            </a:r>
            <a:r>
              <a:rPr lang="en-US" dirty="0"/>
              <a:t>threads generate requests to the </a:t>
            </a:r>
            <a:r>
              <a:rPr lang="en-US" dirty="0" smtClean="0"/>
              <a:t>request buffer.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worker thread </a:t>
            </a:r>
            <a:r>
              <a:rPr lang="en-US" dirty="0" smtClean="0"/>
              <a:t>pops </a:t>
            </a:r>
            <a:r>
              <a:rPr lang="en-US" dirty="0"/>
              <a:t>a request </a:t>
            </a:r>
            <a:r>
              <a:rPr lang="en-US" dirty="0" smtClean="0"/>
              <a:t>from the </a:t>
            </a:r>
            <a:r>
              <a:rPr lang="en-US" dirty="0"/>
              <a:t>request </a:t>
            </a:r>
            <a:r>
              <a:rPr lang="en-US" dirty="0" smtClean="0"/>
              <a:t>buffer, </a:t>
            </a:r>
            <a:r>
              <a:rPr lang="en-US" dirty="0"/>
              <a:t>sends it to the server, collects the </a:t>
            </a:r>
            <a:r>
              <a:rPr lang="en-US" dirty="0" smtClean="0"/>
              <a:t>response.</a:t>
            </a:r>
          </a:p>
          <a:p>
            <a:r>
              <a:rPr lang="en-US" dirty="0" smtClean="0"/>
              <a:t>A thread in the </a:t>
            </a:r>
            <a:r>
              <a:rPr lang="en-US" dirty="0"/>
              <a:t>server </a:t>
            </a:r>
            <a:r>
              <a:rPr lang="en-US" dirty="0" smtClean="0"/>
              <a:t>side communicates with a worker thread via each data channel.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Your task</a:t>
            </a:r>
            <a:r>
              <a:rPr lang="en-US" b="1" dirty="0">
                <a:solidFill>
                  <a:srgbClr val="C00000"/>
                </a:solidFill>
              </a:rPr>
              <a:t>: Implement bounded buffer and client</a:t>
            </a:r>
          </a:p>
          <a:p>
            <a:pPr lvl="1"/>
            <a:r>
              <a:rPr lang="en-US" dirty="0"/>
              <a:t>Modify </a:t>
            </a:r>
            <a:r>
              <a:rPr lang="en-US" dirty="0" err="1"/>
              <a:t>BoundedBuffer.h</a:t>
            </a:r>
            <a:r>
              <a:rPr lang="en-US" dirty="0"/>
              <a:t>, BoundedBuffer.cpp, </a:t>
            </a:r>
            <a:r>
              <a:rPr lang="en-US" dirty="0" smtClean="0"/>
              <a:t>Histogram.cpp and client.cpp</a:t>
            </a:r>
          </a:p>
          <a:p>
            <a:pPr lvl="1"/>
            <a:r>
              <a:rPr lang="en-US" dirty="0" smtClean="0"/>
              <a:t>The server side implementation is already complete, meaning that you do not need to change it.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28" y="665825"/>
            <a:ext cx="6830764" cy="336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9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590" y="4263528"/>
            <a:ext cx="8758410" cy="20902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Thread-Safeness</a:t>
            </a:r>
          </a:p>
          <a:p>
            <a:pPr lvl="1"/>
            <a:r>
              <a:rPr lang="en-US" dirty="0" smtClean="0"/>
              <a:t> Simultaneous </a:t>
            </a:r>
            <a:r>
              <a:rPr lang="en-US" dirty="0"/>
              <a:t>access from the producers (i.e., patient threads) and consumers (i.e., </a:t>
            </a:r>
            <a:r>
              <a:rPr lang="en-US" dirty="0" smtClean="0"/>
              <a:t>worker threads</a:t>
            </a:r>
            <a:r>
              <a:rPr lang="en-US" dirty="0"/>
              <a:t>) would lead to race condition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Support “bounded” buffer</a:t>
            </a:r>
          </a:p>
          <a:p>
            <a:pPr lvl="1"/>
            <a:r>
              <a:rPr lang="en-US" dirty="0"/>
              <a:t>“overflow</a:t>
            </a:r>
            <a:r>
              <a:rPr lang="en-US" dirty="0" smtClean="0"/>
              <a:t>” happens </a:t>
            </a:r>
            <a:r>
              <a:rPr lang="en-US" dirty="0"/>
              <a:t>when the patient threads are much faster than the worker </a:t>
            </a:r>
            <a:r>
              <a:rPr lang="en-US" dirty="0" smtClean="0"/>
              <a:t>threads.</a:t>
            </a:r>
          </a:p>
          <a:p>
            <a:pPr lvl="1"/>
            <a:r>
              <a:rPr lang="en-US" dirty="0" smtClean="0"/>
              <a:t>“underflow” </a:t>
            </a:r>
            <a:r>
              <a:rPr lang="en-US" dirty="0"/>
              <a:t>can happen under the opposite case.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 (Buffer)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90" y="723854"/>
            <a:ext cx="6953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88419"/>
            <a:ext cx="8480408" cy="260115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 patient thread performs two tasks;</a:t>
            </a:r>
          </a:p>
          <a:p>
            <a:pPr lvl="1"/>
            <a:r>
              <a:rPr lang="en-US" dirty="0" smtClean="0"/>
              <a:t>generates </a:t>
            </a:r>
            <a:r>
              <a:rPr lang="en-US" dirty="0" err="1" smtClean="0"/>
              <a:t>datamsgs</a:t>
            </a:r>
            <a:r>
              <a:rPr lang="en-US" dirty="0" smtClean="0"/>
              <a:t> based on the number of requests specified by a user (See -n flag)</a:t>
            </a:r>
          </a:p>
          <a:p>
            <a:pPr lvl="1"/>
            <a:r>
              <a:rPr lang="en-US" dirty="0" smtClean="0"/>
              <a:t>stores them in the request buffer</a:t>
            </a:r>
          </a:p>
          <a:p>
            <a:r>
              <a:rPr lang="en-US" dirty="0" smtClean="0"/>
              <a:t>The worker thread performs four tasks;</a:t>
            </a:r>
          </a:p>
          <a:p>
            <a:pPr lvl="1"/>
            <a:r>
              <a:rPr lang="en-US" dirty="0" smtClean="0"/>
              <a:t>reads a </a:t>
            </a:r>
            <a:r>
              <a:rPr lang="en-US" dirty="0" err="1" smtClean="0"/>
              <a:t>datamsg</a:t>
            </a:r>
            <a:r>
              <a:rPr lang="en-US" dirty="0" smtClean="0"/>
              <a:t> from the request buffer.</a:t>
            </a:r>
          </a:p>
          <a:p>
            <a:pPr lvl="1"/>
            <a:r>
              <a:rPr lang="en-US" dirty="0" smtClean="0"/>
              <a:t>sends it to a server over a </a:t>
            </a:r>
            <a:r>
              <a:rPr lang="en-US" b="1" dirty="0" smtClean="0">
                <a:solidFill>
                  <a:srgbClr val="C00000"/>
                </a:solidFill>
              </a:rPr>
              <a:t>data channel</a:t>
            </a:r>
          </a:p>
          <a:p>
            <a:pPr lvl="1"/>
            <a:r>
              <a:rPr lang="en-US" dirty="0" smtClean="0"/>
              <a:t>receives the response from sever through a </a:t>
            </a:r>
            <a:r>
              <a:rPr lang="en-US" b="1" dirty="0" smtClean="0">
                <a:solidFill>
                  <a:srgbClr val="C00000"/>
                </a:solidFill>
              </a:rPr>
              <a:t>data channel</a:t>
            </a:r>
          </a:p>
          <a:p>
            <a:pPr lvl="1"/>
            <a:r>
              <a:rPr lang="en-US" dirty="0" smtClean="0"/>
              <a:t>puts </a:t>
            </a:r>
            <a:r>
              <a:rPr lang="en-US" dirty="0"/>
              <a:t>the </a:t>
            </a:r>
            <a:r>
              <a:rPr lang="en-US" dirty="0" smtClean="0"/>
              <a:t>response in </a:t>
            </a:r>
            <a:r>
              <a:rPr lang="en-US" dirty="0"/>
              <a:t>the patient’s </a:t>
            </a:r>
            <a:r>
              <a:rPr lang="en-US" dirty="0" smtClean="0"/>
              <a:t>histogram</a:t>
            </a:r>
            <a:r>
              <a:rPr lang="en-US" dirty="0"/>
              <a:t>.</a:t>
            </a:r>
          </a:p>
          <a:p>
            <a:r>
              <a:rPr lang="en-US" dirty="0" smtClean="0"/>
              <a:t>There is </a:t>
            </a:r>
            <a:r>
              <a:rPr lang="en-US" b="1" dirty="0" smtClean="0">
                <a:solidFill>
                  <a:srgbClr val="C00000"/>
                </a:solidFill>
              </a:rPr>
              <a:t>a histogram per patient</a:t>
            </a:r>
            <a:r>
              <a:rPr lang="en-US" dirty="0" smtClean="0"/>
              <a:t> that keeps track of that patient’s statistics.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Another Challenge: Note that multiple </a:t>
            </a:r>
            <a:r>
              <a:rPr lang="en-US" b="1" dirty="0">
                <a:solidFill>
                  <a:srgbClr val="C00000"/>
                </a:solidFill>
              </a:rPr>
              <a:t>worker threads would potentially update the same </a:t>
            </a:r>
            <a:r>
              <a:rPr lang="en-US" b="1" dirty="0" smtClean="0">
                <a:solidFill>
                  <a:srgbClr val="C00000"/>
                </a:solidFill>
              </a:rPr>
              <a:t>histogram at the same time </a:t>
            </a:r>
            <a:r>
              <a:rPr lang="en-US" b="1" dirty="0">
                <a:solidFill>
                  <a:srgbClr val="C00000"/>
                </a:solidFill>
              </a:rPr>
              <a:t>leading to </a:t>
            </a:r>
            <a:r>
              <a:rPr lang="en-US" b="1" dirty="0" smtClean="0">
                <a:solidFill>
                  <a:srgbClr val="C00000"/>
                </a:solidFill>
              </a:rPr>
              <a:t>another race </a:t>
            </a:r>
            <a:r>
              <a:rPr lang="en-US" b="1" dirty="0">
                <a:solidFill>
                  <a:srgbClr val="C00000"/>
                </a:solidFill>
              </a:rPr>
              <a:t>condition, which must be avoided by using mutual exclusion</a:t>
            </a:r>
            <a:r>
              <a:rPr lang="en-US" b="1" dirty="0" smtClean="0">
                <a:solidFill>
                  <a:srgbClr val="C00000"/>
                </a:solidFill>
              </a:rPr>
              <a:t>. That is, you need to modify a given histogram class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Requesting Data 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74" y="702811"/>
            <a:ext cx="5201764" cy="2805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56" y="3507858"/>
            <a:ext cx="67818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790765"/>
            <a:ext cx="8480408" cy="248606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file request thread </a:t>
            </a:r>
            <a:r>
              <a:rPr lang="en-US" dirty="0" smtClean="0"/>
              <a:t>performs three tasks</a:t>
            </a:r>
            <a:r>
              <a:rPr lang="en-US" b="1" dirty="0" smtClean="0">
                <a:solidFill>
                  <a:srgbClr val="C00000"/>
                </a:solidFill>
              </a:rPr>
              <a:t>;</a:t>
            </a:r>
          </a:p>
          <a:p>
            <a:pPr lvl="1"/>
            <a:r>
              <a:rPr lang="en-US" dirty="0" smtClean="0"/>
              <a:t>requests </a:t>
            </a:r>
            <a:r>
              <a:rPr lang="en-US" dirty="0"/>
              <a:t>the size of the file </a:t>
            </a:r>
            <a:r>
              <a:rPr lang="en-US" dirty="0" smtClean="0"/>
              <a:t>using a </a:t>
            </a:r>
            <a:r>
              <a:rPr lang="en-US" dirty="0"/>
              <a:t>special </a:t>
            </a:r>
            <a:r>
              <a:rPr lang="en-US" dirty="0" err="1" smtClean="0"/>
              <a:t>filemsg</a:t>
            </a:r>
            <a:r>
              <a:rPr lang="en-US" dirty="0"/>
              <a:t> </a:t>
            </a:r>
            <a:r>
              <a:rPr lang="en-US" dirty="0" smtClean="0"/>
              <a:t>through</a:t>
            </a:r>
            <a:r>
              <a:rPr lang="en-US" b="1" dirty="0" smtClean="0">
                <a:solidFill>
                  <a:srgbClr val="C00000"/>
                </a:solidFill>
              </a:rPr>
              <a:t> a control channel</a:t>
            </a:r>
            <a:r>
              <a:rPr lang="en-US" b="1" dirty="0" smtClean="0"/>
              <a:t> </a:t>
            </a:r>
            <a:r>
              <a:rPr lang="en-US" dirty="0" smtClean="0"/>
              <a:t>like PA2.</a:t>
            </a:r>
          </a:p>
          <a:p>
            <a:pPr lvl="1"/>
            <a:r>
              <a:rPr lang="en-US" dirty="0" smtClean="0"/>
              <a:t>generates all request messages (</a:t>
            </a:r>
            <a:r>
              <a:rPr lang="en-US" dirty="0" err="1" smtClean="0"/>
              <a:t>filemsgs</a:t>
            </a:r>
            <a:r>
              <a:rPr lang="en-US" dirty="0" smtClean="0"/>
              <a:t>) for requesting different chunks of the </a:t>
            </a:r>
            <a:r>
              <a:rPr lang="en-US" dirty="0"/>
              <a:t>file </a:t>
            </a:r>
            <a:endParaRPr lang="en-US" dirty="0" smtClean="0"/>
          </a:p>
          <a:p>
            <a:pPr lvl="1"/>
            <a:r>
              <a:rPr lang="en-US" dirty="0" smtClean="0"/>
              <a:t>pushes them </a:t>
            </a:r>
            <a:r>
              <a:rPr lang="en-US" dirty="0"/>
              <a:t>to the request </a:t>
            </a:r>
            <a:r>
              <a:rPr lang="en-US" dirty="0" smtClean="0"/>
              <a:t>buffer</a:t>
            </a:r>
            <a:r>
              <a:rPr lang="en-US" dirty="0"/>
              <a:t> </a:t>
            </a:r>
            <a:r>
              <a:rPr lang="en-US" dirty="0" smtClean="0"/>
              <a:t>unlike PA2</a:t>
            </a:r>
          </a:p>
          <a:p>
            <a:r>
              <a:rPr lang="en-US" dirty="0" smtClean="0"/>
              <a:t>Each worker thread performs three tasks;</a:t>
            </a:r>
          </a:p>
          <a:p>
            <a:pPr lvl="1"/>
            <a:r>
              <a:rPr lang="en-US" dirty="0" smtClean="0"/>
              <a:t>sends the request </a:t>
            </a:r>
            <a:r>
              <a:rPr lang="en-US" dirty="0"/>
              <a:t>message through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 data channel 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/>
              <a:t>receives a chunk </a:t>
            </a:r>
            <a:r>
              <a:rPr lang="en-US" dirty="0" smtClean="0"/>
              <a:t>of the file </a:t>
            </a:r>
            <a:r>
              <a:rPr lang="en-US" dirty="0"/>
              <a:t>through</a:t>
            </a:r>
            <a:r>
              <a:rPr lang="en-US" b="1" dirty="0" smtClean="0">
                <a:solidFill>
                  <a:srgbClr val="C00000"/>
                </a:solidFill>
              </a:rPr>
              <a:t> a data channel</a:t>
            </a:r>
          </a:p>
          <a:p>
            <a:pPr lvl="1"/>
            <a:r>
              <a:rPr lang="en-US" dirty="0" smtClean="0"/>
              <a:t>writes the received chunk to a file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Another Challenge: </a:t>
            </a:r>
            <a:r>
              <a:rPr lang="en-US" b="1" dirty="0" smtClean="0">
                <a:solidFill>
                  <a:srgbClr val="C00000"/>
                </a:solidFill>
              </a:rPr>
              <a:t>Note that you </a:t>
            </a:r>
            <a:r>
              <a:rPr lang="en-US" b="1" dirty="0">
                <a:solidFill>
                  <a:srgbClr val="C00000"/>
                </a:solidFill>
              </a:rPr>
              <a:t>must make your worker threads robust enough so that they </a:t>
            </a:r>
            <a:r>
              <a:rPr lang="en-US" b="1" dirty="0" smtClean="0">
                <a:solidFill>
                  <a:srgbClr val="C00000"/>
                </a:solidFill>
              </a:rPr>
              <a:t>do not </a:t>
            </a:r>
            <a:r>
              <a:rPr lang="en-US" b="1" dirty="0">
                <a:solidFill>
                  <a:srgbClr val="C00000"/>
                </a:solidFill>
              </a:rPr>
              <a:t>corrupt the file when they are writing to it simultaneously</a:t>
            </a:r>
            <a:r>
              <a:rPr lang="en-US" b="1" dirty="0" smtClean="0">
                <a:solidFill>
                  <a:srgbClr val="C00000"/>
                </a:solidFill>
              </a:rPr>
              <a:t>. How?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Requesting 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488" y="665392"/>
            <a:ext cx="5418733" cy="296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4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76A1045-6D75-4005-A32B-A44110F036A8}" vid="{479D1BC2-C132-4C3E-9BA9-E1DF2DA89A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4180</TotalTime>
  <Words>1749</Words>
  <Application>Microsoft Office PowerPoint</Application>
  <PresentationFormat>On-screen Show (4:3)</PresentationFormat>
  <Paragraphs>287</Paragraphs>
  <Slides>19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宋体</vt:lpstr>
      <vt:lpstr>Arial</vt:lpstr>
      <vt:lpstr>Calibri</vt:lpstr>
      <vt:lpstr>Consolas</vt:lpstr>
      <vt:lpstr>Courier New</vt:lpstr>
      <vt:lpstr>Tw Cen MT</vt:lpstr>
      <vt:lpstr>Wingdings</vt:lpstr>
      <vt:lpstr>Theme1</vt:lpstr>
      <vt:lpstr>Bitmap Image</vt:lpstr>
      <vt:lpstr>CSCE 313 Threading and Synchronization (Due: 3/31/19 Sunday at 11:59pm)</vt:lpstr>
      <vt:lpstr>PA2 (Revisited)</vt:lpstr>
      <vt:lpstr>PA2 (Revisited) : (1) Requesting Data Points</vt:lpstr>
      <vt:lpstr>PA2 (Revisited) : (2) Requesting Files</vt:lpstr>
      <vt:lpstr>PA2 (Revisited) : (3) New Channel Creation</vt:lpstr>
      <vt:lpstr>Overview</vt:lpstr>
      <vt:lpstr>Key Challenges (Buffer)</vt:lpstr>
      <vt:lpstr>Client Requesting Data Points</vt:lpstr>
      <vt:lpstr>Client Requesting Files</vt:lpstr>
      <vt:lpstr>Channel</vt:lpstr>
      <vt:lpstr>Data Channel</vt:lpstr>
      <vt:lpstr>PA2 vs PA4</vt:lpstr>
      <vt:lpstr>Implementation Issues</vt:lpstr>
      <vt:lpstr>Thread-Safe Buffer</vt:lpstr>
      <vt:lpstr>Bounded Buffer</vt:lpstr>
      <vt:lpstr>How to implement threads?</vt:lpstr>
      <vt:lpstr>PSEUDO-Code for thread functions</vt:lpstr>
      <vt:lpstr>PowerPoint Presentation</vt:lpstr>
      <vt:lpstr>Password for Online Attendance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313 A Client Process Speaking to a Server Process</dc:title>
  <dc:creator>Kyung Hoon Kim</dc:creator>
  <cp:lastModifiedBy>mumichang</cp:lastModifiedBy>
  <cp:revision>1400</cp:revision>
  <dcterms:created xsi:type="dcterms:W3CDTF">2014-09-07T15:17:58Z</dcterms:created>
  <dcterms:modified xsi:type="dcterms:W3CDTF">2019-03-26T17:13:04Z</dcterms:modified>
</cp:coreProperties>
</file>