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00" r:id="rId2"/>
    <p:sldId id="319" r:id="rId3"/>
    <p:sldId id="340" r:id="rId4"/>
    <p:sldId id="341" r:id="rId5"/>
    <p:sldId id="342" r:id="rId6"/>
    <p:sldId id="334" r:id="rId7"/>
    <p:sldId id="335" r:id="rId8"/>
    <p:sldId id="328" r:id="rId9"/>
    <p:sldId id="329" r:id="rId10"/>
    <p:sldId id="333" r:id="rId11"/>
    <p:sldId id="332" r:id="rId12"/>
    <p:sldId id="331" r:id="rId13"/>
    <p:sldId id="336" r:id="rId14"/>
    <p:sldId id="338" r:id="rId15"/>
    <p:sldId id="339" r:id="rId16"/>
    <p:sldId id="337" r:id="rId17"/>
    <p:sldId id="344" r:id="rId18"/>
    <p:sldId id="315" r:id="rId19"/>
    <p:sldId id="34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42" autoAdjust="0"/>
  </p:normalViewPr>
  <p:slideViewPr>
    <p:cSldViewPr snapToGrid="0">
      <p:cViewPr varScale="1">
        <p:scale>
          <a:sx n="64" d="100"/>
          <a:sy n="64" d="100"/>
        </p:scale>
        <p:origin x="1290" y="72"/>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6EAC6-2598-478F-AD12-64310331A9A8}" type="datetimeFigureOut">
              <a:rPr lang="en-US" smtClean="0"/>
              <a:pPr/>
              <a:t>4/21/2019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63155-67C8-4F2A-91B9-7F3D5CFB3942}" type="slidenum">
              <a:rPr lang="en-US" smtClean="0"/>
              <a:pPr/>
              <a:t>‹#›</a:t>
            </a:fld>
            <a:endParaRPr lang="en-US"/>
          </a:p>
        </p:txBody>
      </p:sp>
    </p:spTree>
    <p:extLst>
      <p:ext uri="{BB962C8B-B14F-4D97-AF65-F5344CB8AC3E}">
        <p14:creationId xmlns:p14="http://schemas.microsoft.com/office/powerpoint/2010/main" val="2367208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63155-67C8-4F2A-91B9-7F3D5CFB3942}" type="slidenum">
              <a:rPr lang="en-US" smtClean="0"/>
              <a:pPr/>
              <a:t>2</a:t>
            </a:fld>
            <a:endParaRPr lang="en-US"/>
          </a:p>
        </p:txBody>
      </p:sp>
    </p:spTree>
    <p:extLst>
      <p:ext uri="{BB962C8B-B14F-4D97-AF65-F5344CB8AC3E}">
        <p14:creationId xmlns:p14="http://schemas.microsoft.com/office/powerpoint/2010/main" val="1920442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63155-67C8-4F2A-91B9-7F3D5CFB3942}" type="slidenum">
              <a:rPr lang="en-US" smtClean="0"/>
              <a:pPr/>
              <a:t>4</a:t>
            </a:fld>
            <a:endParaRPr lang="en-US"/>
          </a:p>
        </p:txBody>
      </p:sp>
    </p:spTree>
    <p:extLst>
      <p:ext uri="{BB962C8B-B14F-4D97-AF65-F5344CB8AC3E}">
        <p14:creationId xmlns:p14="http://schemas.microsoft.com/office/powerpoint/2010/main" val="1901870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63155-67C8-4F2A-91B9-7F3D5CFB3942}" type="slidenum">
              <a:rPr lang="en-US" smtClean="0"/>
              <a:pPr/>
              <a:t>5</a:t>
            </a:fld>
            <a:endParaRPr lang="en-US"/>
          </a:p>
        </p:txBody>
      </p:sp>
    </p:spTree>
    <p:extLst>
      <p:ext uri="{BB962C8B-B14F-4D97-AF65-F5344CB8AC3E}">
        <p14:creationId xmlns:p14="http://schemas.microsoft.com/office/powerpoint/2010/main" val="2354511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a:t>
            </a:r>
          </a:p>
        </p:txBody>
      </p:sp>
      <p:sp>
        <p:nvSpPr>
          <p:cNvPr id="4" name="Slide Number Placeholder 3"/>
          <p:cNvSpPr>
            <a:spLocks noGrp="1"/>
          </p:cNvSpPr>
          <p:nvPr>
            <p:ph type="sldNum" sz="quarter" idx="10"/>
          </p:nvPr>
        </p:nvSpPr>
        <p:spPr/>
        <p:txBody>
          <a:bodyPr/>
          <a:lstStyle/>
          <a:p>
            <a:fld id="{53563155-67C8-4F2A-91B9-7F3D5CFB3942}" type="slidenum">
              <a:rPr lang="en-US" smtClean="0"/>
              <a:pPr/>
              <a:t>9</a:t>
            </a:fld>
            <a:endParaRPr lang="en-US"/>
          </a:p>
        </p:txBody>
      </p:sp>
    </p:spTree>
    <p:extLst>
      <p:ext uri="{BB962C8B-B14F-4D97-AF65-F5344CB8AC3E}">
        <p14:creationId xmlns:p14="http://schemas.microsoft.com/office/powerpoint/2010/main" val="1944854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a:t>
            </a:r>
            <a:r>
              <a:rPr lang="en-US" baseline="0" dirty="0"/>
              <a:t> Side also has a control channel. Since it uses the same name, “control”, it can communicate with a client side</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53563155-67C8-4F2A-91B9-7F3D5CFB3942}" type="slidenum">
              <a:rPr lang="en-US" smtClean="0"/>
              <a:pPr/>
              <a:t>11</a:t>
            </a:fld>
            <a:endParaRPr lang="en-US"/>
          </a:p>
        </p:txBody>
      </p:sp>
    </p:spTree>
    <p:extLst>
      <p:ext uri="{BB962C8B-B14F-4D97-AF65-F5344CB8AC3E}">
        <p14:creationId xmlns:p14="http://schemas.microsoft.com/office/powerpoint/2010/main" val="2353456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hyperlink" Target="http://www.tamu.edu/index.html"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4"/>
            <a:ext cx="7772400" cy="1470025"/>
          </a:xfrm>
        </p:spPr>
        <p:txBody>
          <a:bodyPr>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a:xfrm>
            <a:off x="1371600" y="3505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61ADED-2821-4C1B-9DB9-F47C98B7748E}" type="datetimeFigureOut">
              <a:rPr lang="en-US" smtClean="0"/>
              <a:pPr/>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14D6D-D520-4C96-A515-FB91A2C16A0C}" type="slidenum">
              <a:rPr lang="en-US" smtClean="0"/>
              <a:pPr/>
              <a:t>‹#›</a:t>
            </a:fld>
            <a:endParaRPr lang="en-US"/>
          </a:p>
        </p:txBody>
      </p:sp>
      <p:pic>
        <p:nvPicPr>
          <p:cNvPr id="7" name="Picture 3" descr="C:\Users\WeiZh\Pictures\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26200"/>
            <a:ext cx="91440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WeiZh\Pictures\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E:\weizhang\Desktop\Computer Science and Engineering Logos\PNG\CSCE-logo-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93128"/>
            <a:ext cx="2895600" cy="509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443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61ADED-2821-4C1B-9DB9-F47C98B7748E}" type="datetimeFigureOut">
              <a:rPr lang="en-US" smtClean="0"/>
              <a:pPr/>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14D6D-D520-4C96-A515-FB91A2C16A0C}" type="slidenum">
              <a:rPr lang="en-US" smtClean="0"/>
              <a:pPr/>
              <a:t>‹#›</a:t>
            </a:fld>
            <a:endParaRPr lang="en-US"/>
          </a:p>
        </p:txBody>
      </p:sp>
    </p:spTree>
    <p:extLst>
      <p:ext uri="{BB962C8B-B14F-4D97-AF65-F5344CB8AC3E}">
        <p14:creationId xmlns:p14="http://schemas.microsoft.com/office/powerpoint/2010/main" val="395865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61ADED-2821-4C1B-9DB9-F47C98B7748E}" type="datetimeFigureOut">
              <a:rPr lang="en-US" smtClean="0"/>
              <a:pPr/>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14D6D-D520-4C96-A515-FB91A2C16A0C}" type="slidenum">
              <a:rPr lang="en-US" smtClean="0"/>
              <a:pPr/>
              <a:t>‹#›</a:t>
            </a:fld>
            <a:endParaRPr lang="en-US"/>
          </a:p>
        </p:txBody>
      </p:sp>
    </p:spTree>
    <p:extLst>
      <p:ext uri="{BB962C8B-B14F-4D97-AF65-F5344CB8AC3E}">
        <p14:creationId xmlns:p14="http://schemas.microsoft.com/office/powerpoint/2010/main" val="816563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图片与标题">
    <p:spTree>
      <p:nvGrpSpPr>
        <p:cNvPr id="1" name=""/>
        <p:cNvGrpSpPr/>
        <p:nvPr/>
      </p:nvGrpSpPr>
      <p:grpSpPr>
        <a:xfrm>
          <a:off x="0" y="0"/>
          <a:ext cx="0" cy="0"/>
          <a:chOff x="0" y="0"/>
          <a:chExt cx="0" cy="0"/>
        </a:xfrm>
      </p:grpSpPr>
      <p:sp>
        <p:nvSpPr>
          <p:cNvPr id="8" name="矩形 7"/>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sz="1350"/>
          </a:p>
        </p:txBody>
      </p:sp>
      <p:sp>
        <p:nvSpPr>
          <p:cNvPr id="2" name="标题 1"/>
          <p:cNvSpPr>
            <a:spLocks noGrp="1"/>
          </p:cNvSpPr>
          <p:nvPr>
            <p:ph type="title"/>
          </p:nvPr>
        </p:nvSpPr>
        <p:spPr>
          <a:xfrm>
            <a:off x="695298" y="214290"/>
            <a:ext cx="7448602" cy="781052"/>
          </a:xfrm>
        </p:spPr>
        <p:txBody>
          <a:bodyPr anchor="ctr"/>
          <a:lstStyle>
            <a:lvl1pPr algn="ctr" rtl="0">
              <a:spcBef>
                <a:spcPct val="0"/>
              </a:spcBef>
              <a:buNone/>
              <a:defRPr sz="2700" b="0" kern="1200" spc="38">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en-US" altLang="zh-CN"/>
              <a:t>Click to edit Master title style</a:t>
            </a:r>
            <a:endParaRPr kumimoji="0" lang="en-US"/>
          </a:p>
        </p:txBody>
      </p:sp>
      <p:sp>
        <p:nvSpPr>
          <p:cNvPr id="4" name="文本占位符 3"/>
          <p:cNvSpPr>
            <a:spLocks noGrp="1"/>
          </p:cNvSpPr>
          <p:nvPr>
            <p:ph type="body" sz="half" idx="2"/>
          </p:nvPr>
        </p:nvSpPr>
        <p:spPr>
          <a:xfrm>
            <a:off x="4953002" y="6243637"/>
            <a:ext cx="3180375" cy="614367"/>
          </a:xfrm>
        </p:spPr>
        <p:txBody>
          <a:bodyPr anchor="t"/>
          <a:lstStyle>
            <a:lvl1pPr marL="0" indent="0" algn="r">
              <a:buNone/>
              <a:defRPr sz="1050"/>
            </a:lvl1pPr>
            <a:lvl2pPr marL="342900" indent="0" algn="r">
              <a:buNone/>
              <a:defRPr sz="900"/>
            </a:lvl2pPr>
            <a:lvl3pPr marL="685800" indent="0" algn="r">
              <a:buNone/>
              <a:defRPr sz="750"/>
            </a:lvl3pPr>
            <a:lvl4pPr marL="1028700" indent="0" algn="r">
              <a:buNone/>
              <a:defRPr sz="675"/>
            </a:lvl4pPr>
            <a:lvl5pPr marL="1371600" indent="0" algn="r">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eaLnBrk="1" latinLnBrk="0" hangingPunct="1"/>
            <a:r>
              <a:rPr kumimoji="0" lang="en-US" altLang="zh-CN"/>
              <a:t>Click to edit Master text styles</a:t>
            </a:r>
          </a:p>
        </p:txBody>
      </p:sp>
      <p:sp>
        <p:nvSpPr>
          <p:cNvPr id="5" name="日期占位符 4"/>
          <p:cNvSpPr>
            <a:spLocks noGrp="1"/>
          </p:cNvSpPr>
          <p:nvPr>
            <p:ph type="dt" sz="half" idx="10"/>
          </p:nvPr>
        </p:nvSpPr>
        <p:spPr>
          <a:xfrm>
            <a:off x="609601" y="6492882"/>
            <a:ext cx="1676384" cy="365125"/>
          </a:xfrm>
          <a:prstGeom prst="rect">
            <a:avLst/>
          </a:prstGeom>
        </p:spPr>
        <p:txBody>
          <a:bodyPr/>
          <a:lstStyle/>
          <a:p>
            <a:fld id="{4B61ADED-2821-4C1B-9DB9-F47C98B7748E}" type="datetimeFigureOut">
              <a:rPr lang="en-US" smtClean="0"/>
              <a:pPr/>
              <a:t>4/21/2019</a:t>
            </a:fld>
            <a:endParaRPr lang="en-US"/>
          </a:p>
        </p:txBody>
      </p:sp>
      <p:sp>
        <p:nvSpPr>
          <p:cNvPr id="6" name="页脚占位符 5"/>
          <p:cNvSpPr>
            <a:spLocks noGrp="1"/>
          </p:cNvSpPr>
          <p:nvPr>
            <p:ph type="ftr" sz="quarter" idx="11"/>
          </p:nvPr>
        </p:nvSpPr>
        <p:spPr>
          <a:xfrm>
            <a:off x="2285986" y="6492880"/>
            <a:ext cx="2643206" cy="365125"/>
          </a:xfrm>
          <a:prstGeom prst="rect">
            <a:avLst/>
          </a:prstGeom>
        </p:spPr>
        <p:txBody>
          <a:bodyPr/>
          <a:lstStyle/>
          <a:p>
            <a:endParaRPr lang="en-US"/>
          </a:p>
        </p:txBody>
      </p:sp>
      <p:sp>
        <p:nvSpPr>
          <p:cNvPr id="7" name="灯片编号占位符 6"/>
          <p:cNvSpPr>
            <a:spLocks noGrp="1"/>
          </p:cNvSpPr>
          <p:nvPr>
            <p:ph type="sldNum" sz="quarter" idx="12"/>
          </p:nvPr>
        </p:nvSpPr>
        <p:spPr>
          <a:xfrm>
            <a:off x="683073" y="5347005"/>
            <a:ext cx="871200" cy="8712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B9F14D6D-D520-4C96-A515-FB91A2C16A0C}" type="slidenum">
              <a:rPr lang="en-US" smtClean="0"/>
              <a:pPr/>
              <a:t>‹#›</a:t>
            </a:fld>
            <a:endParaRPr lang="en-US"/>
          </a:p>
        </p:txBody>
      </p:sp>
      <p:pic>
        <p:nvPicPr>
          <p:cNvPr id="9" name="图片 8"/>
          <p:cNvPicPr>
            <a:picLocks noChangeAspect="1"/>
          </p:cNvPicPr>
          <p:nvPr/>
        </p:nvPicPr>
        <p:blipFill>
          <a:blip r:embed="rId3" cstate="print">
            <a:duotone>
              <a:schemeClr val="bg2"/>
              <a:srgbClr val="FFF1C1"/>
            </a:duotone>
          </a:blip>
          <a:stretch>
            <a:fillRect/>
          </a:stretch>
        </p:blipFill>
        <p:spPr>
          <a:xfrm>
            <a:off x="8135909" y="0"/>
            <a:ext cx="1008093" cy="1428736"/>
          </a:xfrm>
          <a:prstGeom prst="rect">
            <a:avLst/>
          </a:prstGeom>
          <a:noFill/>
          <a:ln>
            <a:noFill/>
          </a:ln>
        </p:spPr>
      </p:pic>
      <p:pic>
        <p:nvPicPr>
          <p:cNvPr id="11" name="Picture 2" descr="Texas A&amp;M University Logo - aTm">
            <a:hlinkClick r:id="rId4"/>
          </p:cNvPr>
          <p:cNvPicPr>
            <a:picLocks noChangeAspect="1" noChangeArrowheads="1"/>
          </p:cNvPicPr>
          <p:nvPr/>
        </p:nvPicPr>
        <p:blipFill>
          <a:blip r:embed="rId5" cstate="print"/>
          <a:srcRect/>
          <a:stretch>
            <a:fillRect/>
          </a:stretch>
        </p:blipFill>
        <p:spPr bwMode="auto">
          <a:xfrm>
            <a:off x="5943600" y="152401"/>
            <a:ext cx="2895600" cy="490384"/>
          </a:xfrm>
          <a:prstGeom prst="rect">
            <a:avLst/>
          </a:prstGeom>
          <a:noFill/>
        </p:spPr>
      </p:pic>
    </p:spTree>
    <p:extLst>
      <p:ext uri="{BB962C8B-B14F-4D97-AF65-F5344CB8AC3E}">
        <p14:creationId xmlns:p14="http://schemas.microsoft.com/office/powerpoint/2010/main" val="393614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71196"/>
            <a:ext cx="8229600" cy="5715681"/>
          </a:xfrm>
        </p:spPr>
        <p:txBody>
          <a:bodyPr>
            <a:normAutofit/>
          </a:bodyPr>
          <a:lstStyle>
            <a:lvl1pPr>
              <a:defRPr sz="2800"/>
            </a:lvl1pPr>
            <a:lvl2pPr>
              <a:defRPr sz="24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B61ADED-2821-4C1B-9DB9-F47C98B7748E}" type="datetimeFigureOut">
              <a:rPr lang="en-US" smtClean="0"/>
              <a:pPr/>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14D6D-D520-4C96-A515-FB91A2C16A0C}" type="slidenum">
              <a:rPr lang="en-US" smtClean="0"/>
              <a:pPr/>
              <a:t>‹#›</a:t>
            </a:fld>
            <a:endParaRPr lang="en-US"/>
          </a:p>
        </p:txBody>
      </p:sp>
      <p:pic>
        <p:nvPicPr>
          <p:cNvPr id="7" name="Picture 6" descr="C:\Users\WeiZh\Pictures\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20744"/>
            <a:ext cx="9144000" cy="4372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E:\weizhang\Desktop\Computer Science and Engineering Logos\PNG\CSCE-logo-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5068" y="6480005"/>
            <a:ext cx="1955799" cy="3441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WeiZh\Pictures\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0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399" y="16927"/>
            <a:ext cx="8785209" cy="736600"/>
          </a:xfrm>
        </p:spPr>
        <p:txBody>
          <a:bodyPr>
            <a:normAutofit/>
          </a:bodyPr>
          <a:lstStyle>
            <a:lvl1pPr algn="l">
              <a:defRPr sz="40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8826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1ADED-2821-4C1B-9DB9-F47C98B7748E}" type="datetimeFigureOut">
              <a:rPr lang="en-US" smtClean="0"/>
              <a:pPr/>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14D6D-D520-4C96-A515-FB91A2C16A0C}" type="slidenum">
              <a:rPr lang="en-US" smtClean="0"/>
              <a:pPr/>
              <a:t>‹#›</a:t>
            </a:fld>
            <a:endParaRPr lang="en-US"/>
          </a:p>
        </p:txBody>
      </p:sp>
    </p:spTree>
    <p:extLst>
      <p:ext uri="{BB962C8B-B14F-4D97-AF65-F5344CB8AC3E}">
        <p14:creationId xmlns:p14="http://schemas.microsoft.com/office/powerpoint/2010/main" val="385239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61ADED-2821-4C1B-9DB9-F47C98B7748E}" type="datetimeFigureOut">
              <a:rPr lang="en-US" smtClean="0"/>
              <a:pPr/>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14D6D-D520-4C96-A515-FB91A2C16A0C}" type="slidenum">
              <a:rPr lang="en-US" smtClean="0"/>
              <a:pPr/>
              <a:t>‹#›</a:t>
            </a:fld>
            <a:endParaRPr lang="en-US"/>
          </a:p>
        </p:txBody>
      </p:sp>
    </p:spTree>
    <p:extLst>
      <p:ext uri="{BB962C8B-B14F-4D97-AF65-F5344CB8AC3E}">
        <p14:creationId xmlns:p14="http://schemas.microsoft.com/office/powerpoint/2010/main" val="147606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61ADED-2821-4C1B-9DB9-F47C98B7748E}" type="datetimeFigureOut">
              <a:rPr lang="en-US" smtClean="0"/>
              <a:pPr/>
              <a:t>4/21/2019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F14D6D-D520-4C96-A515-FB91A2C16A0C}" type="slidenum">
              <a:rPr lang="en-US" smtClean="0"/>
              <a:pPr/>
              <a:t>‹#›</a:t>
            </a:fld>
            <a:endParaRPr lang="en-US"/>
          </a:p>
        </p:txBody>
      </p:sp>
    </p:spTree>
    <p:extLst>
      <p:ext uri="{BB962C8B-B14F-4D97-AF65-F5344CB8AC3E}">
        <p14:creationId xmlns:p14="http://schemas.microsoft.com/office/powerpoint/2010/main" val="114050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61ADED-2821-4C1B-9DB9-F47C98B7748E}" type="datetimeFigureOut">
              <a:rPr lang="en-US" smtClean="0"/>
              <a:pPr/>
              <a:t>4/21/2019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F14D6D-D520-4C96-A515-FB91A2C16A0C}" type="slidenum">
              <a:rPr lang="en-US" smtClean="0"/>
              <a:pPr/>
              <a:t>‹#›</a:t>
            </a:fld>
            <a:endParaRPr lang="en-US"/>
          </a:p>
        </p:txBody>
      </p:sp>
    </p:spTree>
    <p:extLst>
      <p:ext uri="{BB962C8B-B14F-4D97-AF65-F5344CB8AC3E}">
        <p14:creationId xmlns:p14="http://schemas.microsoft.com/office/powerpoint/2010/main" val="53051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1ADED-2821-4C1B-9DB9-F47C98B7748E}" type="datetimeFigureOut">
              <a:rPr lang="en-US" smtClean="0"/>
              <a:pPr/>
              <a:t>4/21/2019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F14D6D-D520-4C96-A515-FB91A2C16A0C}" type="slidenum">
              <a:rPr lang="en-US" smtClean="0"/>
              <a:pPr/>
              <a:t>‹#›</a:t>
            </a:fld>
            <a:endParaRPr lang="en-US"/>
          </a:p>
        </p:txBody>
      </p:sp>
    </p:spTree>
    <p:extLst>
      <p:ext uri="{BB962C8B-B14F-4D97-AF65-F5344CB8AC3E}">
        <p14:creationId xmlns:p14="http://schemas.microsoft.com/office/powerpoint/2010/main" val="299981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B61ADED-2821-4C1B-9DB9-F47C98B7748E}" type="datetimeFigureOut">
              <a:rPr lang="en-US" smtClean="0"/>
              <a:pPr/>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14D6D-D520-4C96-A515-FB91A2C16A0C}" type="slidenum">
              <a:rPr lang="en-US" smtClean="0"/>
              <a:pPr/>
              <a:t>‹#›</a:t>
            </a:fld>
            <a:endParaRPr lang="en-US"/>
          </a:p>
        </p:txBody>
      </p:sp>
    </p:spTree>
    <p:extLst>
      <p:ext uri="{BB962C8B-B14F-4D97-AF65-F5344CB8AC3E}">
        <p14:creationId xmlns:p14="http://schemas.microsoft.com/office/powerpoint/2010/main" val="2025970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B61ADED-2821-4C1B-9DB9-F47C98B7748E}" type="datetimeFigureOut">
              <a:rPr lang="en-US" smtClean="0"/>
              <a:pPr/>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14D6D-D520-4C96-A515-FB91A2C16A0C}" type="slidenum">
              <a:rPr lang="en-US" smtClean="0"/>
              <a:pPr/>
              <a:t>‹#›</a:t>
            </a:fld>
            <a:endParaRPr lang="en-US"/>
          </a:p>
        </p:txBody>
      </p:sp>
    </p:spTree>
    <p:extLst>
      <p:ext uri="{BB962C8B-B14F-4D97-AF65-F5344CB8AC3E}">
        <p14:creationId xmlns:p14="http://schemas.microsoft.com/office/powerpoint/2010/main" val="402082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B61ADED-2821-4C1B-9DB9-F47C98B7748E}" type="datetimeFigureOut">
              <a:rPr lang="en-US" smtClean="0"/>
              <a:pPr/>
              <a:t>4/21/2019</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F14D6D-D520-4C96-A515-FB91A2C16A0C}" type="slidenum">
              <a:rPr lang="en-US" smtClean="0"/>
              <a:pPr/>
              <a:t>‹#›</a:t>
            </a:fld>
            <a:endParaRPr lang="en-US"/>
          </a:p>
        </p:txBody>
      </p:sp>
    </p:spTree>
    <p:extLst>
      <p:ext uri="{BB962C8B-B14F-4D97-AF65-F5344CB8AC3E}">
        <p14:creationId xmlns:p14="http://schemas.microsoft.com/office/powerpoint/2010/main" val="2598305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86430"/>
            <a:ext cx="9144000" cy="3470312"/>
          </a:xfrm>
        </p:spPr>
        <p:txBody>
          <a:bodyPr>
            <a:noAutofit/>
          </a:bodyPr>
          <a:lstStyle/>
          <a:p>
            <a:r>
              <a:rPr lang="en-US" sz="6600" dirty="0"/>
              <a:t>CSCE 313</a:t>
            </a:r>
            <a:br>
              <a:rPr lang="en-US" sz="6600" dirty="0"/>
            </a:br>
            <a:r>
              <a:rPr lang="en-US" dirty="0"/>
              <a:t>Threading and Synchronization</a:t>
            </a:r>
            <a:br>
              <a:rPr lang="en-US" dirty="0"/>
            </a:br>
            <a:r>
              <a:rPr lang="en-US" sz="2800" dirty="0"/>
              <a:t>(Due: 3/31/19 Sunday at 11:59pm)</a:t>
            </a:r>
            <a:endParaRPr lang="en-US" sz="4800" dirty="0"/>
          </a:p>
        </p:txBody>
      </p:sp>
      <p:sp>
        <p:nvSpPr>
          <p:cNvPr id="3" name="Subtitle 2" hidden="1"/>
          <p:cNvSpPr>
            <a:spLocks noGrp="1"/>
          </p:cNvSpPr>
          <p:nvPr>
            <p:ph type="subTitle" idx="1"/>
          </p:nvPr>
        </p:nvSpPr>
        <p:spPr/>
        <p:txBody>
          <a:bodyPr>
            <a:normAutofit/>
          </a:bodyPr>
          <a:lstStyle/>
          <a:p>
            <a:r>
              <a:rPr lang="en-US" sz="2800" dirty="0"/>
              <a:t>Wei Zhang</a:t>
            </a:r>
          </a:p>
        </p:txBody>
      </p:sp>
    </p:spTree>
    <p:extLst>
      <p:ext uri="{BB962C8B-B14F-4D97-AF65-F5344CB8AC3E}">
        <p14:creationId xmlns:p14="http://schemas.microsoft.com/office/powerpoint/2010/main" val="2024717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Bidirectional inter-process communication</a:t>
            </a:r>
          </a:p>
          <a:p>
            <a:r>
              <a:rPr lang="en-US" dirty="0"/>
              <a:t>Not a standard concept, implemented with two unidirectional pipes</a:t>
            </a:r>
          </a:p>
          <a:p>
            <a:endParaRPr lang="en-US" dirty="0"/>
          </a:p>
          <a:p>
            <a:endParaRPr lang="en-US" dirty="0"/>
          </a:p>
          <a:p>
            <a:endParaRPr lang="en-US" dirty="0"/>
          </a:p>
          <a:p>
            <a:endParaRPr lang="en-US" dirty="0"/>
          </a:p>
          <a:p>
            <a:endParaRPr lang="en-US" dirty="0"/>
          </a:p>
          <a:p>
            <a:r>
              <a:rPr lang="en-US" dirty="0"/>
              <a:t>See </a:t>
            </a:r>
            <a:r>
              <a:rPr lang="en-US" dirty="0" err="1"/>
              <a:t>FIFORequestChannel.h</a:t>
            </a:r>
            <a:r>
              <a:rPr lang="en-US" dirty="0"/>
              <a:t> and FIFORequestChannel.cpp for detail</a:t>
            </a:r>
          </a:p>
        </p:txBody>
      </p:sp>
      <p:sp>
        <p:nvSpPr>
          <p:cNvPr id="3" name="Title 2"/>
          <p:cNvSpPr>
            <a:spLocks noGrp="1"/>
          </p:cNvSpPr>
          <p:nvPr>
            <p:ph type="title"/>
          </p:nvPr>
        </p:nvSpPr>
        <p:spPr/>
        <p:txBody>
          <a:bodyPr/>
          <a:lstStyle/>
          <a:p>
            <a:r>
              <a:rPr lang="en-US" dirty="0"/>
              <a:t>Channel</a:t>
            </a:r>
          </a:p>
        </p:txBody>
      </p:sp>
      <p:grpSp>
        <p:nvGrpSpPr>
          <p:cNvPr id="4" name="Group 3"/>
          <p:cNvGrpSpPr/>
          <p:nvPr/>
        </p:nvGrpSpPr>
        <p:grpSpPr>
          <a:xfrm>
            <a:off x="274320" y="2230271"/>
            <a:ext cx="8417083" cy="2153468"/>
            <a:chOff x="457200" y="4136073"/>
            <a:chExt cx="8417083" cy="2153468"/>
          </a:xfrm>
        </p:grpSpPr>
        <p:sp>
          <p:nvSpPr>
            <p:cNvPr id="5" name="Can 4"/>
            <p:cNvSpPr/>
            <p:nvPr/>
          </p:nvSpPr>
          <p:spPr>
            <a:xfrm rot="16200000">
              <a:off x="3600940" y="2044303"/>
              <a:ext cx="2153468" cy="6337007"/>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dirty="0"/>
            </a:p>
          </p:txBody>
        </p:sp>
        <p:sp>
          <p:nvSpPr>
            <p:cNvPr id="6" name="Can 5"/>
            <p:cNvSpPr/>
            <p:nvPr/>
          </p:nvSpPr>
          <p:spPr>
            <a:xfrm rot="16200000">
              <a:off x="4327591" y="1850215"/>
              <a:ext cx="700165" cy="5764144"/>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dirty="0"/>
            </a:p>
          </p:txBody>
        </p:sp>
        <p:sp>
          <p:nvSpPr>
            <p:cNvPr id="7" name="Can 6"/>
            <p:cNvSpPr/>
            <p:nvPr/>
          </p:nvSpPr>
          <p:spPr>
            <a:xfrm rot="16200000">
              <a:off x="4327591" y="2738883"/>
              <a:ext cx="700165" cy="5764144"/>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dirty="0"/>
            </a:p>
          </p:txBody>
        </p:sp>
        <p:sp>
          <p:nvSpPr>
            <p:cNvPr id="8" name="Right Arrow 7"/>
            <p:cNvSpPr/>
            <p:nvPr/>
          </p:nvSpPr>
          <p:spPr>
            <a:xfrm>
              <a:off x="3827721" y="4584635"/>
              <a:ext cx="2081146" cy="2953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3827721" y="5468886"/>
              <a:ext cx="2081146" cy="2953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804837" y="5459253"/>
              <a:ext cx="672685" cy="369332"/>
            </a:xfrm>
            <a:prstGeom prst="rect">
              <a:avLst/>
            </a:prstGeom>
            <a:noFill/>
          </p:spPr>
          <p:txBody>
            <a:bodyPr wrap="none" rtlCol="0">
              <a:spAutoFit/>
            </a:bodyPr>
            <a:lstStyle/>
            <a:p>
              <a:r>
                <a:rPr lang="en-US" dirty="0"/>
                <a:t>write</a:t>
              </a:r>
            </a:p>
          </p:txBody>
        </p:sp>
        <p:sp>
          <p:nvSpPr>
            <p:cNvPr id="11" name="TextBox 10"/>
            <p:cNvSpPr txBox="1"/>
            <p:nvPr/>
          </p:nvSpPr>
          <p:spPr>
            <a:xfrm>
              <a:off x="1840499" y="4533240"/>
              <a:ext cx="672685" cy="369332"/>
            </a:xfrm>
            <a:prstGeom prst="rect">
              <a:avLst/>
            </a:prstGeom>
            <a:noFill/>
          </p:spPr>
          <p:txBody>
            <a:bodyPr wrap="none" rtlCol="0">
              <a:spAutoFit/>
            </a:bodyPr>
            <a:lstStyle/>
            <a:p>
              <a:r>
                <a:rPr lang="en-US" dirty="0"/>
                <a:t>write</a:t>
              </a:r>
            </a:p>
          </p:txBody>
        </p:sp>
        <p:sp>
          <p:nvSpPr>
            <p:cNvPr id="12" name="TextBox 11"/>
            <p:cNvSpPr txBox="1"/>
            <p:nvPr/>
          </p:nvSpPr>
          <p:spPr>
            <a:xfrm>
              <a:off x="6804837" y="4499974"/>
              <a:ext cx="609654" cy="369332"/>
            </a:xfrm>
            <a:prstGeom prst="rect">
              <a:avLst/>
            </a:prstGeom>
            <a:noFill/>
          </p:spPr>
          <p:txBody>
            <a:bodyPr wrap="none" rtlCol="0">
              <a:spAutoFit/>
            </a:bodyPr>
            <a:lstStyle/>
            <a:p>
              <a:r>
                <a:rPr lang="en-US" dirty="0"/>
                <a:t>read</a:t>
              </a:r>
            </a:p>
          </p:txBody>
        </p:sp>
        <p:sp>
          <p:nvSpPr>
            <p:cNvPr id="13" name="TextBox 12"/>
            <p:cNvSpPr txBox="1"/>
            <p:nvPr/>
          </p:nvSpPr>
          <p:spPr>
            <a:xfrm>
              <a:off x="1884740" y="5448620"/>
              <a:ext cx="609654" cy="369332"/>
            </a:xfrm>
            <a:prstGeom prst="rect">
              <a:avLst/>
            </a:prstGeom>
            <a:noFill/>
          </p:spPr>
          <p:txBody>
            <a:bodyPr wrap="none" rtlCol="0">
              <a:spAutoFit/>
            </a:bodyPr>
            <a:lstStyle/>
            <a:p>
              <a:r>
                <a:rPr lang="en-US" dirty="0"/>
                <a:t>read</a:t>
              </a:r>
            </a:p>
          </p:txBody>
        </p:sp>
        <p:sp>
          <p:nvSpPr>
            <p:cNvPr id="14" name="Oval 13"/>
            <p:cNvSpPr/>
            <p:nvPr/>
          </p:nvSpPr>
          <p:spPr>
            <a:xfrm>
              <a:off x="457200" y="4659465"/>
              <a:ext cx="584791" cy="8694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5" name="Oval 14"/>
            <p:cNvSpPr/>
            <p:nvPr/>
          </p:nvSpPr>
          <p:spPr>
            <a:xfrm>
              <a:off x="8289492" y="4670098"/>
              <a:ext cx="584791" cy="8694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16" name="Straight Arrow Connector 15"/>
            <p:cNvCxnSpPr>
              <a:endCxn id="6" idx="1"/>
            </p:cNvCxnSpPr>
            <p:nvPr/>
          </p:nvCxnSpPr>
          <p:spPr>
            <a:xfrm flipV="1">
              <a:off x="1041991" y="4732287"/>
              <a:ext cx="753611" cy="35008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041989" y="5155193"/>
              <a:ext cx="708715" cy="44080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2"/>
            </p:cNvCxnSpPr>
            <p:nvPr/>
          </p:nvCxnSpPr>
          <p:spPr>
            <a:xfrm flipH="1" flipV="1">
              <a:off x="7559746" y="4659465"/>
              <a:ext cx="729746" cy="445367"/>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2"/>
            </p:cNvCxnSpPr>
            <p:nvPr/>
          </p:nvCxnSpPr>
          <p:spPr>
            <a:xfrm flipH="1">
              <a:off x="7600686" y="5104832"/>
              <a:ext cx="688806" cy="52043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7614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We first need a single control channel (Done in PA2)</a:t>
            </a:r>
          </a:p>
          <a:p>
            <a:endParaRPr lang="en-US" dirty="0"/>
          </a:p>
          <a:p>
            <a:r>
              <a:rPr lang="en-US" sz="2400" dirty="0"/>
              <a:t>Then, we can create multiple </a:t>
            </a:r>
            <a:r>
              <a:rPr lang="en-US" sz="2400" b="1" dirty="0">
                <a:solidFill>
                  <a:srgbClr val="00B050"/>
                </a:solidFill>
              </a:rPr>
              <a:t>data channels </a:t>
            </a:r>
            <a:r>
              <a:rPr lang="en-US" sz="2400" dirty="0"/>
              <a:t>by sending new thread commands to control channel</a:t>
            </a:r>
          </a:p>
          <a:p>
            <a:pPr lvl="1"/>
            <a:r>
              <a:rPr lang="en-US" sz="2000" dirty="0"/>
              <a:t>One data channel per worker thread</a:t>
            </a:r>
          </a:p>
          <a:p>
            <a:pPr lvl="1"/>
            <a:endParaRPr lang="en-US" dirty="0"/>
          </a:p>
          <a:p>
            <a:pPr lvl="1"/>
            <a:endParaRPr lang="en-US" dirty="0"/>
          </a:p>
          <a:p>
            <a:endParaRPr lang="en-US" dirty="0"/>
          </a:p>
          <a:p>
            <a:r>
              <a:rPr lang="en-US" dirty="0"/>
              <a:t>See client.cpp for detail</a:t>
            </a:r>
          </a:p>
        </p:txBody>
      </p:sp>
      <p:sp>
        <p:nvSpPr>
          <p:cNvPr id="3" name="Title 2"/>
          <p:cNvSpPr>
            <a:spLocks noGrp="1"/>
          </p:cNvSpPr>
          <p:nvPr>
            <p:ph type="title"/>
          </p:nvPr>
        </p:nvSpPr>
        <p:spPr/>
        <p:txBody>
          <a:bodyPr/>
          <a:lstStyle/>
          <a:p>
            <a:r>
              <a:rPr lang="en-US" dirty="0"/>
              <a:t>Data Channel</a:t>
            </a:r>
          </a:p>
        </p:txBody>
      </p:sp>
      <p:sp>
        <p:nvSpPr>
          <p:cNvPr id="4" name="TextBox 3"/>
          <p:cNvSpPr txBox="1"/>
          <p:nvPr/>
        </p:nvSpPr>
        <p:spPr>
          <a:xfrm>
            <a:off x="410470" y="1272087"/>
            <a:ext cx="8715206" cy="338554"/>
          </a:xfrm>
          <a:prstGeom prst="rect">
            <a:avLst/>
          </a:prstGeom>
          <a:noFill/>
        </p:spPr>
        <p:txBody>
          <a:bodyPr wrap="none" rtlCol="0">
            <a:spAutoFit/>
          </a:bodyPr>
          <a:lstStyle/>
          <a:p>
            <a:r>
              <a:rPr lang="en-US" sz="1600" dirty="0" err="1"/>
              <a:t>FIFORequestChannel</a:t>
            </a:r>
            <a:r>
              <a:rPr lang="en-US" sz="1600" dirty="0"/>
              <a:t> *</a:t>
            </a:r>
            <a:r>
              <a:rPr lang="en-US" sz="1600" dirty="0" err="1"/>
              <a:t>chan</a:t>
            </a:r>
            <a:r>
              <a:rPr lang="en-US" sz="1600" dirty="0"/>
              <a:t> = new </a:t>
            </a:r>
            <a:r>
              <a:rPr lang="en-US" sz="1600" dirty="0" err="1"/>
              <a:t>FIFORequestChannel</a:t>
            </a:r>
            <a:r>
              <a:rPr lang="en-US" sz="1600" dirty="0"/>
              <a:t>("control", </a:t>
            </a:r>
            <a:r>
              <a:rPr lang="en-US" sz="1600" dirty="0" err="1"/>
              <a:t>FIFORequestChannel</a:t>
            </a:r>
            <a:r>
              <a:rPr lang="en-US" sz="1600" dirty="0"/>
              <a:t>::CLIENT_SIDE);</a:t>
            </a:r>
          </a:p>
        </p:txBody>
      </p:sp>
      <p:sp>
        <p:nvSpPr>
          <p:cNvPr id="5" name="TextBox 4"/>
          <p:cNvSpPr txBox="1"/>
          <p:nvPr/>
        </p:nvSpPr>
        <p:spPr>
          <a:xfrm>
            <a:off x="460483" y="2867316"/>
            <a:ext cx="8531118" cy="1323439"/>
          </a:xfrm>
          <a:prstGeom prst="rect">
            <a:avLst/>
          </a:prstGeom>
          <a:noFill/>
        </p:spPr>
        <p:txBody>
          <a:bodyPr wrap="none" rtlCol="0">
            <a:spAutoFit/>
          </a:bodyPr>
          <a:lstStyle/>
          <a:p>
            <a:r>
              <a:rPr lang="en-US" sz="1600" dirty="0"/>
              <a:t>std::string s = </a:t>
            </a:r>
            <a:r>
              <a:rPr lang="en-US" sz="1600" dirty="0" err="1"/>
              <a:t>chan</a:t>
            </a:r>
            <a:r>
              <a:rPr lang="en-US" sz="1600" dirty="0"/>
              <a:t>-&gt;</a:t>
            </a:r>
            <a:r>
              <a:rPr lang="en-US" sz="1600" dirty="0" err="1"/>
              <a:t>send_request</a:t>
            </a:r>
            <a:r>
              <a:rPr lang="en-US" sz="1600" dirty="0"/>
              <a:t>("</a:t>
            </a:r>
            <a:r>
              <a:rPr lang="en-US" sz="1600" dirty="0" err="1"/>
              <a:t>newchannel</a:t>
            </a:r>
            <a:r>
              <a:rPr lang="en-US" sz="1600" dirty="0"/>
              <a:t>");</a:t>
            </a:r>
          </a:p>
          <a:p>
            <a:r>
              <a:rPr lang="en-US" sz="1600" dirty="0"/>
              <a:t>MESSAGE_TYPE m = NEWCHANNEL_MSG;    </a:t>
            </a:r>
          </a:p>
          <a:p>
            <a:r>
              <a:rPr lang="en-US" sz="1600" dirty="0" err="1"/>
              <a:t>chan</a:t>
            </a:r>
            <a:r>
              <a:rPr lang="en-US" sz="1600" dirty="0"/>
              <a:t>-&gt;</a:t>
            </a:r>
            <a:r>
              <a:rPr lang="en-US" sz="1600" dirty="0" err="1"/>
              <a:t>cwrite</a:t>
            </a:r>
            <a:r>
              <a:rPr lang="en-US" sz="1600" dirty="0"/>
              <a:t> ((char*) &amp;m, </a:t>
            </a:r>
            <a:r>
              <a:rPr lang="en-US" sz="1600" dirty="0" err="1"/>
              <a:t>sizeof</a:t>
            </a:r>
            <a:r>
              <a:rPr lang="en-US" sz="1600" dirty="0"/>
              <a:t>(MESSAGE_TYPE));</a:t>
            </a:r>
          </a:p>
          <a:p>
            <a:r>
              <a:rPr lang="en-US" sz="1600" dirty="0"/>
              <a:t>string s = </a:t>
            </a:r>
            <a:r>
              <a:rPr lang="en-US" sz="1600" dirty="0" err="1"/>
              <a:t>chan</a:t>
            </a:r>
            <a:r>
              <a:rPr lang="en-US" sz="1600" dirty="0"/>
              <a:t>-&gt;</a:t>
            </a:r>
            <a:r>
              <a:rPr lang="en-US" sz="1600" dirty="0" err="1"/>
              <a:t>cread</a:t>
            </a:r>
            <a:r>
              <a:rPr lang="en-US" sz="1600" dirty="0"/>
              <a:t>();</a:t>
            </a:r>
          </a:p>
          <a:p>
            <a:r>
              <a:rPr lang="en-US" sz="1600" dirty="0" err="1"/>
              <a:t>FIFORequestChannel</a:t>
            </a:r>
            <a:r>
              <a:rPr lang="en-US" sz="1600" dirty="0"/>
              <a:t> *</a:t>
            </a:r>
            <a:r>
              <a:rPr lang="en-US" sz="1600" dirty="0" err="1"/>
              <a:t>workerChannel</a:t>
            </a:r>
            <a:r>
              <a:rPr lang="en-US" sz="1600" dirty="0"/>
              <a:t> = new </a:t>
            </a:r>
            <a:r>
              <a:rPr lang="en-US" sz="1600" dirty="0" err="1"/>
              <a:t>FIFORequestChannel</a:t>
            </a:r>
            <a:r>
              <a:rPr lang="en-US" sz="1600" dirty="0"/>
              <a:t>(s, </a:t>
            </a:r>
            <a:r>
              <a:rPr lang="en-US" sz="1600" dirty="0" err="1"/>
              <a:t>RequestChannel</a:t>
            </a:r>
            <a:r>
              <a:rPr lang="en-US" sz="1600" dirty="0"/>
              <a:t>::CLIENT_SIDE);</a:t>
            </a:r>
          </a:p>
        </p:txBody>
      </p:sp>
      <p:sp>
        <p:nvSpPr>
          <p:cNvPr id="6" name="TextBox 5"/>
          <p:cNvSpPr txBox="1"/>
          <p:nvPr/>
        </p:nvSpPr>
        <p:spPr>
          <a:xfrm>
            <a:off x="996500" y="4847303"/>
            <a:ext cx="4571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57478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538553359"/>
              </p:ext>
            </p:extLst>
          </p:nvPr>
        </p:nvGraphicFramePr>
        <p:xfrm>
          <a:off x="430203" y="1818050"/>
          <a:ext cx="8229600" cy="30175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979526444"/>
                    </a:ext>
                  </a:extLst>
                </a:gridCol>
                <a:gridCol w="2743200">
                  <a:extLst>
                    <a:ext uri="{9D8B030D-6E8A-4147-A177-3AD203B41FA5}">
                      <a16:colId xmlns:a16="http://schemas.microsoft.com/office/drawing/2014/main" val="3726338287"/>
                    </a:ext>
                  </a:extLst>
                </a:gridCol>
                <a:gridCol w="2743200">
                  <a:extLst>
                    <a:ext uri="{9D8B030D-6E8A-4147-A177-3AD203B41FA5}">
                      <a16:colId xmlns:a16="http://schemas.microsoft.com/office/drawing/2014/main" val="3065414537"/>
                    </a:ext>
                  </a:extLst>
                </a:gridCol>
              </a:tblGrid>
              <a:tr h="370840">
                <a:tc>
                  <a:txBody>
                    <a:bodyPr/>
                    <a:lstStyle/>
                    <a:p>
                      <a:pPr algn="ctr"/>
                      <a:endParaRPr lang="en-US" sz="2400" dirty="0">
                        <a:latin typeface="Tw Cen MT" panose="020B0602020104020603" pitchFamily="34" charset="0"/>
                      </a:endParaRPr>
                    </a:p>
                  </a:txBody>
                  <a:tcPr/>
                </a:tc>
                <a:tc>
                  <a:txBody>
                    <a:bodyPr/>
                    <a:lstStyle/>
                    <a:p>
                      <a:pPr algn="ctr"/>
                      <a:r>
                        <a:rPr lang="en-US" sz="2400" dirty="0">
                          <a:latin typeface="Tw Cen MT" panose="020B0602020104020603" pitchFamily="34" charset="0"/>
                        </a:rPr>
                        <a:t>PA2</a:t>
                      </a:r>
                    </a:p>
                  </a:txBody>
                  <a:tcPr/>
                </a:tc>
                <a:tc>
                  <a:txBody>
                    <a:bodyPr/>
                    <a:lstStyle/>
                    <a:p>
                      <a:pPr algn="ctr"/>
                      <a:r>
                        <a:rPr lang="en-US" sz="2400" dirty="0">
                          <a:latin typeface="Tw Cen MT" panose="020B0602020104020603" pitchFamily="34" charset="0"/>
                        </a:rPr>
                        <a:t>PA4</a:t>
                      </a:r>
                    </a:p>
                  </a:txBody>
                  <a:tcPr/>
                </a:tc>
                <a:extLst>
                  <a:ext uri="{0D108BD9-81ED-4DB2-BD59-A6C34878D82A}">
                    <a16:rowId xmlns:a16="http://schemas.microsoft.com/office/drawing/2014/main" val="56684085"/>
                  </a:ext>
                </a:extLst>
              </a:tr>
              <a:tr h="370840">
                <a:tc>
                  <a:txBody>
                    <a:bodyPr/>
                    <a:lstStyle/>
                    <a:p>
                      <a:pPr algn="ctr"/>
                      <a:r>
                        <a:rPr lang="en-US" sz="2400" dirty="0">
                          <a:latin typeface="Tw Cen MT" panose="020B0602020104020603" pitchFamily="34" charset="0"/>
                        </a:rPr>
                        <a:t>Multi-Threading</a:t>
                      </a:r>
                    </a:p>
                  </a:txBody>
                  <a:tcPr/>
                </a:tc>
                <a:tc>
                  <a:txBody>
                    <a:bodyPr/>
                    <a:lstStyle/>
                    <a:p>
                      <a:pPr algn="ctr"/>
                      <a:r>
                        <a:rPr lang="en-US" sz="2400" dirty="0">
                          <a:latin typeface="Tw Cen MT" panose="020B0602020104020603" pitchFamily="34" charset="0"/>
                        </a:rPr>
                        <a:t>No</a:t>
                      </a:r>
                    </a:p>
                  </a:txBody>
                  <a:tcPr/>
                </a:tc>
                <a:tc>
                  <a:txBody>
                    <a:bodyPr/>
                    <a:lstStyle/>
                    <a:p>
                      <a:pPr algn="ctr"/>
                      <a:r>
                        <a:rPr lang="en-US" sz="2400" dirty="0">
                          <a:latin typeface="Tw Cen MT" panose="020B0602020104020603" pitchFamily="34" charset="0"/>
                        </a:rPr>
                        <a:t>Yes</a:t>
                      </a:r>
                    </a:p>
                  </a:txBody>
                  <a:tcPr/>
                </a:tc>
                <a:extLst>
                  <a:ext uri="{0D108BD9-81ED-4DB2-BD59-A6C34878D82A}">
                    <a16:rowId xmlns:a16="http://schemas.microsoft.com/office/drawing/2014/main" val="462498482"/>
                  </a:ext>
                </a:extLst>
              </a:tr>
              <a:tr h="370840">
                <a:tc>
                  <a:txBody>
                    <a:bodyPr/>
                    <a:lstStyle/>
                    <a:p>
                      <a:pPr algn="ctr"/>
                      <a:r>
                        <a:rPr lang="en-US" sz="2400" dirty="0">
                          <a:latin typeface="Tw Cen MT" panose="020B0602020104020603" pitchFamily="34" charset="0"/>
                        </a:rPr>
                        <a:t>Control</a:t>
                      </a:r>
                      <a:r>
                        <a:rPr lang="en-US" sz="2400" baseline="0" dirty="0">
                          <a:latin typeface="Tw Cen MT" panose="020B0602020104020603" pitchFamily="34" charset="0"/>
                        </a:rPr>
                        <a:t> Channel</a:t>
                      </a:r>
                      <a:endParaRPr lang="en-US" sz="2400" dirty="0">
                        <a:latin typeface="Tw Cen MT" panose="020B0602020104020603" pitchFamily="34" charset="0"/>
                      </a:endParaRPr>
                    </a:p>
                  </a:txBody>
                  <a:tcPr/>
                </a:tc>
                <a:tc>
                  <a:txBody>
                    <a:bodyPr/>
                    <a:lstStyle/>
                    <a:p>
                      <a:pPr algn="ctr"/>
                      <a:r>
                        <a:rPr lang="en-US" sz="2400" dirty="0">
                          <a:latin typeface="Tw Cen MT" panose="020B0602020104020603" pitchFamily="34" charset="0"/>
                        </a:rPr>
                        <a:t>Yes</a:t>
                      </a: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400" dirty="0">
                          <a:latin typeface="Tw Cen MT" panose="020B0602020104020603" pitchFamily="34" charset="0"/>
                        </a:rPr>
                        <a:t>Yes</a:t>
                      </a:r>
                    </a:p>
                  </a:txBody>
                  <a:tcPr/>
                </a:tc>
                <a:extLst>
                  <a:ext uri="{0D108BD9-81ED-4DB2-BD59-A6C34878D82A}">
                    <a16:rowId xmlns:a16="http://schemas.microsoft.com/office/drawing/2014/main" val="3027508917"/>
                  </a:ext>
                </a:extLst>
              </a:tr>
              <a:tr h="370840">
                <a:tc>
                  <a:txBody>
                    <a:bodyPr/>
                    <a:lstStyle/>
                    <a:p>
                      <a:pPr algn="ctr"/>
                      <a:r>
                        <a:rPr lang="en-US" sz="2400" dirty="0">
                          <a:latin typeface="Tw Cen MT" panose="020B0602020104020603" pitchFamily="34" charset="0"/>
                        </a:rPr>
                        <a:t>Data Channel</a:t>
                      </a:r>
                      <a:r>
                        <a:rPr lang="en-US" sz="2400" baseline="0" dirty="0">
                          <a:latin typeface="Tw Cen MT" panose="020B0602020104020603" pitchFamily="34" charset="0"/>
                        </a:rPr>
                        <a:t> per worker thread</a:t>
                      </a:r>
                      <a:endParaRPr lang="en-US" sz="2400" dirty="0">
                        <a:latin typeface="Tw Cen MT" panose="020B0602020104020603" pitchFamily="34" charset="0"/>
                      </a:endParaRPr>
                    </a:p>
                  </a:txBody>
                  <a:tcPr/>
                </a:tc>
                <a:tc>
                  <a:txBody>
                    <a:bodyPr/>
                    <a:lstStyle/>
                    <a:p>
                      <a:pPr algn="ctr"/>
                      <a:r>
                        <a:rPr lang="en-US" sz="2400" dirty="0">
                          <a:latin typeface="Tw Cen MT" panose="020B0602020104020603" pitchFamily="34" charset="0"/>
                        </a:rPr>
                        <a:t>No</a:t>
                      </a:r>
                    </a:p>
                  </a:txBody>
                  <a:tcPr/>
                </a:tc>
                <a:tc>
                  <a:txBody>
                    <a:bodyPr/>
                    <a:lstStyle/>
                    <a:p>
                      <a:pPr algn="ctr"/>
                      <a:r>
                        <a:rPr lang="en-US" sz="2400" dirty="0">
                          <a:latin typeface="Tw Cen MT" panose="020B0602020104020603" pitchFamily="34" charset="0"/>
                        </a:rPr>
                        <a:t>Yes</a:t>
                      </a:r>
                    </a:p>
                  </a:txBody>
                  <a:tcPr/>
                </a:tc>
                <a:extLst>
                  <a:ext uri="{0D108BD9-81ED-4DB2-BD59-A6C34878D82A}">
                    <a16:rowId xmlns:a16="http://schemas.microsoft.com/office/drawing/2014/main" val="2908844430"/>
                  </a:ext>
                </a:extLst>
              </a:tr>
              <a:tr h="370840">
                <a:tc>
                  <a:txBody>
                    <a:bodyPr/>
                    <a:lstStyle/>
                    <a:p>
                      <a:pPr algn="ctr"/>
                      <a:r>
                        <a:rPr lang="en-US" sz="2400" dirty="0">
                          <a:latin typeface="Tw Cen MT" panose="020B0602020104020603" pitchFamily="34" charset="0"/>
                        </a:rPr>
                        <a:t>Thread-Safe Bounded Buffer</a:t>
                      </a:r>
                    </a:p>
                  </a:txBody>
                  <a:tcPr/>
                </a:tc>
                <a:tc>
                  <a:txBody>
                    <a:bodyPr/>
                    <a:lstStyle/>
                    <a:p>
                      <a:pPr algn="ctr"/>
                      <a:r>
                        <a:rPr lang="en-US" sz="2400" dirty="0">
                          <a:latin typeface="Tw Cen MT" panose="020B0602020104020603" pitchFamily="34" charset="0"/>
                        </a:rPr>
                        <a:t>No</a:t>
                      </a:r>
                    </a:p>
                  </a:txBody>
                  <a:tcPr/>
                </a:tc>
                <a:tc>
                  <a:txBody>
                    <a:bodyPr/>
                    <a:lstStyle/>
                    <a:p>
                      <a:pPr algn="ctr"/>
                      <a:r>
                        <a:rPr lang="en-US" sz="2400" dirty="0">
                          <a:latin typeface="Tw Cen MT" panose="020B0602020104020603" pitchFamily="34" charset="0"/>
                        </a:rPr>
                        <a:t>Yes</a:t>
                      </a:r>
                    </a:p>
                  </a:txBody>
                  <a:tcPr/>
                </a:tc>
                <a:extLst>
                  <a:ext uri="{0D108BD9-81ED-4DB2-BD59-A6C34878D82A}">
                    <a16:rowId xmlns:a16="http://schemas.microsoft.com/office/drawing/2014/main" val="1374864040"/>
                  </a:ext>
                </a:extLst>
              </a:tr>
            </a:tbl>
          </a:graphicData>
        </a:graphic>
      </p:graphicFrame>
      <p:sp>
        <p:nvSpPr>
          <p:cNvPr id="3" name="Title 2"/>
          <p:cNvSpPr>
            <a:spLocks noGrp="1"/>
          </p:cNvSpPr>
          <p:nvPr>
            <p:ph type="title"/>
          </p:nvPr>
        </p:nvSpPr>
        <p:spPr/>
        <p:txBody>
          <a:bodyPr/>
          <a:lstStyle/>
          <a:p>
            <a:r>
              <a:rPr lang="en-US" dirty="0"/>
              <a:t>PA2 vs PA4</a:t>
            </a:r>
          </a:p>
        </p:txBody>
      </p:sp>
    </p:spTree>
    <p:extLst>
      <p:ext uri="{BB962C8B-B14F-4D97-AF65-F5344CB8AC3E}">
        <p14:creationId xmlns:p14="http://schemas.microsoft.com/office/powerpoint/2010/main" val="3346022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How to implement multiple threads?</a:t>
            </a:r>
          </a:p>
          <a:p>
            <a:pPr lvl="1"/>
            <a:r>
              <a:rPr lang="en-US" dirty="0"/>
              <a:t>Use </a:t>
            </a:r>
            <a:r>
              <a:rPr lang="en-US" dirty="0" err="1"/>
              <a:t>Posix</a:t>
            </a:r>
            <a:r>
              <a:rPr lang="en-US" dirty="0"/>
              <a:t> library</a:t>
            </a:r>
          </a:p>
          <a:p>
            <a:pPr lvl="1"/>
            <a:r>
              <a:rPr lang="en-US" dirty="0" err="1"/>
              <a:t>pthread_create</a:t>
            </a:r>
            <a:r>
              <a:rPr lang="en-US" dirty="0"/>
              <a:t>/</a:t>
            </a:r>
            <a:r>
              <a:rPr lang="en-US" dirty="0" err="1"/>
              <a:t>pthread_join</a:t>
            </a:r>
            <a:endParaRPr lang="en-US" dirty="0"/>
          </a:p>
          <a:p>
            <a:pPr lvl="1"/>
            <a:r>
              <a:rPr lang="en-US" dirty="0"/>
              <a:t>Use a compound type (e.g. class) to pass some necessary information to each thread</a:t>
            </a:r>
          </a:p>
          <a:p>
            <a:pPr lvl="2"/>
            <a:r>
              <a:rPr lang="en-US" dirty="0"/>
              <a:t>E.g. Worker threads needs to use a </a:t>
            </a:r>
            <a:r>
              <a:rPr lang="en-US" dirty="0" err="1"/>
              <a:t>BoundedBuffer</a:t>
            </a:r>
            <a:r>
              <a:rPr lang="en-US" dirty="0"/>
              <a:t> pointer and a </a:t>
            </a:r>
            <a:r>
              <a:rPr lang="en-US" dirty="0" err="1"/>
              <a:t>FIFORequestChannel</a:t>
            </a:r>
            <a:r>
              <a:rPr lang="en-US" dirty="0"/>
              <a:t> pointer</a:t>
            </a:r>
          </a:p>
          <a:p>
            <a:r>
              <a:rPr lang="en-US" dirty="0"/>
              <a:t>How to implement thread-safe bounded buffer?</a:t>
            </a:r>
          </a:p>
          <a:p>
            <a:pPr lvl="1"/>
            <a:r>
              <a:rPr lang="en-US" dirty="0"/>
              <a:t>Use a </a:t>
            </a:r>
            <a:r>
              <a:rPr lang="en-US" b="1" dirty="0">
                <a:solidFill>
                  <a:srgbClr val="C00000"/>
                </a:solidFill>
              </a:rPr>
              <a:t>lock</a:t>
            </a:r>
            <a:r>
              <a:rPr lang="en-US" dirty="0"/>
              <a:t> to support the thread-safe buffer</a:t>
            </a:r>
          </a:p>
          <a:p>
            <a:pPr lvl="1"/>
            <a:r>
              <a:rPr lang="en-US" dirty="0"/>
              <a:t>Use a </a:t>
            </a:r>
            <a:r>
              <a:rPr lang="en-US" b="1" dirty="0">
                <a:solidFill>
                  <a:srgbClr val="C00000"/>
                </a:solidFill>
              </a:rPr>
              <a:t>lock</a:t>
            </a:r>
            <a:r>
              <a:rPr lang="en-US" dirty="0"/>
              <a:t> and </a:t>
            </a:r>
            <a:r>
              <a:rPr lang="en-US" b="1" dirty="0">
                <a:solidFill>
                  <a:srgbClr val="C00000"/>
                </a:solidFill>
              </a:rPr>
              <a:t>condition variables </a:t>
            </a:r>
            <a:r>
              <a:rPr lang="en-US" dirty="0"/>
              <a:t>for bounded buffer</a:t>
            </a:r>
          </a:p>
          <a:p>
            <a:r>
              <a:rPr lang="en-US" dirty="0"/>
              <a:t>Refer to a lecture note, L11. Synchronization</a:t>
            </a:r>
          </a:p>
          <a:p>
            <a:endParaRPr lang="en-US" dirty="0"/>
          </a:p>
        </p:txBody>
      </p:sp>
      <p:sp>
        <p:nvSpPr>
          <p:cNvPr id="3" name="Title 2"/>
          <p:cNvSpPr>
            <a:spLocks noGrp="1"/>
          </p:cNvSpPr>
          <p:nvPr>
            <p:ph type="title"/>
          </p:nvPr>
        </p:nvSpPr>
        <p:spPr/>
        <p:txBody>
          <a:bodyPr/>
          <a:lstStyle/>
          <a:p>
            <a:r>
              <a:rPr lang="en-US" dirty="0"/>
              <a:t>Implementation Issues</a:t>
            </a:r>
          </a:p>
        </p:txBody>
      </p:sp>
    </p:spTree>
    <p:extLst>
      <p:ext uri="{BB962C8B-B14F-4D97-AF65-F5344CB8AC3E}">
        <p14:creationId xmlns:p14="http://schemas.microsoft.com/office/powerpoint/2010/main" val="129726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Thread safe</a:t>
            </a:r>
          </a:p>
          <a:p>
            <a:pPr lvl="1"/>
            <a:r>
              <a:rPr lang="en-US" dirty="0"/>
              <a:t>Multiple threads can work on the buffer</a:t>
            </a:r>
          </a:p>
          <a:p>
            <a:pPr lvl="1"/>
            <a:r>
              <a:rPr lang="en-US" dirty="0"/>
              <a:t>Use a lock to control concurrency</a:t>
            </a:r>
          </a:p>
          <a:p>
            <a:pPr lvl="1"/>
            <a:r>
              <a:rPr lang="en-US" dirty="0"/>
              <a:t>Only one thread can work on the queue at a time</a:t>
            </a:r>
          </a:p>
        </p:txBody>
      </p:sp>
      <p:sp>
        <p:nvSpPr>
          <p:cNvPr id="3" name="Title 2"/>
          <p:cNvSpPr>
            <a:spLocks noGrp="1"/>
          </p:cNvSpPr>
          <p:nvPr>
            <p:ph type="title"/>
          </p:nvPr>
        </p:nvSpPr>
        <p:spPr/>
        <p:txBody>
          <a:bodyPr/>
          <a:lstStyle/>
          <a:p>
            <a:r>
              <a:rPr lang="en-US" dirty="0"/>
              <a:t>Thread-Safe Buffer</a:t>
            </a:r>
          </a:p>
        </p:txBody>
      </p:sp>
      <p:sp>
        <p:nvSpPr>
          <p:cNvPr id="4" name="TextBox 3"/>
          <p:cNvSpPr txBox="1"/>
          <p:nvPr/>
        </p:nvSpPr>
        <p:spPr>
          <a:xfrm>
            <a:off x="972151" y="2877943"/>
            <a:ext cx="3157087" cy="1938992"/>
          </a:xfrm>
          <a:prstGeom prst="rect">
            <a:avLst/>
          </a:prstGeom>
          <a:noFill/>
        </p:spPr>
        <p:txBody>
          <a:bodyPr wrap="square" rtlCol="0">
            <a:spAutoFit/>
          </a:bodyPr>
          <a:lstStyle/>
          <a:p>
            <a:r>
              <a:rPr lang="en-US" sz="2400" dirty="0" err="1"/>
              <a:t>SafeBuffer</a:t>
            </a:r>
            <a:r>
              <a:rPr lang="en-US" sz="2400" dirty="0"/>
              <a:t>::push(data) {</a:t>
            </a:r>
          </a:p>
          <a:p>
            <a:r>
              <a:rPr lang="en-US" sz="2400" dirty="0"/>
              <a:t>    lock</a:t>
            </a:r>
          </a:p>
          <a:p>
            <a:r>
              <a:rPr lang="en-US" sz="2400" dirty="0"/>
              <a:t>    </a:t>
            </a:r>
            <a:r>
              <a:rPr lang="en-US" sz="2400" dirty="0" err="1"/>
              <a:t>Q.push</a:t>
            </a:r>
            <a:r>
              <a:rPr lang="en-US" sz="2400" dirty="0"/>
              <a:t>(data);</a:t>
            </a:r>
          </a:p>
          <a:p>
            <a:r>
              <a:rPr lang="en-US" sz="2400" dirty="0"/>
              <a:t>    unlock</a:t>
            </a:r>
          </a:p>
          <a:p>
            <a:r>
              <a:rPr lang="en-US" sz="2400" dirty="0"/>
              <a:t>}</a:t>
            </a:r>
          </a:p>
        </p:txBody>
      </p:sp>
      <p:sp>
        <p:nvSpPr>
          <p:cNvPr id="5" name="TextBox 4"/>
          <p:cNvSpPr txBox="1"/>
          <p:nvPr/>
        </p:nvSpPr>
        <p:spPr>
          <a:xfrm>
            <a:off x="4743649" y="2857087"/>
            <a:ext cx="2480807" cy="2308324"/>
          </a:xfrm>
          <a:prstGeom prst="rect">
            <a:avLst/>
          </a:prstGeom>
          <a:noFill/>
        </p:spPr>
        <p:txBody>
          <a:bodyPr wrap="none" rtlCol="0">
            <a:spAutoFit/>
          </a:bodyPr>
          <a:lstStyle/>
          <a:p>
            <a:r>
              <a:rPr lang="en-US" sz="2400" dirty="0" err="1"/>
              <a:t>SafeBuffer</a:t>
            </a:r>
            <a:r>
              <a:rPr lang="en-US" sz="2400" dirty="0"/>
              <a:t>::pop() {</a:t>
            </a:r>
          </a:p>
          <a:p>
            <a:r>
              <a:rPr lang="en-US" sz="2400" dirty="0"/>
              <a:t>    lock</a:t>
            </a:r>
          </a:p>
          <a:p>
            <a:r>
              <a:rPr lang="en-US" sz="2400" dirty="0"/>
              <a:t>    data = Q.pop();</a:t>
            </a:r>
          </a:p>
          <a:p>
            <a:r>
              <a:rPr lang="en-US" sz="2400" dirty="0"/>
              <a:t>    unlock</a:t>
            </a:r>
          </a:p>
          <a:p>
            <a:r>
              <a:rPr lang="en-US" sz="2400" dirty="0"/>
              <a:t>    return data;</a:t>
            </a:r>
          </a:p>
          <a:p>
            <a:r>
              <a:rPr lang="en-US" sz="2400" dirty="0"/>
              <a:t>}</a:t>
            </a:r>
          </a:p>
        </p:txBody>
      </p:sp>
    </p:spTree>
    <p:extLst>
      <p:ext uri="{BB962C8B-B14F-4D97-AF65-F5344CB8AC3E}">
        <p14:creationId xmlns:p14="http://schemas.microsoft.com/office/powerpoint/2010/main" val="3885496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4153359"/>
            <a:ext cx="8604176" cy="2424381"/>
          </a:xfrm>
        </p:spPr>
        <p:txBody>
          <a:bodyPr>
            <a:normAutofit fontScale="85000" lnSpcReduction="20000"/>
          </a:bodyPr>
          <a:lstStyle/>
          <a:p>
            <a:r>
              <a:rPr lang="en-US" dirty="0"/>
              <a:t>Extension from Thread-safe buffer. (See your lecture note)</a:t>
            </a:r>
          </a:p>
          <a:p>
            <a:r>
              <a:rPr lang="en-US" dirty="0"/>
              <a:t>Idea:</a:t>
            </a:r>
          </a:p>
          <a:p>
            <a:pPr lvl="1"/>
            <a:r>
              <a:rPr lang="en-US" dirty="0"/>
              <a:t>The queue size S is bounded by K. </a:t>
            </a:r>
          </a:p>
          <a:p>
            <a:pPr lvl="1"/>
            <a:r>
              <a:rPr lang="en-US" dirty="0"/>
              <a:t>When S = K, producers (i.e. thread calling push function) must wait for consumers (i.e. thread calling pop function)</a:t>
            </a:r>
          </a:p>
          <a:p>
            <a:pPr lvl="1"/>
            <a:r>
              <a:rPr lang="en-US" dirty="0"/>
              <a:t>when S = 0, consumers must wait for producers</a:t>
            </a:r>
          </a:p>
          <a:p>
            <a:pPr lvl="1"/>
            <a:r>
              <a:rPr lang="en-US" dirty="0"/>
              <a:t>Use </a:t>
            </a:r>
            <a:r>
              <a:rPr lang="en-US" b="1" dirty="0">
                <a:solidFill>
                  <a:srgbClr val="FF0000"/>
                </a:solidFill>
              </a:rPr>
              <a:t>Condition Variables</a:t>
            </a:r>
            <a:r>
              <a:rPr lang="en-US" dirty="0"/>
              <a:t> to control the queue size</a:t>
            </a:r>
          </a:p>
          <a:p>
            <a:pPr lvl="1"/>
            <a:endParaRPr lang="en-US" dirty="0"/>
          </a:p>
          <a:p>
            <a:endParaRPr lang="en-US" dirty="0"/>
          </a:p>
        </p:txBody>
      </p:sp>
      <p:sp>
        <p:nvSpPr>
          <p:cNvPr id="3" name="Title 2"/>
          <p:cNvSpPr>
            <a:spLocks noGrp="1"/>
          </p:cNvSpPr>
          <p:nvPr>
            <p:ph type="title"/>
          </p:nvPr>
        </p:nvSpPr>
        <p:spPr/>
        <p:txBody>
          <a:bodyPr>
            <a:normAutofit/>
          </a:bodyPr>
          <a:lstStyle/>
          <a:p>
            <a:r>
              <a:rPr lang="en-US" dirty="0"/>
              <a:t>Bounded Buffer</a:t>
            </a:r>
          </a:p>
        </p:txBody>
      </p:sp>
      <p:sp>
        <p:nvSpPr>
          <p:cNvPr id="4" name="Rectangle 3"/>
          <p:cNvSpPr/>
          <p:nvPr/>
        </p:nvSpPr>
        <p:spPr>
          <a:xfrm>
            <a:off x="162878" y="711498"/>
            <a:ext cx="4111668" cy="3323987"/>
          </a:xfrm>
          <a:prstGeom prst="rect">
            <a:avLst/>
          </a:prstGeom>
        </p:spPr>
        <p:style>
          <a:lnRef idx="2">
            <a:schemeClr val="accent1"/>
          </a:lnRef>
          <a:fillRef idx="1">
            <a:schemeClr val="lt1"/>
          </a:fillRef>
          <a:effectRef idx="0">
            <a:schemeClr val="accent1"/>
          </a:effectRef>
          <a:fontRef idx="minor">
            <a:schemeClr val="dk1"/>
          </a:fontRef>
        </p:style>
        <p:txBody>
          <a:bodyPr wrap="square" lIns="0" tIns="91440" rIns="0" bIns="0">
            <a:spAutoFit/>
          </a:bodyPr>
          <a:lstStyle/>
          <a:p>
            <a:r>
              <a:rPr lang="en-US" sz="1400" b="1" dirty="0">
                <a:solidFill>
                  <a:srgbClr val="000000"/>
                </a:solidFill>
                <a:latin typeface="Courier New" panose="02070309020205020404" pitchFamily="49" charset="0"/>
              </a:rPr>
              <a:t>string </a:t>
            </a:r>
            <a:r>
              <a:rPr lang="en-US" sz="1400" b="1" dirty="0" err="1">
                <a:solidFill>
                  <a:srgbClr val="000000"/>
                </a:solidFill>
                <a:latin typeface="Courier New" panose="02070309020205020404" pitchFamily="49" charset="0"/>
              </a:rPr>
              <a:t>BoundedBuffer</a:t>
            </a:r>
            <a:r>
              <a:rPr lang="en-US" sz="1400" b="1" dirty="0">
                <a:solidFill>
                  <a:srgbClr val="000000"/>
                </a:solidFill>
                <a:latin typeface="Courier New" panose="02070309020205020404" pitchFamily="49" charset="0"/>
              </a:rPr>
              <a:t>::pop(){</a:t>
            </a:r>
            <a:endParaRPr lang="en-US" sz="1400"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pthread_mutex_lock</a:t>
            </a:r>
            <a:r>
              <a:rPr lang="en-US" sz="1400" dirty="0">
                <a:solidFill>
                  <a:srgbClr val="000000"/>
                </a:solidFill>
                <a:latin typeface="Courier New" panose="02070309020205020404" pitchFamily="49" charset="0"/>
              </a:rPr>
              <a:t>(&amp;</a:t>
            </a:r>
            <a:r>
              <a:rPr lang="en-US" sz="1400" dirty="0" err="1">
                <a:solidFill>
                  <a:srgbClr val="000000"/>
                </a:solidFill>
                <a:latin typeface="Courier New" panose="02070309020205020404" pitchFamily="49" charset="0"/>
              </a:rPr>
              <a:t>mtx</a:t>
            </a:r>
            <a:r>
              <a:rPr lang="en-US" sz="1400" dirty="0">
                <a:solidFill>
                  <a:srgbClr val="000000"/>
                </a:solidFill>
                <a:latin typeface="Courier New" panose="02070309020205020404" pitchFamily="49" charset="0"/>
              </a:rPr>
              <a:t>);</a:t>
            </a:r>
          </a:p>
          <a:p>
            <a:r>
              <a:rPr lang="en-US" sz="1400" b="1" dirty="0">
                <a:solidFill>
                  <a:srgbClr val="000000"/>
                </a:solidFill>
                <a:latin typeface="Courier New" panose="02070309020205020404" pitchFamily="49" charset="0"/>
              </a:rPr>
              <a:t>   </a:t>
            </a:r>
          </a:p>
          <a:p>
            <a:r>
              <a:rPr lang="en-US" sz="1400" b="1" dirty="0">
                <a:solidFill>
                  <a:srgbClr val="000000"/>
                </a:solidFill>
                <a:latin typeface="Tw Cen MT" panose="020B0602020104020603" pitchFamily="34" charset="0"/>
              </a:rPr>
              <a:t>      while(</a:t>
            </a:r>
            <a:r>
              <a:rPr lang="en-US" sz="1400" b="1" dirty="0" err="1">
                <a:solidFill>
                  <a:srgbClr val="000000"/>
                </a:solidFill>
                <a:latin typeface="Tw Cen MT" panose="020B0602020104020603" pitchFamily="34" charset="0"/>
              </a:rPr>
              <a:t>buffer.size</a:t>
            </a:r>
            <a:r>
              <a:rPr lang="en-US" sz="1400" b="1" dirty="0">
                <a:solidFill>
                  <a:srgbClr val="000000"/>
                </a:solidFill>
                <a:latin typeface="Tw Cen MT" panose="020B0602020104020603" pitchFamily="34" charset="0"/>
              </a:rPr>
              <a:t>()==0){</a:t>
            </a:r>
          </a:p>
          <a:p>
            <a:r>
              <a:rPr lang="en-US" sz="1400" b="1" dirty="0">
                <a:solidFill>
                  <a:srgbClr val="000000"/>
                </a:solidFill>
                <a:latin typeface="Tw Cen MT" panose="020B0602020104020603" pitchFamily="34" charset="0"/>
              </a:rPr>
              <a:t>         </a:t>
            </a:r>
            <a:r>
              <a:rPr lang="en-US" sz="1400" b="1" dirty="0" err="1">
                <a:solidFill>
                  <a:srgbClr val="FF0000"/>
                </a:solidFill>
                <a:latin typeface="Tw Cen MT" panose="020B0602020104020603" pitchFamily="34" charset="0"/>
              </a:rPr>
              <a:t>pthread_cond_wait</a:t>
            </a:r>
            <a:r>
              <a:rPr lang="en-US" sz="1400" b="1" dirty="0">
                <a:solidFill>
                  <a:srgbClr val="000000"/>
                </a:solidFill>
                <a:latin typeface="Tw Cen MT" panose="020B0602020104020603" pitchFamily="34" charset="0"/>
              </a:rPr>
              <a:t>(&amp;</a:t>
            </a:r>
            <a:r>
              <a:rPr lang="en-US" sz="1400" b="1" dirty="0" err="1">
                <a:solidFill>
                  <a:srgbClr val="000000"/>
                </a:solidFill>
                <a:latin typeface="Tw Cen MT" panose="020B0602020104020603" pitchFamily="34" charset="0"/>
              </a:rPr>
              <a:t>cond</a:t>
            </a:r>
            <a:r>
              <a:rPr lang="en-US" sz="1400" b="1" dirty="0">
                <a:solidFill>
                  <a:srgbClr val="000000"/>
                </a:solidFill>
                <a:latin typeface="Tw Cen MT" panose="020B0602020104020603" pitchFamily="34" charset="0"/>
              </a:rPr>
              <a:t>,&amp;</a:t>
            </a:r>
            <a:r>
              <a:rPr lang="en-US" sz="1400" b="1" dirty="0" err="1">
                <a:solidFill>
                  <a:srgbClr val="000000"/>
                </a:solidFill>
                <a:latin typeface="Tw Cen MT" panose="020B0602020104020603" pitchFamily="34" charset="0"/>
              </a:rPr>
              <a:t>mtx</a:t>
            </a:r>
            <a:r>
              <a:rPr lang="en-US" sz="1400" b="1" dirty="0">
                <a:solidFill>
                  <a:srgbClr val="000000"/>
                </a:solidFill>
                <a:latin typeface="Tw Cen MT" panose="020B0602020104020603" pitchFamily="34" charset="0"/>
              </a:rPr>
              <a:t>);</a:t>
            </a:r>
          </a:p>
          <a:p>
            <a:r>
              <a:rPr lang="en-US" sz="1400" b="1" dirty="0">
                <a:solidFill>
                  <a:srgbClr val="000000"/>
                </a:solidFill>
                <a:latin typeface="Tw Cen MT" panose="020B0602020104020603" pitchFamily="34" charset="0"/>
              </a:rPr>
              <a:t>      }</a:t>
            </a:r>
          </a:p>
          <a:p>
            <a:r>
              <a:rPr lang="en-US" sz="1400" b="1" dirty="0">
                <a:solidFill>
                  <a:srgbClr val="000000"/>
                </a:solidFill>
                <a:latin typeface="Tw Cen MT" panose="020B0602020104020603" pitchFamily="34" charset="0"/>
              </a:rPr>
              <a:t>      // now consume</a:t>
            </a:r>
          </a:p>
          <a:p>
            <a:r>
              <a:rPr lang="en-US" sz="1400" b="1" dirty="0">
                <a:solidFill>
                  <a:srgbClr val="000000"/>
                </a:solidFill>
                <a:latin typeface="Tw Cen MT" panose="020B0602020104020603" pitchFamily="34" charset="0"/>
              </a:rPr>
              <a:t>      </a:t>
            </a:r>
            <a:r>
              <a:rPr lang="en-US" sz="1400" b="1" dirty="0">
                <a:latin typeface="Tw Cen MT" panose="020B0602020104020603" pitchFamily="34" charset="0"/>
              </a:rPr>
              <a:t>data = </a:t>
            </a:r>
            <a:r>
              <a:rPr lang="en-US" sz="1400" b="1" dirty="0" err="1">
                <a:latin typeface="Tw Cen MT" panose="020B0602020104020603" pitchFamily="34" charset="0"/>
              </a:rPr>
              <a:t>Q.pop</a:t>
            </a:r>
            <a:r>
              <a:rPr lang="en-US" sz="1400" b="1" dirty="0">
                <a:latin typeface="Tw Cen MT" panose="020B0602020104020603" pitchFamily="34" charset="0"/>
              </a:rPr>
              <a:t>();</a:t>
            </a:r>
          </a:p>
          <a:p>
            <a:endParaRPr lang="en-US" sz="1400" b="1" dirty="0">
              <a:solidFill>
                <a:srgbClr val="000000"/>
              </a:solidFill>
              <a:latin typeface="Tw Cen MT" panose="020B0602020104020603" pitchFamily="34" charset="0"/>
            </a:endParaRPr>
          </a:p>
          <a:p>
            <a:r>
              <a:rPr lang="en-US" sz="1400" b="1" dirty="0">
                <a:solidFill>
                  <a:srgbClr val="000000"/>
                </a:solidFill>
                <a:latin typeface="Tw Cen MT" panose="020B0602020104020603" pitchFamily="34" charset="0"/>
              </a:rPr>
              <a:t>      // send signal to Producer(s)</a:t>
            </a:r>
          </a:p>
          <a:p>
            <a:r>
              <a:rPr lang="en-US" sz="1400" b="1" dirty="0">
                <a:solidFill>
                  <a:srgbClr val="000000"/>
                </a:solidFill>
                <a:latin typeface="Tw Cen MT" panose="020B0602020104020603" pitchFamily="34" charset="0"/>
              </a:rPr>
              <a:t>      </a:t>
            </a:r>
            <a:r>
              <a:rPr lang="en-US" sz="1400" b="1" dirty="0" err="1">
                <a:solidFill>
                  <a:srgbClr val="FF0000"/>
                </a:solidFill>
                <a:latin typeface="Tw Cen MT" panose="020B0602020104020603" pitchFamily="34" charset="0"/>
              </a:rPr>
              <a:t>pthread_cond_signal</a:t>
            </a:r>
            <a:r>
              <a:rPr lang="en-US" sz="1400" b="1" dirty="0">
                <a:solidFill>
                  <a:srgbClr val="000000"/>
                </a:solidFill>
                <a:latin typeface="Tw Cen MT" panose="020B0602020104020603" pitchFamily="34" charset="0"/>
              </a:rPr>
              <a:t>(&amp;cond2);</a:t>
            </a:r>
          </a:p>
          <a:p>
            <a:r>
              <a:rPr lang="en-US" sz="1400" b="1" dirty="0">
                <a:solidFill>
                  <a:srgbClr val="000000"/>
                </a:solidFill>
                <a:latin typeface="Courier New" panose="02070309020205020404" pitchFamily="49" charset="0"/>
              </a:rPr>
              <a:t>   </a:t>
            </a:r>
          </a:p>
          <a:p>
            <a:r>
              <a:rPr lang="en-US" sz="1400" b="1"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pthread_mutex_unlock</a:t>
            </a:r>
            <a:r>
              <a:rPr lang="en-US" sz="1400" dirty="0">
                <a:solidFill>
                  <a:srgbClr val="000000"/>
                </a:solidFill>
                <a:latin typeface="Courier New" panose="02070309020205020404" pitchFamily="49" charset="0"/>
              </a:rPr>
              <a:t>(&amp;</a:t>
            </a:r>
            <a:r>
              <a:rPr lang="en-US" sz="1400" dirty="0" err="1">
                <a:solidFill>
                  <a:srgbClr val="000000"/>
                </a:solidFill>
                <a:latin typeface="Courier New" panose="02070309020205020404" pitchFamily="49" charset="0"/>
              </a:rPr>
              <a:t>mtx</a:t>
            </a:r>
            <a:r>
              <a:rPr lang="en-US" sz="1400" dirty="0">
                <a:solidFill>
                  <a:srgbClr val="000000"/>
                </a:solidFill>
                <a:latin typeface="Courier New" panose="02070309020205020404" pitchFamily="49" charset="0"/>
              </a:rPr>
              <a:t>); </a:t>
            </a:r>
          </a:p>
          <a:p>
            <a:r>
              <a:rPr lang="en-US" sz="1400" dirty="0"/>
              <a:t>        return data;</a:t>
            </a:r>
          </a:p>
          <a:p>
            <a:r>
              <a:rPr lang="en-US" sz="1400" b="1" dirty="0">
                <a:solidFill>
                  <a:srgbClr val="000000"/>
                </a:solidFill>
                <a:latin typeface="Courier New" panose="02070309020205020404" pitchFamily="49" charset="0"/>
              </a:rPr>
              <a:t>}</a:t>
            </a:r>
            <a:endParaRPr lang="en-US" sz="1400" dirty="0"/>
          </a:p>
        </p:txBody>
      </p:sp>
      <p:sp>
        <p:nvSpPr>
          <p:cNvPr id="6" name="Rectangle 5"/>
          <p:cNvSpPr/>
          <p:nvPr/>
        </p:nvSpPr>
        <p:spPr>
          <a:xfrm>
            <a:off x="4644907" y="711498"/>
            <a:ext cx="4111668" cy="3323987"/>
          </a:xfrm>
          <a:prstGeom prst="rect">
            <a:avLst/>
          </a:prstGeom>
        </p:spPr>
        <p:style>
          <a:lnRef idx="2">
            <a:schemeClr val="accent1"/>
          </a:lnRef>
          <a:fillRef idx="1">
            <a:schemeClr val="lt1"/>
          </a:fillRef>
          <a:effectRef idx="0">
            <a:schemeClr val="accent1"/>
          </a:effectRef>
          <a:fontRef idx="minor">
            <a:schemeClr val="dk1"/>
          </a:fontRef>
        </p:style>
        <p:txBody>
          <a:bodyPr wrap="square" lIns="0" tIns="91440" rIns="0" bIns="0">
            <a:spAutoFit/>
          </a:bodyPr>
          <a:lstStyle/>
          <a:p>
            <a:r>
              <a:rPr lang="en-US" sz="1400" b="1" dirty="0">
                <a:solidFill>
                  <a:srgbClr val="000000"/>
                </a:solidFill>
                <a:latin typeface="Courier New" panose="02070309020205020404" pitchFamily="49" charset="0"/>
              </a:rPr>
              <a:t>string </a:t>
            </a:r>
            <a:r>
              <a:rPr lang="en-US" sz="1400" b="1" dirty="0" err="1">
                <a:solidFill>
                  <a:srgbClr val="000000"/>
                </a:solidFill>
                <a:latin typeface="Courier New" panose="02070309020205020404" pitchFamily="49" charset="0"/>
              </a:rPr>
              <a:t>BoundedBuffer</a:t>
            </a:r>
            <a:r>
              <a:rPr lang="en-US" sz="1400" b="1" dirty="0">
                <a:solidFill>
                  <a:srgbClr val="000000"/>
                </a:solidFill>
                <a:latin typeface="Courier New" panose="02070309020205020404" pitchFamily="49" charset="0"/>
              </a:rPr>
              <a:t>::push(){</a:t>
            </a:r>
            <a:endParaRPr lang="en-US" sz="1400"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pthread_mutex_lock</a:t>
            </a:r>
            <a:r>
              <a:rPr lang="en-US" sz="1400" dirty="0">
                <a:solidFill>
                  <a:srgbClr val="000000"/>
                </a:solidFill>
                <a:latin typeface="Courier New" panose="02070309020205020404" pitchFamily="49" charset="0"/>
              </a:rPr>
              <a:t>(&amp;</a:t>
            </a:r>
            <a:r>
              <a:rPr lang="en-US" sz="1400" dirty="0" err="1">
                <a:solidFill>
                  <a:srgbClr val="000000"/>
                </a:solidFill>
                <a:latin typeface="Courier New" panose="02070309020205020404" pitchFamily="49" charset="0"/>
              </a:rPr>
              <a:t>mtx</a:t>
            </a:r>
            <a:r>
              <a:rPr lang="en-US" sz="1400" dirty="0">
                <a:solidFill>
                  <a:srgbClr val="000000"/>
                </a:solidFill>
                <a:latin typeface="Courier New" panose="02070309020205020404" pitchFamily="49" charset="0"/>
              </a:rPr>
              <a:t>);</a:t>
            </a:r>
          </a:p>
          <a:p>
            <a:r>
              <a:rPr lang="en-US" sz="1400" b="1" dirty="0">
                <a:solidFill>
                  <a:srgbClr val="000000"/>
                </a:solidFill>
                <a:latin typeface="Courier New" panose="02070309020205020404" pitchFamily="49" charset="0"/>
              </a:rPr>
              <a:t>   </a:t>
            </a:r>
          </a:p>
          <a:p>
            <a:endParaRPr lang="en-US" sz="1400" b="1" dirty="0">
              <a:solidFill>
                <a:srgbClr val="000000"/>
              </a:solidFill>
              <a:latin typeface="Courier New" panose="02070309020205020404" pitchFamily="49" charset="0"/>
            </a:endParaRPr>
          </a:p>
          <a:p>
            <a:endParaRPr lang="en-US" sz="1400" b="1" dirty="0">
              <a:solidFill>
                <a:srgbClr val="000000"/>
              </a:solidFill>
              <a:latin typeface="Courier New" panose="02070309020205020404" pitchFamily="49" charset="0"/>
            </a:endParaRPr>
          </a:p>
          <a:p>
            <a:endParaRPr lang="en-US" sz="1400" b="1" dirty="0">
              <a:solidFill>
                <a:srgbClr val="000000"/>
              </a:solidFill>
              <a:latin typeface="Courier New" panose="02070309020205020404" pitchFamily="49" charset="0"/>
            </a:endParaRPr>
          </a:p>
          <a:p>
            <a:endParaRPr lang="en-US" sz="1400" b="1"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   </a:t>
            </a:r>
            <a:r>
              <a:rPr lang="en-US" sz="1400" b="1" dirty="0">
                <a:solidFill>
                  <a:srgbClr val="000000"/>
                </a:solidFill>
                <a:latin typeface="Tw Cen MT" panose="020B0602020104020603" pitchFamily="34" charset="0"/>
              </a:rPr>
              <a:t>??????? (We will discuss this during lab time)</a:t>
            </a:r>
          </a:p>
          <a:p>
            <a:endParaRPr lang="en-US" sz="1400" b="1" dirty="0">
              <a:solidFill>
                <a:srgbClr val="000000"/>
              </a:solidFill>
              <a:latin typeface="Courier New" panose="02070309020205020404" pitchFamily="49" charset="0"/>
            </a:endParaRPr>
          </a:p>
          <a:p>
            <a:endParaRPr lang="en-US" sz="1400" b="1" dirty="0">
              <a:solidFill>
                <a:srgbClr val="000000"/>
              </a:solidFill>
              <a:latin typeface="Courier New" panose="02070309020205020404" pitchFamily="49" charset="0"/>
            </a:endParaRPr>
          </a:p>
          <a:p>
            <a:endParaRPr lang="en-US" sz="1400" b="1" dirty="0">
              <a:solidFill>
                <a:srgbClr val="000000"/>
              </a:solidFill>
              <a:latin typeface="Courier New" panose="02070309020205020404" pitchFamily="49" charset="0"/>
            </a:endParaRPr>
          </a:p>
          <a:p>
            <a:endParaRPr lang="en-US" sz="1400" b="1"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   </a:t>
            </a:r>
          </a:p>
          <a:p>
            <a:r>
              <a:rPr lang="en-US" sz="1400" b="1"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pthread_mutex_unlock</a:t>
            </a:r>
            <a:r>
              <a:rPr lang="en-US" sz="1400" dirty="0">
                <a:solidFill>
                  <a:srgbClr val="000000"/>
                </a:solidFill>
                <a:latin typeface="Courier New" panose="02070309020205020404" pitchFamily="49" charset="0"/>
              </a:rPr>
              <a:t>(&amp;</a:t>
            </a:r>
            <a:r>
              <a:rPr lang="en-US" sz="1400" dirty="0" err="1">
                <a:solidFill>
                  <a:srgbClr val="000000"/>
                </a:solidFill>
                <a:latin typeface="Courier New" panose="02070309020205020404" pitchFamily="49" charset="0"/>
              </a:rPr>
              <a:t>mtx</a:t>
            </a:r>
            <a:r>
              <a:rPr lang="en-US" sz="1400" dirty="0">
                <a:solidFill>
                  <a:srgbClr val="000000"/>
                </a:solidFill>
                <a:latin typeface="Courier New" panose="02070309020205020404" pitchFamily="49" charset="0"/>
              </a:rPr>
              <a:t>); </a:t>
            </a:r>
          </a:p>
          <a:p>
            <a:r>
              <a:rPr lang="en-US" sz="1400" b="1" dirty="0">
                <a:solidFill>
                  <a:srgbClr val="000000"/>
                </a:solidFill>
                <a:latin typeface="Courier New" panose="02070309020205020404" pitchFamily="49" charset="0"/>
              </a:rPr>
              <a:t>}</a:t>
            </a:r>
            <a:endParaRPr lang="en-US" sz="1400" dirty="0"/>
          </a:p>
        </p:txBody>
      </p:sp>
    </p:spTree>
    <p:extLst>
      <p:ext uri="{BB962C8B-B14F-4D97-AF65-F5344CB8AC3E}">
        <p14:creationId xmlns:p14="http://schemas.microsoft.com/office/powerpoint/2010/main" val="409243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2164"/>
            <a:ext cx="8229600" cy="1054713"/>
          </a:xfrm>
        </p:spPr>
        <p:txBody>
          <a:bodyPr>
            <a:normAutofit fontScale="92500" lnSpcReduction="20000"/>
          </a:bodyPr>
          <a:lstStyle/>
          <a:p>
            <a:r>
              <a:rPr lang="en-US" dirty="0"/>
              <a:t>Note that this example from your lecture note has a race condition. This is only for giving you an example of creating/joining threads</a:t>
            </a:r>
          </a:p>
        </p:txBody>
      </p:sp>
      <p:sp>
        <p:nvSpPr>
          <p:cNvPr id="3" name="Title 2"/>
          <p:cNvSpPr>
            <a:spLocks noGrp="1"/>
          </p:cNvSpPr>
          <p:nvPr>
            <p:ph type="title"/>
          </p:nvPr>
        </p:nvSpPr>
        <p:spPr/>
        <p:txBody>
          <a:bodyPr/>
          <a:lstStyle/>
          <a:p>
            <a:r>
              <a:rPr lang="en-US" dirty="0"/>
              <a:t>How to implement threads?</a:t>
            </a:r>
          </a:p>
        </p:txBody>
      </p:sp>
      <p:sp>
        <p:nvSpPr>
          <p:cNvPr id="4" name="Rectangle 3"/>
          <p:cNvSpPr/>
          <p:nvPr/>
        </p:nvSpPr>
        <p:spPr>
          <a:xfrm>
            <a:off x="350703" y="1689415"/>
            <a:ext cx="4022994" cy="2308324"/>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THREAD_ARGS</a:t>
            </a:r>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n;</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datap</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THREAD_FUNCTION(</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arg</a:t>
            </a:r>
            <a:r>
              <a:rPr lang="en-US" sz="1200" dirty="0">
                <a:solidFill>
                  <a:srgbClr val="000000"/>
                </a:solidFill>
                <a:latin typeface="Consolas" panose="020B0609020204030204" pitchFamily="49" charset="0"/>
              </a:rPr>
              <a:t>) {</a:t>
            </a:r>
          </a:p>
          <a:p>
            <a:r>
              <a:rPr lang="en-US" sz="1200" dirty="0">
                <a:solidFill>
                  <a:srgbClr val="2B91AF"/>
                </a:solidFill>
                <a:latin typeface="Consolas" panose="020B0609020204030204" pitchFamily="49" charset="0"/>
              </a:rPr>
              <a:t>   THREAD_ARGS</a:t>
            </a:r>
            <a:r>
              <a:rPr lang="en-US" sz="1200" dirty="0">
                <a:solidFill>
                  <a:srgbClr val="000000"/>
                </a:solidFill>
                <a:latin typeface="Consolas" panose="020B0609020204030204" pitchFamily="49" charset="0"/>
              </a:rPr>
              <a:t> *ta = (</a:t>
            </a:r>
            <a:r>
              <a:rPr lang="en-US" sz="1200" dirty="0">
                <a:solidFill>
                  <a:srgbClr val="2B91AF"/>
                </a:solidFill>
                <a:latin typeface="Consolas" panose="020B0609020204030204" pitchFamily="49" charset="0"/>
              </a:rPr>
              <a:t>THREAD_ARGS</a:t>
            </a:r>
            <a:r>
              <a:rPr lang="en-US" sz="1200" dirty="0">
                <a:solidFill>
                  <a:srgbClr val="000000"/>
                </a:solidFill>
                <a:latin typeface="Consolas" panose="020B0609020204030204" pitchFamily="49" charset="0"/>
              </a:rPr>
              <a:t>*)</a:t>
            </a:r>
            <a:r>
              <a:rPr lang="en-US" sz="1200" dirty="0" err="1">
                <a:solidFill>
                  <a:srgbClr val="808080"/>
                </a:solidFill>
                <a:latin typeface="Consolas" panose="020B0609020204030204" pitchFamily="49" charset="0"/>
              </a:rPr>
              <a:t>arg</a:t>
            </a:r>
            <a:r>
              <a:rPr lang="en-US" sz="1200" dirty="0">
                <a:solidFill>
                  <a:srgbClr val="000000"/>
                </a:solidFill>
                <a:latin typeface="Consolas" panose="020B0609020204030204" pitchFamily="49" charset="0"/>
              </a:rPr>
              <a:t>;</a:t>
            </a:r>
          </a:p>
          <a:p>
            <a:r>
              <a:rPr lang="nn-NO" sz="1200" dirty="0">
                <a:solidFill>
                  <a:srgbClr val="0000FF"/>
                </a:solidFill>
                <a:latin typeface="Consolas" panose="020B0609020204030204" pitchFamily="49" charset="0"/>
              </a:rPr>
              <a:t>   for</a:t>
            </a:r>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int</a:t>
            </a:r>
            <a:r>
              <a:rPr lang="nn-NO" sz="1200" dirty="0">
                <a:solidFill>
                  <a:srgbClr val="000000"/>
                </a:solidFill>
                <a:latin typeface="Consolas" panose="020B0609020204030204" pitchFamily="49" charset="0"/>
              </a:rPr>
              <a:t> i = 0; i &lt; ta-&gt;n; i++) {</a:t>
            </a:r>
          </a:p>
          <a:p>
            <a:r>
              <a:rPr lang="en-US" sz="1200" dirty="0">
                <a:solidFill>
                  <a:srgbClr val="000000"/>
                </a:solidFill>
                <a:latin typeface="Consolas" panose="020B0609020204030204" pitchFamily="49" charset="0"/>
              </a:rPr>
              <a:t>      *(ta-&gt;</a:t>
            </a:r>
            <a:r>
              <a:rPr lang="en-US" sz="1200" dirty="0" err="1">
                <a:solidFill>
                  <a:srgbClr val="000000"/>
                </a:solidFill>
                <a:latin typeface="Consolas" panose="020B0609020204030204" pitchFamily="49" charset="0"/>
              </a:rPr>
              <a:t>datap</a:t>
            </a:r>
            <a:r>
              <a:rPr lang="en-US" sz="1200" dirty="0">
                <a:solidFill>
                  <a:srgbClr val="000000"/>
                </a:solidFill>
                <a:latin typeface="Consolas" panose="020B0609020204030204" pitchFamily="49" charset="0"/>
              </a:rPr>
              <a:t>) = *(ta-&gt;</a:t>
            </a:r>
            <a:r>
              <a:rPr lang="en-US" sz="1200" dirty="0" err="1">
                <a:solidFill>
                  <a:srgbClr val="000000"/>
                </a:solidFill>
                <a:latin typeface="Consolas" panose="020B0609020204030204" pitchFamily="49" charset="0"/>
              </a:rPr>
              <a:t>datap</a:t>
            </a:r>
            <a:r>
              <a:rPr lang="en-US" sz="1200" dirty="0">
                <a:solidFill>
                  <a:srgbClr val="000000"/>
                </a:solidFill>
                <a:latin typeface="Consolas" panose="020B0609020204030204" pitchFamily="49" charset="0"/>
              </a:rPr>
              <a:t>) + 1;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Rectangle 4"/>
          <p:cNvSpPr/>
          <p:nvPr/>
        </p:nvSpPr>
        <p:spPr>
          <a:xfrm>
            <a:off x="4045028" y="1245586"/>
            <a:ext cx="5437369" cy="3416320"/>
          </a:xfrm>
          <a:prstGeom prst="rect">
            <a:avLst/>
          </a:prstGeom>
        </p:spPr>
        <p:txBody>
          <a:bodyPr wrap="square">
            <a:spAutoFit/>
          </a:bodyPr>
          <a:lstStyle/>
          <a:p>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 {</a:t>
            </a:r>
          </a:p>
          <a:p>
            <a:r>
              <a:rPr lang="en-US" sz="1200" dirty="0">
                <a:solidFill>
                  <a:srgbClr val="2B91AF"/>
                </a:solidFill>
                <a:latin typeface="Consolas" panose="020B0609020204030204" pitchFamily="49" charset="0"/>
              </a:rPr>
              <a:t>   THREAD_ARGS</a:t>
            </a:r>
            <a:r>
              <a:rPr lang="en-US" sz="1200" dirty="0">
                <a:solidFill>
                  <a:srgbClr val="000000"/>
                </a:solidFill>
                <a:latin typeface="Consolas" panose="020B0609020204030204" pitchFamily="49" charset="0"/>
              </a:rPr>
              <a:t> ta;</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data = 0;</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ta.datap</a:t>
            </a:r>
            <a:r>
              <a:rPr lang="en-US" sz="1200" dirty="0">
                <a:solidFill>
                  <a:srgbClr val="000000"/>
                </a:solidFill>
                <a:latin typeface="Consolas" panose="020B0609020204030204" pitchFamily="49" charset="0"/>
              </a:rPr>
              <a:t> = &amp;data;</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n = 10000;</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ta.n</a:t>
            </a:r>
            <a:r>
              <a:rPr lang="en-US" sz="1200" dirty="0">
                <a:solidFill>
                  <a:srgbClr val="000000"/>
                </a:solidFill>
                <a:latin typeface="Consolas" panose="020B0609020204030204" pitchFamily="49" charset="0"/>
              </a:rPr>
              <a:t> = n;</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nthreads</a:t>
            </a:r>
            <a:r>
              <a:rPr lang="en-US" sz="1200" dirty="0">
                <a:solidFill>
                  <a:srgbClr val="000000"/>
                </a:solidFill>
                <a:latin typeface="Consolas" panose="020B0609020204030204" pitchFamily="49" charset="0"/>
              </a:rPr>
              <a:t> = 50;</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pthread_t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tids</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nthreads</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a:t>
            </a:r>
          </a:p>
          <a:p>
            <a:r>
              <a:rPr lang="en-US" sz="1200" dirty="0">
                <a:solidFill>
                  <a:srgbClr val="0000FF"/>
                </a:solidFill>
                <a:latin typeface="Consolas" panose="020B0609020204030204" pitchFamily="49" charset="0"/>
              </a:rPr>
              <a:t>   for</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 0;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&lt; </a:t>
            </a:r>
            <a:r>
              <a:rPr lang="en-US" sz="1200" dirty="0" err="1">
                <a:solidFill>
                  <a:srgbClr val="000000"/>
                </a:solidFill>
                <a:latin typeface="Consolas" panose="020B0609020204030204" pitchFamily="49" charset="0"/>
              </a:rPr>
              <a:t>nthreads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pthread_create</a:t>
            </a:r>
            <a:r>
              <a:rPr lang="en-US" sz="1200" dirty="0">
                <a:solidFill>
                  <a:srgbClr val="000000"/>
                </a:solidFill>
                <a:latin typeface="Consolas" panose="020B0609020204030204" pitchFamily="49" charset="0"/>
              </a:rPr>
              <a:t>(&amp;</a:t>
            </a:r>
            <a:r>
              <a:rPr lang="en-US" sz="1200" dirty="0" err="1">
                <a:solidFill>
                  <a:srgbClr val="000000"/>
                </a:solidFill>
                <a:latin typeface="Consolas" panose="020B0609020204030204" pitchFamily="49" charset="0"/>
              </a:rPr>
              <a:t>tids</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0, THREAD_FUNCTION, &amp;ta);</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   for</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 0;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&lt; </a:t>
            </a:r>
            <a:r>
              <a:rPr lang="en-US" sz="1200" dirty="0" err="1">
                <a:solidFill>
                  <a:srgbClr val="000000"/>
                </a:solidFill>
                <a:latin typeface="Consolas" panose="020B0609020204030204" pitchFamily="49" charset="0"/>
              </a:rPr>
              <a:t>nthreads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pthread_join</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tids</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0);</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&lt;&lt; </a:t>
            </a:r>
            <a:r>
              <a:rPr lang="en-US" sz="1200" dirty="0">
                <a:solidFill>
                  <a:srgbClr val="A31515"/>
                </a:solidFill>
                <a:latin typeface="Consolas" panose="020B0609020204030204" pitchFamily="49" charset="0"/>
              </a:rPr>
              <a:t>"Output is: "</a:t>
            </a:r>
            <a:r>
              <a:rPr lang="en-US" sz="1200" dirty="0">
                <a:solidFill>
                  <a:srgbClr val="000000"/>
                </a:solidFill>
                <a:latin typeface="Consolas" panose="020B0609020204030204" pitchFamily="49" charset="0"/>
              </a:rPr>
              <a:t> &lt;&lt; data &lt;&lt; </a:t>
            </a:r>
            <a:r>
              <a:rPr lang="en-US" sz="1200" dirty="0">
                <a:solidFill>
                  <a:srgbClr val="A31515"/>
                </a:solidFill>
                <a:latin typeface="Consolas" panose="020B0609020204030204" pitchFamily="49" charset="0"/>
              </a:rPr>
              <a:t>"Expected: “</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&lt;&lt; </a:t>
            </a:r>
            <a:r>
              <a:rPr lang="en-US" sz="1200" dirty="0" err="1">
                <a:solidFill>
                  <a:srgbClr val="000000"/>
                </a:solidFill>
                <a:latin typeface="Consolas" panose="020B0609020204030204" pitchFamily="49" charset="0"/>
              </a:rPr>
              <a:t>nthreads</a:t>
            </a:r>
            <a:r>
              <a:rPr lang="en-US" sz="1200" dirty="0">
                <a:solidFill>
                  <a:srgbClr val="000000"/>
                </a:solidFill>
                <a:latin typeface="Consolas" panose="020B0609020204030204" pitchFamily="49" charset="0"/>
              </a:rPr>
              <a:t> * n &lt;&lt; </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19111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will discuss some details about how to design patient/worker thread functions during Lab time</a:t>
            </a:r>
          </a:p>
        </p:txBody>
      </p:sp>
      <p:sp>
        <p:nvSpPr>
          <p:cNvPr id="3" name="Title 2"/>
          <p:cNvSpPr>
            <a:spLocks noGrp="1"/>
          </p:cNvSpPr>
          <p:nvPr>
            <p:ph type="title"/>
          </p:nvPr>
        </p:nvSpPr>
        <p:spPr/>
        <p:txBody>
          <a:bodyPr/>
          <a:lstStyle/>
          <a:p>
            <a:r>
              <a:rPr lang="en-US" dirty="0"/>
              <a:t>PSEUDO-Code for thread functions</a:t>
            </a:r>
          </a:p>
        </p:txBody>
      </p:sp>
    </p:spTree>
    <p:extLst>
      <p:ext uri="{BB962C8B-B14F-4D97-AF65-F5344CB8AC3E}">
        <p14:creationId xmlns:p14="http://schemas.microsoft.com/office/powerpoint/2010/main" val="1555123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r>
              <a:rPr lang="en-US" dirty="0"/>
              <a:t>From this slide, TAs may use different slides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05702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5 + 3 = 28</a:t>
            </a:r>
          </a:p>
          <a:p>
            <a:r>
              <a:rPr lang="en-US" dirty="0"/>
              <a:t>9 + 1 = 810</a:t>
            </a:r>
          </a:p>
          <a:p>
            <a:r>
              <a:rPr lang="en-US" dirty="0"/>
              <a:t>8 + 6 = 214 </a:t>
            </a:r>
          </a:p>
          <a:p>
            <a:r>
              <a:rPr lang="en-US" dirty="0"/>
              <a:t>5 + 4 = 19</a:t>
            </a:r>
          </a:p>
          <a:p>
            <a:r>
              <a:rPr lang="en-US" dirty="0"/>
              <a:t>7 + 3 = ? (Password)</a:t>
            </a:r>
          </a:p>
          <a:p>
            <a:endParaRPr lang="en-US" dirty="0"/>
          </a:p>
        </p:txBody>
      </p:sp>
      <p:sp>
        <p:nvSpPr>
          <p:cNvPr id="3" name="Title 2"/>
          <p:cNvSpPr>
            <a:spLocks noGrp="1"/>
          </p:cNvSpPr>
          <p:nvPr>
            <p:ph type="title"/>
          </p:nvPr>
        </p:nvSpPr>
        <p:spPr/>
        <p:txBody>
          <a:bodyPr/>
          <a:lstStyle/>
          <a:p>
            <a:r>
              <a:rPr lang="en-US" dirty="0"/>
              <a:t>Password for Online Attendance</a:t>
            </a:r>
          </a:p>
        </p:txBody>
      </p:sp>
    </p:spTree>
    <p:extLst>
      <p:ext uri="{BB962C8B-B14F-4D97-AF65-F5344CB8AC3E}">
        <p14:creationId xmlns:p14="http://schemas.microsoft.com/office/powerpoint/2010/main" val="316910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2769972"/>
            <a:ext cx="9144000" cy="3583328"/>
          </a:xfrm>
        </p:spPr>
        <p:txBody>
          <a:bodyPr>
            <a:normAutofit fontScale="92500" lnSpcReduction="10000"/>
          </a:bodyPr>
          <a:lstStyle/>
          <a:p>
            <a:r>
              <a:rPr lang="en-US" b="1" dirty="0">
                <a:solidFill>
                  <a:srgbClr val="C00000"/>
                </a:solidFill>
              </a:rPr>
              <a:t>PA4 extends PA2 by including multi-threading for better performance. Let’s revisit PA2</a:t>
            </a:r>
            <a:r>
              <a:rPr lang="en-US" dirty="0"/>
              <a:t> </a:t>
            </a:r>
            <a:r>
              <a:rPr lang="en-US" b="1" dirty="0">
                <a:solidFill>
                  <a:srgbClr val="C00000"/>
                </a:solidFill>
              </a:rPr>
              <a:t>briefly</a:t>
            </a:r>
          </a:p>
          <a:p>
            <a:r>
              <a:rPr lang="en-US" dirty="0"/>
              <a:t>We design the inter-process system where a client process and a server process communicate with each other for biomedical data management.</a:t>
            </a:r>
          </a:p>
          <a:p>
            <a:r>
              <a:rPr lang="en-US" dirty="0"/>
              <a:t>The server maintains the electrocardiogram (ECG) data points of 15 patients suffering from various cardiac diseases.</a:t>
            </a:r>
          </a:p>
          <a:p>
            <a:r>
              <a:rPr lang="en-US" dirty="0"/>
              <a:t>A client </a:t>
            </a:r>
            <a:r>
              <a:rPr lang="en-US" b="1" dirty="0"/>
              <a:t>(1) receives ECG Data Points</a:t>
            </a:r>
            <a:r>
              <a:rPr lang="en-US" dirty="0"/>
              <a:t>, </a:t>
            </a:r>
            <a:r>
              <a:rPr lang="en-US" b="1" dirty="0"/>
              <a:t>(2) receives ECG Files</a:t>
            </a:r>
            <a:r>
              <a:rPr lang="en-US" dirty="0"/>
              <a:t> and </a:t>
            </a:r>
            <a:r>
              <a:rPr lang="en-US" b="1" dirty="0"/>
              <a:t>(3) requests New Channel Creation </a:t>
            </a:r>
            <a:r>
              <a:rPr lang="en-US" dirty="0"/>
              <a:t>through a control channel </a:t>
            </a:r>
          </a:p>
          <a:p>
            <a:endParaRPr lang="en-US" dirty="0"/>
          </a:p>
        </p:txBody>
      </p:sp>
      <p:sp>
        <p:nvSpPr>
          <p:cNvPr id="3" name="Title 2"/>
          <p:cNvSpPr>
            <a:spLocks noGrp="1"/>
          </p:cNvSpPr>
          <p:nvPr>
            <p:ph type="title"/>
          </p:nvPr>
        </p:nvSpPr>
        <p:spPr>
          <a:xfrm>
            <a:off x="152399" y="5052"/>
            <a:ext cx="8785209" cy="736600"/>
          </a:xfrm>
        </p:spPr>
        <p:txBody>
          <a:bodyPr/>
          <a:lstStyle/>
          <a:p>
            <a:r>
              <a:rPr lang="en-US" dirty="0"/>
              <a:t>PA2 (Revisited)</a:t>
            </a:r>
          </a:p>
        </p:txBody>
      </p:sp>
      <p:sp>
        <p:nvSpPr>
          <p:cNvPr id="19" name="Rectangle 18"/>
          <p:cNvSpPr/>
          <p:nvPr/>
        </p:nvSpPr>
        <p:spPr>
          <a:xfrm>
            <a:off x="6238875" y="686423"/>
            <a:ext cx="2824477" cy="867472"/>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Object 22"/>
          <p:cNvGraphicFramePr>
            <a:graphicFrameLocks noChangeAspect="1"/>
          </p:cNvGraphicFramePr>
          <p:nvPr>
            <p:extLst>
              <p:ext uri="{D42A27DB-BD31-4B8C-83A1-F6EECF244321}">
                <p14:modId xmlns:p14="http://schemas.microsoft.com/office/powerpoint/2010/main" val="82288200"/>
              </p:ext>
            </p:extLst>
          </p:nvPr>
        </p:nvGraphicFramePr>
        <p:xfrm>
          <a:off x="7003670" y="690616"/>
          <a:ext cx="2033231" cy="440136"/>
        </p:xfrm>
        <a:graphic>
          <a:graphicData uri="http://schemas.openxmlformats.org/presentationml/2006/ole">
            <mc:AlternateContent xmlns:mc="http://schemas.openxmlformats.org/markup-compatibility/2006">
              <mc:Choice xmlns:v="urn:schemas-microsoft-com:vml" Requires="v">
                <p:oleObj spid="_x0000_s3644" name="Bitmap Image" r:id="rId4" imgW="2028960" imgH="2790720" progId="Paint.Picture">
                  <p:embed/>
                </p:oleObj>
              </mc:Choice>
              <mc:Fallback>
                <p:oleObj name="Bitmap Image" r:id="rId4" imgW="2028960" imgH="2790720" progId="Paint.Picture">
                  <p:embed/>
                  <p:pic>
                    <p:nvPicPr>
                      <p:cNvPr id="0" name=""/>
                      <p:cNvPicPr/>
                      <p:nvPr/>
                    </p:nvPicPr>
                    <p:blipFill>
                      <a:blip r:embed="rId5"/>
                      <a:stretch>
                        <a:fillRect/>
                      </a:stretch>
                    </p:blipFill>
                    <p:spPr>
                      <a:xfrm>
                        <a:off x="7003670" y="690616"/>
                        <a:ext cx="2033231" cy="440136"/>
                      </a:xfrm>
                      <a:prstGeom prst="rect">
                        <a:avLst/>
                      </a:prstGeom>
                    </p:spPr>
                  </p:pic>
                </p:oleObj>
              </mc:Fallback>
            </mc:AlternateContent>
          </a:graphicData>
        </a:graphic>
      </p:graphicFrame>
      <p:sp>
        <p:nvSpPr>
          <p:cNvPr id="51" name="Rectangle 50"/>
          <p:cNvSpPr/>
          <p:nvPr/>
        </p:nvSpPr>
        <p:spPr>
          <a:xfrm>
            <a:off x="6224775" y="765161"/>
            <a:ext cx="830164" cy="307777"/>
          </a:xfrm>
          <a:prstGeom prst="rect">
            <a:avLst/>
          </a:prstGeom>
        </p:spPr>
        <p:txBody>
          <a:bodyPr wrap="none">
            <a:spAutoFit/>
          </a:bodyPr>
          <a:lstStyle/>
          <a:p>
            <a:r>
              <a:rPr lang="en-US" sz="1400" dirty="0"/>
              <a:t>ECG_ch1</a:t>
            </a:r>
          </a:p>
        </p:txBody>
      </p:sp>
      <p:pic>
        <p:nvPicPr>
          <p:cNvPr id="1034" name="Picture 10" descr="Image result for files ic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19354" y="1604914"/>
            <a:ext cx="908557" cy="908557"/>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a:off x="5781966" y="2080775"/>
            <a:ext cx="208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1034" idx="3"/>
            <a:endCxn id="19" idx="2"/>
          </p:cNvCxnSpPr>
          <p:nvPr/>
        </p:nvCxnSpPr>
        <p:spPr>
          <a:xfrm flipV="1">
            <a:off x="6727911" y="1553895"/>
            <a:ext cx="923203" cy="5052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3" name="Object 62"/>
          <p:cNvGraphicFramePr>
            <a:graphicFrameLocks noChangeAspect="1"/>
          </p:cNvGraphicFramePr>
          <p:nvPr>
            <p:extLst>
              <p:ext uri="{D42A27DB-BD31-4B8C-83A1-F6EECF244321}">
                <p14:modId xmlns:p14="http://schemas.microsoft.com/office/powerpoint/2010/main" val="1126182527"/>
              </p:ext>
            </p:extLst>
          </p:nvPr>
        </p:nvGraphicFramePr>
        <p:xfrm>
          <a:off x="7003670" y="1113758"/>
          <a:ext cx="2033231" cy="440136"/>
        </p:xfrm>
        <a:graphic>
          <a:graphicData uri="http://schemas.openxmlformats.org/presentationml/2006/ole">
            <mc:AlternateContent xmlns:mc="http://schemas.openxmlformats.org/markup-compatibility/2006">
              <mc:Choice xmlns:v="urn:schemas-microsoft-com:vml" Requires="v">
                <p:oleObj spid="_x0000_s3645" name="Bitmap Image" r:id="rId7" imgW="2028960" imgH="2790720" progId="Paint.Picture">
                  <p:embed/>
                </p:oleObj>
              </mc:Choice>
              <mc:Fallback>
                <p:oleObj name="Bitmap Image" r:id="rId7" imgW="2028960" imgH="2790720" progId="Paint.Picture">
                  <p:embed/>
                  <p:pic>
                    <p:nvPicPr>
                      <p:cNvPr id="23" name="Object 22"/>
                      <p:cNvPicPr/>
                      <p:nvPr/>
                    </p:nvPicPr>
                    <p:blipFill>
                      <a:blip r:embed="rId5"/>
                      <a:stretch>
                        <a:fillRect/>
                      </a:stretch>
                    </p:blipFill>
                    <p:spPr>
                      <a:xfrm>
                        <a:off x="7003670" y="1113758"/>
                        <a:ext cx="2033231" cy="440136"/>
                      </a:xfrm>
                      <a:prstGeom prst="rect">
                        <a:avLst/>
                      </a:prstGeom>
                    </p:spPr>
                  </p:pic>
                </p:oleObj>
              </mc:Fallback>
            </mc:AlternateContent>
          </a:graphicData>
        </a:graphic>
      </p:graphicFrame>
      <p:sp>
        <p:nvSpPr>
          <p:cNvPr id="64" name="Rectangle 63"/>
          <p:cNvSpPr/>
          <p:nvPr/>
        </p:nvSpPr>
        <p:spPr>
          <a:xfrm>
            <a:off x="6227830" y="1134946"/>
            <a:ext cx="830164" cy="307777"/>
          </a:xfrm>
          <a:prstGeom prst="rect">
            <a:avLst/>
          </a:prstGeom>
        </p:spPr>
        <p:txBody>
          <a:bodyPr wrap="none">
            <a:spAutoFit/>
          </a:bodyPr>
          <a:lstStyle/>
          <a:p>
            <a:r>
              <a:rPr lang="en-US" sz="1400" dirty="0"/>
              <a:t>ECG_ch2</a:t>
            </a:r>
          </a:p>
        </p:txBody>
      </p:sp>
      <p:sp>
        <p:nvSpPr>
          <p:cNvPr id="28" name="Rectangle 27"/>
          <p:cNvSpPr/>
          <p:nvPr/>
        </p:nvSpPr>
        <p:spPr>
          <a:xfrm>
            <a:off x="4457879" y="1135514"/>
            <a:ext cx="1335024" cy="1335024"/>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server</a:t>
            </a:r>
          </a:p>
        </p:txBody>
      </p:sp>
      <p:sp>
        <p:nvSpPr>
          <p:cNvPr id="29" name="Rectangle 28"/>
          <p:cNvSpPr/>
          <p:nvPr/>
        </p:nvSpPr>
        <p:spPr>
          <a:xfrm>
            <a:off x="384794" y="1135514"/>
            <a:ext cx="1335024" cy="1335024"/>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Client</a:t>
            </a:r>
          </a:p>
        </p:txBody>
      </p:sp>
      <p:sp>
        <p:nvSpPr>
          <p:cNvPr id="31" name="Rectangle 30"/>
          <p:cNvSpPr/>
          <p:nvPr/>
        </p:nvSpPr>
        <p:spPr>
          <a:xfrm>
            <a:off x="2192739" y="2018230"/>
            <a:ext cx="1791897" cy="445969"/>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dirty="0">
                <a:solidFill>
                  <a:schemeClr val="tx1"/>
                </a:solidFill>
              </a:rPr>
              <a:t>Communication</a:t>
            </a:r>
          </a:p>
          <a:p>
            <a:pPr algn="ctr">
              <a:lnSpc>
                <a:spcPts val="1400"/>
              </a:lnSpc>
            </a:pPr>
            <a:r>
              <a:rPr lang="en-US" dirty="0">
                <a:solidFill>
                  <a:schemeClr val="tx1"/>
                </a:solidFill>
              </a:rPr>
              <a:t>channel</a:t>
            </a:r>
          </a:p>
        </p:txBody>
      </p:sp>
      <p:cxnSp>
        <p:nvCxnSpPr>
          <p:cNvPr id="33" name="Straight Arrow Connector 32"/>
          <p:cNvCxnSpPr/>
          <p:nvPr/>
        </p:nvCxnSpPr>
        <p:spPr>
          <a:xfrm>
            <a:off x="1746764" y="2159402"/>
            <a:ext cx="38501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a:off x="1737139" y="2294156"/>
            <a:ext cx="38501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052014" y="2186674"/>
            <a:ext cx="38501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a:off x="4042389" y="2321428"/>
            <a:ext cx="38501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773360" y="1242985"/>
            <a:ext cx="2630977" cy="669414"/>
          </a:xfrm>
          <a:prstGeom prst="rect">
            <a:avLst/>
          </a:prstGeom>
        </p:spPr>
        <p:txBody>
          <a:bodyPr wrap="none">
            <a:spAutoFit/>
          </a:bodyPr>
          <a:lstStyle/>
          <a:p>
            <a:pPr marL="342900" indent="-342900">
              <a:lnSpc>
                <a:spcPts val="1500"/>
              </a:lnSpc>
              <a:buAutoNum type="arabicParenBoth"/>
            </a:pPr>
            <a:r>
              <a:rPr lang="en-US" dirty="0"/>
              <a:t>ECG Data</a:t>
            </a:r>
          </a:p>
          <a:p>
            <a:pPr marL="342900" indent="-342900">
              <a:lnSpc>
                <a:spcPts val="1500"/>
              </a:lnSpc>
              <a:buAutoNum type="arabicParenBoth"/>
            </a:pPr>
            <a:r>
              <a:rPr lang="en-US" dirty="0"/>
              <a:t>ECG File Request</a:t>
            </a:r>
          </a:p>
          <a:p>
            <a:pPr marL="342900" indent="-342900">
              <a:lnSpc>
                <a:spcPts val="1500"/>
              </a:lnSpc>
              <a:buAutoNum type="arabicParenBoth"/>
            </a:pPr>
            <a:r>
              <a:rPr lang="en-US" dirty="0"/>
              <a:t>New Channel Creation</a:t>
            </a:r>
          </a:p>
        </p:txBody>
      </p:sp>
    </p:spTree>
    <p:extLst>
      <p:ext uri="{BB962C8B-B14F-4D97-AF65-F5344CB8AC3E}">
        <p14:creationId xmlns:p14="http://schemas.microsoft.com/office/powerpoint/2010/main" val="3802506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1998" y="4419936"/>
            <a:ext cx="8785209" cy="1971032"/>
          </a:xfrm>
        </p:spPr>
        <p:txBody>
          <a:bodyPr>
            <a:normAutofit/>
          </a:bodyPr>
          <a:lstStyle/>
          <a:p>
            <a:r>
              <a:rPr lang="en-US" sz="2000" dirty="0"/>
              <a:t>Send a request message (i.e. </a:t>
            </a:r>
            <a:r>
              <a:rPr lang="en-US" sz="2000" dirty="0" err="1"/>
              <a:t>datamsg</a:t>
            </a:r>
            <a:r>
              <a:rPr lang="en-US" sz="2000" dirty="0"/>
              <a:t>) including message type (e.g. DATA_MSG), patient ID (e.g. 2), time in seconds (e.g. 0.008), ECG record (e.g. 1)</a:t>
            </a:r>
          </a:p>
          <a:p>
            <a:pPr lvl="1"/>
            <a:r>
              <a:rPr lang="en-US" sz="1600" dirty="0"/>
              <a:t>Intends to get the first ECG data point sampled at the time stamp, 0.008 sec from patient 2.</a:t>
            </a:r>
          </a:p>
          <a:p>
            <a:pPr lvl="1"/>
            <a:r>
              <a:rPr lang="en-US" sz="1600" dirty="0"/>
              <a:t>Use a write function of a control channel</a:t>
            </a:r>
          </a:p>
          <a:p>
            <a:r>
              <a:rPr lang="en-US" sz="2000" dirty="0"/>
              <a:t>Receive a response (double data) from a server</a:t>
            </a:r>
          </a:p>
          <a:p>
            <a:pPr lvl="1"/>
            <a:r>
              <a:rPr lang="en-US" sz="1600" dirty="0"/>
              <a:t>Use a read function of a control channel</a:t>
            </a:r>
          </a:p>
          <a:p>
            <a:endParaRPr lang="en-US" sz="2000" dirty="0"/>
          </a:p>
          <a:p>
            <a:endParaRPr lang="en-US" dirty="0"/>
          </a:p>
        </p:txBody>
      </p:sp>
      <p:sp>
        <p:nvSpPr>
          <p:cNvPr id="3" name="Title 2"/>
          <p:cNvSpPr>
            <a:spLocks noGrp="1"/>
          </p:cNvSpPr>
          <p:nvPr>
            <p:ph type="title"/>
          </p:nvPr>
        </p:nvSpPr>
        <p:spPr>
          <a:xfrm>
            <a:off x="152399" y="16927"/>
            <a:ext cx="9112787" cy="736600"/>
          </a:xfrm>
        </p:spPr>
        <p:txBody>
          <a:bodyPr>
            <a:noAutofit/>
          </a:bodyPr>
          <a:lstStyle/>
          <a:p>
            <a:r>
              <a:rPr lang="en-US" dirty="0"/>
              <a:t>PA2 (Revisited) : (1) Requesting Data Points</a:t>
            </a:r>
          </a:p>
        </p:txBody>
      </p:sp>
      <p:sp>
        <p:nvSpPr>
          <p:cNvPr id="4" name="Rectangle 3"/>
          <p:cNvSpPr/>
          <p:nvPr/>
        </p:nvSpPr>
        <p:spPr>
          <a:xfrm>
            <a:off x="5816160" y="757633"/>
            <a:ext cx="1335024" cy="795528"/>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server</a:t>
            </a:r>
          </a:p>
        </p:txBody>
      </p:sp>
      <p:sp>
        <p:nvSpPr>
          <p:cNvPr id="5" name="Rectangle 4"/>
          <p:cNvSpPr/>
          <p:nvPr/>
        </p:nvSpPr>
        <p:spPr>
          <a:xfrm>
            <a:off x="1743075" y="757633"/>
            <a:ext cx="1335024" cy="795528"/>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Client</a:t>
            </a:r>
          </a:p>
        </p:txBody>
      </p:sp>
      <p:sp>
        <p:nvSpPr>
          <p:cNvPr id="6" name="Rectangle 5"/>
          <p:cNvSpPr/>
          <p:nvPr/>
        </p:nvSpPr>
        <p:spPr>
          <a:xfrm>
            <a:off x="3551020" y="1004223"/>
            <a:ext cx="1791897" cy="304786"/>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400"/>
              </a:lnSpc>
            </a:pPr>
            <a:r>
              <a:rPr lang="en-US" dirty="0">
                <a:solidFill>
                  <a:schemeClr val="tx1"/>
                </a:solidFill>
              </a:rPr>
              <a:t>Control Channel</a:t>
            </a:r>
          </a:p>
        </p:txBody>
      </p:sp>
      <p:cxnSp>
        <p:nvCxnSpPr>
          <p:cNvPr id="7" name="Straight Arrow Connector 6"/>
          <p:cNvCxnSpPr/>
          <p:nvPr/>
        </p:nvCxnSpPr>
        <p:spPr>
          <a:xfrm>
            <a:off x="3105045" y="1097769"/>
            <a:ext cx="38501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3095420" y="1194423"/>
            <a:ext cx="38501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10295" y="1112341"/>
            <a:ext cx="38501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5400670" y="1196295"/>
            <a:ext cx="38501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397" y="1742280"/>
            <a:ext cx="8785209" cy="2677656"/>
          </a:xfrm>
          <a:prstGeom prst="rect">
            <a:avLst/>
          </a:prstGeom>
        </p:spPr>
        <p:txBody>
          <a:bodyPr wrap="square">
            <a:spAutoFit/>
          </a:bodyPr>
          <a:lstStyle/>
          <a:p>
            <a:r>
              <a:rPr lang="en-US" sz="1200" dirty="0">
                <a:solidFill>
                  <a:srgbClr val="008000"/>
                </a:solidFill>
                <a:latin typeface="Consolas" panose="020B0609020204030204" pitchFamily="49" charset="0"/>
              </a:rPr>
              <a:t>// See “</a:t>
            </a:r>
            <a:r>
              <a:rPr lang="en-US" sz="1200" dirty="0" err="1">
                <a:solidFill>
                  <a:srgbClr val="008000"/>
                </a:solidFill>
                <a:latin typeface="Consolas" panose="020B0609020204030204" pitchFamily="49" charset="0"/>
              </a:rPr>
              <a:t>common.h</a:t>
            </a:r>
            <a:r>
              <a:rPr lang="en-US" sz="1200" dirty="0">
                <a:solidFill>
                  <a:srgbClr val="008000"/>
                </a:solidFill>
                <a:latin typeface="Consolas" panose="020B0609020204030204" pitchFamily="49" charset="0"/>
              </a:rPr>
              <a:t>”</a:t>
            </a:r>
          </a:p>
          <a:p>
            <a:r>
              <a:rPr lang="en-US" sz="1200" dirty="0">
                <a:solidFill>
                  <a:srgbClr val="008000"/>
                </a:solidFill>
                <a:latin typeface="Consolas" panose="020B0609020204030204" pitchFamily="49" charset="0"/>
              </a:rPr>
              <a:t>// different types of messages</a:t>
            </a:r>
            <a:endParaRPr lang="en-US" sz="1200" dirty="0">
              <a:solidFill>
                <a:srgbClr val="000000"/>
              </a:solidFill>
              <a:latin typeface="Consolas" panose="020B0609020204030204" pitchFamily="49" charset="0"/>
            </a:endParaRPr>
          </a:p>
          <a:p>
            <a:r>
              <a:rPr lang="en-US" sz="1200" dirty="0" err="1">
                <a:solidFill>
                  <a:srgbClr val="0000FF"/>
                </a:solidFill>
                <a:latin typeface="Consolas" panose="020B0609020204030204" pitchFamily="49" charset="0"/>
              </a:rPr>
              <a:t>enum</a:t>
            </a:r>
            <a:r>
              <a:rPr lang="en-US" sz="1200" dirty="0">
                <a:solidFill>
                  <a:srgbClr val="000000"/>
                </a:solidFill>
                <a:latin typeface="Consolas" panose="020B0609020204030204" pitchFamily="49" charset="0"/>
              </a:rPr>
              <a:t> MESSAGE_TYPE {DATA_MSG, FILE_MSG, NEWCHANNEL_MSG, QUIT_MSG, UNKNOWN_MSG}; </a:t>
            </a:r>
          </a:p>
          <a:p>
            <a:r>
              <a:rPr lang="en-US" sz="1200" dirty="0">
                <a:solidFill>
                  <a:srgbClr val="008000"/>
                </a:solidFill>
                <a:latin typeface="Consolas" panose="020B0609020204030204" pitchFamily="49" charset="0"/>
              </a:rPr>
              <a:t>// message requesting a data point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67F99"/>
                </a:solidFill>
                <a:latin typeface="Consolas" panose="020B0609020204030204" pitchFamily="49" charset="0"/>
              </a:rPr>
              <a:t>datamsg</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endParaRPr lang="en-US"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MESSAGE_TYPE </a:t>
            </a:r>
            <a:r>
              <a:rPr lang="en-US" sz="1200" dirty="0" err="1">
                <a:solidFill>
                  <a:srgbClr val="000000"/>
                </a:solidFill>
                <a:latin typeface="Consolas" panose="020B0609020204030204" pitchFamily="49" charset="0"/>
              </a:rPr>
              <a:t>mtype</a:t>
            </a:r>
            <a:r>
              <a:rPr lang="en-US" sz="1200" dirty="0">
                <a:solidFill>
                  <a:srgbClr val="000000"/>
                </a:solidFill>
                <a:latin typeface="Consolas" panose="020B0609020204030204" pitchFamily="49" charset="0"/>
              </a:rPr>
              <a:t>;</a:t>
            </a:r>
          </a:p>
          <a:p>
            <a:pPr lvl="1"/>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person;</a:t>
            </a:r>
          </a:p>
          <a:p>
            <a:pPr lvl="1"/>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seconds;</a:t>
            </a:r>
          </a:p>
          <a:p>
            <a:pPr lvl="1"/>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ecgno</a:t>
            </a:r>
            <a:r>
              <a:rPr lang="en-US" sz="1200" dirty="0">
                <a:solidFill>
                  <a:srgbClr val="000000"/>
                </a:solidFill>
                <a:latin typeface="Consolas" panose="020B0609020204030204" pitchFamily="49" charset="0"/>
              </a:rPr>
              <a:t>;</a:t>
            </a:r>
          </a:p>
          <a:p>
            <a:pPr lvl="1"/>
            <a:r>
              <a:rPr lang="en-US" sz="1200" dirty="0" err="1">
                <a:solidFill>
                  <a:srgbClr val="795E26"/>
                </a:solidFill>
                <a:latin typeface="Consolas" panose="020B0609020204030204" pitchFamily="49" charset="0"/>
              </a:rPr>
              <a:t>datamsg</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_person, </a:t>
            </a:r>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_seconds,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_</a:t>
            </a:r>
            <a:r>
              <a:rPr lang="en-US" sz="1200" dirty="0" err="1">
                <a:solidFill>
                  <a:srgbClr val="000000"/>
                </a:solidFill>
                <a:latin typeface="Consolas" panose="020B0609020204030204" pitchFamily="49" charset="0"/>
              </a:rPr>
              <a:t>eno</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mtype</a:t>
            </a:r>
            <a:r>
              <a:rPr lang="en-US" sz="1200" dirty="0">
                <a:solidFill>
                  <a:srgbClr val="000000"/>
                </a:solidFill>
                <a:latin typeface="Consolas" panose="020B0609020204030204" pitchFamily="49" charset="0"/>
              </a:rPr>
              <a:t> = DATA_MSG, person = _person, seconds = _seconds, </a:t>
            </a:r>
            <a:r>
              <a:rPr lang="en-US" sz="1200" dirty="0" err="1">
                <a:solidFill>
                  <a:srgbClr val="000000"/>
                </a:solidFill>
                <a:latin typeface="Consolas" panose="020B0609020204030204" pitchFamily="49" charset="0"/>
              </a:rPr>
              <a:t>ecgno</a:t>
            </a:r>
            <a:r>
              <a:rPr lang="en-US" sz="1200" dirty="0">
                <a:solidFill>
                  <a:srgbClr val="000000"/>
                </a:solidFill>
                <a:latin typeface="Consolas" panose="020B0609020204030204" pitchFamily="49" charset="0"/>
              </a:rPr>
              <a:t> = _</a:t>
            </a:r>
            <a:r>
              <a:rPr lang="en-US" sz="1200" dirty="0" err="1">
                <a:solidFill>
                  <a:srgbClr val="000000"/>
                </a:solidFill>
                <a:latin typeface="Consolas" panose="020B0609020204030204" pitchFamily="49" charset="0"/>
              </a:rPr>
              <a:t>eno</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b="0" dirty="0">
              <a:solidFill>
                <a:srgbClr val="000000"/>
              </a:solidFill>
              <a:effectLst/>
              <a:latin typeface="Consolas" panose="020B0609020204030204" pitchFamily="49" charset="0"/>
            </a:endParaRPr>
          </a:p>
        </p:txBody>
      </p:sp>
      <p:sp>
        <p:nvSpPr>
          <p:cNvPr id="13" name="Rectangle 12"/>
          <p:cNvSpPr/>
          <p:nvPr/>
        </p:nvSpPr>
        <p:spPr>
          <a:xfrm>
            <a:off x="7372350" y="1197463"/>
            <a:ext cx="1565258" cy="553998"/>
          </a:xfrm>
          <a:prstGeom prst="rect">
            <a:avLst/>
          </a:prstGeom>
        </p:spPr>
        <p:txBody>
          <a:bodyPr wrap="square" lIns="0" tIns="0" rIns="0" bIns="0">
            <a:spAutoFit/>
          </a:bodyPr>
          <a:lstStyle/>
          <a:p>
            <a:r>
              <a:rPr lang="en-US" dirty="0"/>
              <a:t>The server is in a “infinite" loop</a:t>
            </a:r>
          </a:p>
        </p:txBody>
      </p:sp>
      <p:cxnSp>
        <p:nvCxnSpPr>
          <p:cNvPr id="16" name="Straight Arrow Connector 15"/>
          <p:cNvCxnSpPr>
            <a:endCxn id="13" idx="1"/>
          </p:cNvCxnSpPr>
          <p:nvPr/>
        </p:nvCxnSpPr>
        <p:spPr>
          <a:xfrm>
            <a:off x="6676103" y="1303902"/>
            <a:ext cx="696247" cy="17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148688" y="629452"/>
            <a:ext cx="982833" cy="369332"/>
          </a:xfrm>
          <a:prstGeom prst="rect">
            <a:avLst/>
          </a:prstGeom>
        </p:spPr>
        <p:txBody>
          <a:bodyPr wrap="none">
            <a:spAutoFit/>
          </a:bodyPr>
          <a:lstStyle/>
          <a:p>
            <a:r>
              <a:rPr lang="en-US" dirty="0" err="1"/>
              <a:t>datamsg</a:t>
            </a:r>
            <a:endParaRPr lang="en-US" dirty="0"/>
          </a:p>
        </p:txBody>
      </p:sp>
      <p:sp>
        <p:nvSpPr>
          <p:cNvPr id="25" name="Rectangle 24"/>
          <p:cNvSpPr/>
          <p:nvPr/>
        </p:nvSpPr>
        <p:spPr>
          <a:xfrm>
            <a:off x="3186023" y="1244945"/>
            <a:ext cx="1145826" cy="369332"/>
          </a:xfrm>
          <a:prstGeom prst="rect">
            <a:avLst/>
          </a:prstGeom>
        </p:spPr>
        <p:txBody>
          <a:bodyPr wrap="none">
            <a:spAutoFit/>
          </a:bodyPr>
          <a:lstStyle/>
          <a:p>
            <a:r>
              <a:rPr lang="en-US" dirty="0"/>
              <a:t>data point</a:t>
            </a:r>
          </a:p>
        </p:txBody>
      </p:sp>
    </p:spTree>
    <p:extLst>
      <p:ext uri="{BB962C8B-B14F-4D97-AF65-F5344CB8AC3E}">
        <p14:creationId xmlns:p14="http://schemas.microsoft.com/office/powerpoint/2010/main" val="144334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139382"/>
            <a:ext cx="9144000" cy="2312230"/>
          </a:xfrm>
        </p:spPr>
        <p:txBody>
          <a:bodyPr>
            <a:normAutofit fontScale="92500" lnSpcReduction="20000"/>
          </a:bodyPr>
          <a:lstStyle/>
          <a:p>
            <a:r>
              <a:rPr lang="en-US" sz="2000" dirty="0"/>
              <a:t>Communication 1:</a:t>
            </a:r>
          </a:p>
          <a:p>
            <a:pPr lvl="1"/>
            <a:r>
              <a:rPr lang="en-US" sz="1600" dirty="0"/>
              <a:t>Send a request message (i.e. </a:t>
            </a:r>
            <a:r>
              <a:rPr lang="en-US" sz="1600" dirty="0" err="1"/>
              <a:t>filemsg</a:t>
            </a:r>
            <a:r>
              <a:rPr lang="en-US" sz="1600" dirty="0"/>
              <a:t>) including message type (e.g. FILE_MSG), </a:t>
            </a:r>
            <a:r>
              <a:rPr lang="en-US" sz="1600" b="1" dirty="0"/>
              <a:t>offset (0), length (0)</a:t>
            </a:r>
          </a:p>
          <a:p>
            <a:pPr lvl="1"/>
            <a:r>
              <a:rPr lang="en-US" sz="1600" dirty="0"/>
              <a:t>Receive a file length from a server </a:t>
            </a:r>
            <a:r>
              <a:rPr lang="en-US" sz="1600" dirty="0">
                <a:sym typeface="Wingdings" panose="05000000000000000000" pitchFamily="2" charset="2"/>
              </a:rPr>
              <a:t> determine # of subsequent requests to read a file</a:t>
            </a:r>
          </a:p>
          <a:p>
            <a:r>
              <a:rPr lang="en-US" sz="2000" dirty="0">
                <a:sym typeface="Wingdings" panose="05000000000000000000" pitchFamily="2" charset="2"/>
              </a:rPr>
              <a:t>Communication 2:</a:t>
            </a:r>
          </a:p>
          <a:p>
            <a:pPr lvl="1"/>
            <a:r>
              <a:rPr lang="en-US" sz="1600" dirty="0"/>
              <a:t>Send a request message (i.e. </a:t>
            </a:r>
            <a:r>
              <a:rPr lang="en-US" sz="1600" dirty="0" err="1"/>
              <a:t>filemsg</a:t>
            </a:r>
            <a:r>
              <a:rPr lang="en-US" sz="1600" dirty="0"/>
              <a:t>) including message type (e.g. FILE_MSG), offset (#), length (e.g. MAX_MESSAGE)</a:t>
            </a:r>
          </a:p>
          <a:p>
            <a:pPr lvl="1"/>
            <a:r>
              <a:rPr lang="en-US" sz="1600" dirty="0"/>
              <a:t>Receive a partitioned data of a file from a server</a:t>
            </a:r>
          </a:p>
          <a:p>
            <a:pPr lvl="1"/>
            <a:r>
              <a:rPr lang="en-US" sz="1600" dirty="0"/>
              <a:t>Recreate a file by storing every partitioned data at the right position (The file should be same as the original file kept by a server)     </a:t>
            </a:r>
            <a:endParaRPr lang="en-US" dirty="0"/>
          </a:p>
        </p:txBody>
      </p:sp>
      <p:sp>
        <p:nvSpPr>
          <p:cNvPr id="3" name="Title 2"/>
          <p:cNvSpPr>
            <a:spLocks noGrp="1"/>
          </p:cNvSpPr>
          <p:nvPr>
            <p:ph type="title"/>
          </p:nvPr>
        </p:nvSpPr>
        <p:spPr/>
        <p:txBody>
          <a:bodyPr>
            <a:normAutofit/>
          </a:bodyPr>
          <a:lstStyle/>
          <a:p>
            <a:r>
              <a:rPr lang="en-US" dirty="0"/>
              <a:t>PA2 (Revisited) : (2) Requesting Files</a:t>
            </a:r>
          </a:p>
        </p:txBody>
      </p:sp>
      <p:sp>
        <p:nvSpPr>
          <p:cNvPr id="4" name="Rectangle 3"/>
          <p:cNvSpPr/>
          <p:nvPr/>
        </p:nvSpPr>
        <p:spPr>
          <a:xfrm>
            <a:off x="5816160" y="757633"/>
            <a:ext cx="1335024" cy="795528"/>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server</a:t>
            </a:r>
          </a:p>
        </p:txBody>
      </p:sp>
      <p:sp>
        <p:nvSpPr>
          <p:cNvPr id="5" name="Rectangle 4"/>
          <p:cNvSpPr/>
          <p:nvPr/>
        </p:nvSpPr>
        <p:spPr>
          <a:xfrm>
            <a:off x="1743075" y="757633"/>
            <a:ext cx="1335024" cy="795528"/>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Client</a:t>
            </a:r>
          </a:p>
        </p:txBody>
      </p:sp>
      <p:sp>
        <p:nvSpPr>
          <p:cNvPr id="6" name="Rectangle 5"/>
          <p:cNvSpPr/>
          <p:nvPr/>
        </p:nvSpPr>
        <p:spPr>
          <a:xfrm>
            <a:off x="3551020" y="974723"/>
            <a:ext cx="1791897" cy="304786"/>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400"/>
              </a:lnSpc>
            </a:pPr>
            <a:r>
              <a:rPr lang="en-US" dirty="0">
                <a:solidFill>
                  <a:schemeClr val="tx1"/>
                </a:solidFill>
              </a:rPr>
              <a:t>Control Channel</a:t>
            </a:r>
          </a:p>
        </p:txBody>
      </p:sp>
      <p:cxnSp>
        <p:nvCxnSpPr>
          <p:cNvPr id="7" name="Straight Arrow Connector 6"/>
          <p:cNvCxnSpPr/>
          <p:nvPr/>
        </p:nvCxnSpPr>
        <p:spPr>
          <a:xfrm>
            <a:off x="3105045" y="1068269"/>
            <a:ext cx="38501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3095420" y="1164923"/>
            <a:ext cx="38501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10295" y="1082841"/>
            <a:ext cx="38501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5400670" y="1166795"/>
            <a:ext cx="38501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372350" y="1197463"/>
            <a:ext cx="1565258" cy="553998"/>
          </a:xfrm>
          <a:prstGeom prst="rect">
            <a:avLst/>
          </a:prstGeom>
        </p:spPr>
        <p:txBody>
          <a:bodyPr wrap="square" lIns="0" tIns="0" rIns="0" bIns="0">
            <a:spAutoFit/>
          </a:bodyPr>
          <a:lstStyle/>
          <a:p>
            <a:r>
              <a:rPr lang="en-US" dirty="0"/>
              <a:t>The server is in a “infinite" loop</a:t>
            </a:r>
          </a:p>
        </p:txBody>
      </p:sp>
      <p:cxnSp>
        <p:nvCxnSpPr>
          <p:cNvPr id="16" name="Straight Arrow Connector 15"/>
          <p:cNvCxnSpPr>
            <a:endCxn id="13" idx="1"/>
          </p:cNvCxnSpPr>
          <p:nvPr/>
        </p:nvCxnSpPr>
        <p:spPr>
          <a:xfrm>
            <a:off x="6676103" y="1376516"/>
            <a:ext cx="696247" cy="97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121254" y="598847"/>
            <a:ext cx="859531" cy="369332"/>
          </a:xfrm>
          <a:prstGeom prst="rect">
            <a:avLst/>
          </a:prstGeom>
        </p:spPr>
        <p:txBody>
          <a:bodyPr wrap="none">
            <a:spAutoFit/>
          </a:bodyPr>
          <a:lstStyle/>
          <a:p>
            <a:r>
              <a:rPr lang="en-US" dirty="0" err="1"/>
              <a:t>filemsg</a:t>
            </a:r>
            <a:endParaRPr lang="en-US" dirty="0"/>
          </a:p>
        </p:txBody>
      </p:sp>
      <p:sp>
        <p:nvSpPr>
          <p:cNvPr id="25" name="Rectangle 24"/>
          <p:cNvSpPr/>
          <p:nvPr/>
        </p:nvSpPr>
        <p:spPr>
          <a:xfrm>
            <a:off x="3186023" y="1215445"/>
            <a:ext cx="3220369" cy="369332"/>
          </a:xfrm>
          <a:prstGeom prst="rect">
            <a:avLst/>
          </a:prstGeom>
        </p:spPr>
        <p:txBody>
          <a:bodyPr wrap="none">
            <a:spAutoFit/>
          </a:bodyPr>
          <a:lstStyle/>
          <a:p>
            <a:r>
              <a:rPr lang="en-US" dirty="0"/>
              <a:t>File length / partitioned file data</a:t>
            </a:r>
          </a:p>
        </p:txBody>
      </p:sp>
      <p:sp>
        <p:nvSpPr>
          <p:cNvPr id="11" name="Rectangle 10"/>
          <p:cNvSpPr/>
          <p:nvPr/>
        </p:nvSpPr>
        <p:spPr>
          <a:xfrm>
            <a:off x="285748" y="1557267"/>
            <a:ext cx="8572503" cy="2677656"/>
          </a:xfrm>
          <a:prstGeom prst="rect">
            <a:avLst/>
          </a:prstGeom>
        </p:spPr>
        <p:txBody>
          <a:bodyPr wrap="square" lIns="0" tIns="0" rIns="0" bIns="0">
            <a:spAutoFit/>
          </a:bodyPr>
          <a:lstStyle/>
          <a:p>
            <a:r>
              <a:rPr lang="en-US" sz="1200" dirty="0">
                <a:solidFill>
                  <a:srgbClr val="008000"/>
                </a:solidFill>
                <a:latin typeface="Consolas" panose="020B0609020204030204" pitchFamily="49" charset="0"/>
              </a:rPr>
              <a:t>// See “</a:t>
            </a:r>
            <a:r>
              <a:rPr lang="en-US" sz="1200" dirty="0" err="1">
                <a:solidFill>
                  <a:srgbClr val="008000"/>
                </a:solidFill>
                <a:latin typeface="Consolas" panose="020B0609020204030204" pitchFamily="49" charset="0"/>
              </a:rPr>
              <a:t>common.h</a:t>
            </a:r>
            <a:r>
              <a:rPr lang="en-US" sz="1200" dirty="0">
                <a:solidFill>
                  <a:srgbClr val="008000"/>
                </a:solidFill>
                <a:latin typeface="Consolas" panose="020B0609020204030204" pitchFamily="49" charset="0"/>
              </a:rPr>
              <a:t>”</a:t>
            </a:r>
          </a:p>
          <a:p>
            <a:r>
              <a:rPr lang="en-US" sz="1200" dirty="0">
                <a:solidFill>
                  <a:srgbClr val="008000"/>
                </a:solidFill>
                <a:latin typeface="Consolas" panose="020B0609020204030204" pitchFamily="49" charset="0"/>
              </a:rPr>
              <a:t>// different types of messages</a:t>
            </a:r>
            <a:endParaRPr lang="en-US" sz="1200" dirty="0">
              <a:solidFill>
                <a:srgbClr val="000000"/>
              </a:solidFill>
              <a:latin typeface="Consolas" panose="020B0609020204030204" pitchFamily="49" charset="0"/>
            </a:endParaRPr>
          </a:p>
          <a:p>
            <a:r>
              <a:rPr lang="en-US" sz="1200" dirty="0" err="1">
                <a:solidFill>
                  <a:srgbClr val="0000FF"/>
                </a:solidFill>
                <a:latin typeface="Consolas" panose="020B0609020204030204" pitchFamily="49" charset="0"/>
              </a:rPr>
              <a:t>enum</a:t>
            </a:r>
            <a:r>
              <a:rPr lang="en-US" sz="1200" dirty="0">
                <a:solidFill>
                  <a:srgbClr val="000000"/>
                </a:solidFill>
                <a:latin typeface="Consolas" panose="020B0609020204030204" pitchFamily="49" charset="0"/>
              </a:rPr>
              <a:t> MESSAGE_TYPE {DATA_MSG, FILE_MSG, NEWCHANNEL_MSG, QUIT_MSG, UNKNOWN_MSG}; </a:t>
            </a:r>
          </a:p>
          <a:p>
            <a:r>
              <a:rPr lang="en-US" sz="1200" dirty="0">
                <a:solidFill>
                  <a:srgbClr val="008000"/>
                </a:solidFill>
                <a:latin typeface="Consolas" panose="020B0609020204030204" pitchFamily="49" charset="0"/>
              </a:rPr>
              <a:t>// message requesting a file</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67F99"/>
                </a:solidFill>
                <a:latin typeface="Consolas" panose="020B0609020204030204" pitchFamily="49" charset="0"/>
              </a:rPr>
              <a:t>filemsg</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MESSAGE_TYPE </a:t>
            </a:r>
            <a:r>
              <a:rPr lang="en-US" sz="1200" dirty="0" err="1">
                <a:solidFill>
                  <a:srgbClr val="000000"/>
                </a:solidFill>
                <a:latin typeface="Consolas" panose="020B0609020204030204" pitchFamily="49" charset="0"/>
              </a:rPr>
              <a:t>mtype</a:t>
            </a:r>
            <a:r>
              <a:rPr lang="en-US" sz="1200" dirty="0">
                <a:solidFill>
                  <a:srgbClr val="000000"/>
                </a:solidFill>
                <a:latin typeface="Consolas" panose="020B0609020204030204" pitchFamily="49" charset="0"/>
              </a:rPr>
              <a:t>;</a:t>
            </a:r>
          </a:p>
          <a:p>
            <a:r>
              <a:rPr lang="en-US" sz="1200" dirty="0">
                <a:solidFill>
                  <a:srgbClr val="267F99"/>
                </a:solidFill>
                <a:latin typeface="Consolas" panose="020B0609020204030204" pitchFamily="49" charset="0"/>
              </a:rPr>
              <a:t>	__int64_t</a:t>
            </a:r>
            <a:r>
              <a:rPr lang="en-US" sz="1200" dirty="0">
                <a:solidFill>
                  <a:srgbClr val="000000"/>
                </a:solidFill>
                <a:latin typeface="Consolas" panose="020B0609020204030204" pitchFamily="49" charset="0"/>
              </a:rPr>
              <a:t> offset;</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length;</a:t>
            </a:r>
          </a:p>
          <a:p>
            <a:r>
              <a:rPr lang="en-US" sz="1200" dirty="0">
                <a:solidFill>
                  <a:srgbClr val="000000"/>
                </a:solidFill>
                <a:latin typeface="Consolas" panose="020B0609020204030204" pitchFamily="49" charset="0"/>
              </a:rPr>
              <a:t>     </a:t>
            </a:r>
          </a:p>
          <a:p>
            <a:r>
              <a:rPr lang="en-US" sz="1200" dirty="0">
                <a:solidFill>
                  <a:srgbClr val="795E26"/>
                </a:solidFill>
                <a:latin typeface="Consolas" panose="020B0609020204030204" pitchFamily="49" charset="0"/>
              </a:rPr>
              <a:t>	</a:t>
            </a:r>
            <a:r>
              <a:rPr lang="en-US" sz="1200" dirty="0" err="1">
                <a:solidFill>
                  <a:srgbClr val="795E26"/>
                </a:solidFill>
                <a:latin typeface="Consolas" panose="020B0609020204030204" pitchFamily="49" charset="0"/>
              </a:rPr>
              <a:t>filemsg</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__int64_t</a:t>
            </a:r>
            <a:r>
              <a:rPr lang="en-US" sz="1200" dirty="0">
                <a:solidFill>
                  <a:srgbClr val="000000"/>
                </a:solidFill>
                <a:latin typeface="Consolas" panose="020B0609020204030204" pitchFamily="49" charset="0"/>
              </a:rPr>
              <a:t> _offset,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_length){</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mtype</a:t>
            </a:r>
            <a:r>
              <a:rPr lang="en-US" sz="1200" dirty="0">
                <a:solidFill>
                  <a:srgbClr val="000000"/>
                </a:solidFill>
                <a:latin typeface="Consolas" panose="020B0609020204030204" pitchFamily="49" charset="0"/>
              </a:rPr>
              <a:t> = FILE_MSG, offset = _offset, length = _length;</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3430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476383"/>
            <a:ext cx="9144000" cy="2975228"/>
          </a:xfrm>
        </p:spPr>
        <p:txBody>
          <a:bodyPr>
            <a:normAutofit fontScale="92500" lnSpcReduction="20000"/>
          </a:bodyPr>
          <a:lstStyle/>
          <a:p>
            <a:r>
              <a:rPr lang="en-US" sz="2000" dirty="0"/>
              <a:t>Send a request message including message type (e.g. NEWCHANNEL_MSG) only</a:t>
            </a:r>
          </a:p>
          <a:p>
            <a:pPr lvl="1"/>
            <a:r>
              <a:rPr lang="en-US" sz="1800" dirty="0"/>
              <a:t>We do not need any class for this message since the request message needs the message type only</a:t>
            </a:r>
          </a:p>
          <a:p>
            <a:r>
              <a:rPr lang="en-US" sz="2000" dirty="0"/>
              <a:t>Receive a new channel name from a server</a:t>
            </a:r>
          </a:p>
          <a:p>
            <a:pPr lvl="1"/>
            <a:r>
              <a:rPr lang="en-US" sz="1800" dirty="0"/>
              <a:t>Do you remember that a client create a channel instance by using the channel name, “control” to join the control channel created by a server?</a:t>
            </a:r>
          </a:p>
          <a:p>
            <a:pPr lvl="1"/>
            <a:r>
              <a:rPr lang="en-US" sz="1800" dirty="0"/>
              <a:t>Likewise, a server creates a new channel and send the channel name to a client. </a:t>
            </a:r>
          </a:p>
          <a:p>
            <a:pPr lvl="1"/>
            <a:r>
              <a:rPr lang="en-US" sz="1800" dirty="0"/>
              <a:t>A client will instantiate the channel by using the channel name to join the channel created by a server.</a:t>
            </a:r>
          </a:p>
          <a:p>
            <a:pPr lvl="1"/>
            <a:r>
              <a:rPr lang="en-US" sz="1800" dirty="0"/>
              <a:t>A client won’t use the new channel in PA2 but will use them in the later PAs studying multi-threads.</a:t>
            </a:r>
          </a:p>
        </p:txBody>
      </p:sp>
      <p:sp>
        <p:nvSpPr>
          <p:cNvPr id="3" name="Title 2"/>
          <p:cNvSpPr>
            <a:spLocks noGrp="1"/>
          </p:cNvSpPr>
          <p:nvPr>
            <p:ph type="title"/>
          </p:nvPr>
        </p:nvSpPr>
        <p:spPr>
          <a:xfrm>
            <a:off x="152399" y="16927"/>
            <a:ext cx="8991601" cy="736600"/>
          </a:xfrm>
        </p:spPr>
        <p:txBody>
          <a:bodyPr>
            <a:noAutofit/>
          </a:bodyPr>
          <a:lstStyle/>
          <a:p>
            <a:r>
              <a:rPr lang="en-US" dirty="0"/>
              <a:t>PA2 (Revisited) : (3) New Channel Creation</a:t>
            </a:r>
          </a:p>
        </p:txBody>
      </p:sp>
      <p:sp>
        <p:nvSpPr>
          <p:cNvPr id="4" name="Rectangle 3"/>
          <p:cNvSpPr/>
          <p:nvPr/>
        </p:nvSpPr>
        <p:spPr>
          <a:xfrm>
            <a:off x="5816160" y="757633"/>
            <a:ext cx="1335024" cy="795528"/>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server</a:t>
            </a:r>
          </a:p>
        </p:txBody>
      </p:sp>
      <p:sp>
        <p:nvSpPr>
          <p:cNvPr id="5" name="Rectangle 4"/>
          <p:cNvSpPr/>
          <p:nvPr/>
        </p:nvSpPr>
        <p:spPr>
          <a:xfrm>
            <a:off x="1743075" y="757633"/>
            <a:ext cx="1335024" cy="795528"/>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Client</a:t>
            </a:r>
          </a:p>
        </p:txBody>
      </p:sp>
      <p:sp>
        <p:nvSpPr>
          <p:cNvPr id="6" name="Rectangle 5"/>
          <p:cNvSpPr/>
          <p:nvPr/>
        </p:nvSpPr>
        <p:spPr>
          <a:xfrm>
            <a:off x="3551020" y="1004223"/>
            <a:ext cx="1791897" cy="304786"/>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400"/>
              </a:lnSpc>
            </a:pPr>
            <a:r>
              <a:rPr lang="en-US" dirty="0">
                <a:solidFill>
                  <a:schemeClr val="tx1"/>
                </a:solidFill>
              </a:rPr>
              <a:t>Control Channel</a:t>
            </a:r>
          </a:p>
        </p:txBody>
      </p:sp>
      <p:cxnSp>
        <p:nvCxnSpPr>
          <p:cNvPr id="7" name="Straight Arrow Connector 6"/>
          <p:cNvCxnSpPr/>
          <p:nvPr/>
        </p:nvCxnSpPr>
        <p:spPr>
          <a:xfrm>
            <a:off x="3105045" y="1097769"/>
            <a:ext cx="38501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3095420" y="1194423"/>
            <a:ext cx="38501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10295" y="1112341"/>
            <a:ext cx="38501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5400670" y="1196295"/>
            <a:ext cx="38501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372350" y="1197463"/>
            <a:ext cx="1565258" cy="553998"/>
          </a:xfrm>
          <a:prstGeom prst="rect">
            <a:avLst/>
          </a:prstGeom>
        </p:spPr>
        <p:txBody>
          <a:bodyPr wrap="square" lIns="0" tIns="0" rIns="0" bIns="0">
            <a:spAutoFit/>
          </a:bodyPr>
          <a:lstStyle/>
          <a:p>
            <a:r>
              <a:rPr lang="en-US" dirty="0"/>
              <a:t>The server is in a “infinite" loop</a:t>
            </a:r>
          </a:p>
        </p:txBody>
      </p:sp>
      <p:cxnSp>
        <p:nvCxnSpPr>
          <p:cNvPr id="16" name="Straight Arrow Connector 15"/>
          <p:cNvCxnSpPr>
            <a:endCxn id="13" idx="1"/>
          </p:cNvCxnSpPr>
          <p:nvPr/>
        </p:nvCxnSpPr>
        <p:spPr>
          <a:xfrm>
            <a:off x="6735097" y="1396181"/>
            <a:ext cx="637253" cy="78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121254" y="628347"/>
            <a:ext cx="2473740" cy="369332"/>
          </a:xfrm>
          <a:prstGeom prst="rect">
            <a:avLst/>
          </a:prstGeom>
        </p:spPr>
        <p:txBody>
          <a:bodyPr wrap="square">
            <a:spAutoFit/>
          </a:bodyPr>
          <a:lstStyle/>
          <a:p>
            <a:r>
              <a:rPr lang="en-US" dirty="0"/>
              <a:t>NEWCHANNEL_MSG</a:t>
            </a:r>
          </a:p>
        </p:txBody>
      </p:sp>
      <p:sp>
        <p:nvSpPr>
          <p:cNvPr id="25" name="Rectangle 24"/>
          <p:cNvSpPr/>
          <p:nvPr/>
        </p:nvSpPr>
        <p:spPr>
          <a:xfrm>
            <a:off x="3186023" y="1244945"/>
            <a:ext cx="1966051" cy="369332"/>
          </a:xfrm>
          <a:prstGeom prst="rect">
            <a:avLst/>
          </a:prstGeom>
        </p:spPr>
        <p:txBody>
          <a:bodyPr wrap="none">
            <a:spAutoFit/>
          </a:bodyPr>
          <a:lstStyle/>
          <a:p>
            <a:r>
              <a:rPr lang="en-US" dirty="0"/>
              <a:t>new channel name</a:t>
            </a:r>
          </a:p>
        </p:txBody>
      </p:sp>
      <p:sp>
        <p:nvSpPr>
          <p:cNvPr id="11" name="Rectangle 10"/>
          <p:cNvSpPr/>
          <p:nvPr/>
        </p:nvSpPr>
        <p:spPr>
          <a:xfrm>
            <a:off x="361947" y="2060134"/>
            <a:ext cx="8572503" cy="553998"/>
          </a:xfrm>
          <a:prstGeom prst="rect">
            <a:avLst/>
          </a:prstGeom>
        </p:spPr>
        <p:txBody>
          <a:bodyPr wrap="square" lIns="0" tIns="0" rIns="0" bIns="0">
            <a:spAutoFit/>
          </a:bodyPr>
          <a:lstStyle/>
          <a:p>
            <a:r>
              <a:rPr lang="en-US" sz="1200" dirty="0">
                <a:solidFill>
                  <a:srgbClr val="008000"/>
                </a:solidFill>
                <a:latin typeface="Consolas" panose="020B0609020204030204" pitchFamily="49" charset="0"/>
              </a:rPr>
              <a:t>// See “</a:t>
            </a:r>
            <a:r>
              <a:rPr lang="en-US" sz="1200" dirty="0" err="1">
                <a:solidFill>
                  <a:srgbClr val="008000"/>
                </a:solidFill>
                <a:latin typeface="Consolas" panose="020B0609020204030204" pitchFamily="49" charset="0"/>
              </a:rPr>
              <a:t>common.h</a:t>
            </a:r>
            <a:r>
              <a:rPr lang="en-US" sz="1200" dirty="0">
                <a:solidFill>
                  <a:srgbClr val="008000"/>
                </a:solidFill>
                <a:latin typeface="Consolas" panose="020B0609020204030204" pitchFamily="49" charset="0"/>
              </a:rPr>
              <a:t>”</a:t>
            </a:r>
          </a:p>
          <a:p>
            <a:r>
              <a:rPr lang="en-US" sz="1200" dirty="0">
                <a:solidFill>
                  <a:srgbClr val="008000"/>
                </a:solidFill>
                <a:latin typeface="Consolas" panose="020B0609020204030204" pitchFamily="49" charset="0"/>
              </a:rPr>
              <a:t>// different types of messages</a:t>
            </a:r>
            <a:endParaRPr lang="en-US" sz="1200" dirty="0">
              <a:solidFill>
                <a:srgbClr val="000000"/>
              </a:solidFill>
              <a:latin typeface="Consolas" panose="020B0609020204030204" pitchFamily="49" charset="0"/>
            </a:endParaRPr>
          </a:p>
          <a:p>
            <a:r>
              <a:rPr lang="en-US" sz="1200" dirty="0" err="1">
                <a:solidFill>
                  <a:srgbClr val="0000FF"/>
                </a:solidFill>
                <a:latin typeface="Consolas" panose="020B0609020204030204" pitchFamily="49" charset="0"/>
              </a:rPr>
              <a:t>enum</a:t>
            </a:r>
            <a:r>
              <a:rPr lang="en-US" sz="1200" dirty="0">
                <a:solidFill>
                  <a:srgbClr val="000000"/>
                </a:solidFill>
                <a:latin typeface="Consolas" panose="020B0609020204030204" pitchFamily="49" charset="0"/>
              </a:rPr>
              <a:t> MESSAGE_TYPE {DATA_MSG, FILE_MSG, NEWCHANNEL_MSG, QUIT_MSG, UNKNOWN_MSG}; </a:t>
            </a:r>
          </a:p>
        </p:txBody>
      </p:sp>
    </p:spTree>
    <p:extLst>
      <p:ext uri="{BB962C8B-B14F-4D97-AF65-F5344CB8AC3E}">
        <p14:creationId xmlns:p14="http://schemas.microsoft.com/office/powerpoint/2010/main" val="3404074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283" y="4039340"/>
            <a:ext cx="8560695" cy="2314488"/>
          </a:xfrm>
        </p:spPr>
        <p:txBody>
          <a:bodyPr>
            <a:normAutofit fontScale="62500" lnSpcReduction="20000"/>
          </a:bodyPr>
          <a:lstStyle/>
          <a:p>
            <a:r>
              <a:rPr lang="en-US" b="1" dirty="0">
                <a:solidFill>
                  <a:srgbClr val="C00000"/>
                </a:solidFill>
              </a:rPr>
              <a:t>All these threads such as patient threads and worker threads must be running simultaneously.</a:t>
            </a:r>
          </a:p>
          <a:p>
            <a:r>
              <a:rPr lang="en-US" dirty="0"/>
              <a:t>The patient threads generate requests to the request buffer.</a:t>
            </a:r>
          </a:p>
          <a:p>
            <a:r>
              <a:rPr lang="en-US" dirty="0"/>
              <a:t>Each worker thread pops a request from the request buffer, sends it to the server, collects the response.</a:t>
            </a:r>
          </a:p>
          <a:p>
            <a:r>
              <a:rPr lang="en-US" dirty="0"/>
              <a:t>A thread in the server side communicates with a worker thread via each data channel.</a:t>
            </a:r>
          </a:p>
          <a:p>
            <a:r>
              <a:rPr lang="en-US" b="1" u="sng" dirty="0">
                <a:solidFill>
                  <a:srgbClr val="C00000"/>
                </a:solidFill>
              </a:rPr>
              <a:t>Your task</a:t>
            </a:r>
            <a:r>
              <a:rPr lang="en-US" b="1" dirty="0">
                <a:solidFill>
                  <a:srgbClr val="C00000"/>
                </a:solidFill>
              </a:rPr>
              <a:t>: Implement bounded buffer and client</a:t>
            </a:r>
          </a:p>
          <a:p>
            <a:pPr lvl="1"/>
            <a:r>
              <a:rPr lang="en-US" dirty="0"/>
              <a:t>Modify </a:t>
            </a:r>
            <a:r>
              <a:rPr lang="en-US" dirty="0" err="1"/>
              <a:t>BoundedBuffer.h</a:t>
            </a:r>
            <a:r>
              <a:rPr lang="en-US" dirty="0"/>
              <a:t>, BoundedBuffer.cpp, Histogram.cpp and client.cpp</a:t>
            </a:r>
          </a:p>
          <a:p>
            <a:pPr lvl="1"/>
            <a:r>
              <a:rPr lang="en-US" dirty="0"/>
              <a:t>The server side implementation is already complete, meaning that you do not need to change it.</a:t>
            </a:r>
          </a:p>
        </p:txBody>
      </p:sp>
      <p:sp>
        <p:nvSpPr>
          <p:cNvPr id="3" name="Title 2"/>
          <p:cNvSpPr>
            <a:spLocks noGrp="1"/>
          </p:cNvSpPr>
          <p:nvPr>
            <p:ph type="title"/>
          </p:nvPr>
        </p:nvSpPr>
        <p:spPr/>
        <p:txBody>
          <a:bodyPr/>
          <a:lstStyle/>
          <a:p>
            <a:r>
              <a:rPr lang="en-US" dirty="0"/>
              <a:t>Overview</a:t>
            </a:r>
          </a:p>
        </p:txBody>
      </p:sp>
      <p:pic>
        <p:nvPicPr>
          <p:cNvPr id="6" name="Picture 5"/>
          <p:cNvPicPr>
            <a:picLocks noChangeAspect="1"/>
          </p:cNvPicPr>
          <p:nvPr/>
        </p:nvPicPr>
        <p:blipFill>
          <a:blip r:embed="rId2"/>
          <a:stretch>
            <a:fillRect/>
          </a:stretch>
        </p:blipFill>
        <p:spPr>
          <a:xfrm>
            <a:off x="1288328" y="665825"/>
            <a:ext cx="6830764" cy="3368597"/>
          </a:xfrm>
          <a:prstGeom prst="rect">
            <a:avLst/>
          </a:prstGeom>
        </p:spPr>
      </p:pic>
    </p:spTree>
    <p:extLst>
      <p:ext uri="{BB962C8B-B14F-4D97-AF65-F5344CB8AC3E}">
        <p14:creationId xmlns:p14="http://schemas.microsoft.com/office/powerpoint/2010/main" val="3289994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5590" y="4263528"/>
            <a:ext cx="8758410" cy="2090299"/>
          </a:xfrm>
        </p:spPr>
        <p:txBody>
          <a:bodyPr>
            <a:normAutofit fontScale="77500" lnSpcReduction="20000"/>
          </a:bodyPr>
          <a:lstStyle/>
          <a:p>
            <a:r>
              <a:rPr lang="en-US" b="1" dirty="0">
                <a:solidFill>
                  <a:srgbClr val="C00000"/>
                </a:solidFill>
              </a:rPr>
              <a:t>Thread-Safeness</a:t>
            </a:r>
          </a:p>
          <a:p>
            <a:pPr lvl="1"/>
            <a:r>
              <a:rPr lang="en-US" dirty="0"/>
              <a:t> Simultaneous access from the producers (i.e., patient threads) and consumers (i.e., worker threads) would lead to race condition.</a:t>
            </a:r>
          </a:p>
          <a:p>
            <a:r>
              <a:rPr lang="en-US" b="1" dirty="0">
                <a:solidFill>
                  <a:srgbClr val="C00000"/>
                </a:solidFill>
              </a:rPr>
              <a:t>Support “bounded” buffer</a:t>
            </a:r>
          </a:p>
          <a:p>
            <a:pPr lvl="1"/>
            <a:r>
              <a:rPr lang="en-US" dirty="0"/>
              <a:t>“overflow” happens when the patient threads are much faster than the worker threads.</a:t>
            </a:r>
          </a:p>
          <a:p>
            <a:pPr lvl="1"/>
            <a:r>
              <a:rPr lang="en-US" dirty="0"/>
              <a:t>“underflow” can happen under the opposite case.</a:t>
            </a:r>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Key Challenges (Buffer)</a:t>
            </a:r>
          </a:p>
        </p:txBody>
      </p:sp>
      <p:pic>
        <p:nvPicPr>
          <p:cNvPr id="6" name="Picture 5"/>
          <p:cNvPicPr>
            <a:picLocks noChangeAspect="1"/>
          </p:cNvPicPr>
          <p:nvPr/>
        </p:nvPicPr>
        <p:blipFill>
          <a:blip r:embed="rId2"/>
          <a:stretch>
            <a:fillRect/>
          </a:stretch>
        </p:blipFill>
        <p:spPr>
          <a:xfrm>
            <a:off x="1341390" y="723854"/>
            <a:ext cx="6953250" cy="3429000"/>
          </a:xfrm>
          <a:prstGeom prst="rect">
            <a:avLst/>
          </a:prstGeom>
        </p:spPr>
      </p:pic>
    </p:spTree>
    <p:extLst>
      <p:ext uri="{BB962C8B-B14F-4D97-AF65-F5344CB8AC3E}">
        <p14:creationId xmlns:p14="http://schemas.microsoft.com/office/powerpoint/2010/main" val="260781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88419"/>
            <a:ext cx="8480408" cy="2601157"/>
          </a:xfrm>
        </p:spPr>
        <p:txBody>
          <a:bodyPr>
            <a:normAutofit fontScale="55000" lnSpcReduction="20000"/>
          </a:bodyPr>
          <a:lstStyle/>
          <a:p>
            <a:r>
              <a:rPr lang="en-US" dirty="0"/>
              <a:t>A patient thread performs two tasks;</a:t>
            </a:r>
          </a:p>
          <a:p>
            <a:pPr lvl="1"/>
            <a:r>
              <a:rPr lang="en-US" dirty="0"/>
              <a:t>generates </a:t>
            </a:r>
            <a:r>
              <a:rPr lang="en-US" dirty="0" err="1"/>
              <a:t>datamsgs</a:t>
            </a:r>
            <a:r>
              <a:rPr lang="en-US" dirty="0"/>
              <a:t> based on the number of requests specified by a user (See -n flag)</a:t>
            </a:r>
          </a:p>
          <a:p>
            <a:pPr lvl="1"/>
            <a:r>
              <a:rPr lang="en-US" dirty="0"/>
              <a:t>stores them in the request buffer</a:t>
            </a:r>
          </a:p>
          <a:p>
            <a:r>
              <a:rPr lang="en-US" dirty="0"/>
              <a:t>The worker thread performs four tasks;</a:t>
            </a:r>
          </a:p>
          <a:p>
            <a:pPr lvl="1"/>
            <a:r>
              <a:rPr lang="en-US" dirty="0"/>
              <a:t>reads a </a:t>
            </a:r>
            <a:r>
              <a:rPr lang="en-US" dirty="0" err="1"/>
              <a:t>datamsg</a:t>
            </a:r>
            <a:r>
              <a:rPr lang="en-US" dirty="0"/>
              <a:t> from the request buffer.</a:t>
            </a:r>
          </a:p>
          <a:p>
            <a:pPr lvl="1"/>
            <a:r>
              <a:rPr lang="en-US" dirty="0"/>
              <a:t>sends it to a server over a </a:t>
            </a:r>
            <a:r>
              <a:rPr lang="en-US" b="1" dirty="0">
                <a:solidFill>
                  <a:srgbClr val="C00000"/>
                </a:solidFill>
              </a:rPr>
              <a:t>data channel</a:t>
            </a:r>
          </a:p>
          <a:p>
            <a:pPr lvl="1"/>
            <a:r>
              <a:rPr lang="en-US" dirty="0"/>
              <a:t>receives the response from sever through a </a:t>
            </a:r>
            <a:r>
              <a:rPr lang="en-US" b="1" dirty="0">
                <a:solidFill>
                  <a:srgbClr val="C00000"/>
                </a:solidFill>
              </a:rPr>
              <a:t>data channel</a:t>
            </a:r>
          </a:p>
          <a:p>
            <a:pPr lvl="1"/>
            <a:r>
              <a:rPr lang="en-US" dirty="0"/>
              <a:t>puts the response in the patient’s histogram.</a:t>
            </a:r>
          </a:p>
          <a:p>
            <a:r>
              <a:rPr lang="en-US" dirty="0"/>
              <a:t>There is </a:t>
            </a:r>
            <a:r>
              <a:rPr lang="en-US" b="1" dirty="0">
                <a:solidFill>
                  <a:srgbClr val="C00000"/>
                </a:solidFill>
              </a:rPr>
              <a:t>a histogram per patient</a:t>
            </a:r>
            <a:r>
              <a:rPr lang="en-US" dirty="0"/>
              <a:t> that keeps track of that patient’s statistics. </a:t>
            </a:r>
          </a:p>
          <a:p>
            <a:r>
              <a:rPr lang="en-US" b="1" dirty="0">
                <a:solidFill>
                  <a:srgbClr val="C00000"/>
                </a:solidFill>
              </a:rPr>
              <a:t>Another Challenge: Note that multiple worker threads would potentially update the same histogram at the same time leading to another race condition, which must be avoided by using mutual exclusion. That is, you need to modify a given histogram class</a:t>
            </a:r>
          </a:p>
        </p:txBody>
      </p:sp>
      <p:sp>
        <p:nvSpPr>
          <p:cNvPr id="3" name="Title 2"/>
          <p:cNvSpPr>
            <a:spLocks noGrp="1"/>
          </p:cNvSpPr>
          <p:nvPr>
            <p:ph type="title"/>
          </p:nvPr>
        </p:nvSpPr>
        <p:spPr/>
        <p:txBody>
          <a:bodyPr/>
          <a:lstStyle/>
          <a:p>
            <a:r>
              <a:rPr lang="en-US" dirty="0"/>
              <a:t>Client Requesting Data Points</a:t>
            </a:r>
          </a:p>
        </p:txBody>
      </p:sp>
      <p:pic>
        <p:nvPicPr>
          <p:cNvPr id="4" name="Picture 3"/>
          <p:cNvPicPr>
            <a:picLocks noChangeAspect="1"/>
          </p:cNvPicPr>
          <p:nvPr/>
        </p:nvPicPr>
        <p:blipFill>
          <a:blip r:embed="rId2"/>
          <a:stretch>
            <a:fillRect/>
          </a:stretch>
        </p:blipFill>
        <p:spPr>
          <a:xfrm>
            <a:off x="2109374" y="702811"/>
            <a:ext cx="5201764" cy="2805047"/>
          </a:xfrm>
          <a:prstGeom prst="rect">
            <a:avLst/>
          </a:prstGeom>
        </p:spPr>
      </p:pic>
      <p:pic>
        <p:nvPicPr>
          <p:cNvPr id="5" name="Picture 4"/>
          <p:cNvPicPr>
            <a:picLocks noChangeAspect="1"/>
          </p:cNvPicPr>
          <p:nvPr/>
        </p:nvPicPr>
        <p:blipFill>
          <a:blip r:embed="rId3"/>
          <a:stretch>
            <a:fillRect/>
          </a:stretch>
        </p:blipFill>
        <p:spPr>
          <a:xfrm>
            <a:off x="1319356" y="3507858"/>
            <a:ext cx="6781800" cy="295275"/>
          </a:xfrm>
          <a:prstGeom prst="rect">
            <a:avLst/>
          </a:prstGeom>
        </p:spPr>
      </p:pic>
    </p:spTree>
    <p:extLst>
      <p:ext uri="{BB962C8B-B14F-4D97-AF65-F5344CB8AC3E}">
        <p14:creationId xmlns:p14="http://schemas.microsoft.com/office/powerpoint/2010/main" val="284899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790765"/>
            <a:ext cx="8480408" cy="2486066"/>
          </a:xfrm>
        </p:spPr>
        <p:txBody>
          <a:bodyPr>
            <a:normAutofit fontScale="62500" lnSpcReduction="20000"/>
          </a:bodyPr>
          <a:lstStyle/>
          <a:p>
            <a:r>
              <a:rPr lang="en-US" dirty="0"/>
              <a:t>A </a:t>
            </a:r>
            <a:r>
              <a:rPr lang="en-US" b="1" dirty="0">
                <a:solidFill>
                  <a:srgbClr val="C00000"/>
                </a:solidFill>
              </a:rPr>
              <a:t>file request thread </a:t>
            </a:r>
            <a:r>
              <a:rPr lang="en-US" dirty="0"/>
              <a:t>performs three tasks</a:t>
            </a:r>
            <a:r>
              <a:rPr lang="en-US" b="1" dirty="0">
                <a:solidFill>
                  <a:srgbClr val="C00000"/>
                </a:solidFill>
              </a:rPr>
              <a:t>;</a:t>
            </a:r>
          </a:p>
          <a:p>
            <a:pPr lvl="1"/>
            <a:r>
              <a:rPr lang="en-US" dirty="0"/>
              <a:t>requests the size of the file using a special </a:t>
            </a:r>
            <a:r>
              <a:rPr lang="en-US" dirty="0" err="1"/>
              <a:t>filemsg</a:t>
            </a:r>
            <a:r>
              <a:rPr lang="en-US" dirty="0"/>
              <a:t> through</a:t>
            </a:r>
            <a:r>
              <a:rPr lang="en-US" b="1" dirty="0">
                <a:solidFill>
                  <a:srgbClr val="C00000"/>
                </a:solidFill>
              </a:rPr>
              <a:t> a control channel</a:t>
            </a:r>
            <a:r>
              <a:rPr lang="en-US" b="1" dirty="0"/>
              <a:t> </a:t>
            </a:r>
            <a:r>
              <a:rPr lang="en-US" dirty="0"/>
              <a:t>like PA2.</a:t>
            </a:r>
          </a:p>
          <a:p>
            <a:pPr lvl="1"/>
            <a:r>
              <a:rPr lang="en-US" dirty="0"/>
              <a:t>generates all request messages (</a:t>
            </a:r>
            <a:r>
              <a:rPr lang="en-US" dirty="0" err="1"/>
              <a:t>filemsgs</a:t>
            </a:r>
            <a:r>
              <a:rPr lang="en-US" dirty="0"/>
              <a:t>) for requesting different chunks of the file </a:t>
            </a:r>
          </a:p>
          <a:p>
            <a:pPr lvl="1"/>
            <a:r>
              <a:rPr lang="en-US" dirty="0"/>
              <a:t>pushes them to the request buffer unlike PA2</a:t>
            </a:r>
          </a:p>
          <a:p>
            <a:r>
              <a:rPr lang="en-US" dirty="0"/>
              <a:t>Each worker thread performs three tasks;</a:t>
            </a:r>
          </a:p>
          <a:p>
            <a:pPr lvl="1"/>
            <a:r>
              <a:rPr lang="en-US" dirty="0"/>
              <a:t>sends the request message through</a:t>
            </a:r>
            <a:r>
              <a:rPr lang="en-US" b="1" dirty="0">
                <a:solidFill>
                  <a:srgbClr val="C00000"/>
                </a:solidFill>
              </a:rPr>
              <a:t> a data channel </a:t>
            </a:r>
          </a:p>
          <a:p>
            <a:pPr lvl="1"/>
            <a:r>
              <a:rPr lang="en-US" dirty="0"/>
              <a:t>receives a chunk of the file through</a:t>
            </a:r>
            <a:r>
              <a:rPr lang="en-US" b="1" dirty="0">
                <a:solidFill>
                  <a:srgbClr val="C00000"/>
                </a:solidFill>
              </a:rPr>
              <a:t> a data channel</a:t>
            </a:r>
          </a:p>
          <a:p>
            <a:pPr lvl="1"/>
            <a:r>
              <a:rPr lang="en-US" dirty="0"/>
              <a:t>writes the received chunk to a file</a:t>
            </a:r>
            <a:endParaRPr lang="en-US" b="1" dirty="0">
              <a:solidFill>
                <a:srgbClr val="C00000"/>
              </a:solidFill>
            </a:endParaRPr>
          </a:p>
          <a:p>
            <a:r>
              <a:rPr lang="en-US" b="1" dirty="0">
                <a:solidFill>
                  <a:srgbClr val="C00000"/>
                </a:solidFill>
              </a:rPr>
              <a:t>Another Challenge: Note that you must make your worker threads robust enough so that they do not corrupt the file when they are writing to it simultaneously. How?</a:t>
            </a:r>
          </a:p>
        </p:txBody>
      </p:sp>
      <p:sp>
        <p:nvSpPr>
          <p:cNvPr id="3" name="Title 2"/>
          <p:cNvSpPr>
            <a:spLocks noGrp="1"/>
          </p:cNvSpPr>
          <p:nvPr>
            <p:ph type="title"/>
          </p:nvPr>
        </p:nvSpPr>
        <p:spPr/>
        <p:txBody>
          <a:bodyPr/>
          <a:lstStyle/>
          <a:p>
            <a:r>
              <a:rPr lang="en-US" dirty="0"/>
              <a:t>Client Requesting Files</a:t>
            </a:r>
          </a:p>
        </p:txBody>
      </p:sp>
      <p:pic>
        <p:nvPicPr>
          <p:cNvPr id="5" name="Picture 4"/>
          <p:cNvPicPr>
            <a:picLocks noChangeAspect="1"/>
          </p:cNvPicPr>
          <p:nvPr/>
        </p:nvPicPr>
        <p:blipFill>
          <a:blip r:embed="rId3"/>
          <a:stretch>
            <a:fillRect/>
          </a:stretch>
        </p:blipFill>
        <p:spPr>
          <a:xfrm>
            <a:off x="1967488" y="665392"/>
            <a:ext cx="5418733" cy="2966527"/>
          </a:xfrm>
          <a:prstGeom prst="rect">
            <a:avLst/>
          </a:prstGeom>
        </p:spPr>
      </p:pic>
    </p:spTree>
    <p:extLst>
      <p:ext uri="{BB962C8B-B14F-4D97-AF65-F5344CB8AC3E}">
        <p14:creationId xmlns:p14="http://schemas.microsoft.com/office/powerpoint/2010/main" val="433641066"/>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B76A1045-6D75-4005-A32B-A44110F036A8}" vid="{479D1BC2-C132-4C3E-9BA9-E1DF2DA89A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4180</TotalTime>
  <Words>1955</Words>
  <Application>Microsoft Office PowerPoint</Application>
  <PresentationFormat>On-screen Show (4:3)</PresentationFormat>
  <Paragraphs>287</Paragraphs>
  <Slides>19</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Consolas</vt:lpstr>
      <vt:lpstr>Courier New</vt:lpstr>
      <vt:lpstr>Tw Cen MT</vt:lpstr>
      <vt:lpstr>Theme1</vt:lpstr>
      <vt:lpstr>Bitmap Image</vt:lpstr>
      <vt:lpstr>CSCE 313 Threading and Synchronization (Due: 3/31/19 Sunday at 11:59pm)</vt:lpstr>
      <vt:lpstr>PA2 (Revisited)</vt:lpstr>
      <vt:lpstr>PA2 (Revisited) : (1) Requesting Data Points</vt:lpstr>
      <vt:lpstr>PA2 (Revisited) : (2) Requesting Files</vt:lpstr>
      <vt:lpstr>PA2 (Revisited) : (3) New Channel Creation</vt:lpstr>
      <vt:lpstr>Overview</vt:lpstr>
      <vt:lpstr>Key Challenges (Buffer)</vt:lpstr>
      <vt:lpstr>Client Requesting Data Points</vt:lpstr>
      <vt:lpstr>Client Requesting Files</vt:lpstr>
      <vt:lpstr>Channel</vt:lpstr>
      <vt:lpstr>Data Channel</vt:lpstr>
      <vt:lpstr>PA2 vs PA4</vt:lpstr>
      <vt:lpstr>Implementation Issues</vt:lpstr>
      <vt:lpstr>Thread-Safe Buffer</vt:lpstr>
      <vt:lpstr>Bounded Buffer</vt:lpstr>
      <vt:lpstr>How to implement threads?</vt:lpstr>
      <vt:lpstr>PSEUDO-Code for thread functions</vt:lpstr>
      <vt:lpstr>PowerPoint Presentation</vt:lpstr>
      <vt:lpstr>Password for Online Attendance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313 A Client Process Speaking to a Server Process</dc:title>
  <dc:creator>Kyung Hoon Kim</dc:creator>
  <cp:lastModifiedBy>Kevin Tang</cp:lastModifiedBy>
  <cp:revision>1400</cp:revision>
  <dcterms:created xsi:type="dcterms:W3CDTF">2014-09-07T15:17:58Z</dcterms:created>
  <dcterms:modified xsi:type="dcterms:W3CDTF">2019-04-22T02:38:50Z</dcterms:modified>
</cp:coreProperties>
</file>