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32935-6242-491D-B30A-2E0E721E6D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3F5D8C-5660-4330-9CB5-DE692B60BDDA}">
      <dgm:prSet/>
      <dgm:spPr/>
      <dgm:t>
        <a:bodyPr/>
        <a:lstStyle/>
        <a:p>
          <a:r>
            <a:rPr lang="en-US"/>
            <a:t>Analysis the collaborations among faculty</a:t>
          </a:r>
        </a:p>
      </dgm:t>
    </dgm:pt>
    <dgm:pt modelId="{BE4CF3EC-09C5-416F-A016-95489A41CC69}" type="parTrans" cxnId="{E8EEA325-B670-491C-AF08-1213A0184543}">
      <dgm:prSet/>
      <dgm:spPr/>
      <dgm:t>
        <a:bodyPr/>
        <a:lstStyle/>
        <a:p>
          <a:endParaRPr lang="en-US"/>
        </a:p>
      </dgm:t>
    </dgm:pt>
    <dgm:pt modelId="{DD1E21F5-4735-4675-B18B-6E7126BA24FC}" type="sibTrans" cxnId="{E8EEA325-B670-491C-AF08-1213A0184543}">
      <dgm:prSet/>
      <dgm:spPr/>
      <dgm:t>
        <a:bodyPr/>
        <a:lstStyle/>
        <a:p>
          <a:endParaRPr lang="en-US"/>
        </a:p>
      </dgm:t>
    </dgm:pt>
    <dgm:pt modelId="{172BAAE4-BA31-4477-804A-DDC08087DF2D}">
      <dgm:prSet/>
      <dgm:spPr/>
      <dgm:t>
        <a:bodyPr/>
        <a:lstStyle/>
        <a:p>
          <a:r>
            <a:rPr lang="en-US"/>
            <a:t>Identify top and bottom the departments and colleges in terms of collaborations</a:t>
          </a:r>
        </a:p>
      </dgm:t>
    </dgm:pt>
    <dgm:pt modelId="{1698532F-F0E2-4859-B4C8-04D26C03F7A0}" type="parTrans" cxnId="{324740E5-7B90-40CB-9622-BD17F3B7EBFB}">
      <dgm:prSet/>
      <dgm:spPr/>
      <dgm:t>
        <a:bodyPr/>
        <a:lstStyle/>
        <a:p>
          <a:endParaRPr lang="en-US"/>
        </a:p>
      </dgm:t>
    </dgm:pt>
    <dgm:pt modelId="{91868B28-33B6-4FA3-B2F8-EFD877477D95}" type="sibTrans" cxnId="{324740E5-7B90-40CB-9622-BD17F3B7EBFB}">
      <dgm:prSet/>
      <dgm:spPr/>
      <dgm:t>
        <a:bodyPr/>
        <a:lstStyle/>
        <a:p>
          <a:endParaRPr lang="en-US"/>
        </a:p>
      </dgm:t>
    </dgm:pt>
    <dgm:pt modelId="{7D24EE39-41C6-4141-A242-A880667A5E21}">
      <dgm:prSet/>
      <dgm:spPr/>
      <dgm:t>
        <a:bodyPr/>
        <a:lstStyle/>
        <a:p>
          <a:r>
            <a:rPr lang="en-US"/>
            <a:t>Understand how collaboration works</a:t>
          </a:r>
        </a:p>
      </dgm:t>
    </dgm:pt>
    <dgm:pt modelId="{62CDE973-4FD9-49C7-8954-295E1493963E}" type="parTrans" cxnId="{D63E98CF-900A-44C3-BDE4-756BC4DA1A58}">
      <dgm:prSet/>
      <dgm:spPr/>
      <dgm:t>
        <a:bodyPr/>
        <a:lstStyle/>
        <a:p>
          <a:endParaRPr lang="en-US"/>
        </a:p>
      </dgm:t>
    </dgm:pt>
    <dgm:pt modelId="{4B5A866B-89CB-4294-8560-65691BA1E9D9}" type="sibTrans" cxnId="{D63E98CF-900A-44C3-BDE4-756BC4DA1A58}">
      <dgm:prSet/>
      <dgm:spPr/>
      <dgm:t>
        <a:bodyPr/>
        <a:lstStyle/>
        <a:p>
          <a:endParaRPr lang="en-US"/>
        </a:p>
      </dgm:t>
    </dgm:pt>
    <dgm:pt modelId="{F4B3A750-4656-4332-B9D0-5BA3873F56DF}" type="pres">
      <dgm:prSet presAssocID="{30532935-6242-491D-B30A-2E0E721E6DBE}" presName="root" presStyleCnt="0">
        <dgm:presLayoutVars>
          <dgm:dir/>
          <dgm:resizeHandles val="exact"/>
        </dgm:presLayoutVars>
      </dgm:prSet>
      <dgm:spPr/>
    </dgm:pt>
    <dgm:pt modelId="{6B31385F-A5B0-47C2-B353-D2C94E5ABCD1}" type="pres">
      <dgm:prSet presAssocID="{433F5D8C-5660-4330-9CB5-DE692B60BDDA}" presName="compNode" presStyleCnt="0"/>
      <dgm:spPr/>
    </dgm:pt>
    <dgm:pt modelId="{B4F9BF85-E24B-4890-AE1A-1712038AB41C}" type="pres">
      <dgm:prSet presAssocID="{433F5D8C-5660-4330-9CB5-DE692B60BD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6CD4BBD-05C6-4C90-80E6-6B089D567BF7}" type="pres">
      <dgm:prSet presAssocID="{433F5D8C-5660-4330-9CB5-DE692B60BDDA}" presName="spaceRect" presStyleCnt="0"/>
      <dgm:spPr/>
    </dgm:pt>
    <dgm:pt modelId="{1C7DD8CB-9754-45BC-8395-6D8324A58541}" type="pres">
      <dgm:prSet presAssocID="{433F5D8C-5660-4330-9CB5-DE692B60BDDA}" presName="textRect" presStyleLbl="revTx" presStyleIdx="0" presStyleCnt="3">
        <dgm:presLayoutVars>
          <dgm:chMax val="1"/>
          <dgm:chPref val="1"/>
        </dgm:presLayoutVars>
      </dgm:prSet>
      <dgm:spPr/>
    </dgm:pt>
    <dgm:pt modelId="{1C6AD975-0CB9-4216-82C3-5D59E6748B13}" type="pres">
      <dgm:prSet presAssocID="{DD1E21F5-4735-4675-B18B-6E7126BA24FC}" presName="sibTrans" presStyleCnt="0"/>
      <dgm:spPr/>
    </dgm:pt>
    <dgm:pt modelId="{EF015904-28B0-4518-B9FD-2858A5E1C973}" type="pres">
      <dgm:prSet presAssocID="{172BAAE4-BA31-4477-804A-DDC08087DF2D}" presName="compNode" presStyleCnt="0"/>
      <dgm:spPr/>
    </dgm:pt>
    <dgm:pt modelId="{3EF32E31-6F03-493E-9E18-005EF5221D1D}" type="pres">
      <dgm:prSet presAssocID="{172BAAE4-BA31-4477-804A-DDC08087DF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05A53B2-4914-4BF1-836D-9555E178E3FC}" type="pres">
      <dgm:prSet presAssocID="{172BAAE4-BA31-4477-804A-DDC08087DF2D}" presName="spaceRect" presStyleCnt="0"/>
      <dgm:spPr/>
    </dgm:pt>
    <dgm:pt modelId="{DAC9DB75-07FF-455F-9637-EE386A131BA5}" type="pres">
      <dgm:prSet presAssocID="{172BAAE4-BA31-4477-804A-DDC08087DF2D}" presName="textRect" presStyleLbl="revTx" presStyleIdx="1" presStyleCnt="3">
        <dgm:presLayoutVars>
          <dgm:chMax val="1"/>
          <dgm:chPref val="1"/>
        </dgm:presLayoutVars>
      </dgm:prSet>
      <dgm:spPr/>
    </dgm:pt>
    <dgm:pt modelId="{BBBDAAB5-A227-4A4F-8006-D6BA32973467}" type="pres">
      <dgm:prSet presAssocID="{91868B28-33B6-4FA3-B2F8-EFD877477D95}" presName="sibTrans" presStyleCnt="0"/>
      <dgm:spPr/>
    </dgm:pt>
    <dgm:pt modelId="{6A855B20-C818-4367-8905-976BC54F0666}" type="pres">
      <dgm:prSet presAssocID="{7D24EE39-41C6-4141-A242-A880667A5E21}" presName="compNode" presStyleCnt="0"/>
      <dgm:spPr/>
    </dgm:pt>
    <dgm:pt modelId="{04E12B19-88E7-46E6-8233-CA058FD77502}" type="pres">
      <dgm:prSet presAssocID="{7D24EE39-41C6-4141-A242-A880667A5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2CAF230-5903-4510-8F7C-A326F0CE0D0F}" type="pres">
      <dgm:prSet presAssocID="{7D24EE39-41C6-4141-A242-A880667A5E21}" presName="spaceRect" presStyleCnt="0"/>
      <dgm:spPr/>
    </dgm:pt>
    <dgm:pt modelId="{6F96E428-EAF6-4583-B69E-93B18E14112D}" type="pres">
      <dgm:prSet presAssocID="{7D24EE39-41C6-4141-A242-A880667A5E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845D25-9391-4447-BD6D-C0635CF315DE}" type="presOf" srcId="{30532935-6242-491D-B30A-2E0E721E6DBE}" destId="{F4B3A750-4656-4332-B9D0-5BA3873F56DF}" srcOrd="0" destOrd="0" presId="urn:microsoft.com/office/officeart/2018/2/layout/IconLabelList"/>
    <dgm:cxn modelId="{E8EEA325-B670-491C-AF08-1213A0184543}" srcId="{30532935-6242-491D-B30A-2E0E721E6DBE}" destId="{433F5D8C-5660-4330-9CB5-DE692B60BDDA}" srcOrd="0" destOrd="0" parTransId="{BE4CF3EC-09C5-416F-A016-95489A41CC69}" sibTransId="{DD1E21F5-4735-4675-B18B-6E7126BA24FC}"/>
    <dgm:cxn modelId="{2D8B7770-9D69-4EB1-9A01-174698998A33}" type="presOf" srcId="{7D24EE39-41C6-4141-A242-A880667A5E21}" destId="{6F96E428-EAF6-4583-B69E-93B18E14112D}" srcOrd="0" destOrd="0" presId="urn:microsoft.com/office/officeart/2018/2/layout/IconLabelList"/>
    <dgm:cxn modelId="{F0F1D181-C741-473A-9A63-4ED321FFEBF7}" type="presOf" srcId="{433F5D8C-5660-4330-9CB5-DE692B60BDDA}" destId="{1C7DD8CB-9754-45BC-8395-6D8324A58541}" srcOrd="0" destOrd="0" presId="urn:microsoft.com/office/officeart/2018/2/layout/IconLabelList"/>
    <dgm:cxn modelId="{D63E98CF-900A-44C3-BDE4-756BC4DA1A58}" srcId="{30532935-6242-491D-B30A-2E0E721E6DBE}" destId="{7D24EE39-41C6-4141-A242-A880667A5E21}" srcOrd="2" destOrd="0" parTransId="{62CDE973-4FD9-49C7-8954-295E1493963E}" sibTransId="{4B5A866B-89CB-4294-8560-65691BA1E9D9}"/>
    <dgm:cxn modelId="{324740E5-7B90-40CB-9622-BD17F3B7EBFB}" srcId="{30532935-6242-491D-B30A-2E0E721E6DBE}" destId="{172BAAE4-BA31-4477-804A-DDC08087DF2D}" srcOrd="1" destOrd="0" parTransId="{1698532F-F0E2-4859-B4C8-04D26C03F7A0}" sibTransId="{91868B28-33B6-4FA3-B2F8-EFD877477D95}"/>
    <dgm:cxn modelId="{1EB25EF6-7D51-4381-A5ED-BC98A5D0420F}" type="presOf" srcId="{172BAAE4-BA31-4477-804A-DDC08087DF2D}" destId="{DAC9DB75-07FF-455F-9637-EE386A131BA5}" srcOrd="0" destOrd="0" presId="urn:microsoft.com/office/officeart/2018/2/layout/IconLabelList"/>
    <dgm:cxn modelId="{373C495F-2A31-4B23-AF08-B7A3CBF0BE12}" type="presParOf" srcId="{F4B3A750-4656-4332-B9D0-5BA3873F56DF}" destId="{6B31385F-A5B0-47C2-B353-D2C94E5ABCD1}" srcOrd="0" destOrd="0" presId="urn:microsoft.com/office/officeart/2018/2/layout/IconLabelList"/>
    <dgm:cxn modelId="{774121CF-0BD1-423A-A792-24F5B8AEC689}" type="presParOf" srcId="{6B31385F-A5B0-47C2-B353-D2C94E5ABCD1}" destId="{B4F9BF85-E24B-4890-AE1A-1712038AB41C}" srcOrd="0" destOrd="0" presId="urn:microsoft.com/office/officeart/2018/2/layout/IconLabelList"/>
    <dgm:cxn modelId="{89CE62D1-7D83-407D-9E1E-92B68BF1B922}" type="presParOf" srcId="{6B31385F-A5B0-47C2-B353-D2C94E5ABCD1}" destId="{26CD4BBD-05C6-4C90-80E6-6B089D567BF7}" srcOrd="1" destOrd="0" presId="urn:microsoft.com/office/officeart/2018/2/layout/IconLabelList"/>
    <dgm:cxn modelId="{A1C28047-1D9D-4E7B-9E25-61E314564F86}" type="presParOf" srcId="{6B31385F-A5B0-47C2-B353-D2C94E5ABCD1}" destId="{1C7DD8CB-9754-45BC-8395-6D8324A58541}" srcOrd="2" destOrd="0" presId="urn:microsoft.com/office/officeart/2018/2/layout/IconLabelList"/>
    <dgm:cxn modelId="{50B0A60C-F8F3-49F5-A40C-1E69B4928691}" type="presParOf" srcId="{F4B3A750-4656-4332-B9D0-5BA3873F56DF}" destId="{1C6AD975-0CB9-4216-82C3-5D59E6748B13}" srcOrd="1" destOrd="0" presId="urn:microsoft.com/office/officeart/2018/2/layout/IconLabelList"/>
    <dgm:cxn modelId="{C68871FA-96FB-48C0-95CD-76E6EEA100EF}" type="presParOf" srcId="{F4B3A750-4656-4332-B9D0-5BA3873F56DF}" destId="{EF015904-28B0-4518-B9FD-2858A5E1C973}" srcOrd="2" destOrd="0" presId="urn:microsoft.com/office/officeart/2018/2/layout/IconLabelList"/>
    <dgm:cxn modelId="{4B1E72B4-9D72-4876-8B1B-D8D9345680BB}" type="presParOf" srcId="{EF015904-28B0-4518-B9FD-2858A5E1C973}" destId="{3EF32E31-6F03-493E-9E18-005EF5221D1D}" srcOrd="0" destOrd="0" presId="urn:microsoft.com/office/officeart/2018/2/layout/IconLabelList"/>
    <dgm:cxn modelId="{FF2372E7-574B-47B5-9DA2-7EF286C0E2FD}" type="presParOf" srcId="{EF015904-28B0-4518-B9FD-2858A5E1C973}" destId="{B05A53B2-4914-4BF1-836D-9555E178E3FC}" srcOrd="1" destOrd="0" presId="urn:microsoft.com/office/officeart/2018/2/layout/IconLabelList"/>
    <dgm:cxn modelId="{34841039-DE8F-4578-8FC9-D83BBE8652A3}" type="presParOf" srcId="{EF015904-28B0-4518-B9FD-2858A5E1C973}" destId="{DAC9DB75-07FF-455F-9637-EE386A131BA5}" srcOrd="2" destOrd="0" presId="urn:microsoft.com/office/officeart/2018/2/layout/IconLabelList"/>
    <dgm:cxn modelId="{CF42218E-89DD-440C-A12F-A192106B5E87}" type="presParOf" srcId="{F4B3A750-4656-4332-B9D0-5BA3873F56DF}" destId="{BBBDAAB5-A227-4A4F-8006-D6BA32973467}" srcOrd="3" destOrd="0" presId="urn:microsoft.com/office/officeart/2018/2/layout/IconLabelList"/>
    <dgm:cxn modelId="{4D0FEB19-1E92-4B3B-A521-60C7C158AE42}" type="presParOf" srcId="{F4B3A750-4656-4332-B9D0-5BA3873F56DF}" destId="{6A855B20-C818-4367-8905-976BC54F0666}" srcOrd="4" destOrd="0" presId="urn:microsoft.com/office/officeart/2018/2/layout/IconLabelList"/>
    <dgm:cxn modelId="{13B72308-0106-4AE4-B72A-CA050BDEC85D}" type="presParOf" srcId="{6A855B20-C818-4367-8905-976BC54F0666}" destId="{04E12B19-88E7-46E6-8233-CA058FD77502}" srcOrd="0" destOrd="0" presId="urn:microsoft.com/office/officeart/2018/2/layout/IconLabelList"/>
    <dgm:cxn modelId="{D1158654-7CF9-4175-A117-9DFFFBC87969}" type="presParOf" srcId="{6A855B20-C818-4367-8905-976BC54F0666}" destId="{22CAF230-5903-4510-8F7C-A326F0CE0D0F}" srcOrd="1" destOrd="0" presId="urn:microsoft.com/office/officeart/2018/2/layout/IconLabelList"/>
    <dgm:cxn modelId="{35E52885-1A09-4DC3-9A37-33CC97E7CB6D}" type="presParOf" srcId="{6A855B20-C818-4367-8905-976BC54F0666}" destId="{6F96E428-EAF6-4583-B69E-93B18E1411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9BF85-E24B-4890-AE1A-1712038AB41C}">
      <dsp:nvSpPr>
        <dsp:cNvPr id="0" name=""/>
        <dsp:cNvSpPr/>
      </dsp:nvSpPr>
      <dsp:spPr>
        <a:xfrm>
          <a:off x="1131380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DD8CB-9754-45BC-8395-6D8324A58541}">
      <dsp:nvSpPr>
        <dsp:cNvPr id="0" name=""/>
        <dsp:cNvSpPr/>
      </dsp:nvSpPr>
      <dsp:spPr>
        <a:xfrm>
          <a:off x="345369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Analysis the collaborations among faculty</a:t>
          </a:r>
        </a:p>
      </dsp:txBody>
      <dsp:txXfrm>
        <a:off x="345369" y="1941123"/>
        <a:ext cx="2858223" cy="720000"/>
      </dsp:txXfrm>
    </dsp:sp>
    <dsp:sp modelId="{3EF32E31-6F03-493E-9E18-005EF5221D1D}">
      <dsp:nvSpPr>
        <dsp:cNvPr id="0" name=""/>
        <dsp:cNvSpPr/>
      </dsp:nvSpPr>
      <dsp:spPr>
        <a:xfrm>
          <a:off x="4489792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DB75-07FF-455F-9637-EE386A131BA5}">
      <dsp:nvSpPr>
        <dsp:cNvPr id="0" name=""/>
        <dsp:cNvSpPr/>
      </dsp:nvSpPr>
      <dsp:spPr>
        <a:xfrm>
          <a:off x="3703781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top and bottom the departments and colleges in terms of collaborations</a:t>
          </a:r>
        </a:p>
      </dsp:txBody>
      <dsp:txXfrm>
        <a:off x="3703781" y="1941123"/>
        <a:ext cx="2858223" cy="720000"/>
      </dsp:txXfrm>
    </dsp:sp>
    <dsp:sp modelId="{04E12B19-88E7-46E6-8233-CA058FD77502}">
      <dsp:nvSpPr>
        <dsp:cNvPr id="0" name=""/>
        <dsp:cNvSpPr/>
      </dsp:nvSpPr>
      <dsp:spPr>
        <a:xfrm>
          <a:off x="7848205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E428-EAF6-4583-B69E-93B18E14112D}">
      <dsp:nvSpPr>
        <dsp:cNvPr id="0" name=""/>
        <dsp:cNvSpPr/>
      </dsp:nvSpPr>
      <dsp:spPr>
        <a:xfrm>
          <a:off x="7062193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 how collaboration works</a:t>
          </a:r>
        </a:p>
      </dsp:txBody>
      <dsp:txXfrm>
        <a:off x="7062193" y="1941123"/>
        <a:ext cx="2858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67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18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3120-6FDA-430F-A42B-019953DDD75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7D173D-2E96-450E-9091-64B8854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42976-B86E-453D-B574-950D0172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TAMU Publication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2C8C7-6BC1-4740-8C84-C8220DDCC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284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94090-4CED-42B6-A795-9BB650D6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EE39BCD-CF2A-4D12-89DD-EEC419570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78928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906D-E054-4B5F-BC8F-223C60F0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2AA-03FA-4A6E-ABD8-D52ED82AA8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Faculty Publication Data</a:t>
            </a:r>
          </a:p>
          <a:p>
            <a:pPr lvl="1"/>
            <a:r>
              <a:rPr lang="en-US" sz="2200" dirty="0"/>
              <a:t>Collected from Scholar </a:t>
            </a:r>
            <a:r>
              <a:rPr lang="en-US" sz="2200" dirty="0" err="1"/>
              <a:t>Tamu</a:t>
            </a:r>
            <a:r>
              <a:rPr lang="en-US" sz="2200" dirty="0"/>
              <a:t> profiles</a:t>
            </a:r>
          </a:p>
          <a:p>
            <a:pPr lvl="1"/>
            <a:r>
              <a:rPr lang="en-US" sz="2200" dirty="0"/>
              <a:t>Obtained via </a:t>
            </a:r>
            <a:r>
              <a:rPr lang="en-US" sz="2200" dirty="0" err="1"/>
              <a:t>Tamu</a:t>
            </a:r>
            <a:r>
              <a:rPr lang="en-US" sz="2200" dirty="0"/>
              <a:t> Libraries</a:t>
            </a:r>
          </a:p>
          <a:p>
            <a:pPr lvl="1"/>
            <a:r>
              <a:rPr lang="en-US" sz="2200" dirty="0"/>
              <a:t>Contains records on all publication titles, authors, co-authors and 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5A1B-7402-4D94-8D50-2D897FBA1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Author Demographics</a:t>
            </a:r>
          </a:p>
          <a:p>
            <a:pPr lvl="1"/>
            <a:r>
              <a:rPr lang="en-US" sz="2200" dirty="0"/>
              <a:t>Obtained from Libraries database</a:t>
            </a:r>
          </a:p>
          <a:p>
            <a:pPr lvl="1"/>
            <a:r>
              <a:rPr lang="en-US" sz="2200" dirty="0"/>
              <a:t>Contains data on all </a:t>
            </a:r>
            <a:r>
              <a:rPr lang="en-US" sz="2200" dirty="0" err="1"/>
              <a:t>tamu</a:t>
            </a:r>
            <a:r>
              <a:rPr lang="en-US" sz="2200" dirty="0"/>
              <a:t> faculties, associated departments and colleges </a:t>
            </a:r>
          </a:p>
        </p:txBody>
      </p:sp>
    </p:spTree>
    <p:extLst>
      <p:ext uri="{BB962C8B-B14F-4D97-AF65-F5344CB8AC3E}">
        <p14:creationId xmlns:p14="http://schemas.microsoft.com/office/powerpoint/2010/main" val="408325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94090-4CED-42B6-A795-9BB650D6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ACD0-B46E-4B42-A7A1-A20DC2E7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574" y="885825"/>
            <a:ext cx="6904037" cy="5025397"/>
          </a:xfrm>
        </p:spPr>
        <p:txBody>
          <a:bodyPr/>
          <a:lstStyle/>
          <a:p>
            <a:r>
              <a:rPr lang="en-US" dirty="0"/>
              <a:t>Given a Publication P, and a list of authors and co-authors, for each of author we calculate the collaboration index as below</a:t>
            </a:r>
          </a:p>
          <a:p>
            <a:pPr lvl="1"/>
            <a:r>
              <a:rPr lang="en-US" dirty="0"/>
              <a:t>If 2 or more authors belong to the same department, then increment the department count for those author by 1</a:t>
            </a:r>
          </a:p>
          <a:p>
            <a:pPr lvl="1"/>
            <a:r>
              <a:rPr lang="en-US" dirty="0"/>
              <a:t>Else if 2 or more authors belong to the same college but different department, increment the college count by 1</a:t>
            </a:r>
          </a:p>
          <a:p>
            <a:pPr lvl="1"/>
            <a:r>
              <a:rPr lang="en-US" dirty="0"/>
              <a:t>Else if 2 or more authors belong to the different colleges, then increase the university count of corresponding authors by 1</a:t>
            </a:r>
          </a:p>
          <a:p>
            <a:r>
              <a:rPr lang="en-US" dirty="0"/>
              <a:t>The analysis is on a publication level, that is, each publication is considered independent and a record is incremented only once. Example if there are 5 authors from the same department, each of these authors will get a department collaboration count of 1 and not 5</a:t>
            </a:r>
          </a:p>
        </p:txBody>
      </p:sp>
    </p:spTree>
    <p:extLst>
      <p:ext uri="{BB962C8B-B14F-4D97-AF65-F5344CB8AC3E}">
        <p14:creationId xmlns:p14="http://schemas.microsoft.com/office/powerpoint/2010/main" val="23429407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TAMU Publication Analysis</vt:lpstr>
      <vt:lpstr>Objective</vt:lpstr>
      <vt:lpstr>Data Set 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TAMU Publication Analysis</dc:title>
  <dc:creator>Ninad Sapate</dc:creator>
  <cp:lastModifiedBy>Ninad Sapate</cp:lastModifiedBy>
  <cp:revision>1</cp:revision>
  <dcterms:created xsi:type="dcterms:W3CDTF">2019-05-20T06:51:30Z</dcterms:created>
  <dcterms:modified xsi:type="dcterms:W3CDTF">2019-05-20T06:52:19Z</dcterms:modified>
</cp:coreProperties>
</file>