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257" r:id="rId3"/>
    <p:sldId id="261" r:id="rId4"/>
    <p:sldId id="285" r:id="rId5"/>
    <p:sldId id="258" r:id="rId6"/>
    <p:sldId id="259" r:id="rId7"/>
    <p:sldId id="260" r:id="rId8"/>
    <p:sldId id="275" r:id="rId9"/>
    <p:sldId id="276" r:id="rId10"/>
    <p:sldId id="262" r:id="rId11"/>
    <p:sldId id="282" r:id="rId12"/>
    <p:sldId id="263" r:id="rId13"/>
    <p:sldId id="264" r:id="rId14"/>
    <p:sldId id="265" r:id="rId15"/>
    <p:sldId id="267" r:id="rId16"/>
    <p:sldId id="266" r:id="rId17"/>
    <p:sldId id="268" r:id="rId18"/>
    <p:sldId id="269" r:id="rId19"/>
    <p:sldId id="270" r:id="rId20"/>
    <p:sldId id="271" r:id="rId21"/>
    <p:sldId id="280" r:id="rId22"/>
    <p:sldId id="279" r:id="rId23"/>
    <p:sldId id="281" r:id="rId24"/>
    <p:sldId id="272" r:id="rId25"/>
    <p:sldId id="273" r:id="rId26"/>
    <p:sldId id="274" r:id="rId27"/>
    <p:sldId id="283" r:id="rId28"/>
    <p:sldId id="284" r:id="rId29"/>
    <p:sldId id="277" r:id="rId30"/>
    <p:sldId id="27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83423"/>
  </p:normalViewPr>
  <p:slideViewPr>
    <p:cSldViewPr snapToGrid="0" snapToObjects="1" showGuides="1">
      <p:cViewPr>
        <p:scale>
          <a:sx n="65" d="100"/>
          <a:sy n="65" d="100"/>
        </p:scale>
        <p:origin x="3104" y="376"/>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C68D8-0823-374D-B1B6-ED9521EA6462}" type="datetimeFigureOut">
              <a:rPr lang="en-US" smtClean="0"/>
              <a:t>6/21/20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609969-9980-0640-848A-ACA15ED73E35}" type="slidenum">
              <a:rPr lang="en-US" smtClean="0"/>
              <a:t>‹#›</a:t>
            </a:fld>
            <a:endParaRPr lang="en-US"/>
          </a:p>
        </p:txBody>
      </p:sp>
    </p:spTree>
    <p:extLst>
      <p:ext uri="{BB962C8B-B14F-4D97-AF65-F5344CB8AC3E}">
        <p14:creationId xmlns:p14="http://schemas.microsoft.com/office/powerpoint/2010/main" val="1436962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scareers.dev/"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Algorithm" TargetMode="External"/><Relationship Id="rId7" Type="http://schemas.openxmlformats.org/officeDocument/2006/relationships/hyperlink" Target="https://en.wikipedia.org/wiki/Code_coverage"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Method_(computer_programming)" TargetMode="External"/><Relationship Id="rId5" Type="http://schemas.openxmlformats.org/officeDocument/2006/relationships/hyperlink" Target="https://en.wikipedia.org/wiki/Subroutine" TargetMode="External"/><Relationship Id="rId4" Type="http://schemas.openxmlformats.org/officeDocument/2006/relationships/hyperlink" Target="https://en.wikipedia.org/wiki/Unit_test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eeksforgeeks.org/fractional-knapsack-proble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or may not have heard of these job titles and may or may not know what they mean… </a:t>
            </a:r>
          </a:p>
          <a:p>
            <a:r>
              <a:rPr lang="en-US" dirty="0"/>
              <a:t>Depending on what you are looking to do after graduation, take a look at what is generally expected from each</a:t>
            </a:r>
          </a:p>
          <a:p>
            <a:r>
              <a:rPr lang="en-US" dirty="0"/>
              <a:t>Level 1 – Coder</a:t>
            </a:r>
          </a:p>
          <a:p>
            <a:r>
              <a:rPr lang="en-US" dirty="0"/>
              <a:t>Level 2 – Developer</a:t>
            </a:r>
          </a:p>
          <a:p>
            <a:r>
              <a:rPr lang="en-US" dirty="0"/>
              <a:t>Level 3 – Software Engineer</a:t>
            </a:r>
          </a:p>
        </p:txBody>
      </p:sp>
      <p:sp>
        <p:nvSpPr>
          <p:cNvPr id="4" name="Slide Number Placeholder 3"/>
          <p:cNvSpPr>
            <a:spLocks noGrp="1"/>
          </p:cNvSpPr>
          <p:nvPr>
            <p:ph type="sldNum" sz="quarter" idx="5"/>
          </p:nvPr>
        </p:nvSpPr>
        <p:spPr/>
        <p:txBody>
          <a:bodyPr/>
          <a:lstStyle/>
          <a:p>
            <a:fld id="{27609969-9980-0640-848A-ACA15ED73E35}" type="slidenum">
              <a:rPr lang="en-US" smtClean="0"/>
              <a:t>3</a:t>
            </a:fld>
            <a:endParaRPr lang="en-US"/>
          </a:p>
        </p:txBody>
      </p:sp>
    </p:spTree>
    <p:extLst>
      <p:ext uri="{BB962C8B-B14F-4D97-AF65-F5344CB8AC3E}">
        <p14:creationId xmlns:p14="http://schemas.microsoft.com/office/powerpoint/2010/main" val="3441454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609969-9980-0640-848A-ACA15ED73E35}" type="slidenum">
              <a:rPr lang="en-US" smtClean="0"/>
              <a:t>18</a:t>
            </a:fld>
            <a:endParaRPr lang="en-US"/>
          </a:p>
        </p:txBody>
      </p:sp>
    </p:spTree>
    <p:extLst>
      <p:ext uri="{BB962C8B-B14F-4D97-AF65-F5344CB8AC3E}">
        <p14:creationId xmlns:p14="http://schemas.microsoft.com/office/powerpoint/2010/main" val="4188596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609969-9980-0640-848A-ACA15ED73E35}" type="slidenum">
              <a:rPr lang="en-US" smtClean="0"/>
              <a:t>19</a:t>
            </a:fld>
            <a:endParaRPr lang="en-US"/>
          </a:p>
        </p:txBody>
      </p:sp>
    </p:spTree>
    <p:extLst>
      <p:ext uri="{BB962C8B-B14F-4D97-AF65-F5344CB8AC3E}">
        <p14:creationId xmlns:p14="http://schemas.microsoft.com/office/powerpoint/2010/main" val="3884146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you are given an hour to solve a problem, how much time should you spend actually coding?</a:t>
            </a:r>
          </a:p>
          <a:p>
            <a:pPr marL="171450" indent="-171450">
              <a:buFont typeface="Arial" panose="020B0604020202020204" pitchFamily="34" charset="0"/>
              <a:buChar char="•"/>
            </a:pPr>
            <a:r>
              <a:rPr lang="en-US" dirty="0"/>
              <a:t>Do you truly understand the what you are trying to solve – correct inputs, outputs, time complexity and space complexity</a:t>
            </a:r>
          </a:p>
          <a:p>
            <a:pPr marL="171450" indent="-171450">
              <a:buFont typeface="Arial" panose="020B0604020202020204" pitchFamily="34" charset="0"/>
              <a:buChar char="•"/>
            </a:pPr>
            <a:r>
              <a:rPr lang="en-US" dirty="0"/>
              <a:t>Trying to write code as they try to read through the problem with out planning for the right algorithm matches</a:t>
            </a:r>
          </a:p>
          <a:p>
            <a:pPr marL="171450" indent="-171450">
              <a:buFont typeface="Arial" panose="020B0604020202020204" pitchFamily="34" charset="0"/>
              <a:buChar char="•"/>
            </a:pPr>
            <a:r>
              <a:rPr lang="en-US" dirty="0"/>
              <a:t>Even though the most elegant algorithm would more than work, do not forget that either using a more naïve approach or even brute force could give you the answer you are looking for – these other algorithms might be easier to implement than the more elegant – this gives you the opportunity to actually answer the question within the allotted time plus you can always refine the answer once it is written out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7609969-9980-0640-848A-ACA15ED73E35}" type="slidenum">
              <a:rPr lang="en-US" smtClean="0"/>
              <a:t>5</a:t>
            </a:fld>
            <a:endParaRPr lang="en-US"/>
          </a:p>
        </p:txBody>
      </p:sp>
    </p:spTree>
    <p:extLst>
      <p:ext uri="{BB962C8B-B14F-4D97-AF65-F5344CB8AC3E}">
        <p14:creationId xmlns:p14="http://schemas.microsoft.com/office/powerpoint/2010/main" val="2984086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Most students are not taught a specific approach or have not even heard that these frameworks exist.</a:t>
            </a:r>
          </a:p>
          <a:p>
            <a:pPr marL="171450" indent="-171450">
              <a:buFont typeface="Arial" panose="020B0604020202020204" pitchFamily="34" charset="0"/>
              <a:buChar char="•"/>
            </a:pPr>
            <a:r>
              <a:rPr lang="en-US" dirty="0"/>
              <a:t>Frameworks developed for competitive coding and technical interview prep</a:t>
            </a:r>
          </a:p>
        </p:txBody>
      </p:sp>
      <p:sp>
        <p:nvSpPr>
          <p:cNvPr id="4" name="Slide Number Placeholder 3"/>
          <p:cNvSpPr>
            <a:spLocks noGrp="1"/>
          </p:cNvSpPr>
          <p:nvPr>
            <p:ph type="sldNum" sz="quarter" idx="5"/>
          </p:nvPr>
        </p:nvSpPr>
        <p:spPr/>
        <p:txBody>
          <a:bodyPr/>
          <a:lstStyle/>
          <a:p>
            <a:fld id="{27609969-9980-0640-848A-ACA15ED73E35}" type="slidenum">
              <a:rPr lang="en-US" smtClean="0"/>
              <a:t>7</a:t>
            </a:fld>
            <a:endParaRPr lang="en-US"/>
          </a:p>
        </p:txBody>
      </p:sp>
    </p:spTree>
    <p:extLst>
      <p:ext uri="{BB962C8B-B14F-4D97-AF65-F5344CB8AC3E}">
        <p14:creationId xmlns:p14="http://schemas.microsoft.com/office/powerpoint/2010/main" val="1485993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feedback I hear from new developers working on a programming problem revolves around uncertainty of where to start. You understand the problem, the logic, basics of the syntax, etc. If you see someone else’s code or have someone to guide you, you can follow along. But maybe you feel uncertain about doing it yourself and have trouble turning your thoughts into code at first even though you understand the syntax or logic. </a:t>
            </a:r>
            <a:r>
              <a:rPr lang="en-US" b="1" dirty="0"/>
              <a:t>Here’s my process and some tips to tackling a sample problem that hopefully some of you may find helpful in your journey.</a:t>
            </a:r>
          </a:p>
          <a:p>
            <a:endParaRPr lang="en-US" b="1" dirty="0"/>
          </a:p>
          <a:p>
            <a:r>
              <a:rPr lang="en-US" dirty="0"/>
              <a:t>https://</a:t>
            </a:r>
            <a:r>
              <a:rPr lang="en-US" dirty="0" err="1"/>
              <a:t>codeburst.io</a:t>
            </a:r>
            <a:r>
              <a:rPr lang="en-US" dirty="0"/>
              <a:t>/10-steps-to-solving-a-programming-problem-8a32d1e96d74</a:t>
            </a:r>
          </a:p>
        </p:txBody>
      </p:sp>
      <p:sp>
        <p:nvSpPr>
          <p:cNvPr id="4" name="Slide Number Placeholder 3"/>
          <p:cNvSpPr>
            <a:spLocks noGrp="1"/>
          </p:cNvSpPr>
          <p:nvPr>
            <p:ph type="sldNum" sz="quarter" idx="5"/>
          </p:nvPr>
        </p:nvSpPr>
        <p:spPr/>
        <p:txBody>
          <a:bodyPr/>
          <a:lstStyle/>
          <a:p>
            <a:fld id="{27609969-9980-0640-848A-ACA15ED73E35}" type="slidenum">
              <a:rPr lang="en-US" smtClean="0"/>
              <a:t>9</a:t>
            </a:fld>
            <a:endParaRPr lang="en-US"/>
          </a:p>
        </p:txBody>
      </p:sp>
    </p:spTree>
    <p:extLst>
      <p:ext uri="{BB962C8B-B14F-4D97-AF65-F5344CB8AC3E}">
        <p14:creationId xmlns:p14="http://schemas.microsoft.com/office/powerpoint/2010/main" val="4045019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post and subsequent posts are to not debate whether or not the current way of interviewing is the correct way of conducting interviews for developers. I am treating it as truth and explaining some important concepts on how I played the “game” of interviewing.</a:t>
            </a:r>
          </a:p>
          <a:p>
            <a:endParaRPr lang="en-US" dirty="0"/>
          </a:p>
          <a:p>
            <a:r>
              <a:rPr lang="en-US" dirty="0"/>
              <a:t>In this post, I would like to shed some light on the problem-solving framework I utilized in my interviews. It is best to always have some form of structure when tackling an algorithm question.</a:t>
            </a:r>
          </a:p>
          <a:p>
            <a:endParaRPr lang="en-US" dirty="0"/>
          </a:p>
          <a:p>
            <a:r>
              <a:rPr lang="en-US" dirty="0"/>
              <a:t>The </a:t>
            </a:r>
            <a:r>
              <a:rPr lang="en-US" i="1" dirty="0"/>
              <a:t>worst possible thing</a:t>
            </a:r>
            <a:r>
              <a:rPr lang="en-US" dirty="0"/>
              <a:t> you can ever do in an interview is immediately starting to write code after being presented with the question.</a:t>
            </a:r>
          </a:p>
          <a:p>
            <a:endParaRPr lang="en-US" dirty="0"/>
          </a:p>
          <a:p>
            <a:r>
              <a:rPr lang="en-US" dirty="0"/>
              <a:t>So, if you are not supposed to be coding, then what are you supposed to be doing? This is where UMPIRE comes into play.</a:t>
            </a:r>
          </a:p>
          <a:p>
            <a:endParaRPr lang="en-US" dirty="0"/>
          </a:p>
          <a:p>
            <a:r>
              <a:rPr lang="en-US" dirty="0"/>
              <a:t>Outside of applying UMPIRE to your problem-solving toolkit, I highly suggest you check out the community that I am building — </a:t>
            </a:r>
            <a:r>
              <a:rPr lang="en-US" dirty="0">
                <a:hlinkClick r:id="rId3"/>
              </a:rPr>
              <a:t>cscareers.dev</a:t>
            </a:r>
            <a:r>
              <a:rPr lang="en-US" dirty="0"/>
              <a:t>. We are aiming to provide our Discord community members with free company-specific interview questions, as well as mock interviews and resume reviews by engineers from top tech companies to help you obtain and ace the interview.</a:t>
            </a:r>
          </a:p>
          <a:p>
            <a:endParaRPr lang="en-US" dirty="0"/>
          </a:p>
          <a:p>
            <a:endParaRPr lang="en-US" dirty="0"/>
          </a:p>
          <a:p>
            <a:r>
              <a:rPr lang="en-US" dirty="0"/>
              <a:t>https://</a:t>
            </a:r>
            <a:r>
              <a:rPr lang="en-US" dirty="0" err="1"/>
              <a:t>medium.com</a:t>
            </a:r>
            <a:r>
              <a:rPr lang="en-US" dirty="0"/>
              <a:t>/better-programming/how-to-stop-being-afraid-of-technical-interviews-b60b064ff003</a:t>
            </a:r>
          </a:p>
        </p:txBody>
      </p:sp>
      <p:sp>
        <p:nvSpPr>
          <p:cNvPr id="4" name="Slide Number Placeholder 3"/>
          <p:cNvSpPr>
            <a:spLocks noGrp="1"/>
          </p:cNvSpPr>
          <p:nvPr>
            <p:ph type="sldNum" sz="quarter" idx="5"/>
          </p:nvPr>
        </p:nvSpPr>
        <p:spPr/>
        <p:txBody>
          <a:bodyPr/>
          <a:lstStyle/>
          <a:p>
            <a:fld id="{27609969-9980-0640-848A-ACA15ED73E35}" type="slidenum">
              <a:rPr lang="en-US" smtClean="0"/>
              <a:t>10</a:t>
            </a:fld>
            <a:endParaRPr lang="en-US"/>
          </a:p>
        </p:txBody>
      </p:sp>
    </p:spTree>
    <p:extLst>
      <p:ext uri="{BB962C8B-B14F-4D97-AF65-F5344CB8AC3E}">
        <p14:creationId xmlns:p14="http://schemas.microsoft.com/office/powerpoint/2010/main" val="3149425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programming, an edge case typically involves input values that require special handling in an </a:t>
            </a:r>
            <a:r>
              <a:rPr lang="en-US" dirty="0">
                <a:hlinkClick r:id="rId3" tooltip="Algorithm"/>
              </a:rPr>
              <a:t>algorithm</a:t>
            </a:r>
            <a:r>
              <a:rPr lang="en-US" dirty="0"/>
              <a:t> behind a computer program. As a measure for validating the behavior of computer programs in such cases, </a:t>
            </a:r>
            <a:r>
              <a:rPr lang="en-US" dirty="0">
                <a:hlinkClick r:id="rId4" tooltip="Unit testing"/>
              </a:rPr>
              <a:t>unit tests</a:t>
            </a:r>
            <a:r>
              <a:rPr lang="en-US" dirty="0"/>
              <a:t> are usually created; they are testing boundary conditions of an </a:t>
            </a:r>
            <a:r>
              <a:rPr lang="en-US" dirty="0">
                <a:hlinkClick r:id="rId3" tooltip="Algorithm"/>
              </a:rPr>
              <a:t>algorithm</a:t>
            </a:r>
            <a:r>
              <a:rPr lang="en-US" dirty="0"/>
              <a:t>, </a:t>
            </a:r>
            <a:r>
              <a:rPr lang="en-US" dirty="0">
                <a:hlinkClick r:id="rId5" tooltip="Subroutine"/>
              </a:rPr>
              <a:t>function</a:t>
            </a:r>
            <a:r>
              <a:rPr lang="en-US" dirty="0"/>
              <a:t> or </a:t>
            </a:r>
            <a:r>
              <a:rPr lang="en-US" dirty="0">
                <a:hlinkClick r:id="rId6" tooltip="Method (computer programming)"/>
              </a:rPr>
              <a:t>method</a:t>
            </a:r>
            <a:r>
              <a:rPr lang="en-US" dirty="0"/>
              <a:t>. A series of edge cases around each "boundary" can be used to give reasonable </a:t>
            </a:r>
            <a:r>
              <a:rPr lang="en-US" dirty="0">
                <a:hlinkClick r:id="rId7" tooltip="Code coverage"/>
              </a:rPr>
              <a:t>coverage</a:t>
            </a:r>
            <a:r>
              <a:rPr lang="en-US" dirty="0"/>
              <a:t> and confidence using the assumption that if it behaves correctly at the edges, it should behave everywhere else.</a:t>
            </a:r>
          </a:p>
          <a:p>
            <a:r>
              <a:rPr lang="en-US" dirty="0"/>
              <a:t>For example, a function that divides two numbers might be tested using both very large and very small numbers. This assumes that if it works for both ends of the magnitude spectrum, it should work correctly in between. </a:t>
            </a:r>
          </a:p>
          <a:p>
            <a:endParaRPr lang="en-US" dirty="0"/>
          </a:p>
        </p:txBody>
      </p:sp>
      <p:sp>
        <p:nvSpPr>
          <p:cNvPr id="4" name="Slide Number Placeholder 3"/>
          <p:cNvSpPr>
            <a:spLocks noGrp="1"/>
          </p:cNvSpPr>
          <p:nvPr>
            <p:ph type="sldNum" sz="quarter" idx="5"/>
          </p:nvPr>
        </p:nvSpPr>
        <p:spPr/>
        <p:txBody>
          <a:bodyPr/>
          <a:lstStyle/>
          <a:p>
            <a:fld id="{27609969-9980-0640-848A-ACA15ED73E35}" type="slidenum">
              <a:rPr lang="en-US" smtClean="0"/>
              <a:t>12</a:t>
            </a:fld>
            <a:endParaRPr lang="en-US"/>
          </a:p>
        </p:txBody>
      </p:sp>
    </p:spTree>
    <p:extLst>
      <p:ext uri="{BB962C8B-B14F-4D97-AF65-F5344CB8AC3E}">
        <p14:creationId xmlns:p14="http://schemas.microsoft.com/office/powerpoint/2010/main" val="164850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GeeksforGeeks</a:t>
            </a:r>
            <a:endParaRPr lang="en-US" dirty="0"/>
          </a:p>
          <a:p>
            <a:r>
              <a:rPr lang="en-US" dirty="0"/>
              <a:t>A computer science portal for geeks</a:t>
            </a:r>
          </a:p>
          <a:p>
            <a:r>
              <a:rPr lang="en-US" dirty="0"/>
              <a:t>https://</a:t>
            </a:r>
            <a:r>
              <a:rPr lang="en-US" dirty="0" err="1"/>
              <a:t>geeksforgeeks.org</a:t>
            </a:r>
            <a:endParaRPr lang="en-US" dirty="0"/>
          </a:p>
        </p:txBody>
      </p:sp>
      <p:sp>
        <p:nvSpPr>
          <p:cNvPr id="4" name="Slide Number Placeholder 3"/>
          <p:cNvSpPr>
            <a:spLocks noGrp="1"/>
          </p:cNvSpPr>
          <p:nvPr>
            <p:ph type="sldNum" sz="quarter" idx="5"/>
          </p:nvPr>
        </p:nvSpPr>
        <p:spPr/>
        <p:txBody>
          <a:bodyPr/>
          <a:lstStyle/>
          <a:p>
            <a:fld id="{27609969-9980-0640-848A-ACA15ED73E35}" type="slidenum">
              <a:rPr lang="en-US" smtClean="0"/>
              <a:t>14</a:t>
            </a:fld>
            <a:endParaRPr lang="en-US"/>
          </a:p>
        </p:txBody>
      </p:sp>
    </p:spTree>
    <p:extLst>
      <p:ext uri="{BB962C8B-B14F-4D97-AF65-F5344CB8AC3E}">
        <p14:creationId xmlns:p14="http://schemas.microsoft.com/office/powerpoint/2010/main" val="2701806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Paradigm – an example serving as a model; pattern</a:t>
            </a:r>
          </a:p>
          <a:p>
            <a:r>
              <a:rPr lang="en-US" dirty="0"/>
              <a:t>For example consider the </a:t>
            </a:r>
            <a:r>
              <a:rPr lang="en-US" dirty="0">
                <a:hlinkClick r:id="rId3"/>
              </a:rPr>
              <a:t>Fractional Knapsack Problem</a:t>
            </a:r>
            <a:r>
              <a:rPr lang="en-US" dirty="0"/>
              <a:t>. The local optimal strategy is to choose the item that has maximum value vs weight ratio. This strategy also leads to global optimal solution because we allowed to take fractions of an item.</a:t>
            </a:r>
          </a:p>
        </p:txBody>
      </p:sp>
      <p:sp>
        <p:nvSpPr>
          <p:cNvPr id="4" name="Slide Number Placeholder 3"/>
          <p:cNvSpPr>
            <a:spLocks noGrp="1"/>
          </p:cNvSpPr>
          <p:nvPr>
            <p:ph type="sldNum" sz="quarter" idx="5"/>
          </p:nvPr>
        </p:nvSpPr>
        <p:spPr/>
        <p:txBody>
          <a:bodyPr/>
          <a:lstStyle/>
          <a:p>
            <a:fld id="{27609969-9980-0640-848A-ACA15ED73E35}" type="slidenum">
              <a:rPr lang="en-US" smtClean="0"/>
              <a:t>16</a:t>
            </a:fld>
            <a:endParaRPr lang="en-US"/>
          </a:p>
        </p:txBody>
      </p:sp>
    </p:spTree>
    <p:extLst>
      <p:ext uri="{BB962C8B-B14F-4D97-AF65-F5344CB8AC3E}">
        <p14:creationId xmlns:p14="http://schemas.microsoft.com/office/powerpoint/2010/main" val="360674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paradigms (D &amp; C and DP) divide the given problem into subproblems and solve subproblems. How to choose one of them for a given problem? Divide and Conquer should be used when same subproblems are not evaluated many times. Otherwise Dynamic Programming or </a:t>
            </a:r>
            <a:r>
              <a:rPr lang="en-US" dirty="0" err="1"/>
              <a:t>Memoization</a:t>
            </a:r>
            <a:r>
              <a:rPr lang="en-US" dirty="0"/>
              <a:t> should be used. For example, Binary Search is a Divide and Conquer algorithm, we never evaluate the same subproblems again. On the other hand, for calculating nth Fibonacci number, Dynamic Programming should be preferred.</a:t>
            </a:r>
          </a:p>
        </p:txBody>
      </p:sp>
      <p:sp>
        <p:nvSpPr>
          <p:cNvPr id="4" name="Slide Number Placeholder 3"/>
          <p:cNvSpPr>
            <a:spLocks noGrp="1"/>
          </p:cNvSpPr>
          <p:nvPr>
            <p:ph type="sldNum" sz="quarter" idx="5"/>
          </p:nvPr>
        </p:nvSpPr>
        <p:spPr/>
        <p:txBody>
          <a:bodyPr/>
          <a:lstStyle/>
          <a:p>
            <a:fld id="{27609969-9980-0640-848A-ACA15ED73E35}" type="slidenum">
              <a:rPr lang="en-US" smtClean="0"/>
              <a:t>17</a:t>
            </a:fld>
            <a:endParaRPr lang="en-US"/>
          </a:p>
        </p:txBody>
      </p:sp>
    </p:spTree>
    <p:extLst>
      <p:ext uri="{BB962C8B-B14F-4D97-AF65-F5344CB8AC3E}">
        <p14:creationId xmlns:p14="http://schemas.microsoft.com/office/powerpoint/2010/main" val="82984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hackmd.io/nmpoUurhRumsMd3q0zUYBQ?edit" TargetMode="External"/><Relationship Id="rId2" Type="http://schemas.openxmlformats.org/officeDocument/2006/relationships/hyperlink" Target="https://repl.it/join/gpjgqciw-lfbox7" TargetMode="External"/><Relationship Id="rId1" Type="http://schemas.openxmlformats.org/officeDocument/2006/relationships/slideLayout" Target="../slideLayouts/slideLayout2.xml"/><Relationship Id="rId4" Type="http://schemas.openxmlformats.org/officeDocument/2006/relationships/image" Target="../media/image4.tif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codingcompetitions.withgoogle.com/" TargetMode="External"/><Relationship Id="rId3" Type="http://schemas.openxmlformats.org/officeDocument/2006/relationships/hyperlink" Target="https://repl.it/" TargetMode="External"/><Relationship Id="rId7" Type="http://schemas.openxmlformats.org/officeDocument/2006/relationships/hyperlink" Target="https://projecteuler.net/" TargetMode="External"/><Relationship Id="rId12" Type="http://schemas.openxmlformats.org/officeDocument/2006/relationships/hyperlink" Target="https://www.cs.umd.edu/class/fall2013/cmsc132h/slides/Week14/AlgorithmStrategies.pdf" TargetMode="External"/><Relationship Id="rId2" Type="http://schemas.openxmlformats.org/officeDocument/2006/relationships/hyperlink" Target="https://hackmd.io/" TargetMode="External"/><Relationship Id="rId1" Type="http://schemas.openxmlformats.org/officeDocument/2006/relationships/slideLayout" Target="../slideLayouts/slideLayout15.xml"/><Relationship Id="rId6" Type="http://schemas.openxmlformats.org/officeDocument/2006/relationships/hyperlink" Target="https://www.hackerrank.com/" TargetMode="External"/><Relationship Id="rId11" Type="http://schemas.openxmlformats.org/officeDocument/2006/relationships/hyperlink" Target="https://medium.com/swlh/strategies-in-algorithm-design-17029c7beb57" TargetMode="External"/><Relationship Id="rId5" Type="http://schemas.openxmlformats.org/officeDocument/2006/relationships/hyperlink" Target="https://leekcode.com/" TargetMode="External"/><Relationship Id="rId10" Type="http://schemas.openxmlformats.org/officeDocument/2006/relationships/hyperlink" Target="https://www.bigocheatsheet.com/" TargetMode="External"/><Relationship Id="rId4" Type="http://schemas.openxmlformats.org/officeDocument/2006/relationships/hyperlink" Target="https://pythontutor.com/" TargetMode="External"/><Relationship Id="rId9" Type="http://schemas.openxmlformats.org/officeDocument/2006/relationships/hyperlink" Target="https://geeksforgeeks.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5F5C7-AF37-2D4B-BEBB-A52B07C507B7}"/>
              </a:ext>
            </a:extLst>
          </p:cNvPr>
          <p:cNvSpPr>
            <a:spLocks noGrp="1"/>
          </p:cNvSpPr>
          <p:nvPr>
            <p:ph type="ctrTitle"/>
          </p:nvPr>
        </p:nvSpPr>
        <p:spPr/>
        <p:txBody>
          <a:bodyPr/>
          <a:lstStyle/>
          <a:p>
            <a:r>
              <a:rPr lang="en-US" dirty="0"/>
              <a:t>Data structures</a:t>
            </a:r>
          </a:p>
        </p:txBody>
      </p:sp>
      <p:sp>
        <p:nvSpPr>
          <p:cNvPr id="3" name="Subtitle 2">
            <a:extLst>
              <a:ext uri="{FF2B5EF4-FFF2-40B4-BE49-F238E27FC236}">
                <a16:creationId xmlns:a16="http://schemas.microsoft.com/office/drawing/2014/main" id="{C6E4BBB8-DA06-E940-A5AD-4B3AAB086695}"/>
              </a:ext>
            </a:extLst>
          </p:cNvPr>
          <p:cNvSpPr>
            <a:spLocks noGrp="1"/>
          </p:cNvSpPr>
          <p:nvPr>
            <p:ph type="subTitle" idx="1"/>
          </p:nvPr>
        </p:nvSpPr>
        <p:spPr/>
        <p:txBody>
          <a:bodyPr/>
          <a:lstStyle/>
          <a:p>
            <a:r>
              <a:rPr lang="en-US" dirty="0"/>
              <a:t>Problem Solving Techniques</a:t>
            </a:r>
          </a:p>
        </p:txBody>
      </p:sp>
    </p:spTree>
    <p:extLst>
      <p:ext uri="{BB962C8B-B14F-4D97-AF65-F5344CB8AC3E}">
        <p14:creationId xmlns:p14="http://schemas.microsoft.com/office/powerpoint/2010/main" val="166156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30E1-47C1-2E43-A56B-A9D6A2DFF317}"/>
              </a:ext>
            </a:extLst>
          </p:cNvPr>
          <p:cNvSpPr>
            <a:spLocks noGrp="1"/>
          </p:cNvSpPr>
          <p:nvPr>
            <p:ph type="title"/>
          </p:nvPr>
        </p:nvSpPr>
        <p:spPr/>
        <p:txBody>
          <a:bodyPr/>
          <a:lstStyle/>
          <a:p>
            <a:r>
              <a:rPr lang="en-US" dirty="0"/>
              <a:t>Umpire Framework</a:t>
            </a:r>
          </a:p>
        </p:txBody>
      </p:sp>
      <p:sp>
        <p:nvSpPr>
          <p:cNvPr id="3" name="Content Placeholder 2">
            <a:extLst>
              <a:ext uri="{FF2B5EF4-FFF2-40B4-BE49-F238E27FC236}">
                <a16:creationId xmlns:a16="http://schemas.microsoft.com/office/drawing/2014/main" id="{14A43388-51D4-074C-9B26-B20C1373CE53}"/>
              </a:ext>
            </a:extLst>
          </p:cNvPr>
          <p:cNvSpPr>
            <a:spLocks noGrp="1"/>
          </p:cNvSpPr>
          <p:nvPr>
            <p:ph idx="1"/>
          </p:nvPr>
        </p:nvSpPr>
        <p:spPr/>
        <p:txBody>
          <a:bodyPr>
            <a:normAutofit/>
          </a:bodyPr>
          <a:lstStyle/>
          <a:p>
            <a:r>
              <a:rPr lang="en-US" sz="3600" b="1" dirty="0"/>
              <a:t>Understand</a:t>
            </a:r>
          </a:p>
          <a:p>
            <a:r>
              <a:rPr lang="en-US" sz="3600" b="1" dirty="0"/>
              <a:t>Match</a:t>
            </a:r>
          </a:p>
          <a:p>
            <a:r>
              <a:rPr lang="en-US" sz="3600" b="1" dirty="0"/>
              <a:t>Plan</a:t>
            </a:r>
          </a:p>
          <a:p>
            <a:r>
              <a:rPr lang="en-US" sz="3600" b="1" dirty="0"/>
              <a:t>Implement</a:t>
            </a:r>
          </a:p>
          <a:p>
            <a:r>
              <a:rPr lang="en-US" sz="3600" b="1" dirty="0"/>
              <a:t>Review</a:t>
            </a:r>
          </a:p>
          <a:p>
            <a:r>
              <a:rPr lang="en-US" sz="3600" b="1" dirty="0"/>
              <a:t>Evaluate</a:t>
            </a:r>
            <a:endParaRPr lang="en-US" sz="3600" dirty="0"/>
          </a:p>
        </p:txBody>
      </p:sp>
    </p:spTree>
    <p:extLst>
      <p:ext uri="{BB962C8B-B14F-4D97-AF65-F5344CB8AC3E}">
        <p14:creationId xmlns:p14="http://schemas.microsoft.com/office/powerpoint/2010/main" val="4011151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1A64-2042-9840-8CDA-8F086BD6F3B7}"/>
              </a:ext>
            </a:extLst>
          </p:cNvPr>
          <p:cNvSpPr>
            <a:spLocks noGrp="1"/>
          </p:cNvSpPr>
          <p:nvPr>
            <p:ph type="title"/>
          </p:nvPr>
        </p:nvSpPr>
        <p:spPr/>
        <p:txBody>
          <a:bodyPr/>
          <a:lstStyle/>
          <a:p>
            <a:r>
              <a:rPr lang="en-US" dirty="0"/>
              <a:t>Section 1</a:t>
            </a:r>
          </a:p>
        </p:txBody>
      </p:sp>
      <p:sp>
        <p:nvSpPr>
          <p:cNvPr id="3" name="Text Placeholder 2">
            <a:extLst>
              <a:ext uri="{FF2B5EF4-FFF2-40B4-BE49-F238E27FC236}">
                <a16:creationId xmlns:a16="http://schemas.microsoft.com/office/drawing/2014/main" id="{7D47CF8D-0B29-804B-A799-4E209C84F127}"/>
              </a:ext>
            </a:extLst>
          </p:cNvPr>
          <p:cNvSpPr>
            <a:spLocks noGrp="1"/>
          </p:cNvSpPr>
          <p:nvPr>
            <p:ph type="body" idx="1"/>
          </p:nvPr>
        </p:nvSpPr>
        <p:spPr/>
        <p:txBody>
          <a:bodyPr/>
          <a:lstStyle/>
          <a:p>
            <a:r>
              <a:rPr lang="en-US" dirty="0"/>
              <a:t>Understand, Match, Plan</a:t>
            </a:r>
          </a:p>
        </p:txBody>
      </p:sp>
    </p:spTree>
    <p:extLst>
      <p:ext uri="{BB962C8B-B14F-4D97-AF65-F5344CB8AC3E}">
        <p14:creationId xmlns:p14="http://schemas.microsoft.com/office/powerpoint/2010/main" val="335683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DFFD-D314-CE46-A9AD-832623358DFA}"/>
              </a:ext>
            </a:extLst>
          </p:cNvPr>
          <p:cNvSpPr>
            <a:spLocks noGrp="1"/>
          </p:cNvSpPr>
          <p:nvPr>
            <p:ph type="title"/>
          </p:nvPr>
        </p:nvSpPr>
        <p:spPr/>
        <p:txBody>
          <a:bodyPr/>
          <a:lstStyle/>
          <a:p>
            <a:r>
              <a:rPr lang="en-US" dirty="0"/>
              <a:t>Understand</a:t>
            </a:r>
          </a:p>
        </p:txBody>
      </p:sp>
      <p:sp>
        <p:nvSpPr>
          <p:cNvPr id="3" name="Content Placeholder 2">
            <a:extLst>
              <a:ext uri="{FF2B5EF4-FFF2-40B4-BE49-F238E27FC236}">
                <a16:creationId xmlns:a16="http://schemas.microsoft.com/office/drawing/2014/main" id="{DAD0AC39-73D1-F04C-8E42-D4C4B0F37167}"/>
              </a:ext>
            </a:extLst>
          </p:cNvPr>
          <p:cNvSpPr>
            <a:spLocks noGrp="1"/>
          </p:cNvSpPr>
          <p:nvPr>
            <p:ph sz="half" idx="1"/>
          </p:nvPr>
        </p:nvSpPr>
        <p:spPr/>
        <p:txBody>
          <a:bodyPr/>
          <a:lstStyle/>
          <a:p>
            <a:r>
              <a:rPr lang="en-US" dirty="0"/>
              <a:t>What the problem is asking for by using test cases and questions about the problem</a:t>
            </a:r>
          </a:p>
          <a:p>
            <a:r>
              <a:rPr lang="en-US" dirty="0"/>
              <a:t>Read the problem several times so that you truly understand what is being asked</a:t>
            </a:r>
          </a:p>
          <a:p>
            <a:r>
              <a:rPr lang="en-US" dirty="0"/>
              <a:t>Address any assumptions that you have about the problem</a:t>
            </a:r>
          </a:p>
          <a:p>
            <a:r>
              <a:rPr lang="en-US" dirty="0"/>
              <a:t>Also try to anticipate any edge cases that might arise while trying to solve the problem</a:t>
            </a:r>
          </a:p>
        </p:txBody>
      </p:sp>
      <p:sp>
        <p:nvSpPr>
          <p:cNvPr id="4" name="Content Placeholder 3">
            <a:extLst>
              <a:ext uri="{FF2B5EF4-FFF2-40B4-BE49-F238E27FC236}">
                <a16:creationId xmlns:a16="http://schemas.microsoft.com/office/drawing/2014/main" id="{CE99EECC-880B-FE4B-9A09-897EB94AD421}"/>
              </a:ext>
            </a:extLst>
          </p:cNvPr>
          <p:cNvSpPr>
            <a:spLocks noGrp="1"/>
          </p:cNvSpPr>
          <p:nvPr>
            <p:ph sz="half" idx="2"/>
          </p:nvPr>
        </p:nvSpPr>
        <p:spPr/>
        <p:txBody>
          <a:bodyPr/>
          <a:lstStyle/>
          <a:p>
            <a:r>
              <a:rPr lang="en-US" dirty="0"/>
              <a:t>Starting making your own examples of how a human would solve the problem</a:t>
            </a:r>
          </a:p>
          <a:p>
            <a:pPr lvl="1"/>
            <a:r>
              <a:rPr lang="en-US" i="1" dirty="0"/>
              <a:t>Remember a program is just an automated way of solving a problem</a:t>
            </a:r>
          </a:p>
          <a:p>
            <a:pPr lvl="1"/>
            <a:r>
              <a:rPr lang="en-US" dirty="0"/>
              <a:t>Make several examples of how to solve the problem by hand and start noticing the patterns</a:t>
            </a:r>
          </a:p>
          <a:p>
            <a:pPr lvl="1"/>
            <a:r>
              <a:rPr lang="en-US" dirty="0"/>
              <a:t>Use this information to reverse-engineer your human ‘code’ into actual code</a:t>
            </a:r>
          </a:p>
        </p:txBody>
      </p:sp>
    </p:spTree>
    <p:extLst>
      <p:ext uri="{BB962C8B-B14F-4D97-AF65-F5344CB8AC3E}">
        <p14:creationId xmlns:p14="http://schemas.microsoft.com/office/powerpoint/2010/main" val="716092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FFF2D-6C2A-254F-BA87-69B546767853}"/>
              </a:ext>
            </a:extLst>
          </p:cNvPr>
          <p:cNvSpPr>
            <a:spLocks noGrp="1"/>
          </p:cNvSpPr>
          <p:nvPr>
            <p:ph type="title"/>
          </p:nvPr>
        </p:nvSpPr>
        <p:spPr/>
        <p:txBody>
          <a:bodyPr/>
          <a:lstStyle/>
          <a:p>
            <a:r>
              <a:rPr lang="en-US" dirty="0"/>
              <a:t>Match</a:t>
            </a:r>
          </a:p>
        </p:txBody>
      </p:sp>
      <p:sp>
        <p:nvSpPr>
          <p:cNvPr id="6" name="Content Placeholder 5">
            <a:extLst>
              <a:ext uri="{FF2B5EF4-FFF2-40B4-BE49-F238E27FC236}">
                <a16:creationId xmlns:a16="http://schemas.microsoft.com/office/drawing/2014/main" id="{77CE23F1-08ED-DF4E-9048-E7EDF1A068AE}"/>
              </a:ext>
            </a:extLst>
          </p:cNvPr>
          <p:cNvSpPr>
            <a:spLocks noGrp="1"/>
          </p:cNvSpPr>
          <p:nvPr>
            <p:ph idx="1"/>
          </p:nvPr>
        </p:nvSpPr>
        <p:spPr/>
        <p:txBody>
          <a:bodyPr/>
          <a:lstStyle/>
          <a:p>
            <a:r>
              <a:rPr lang="en-US" dirty="0"/>
              <a:t>What does this problem looks like?</a:t>
            </a:r>
          </a:p>
          <a:p>
            <a:r>
              <a:rPr lang="en-US" dirty="0"/>
              <a:t>Are there known categories of problems, e.g. Linked List or Dynamic Programming and strategies or patterns in those categories</a:t>
            </a:r>
          </a:p>
          <a:p>
            <a:r>
              <a:rPr lang="en-US" dirty="0"/>
              <a:t>This is where knowing different data structures becomes important</a:t>
            </a:r>
          </a:p>
        </p:txBody>
      </p:sp>
    </p:spTree>
    <p:extLst>
      <p:ext uri="{BB962C8B-B14F-4D97-AF65-F5344CB8AC3E}">
        <p14:creationId xmlns:p14="http://schemas.microsoft.com/office/powerpoint/2010/main" val="2727654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71FB-C736-3D41-8EA1-82C0325C2A99}"/>
              </a:ext>
            </a:extLst>
          </p:cNvPr>
          <p:cNvSpPr>
            <a:spLocks noGrp="1"/>
          </p:cNvSpPr>
          <p:nvPr>
            <p:ph type="title"/>
          </p:nvPr>
        </p:nvSpPr>
        <p:spPr/>
        <p:txBody>
          <a:bodyPr/>
          <a:lstStyle/>
          <a:p>
            <a:r>
              <a:rPr lang="en-US" dirty="0"/>
              <a:t>Match  strategies</a:t>
            </a:r>
          </a:p>
        </p:txBody>
      </p:sp>
      <p:sp>
        <p:nvSpPr>
          <p:cNvPr id="3" name="Content Placeholder 2">
            <a:extLst>
              <a:ext uri="{FF2B5EF4-FFF2-40B4-BE49-F238E27FC236}">
                <a16:creationId xmlns:a16="http://schemas.microsoft.com/office/drawing/2014/main" id="{E9662B84-E6B2-BD48-B83C-0ADBE07FCE90}"/>
              </a:ext>
            </a:extLst>
          </p:cNvPr>
          <p:cNvSpPr>
            <a:spLocks noGrp="1"/>
          </p:cNvSpPr>
          <p:nvPr>
            <p:ph sz="half" idx="1"/>
          </p:nvPr>
        </p:nvSpPr>
        <p:spPr/>
        <p:txBody>
          <a:bodyPr>
            <a:normAutofit/>
          </a:bodyPr>
          <a:lstStyle/>
          <a:p>
            <a:r>
              <a:rPr lang="en-US" b="1" dirty="0"/>
              <a:t>Iteration: </a:t>
            </a:r>
            <a:r>
              <a:rPr lang="en-US" dirty="0"/>
              <a:t>the repeated execution of some groups of code statements</a:t>
            </a:r>
          </a:p>
          <a:p>
            <a:pPr lvl="1"/>
            <a:r>
              <a:rPr lang="en-US" dirty="0"/>
              <a:t>For or While Loops</a:t>
            </a:r>
          </a:p>
          <a:p>
            <a:pPr lvl="1"/>
            <a:r>
              <a:rPr lang="en-US" dirty="0"/>
              <a:t>Identify conditions for the loop(s)</a:t>
            </a:r>
          </a:p>
          <a:p>
            <a:pPr lvl="1"/>
            <a:r>
              <a:rPr lang="en-US" dirty="0"/>
              <a:t>Use with:</a:t>
            </a:r>
          </a:p>
          <a:p>
            <a:pPr lvl="2"/>
            <a:r>
              <a:rPr lang="en-US" dirty="0"/>
              <a:t>Arrays</a:t>
            </a:r>
          </a:p>
          <a:p>
            <a:pPr lvl="2"/>
            <a:r>
              <a:rPr lang="en-US" dirty="0"/>
              <a:t>Vectors</a:t>
            </a:r>
          </a:p>
          <a:p>
            <a:pPr lvl="2"/>
            <a:r>
              <a:rPr lang="en-US" dirty="0"/>
              <a:t>Lists</a:t>
            </a:r>
          </a:p>
          <a:p>
            <a:pPr lvl="2"/>
            <a:r>
              <a:rPr lang="en-US" dirty="0"/>
              <a:t>Strings</a:t>
            </a:r>
          </a:p>
          <a:p>
            <a:pPr lvl="2"/>
            <a:r>
              <a:rPr lang="en-US" dirty="0"/>
              <a:t>Stacks</a:t>
            </a:r>
          </a:p>
          <a:p>
            <a:pPr lvl="2"/>
            <a:r>
              <a:rPr lang="en-US" dirty="0"/>
              <a:t>Queue</a:t>
            </a:r>
          </a:p>
          <a:p>
            <a:pPr lvl="2"/>
            <a:r>
              <a:rPr lang="en-US" dirty="0"/>
              <a:t>Priority Queue</a:t>
            </a:r>
          </a:p>
          <a:p>
            <a:endParaRPr lang="en-US" dirty="0"/>
          </a:p>
        </p:txBody>
      </p:sp>
      <p:sp>
        <p:nvSpPr>
          <p:cNvPr id="4" name="Content Placeholder 3">
            <a:extLst>
              <a:ext uri="{FF2B5EF4-FFF2-40B4-BE49-F238E27FC236}">
                <a16:creationId xmlns:a16="http://schemas.microsoft.com/office/drawing/2014/main" id="{7C0B71B9-A0C7-C847-90B6-F0B67A2FDBA4}"/>
              </a:ext>
            </a:extLst>
          </p:cNvPr>
          <p:cNvSpPr>
            <a:spLocks noGrp="1"/>
          </p:cNvSpPr>
          <p:nvPr>
            <p:ph sz="half" idx="2"/>
          </p:nvPr>
        </p:nvSpPr>
        <p:spPr/>
        <p:txBody>
          <a:bodyPr/>
          <a:lstStyle/>
          <a:p>
            <a:pPr lvl="2"/>
            <a:r>
              <a:rPr lang="en-US" dirty="0"/>
              <a:t>Dynamic Programming</a:t>
            </a:r>
          </a:p>
          <a:p>
            <a:pPr lvl="2"/>
            <a:r>
              <a:rPr lang="en-US" dirty="0"/>
              <a:t>Greedy algorithms</a:t>
            </a:r>
          </a:p>
          <a:p>
            <a:pPr lvl="2"/>
            <a:r>
              <a:rPr lang="en-US" dirty="0"/>
              <a:t>BFS traversal of tree and graph</a:t>
            </a:r>
          </a:p>
          <a:p>
            <a:pPr lvl="2"/>
            <a:r>
              <a:rPr lang="en-US" dirty="0"/>
              <a:t>Problem-solving  using Hash Table and BST</a:t>
            </a:r>
          </a:p>
          <a:p>
            <a:pPr lvl="2"/>
            <a:r>
              <a:rPr lang="en-US" dirty="0"/>
              <a:t>Iterative Implementation of recursive code using a Stack</a:t>
            </a:r>
          </a:p>
        </p:txBody>
      </p:sp>
    </p:spTree>
    <p:extLst>
      <p:ext uri="{BB962C8B-B14F-4D97-AF65-F5344CB8AC3E}">
        <p14:creationId xmlns:p14="http://schemas.microsoft.com/office/powerpoint/2010/main" val="1066509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71FB-C736-3D41-8EA1-82C0325C2A99}"/>
              </a:ext>
            </a:extLst>
          </p:cNvPr>
          <p:cNvSpPr>
            <a:spLocks noGrp="1"/>
          </p:cNvSpPr>
          <p:nvPr>
            <p:ph type="title"/>
          </p:nvPr>
        </p:nvSpPr>
        <p:spPr/>
        <p:txBody>
          <a:bodyPr/>
          <a:lstStyle/>
          <a:p>
            <a:r>
              <a:rPr lang="en-US" dirty="0"/>
              <a:t>Match  strategies</a:t>
            </a:r>
          </a:p>
        </p:txBody>
      </p:sp>
      <p:sp>
        <p:nvSpPr>
          <p:cNvPr id="3" name="Content Placeholder 2">
            <a:extLst>
              <a:ext uri="{FF2B5EF4-FFF2-40B4-BE49-F238E27FC236}">
                <a16:creationId xmlns:a16="http://schemas.microsoft.com/office/drawing/2014/main" id="{E9662B84-E6B2-BD48-B83C-0ADBE07FCE90}"/>
              </a:ext>
            </a:extLst>
          </p:cNvPr>
          <p:cNvSpPr>
            <a:spLocks noGrp="1"/>
          </p:cNvSpPr>
          <p:nvPr>
            <p:ph sz="half" idx="1"/>
          </p:nvPr>
        </p:nvSpPr>
        <p:spPr/>
        <p:txBody>
          <a:bodyPr>
            <a:normAutofit fontScale="92500" lnSpcReduction="20000"/>
          </a:bodyPr>
          <a:lstStyle/>
          <a:p>
            <a:r>
              <a:rPr lang="en-US" b="1" dirty="0"/>
              <a:t>Recursion: </a:t>
            </a:r>
            <a:r>
              <a:rPr lang="en-US" dirty="0"/>
              <a:t>a function that calls itself until a “base condition” is true, and execution stops</a:t>
            </a:r>
          </a:p>
          <a:p>
            <a:pPr lvl="1"/>
            <a:r>
              <a:rPr lang="en-US" dirty="0"/>
              <a:t>Two parts: </a:t>
            </a:r>
          </a:p>
          <a:p>
            <a:pPr lvl="2"/>
            <a:r>
              <a:rPr lang="en-US" b="1" dirty="0"/>
              <a:t>Base Case: </a:t>
            </a:r>
            <a:r>
              <a:rPr lang="en-US" dirty="0"/>
              <a:t>smallest version of the problem for which we already know the solution – can return the result immediately</a:t>
            </a:r>
          </a:p>
          <a:p>
            <a:pPr lvl="2"/>
            <a:r>
              <a:rPr lang="en-US" b="1" dirty="0"/>
              <a:t>Recursive Structure: </a:t>
            </a:r>
            <a:r>
              <a:rPr lang="en-US" dirty="0"/>
              <a:t>solves the problem using smaller sub-problems; calls back itself to break the current problem down into a simpler level</a:t>
            </a:r>
            <a:endParaRPr lang="en-US" b="1" dirty="0"/>
          </a:p>
          <a:p>
            <a:endParaRPr lang="en-US" dirty="0"/>
          </a:p>
        </p:txBody>
      </p:sp>
      <p:sp>
        <p:nvSpPr>
          <p:cNvPr id="4" name="Content Placeholder 3">
            <a:extLst>
              <a:ext uri="{FF2B5EF4-FFF2-40B4-BE49-F238E27FC236}">
                <a16:creationId xmlns:a16="http://schemas.microsoft.com/office/drawing/2014/main" id="{7C0B71B9-A0C7-C847-90B6-F0B67A2FDBA4}"/>
              </a:ext>
            </a:extLst>
          </p:cNvPr>
          <p:cNvSpPr>
            <a:spLocks noGrp="1"/>
          </p:cNvSpPr>
          <p:nvPr>
            <p:ph sz="half" idx="2"/>
          </p:nvPr>
        </p:nvSpPr>
        <p:spPr/>
        <p:txBody>
          <a:bodyPr>
            <a:normAutofit fontScale="92500" lnSpcReduction="20000"/>
          </a:bodyPr>
          <a:lstStyle/>
          <a:p>
            <a:r>
              <a:rPr lang="en-US" b="1" dirty="0"/>
              <a:t>Brute Force: </a:t>
            </a:r>
            <a:r>
              <a:rPr lang="en-US" dirty="0"/>
              <a:t>straightforward method of solving a problem that rely on sheer computing power and trying every possibility rather than advanced techniques to improve efficiency</a:t>
            </a:r>
          </a:p>
          <a:p>
            <a:pPr lvl="1"/>
            <a:r>
              <a:rPr lang="en-US" dirty="0"/>
              <a:t>Examples include:</a:t>
            </a:r>
          </a:p>
          <a:p>
            <a:pPr lvl="2"/>
            <a:r>
              <a:rPr lang="en-US" dirty="0"/>
              <a:t>Graphs</a:t>
            </a:r>
          </a:p>
          <a:p>
            <a:pPr lvl="2"/>
            <a:r>
              <a:rPr lang="en-US" dirty="0"/>
              <a:t>Dynamic Programming</a:t>
            </a:r>
          </a:p>
          <a:p>
            <a:pPr lvl="2"/>
            <a:r>
              <a:rPr lang="en-US" dirty="0"/>
              <a:t>Sorting</a:t>
            </a:r>
          </a:p>
          <a:p>
            <a:pPr lvl="3"/>
            <a:r>
              <a:rPr lang="en-US" dirty="0"/>
              <a:t>Quicksort</a:t>
            </a:r>
          </a:p>
          <a:p>
            <a:pPr lvl="3"/>
            <a:r>
              <a:rPr lang="en-US" dirty="0" err="1"/>
              <a:t>Mergesort</a:t>
            </a:r>
            <a:endParaRPr lang="en-US" dirty="0"/>
          </a:p>
          <a:p>
            <a:pPr lvl="2"/>
            <a:r>
              <a:rPr lang="en-US" dirty="0"/>
              <a:t>Searching</a:t>
            </a:r>
          </a:p>
          <a:p>
            <a:pPr lvl="2"/>
            <a:r>
              <a:rPr lang="en-US" dirty="0"/>
              <a:t>Strings</a:t>
            </a:r>
          </a:p>
          <a:p>
            <a:pPr lvl="2"/>
            <a:r>
              <a:rPr lang="en-US" dirty="0"/>
              <a:t>Math</a:t>
            </a:r>
          </a:p>
          <a:p>
            <a:pPr lvl="2"/>
            <a:r>
              <a:rPr lang="en-US" dirty="0"/>
              <a:t>Computational Geometry</a:t>
            </a:r>
          </a:p>
          <a:p>
            <a:pPr lvl="2"/>
            <a:r>
              <a:rPr lang="en-US" dirty="0"/>
              <a:t>Optimization</a:t>
            </a:r>
          </a:p>
        </p:txBody>
      </p:sp>
    </p:spTree>
    <p:extLst>
      <p:ext uri="{BB962C8B-B14F-4D97-AF65-F5344CB8AC3E}">
        <p14:creationId xmlns:p14="http://schemas.microsoft.com/office/powerpoint/2010/main" val="37579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71FB-C736-3D41-8EA1-82C0325C2A99}"/>
              </a:ext>
            </a:extLst>
          </p:cNvPr>
          <p:cNvSpPr>
            <a:spLocks noGrp="1"/>
          </p:cNvSpPr>
          <p:nvPr>
            <p:ph type="title"/>
          </p:nvPr>
        </p:nvSpPr>
        <p:spPr/>
        <p:txBody>
          <a:bodyPr/>
          <a:lstStyle/>
          <a:p>
            <a:r>
              <a:rPr lang="en-US" dirty="0"/>
              <a:t>Match  strategies</a:t>
            </a:r>
          </a:p>
        </p:txBody>
      </p:sp>
      <p:sp>
        <p:nvSpPr>
          <p:cNvPr id="3" name="Content Placeholder 2">
            <a:extLst>
              <a:ext uri="{FF2B5EF4-FFF2-40B4-BE49-F238E27FC236}">
                <a16:creationId xmlns:a16="http://schemas.microsoft.com/office/drawing/2014/main" id="{E9662B84-E6B2-BD48-B83C-0ADBE07FCE90}"/>
              </a:ext>
            </a:extLst>
          </p:cNvPr>
          <p:cNvSpPr>
            <a:spLocks noGrp="1"/>
          </p:cNvSpPr>
          <p:nvPr>
            <p:ph sz="half" idx="1"/>
          </p:nvPr>
        </p:nvSpPr>
        <p:spPr/>
        <p:txBody>
          <a:bodyPr>
            <a:normAutofit lnSpcReduction="10000"/>
          </a:bodyPr>
          <a:lstStyle/>
          <a:p>
            <a:r>
              <a:rPr lang="en-US" b="1" dirty="0"/>
              <a:t>Backtracking: </a:t>
            </a:r>
            <a:r>
              <a:rPr lang="en-US" dirty="0"/>
              <a:t>solves the problem recursively by trying to build a solution incrementally, one piece at a time while removing those solutions that fail to satisfy the constraints of the problem at any point of time</a:t>
            </a:r>
          </a:p>
          <a:p>
            <a:pPr lvl="1"/>
            <a:r>
              <a:rPr lang="en-US" dirty="0"/>
              <a:t>Examples include:</a:t>
            </a:r>
          </a:p>
          <a:p>
            <a:pPr lvl="2"/>
            <a:r>
              <a:rPr lang="en-US" dirty="0"/>
              <a:t>Hamiltonian Cycle</a:t>
            </a:r>
          </a:p>
          <a:p>
            <a:pPr lvl="2"/>
            <a:r>
              <a:rPr lang="en-US" dirty="0"/>
              <a:t>The Knight’s Tour</a:t>
            </a:r>
          </a:p>
          <a:p>
            <a:pPr lvl="2"/>
            <a:r>
              <a:rPr lang="en-US" dirty="0"/>
              <a:t>N Queen Problem</a:t>
            </a:r>
          </a:p>
          <a:p>
            <a:pPr lvl="2"/>
            <a:r>
              <a:rPr lang="en-US" dirty="0"/>
              <a:t>Sudoku </a:t>
            </a:r>
          </a:p>
        </p:txBody>
      </p:sp>
      <p:sp>
        <p:nvSpPr>
          <p:cNvPr id="4" name="Content Placeholder 3">
            <a:extLst>
              <a:ext uri="{FF2B5EF4-FFF2-40B4-BE49-F238E27FC236}">
                <a16:creationId xmlns:a16="http://schemas.microsoft.com/office/drawing/2014/main" id="{7C0B71B9-A0C7-C847-90B6-F0B67A2FDBA4}"/>
              </a:ext>
            </a:extLst>
          </p:cNvPr>
          <p:cNvSpPr>
            <a:spLocks noGrp="1"/>
          </p:cNvSpPr>
          <p:nvPr>
            <p:ph sz="half" idx="2"/>
          </p:nvPr>
        </p:nvSpPr>
        <p:spPr/>
        <p:txBody>
          <a:bodyPr>
            <a:normAutofit lnSpcReduction="10000"/>
          </a:bodyPr>
          <a:lstStyle/>
          <a:p>
            <a:r>
              <a:rPr lang="en-US" b="1" dirty="0"/>
              <a:t>Heuristics (Greedy Method): </a:t>
            </a:r>
            <a:r>
              <a:rPr lang="en-US" dirty="0"/>
              <a:t>uses an algorithmic paradigm that builds up piece by piece, always choosing the next piece that offers the most obvious and immediate benefit</a:t>
            </a:r>
          </a:p>
          <a:p>
            <a:pPr lvl="1"/>
            <a:r>
              <a:rPr lang="en-US" dirty="0"/>
              <a:t>Problems where choosing locally optimal also leads to global solutions are best fit for Greedy</a:t>
            </a:r>
          </a:p>
          <a:p>
            <a:pPr lvl="1"/>
            <a:r>
              <a:rPr lang="en-US" dirty="0"/>
              <a:t>Examples include:</a:t>
            </a:r>
          </a:p>
          <a:p>
            <a:pPr lvl="2"/>
            <a:r>
              <a:rPr lang="en-US" dirty="0"/>
              <a:t>Knapsack Problem</a:t>
            </a:r>
          </a:p>
          <a:p>
            <a:pPr lvl="2"/>
            <a:r>
              <a:rPr lang="en-US" dirty="0"/>
              <a:t>Policemen catch thieves</a:t>
            </a:r>
          </a:p>
          <a:p>
            <a:pPr lvl="2"/>
            <a:r>
              <a:rPr lang="en-US" dirty="0"/>
              <a:t>Assign Mice to Holes</a:t>
            </a:r>
          </a:p>
          <a:p>
            <a:pPr lvl="2"/>
            <a:r>
              <a:rPr lang="en-US" dirty="0"/>
              <a:t>Fitting Shelves Problem</a:t>
            </a:r>
          </a:p>
        </p:txBody>
      </p:sp>
    </p:spTree>
    <p:extLst>
      <p:ext uri="{BB962C8B-B14F-4D97-AF65-F5344CB8AC3E}">
        <p14:creationId xmlns:p14="http://schemas.microsoft.com/office/powerpoint/2010/main" val="2716893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71FB-C736-3D41-8EA1-82C0325C2A99}"/>
              </a:ext>
            </a:extLst>
          </p:cNvPr>
          <p:cNvSpPr>
            <a:spLocks noGrp="1"/>
          </p:cNvSpPr>
          <p:nvPr>
            <p:ph type="title"/>
          </p:nvPr>
        </p:nvSpPr>
        <p:spPr/>
        <p:txBody>
          <a:bodyPr/>
          <a:lstStyle/>
          <a:p>
            <a:r>
              <a:rPr lang="en-US" dirty="0"/>
              <a:t>Match  strategies</a:t>
            </a:r>
          </a:p>
        </p:txBody>
      </p:sp>
      <p:sp>
        <p:nvSpPr>
          <p:cNvPr id="3" name="Content Placeholder 2">
            <a:extLst>
              <a:ext uri="{FF2B5EF4-FFF2-40B4-BE49-F238E27FC236}">
                <a16:creationId xmlns:a16="http://schemas.microsoft.com/office/drawing/2014/main" id="{E9662B84-E6B2-BD48-B83C-0ADBE07FCE90}"/>
              </a:ext>
            </a:extLst>
          </p:cNvPr>
          <p:cNvSpPr>
            <a:spLocks noGrp="1"/>
          </p:cNvSpPr>
          <p:nvPr>
            <p:ph sz="half" idx="1"/>
          </p:nvPr>
        </p:nvSpPr>
        <p:spPr/>
        <p:txBody>
          <a:bodyPr>
            <a:normAutofit fontScale="92500" lnSpcReduction="10000"/>
          </a:bodyPr>
          <a:lstStyle/>
          <a:p>
            <a:r>
              <a:rPr lang="en-US" b="1" dirty="0"/>
              <a:t>Divide and Conquer: </a:t>
            </a:r>
            <a:r>
              <a:rPr lang="en-US" dirty="0"/>
              <a:t>solves the problem by breaking the problem into sub problems</a:t>
            </a:r>
          </a:p>
          <a:p>
            <a:pPr lvl="1"/>
            <a:r>
              <a:rPr lang="en-US" dirty="0"/>
              <a:t>3 Parts:</a:t>
            </a:r>
          </a:p>
          <a:p>
            <a:pPr lvl="2"/>
            <a:r>
              <a:rPr lang="en-US" b="1" dirty="0"/>
              <a:t>Divide: </a:t>
            </a:r>
            <a:r>
              <a:rPr lang="en-US" dirty="0"/>
              <a:t>dividing the problem into some sub problem</a:t>
            </a:r>
          </a:p>
          <a:p>
            <a:pPr lvl="2"/>
            <a:r>
              <a:rPr lang="en-US" b="1" dirty="0"/>
              <a:t>Conquer: </a:t>
            </a:r>
            <a:r>
              <a:rPr lang="en-US" dirty="0"/>
              <a:t>sub problem by calling recursively until sub problem is solved</a:t>
            </a:r>
          </a:p>
          <a:p>
            <a:pPr lvl="2"/>
            <a:r>
              <a:rPr lang="en-US" b="1" dirty="0"/>
              <a:t>Combine: </a:t>
            </a:r>
            <a:r>
              <a:rPr lang="en-US" dirty="0"/>
              <a:t>sub problem solved so that we will find problem solution</a:t>
            </a:r>
          </a:p>
          <a:p>
            <a:pPr lvl="1"/>
            <a:r>
              <a:rPr lang="en-US" dirty="0"/>
              <a:t>Examples include:</a:t>
            </a:r>
          </a:p>
          <a:p>
            <a:pPr lvl="2"/>
            <a:r>
              <a:rPr lang="en-US" dirty="0"/>
              <a:t>Binary Search</a:t>
            </a:r>
          </a:p>
          <a:p>
            <a:pPr lvl="2"/>
            <a:r>
              <a:rPr lang="en-US" dirty="0"/>
              <a:t>Quicksort</a:t>
            </a:r>
          </a:p>
          <a:p>
            <a:pPr lvl="2"/>
            <a:r>
              <a:rPr lang="en-US" dirty="0"/>
              <a:t>Merge Sort</a:t>
            </a:r>
          </a:p>
          <a:p>
            <a:pPr lvl="2"/>
            <a:r>
              <a:rPr lang="en-US" dirty="0"/>
              <a:t>Strassen’s Algorithm</a:t>
            </a:r>
          </a:p>
        </p:txBody>
      </p:sp>
      <p:sp>
        <p:nvSpPr>
          <p:cNvPr id="4" name="Content Placeholder 3">
            <a:extLst>
              <a:ext uri="{FF2B5EF4-FFF2-40B4-BE49-F238E27FC236}">
                <a16:creationId xmlns:a16="http://schemas.microsoft.com/office/drawing/2014/main" id="{7C0B71B9-A0C7-C847-90B6-F0B67A2FDBA4}"/>
              </a:ext>
            </a:extLst>
          </p:cNvPr>
          <p:cNvSpPr>
            <a:spLocks noGrp="1"/>
          </p:cNvSpPr>
          <p:nvPr>
            <p:ph sz="half" idx="2"/>
          </p:nvPr>
        </p:nvSpPr>
        <p:spPr/>
        <p:txBody>
          <a:bodyPr>
            <a:normAutofit fontScale="92500" lnSpcReduction="10000"/>
          </a:bodyPr>
          <a:lstStyle/>
          <a:p>
            <a:r>
              <a:rPr lang="en-US" b="1" dirty="0"/>
              <a:t>Dynamic Programming: </a:t>
            </a:r>
            <a:r>
              <a:rPr lang="en-US" dirty="0"/>
              <a:t>is the optimization over plain recursion. A problem with repeated recursive calls can also be solved dynamically. DP stores the results of sub problems, so they do not have to be recomputed later. Reduces time complexity from exponential to linear.</a:t>
            </a:r>
          </a:p>
          <a:p>
            <a:pPr lvl="1"/>
            <a:r>
              <a:rPr lang="en-US" dirty="0"/>
              <a:t>Examples include:</a:t>
            </a:r>
          </a:p>
          <a:p>
            <a:pPr lvl="2"/>
            <a:r>
              <a:rPr lang="en-US" dirty="0"/>
              <a:t>Fibonacci Numbers</a:t>
            </a:r>
          </a:p>
          <a:p>
            <a:pPr lvl="2"/>
            <a:r>
              <a:rPr lang="en-US" dirty="0"/>
              <a:t>Cutting rod</a:t>
            </a:r>
          </a:p>
          <a:p>
            <a:pPr lvl="2"/>
            <a:r>
              <a:rPr lang="en-US" dirty="0"/>
              <a:t>Ugly numbers</a:t>
            </a:r>
          </a:p>
          <a:p>
            <a:pPr lvl="2"/>
            <a:r>
              <a:rPr lang="en-US" dirty="0"/>
              <a:t>Coinage problem</a:t>
            </a:r>
          </a:p>
        </p:txBody>
      </p:sp>
    </p:spTree>
    <p:extLst>
      <p:ext uri="{BB962C8B-B14F-4D97-AF65-F5344CB8AC3E}">
        <p14:creationId xmlns:p14="http://schemas.microsoft.com/office/powerpoint/2010/main" val="258960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71FB-C736-3D41-8EA1-82C0325C2A99}"/>
              </a:ext>
            </a:extLst>
          </p:cNvPr>
          <p:cNvSpPr>
            <a:spLocks noGrp="1"/>
          </p:cNvSpPr>
          <p:nvPr>
            <p:ph type="title"/>
          </p:nvPr>
        </p:nvSpPr>
        <p:spPr/>
        <p:txBody>
          <a:bodyPr/>
          <a:lstStyle/>
          <a:p>
            <a:r>
              <a:rPr lang="en-US" dirty="0"/>
              <a:t>Match  strategies</a:t>
            </a:r>
          </a:p>
        </p:txBody>
      </p:sp>
      <p:sp>
        <p:nvSpPr>
          <p:cNvPr id="3" name="Content Placeholder 2">
            <a:extLst>
              <a:ext uri="{FF2B5EF4-FFF2-40B4-BE49-F238E27FC236}">
                <a16:creationId xmlns:a16="http://schemas.microsoft.com/office/drawing/2014/main" id="{E9662B84-E6B2-BD48-B83C-0ADBE07FCE90}"/>
              </a:ext>
            </a:extLst>
          </p:cNvPr>
          <p:cNvSpPr>
            <a:spLocks noGrp="1"/>
          </p:cNvSpPr>
          <p:nvPr>
            <p:ph sz="half" idx="1"/>
          </p:nvPr>
        </p:nvSpPr>
        <p:spPr/>
        <p:txBody>
          <a:bodyPr>
            <a:normAutofit lnSpcReduction="10000"/>
          </a:bodyPr>
          <a:lstStyle/>
          <a:p>
            <a:r>
              <a:rPr lang="en-US" b="1" dirty="0"/>
              <a:t>Branch and Bound: </a:t>
            </a:r>
            <a:r>
              <a:rPr lang="en-US" dirty="0"/>
              <a:t>is generally used for solving combinational optimization problems. They are typically exponential in time complexity. It works with Backtracking solutions when the upper and lower bounds of the best possible solution by discounting those branches which are out-of-bounds.</a:t>
            </a:r>
          </a:p>
          <a:p>
            <a:pPr lvl="1"/>
            <a:r>
              <a:rPr lang="en-US" dirty="0"/>
              <a:t>It can be used in these Examples:</a:t>
            </a:r>
          </a:p>
          <a:p>
            <a:pPr lvl="2"/>
            <a:r>
              <a:rPr lang="en-US" dirty="0"/>
              <a:t>0/1 Knapsack</a:t>
            </a:r>
          </a:p>
          <a:p>
            <a:pPr lvl="2"/>
            <a:r>
              <a:rPr lang="en-US" dirty="0"/>
              <a:t>N Queen</a:t>
            </a:r>
          </a:p>
          <a:p>
            <a:pPr lvl="2"/>
            <a:r>
              <a:rPr lang="en-US" dirty="0"/>
              <a:t>Traveling Salesman</a:t>
            </a:r>
          </a:p>
        </p:txBody>
      </p:sp>
      <p:sp>
        <p:nvSpPr>
          <p:cNvPr id="4" name="Content Placeholder 3">
            <a:extLst>
              <a:ext uri="{FF2B5EF4-FFF2-40B4-BE49-F238E27FC236}">
                <a16:creationId xmlns:a16="http://schemas.microsoft.com/office/drawing/2014/main" id="{7C0B71B9-A0C7-C847-90B6-F0B67A2FDBA4}"/>
              </a:ext>
            </a:extLst>
          </p:cNvPr>
          <p:cNvSpPr>
            <a:spLocks noGrp="1"/>
          </p:cNvSpPr>
          <p:nvPr>
            <p:ph sz="half" idx="2"/>
          </p:nvPr>
        </p:nvSpPr>
        <p:spPr/>
        <p:txBody>
          <a:bodyPr>
            <a:normAutofit lnSpcReduction="10000"/>
          </a:bodyPr>
          <a:lstStyle/>
          <a:p>
            <a:r>
              <a:rPr lang="en-US" b="1" dirty="0"/>
              <a:t>Two pointer: </a:t>
            </a:r>
            <a:r>
              <a:rPr lang="en-US" dirty="0"/>
              <a:t>used for searching through sorted lists, arrays, or strings</a:t>
            </a:r>
          </a:p>
          <a:p>
            <a:pPr lvl="1"/>
            <a:r>
              <a:rPr lang="en-US" dirty="0"/>
              <a:t>Types:</a:t>
            </a:r>
          </a:p>
          <a:p>
            <a:pPr lvl="2"/>
            <a:r>
              <a:rPr lang="en-US" dirty="0"/>
              <a:t>One slow-runner / one fast-runner</a:t>
            </a:r>
          </a:p>
          <a:p>
            <a:pPr lvl="2"/>
            <a:r>
              <a:rPr lang="en-US" dirty="0"/>
              <a:t>Start at each end</a:t>
            </a:r>
          </a:p>
          <a:p>
            <a:pPr lvl="1"/>
            <a:r>
              <a:rPr lang="en-US" dirty="0"/>
              <a:t>Examples include:</a:t>
            </a:r>
          </a:p>
          <a:p>
            <a:pPr lvl="2"/>
            <a:r>
              <a:rPr lang="en-US" dirty="0"/>
              <a:t>Reverse String</a:t>
            </a:r>
          </a:p>
          <a:p>
            <a:pPr lvl="2"/>
            <a:r>
              <a:rPr lang="en-US" dirty="0"/>
              <a:t>Find Duplicates in Array / List / Linked List</a:t>
            </a:r>
          </a:p>
          <a:p>
            <a:pPr lvl="2"/>
            <a:r>
              <a:rPr lang="en-US" dirty="0"/>
              <a:t>Valid Palindrome</a:t>
            </a:r>
          </a:p>
          <a:p>
            <a:pPr lvl="2"/>
            <a:r>
              <a:rPr lang="en-US" dirty="0"/>
              <a:t>Container with Most Water</a:t>
            </a:r>
          </a:p>
          <a:p>
            <a:pPr lvl="2"/>
            <a:endParaRPr lang="en-US" dirty="0"/>
          </a:p>
        </p:txBody>
      </p:sp>
    </p:spTree>
    <p:extLst>
      <p:ext uri="{BB962C8B-B14F-4D97-AF65-F5344CB8AC3E}">
        <p14:creationId xmlns:p14="http://schemas.microsoft.com/office/powerpoint/2010/main" val="2503787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E71FB-C736-3D41-8EA1-82C0325C2A99}"/>
              </a:ext>
            </a:extLst>
          </p:cNvPr>
          <p:cNvSpPr>
            <a:spLocks noGrp="1"/>
          </p:cNvSpPr>
          <p:nvPr>
            <p:ph type="title"/>
          </p:nvPr>
        </p:nvSpPr>
        <p:spPr/>
        <p:txBody>
          <a:bodyPr/>
          <a:lstStyle/>
          <a:p>
            <a:r>
              <a:rPr lang="en-US" dirty="0"/>
              <a:t>Match  strategies</a:t>
            </a:r>
          </a:p>
        </p:txBody>
      </p:sp>
      <p:sp>
        <p:nvSpPr>
          <p:cNvPr id="3" name="Content Placeholder 2">
            <a:extLst>
              <a:ext uri="{FF2B5EF4-FFF2-40B4-BE49-F238E27FC236}">
                <a16:creationId xmlns:a16="http://schemas.microsoft.com/office/drawing/2014/main" id="{E9662B84-E6B2-BD48-B83C-0ADBE07FCE90}"/>
              </a:ext>
            </a:extLst>
          </p:cNvPr>
          <p:cNvSpPr>
            <a:spLocks noGrp="1"/>
          </p:cNvSpPr>
          <p:nvPr>
            <p:ph sz="half" idx="1"/>
          </p:nvPr>
        </p:nvSpPr>
        <p:spPr/>
        <p:txBody>
          <a:bodyPr>
            <a:normAutofit/>
          </a:bodyPr>
          <a:lstStyle/>
          <a:p>
            <a:r>
              <a:rPr lang="en-US" b="1" dirty="0"/>
              <a:t>Sliding Window: </a:t>
            </a:r>
            <a:r>
              <a:rPr lang="en-US" dirty="0"/>
              <a:t>is a technique of showing how nested loops in some problems can be converted into a single loop. Used in finding values of sub-arrays and sub-lists within the overall array or list.</a:t>
            </a:r>
          </a:p>
          <a:p>
            <a:pPr lvl="1"/>
            <a:r>
              <a:rPr lang="en-US" dirty="0"/>
              <a:t>Examples include:</a:t>
            </a:r>
          </a:p>
          <a:p>
            <a:pPr lvl="2"/>
            <a:r>
              <a:rPr lang="en-US" dirty="0"/>
              <a:t>Longest Substring without Repeating Characters</a:t>
            </a:r>
          </a:p>
          <a:p>
            <a:pPr lvl="2"/>
            <a:r>
              <a:rPr lang="en-US" dirty="0"/>
              <a:t>Permutation of String</a:t>
            </a:r>
          </a:p>
          <a:p>
            <a:pPr lvl="2"/>
            <a:r>
              <a:rPr lang="en-US" dirty="0"/>
              <a:t>Subarrays with K Different Integers</a:t>
            </a:r>
          </a:p>
          <a:p>
            <a:pPr lvl="2"/>
            <a:r>
              <a:rPr lang="en-US" dirty="0"/>
              <a:t>Grumpy Bookstore Owner</a:t>
            </a:r>
          </a:p>
        </p:txBody>
      </p:sp>
      <p:sp>
        <p:nvSpPr>
          <p:cNvPr id="6" name="Content Placeholder 5">
            <a:extLst>
              <a:ext uri="{FF2B5EF4-FFF2-40B4-BE49-F238E27FC236}">
                <a16:creationId xmlns:a16="http://schemas.microsoft.com/office/drawing/2014/main" id="{D8E69FE1-EB77-DB4B-A828-1F727A2E3C1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324936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70D9-B1B3-1F45-834B-8943B5BDBC7C}"/>
              </a:ext>
            </a:extLst>
          </p:cNvPr>
          <p:cNvSpPr>
            <a:spLocks noGrp="1"/>
          </p:cNvSpPr>
          <p:nvPr>
            <p:ph type="title"/>
          </p:nvPr>
        </p:nvSpPr>
        <p:spPr/>
        <p:txBody>
          <a:bodyPr/>
          <a:lstStyle/>
          <a:p>
            <a:r>
              <a:rPr lang="en-US" dirty="0"/>
              <a:t>Everyone in this country should learn to program a computer, because it teaches you to think.</a:t>
            </a:r>
          </a:p>
        </p:txBody>
      </p:sp>
      <p:sp>
        <p:nvSpPr>
          <p:cNvPr id="5" name="Text Placeholder 4">
            <a:extLst>
              <a:ext uri="{FF2B5EF4-FFF2-40B4-BE49-F238E27FC236}">
                <a16:creationId xmlns:a16="http://schemas.microsoft.com/office/drawing/2014/main" id="{9B6BEEE8-D7DD-F243-A950-2BD3454EC4A4}"/>
              </a:ext>
            </a:extLst>
          </p:cNvPr>
          <p:cNvSpPr>
            <a:spLocks noGrp="1"/>
          </p:cNvSpPr>
          <p:nvPr>
            <p:ph type="body" sz="half" idx="2"/>
          </p:nvPr>
        </p:nvSpPr>
        <p:spPr/>
        <p:txBody>
          <a:bodyPr/>
          <a:lstStyle/>
          <a:p>
            <a:pPr algn="r"/>
            <a:r>
              <a:rPr lang="en-US" sz="2000" dirty="0"/>
              <a:t>— </a:t>
            </a:r>
            <a:r>
              <a:rPr lang="en-US" sz="2000" b="1" dirty="0"/>
              <a:t>Steve Jobs</a:t>
            </a:r>
          </a:p>
          <a:p>
            <a:endParaRPr lang="en-US" dirty="0"/>
          </a:p>
        </p:txBody>
      </p:sp>
    </p:spTree>
    <p:extLst>
      <p:ext uri="{BB962C8B-B14F-4D97-AF65-F5344CB8AC3E}">
        <p14:creationId xmlns:p14="http://schemas.microsoft.com/office/powerpoint/2010/main" val="2995155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3608-F4B3-284C-845C-E84474D0381E}"/>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CA1D5788-C3C9-EF4A-B046-849E89292AAF}"/>
              </a:ext>
            </a:extLst>
          </p:cNvPr>
          <p:cNvSpPr>
            <a:spLocks noGrp="1"/>
          </p:cNvSpPr>
          <p:nvPr>
            <p:ph idx="1"/>
          </p:nvPr>
        </p:nvSpPr>
        <p:spPr/>
        <p:txBody>
          <a:bodyPr>
            <a:normAutofit fontScale="92500" lnSpcReduction="10000"/>
          </a:bodyPr>
          <a:lstStyle/>
          <a:p>
            <a:r>
              <a:rPr lang="en-US" dirty="0"/>
              <a:t>the solution with appropriate visualizations and/or pseudocode</a:t>
            </a:r>
          </a:p>
          <a:p>
            <a:pPr lvl="1"/>
            <a:r>
              <a:rPr lang="en-US" dirty="0"/>
              <a:t>Draw out a flow chart</a:t>
            </a:r>
          </a:p>
          <a:p>
            <a:pPr lvl="1"/>
            <a:r>
              <a:rPr lang="en-US" dirty="0"/>
              <a:t>Write out programming comments</a:t>
            </a:r>
          </a:p>
          <a:p>
            <a:pPr lvl="1"/>
            <a:r>
              <a:rPr lang="en-US" dirty="0"/>
              <a:t>Write out pseudocode</a:t>
            </a:r>
          </a:p>
          <a:p>
            <a:r>
              <a:rPr lang="en-US" dirty="0"/>
              <a:t>If two or more solutions are viable, try to talk out which one is best</a:t>
            </a:r>
          </a:p>
          <a:p>
            <a:pPr lvl="1"/>
            <a:r>
              <a:rPr lang="en-US" dirty="0"/>
              <a:t>Time complexity</a:t>
            </a:r>
          </a:p>
          <a:p>
            <a:pPr lvl="1"/>
            <a:r>
              <a:rPr lang="en-US" dirty="0"/>
              <a:t>Space complexity</a:t>
            </a:r>
          </a:p>
          <a:p>
            <a:pPr lvl="1"/>
            <a:r>
              <a:rPr lang="en-US" dirty="0"/>
              <a:t>Ease of implementation</a:t>
            </a:r>
          </a:p>
          <a:p>
            <a:r>
              <a:rPr lang="en-US" dirty="0"/>
              <a:t>Determine if any helper methods are needed and what they will need for input and output</a:t>
            </a:r>
          </a:p>
          <a:p>
            <a:r>
              <a:rPr lang="en-US" dirty="0"/>
              <a:t>Always use insightful variable and method names to ensure not only you can keep track of them but also others that will be reading, updating, or evaluating your code</a:t>
            </a:r>
          </a:p>
        </p:txBody>
      </p:sp>
    </p:spTree>
    <p:extLst>
      <p:ext uri="{BB962C8B-B14F-4D97-AF65-F5344CB8AC3E}">
        <p14:creationId xmlns:p14="http://schemas.microsoft.com/office/powerpoint/2010/main" val="1926443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77104F-9148-0048-8BE3-FF184A0E151B}"/>
              </a:ext>
            </a:extLst>
          </p:cNvPr>
          <p:cNvSpPr>
            <a:spLocks noGrp="1"/>
          </p:cNvSpPr>
          <p:nvPr>
            <p:ph type="title"/>
          </p:nvPr>
        </p:nvSpPr>
        <p:spPr/>
        <p:txBody>
          <a:bodyPr/>
          <a:lstStyle/>
          <a:p>
            <a:r>
              <a:rPr lang="en-US" dirty="0"/>
              <a:t>Practical exercise</a:t>
            </a:r>
          </a:p>
        </p:txBody>
      </p:sp>
      <p:sp>
        <p:nvSpPr>
          <p:cNvPr id="3" name="Content Placeholder 2">
            <a:extLst>
              <a:ext uri="{FF2B5EF4-FFF2-40B4-BE49-F238E27FC236}">
                <a16:creationId xmlns:a16="http://schemas.microsoft.com/office/drawing/2014/main" id="{35524B58-4646-C949-879A-6277614849CA}"/>
              </a:ext>
            </a:extLst>
          </p:cNvPr>
          <p:cNvSpPr>
            <a:spLocks noGrp="1"/>
          </p:cNvSpPr>
          <p:nvPr>
            <p:ph idx="1"/>
          </p:nvPr>
        </p:nvSpPr>
        <p:spPr/>
        <p:txBody>
          <a:bodyPr>
            <a:normAutofit/>
          </a:bodyPr>
          <a:lstStyle/>
          <a:p>
            <a:pPr marL="0" indent="0">
              <a:buNone/>
            </a:pPr>
            <a:r>
              <a:rPr lang="en-US" dirty="0"/>
              <a:t>As a group, let’s walk through an example problem: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Let’s open two different links: </a:t>
            </a:r>
          </a:p>
          <a:p>
            <a:pPr marL="0" indent="0">
              <a:buNone/>
            </a:pPr>
            <a:r>
              <a:rPr lang="en-US" dirty="0"/>
              <a:t>	</a:t>
            </a:r>
            <a:r>
              <a:rPr lang="en-US" dirty="0" err="1"/>
              <a:t>repl.it</a:t>
            </a:r>
            <a:r>
              <a:rPr lang="en-US" dirty="0"/>
              <a:t>: </a:t>
            </a:r>
            <a:r>
              <a:rPr lang="en-US" dirty="0">
                <a:hlinkClick r:id="rId2"/>
              </a:rPr>
              <a:t>https://repl.it/join/gpjgqciw-lfbox7</a:t>
            </a:r>
            <a:endParaRPr lang="en-US" dirty="0"/>
          </a:p>
          <a:p>
            <a:pPr marL="0" indent="0">
              <a:buNone/>
            </a:pPr>
            <a:r>
              <a:rPr lang="en-US" dirty="0"/>
              <a:t>	</a:t>
            </a:r>
            <a:r>
              <a:rPr lang="en-US" dirty="0" err="1"/>
              <a:t>hackmd.io</a:t>
            </a:r>
            <a:r>
              <a:rPr lang="en-US" dirty="0"/>
              <a:t>: </a:t>
            </a:r>
            <a:r>
              <a:rPr lang="en-US" dirty="0">
                <a:hlinkClick r:id="rId3"/>
              </a:rPr>
              <a:t>https://hackmd.io/nmpoUurhRumsMd3q0zUYBQ?edit</a:t>
            </a:r>
            <a:endParaRPr lang="en-US" dirty="0"/>
          </a:p>
        </p:txBody>
      </p:sp>
      <p:pic>
        <p:nvPicPr>
          <p:cNvPr id="5" name="Picture 4">
            <a:extLst>
              <a:ext uri="{FF2B5EF4-FFF2-40B4-BE49-F238E27FC236}">
                <a16:creationId xmlns:a16="http://schemas.microsoft.com/office/drawing/2014/main" id="{E7CC5871-514F-7B49-8677-560F6F11AF76}"/>
              </a:ext>
            </a:extLst>
          </p:cNvPr>
          <p:cNvPicPr>
            <a:picLocks noChangeAspect="1"/>
          </p:cNvPicPr>
          <p:nvPr/>
        </p:nvPicPr>
        <p:blipFill>
          <a:blip r:embed="rId4"/>
          <a:stretch>
            <a:fillRect/>
          </a:stretch>
        </p:blipFill>
        <p:spPr>
          <a:xfrm>
            <a:off x="685800" y="2762250"/>
            <a:ext cx="10820400" cy="1279440"/>
          </a:xfrm>
          <a:prstGeom prst="rect">
            <a:avLst/>
          </a:prstGeom>
        </p:spPr>
      </p:pic>
    </p:spTree>
    <p:extLst>
      <p:ext uri="{BB962C8B-B14F-4D97-AF65-F5344CB8AC3E}">
        <p14:creationId xmlns:p14="http://schemas.microsoft.com/office/powerpoint/2010/main" val="1853588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4B58-4646-C949-879A-6277614849CA}"/>
              </a:ext>
            </a:extLst>
          </p:cNvPr>
          <p:cNvSpPr>
            <a:spLocks noGrp="1"/>
          </p:cNvSpPr>
          <p:nvPr>
            <p:ph idx="1"/>
          </p:nvPr>
        </p:nvSpPr>
        <p:spPr>
          <a:xfrm>
            <a:off x="685800" y="764374"/>
            <a:ext cx="10820400" cy="5454312"/>
          </a:xfrm>
        </p:spPr>
        <p:txBody>
          <a:bodyPr/>
          <a:lstStyle/>
          <a:p>
            <a:pPr marL="457200" indent="-457200">
              <a:buFont typeface="+mj-lt"/>
              <a:buAutoNum type="arabicPeriod"/>
            </a:pPr>
            <a:r>
              <a:rPr lang="en-US" dirty="0"/>
              <a:t>List out 3 different input/output examples (short input, long input, edge case)</a:t>
            </a:r>
          </a:p>
          <a:p>
            <a:pPr marL="457200" indent="-457200">
              <a:buFont typeface="+mj-lt"/>
              <a:buAutoNum type="arabicPeriod"/>
            </a:pPr>
            <a:r>
              <a:rPr lang="en-US" dirty="0"/>
              <a:t>List out any additional clarifying questions that you think need to be answered before you start thinking of a solution. Common questions include: </a:t>
            </a:r>
          </a:p>
          <a:p>
            <a:pPr lvl="1"/>
            <a:r>
              <a:rPr lang="en-US" dirty="0"/>
              <a:t>Are there any space and time constraints?</a:t>
            </a:r>
          </a:p>
          <a:p>
            <a:pPr lvl="1"/>
            <a:r>
              <a:rPr lang="en-US" dirty="0"/>
              <a:t>How should we handle null/empty inputs and outputs?</a:t>
            </a:r>
          </a:p>
          <a:p>
            <a:pPr lvl="1"/>
            <a:r>
              <a:rPr lang="en-US" dirty="0"/>
              <a:t>Will the inputs be sorted?</a:t>
            </a:r>
          </a:p>
          <a:p>
            <a:pPr lvl="1"/>
            <a:r>
              <a:rPr lang="en-US" dirty="0"/>
              <a:t>What is the largest input expected?</a:t>
            </a:r>
          </a:p>
          <a:p>
            <a:pPr marL="457200" indent="-457200">
              <a:buFont typeface="+mj-lt"/>
              <a:buAutoNum type="arabicPeriod"/>
            </a:pPr>
            <a:r>
              <a:rPr lang="en-US" dirty="0"/>
              <a:t>Verbally discuss 1-2 ways to solve the problem and discuss tradeoffs </a:t>
            </a:r>
          </a:p>
          <a:p>
            <a:pPr lvl="1"/>
            <a:r>
              <a:rPr lang="en-US" dirty="0"/>
              <a:t>Are there any data structure or techniques that can be used to solve this problem?</a:t>
            </a:r>
          </a:p>
          <a:p>
            <a:pPr marL="457200" indent="-457200">
              <a:buFont typeface="+mj-lt"/>
              <a:buAutoNum type="arabicPeriod"/>
            </a:pPr>
            <a:r>
              <a:rPr lang="en-US" dirty="0"/>
              <a:t>Think about any helper methods that would help you solve the problem.</a:t>
            </a:r>
          </a:p>
          <a:p>
            <a:pPr marL="457200" indent="-457200">
              <a:buFont typeface="+mj-lt"/>
              <a:buAutoNum type="arabicPeriod"/>
            </a:pPr>
            <a:r>
              <a:rPr lang="en-US" dirty="0"/>
              <a:t>Finally, write pseudocode. This is usually done in words with step by step instructions of what your code will do.</a:t>
            </a:r>
          </a:p>
          <a:p>
            <a:pPr marL="457200" indent="-457200">
              <a:buFont typeface="+mj-lt"/>
              <a:buAutoNum type="arabicPeriod"/>
            </a:pPr>
            <a:endParaRPr lang="en-US" dirty="0"/>
          </a:p>
        </p:txBody>
      </p:sp>
    </p:spTree>
    <p:extLst>
      <p:ext uri="{BB962C8B-B14F-4D97-AF65-F5344CB8AC3E}">
        <p14:creationId xmlns:p14="http://schemas.microsoft.com/office/powerpoint/2010/main" val="2001464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81A64-2042-9840-8CDA-8F086BD6F3B7}"/>
              </a:ext>
            </a:extLst>
          </p:cNvPr>
          <p:cNvSpPr>
            <a:spLocks noGrp="1"/>
          </p:cNvSpPr>
          <p:nvPr>
            <p:ph type="title"/>
          </p:nvPr>
        </p:nvSpPr>
        <p:spPr/>
        <p:txBody>
          <a:bodyPr/>
          <a:lstStyle/>
          <a:p>
            <a:r>
              <a:rPr lang="en-US" dirty="0"/>
              <a:t>Section 2</a:t>
            </a:r>
          </a:p>
        </p:txBody>
      </p:sp>
      <p:sp>
        <p:nvSpPr>
          <p:cNvPr id="3" name="Text Placeholder 2">
            <a:extLst>
              <a:ext uri="{FF2B5EF4-FFF2-40B4-BE49-F238E27FC236}">
                <a16:creationId xmlns:a16="http://schemas.microsoft.com/office/drawing/2014/main" id="{7D47CF8D-0B29-804B-A799-4E209C84F127}"/>
              </a:ext>
            </a:extLst>
          </p:cNvPr>
          <p:cNvSpPr>
            <a:spLocks noGrp="1"/>
          </p:cNvSpPr>
          <p:nvPr>
            <p:ph type="body" idx="1"/>
          </p:nvPr>
        </p:nvSpPr>
        <p:spPr/>
        <p:txBody>
          <a:bodyPr/>
          <a:lstStyle/>
          <a:p>
            <a:r>
              <a:rPr lang="en-US" dirty="0"/>
              <a:t>Implement, Review, Evaluate</a:t>
            </a:r>
          </a:p>
        </p:txBody>
      </p:sp>
    </p:spTree>
    <p:extLst>
      <p:ext uri="{BB962C8B-B14F-4D97-AF65-F5344CB8AC3E}">
        <p14:creationId xmlns:p14="http://schemas.microsoft.com/office/powerpoint/2010/main" val="4038107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72CA7-FD84-2349-95E4-D71828EE8004}"/>
              </a:ext>
            </a:extLst>
          </p:cNvPr>
          <p:cNvSpPr>
            <a:spLocks noGrp="1"/>
          </p:cNvSpPr>
          <p:nvPr>
            <p:ph type="title"/>
          </p:nvPr>
        </p:nvSpPr>
        <p:spPr/>
        <p:txBody>
          <a:bodyPr/>
          <a:lstStyle/>
          <a:p>
            <a:r>
              <a:rPr lang="en-US" dirty="0"/>
              <a:t>Implement</a:t>
            </a:r>
          </a:p>
        </p:txBody>
      </p:sp>
      <p:sp>
        <p:nvSpPr>
          <p:cNvPr id="3" name="Content Placeholder 2">
            <a:extLst>
              <a:ext uri="{FF2B5EF4-FFF2-40B4-BE49-F238E27FC236}">
                <a16:creationId xmlns:a16="http://schemas.microsoft.com/office/drawing/2014/main" id="{BF1C467C-D3FD-BC4F-9EBB-7B06A2DE95AF}"/>
              </a:ext>
            </a:extLst>
          </p:cNvPr>
          <p:cNvSpPr>
            <a:spLocks noGrp="1"/>
          </p:cNvSpPr>
          <p:nvPr>
            <p:ph idx="1"/>
          </p:nvPr>
        </p:nvSpPr>
        <p:spPr/>
        <p:txBody>
          <a:bodyPr/>
          <a:lstStyle/>
          <a:p>
            <a:r>
              <a:rPr lang="en-US" dirty="0"/>
              <a:t>the code to solve the problem</a:t>
            </a:r>
          </a:p>
          <a:p>
            <a:r>
              <a:rPr lang="en-US" dirty="0"/>
              <a:t>At this point, writing the code should be relatively trivial</a:t>
            </a:r>
          </a:p>
          <a:p>
            <a:r>
              <a:rPr lang="en-US" dirty="0"/>
              <a:t>If you used comments, write directly under your comments</a:t>
            </a:r>
          </a:p>
          <a:p>
            <a:r>
              <a:rPr lang="en-US" dirty="0"/>
              <a:t>Follow your pseudocode / comments / flow chart</a:t>
            </a:r>
          </a:p>
          <a:p>
            <a:r>
              <a:rPr lang="en-US" dirty="0"/>
              <a:t>This step should only take 10% of your total time with 70% of the time already being consumed by the previous three steps</a:t>
            </a:r>
          </a:p>
        </p:txBody>
      </p:sp>
    </p:spTree>
    <p:extLst>
      <p:ext uri="{BB962C8B-B14F-4D97-AF65-F5344CB8AC3E}">
        <p14:creationId xmlns:p14="http://schemas.microsoft.com/office/powerpoint/2010/main" val="247686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5C9F-4F97-6F4B-80D5-C307D62C7990}"/>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91A96384-66E6-8247-B010-D660A0714E94}"/>
              </a:ext>
            </a:extLst>
          </p:cNvPr>
          <p:cNvSpPr>
            <a:spLocks noGrp="1"/>
          </p:cNvSpPr>
          <p:nvPr>
            <p:ph idx="1"/>
          </p:nvPr>
        </p:nvSpPr>
        <p:spPr/>
        <p:txBody>
          <a:bodyPr/>
          <a:lstStyle/>
          <a:p>
            <a:r>
              <a:rPr lang="en-US" dirty="0"/>
              <a:t>the code by running specific example(s) and recording values (watchlist) of your code's variables along the way</a:t>
            </a:r>
          </a:p>
          <a:p>
            <a:pPr lvl="1"/>
            <a:r>
              <a:rPr lang="en-US" dirty="0"/>
              <a:t>Uses multiple test cases and do not forget about edge cases</a:t>
            </a:r>
          </a:p>
          <a:p>
            <a:r>
              <a:rPr lang="en-US" dirty="0"/>
              <a:t>Ensure that you can trace through your code from step one until it terminates to ensure you understand how it is working as well as if it is providing the correct output</a:t>
            </a:r>
          </a:p>
          <a:p>
            <a:pPr lvl="1"/>
            <a:r>
              <a:rPr lang="en-US" dirty="0"/>
              <a:t>Keep a running tally, either on paper or screen, of all the variable’s values throughout the program</a:t>
            </a:r>
          </a:p>
          <a:p>
            <a:pPr lvl="1"/>
            <a:r>
              <a:rPr lang="en-US" dirty="0"/>
              <a:t>This process will allow you to detect any bugs in the syntax</a:t>
            </a:r>
          </a:p>
        </p:txBody>
      </p:sp>
    </p:spTree>
    <p:extLst>
      <p:ext uri="{BB962C8B-B14F-4D97-AF65-F5344CB8AC3E}">
        <p14:creationId xmlns:p14="http://schemas.microsoft.com/office/powerpoint/2010/main" val="2795059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DE6D-0608-E94D-8945-0B370E74BCDD}"/>
              </a:ext>
            </a:extLst>
          </p:cNvPr>
          <p:cNvSpPr>
            <a:spLocks noGrp="1"/>
          </p:cNvSpPr>
          <p:nvPr>
            <p:ph type="title"/>
          </p:nvPr>
        </p:nvSpPr>
        <p:spPr/>
        <p:txBody>
          <a:bodyPr/>
          <a:lstStyle/>
          <a:p>
            <a:r>
              <a:rPr lang="en-US" dirty="0"/>
              <a:t>Evaluate</a:t>
            </a:r>
          </a:p>
        </p:txBody>
      </p:sp>
      <p:sp>
        <p:nvSpPr>
          <p:cNvPr id="3" name="Content Placeholder 2">
            <a:extLst>
              <a:ext uri="{FF2B5EF4-FFF2-40B4-BE49-F238E27FC236}">
                <a16:creationId xmlns:a16="http://schemas.microsoft.com/office/drawing/2014/main" id="{088E0689-2E1B-144C-80E4-33C57AE49CC3}"/>
              </a:ext>
            </a:extLst>
          </p:cNvPr>
          <p:cNvSpPr>
            <a:spLocks noGrp="1"/>
          </p:cNvSpPr>
          <p:nvPr>
            <p:ph idx="1"/>
          </p:nvPr>
        </p:nvSpPr>
        <p:spPr/>
        <p:txBody>
          <a:bodyPr/>
          <a:lstStyle/>
          <a:p>
            <a:r>
              <a:rPr lang="en-US" dirty="0"/>
              <a:t>the performance of your algorithm and state any strong/weak or future potential work</a:t>
            </a:r>
          </a:p>
          <a:p>
            <a:r>
              <a:rPr lang="en-US" dirty="0"/>
              <a:t>Determine and understand the Big-O complexities of your solution, both time and space</a:t>
            </a:r>
          </a:p>
          <a:p>
            <a:r>
              <a:rPr lang="en-US" dirty="0"/>
              <a:t>Take a minute and determine based on what you have learned so far if this is truly the best way to solve the problem</a:t>
            </a:r>
          </a:p>
          <a:p>
            <a:r>
              <a:rPr lang="en-US" dirty="0"/>
              <a:t>Think of ways to improve your program if you had additional time</a:t>
            </a:r>
          </a:p>
        </p:txBody>
      </p:sp>
    </p:spTree>
    <p:extLst>
      <p:ext uri="{BB962C8B-B14F-4D97-AF65-F5344CB8AC3E}">
        <p14:creationId xmlns:p14="http://schemas.microsoft.com/office/powerpoint/2010/main" val="1302508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77104F-9148-0048-8BE3-FF184A0E151B}"/>
              </a:ext>
            </a:extLst>
          </p:cNvPr>
          <p:cNvSpPr>
            <a:spLocks noGrp="1"/>
          </p:cNvSpPr>
          <p:nvPr>
            <p:ph type="title"/>
          </p:nvPr>
        </p:nvSpPr>
        <p:spPr/>
        <p:txBody>
          <a:bodyPr/>
          <a:lstStyle/>
          <a:p>
            <a:r>
              <a:rPr lang="en-US" dirty="0"/>
              <a:t>Practical exercise</a:t>
            </a:r>
          </a:p>
        </p:txBody>
      </p:sp>
      <p:sp>
        <p:nvSpPr>
          <p:cNvPr id="3" name="Content Placeholder 2">
            <a:extLst>
              <a:ext uri="{FF2B5EF4-FFF2-40B4-BE49-F238E27FC236}">
                <a16:creationId xmlns:a16="http://schemas.microsoft.com/office/drawing/2014/main" id="{35524B58-4646-C949-879A-6277614849CA}"/>
              </a:ext>
            </a:extLst>
          </p:cNvPr>
          <p:cNvSpPr>
            <a:spLocks noGrp="1"/>
          </p:cNvSpPr>
          <p:nvPr>
            <p:ph idx="1"/>
          </p:nvPr>
        </p:nvSpPr>
        <p:spPr/>
        <p:txBody>
          <a:bodyPr>
            <a:normAutofit/>
          </a:bodyPr>
          <a:lstStyle/>
          <a:p>
            <a:pPr marL="0" indent="0">
              <a:buNone/>
            </a:pPr>
            <a:r>
              <a:rPr lang="en-US" dirty="0"/>
              <a:t>As a group, let’s walk through an example problem: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Let’s continue with the I, R and E parts of UMPIRE</a:t>
            </a:r>
          </a:p>
        </p:txBody>
      </p:sp>
      <p:pic>
        <p:nvPicPr>
          <p:cNvPr id="5" name="Picture 4">
            <a:extLst>
              <a:ext uri="{FF2B5EF4-FFF2-40B4-BE49-F238E27FC236}">
                <a16:creationId xmlns:a16="http://schemas.microsoft.com/office/drawing/2014/main" id="{E7CC5871-514F-7B49-8677-560F6F11AF76}"/>
              </a:ext>
            </a:extLst>
          </p:cNvPr>
          <p:cNvPicPr>
            <a:picLocks noChangeAspect="1"/>
          </p:cNvPicPr>
          <p:nvPr/>
        </p:nvPicPr>
        <p:blipFill>
          <a:blip r:embed="rId2"/>
          <a:stretch>
            <a:fillRect/>
          </a:stretch>
        </p:blipFill>
        <p:spPr>
          <a:xfrm>
            <a:off x="685800" y="2762250"/>
            <a:ext cx="10820400" cy="1279440"/>
          </a:xfrm>
          <a:prstGeom prst="rect">
            <a:avLst/>
          </a:prstGeom>
        </p:spPr>
      </p:pic>
    </p:spTree>
    <p:extLst>
      <p:ext uri="{BB962C8B-B14F-4D97-AF65-F5344CB8AC3E}">
        <p14:creationId xmlns:p14="http://schemas.microsoft.com/office/powerpoint/2010/main" val="3278578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4B58-4646-C949-879A-6277614849CA}"/>
              </a:ext>
            </a:extLst>
          </p:cNvPr>
          <p:cNvSpPr>
            <a:spLocks noGrp="1"/>
          </p:cNvSpPr>
          <p:nvPr>
            <p:ph idx="1"/>
          </p:nvPr>
        </p:nvSpPr>
        <p:spPr>
          <a:xfrm>
            <a:off x="685800" y="764374"/>
            <a:ext cx="10820400" cy="5454312"/>
          </a:xfrm>
        </p:spPr>
        <p:txBody>
          <a:bodyPr>
            <a:normAutofit lnSpcReduction="10000"/>
          </a:bodyPr>
          <a:lstStyle/>
          <a:p>
            <a:pPr marL="457200" indent="-457200">
              <a:buFont typeface="+mj-lt"/>
              <a:buAutoNum type="arabicPeriod"/>
            </a:pPr>
            <a:r>
              <a:rPr lang="en-US" sz="3200" dirty="0"/>
              <a:t>Choose one of the pseudocode options to implement</a:t>
            </a:r>
          </a:p>
          <a:p>
            <a:pPr marL="457200" indent="-457200">
              <a:buFont typeface="+mj-lt"/>
              <a:buAutoNum type="arabicPeriod"/>
            </a:pPr>
            <a:r>
              <a:rPr lang="en-US" sz="3200" dirty="0"/>
              <a:t>Start implementing the code step by step</a:t>
            </a:r>
          </a:p>
          <a:p>
            <a:pPr marL="457200" indent="-457200">
              <a:buFont typeface="+mj-lt"/>
              <a:buAutoNum type="arabicPeriod"/>
            </a:pPr>
            <a:r>
              <a:rPr lang="en-US" sz="3200" dirty="0"/>
              <a:t>Pick two to three cases and record the code's values along the way. </a:t>
            </a:r>
          </a:p>
          <a:p>
            <a:pPr lvl="1"/>
            <a:r>
              <a:rPr lang="en-US" sz="2800" dirty="0"/>
              <a:t>Make sure to test out edge cases</a:t>
            </a:r>
          </a:p>
          <a:p>
            <a:pPr lvl="1"/>
            <a:r>
              <a:rPr lang="en-US" sz="2800" dirty="0"/>
              <a:t>If a test case does not pass, debug and find a solution to fix it</a:t>
            </a:r>
          </a:p>
          <a:p>
            <a:pPr marL="457200" indent="-457200">
              <a:buFont typeface="+mj-lt"/>
              <a:buAutoNum type="arabicPeriod"/>
            </a:pPr>
            <a:r>
              <a:rPr lang="en-US" sz="3200" dirty="0"/>
              <a:t>Once you're happy with the function, examine the time and space complexity</a:t>
            </a:r>
          </a:p>
          <a:p>
            <a:pPr marL="457200" indent="-457200">
              <a:buFont typeface="+mj-lt"/>
              <a:buAutoNum type="arabicPeriod"/>
            </a:pPr>
            <a:r>
              <a:rPr lang="en-US" sz="3200" dirty="0"/>
              <a:t>Discuss the strengths and weaknesses of the algorithm</a:t>
            </a:r>
          </a:p>
          <a:p>
            <a:pPr marL="457200" indent="-457200">
              <a:buFont typeface="+mj-lt"/>
              <a:buAutoNum type="arabicPeriod"/>
            </a:pPr>
            <a:endParaRPr lang="en-US" dirty="0"/>
          </a:p>
        </p:txBody>
      </p:sp>
    </p:spTree>
    <p:extLst>
      <p:ext uri="{BB962C8B-B14F-4D97-AF65-F5344CB8AC3E}">
        <p14:creationId xmlns:p14="http://schemas.microsoft.com/office/powerpoint/2010/main" val="1517190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ECA77B-922A-B749-8A20-B34636F59978}"/>
              </a:ext>
            </a:extLst>
          </p:cNvPr>
          <p:cNvSpPr>
            <a:spLocks noGrp="1"/>
          </p:cNvSpPr>
          <p:nvPr>
            <p:ph type="title"/>
          </p:nvPr>
        </p:nvSpPr>
        <p:spPr/>
        <p:txBody>
          <a:bodyPr/>
          <a:lstStyle/>
          <a:p>
            <a:r>
              <a:rPr lang="en-US" dirty="0"/>
              <a:t>Additional resources</a:t>
            </a:r>
          </a:p>
        </p:txBody>
      </p:sp>
      <p:sp>
        <p:nvSpPr>
          <p:cNvPr id="6" name="Text Placeholder 5">
            <a:extLst>
              <a:ext uri="{FF2B5EF4-FFF2-40B4-BE49-F238E27FC236}">
                <a16:creationId xmlns:a16="http://schemas.microsoft.com/office/drawing/2014/main" id="{17ABF058-31F2-954C-A5EF-5853BBC3E0C1}"/>
              </a:ext>
            </a:extLst>
          </p:cNvPr>
          <p:cNvSpPr>
            <a:spLocks noGrp="1"/>
          </p:cNvSpPr>
          <p:nvPr>
            <p:ph type="body" idx="1"/>
          </p:nvPr>
        </p:nvSpPr>
        <p:spPr>
          <a:xfrm>
            <a:off x="688618" y="2362200"/>
            <a:ext cx="3451582" cy="1104900"/>
          </a:xfrm>
        </p:spPr>
        <p:txBody>
          <a:bodyPr/>
          <a:lstStyle/>
          <a:p>
            <a:r>
              <a:rPr lang="en-US" dirty="0"/>
              <a:t>Online collaboration and compiling</a:t>
            </a:r>
          </a:p>
        </p:txBody>
      </p:sp>
      <p:sp>
        <p:nvSpPr>
          <p:cNvPr id="10" name="Text Placeholder 9">
            <a:extLst>
              <a:ext uri="{FF2B5EF4-FFF2-40B4-BE49-F238E27FC236}">
                <a16:creationId xmlns:a16="http://schemas.microsoft.com/office/drawing/2014/main" id="{03E0EDF7-AC01-604A-B14C-ACF60B8F84C3}"/>
              </a:ext>
            </a:extLst>
          </p:cNvPr>
          <p:cNvSpPr>
            <a:spLocks noGrp="1"/>
          </p:cNvSpPr>
          <p:nvPr>
            <p:ph type="body" sz="half" idx="18"/>
          </p:nvPr>
        </p:nvSpPr>
        <p:spPr>
          <a:xfrm>
            <a:off x="688618" y="3637722"/>
            <a:ext cx="3451582" cy="2580963"/>
          </a:xfrm>
        </p:spPr>
        <p:txBody>
          <a:bodyPr>
            <a:normAutofit/>
          </a:bodyPr>
          <a:lstStyle/>
          <a:p>
            <a:r>
              <a:rPr lang="en-US" sz="2000" dirty="0">
                <a:hlinkClick r:id="rId2"/>
              </a:rPr>
              <a:t>https://hackmd.io</a:t>
            </a:r>
            <a:endParaRPr lang="en-US" sz="2000" dirty="0"/>
          </a:p>
          <a:p>
            <a:r>
              <a:rPr lang="en-US" sz="2000" dirty="0">
                <a:hlinkClick r:id="rId3"/>
              </a:rPr>
              <a:t>https://repl.it</a:t>
            </a:r>
            <a:endParaRPr lang="en-US" sz="2000" dirty="0"/>
          </a:p>
          <a:p>
            <a:r>
              <a:rPr lang="en-US" sz="2000" dirty="0">
                <a:hlinkClick r:id="rId4"/>
              </a:rPr>
              <a:t>https://pythontutor.com</a:t>
            </a:r>
            <a:endParaRPr lang="en-US" sz="2000" dirty="0"/>
          </a:p>
          <a:p>
            <a:endParaRPr lang="en-US" sz="2000" dirty="0"/>
          </a:p>
        </p:txBody>
      </p:sp>
      <p:sp>
        <p:nvSpPr>
          <p:cNvPr id="7" name="Text Placeholder 6">
            <a:extLst>
              <a:ext uri="{FF2B5EF4-FFF2-40B4-BE49-F238E27FC236}">
                <a16:creationId xmlns:a16="http://schemas.microsoft.com/office/drawing/2014/main" id="{5916F5AC-E77C-0841-A722-CFE92F86F22A}"/>
              </a:ext>
            </a:extLst>
          </p:cNvPr>
          <p:cNvSpPr>
            <a:spLocks noGrp="1"/>
          </p:cNvSpPr>
          <p:nvPr>
            <p:ph type="body" sz="quarter" idx="3"/>
          </p:nvPr>
        </p:nvSpPr>
        <p:spPr>
          <a:xfrm>
            <a:off x="4370560" y="2362199"/>
            <a:ext cx="3448935" cy="1104901"/>
          </a:xfrm>
        </p:spPr>
        <p:txBody>
          <a:bodyPr/>
          <a:lstStyle/>
          <a:p>
            <a:r>
              <a:rPr lang="en-US" dirty="0"/>
              <a:t>Coding practice sites</a:t>
            </a:r>
          </a:p>
        </p:txBody>
      </p:sp>
      <p:sp>
        <p:nvSpPr>
          <p:cNvPr id="11" name="Text Placeholder 10">
            <a:extLst>
              <a:ext uri="{FF2B5EF4-FFF2-40B4-BE49-F238E27FC236}">
                <a16:creationId xmlns:a16="http://schemas.microsoft.com/office/drawing/2014/main" id="{4158FCDE-D80E-F746-B6D2-9BDDCE39BA36}"/>
              </a:ext>
            </a:extLst>
          </p:cNvPr>
          <p:cNvSpPr>
            <a:spLocks noGrp="1"/>
          </p:cNvSpPr>
          <p:nvPr>
            <p:ph type="body" sz="half" idx="19"/>
          </p:nvPr>
        </p:nvSpPr>
        <p:spPr>
          <a:xfrm>
            <a:off x="4374264" y="3637721"/>
            <a:ext cx="3448935" cy="2580963"/>
          </a:xfrm>
        </p:spPr>
        <p:txBody>
          <a:bodyPr>
            <a:normAutofit/>
          </a:bodyPr>
          <a:lstStyle/>
          <a:p>
            <a:r>
              <a:rPr lang="en-US" sz="2000" dirty="0">
                <a:hlinkClick r:id="rId5"/>
              </a:rPr>
              <a:t>https://leekcode.com</a:t>
            </a:r>
            <a:endParaRPr lang="en-US" sz="2000" dirty="0"/>
          </a:p>
          <a:p>
            <a:r>
              <a:rPr lang="en-US" sz="2000" dirty="0">
                <a:hlinkClick r:id="rId6"/>
              </a:rPr>
              <a:t>https://www.hackerrank.com</a:t>
            </a:r>
            <a:endParaRPr lang="en-US" sz="2000" dirty="0"/>
          </a:p>
          <a:p>
            <a:r>
              <a:rPr lang="en-US" sz="2000" dirty="0">
                <a:hlinkClick r:id="rId7"/>
              </a:rPr>
              <a:t>https://projecteuler.net</a:t>
            </a:r>
            <a:endParaRPr lang="en-US" sz="2000" dirty="0"/>
          </a:p>
          <a:p>
            <a:r>
              <a:rPr lang="en-US" sz="2000" dirty="0">
                <a:hlinkClick r:id="rId8"/>
              </a:rPr>
              <a:t>https://codingcompetitions.withgoogle.com/</a:t>
            </a:r>
            <a:endParaRPr lang="en-US" sz="2000" dirty="0"/>
          </a:p>
          <a:p>
            <a:endParaRPr lang="en-US" sz="2000" dirty="0"/>
          </a:p>
        </p:txBody>
      </p:sp>
      <p:sp>
        <p:nvSpPr>
          <p:cNvPr id="8" name="Text Placeholder 7">
            <a:extLst>
              <a:ext uri="{FF2B5EF4-FFF2-40B4-BE49-F238E27FC236}">
                <a16:creationId xmlns:a16="http://schemas.microsoft.com/office/drawing/2014/main" id="{027B2D73-AE00-EB45-8EB5-9BF4610426F0}"/>
              </a:ext>
            </a:extLst>
          </p:cNvPr>
          <p:cNvSpPr>
            <a:spLocks noGrp="1"/>
          </p:cNvSpPr>
          <p:nvPr>
            <p:ph type="body" sz="quarter" idx="13"/>
          </p:nvPr>
        </p:nvSpPr>
        <p:spPr>
          <a:xfrm>
            <a:off x="8045707" y="2362199"/>
            <a:ext cx="3456469" cy="1104901"/>
          </a:xfrm>
        </p:spPr>
        <p:txBody>
          <a:bodyPr/>
          <a:lstStyle/>
          <a:p>
            <a:r>
              <a:rPr lang="en-US" dirty="0"/>
              <a:t>Additional online resources</a:t>
            </a:r>
          </a:p>
        </p:txBody>
      </p:sp>
      <p:sp>
        <p:nvSpPr>
          <p:cNvPr id="12" name="Text Placeholder 11">
            <a:extLst>
              <a:ext uri="{FF2B5EF4-FFF2-40B4-BE49-F238E27FC236}">
                <a16:creationId xmlns:a16="http://schemas.microsoft.com/office/drawing/2014/main" id="{42DE37ED-8F4C-8A43-B6CF-956488F26F7E}"/>
              </a:ext>
            </a:extLst>
          </p:cNvPr>
          <p:cNvSpPr>
            <a:spLocks noGrp="1"/>
          </p:cNvSpPr>
          <p:nvPr>
            <p:ph type="body" sz="half" idx="20"/>
          </p:nvPr>
        </p:nvSpPr>
        <p:spPr>
          <a:xfrm>
            <a:off x="8049731" y="3637721"/>
            <a:ext cx="3452445" cy="2580962"/>
          </a:xfrm>
        </p:spPr>
        <p:txBody>
          <a:bodyPr>
            <a:normAutofit fontScale="92500" lnSpcReduction="20000"/>
          </a:bodyPr>
          <a:lstStyle/>
          <a:p>
            <a:r>
              <a:rPr lang="en-US" sz="2000" dirty="0">
                <a:hlinkClick r:id="rId9"/>
              </a:rPr>
              <a:t>https://geeksforgeeks.org</a:t>
            </a:r>
            <a:endParaRPr lang="en-US" sz="2000" dirty="0"/>
          </a:p>
          <a:p>
            <a:r>
              <a:rPr lang="en-US" sz="2000" dirty="0">
                <a:hlinkClick r:id="rId10"/>
              </a:rPr>
              <a:t>https://www.bigocheatsheet.com/</a:t>
            </a:r>
            <a:endParaRPr lang="en-US" sz="2000" dirty="0"/>
          </a:p>
          <a:p>
            <a:r>
              <a:rPr lang="en-US" sz="2000" dirty="0">
                <a:hlinkClick r:id="rId11"/>
              </a:rPr>
              <a:t>https://medium.com/swlh/strategies-in-algorithm-design-17029c7beb57</a:t>
            </a:r>
            <a:endParaRPr lang="en-US" sz="2000" dirty="0"/>
          </a:p>
          <a:p>
            <a:r>
              <a:rPr lang="en-US" sz="2000" dirty="0">
                <a:hlinkClick r:id="rId12"/>
              </a:rPr>
              <a:t>https://www.cs.umd.edu/class/fall2013/cmsc132h/slides/Week14/AlgorithmStrategies.pdf</a:t>
            </a:r>
            <a:endParaRPr lang="en-US" sz="2000" dirty="0"/>
          </a:p>
          <a:p>
            <a:endParaRPr lang="en-US" sz="2000" dirty="0"/>
          </a:p>
        </p:txBody>
      </p:sp>
    </p:spTree>
    <p:extLst>
      <p:ext uri="{BB962C8B-B14F-4D97-AF65-F5344CB8AC3E}">
        <p14:creationId xmlns:p14="http://schemas.microsoft.com/office/powerpoint/2010/main" val="1496177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C7C5-2664-5347-8A30-CF81C6F86DF7}"/>
              </a:ext>
            </a:extLst>
          </p:cNvPr>
          <p:cNvSpPr>
            <a:spLocks noGrp="1"/>
          </p:cNvSpPr>
          <p:nvPr>
            <p:ph type="title"/>
          </p:nvPr>
        </p:nvSpPr>
        <p:spPr/>
        <p:txBody>
          <a:bodyPr/>
          <a:lstStyle/>
          <a:p>
            <a:r>
              <a:rPr lang="en-US" dirty="0"/>
              <a:t>CS Graduate Job titles</a:t>
            </a:r>
          </a:p>
        </p:txBody>
      </p:sp>
      <p:sp>
        <p:nvSpPr>
          <p:cNvPr id="3" name="Text Placeholder 2">
            <a:extLst>
              <a:ext uri="{FF2B5EF4-FFF2-40B4-BE49-F238E27FC236}">
                <a16:creationId xmlns:a16="http://schemas.microsoft.com/office/drawing/2014/main" id="{19F0DCDF-F57D-6C42-BD9D-EAF265ACFD8B}"/>
              </a:ext>
            </a:extLst>
          </p:cNvPr>
          <p:cNvSpPr>
            <a:spLocks noGrp="1"/>
          </p:cNvSpPr>
          <p:nvPr>
            <p:ph type="body" idx="1"/>
          </p:nvPr>
        </p:nvSpPr>
        <p:spPr>
          <a:xfrm>
            <a:off x="688618" y="2362200"/>
            <a:ext cx="3451582" cy="682765"/>
          </a:xfrm>
        </p:spPr>
        <p:txBody>
          <a:bodyPr/>
          <a:lstStyle/>
          <a:p>
            <a:r>
              <a:rPr lang="en-US" b="1" dirty="0"/>
              <a:t>Coder</a:t>
            </a:r>
          </a:p>
        </p:txBody>
      </p:sp>
      <p:sp>
        <p:nvSpPr>
          <p:cNvPr id="5" name="Text Placeholder 4">
            <a:extLst>
              <a:ext uri="{FF2B5EF4-FFF2-40B4-BE49-F238E27FC236}">
                <a16:creationId xmlns:a16="http://schemas.microsoft.com/office/drawing/2014/main" id="{AF713C4C-57B2-074C-AC6D-84CCE884051C}"/>
              </a:ext>
            </a:extLst>
          </p:cNvPr>
          <p:cNvSpPr>
            <a:spLocks noGrp="1"/>
          </p:cNvSpPr>
          <p:nvPr>
            <p:ph type="body" sz="half" idx="18"/>
          </p:nvPr>
        </p:nvSpPr>
        <p:spPr>
          <a:xfrm>
            <a:off x="688618" y="3044964"/>
            <a:ext cx="3451582" cy="3173722"/>
          </a:xfrm>
        </p:spPr>
        <p:txBody>
          <a:bodyPr/>
          <a:lstStyle/>
          <a:p>
            <a:pPr marL="285750" indent="-285750">
              <a:buFont typeface="Arial" panose="020B0604020202020204" pitchFamily="34" charset="0"/>
              <a:buChar char="•"/>
            </a:pPr>
            <a:r>
              <a:rPr lang="en-US" dirty="0"/>
              <a:t>Least trained</a:t>
            </a:r>
          </a:p>
          <a:p>
            <a:pPr marL="285750" indent="-285750">
              <a:buFont typeface="Arial" panose="020B0604020202020204" pitchFamily="34" charset="0"/>
              <a:buChar char="•"/>
            </a:pPr>
            <a:r>
              <a:rPr lang="en-US" dirty="0"/>
              <a:t>Little to no experience</a:t>
            </a:r>
          </a:p>
          <a:p>
            <a:pPr marL="285750" indent="-285750">
              <a:buFont typeface="Arial" panose="020B0604020202020204" pitchFamily="34" charset="0"/>
              <a:buChar char="•"/>
            </a:pPr>
            <a:r>
              <a:rPr lang="en-US" dirty="0"/>
              <a:t>No algorithmic knowledge</a:t>
            </a:r>
          </a:p>
          <a:p>
            <a:pPr marL="285750" indent="-285750">
              <a:buFont typeface="Arial" panose="020B0604020202020204" pitchFamily="34" charset="0"/>
              <a:buChar char="•"/>
            </a:pPr>
            <a:r>
              <a:rPr lang="en-US" dirty="0"/>
              <a:t>Can write forthright pieces of code that can easily be delegated by developers</a:t>
            </a:r>
          </a:p>
          <a:p>
            <a:pPr marL="285750" indent="-285750">
              <a:buFont typeface="Arial" panose="020B0604020202020204" pitchFamily="34" charset="0"/>
              <a:buChar char="•"/>
            </a:pPr>
            <a:r>
              <a:rPr lang="en-US" dirty="0"/>
              <a:t>Typically only knows one programming language</a:t>
            </a:r>
          </a:p>
        </p:txBody>
      </p:sp>
      <p:sp>
        <p:nvSpPr>
          <p:cNvPr id="6" name="Text Placeholder 5">
            <a:extLst>
              <a:ext uri="{FF2B5EF4-FFF2-40B4-BE49-F238E27FC236}">
                <a16:creationId xmlns:a16="http://schemas.microsoft.com/office/drawing/2014/main" id="{0B1FCBF2-EC77-414C-9FCE-43C713259112}"/>
              </a:ext>
            </a:extLst>
          </p:cNvPr>
          <p:cNvSpPr>
            <a:spLocks noGrp="1"/>
          </p:cNvSpPr>
          <p:nvPr>
            <p:ph type="body" sz="quarter" idx="3"/>
          </p:nvPr>
        </p:nvSpPr>
        <p:spPr>
          <a:xfrm>
            <a:off x="4374263" y="2362200"/>
            <a:ext cx="3448935" cy="682765"/>
          </a:xfrm>
        </p:spPr>
        <p:txBody>
          <a:bodyPr/>
          <a:lstStyle/>
          <a:p>
            <a:r>
              <a:rPr lang="en-US" b="1" dirty="0"/>
              <a:t>Developer / Programmer</a:t>
            </a:r>
          </a:p>
        </p:txBody>
      </p:sp>
      <p:sp>
        <p:nvSpPr>
          <p:cNvPr id="8" name="Text Placeholder 7">
            <a:extLst>
              <a:ext uri="{FF2B5EF4-FFF2-40B4-BE49-F238E27FC236}">
                <a16:creationId xmlns:a16="http://schemas.microsoft.com/office/drawing/2014/main" id="{45FB6B59-19B2-FB45-A3A4-C2869E0823AB}"/>
              </a:ext>
            </a:extLst>
          </p:cNvPr>
          <p:cNvSpPr>
            <a:spLocks noGrp="1"/>
          </p:cNvSpPr>
          <p:nvPr>
            <p:ph type="body" sz="half" idx="19"/>
          </p:nvPr>
        </p:nvSpPr>
        <p:spPr>
          <a:xfrm>
            <a:off x="4374264" y="3044964"/>
            <a:ext cx="3448935" cy="3173720"/>
          </a:xfrm>
        </p:spPr>
        <p:txBody>
          <a:bodyPr>
            <a:normAutofit lnSpcReduction="10000"/>
          </a:bodyPr>
          <a:lstStyle/>
          <a:p>
            <a:pPr marL="285750" indent="-285750">
              <a:buFont typeface="Arial" panose="020B0604020202020204" pitchFamily="34" charset="0"/>
              <a:buChar char="•"/>
            </a:pPr>
            <a:r>
              <a:rPr lang="en-US" dirty="0"/>
              <a:t>More experienced code writers</a:t>
            </a:r>
          </a:p>
          <a:p>
            <a:pPr marL="285750" indent="-285750">
              <a:buFont typeface="Arial" panose="020B0604020202020204" pitchFamily="34" charset="0"/>
              <a:buChar char="•"/>
            </a:pPr>
            <a:r>
              <a:rPr lang="en-US" dirty="0"/>
              <a:t>Can apply their algorithmic knowledge to create a more sophisticated level of programming</a:t>
            </a:r>
          </a:p>
          <a:p>
            <a:pPr marL="285750" indent="-285750">
              <a:buFont typeface="Arial" panose="020B0604020202020204" pitchFamily="34" charset="0"/>
              <a:buChar char="•"/>
            </a:pPr>
            <a:r>
              <a:rPr lang="en-US" dirty="0"/>
              <a:t>Start to finish overseers of a project</a:t>
            </a:r>
          </a:p>
          <a:p>
            <a:pPr marL="285750" indent="-285750">
              <a:buFont typeface="Arial" panose="020B0604020202020204" pitchFamily="34" charset="0"/>
              <a:buChar char="•"/>
            </a:pPr>
            <a:r>
              <a:rPr lang="en-US" dirty="0"/>
              <a:t>Responsible for overall design of the application</a:t>
            </a:r>
          </a:p>
          <a:p>
            <a:pPr marL="285750" indent="-285750">
              <a:buFont typeface="Arial" panose="020B0604020202020204" pitchFamily="34" charset="0"/>
              <a:buChar char="•"/>
            </a:pPr>
            <a:r>
              <a:rPr lang="en-US" dirty="0"/>
              <a:t>Can write clean, efficient, error free programs</a:t>
            </a:r>
          </a:p>
          <a:p>
            <a:pPr marL="285750" indent="-285750">
              <a:buFont typeface="Arial" panose="020B0604020202020204" pitchFamily="34" charset="0"/>
              <a:buChar char="•"/>
            </a:pPr>
            <a:r>
              <a:rPr lang="en-US" dirty="0"/>
              <a:t>Typically are versed in two to three programming languages</a:t>
            </a:r>
          </a:p>
        </p:txBody>
      </p:sp>
      <p:sp>
        <p:nvSpPr>
          <p:cNvPr id="9" name="Text Placeholder 8">
            <a:extLst>
              <a:ext uri="{FF2B5EF4-FFF2-40B4-BE49-F238E27FC236}">
                <a16:creationId xmlns:a16="http://schemas.microsoft.com/office/drawing/2014/main" id="{D7DACBF9-7F17-804A-9169-D784A8FAD482}"/>
              </a:ext>
            </a:extLst>
          </p:cNvPr>
          <p:cNvSpPr>
            <a:spLocks noGrp="1"/>
          </p:cNvSpPr>
          <p:nvPr>
            <p:ph type="body" sz="quarter" idx="13"/>
          </p:nvPr>
        </p:nvSpPr>
        <p:spPr>
          <a:xfrm>
            <a:off x="8057261" y="2362199"/>
            <a:ext cx="3456469" cy="682765"/>
          </a:xfrm>
        </p:spPr>
        <p:txBody>
          <a:bodyPr/>
          <a:lstStyle/>
          <a:p>
            <a:r>
              <a:rPr lang="en-US" b="1" dirty="0"/>
              <a:t>Software Engineer</a:t>
            </a:r>
          </a:p>
        </p:txBody>
      </p:sp>
      <p:sp>
        <p:nvSpPr>
          <p:cNvPr id="11" name="Text Placeholder 10">
            <a:extLst>
              <a:ext uri="{FF2B5EF4-FFF2-40B4-BE49-F238E27FC236}">
                <a16:creationId xmlns:a16="http://schemas.microsoft.com/office/drawing/2014/main" id="{26D6763F-ED31-5E48-B74E-C4D52C9CDB4B}"/>
              </a:ext>
            </a:extLst>
          </p:cNvPr>
          <p:cNvSpPr>
            <a:spLocks noGrp="1"/>
          </p:cNvSpPr>
          <p:nvPr>
            <p:ph type="body" sz="half" idx="20"/>
          </p:nvPr>
        </p:nvSpPr>
        <p:spPr>
          <a:xfrm>
            <a:off x="8049731" y="3044965"/>
            <a:ext cx="3452445" cy="3173718"/>
          </a:xfrm>
        </p:spPr>
        <p:txBody>
          <a:bodyPr/>
          <a:lstStyle/>
          <a:p>
            <a:pPr marL="285750" indent="-285750">
              <a:buFont typeface="Arial" panose="020B0604020202020204" pitchFamily="34" charset="0"/>
              <a:buChar char="•"/>
            </a:pPr>
            <a:r>
              <a:rPr lang="en-US" dirty="0"/>
              <a:t>Expert programmer</a:t>
            </a:r>
          </a:p>
          <a:p>
            <a:pPr marL="285750" indent="-285750">
              <a:buFont typeface="Arial" panose="020B0604020202020204" pitchFamily="34" charset="0"/>
              <a:buChar char="•"/>
            </a:pPr>
            <a:r>
              <a:rPr lang="en-US" dirty="0"/>
              <a:t>Design and implement the overall architecture of the application</a:t>
            </a:r>
          </a:p>
          <a:p>
            <a:pPr marL="285750" indent="-285750">
              <a:buFont typeface="Arial" panose="020B0604020202020204" pitchFamily="34" charset="0"/>
              <a:buChar char="•"/>
            </a:pPr>
            <a:r>
              <a:rPr lang="en-US" dirty="0"/>
              <a:t>Modularize the final product to develop a clean interface and work with developers to implement the more detailed aspects of the design</a:t>
            </a:r>
          </a:p>
          <a:p>
            <a:pPr marL="285750" indent="-285750">
              <a:buFont typeface="Arial" panose="020B0604020202020204" pitchFamily="34" charset="0"/>
              <a:buChar char="•"/>
            </a:pPr>
            <a:r>
              <a:rPr lang="en-US" dirty="0"/>
              <a:t>Knowledge of engineering and capable of designing a system</a:t>
            </a:r>
          </a:p>
          <a:p>
            <a:pPr marL="285750" indent="-285750">
              <a:buFont typeface="Arial" panose="020B0604020202020204" pitchFamily="34" charset="0"/>
              <a:buChar char="•"/>
            </a:pPr>
            <a:r>
              <a:rPr lang="en-US" dirty="0"/>
              <a:t>Typically well versed in at least three programming languages</a:t>
            </a:r>
          </a:p>
        </p:txBody>
      </p:sp>
    </p:spTree>
    <p:extLst>
      <p:ext uri="{BB962C8B-B14F-4D97-AF65-F5344CB8AC3E}">
        <p14:creationId xmlns:p14="http://schemas.microsoft.com/office/powerpoint/2010/main" val="14569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D3CA-8E89-324C-9E0F-2DCA77D8E0C5}"/>
              </a:ext>
            </a:extLst>
          </p:cNvPr>
          <p:cNvSpPr>
            <a:spLocks noGrp="1"/>
          </p:cNvSpPr>
          <p:nvPr>
            <p:ph type="title"/>
          </p:nvPr>
        </p:nvSpPr>
        <p:spPr/>
        <p:txBody>
          <a:bodyPr>
            <a:normAutofit/>
          </a:bodyPr>
          <a:lstStyle/>
          <a:p>
            <a:r>
              <a:rPr lang="en-US" sz="5400" dirty="0"/>
              <a:t>Questions?</a:t>
            </a:r>
          </a:p>
        </p:txBody>
      </p:sp>
      <p:sp>
        <p:nvSpPr>
          <p:cNvPr id="3" name="Text Placeholder 2">
            <a:extLst>
              <a:ext uri="{FF2B5EF4-FFF2-40B4-BE49-F238E27FC236}">
                <a16:creationId xmlns:a16="http://schemas.microsoft.com/office/drawing/2014/main" id="{B33345B2-030B-0C4D-BC34-B09D0D1CE69A}"/>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670750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474C6-5E70-E449-AD3B-08E1ACCC7075}"/>
              </a:ext>
            </a:extLst>
          </p:cNvPr>
          <p:cNvSpPr>
            <a:spLocks noGrp="1"/>
          </p:cNvSpPr>
          <p:nvPr>
            <p:ph type="title"/>
          </p:nvPr>
        </p:nvSpPr>
        <p:spPr/>
        <p:txBody>
          <a:bodyPr>
            <a:normAutofit fontScale="90000"/>
          </a:bodyPr>
          <a:lstStyle/>
          <a:p>
            <a:r>
              <a:rPr lang="en-US" dirty="0" err="1"/>
              <a:t>Would’of</a:t>
            </a:r>
            <a:r>
              <a:rPr lang="en-US" dirty="0"/>
              <a:t>, </a:t>
            </a:r>
            <a:r>
              <a:rPr lang="en-US" dirty="0" err="1"/>
              <a:t>could’of</a:t>
            </a:r>
            <a:r>
              <a:rPr lang="en-US" dirty="0"/>
              <a:t>, </a:t>
            </a:r>
            <a:r>
              <a:rPr lang="en-US" dirty="0" err="1"/>
              <a:t>should’of</a:t>
            </a:r>
            <a:r>
              <a:rPr lang="en-US" dirty="0"/>
              <a:t> remarks from former CS Students</a:t>
            </a:r>
          </a:p>
        </p:txBody>
      </p:sp>
      <p:sp>
        <p:nvSpPr>
          <p:cNvPr id="3" name="Content Placeholder 2">
            <a:extLst>
              <a:ext uri="{FF2B5EF4-FFF2-40B4-BE49-F238E27FC236}">
                <a16:creationId xmlns:a16="http://schemas.microsoft.com/office/drawing/2014/main" id="{542BEBA2-1C8A-BF4E-8B55-D8F35E266E6C}"/>
              </a:ext>
            </a:extLst>
          </p:cNvPr>
          <p:cNvSpPr>
            <a:spLocks noGrp="1"/>
          </p:cNvSpPr>
          <p:nvPr>
            <p:ph idx="1"/>
          </p:nvPr>
        </p:nvSpPr>
        <p:spPr/>
        <p:txBody>
          <a:bodyPr>
            <a:normAutofit lnSpcReduction="10000"/>
          </a:bodyPr>
          <a:lstStyle/>
          <a:p>
            <a:r>
              <a:rPr lang="en-US" sz="2800" dirty="0"/>
              <a:t>Utilized Office Hours</a:t>
            </a:r>
          </a:p>
          <a:p>
            <a:r>
              <a:rPr lang="en-US" sz="2800" dirty="0"/>
              <a:t>Found a mentor</a:t>
            </a:r>
          </a:p>
          <a:p>
            <a:r>
              <a:rPr lang="en-US" sz="2800" dirty="0"/>
              <a:t>Started looking for internships earlier</a:t>
            </a:r>
          </a:p>
          <a:p>
            <a:r>
              <a:rPr lang="en-US" sz="2800" dirty="0"/>
              <a:t>Study habits – Exact opposite of high school</a:t>
            </a:r>
          </a:p>
          <a:p>
            <a:r>
              <a:rPr lang="en-US" sz="2800" dirty="0"/>
              <a:t>Worked on projects</a:t>
            </a:r>
          </a:p>
          <a:p>
            <a:r>
              <a:rPr lang="en-US" sz="2800" dirty="0"/>
              <a:t>Joined a club</a:t>
            </a:r>
          </a:p>
          <a:p>
            <a:r>
              <a:rPr lang="en-US" sz="2800" dirty="0"/>
              <a:t>Participated in hackathons</a:t>
            </a:r>
          </a:p>
          <a:p>
            <a:r>
              <a:rPr lang="en-US" sz="2800" dirty="0"/>
              <a:t>Done research</a:t>
            </a:r>
          </a:p>
        </p:txBody>
      </p:sp>
    </p:spTree>
    <p:extLst>
      <p:ext uri="{BB962C8B-B14F-4D97-AF65-F5344CB8AC3E}">
        <p14:creationId xmlns:p14="http://schemas.microsoft.com/office/powerpoint/2010/main" val="6794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A3537-BE8D-244C-8BB9-8F19C9E1EFCD}"/>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DF77B09F-2F15-4340-AEF4-6862D7A3DFCB}"/>
              </a:ext>
            </a:extLst>
          </p:cNvPr>
          <p:cNvSpPr>
            <a:spLocks noGrp="1"/>
          </p:cNvSpPr>
          <p:nvPr>
            <p:ph idx="1"/>
          </p:nvPr>
        </p:nvSpPr>
        <p:spPr/>
        <p:txBody>
          <a:bodyPr/>
          <a:lstStyle/>
          <a:p>
            <a:r>
              <a:rPr lang="en-US" dirty="0"/>
              <a:t>Blindly trying algorithm after algorithm trying to get the correct results</a:t>
            </a:r>
          </a:p>
          <a:p>
            <a:r>
              <a:rPr lang="en-US" dirty="0"/>
              <a:t>Making good use of allotted time</a:t>
            </a:r>
          </a:p>
          <a:p>
            <a:r>
              <a:rPr lang="en-US" dirty="0"/>
              <a:t>Knowing exactly how to solve the problem</a:t>
            </a:r>
          </a:p>
          <a:p>
            <a:r>
              <a:rPr lang="en-US" dirty="0"/>
              <a:t>Trying to write code right away</a:t>
            </a:r>
          </a:p>
          <a:p>
            <a:r>
              <a:rPr lang="en-US" dirty="0"/>
              <a:t>Attempting to solve the problem with the most elegant means instead of walking through more naïve means and solving the problem within time allotted</a:t>
            </a:r>
          </a:p>
          <a:p>
            <a:r>
              <a:rPr lang="en-US" dirty="0"/>
              <a:t>Not writing efficient code</a:t>
            </a:r>
          </a:p>
          <a:p>
            <a:r>
              <a:rPr lang="en-US" dirty="0"/>
              <a:t>Not having a framework that you use to solve problems</a:t>
            </a:r>
          </a:p>
          <a:p>
            <a:endParaRPr lang="en-US" dirty="0"/>
          </a:p>
        </p:txBody>
      </p:sp>
    </p:spTree>
    <p:extLst>
      <p:ext uri="{BB962C8B-B14F-4D97-AF65-F5344CB8AC3E}">
        <p14:creationId xmlns:p14="http://schemas.microsoft.com/office/powerpoint/2010/main" val="501601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7B2CE-0C94-A949-A726-C7B007530C0E}"/>
              </a:ext>
            </a:extLst>
          </p:cNvPr>
          <p:cNvSpPr>
            <a:spLocks noGrp="1"/>
          </p:cNvSpPr>
          <p:nvPr>
            <p:ph type="title"/>
          </p:nvPr>
        </p:nvSpPr>
        <p:spPr/>
        <p:txBody>
          <a:bodyPr>
            <a:normAutofit fontScale="90000"/>
          </a:bodyPr>
          <a:lstStyle/>
          <a:p>
            <a:r>
              <a:rPr lang="en-US" sz="2800" dirty="0"/>
              <a:t>Whenever any coding problem is given, by basic instincts most of the people follow some predefined steps which allows them to approach that problem effectively. Knowingly or unknowingly, even you might be following some of these steps when you are given any question unconsciously, but after reading this article you will try to relate to these amazing steps and you’ll be able to solve the problem more effectively.</a:t>
            </a:r>
            <a:endParaRPr lang="en-US" dirty="0"/>
          </a:p>
        </p:txBody>
      </p:sp>
      <p:sp>
        <p:nvSpPr>
          <p:cNvPr id="3" name="Text Placeholder 2">
            <a:extLst>
              <a:ext uri="{FF2B5EF4-FFF2-40B4-BE49-F238E27FC236}">
                <a16:creationId xmlns:a16="http://schemas.microsoft.com/office/drawing/2014/main" id="{29299B99-C179-8E48-8732-2FE5BEB0760C}"/>
              </a:ext>
            </a:extLst>
          </p:cNvPr>
          <p:cNvSpPr>
            <a:spLocks noGrp="1"/>
          </p:cNvSpPr>
          <p:nvPr>
            <p:ph type="body" sz="half" idx="2"/>
          </p:nvPr>
        </p:nvSpPr>
        <p:spPr/>
        <p:txBody>
          <a:bodyPr/>
          <a:lstStyle/>
          <a:p>
            <a:pPr algn="r"/>
            <a:r>
              <a:rPr lang="en-US" sz="2000" dirty="0"/>
              <a:t>— </a:t>
            </a:r>
            <a:r>
              <a:rPr lang="en-US" sz="2000" b="1" dirty="0"/>
              <a:t>Madhav </a:t>
            </a:r>
            <a:r>
              <a:rPr lang="en-US" sz="2000" b="1" dirty="0" err="1"/>
              <a:t>Bahl</a:t>
            </a:r>
            <a:endParaRPr lang="en-US" sz="2000" b="1" dirty="0"/>
          </a:p>
          <a:p>
            <a:endParaRPr lang="en-US" dirty="0"/>
          </a:p>
        </p:txBody>
      </p:sp>
    </p:spTree>
    <p:extLst>
      <p:ext uri="{BB962C8B-B14F-4D97-AF65-F5344CB8AC3E}">
        <p14:creationId xmlns:p14="http://schemas.microsoft.com/office/powerpoint/2010/main" val="420282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0E7F-3D49-1442-A071-E381AC85C892}"/>
              </a:ext>
            </a:extLst>
          </p:cNvPr>
          <p:cNvSpPr>
            <a:spLocks noGrp="1"/>
          </p:cNvSpPr>
          <p:nvPr>
            <p:ph type="title"/>
          </p:nvPr>
        </p:nvSpPr>
        <p:spPr/>
        <p:txBody>
          <a:bodyPr/>
          <a:lstStyle/>
          <a:p>
            <a:r>
              <a:rPr lang="en-US" dirty="0"/>
              <a:t>Problem solving frameworks</a:t>
            </a:r>
          </a:p>
        </p:txBody>
      </p:sp>
      <p:sp>
        <p:nvSpPr>
          <p:cNvPr id="3" name="Content Placeholder 2">
            <a:extLst>
              <a:ext uri="{FF2B5EF4-FFF2-40B4-BE49-F238E27FC236}">
                <a16:creationId xmlns:a16="http://schemas.microsoft.com/office/drawing/2014/main" id="{4E18E51E-C064-424A-B532-6A993519CC60}"/>
              </a:ext>
            </a:extLst>
          </p:cNvPr>
          <p:cNvSpPr>
            <a:spLocks noGrp="1"/>
          </p:cNvSpPr>
          <p:nvPr>
            <p:ph idx="1"/>
          </p:nvPr>
        </p:nvSpPr>
        <p:spPr/>
        <p:txBody>
          <a:bodyPr/>
          <a:lstStyle/>
          <a:p>
            <a:r>
              <a:rPr lang="en-US" dirty="0"/>
              <a:t>As many frameworks as there are developers</a:t>
            </a:r>
          </a:p>
          <a:p>
            <a:r>
              <a:rPr lang="en-US" dirty="0"/>
              <a:t>Most have 4 – 8 steps from beginning to end</a:t>
            </a:r>
          </a:p>
          <a:p>
            <a:r>
              <a:rPr lang="en-US" dirty="0"/>
              <a:t>If you have been writing your own code you have probably developed some form of a framework</a:t>
            </a:r>
          </a:p>
          <a:p>
            <a:r>
              <a:rPr lang="en-US" dirty="0"/>
              <a:t>The framework is a guide – it will not give you the answer – it is meant to be utilized with your existing knowledge</a:t>
            </a:r>
          </a:p>
          <a:p>
            <a:r>
              <a:rPr lang="en-US" dirty="0"/>
              <a:t>Working through your framework should optimize your time and effort when solving problems</a:t>
            </a:r>
          </a:p>
        </p:txBody>
      </p:sp>
    </p:spTree>
    <p:extLst>
      <p:ext uri="{BB962C8B-B14F-4D97-AF65-F5344CB8AC3E}">
        <p14:creationId xmlns:p14="http://schemas.microsoft.com/office/powerpoint/2010/main" val="410663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7EABB-D0BC-5B42-AC46-2AA25C8EB6C7}"/>
              </a:ext>
            </a:extLst>
          </p:cNvPr>
          <p:cNvSpPr>
            <a:spLocks noGrp="1"/>
          </p:cNvSpPr>
          <p:nvPr>
            <p:ph type="title"/>
          </p:nvPr>
        </p:nvSpPr>
        <p:spPr/>
        <p:txBody>
          <a:bodyPr/>
          <a:lstStyle/>
          <a:p>
            <a:r>
              <a:rPr lang="en-US" dirty="0"/>
              <a:t>Purdue university</a:t>
            </a:r>
          </a:p>
        </p:txBody>
      </p:sp>
      <p:pic>
        <p:nvPicPr>
          <p:cNvPr id="6" name="Content Placeholder 5">
            <a:extLst>
              <a:ext uri="{FF2B5EF4-FFF2-40B4-BE49-F238E27FC236}">
                <a16:creationId xmlns:a16="http://schemas.microsoft.com/office/drawing/2014/main" id="{2C8476E8-433E-C748-8278-43818BA50E31}"/>
              </a:ext>
            </a:extLst>
          </p:cNvPr>
          <p:cNvPicPr>
            <a:picLocks noGrp="1" noChangeAspect="1"/>
          </p:cNvPicPr>
          <p:nvPr>
            <p:ph idx="1"/>
          </p:nvPr>
        </p:nvPicPr>
        <p:blipFill>
          <a:blip r:embed="rId2"/>
          <a:stretch>
            <a:fillRect/>
          </a:stretch>
        </p:blipFill>
        <p:spPr>
          <a:xfrm>
            <a:off x="6934799" y="746125"/>
            <a:ext cx="2632464" cy="5472113"/>
          </a:xfrm>
        </p:spPr>
      </p:pic>
      <p:sp>
        <p:nvSpPr>
          <p:cNvPr id="4" name="Text Placeholder 3">
            <a:extLst>
              <a:ext uri="{FF2B5EF4-FFF2-40B4-BE49-F238E27FC236}">
                <a16:creationId xmlns:a16="http://schemas.microsoft.com/office/drawing/2014/main" id="{ECE28C82-CBE1-B74A-BA94-43E2942A114D}"/>
              </a:ext>
            </a:extLst>
          </p:cNvPr>
          <p:cNvSpPr>
            <a:spLocks noGrp="1"/>
          </p:cNvSpPr>
          <p:nvPr>
            <p:ph type="body" sz="half" idx="2"/>
          </p:nvPr>
        </p:nvSpPr>
        <p:spPr/>
        <p:txBody>
          <a:bodyPr/>
          <a:lstStyle/>
          <a:p>
            <a:r>
              <a:rPr lang="en-US" dirty="0"/>
              <a:t>Basic Computer Science problem solving flowchart</a:t>
            </a:r>
          </a:p>
        </p:txBody>
      </p:sp>
    </p:spTree>
    <p:extLst>
      <p:ext uri="{BB962C8B-B14F-4D97-AF65-F5344CB8AC3E}">
        <p14:creationId xmlns:p14="http://schemas.microsoft.com/office/powerpoint/2010/main" val="339797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DE85-B965-0F49-8845-214D023E8E9B}"/>
              </a:ext>
            </a:extLst>
          </p:cNvPr>
          <p:cNvSpPr>
            <a:spLocks noGrp="1"/>
          </p:cNvSpPr>
          <p:nvPr>
            <p:ph type="title"/>
          </p:nvPr>
        </p:nvSpPr>
        <p:spPr/>
        <p:txBody>
          <a:bodyPr/>
          <a:lstStyle/>
          <a:p>
            <a:r>
              <a:rPr lang="en-US" dirty="0" err="1"/>
              <a:t>Valinda</a:t>
            </a:r>
            <a:r>
              <a:rPr lang="en-US" dirty="0"/>
              <a:t> </a:t>
            </a:r>
            <a:r>
              <a:rPr lang="en-US" dirty="0" err="1"/>
              <a:t>chan</a:t>
            </a:r>
            <a:endParaRPr lang="en-US" dirty="0"/>
          </a:p>
        </p:txBody>
      </p:sp>
      <p:sp>
        <p:nvSpPr>
          <p:cNvPr id="3" name="Content Placeholder 2">
            <a:extLst>
              <a:ext uri="{FF2B5EF4-FFF2-40B4-BE49-F238E27FC236}">
                <a16:creationId xmlns:a16="http://schemas.microsoft.com/office/drawing/2014/main" id="{F9993671-BF13-1F44-AC46-AB1F3E0C0436}"/>
              </a:ext>
            </a:extLst>
          </p:cNvPr>
          <p:cNvSpPr>
            <a:spLocks noGrp="1"/>
          </p:cNvSpPr>
          <p:nvPr>
            <p:ph idx="1"/>
          </p:nvPr>
        </p:nvSpPr>
        <p:spPr/>
        <p:txBody>
          <a:bodyPr>
            <a:normAutofit fontScale="92500" lnSpcReduction="10000"/>
          </a:bodyPr>
          <a:lstStyle/>
          <a:p>
            <a:pPr marL="457200" indent="-457200">
              <a:buFont typeface="+mj-lt"/>
              <a:buAutoNum type="arabicPeriod"/>
            </a:pPr>
            <a:r>
              <a:rPr lang="en-US" dirty="0"/>
              <a:t>Read the problem at least three times (or however many makes you feel comfortable)</a:t>
            </a:r>
          </a:p>
          <a:p>
            <a:pPr marL="457200" indent="-457200">
              <a:buFont typeface="+mj-lt"/>
              <a:buAutoNum type="arabicPeriod"/>
            </a:pPr>
            <a:r>
              <a:rPr lang="en-US" dirty="0"/>
              <a:t>Work through the problem manually with at least three sets of sample data</a:t>
            </a:r>
          </a:p>
          <a:p>
            <a:pPr marL="457200" indent="-457200">
              <a:buFont typeface="+mj-lt"/>
              <a:buAutoNum type="arabicPeriod"/>
            </a:pPr>
            <a:r>
              <a:rPr lang="en-US" dirty="0"/>
              <a:t>Simplify and optimize your steps</a:t>
            </a:r>
          </a:p>
          <a:p>
            <a:pPr marL="457200" indent="-457200">
              <a:buFont typeface="+mj-lt"/>
              <a:buAutoNum type="arabicPeriod"/>
            </a:pPr>
            <a:r>
              <a:rPr lang="en-US" dirty="0"/>
              <a:t>Write pseudocode</a:t>
            </a:r>
          </a:p>
          <a:p>
            <a:pPr marL="457200" indent="-457200">
              <a:buFont typeface="+mj-lt"/>
              <a:buAutoNum type="arabicPeriod"/>
            </a:pPr>
            <a:r>
              <a:rPr lang="en-US" dirty="0"/>
              <a:t>Translate pseudocode into code and debug</a:t>
            </a:r>
          </a:p>
          <a:p>
            <a:pPr marL="457200" indent="-457200">
              <a:buFont typeface="+mj-lt"/>
              <a:buAutoNum type="arabicPeriod"/>
            </a:pPr>
            <a:r>
              <a:rPr lang="en-US" dirty="0"/>
              <a:t>Simplify and optimize your code</a:t>
            </a:r>
          </a:p>
          <a:p>
            <a:pPr marL="457200" indent="-457200">
              <a:buFont typeface="+mj-lt"/>
              <a:buAutoNum type="arabicPeriod"/>
            </a:pPr>
            <a:r>
              <a:rPr lang="en-US" dirty="0"/>
              <a:t>Debug</a:t>
            </a:r>
          </a:p>
          <a:p>
            <a:pPr marL="457200" indent="-457200">
              <a:buFont typeface="+mj-lt"/>
              <a:buAutoNum type="arabicPeriod"/>
            </a:pPr>
            <a:r>
              <a:rPr lang="en-US" dirty="0"/>
              <a:t>Write useful comments</a:t>
            </a:r>
          </a:p>
          <a:p>
            <a:pPr marL="457200" indent="-457200">
              <a:buFont typeface="+mj-lt"/>
              <a:buAutoNum type="arabicPeriod"/>
            </a:pPr>
            <a:r>
              <a:rPr lang="en-US" dirty="0"/>
              <a:t>Get feedback through code reviews</a:t>
            </a:r>
          </a:p>
          <a:p>
            <a:pPr marL="457200" indent="-457200">
              <a:buFont typeface="+mj-lt"/>
              <a:buAutoNum type="arabicPeriod"/>
            </a:pPr>
            <a:r>
              <a:rPr lang="en-US" dirty="0"/>
              <a:t>Practice, practice, practice!</a:t>
            </a:r>
          </a:p>
        </p:txBody>
      </p:sp>
    </p:spTree>
    <p:extLst>
      <p:ext uri="{BB962C8B-B14F-4D97-AF65-F5344CB8AC3E}">
        <p14:creationId xmlns:p14="http://schemas.microsoft.com/office/powerpoint/2010/main" val="80337060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2951</TotalTime>
  <Words>2771</Words>
  <Application>Microsoft Macintosh PowerPoint</Application>
  <PresentationFormat>Widescreen</PresentationFormat>
  <Paragraphs>295</Paragraphs>
  <Slides>30</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Century Gothic</vt:lpstr>
      <vt:lpstr>Vapor Trail</vt:lpstr>
      <vt:lpstr>Data structures</vt:lpstr>
      <vt:lpstr>Everyone in this country should learn to program a computer, because it teaches you to think.</vt:lpstr>
      <vt:lpstr>CS Graduate Job titles</vt:lpstr>
      <vt:lpstr>Would’of, could’of, should’of remarks from former CS Students</vt:lpstr>
      <vt:lpstr>Problem</vt:lpstr>
      <vt:lpstr>Whenever any coding problem is given, by basic instincts most of the people follow some predefined steps which allows them to approach that problem effectively. Knowingly or unknowingly, even you might be following some of these steps when you are given any question unconsciously, but after reading this article you will try to relate to these amazing steps and you’ll be able to solve the problem more effectively.</vt:lpstr>
      <vt:lpstr>Problem solving frameworks</vt:lpstr>
      <vt:lpstr>Purdue university</vt:lpstr>
      <vt:lpstr>Valinda chan</vt:lpstr>
      <vt:lpstr>Umpire Framework</vt:lpstr>
      <vt:lpstr>Section 1</vt:lpstr>
      <vt:lpstr>Understand</vt:lpstr>
      <vt:lpstr>Match</vt:lpstr>
      <vt:lpstr>Match  strategies</vt:lpstr>
      <vt:lpstr>Match  strategies</vt:lpstr>
      <vt:lpstr>Match  strategies</vt:lpstr>
      <vt:lpstr>Match  strategies</vt:lpstr>
      <vt:lpstr>Match  strategies</vt:lpstr>
      <vt:lpstr>Match  strategies</vt:lpstr>
      <vt:lpstr>plan</vt:lpstr>
      <vt:lpstr>Practical exercise</vt:lpstr>
      <vt:lpstr>PowerPoint Presentation</vt:lpstr>
      <vt:lpstr>Section 2</vt:lpstr>
      <vt:lpstr>Implement</vt:lpstr>
      <vt:lpstr>Review</vt:lpstr>
      <vt:lpstr>Evaluate</vt:lpstr>
      <vt:lpstr>Practical exercise</vt:lpstr>
      <vt:lpstr>PowerPoint Presentation</vt:lpstr>
      <vt:lpstr>Additional resources</vt:lpstr>
      <vt:lpstr>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Leonard Box</dc:creator>
  <cp:lastModifiedBy>Leonard Box</cp:lastModifiedBy>
  <cp:revision>33</cp:revision>
  <dcterms:created xsi:type="dcterms:W3CDTF">2020-06-20T22:51:28Z</dcterms:created>
  <dcterms:modified xsi:type="dcterms:W3CDTF">2020-06-23T00:02:42Z</dcterms:modified>
</cp:coreProperties>
</file>