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35"/>
  </p:notesMasterIdLst>
  <p:handoutMasterIdLst>
    <p:handoutMasterId r:id="rId36"/>
  </p:handoutMasterIdLst>
  <p:sldIdLst>
    <p:sldId id="256" r:id="rId2"/>
    <p:sldId id="319" r:id="rId3"/>
    <p:sldId id="342" r:id="rId4"/>
    <p:sldId id="341" r:id="rId5"/>
    <p:sldId id="343" r:id="rId6"/>
    <p:sldId id="344" r:id="rId7"/>
    <p:sldId id="346" r:id="rId8"/>
    <p:sldId id="347" r:id="rId9"/>
    <p:sldId id="345" r:id="rId10"/>
    <p:sldId id="350" r:id="rId11"/>
    <p:sldId id="348" r:id="rId12"/>
    <p:sldId id="351" r:id="rId13"/>
    <p:sldId id="352" r:id="rId14"/>
    <p:sldId id="353" r:id="rId15"/>
    <p:sldId id="354" r:id="rId16"/>
    <p:sldId id="355" r:id="rId17"/>
    <p:sldId id="356" r:id="rId18"/>
    <p:sldId id="349" r:id="rId19"/>
    <p:sldId id="357" r:id="rId20"/>
    <p:sldId id="358" r:id="rId21"/>
    <p:sldId id="359" r:id="rId22"/>
    <p:sldId id="360" r:id="rId23"/>
    <p:sldId id="361" r:id="rId24"/>
    <p:sldId id="362" r:id="rId25"/>
    <p:sldId id="363" r:id="rId26"/>
    <p:sldId id="364" r:id="rId27"/>
    <p:sldId id="365" r:id="rId28"/>
    <p:sldId id="366" r:id="rId29"/>
    <p:sldId id="367" r:id="rId30"/>
    <p:sldId id="368" r:id="rId31"/>
    <p:sldId id="369" r:id="rId32"/>
    <p:sldId id="370" r:id="rId33"/>
    <p:sldId id="371" r:id="rId34"/>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296" y="78"/>
      </p:cViewPr>
      <p:guideLst>
        <p:guide orient="horz" pos="2160"/>
        <p:guide pos="2880"/>
      </p:guideLst>
    </p:cSldViewPr>
  </p:slideViewPr>
  <p:outlineViewPr>
    <p:cViewPr>
      <p:scale>
        <a:sx n="1" d="1"/>
        <a:sy n="1" d="1"/>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p>
            <a:endParaRPr lang="en-US" dirty="0"/>
          </a:p>
        </p:txBody>
      </p:sp>
      <p:sp>
        <p:nvSpPr>
          <p:cNvPr id="3" name="Rectangle 3"/>
          <p:cNvSpPr>
            <a:spLocks noGrp="1"/>
          </p:cNvSpPr>
          <p:nvPr>
            <p:ph type="dt" sz="quarter" idx="1"/>
          </p:nvPr>
        </p:nvSpPr>
        <p:spPr>
          <a:xfrm>
            <a:off x="3884613" y="0"/>
            <a:ext cx="2971800" cy="457200"/>
          </a:xfrm>
          <a:prstGeom prst="rect">
            <a:avLst/>
          </a:prstGeom>
        </p:spPr>
        <p:txBody>
          <a:bodyPr vert="horz"/>
          <a:lstStyle/>
          <a:p>
            <a:fld id="{A7959C71-B73A-49FF-9308-B24F710812B5}" type="datetimeFigureOut">
              <a:rPr lang="en-US" smtClean="0"/>
              <a:t>4/12/2022</a:t>
            </a:fld>
            <a:endParaRPr lang="en-US" dirty="0"/>
          </a:p>
        </p:txBody>
      </p:sp>
      <p:sp>
        <p:nvSpPr>
          <p:cNvPr id="4" name="Rectangle 4"/>
          <p:cNvSpPr>
            <a:spLocks noGrp="1"/>
          </p:cNvSpPr>
          <p:nvPr>
            <p:ph type="ftr" sz="quarter" idx="2"/>
          </p:nvPr>
        </p:nvSpPr>
        <p:spPr>
          <a:xfrm>
            <a:off x="0" y="8685213"/>
            <a:ext cx="2971800" cy="457200"/>
          </a:xfrm>
          <a:prstGeom prst="rect">
            <a:avLst/>
          </a:prstGeom>
        </p:spPr>
        <p:txBody>
          <a:bodyPr vert="horz"/>
          <a:lstStyle/>
          <a:p>
            <a:endParaRPr lang="en-US" dirty="0"/>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p>
            <a:fld id="{D6790D8E-0C56-4F61-9B17-7A387442778A}" type="slidenum">
              <a:rPr lang="en-US" smtClean="0"/>
              <a:t>‹#›</a:t>
            </a:fld>
            <a:endParaRPr lang="en-US" dirty="0"/>
          </a:p>
        </p:txBody>
      </p:sp>
    </p:spTree>
    <p:extLst>
      <p:ext uri="{BB962C8B-B14F-4D97-AF65-F5344CB8AC3E}">
        <p14:creationId xmlns:p14="http://schemas.microsoft.com/office/powerpoint/2010/main" val="10947991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p>
            <a:endParaRPr lang="en-US" dirty="0"/>
          </a:p>
        </p:txBody>
      </p:sp>
      <p:sp>
        <p:nvSpPr>
          <p:cNvPr id="3" name="Rectangle 3"/>
          <p:cNvSpPr>
            <a:spLocks noGrp="1"/>
          </p:cNvSpPr>
          <p:nvPr>
            <p:ph type="dt" idx="1"/>
          </p:nvPr>
        </p:nvSpPr>
        <p:spPr>
          <a:xfrm>
            <a:off x="3884613" y="0"/>
            <a:ext cx="2971800" cy="457200"/>
          </a:xfrm>
          <a:prstGeom prst="rect">
            <a:avLst/>
          </a:prstGeom>
        </p:spPr>
        <p:txBody>
          <a:bodyPr vert="horz"/>
          <a:lstStyle/>
          <a:p>
            <a:fld id="{5468FC2B-D455-4AC4-9C5E-9317124768F4}" type="datetimeFigureOut">
              <a:rPr lang="en-US" smtClean="0"/>
              <a:t>4/12/2022</a:t>
            </a:fld>
            <a:endParaRPr lang="en-US" dirty="0"/>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anchor="ctr"/>
          <a:lstStyle/>
          <a:p>
            <a:endParaRPr lang="en-US" dirty="0"/>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p>
            <a:pPr lvl="0"/>
            <a:r>
              <a:rPr lang="en-US" noProof="1"/>
              <a:t>Click to edit Master text styles</a:t>
            </a:r>
            <a:endParaRPr lang="en-US"/>
          </a:p>
          <a:p>
            <a:pPr lvl="1"/>
            <a:r>
              <a:rPr lang="en-US" noProof="1"/>
              <a:t>Second level</a:t>
            </a:r>
          </a:p>
          <a:p>
            <a:pPr lvl="2"/>
            <a:r>
              <a:rPr lang="en-US" noProof="1"/>
              <a:t>Third level</a:t>
            </a:r>
          </a:p>
          <a:p>
            <a:pPr lvl="3"/>
            <a:r>
              <a:rPr lang="en-US" noProof="1"/>
              <a:t>Fourth level</a:t>
            </a:r>
          </a:p>
          <a:p>
            <a:pPr lvl="4"/>
            <a:r>
              <a:rPr lang="en-US" noProof="1"/>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a:lstStyle/>
          <a:p>
            <a:endParaRPr lang="en-US" dirty="0"/>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p>
            <a:fld id="{1399807D-D128-4837-BF84-5EA633F317AE}" type="slidenum">
              <a:rPr lang="en-US" smtClean="0"/>
              <a:t>‹#›</a:t>
            </a:fld>
            <a:endParaRPr lang="en-US" dirty="0"/>
          </a:p>
        </p:txBody>
      </p:sp>
    </p:spTree>
    <p:extLst>
      <p:ext uri="{BB962C8B-B14F-4D97-AF65-F5344CB8AC3E}">
        <p14:creationId xmlns:p14="http://schemas.microsoft.com/office/powerpoint/2010/main" val="2470448959"/>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txBody>
          <a:bodyPr/>
          <a:lstStyle/>
          <a:p>
            <a:endParaRPr lang="en-US" dirty="0"/>
          </a:p>
        </p:txBody>
      </p:sp>
      <p:sp>
        <p:nvSpPr>
          <p:cNvPr id="3" name="Rectangle 3"/>
          <p:cNvSpPr>
            <a:spLocks noGrp="1"/>
          </p:cNvSpPr>
          <p:nvPr>
            <p:ph type="body" idx="1"/>
          </p:nvPr>
        </p:nvSpPr>
        <p:spPr/>
        <p:txBody>
          <a:bodyPr/>
          <a:lstStyle/>
          <a:p>
            <a:endParaRPr lang="en-US" dirty="0"/>
          </a:p>
        </p:txBody>
      </p:sp>
      <p:sp>
        <p:nvSpPr>
          <p:cNvPr id="4" name="Rectangle 4"/>
          <p:cNvSpPr>
            <a:spLocks noGrp="1"/>
          </p:cNvSpPr>
          <p:nvPr>
            <p:ph type="dt" idx="10"/>
          </p:nvPr>
        </p:nvSpPr>
        <p:spPr/>
        <p:txBody>
          <a:bodyPr/>
          <a:lstStyle/>
          <a:p>
            <a:fld id="{5468FC2B-D455-4AC4-9C5E-9317124768F4}" type="datetimeFigureOut">
              <a:rPr lang="en-US" smtClean="0"/>
              <a:t>4/12/2022</a:t>
            </a:fld>
            <a:endParaRPr lang="en-US" dirty="0"/>
          </a:p>
        </p:txBody>
      </p:sp>
      <p:sp>
        <p:nvSpPr>
          <p:cNvPr id="5" name="Rectangle 5"/>
          <p:cNvSpPr>
            <a:spLocks noGrp="1"/>
          </p:cNvSpPr>
          <p:nvPr>
            <p:ph type="ftr" sz="quarter" idx="11"/>
          </p:nvPr>
        </p:nvSpPr>
        <p:spPr/>
        <p:txBody>
          <a:bodyPr/>
          <a:lstStyle/>
          <a:p>
            <a:endParaRPr lang="en-US" dirty="0"/>
          </a:p>
        </p:txBody>
      </p:sp>
      <p:sp>
        <p:nvSpPr>
          <p:cNvPr id="6" name="Rectangle 6"/>
          <p:cNvSpPr>
            <a:spLocks noGrp="1"/>
          </p:cNvSpPr>
          <p:nvPr>
            <p:ph type="sldNum" sz="quarter" idx="12"/>
          </p:nvPr>
        </p:nvSpPr>
        <p:spPr/>
        <p:txBody>
          <a:bodyPr/>
          <a:lstStyle/>
          <a:p>
            <a:fld id="{1399807D-D128-4837-BF84-5EA633F317AE}" type="slidenum">
              <a:rPr lang="en-US" smtClean="0"/>
              <a:t>1</a:t>
            </a:fld>
            <a:endParaRPr lang="en-US" dirty="0"/>
          </a:p>
        </p:txBody>
      </p:sp>
      <p:sp>
        <p:nvSpPr>
          <p:cNvPr id="7" name="Rectangle 7"/>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5445209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userDrawn="1"/>
        </p:nvSpPr>
        <p:spPr>
          <a:xfrm>
            <a:off x="18320" y="5733256"/>
            <a:ext cx="2249424" cy="11053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r>
              <a:rPr lang="zh-CN" altLang="en-US" sz="3600" dirty="0">
                <a:latin typeface="微软雅黑" panose="020B0503020204020204" pitchFamily="34" charset="-122"/>
                <a:ea typeface="微软雅黑" panose="020B0503020204020204" pitchFamily="34" charset="-122"/>
              </a:rPr>
              <a:t>第</a:t>
            </a:r>
            <a:r>
              <a:rPr lang="en-US" altLang="zh-CN" sz="3600" dirty="0">
                <a:latin typeface="微软雅黑" panose="020B0503020204020204" pitchFamily="34" charset="-122"/>
                <a:ea typeface="微软雅黑" panose="020B0503020204020204" pitchFamily="34" charset="-122"/>
              </a:rPr>
              <a:t>3</a:t>
            </a:r>
            <a:r>
              <a:rPr lang="zh-CN" altLang="en-US" sz="3600" dirty="0">
                <a:latin typeface="微软雅黑" panose="020B0503020204020204" pitchFamily="34" charset="-122"/>
                <a:ea typeface="微软雅黑" panose="020B0503020204020204" pitchFamily="34" charset="-122"/>
              </a:rPr>
              <a:t>章</a:t>
            </a:r>
            <a:endParaRPr lang="en-US" sz="3600" dirty="0">
              <a:latin typeface="微软雅黑" panose="020B0503020204020204" pitchFamily="34" charset="-122"/>
              <a:ea typeface="微软雅黑" panose="020B0503020204020204" pitchFamily="34" charset="-122"/>
            </a:endParaRPr>
          </a:p>
        </p:txBody>
      </p:sp>
      <p:sp>
        <p:nvSpPr>
          <p:cNvPr id="11" name="Rectangle 10"/>
          <p:cNvSpPr/>
          <p:nvPr/>
        </p:nvSpPr>
        <p:spPr>
          <a:xfrm>
            <a:off x="2241600" y="5733256"/>
            <a:ext cx="6876256" cy="109616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r>
              <a:rPr lang="zh-CN" altLang="en-US" sz="2800" dirty="0"/>
              <a:t>东北大学计算机学院</a:t>
            </a:r>
            <a:endParaRPr lang="en-US" altLang="zh-CN" sz="2800" dirty="0"/>
          </a:p>
          <a:p>
            <a:pPr algn="ctr"/>
            <a:r>
              <a:rPr lang="en-US" altLang="zh-CN" sz="2800" dirty="0"/>
              <a:t>《</a:t>
            </a:r>
            <a:r>
              <a:rPr lang="zh-CN" altLang="en-US" sz="2800" dirty="0"/>
              <a:t>高级语言程序设计课程组</a:t>
            </a:r>
            <a:r>
              <a:rPr lang="en-US" altLang="zh-CN" sz="2800" dirty="0"/>
              <a:t>》</a:t>
            </a:r>
            <a:endParaRPr lang="en-US" sz="2800" dirty="0"/>
          </a:p>
        </p:txBody>
      </p:sp>
      <p:sp>
        <p:nvSpPr>
          <p:cNvPr id="17" name="Footer Placeholder 16"/>
          <p:cNvSpPr>
            <a:spLocks noGrp="1"/>
          </p:cNvSpPr>
          <p:nvPr>
            <p:ph type="ftr" sz="quarter" idx="11"/>
          </p:nvPr>
        </p:nvSpPr>
        <p:spPr>
          <a:xfrm>
            <a:off x="2085393" y="236538"/>
            <a:ext cx="5867400" cy="365125"/>
          </a:xfrm>
          <a:prstGeom prst="rect">
            <a:avLst/>
          </a:prstGeo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8F82E0A0-C266-4798-8C8F-B9F91E9DA37E}" type="slidenum">
              <a:rPr lang="en-US" smtClean="0">
                <a:solidFill>
                  <a:schemeClr val="tx2"/>
                </a:solidFill>
              </a:rPr>
              <a:t>‹#›</a:t>
            </a:fld>
            <a:endParaRPr lang="en-US" dirty="0">
              <a:solidFill>
                <a:schemeClr val="tx2"/>
              </a:solidFill>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4581128"/>
          </a:xfrm>
          <a:prstGeom prst="rect">
            <a:avLst/>
          </a:prstGeom>
          <a:ln>
            <a:noFill/>
          </a:ln>
          <a:effectLst>
            <a:outerShdw blurRad="190500" algn="tl" rotWithShape="0">
              <a:srgbClr val="000000">
                <a:alpha val="70000"/>
              </a:srgbClr>
            </a:outerShdw>
          </a:effectLst>
        </p:spPr>
      </p:pic>
      <p:sp>
        <p:nvSpPr>
          <p:cNvPr id="3" name="文本框 2"/>
          <p:cNvSpPr txBox="1"/>
          <p:nvPr userDrawn="1"/>
        </p:nvSpPr>
        <p:spPr>
          <a:xfrm>
            <a:off x="67172" y="4906748"/>
            <a:ext cx="9050684" cy="830997"/>
          </a:xfrm>
          <a:prstGeom prst="rect">
            <a:avLst/>
          </a:prstGeom>
          <a:noFill/>
        </p:spPr>
        <p:txBody>
          <a:bodyPr wrap="square" rtlCol="0">
            <a:spAutoFit/>
          </a:bodyPr>
          <a:lstStyle/>
          <a:p>
            <a:pPr algn="ctr"/>
            <a:r>
              <a:rPr lang="en-US" altLang="zh-CN" sz="4800" dirty="0">
                <a:solidFill>
                  <a:schemeClr val="bg1"/>
                </a:solidFill>
                <a:latin typeface="微软雅黑" panose="020B0503020204020204" pitchFamily="34" charset="-122"/>
                <a:ea typeface="微软雅黑" panose="020B0503020204020204" pitchFamily="34" charset="-122"/>
              </a:rPr>
              <a:t>C</a:t>
            </a:r>
            <a:r>
              <a:rPr lang="zh-CN" altLang="en-US" sz="4800" dirty="0">
                <a:solidFill>
                  <a:schemeClr val="bg1"/>
                </a:solidFill>
                <a:latin typeface="微软雅黑" panose="020B0503020204020204" pitchFamily="34" charset="-122"/>
                <a:ea typeface="微软雅黑" panose="020B0503020204020204" pitchFamily="34" charset="-122"/>
              </a:rPr>
              <a:t>语言程序设计基础（第三版）</a:t>
            </a:r>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4" name="Rectangle 2"/>
          <p:cNvSpPr>
            <a:spLocks noGrp="1"/>
          </p:cNvSpPr>
          <p:nvPr>
            <p:ph type="title"/>
          </p:nvPr>
        </p:nvSpPr>
        <p:spPr/>
        <p:txBody>
          <a:bodyPr>
            <a:noAutofit/>
          </a:bodyPr>
          <a:lstStyle>
            <a:lvl1pPr>
              <a:defRPr sz="4400">
                <a:solidFill>
                  <a:schemeClr val="tx1"/>
                </a:solidFill>
                <a:latin typeface="微软雅黑" panose="020B0503020204020204" pitchFamily="34" charset="-122"/>
                <a:ea typeface="微软雅黑" panose="020B0503020204020204" pitchFamily="34" charset="-122"/>
              </a:defRPr>
            </a:lvl1pPr>
          </a:lstStyle>
          <a:p>
            <a:r>
              <a:rPr lang="en-US" noProof="1"/>
              <a:t>Click to edit Master title style</a:t>
            </a:r>
            <a:endParaRPr lang="en-US" dirty="0"/>
          </a:p>
        </p:txBody>
      </p:sp>
      <p:sp>
        <p:nvSpPr>
          <p:cNvPr id="12" name="Rectangle 3"/>
          <p:cNvSpPr>
            <a:spLocks noGrp="1"/>
          </p:cNvSpPr>
          <p:nvPr>
            <p:ph type="body" idx="1"/>
          </p:nvPr>
        </p:nvSpPr>
        <p:spPr>
          <a:xfrm>
            <a:off x="612648" y="1628800"/>
            <a:ext cx="8153400" cy="4497680"/>
          </a:xfrm>
        </p:spPr>
        <p:txBody>
          <a:bodyPr/>
          <a:lstStyle>
            <a:lvl1pPr>
              <a:spcBef>
                <a:spcPts val="1200"/>
              </a:spcBef>
              <a:defRPr sz="3200">
                <a:latin typeface="微软雅黑" panose="020B0503020204020204" pitchFamily="34" charset="-122"/>
                <a:ea typeface="微软雅黑" panose="020B0503020204020204" pitchFamily="34" charset="-122"/>
              </a:defRPr>
            </a:lvl1pPr>
            <a:lvl2pPr>
              <a:spcBef>
                <a:spcPts val="1200"/>
              </a:spcBef>
              <a:defRPr sz="2800">
                <a:latin typeface="微软雅黑" panose="020B0503020204020204" pitchFamily="34" charset="-122"/>
                <a:ea typeface="微软雅黑" panose="020B0503020204020204" pitchFamily="34" charset="-122"/>
              </a:defRPr>
            </a:lvl2pPr>
            <a:lvl3pPr>
              <a:spcBef>
                <a:spcPts val="1200"/>
              </a:spcBef>
              <a:defRPr sz="2400">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noProof="1"/>
              <a:t>Click to edit Master text styles</a:t>
            </a:r>
          </a:p>
          <a:p>
            <a:pPr lvl="1"/>
            <a:r>
              <a:rPr lang="en-US" altLang="zh-CN" noProof="1"/>
              <a:t>Second level</a:t>
            </a:r>
          </a:p>
          <a:p>
            <a:pPr lvl="2"/>
            <a:r>
              <a:rPr lang="en-US" altLang="zh-CN" noProof="1"/>
              <a:t>Third level</a:t>
            </a:r>
          </a:p>
        </p:txBody>
      </p:sp>
      <p:sp>
        <p:nvSpPr>
          <p:cNvPr id="19" name="Rectangle 6"/>
          <p:cNvSpPr>
            <a:spLocks noGrp="1"/>
          </p:cNvSpPr>
          <p:nvPr>
            <p:ph type="sldNum" sz="quarter" idx="12"/>
          </p:nvPr>
        </p:nvSpPr>
        <p:spPr/>
        <p:txBody>
          <a:bodyPr/>
          <a:lstStyle/>
          <a:p>
            <a:fld id="{50935222-B196-4F9B-9AEC-1292459A754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reserve="1">
  <p:cSld name="Title and 2-Column Tex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a:solidFill>
                  <a:schemeClr val="tx1"/>
                </a:solidFill>
                <a:latin typeface="微软雅黑" panose="020B0503020204020204" pitchFamily="34" charset="-122"/>
                <a:ea typeface="微软雅黑" panose="020B0503020204020204" pitchFamily="34" charset="-122"/>
              </a:defRPr>
            </a:lvl1pPr>
          </a:lstStyle>
          <a:p>
            <a:r>
              <a:rPr lang="en-US" noProof="1"/>
              <a:t>Click to edit Master title style</a:t>
            </a:r>
            <a:endParaRPr lang="en-US" dirty="0"/>
          </a:p>
        </p:txBody>
      </p:sp>
      <p:sp>
        <p:nvSpPr>
          <p:cNvPr id="3" name="Rectangle 3"/>
          <p:cNvSpPr>
            <a:spLocks noGrp="1"/>
          </p:cNvSpPr>
          <p:nvPr>
            <p:ph type="body" sz="half" idx="1"/>
          </p:nvPr>
        </p:nvSpPr>
        <p:spPr>
          <a:xfrm>
            <a:off x="457200" y="1600200"/>
            <a:ext cx="4038600" cy="4525963"/>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noProof="1"/>
              <a:t>Click to edit Master text styles</a:t>
            </a:r>
          </a:p>
          <a:p>
            <a:pPr lvl="1"/>
            <a:r>
              <a:rPr lang="en-US" altLang="zh-CN" noProof="1"/>
              <a:t>Second level</a:t>
            </a:r>
          </a:p>
          <a:p>
            <a:pPr lvl="2"/>
            <a:r>
              <a:rPr lang="en-US" altLang="zh-CN" noProof="1"/>
              <a:t>Third level</a:t>
            </a:r>
          </a:p>
        </p:txBody>
      </p:sp>
      <p:sp>
        <p:nvSpPr>
          <p:cNvPr id="4" name="Rectangle 4"/>
          <p:cNvSpPr>
            <a:spLocks noGrp="1"/>
          </p:cNvSpPr>
          <p:nvPr>
            <p:ph type="body" sz="half" idx="2"/>
          </p:nvPr>
        </p:nvSpPr>
        <p:spPr>
          <a:xfrm>
            <a:off x="4648200" y="1600200"/>
            <a:ext cx="4038600" cy="4525963"/>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noProof="1"/>
              <a:t>Click to edit Master text styles</a:t>
            </a:r>
          </a:p>
          <a:p>
            <a:pPr lvl="1"/>
            <a:r>
              <a:rPr lang="en-US" altLang="zh-CN" noProof="1"/>
              <a:t>Second level</a:t>
            </a:r>
          </a:p>
          <a:p>
            <a:pPr lvl="2"/>
            <a:r>
              <a:rPr lang="en-US" altLang="zh-CN" noProof="1"/>
              <a:t>Third level</a:t>
            </a:r>
          </a:p>
        </p:txBody>
      </p:sp>
      <p:sp>
        <p:nvSpPr>
          <p:cNvPr id="7" name="Rectangle 7"/>
          <p:cNvSpPr>
            <a:spLocks noGrp="1"/>
          </p:cNvSpPr>
          <p:nvPr>
            <p:ph type="sldNum" sz="quarter" idx="12"/>
          </p:nvPr>
        </p:nvSpPr>
        <p:spPr/>
        <p:txBody>
          <a:bodyPr/>
          <a:lstStyle/>
          <a:p>
            <a:fld id="{20FD475A-FCA3-4B41-B368-0F71602C96B4}"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altLang="zh-CN" dirty="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altLang="zh-CN" dirty="0"/>
              <a:t>Click to edit Master text styles</a:t>
            </a:r>
          </a:p>
          <a:p>
            <a:pPr lvl="1"/>
            <a:r>
              <a:rPr lang="en-US" altLang="zh-CN" dirty="0"/>
              <a:t>Second level</a:t>
            </a:r>
          </a:p>
          <a:p>
            <a:pPr lvl="2"/>
            <a:r>
              <a:rPr lang="en-US" altLang="zh-CN" dirty="0"/>
              <a:t>Third level</a:t>
            </a:r>
          </a:p>
        </p:txBody>
      </p:sp>
      <p:sp>
        <p:nvSpPr>
          <p:cNvPr id="7" name="Rectangle 6"/>
          <p:cNvSpPr/>
          <p:nvPr/>
        </p:nvSpPr>
        <p:spPr>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
        <p:nvSpPr>
          <p:cNvPr id="2" name="文本框 1"/>
          <p:cNvSpPr txBox="1"/>
          <p:nvPr userDrawn="1"/>
        </p:nvSpPr>
        <p:spPr>
          <a:xfrm>
            <a:off x="508575" y="6330806"/>
            <a:ext cx="4042410" cy="337185"/>
          </a:xfrm>
          <a:prstGeom prst="rect">
            <a:avLst/>
          </a:prstGeom>
          <a:noFill/>
        </p:spPr>
        <p:txBody>
          <a:bodyPr wrap="none" rtlCol="0">
            <a:spAutoFit/>
          </a:bodyPr>
          <a:lstStyle/>
          <a:p>
            <a:r>
              <a:rPr lang="en-US" altLang="zh-CN" sz="1600" dirty="0">
                <a:solidFill>
                  <a:schemeClr val="tx1">
                    <a:lumMod val="50000"/>
                    <a:lumOff val="50000"/>
                  </a:schemeClr>
                </a:solidFill>
              </a:rPr>
              <a:t>C</a:t>
            </a:r>
            <a:r>
              <a:rPr lang="zh-CN" altLang="en-US" sz="1600" dirty="0">
                <a:solidFill>
                  <a:schemeClr val="tx1">
                    <a:lumMod val="50000"/>
                    <a:lumOff val="50000"/>
                  </a:schemeClr>
                </a:solidFill>
              </a:rPr>
              <a:t>语言程序设计基础（第三版）</a:t>
            </a:r>
            <a:r>
              <a:rPr lang="en-US" altLang="zh-CN" sz="1600" dirty="0">
                <a:solidFill>
                  <a:schemeClr val="tx1">
                    <a:lumMod val="50000"/>
                    <a:lumOff val="50000"/>
                  </a:schemeClr>
                </a:solidFill>
              </a:rPr>
              <a:t>----</a:t>
            </a:r>
            <a:r>
              <a:rPr lang="zh-CN" altLang="en-US" sz="1600" dirty="0">
                <a:solidFill>
                  <a:schemeClr val="tx1">
                    <a:lumMod val="50000"/>
                    <a:lumOff val="50000"/>
                  </a:schemeClr>
                </a:solidFill>
              </a:rPr>
              <a:t>第</a:t>
            </a:r>
            <a:r>
              <a:rPr lang="en-US" altLang="zh-CN" sz="1600" dirty="0">
                <a:solidFill>
                  <a:schemeClr val="tx1">
                    <a:lumMod val="50000"/>
                    <a:lumOff val="50000"/>
                  </a:schemeClr>
                </a:solidFill>
              </a:rPr>
              <a:t>3</a:t>
            </a:r>
            <a:r>
              <a:rPr lang="zh-CN" altLang="en-US" sz="1600" dirty="0">
                <a:solidFill>
                  <a:schemeClr val="tx1">
                    <a:lumMod val="50000"/>
                    <a:lumOff val="50000"/>
                  </a:schemeClr>
                </a:solidFill>
              </a:rPr>
              <a:t>章</a:t>
            </a:r>
          </a:p>
        </p:txBody>
      </p:sp>
      <p:sp>
        <p:nvSpPr>
          <p:cNvPr id="4" name="文本框 3"/>
          <p:cNvSpPr txBox="1"/>
          <p:nvPr userDrawn="1"/>
        </p:nvSpPr>
        <p:spPr>
          <a:xfrm>
            <a:off x="4283968" y="6330806"/>
            <a:ext cx="4680520" cy="338554"/>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solidFill>
                  <a:schemeClr val="tx1">
                    <a:lumMod val="50000"/>
                    <a:lumOff val="50000"/>
                  </a:schemeClr>
                </a:solidFill>
              </a:rPr>
              <a:t>东北大学计算机学院</a:t>
            </a:r>
            <a:r>
              <a:rPr lang="en-US" altLang="zh-CN" sz="1600" dirty="0">
                <a:solidFill>
                  <a:schemeClr val="tx1">
                    <a:lumMod val="50000"/>
                    <a:lumOff val="50000"/>
                  </a:schemeClr>
                </a:solidFill>
              </a:rPr>
              <a:t>《</a:t>
            </a:r>
            <a:r>
              <a:rPr lang="zh-CN" altLang="en-US" sz="1600" dirty="0">
                <a:solidFill>
                  <a:schemeClr val="tx1">
                    <a:lumMod val="50000"/>
                    <a:lumOff val="50000"/>
                  </a:schemeClr>
                </a:solidFill>
              </a:rPr>
              <a:t>高级语言程序设计课程组</a:t>
            </a:r>
            <a:r>
              <a:rPr lang="en-US" altLang="zh-CN" sz="1600" dirty="0">
                <a:solidFill>
                  <a:schemeClr val="tx1">
                    <a:lumMod val="50000"/>
                    <a:lumOff val="50000"/>
                  </a:schemeClr>
                </a:solidFill>
              </a:rPr>
              <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rtl="0" eaLnBrk="1" latinLnBrk="0" hangingPunct="1">
        <a:spcBef>
          <a:spcPct val="0"/>
        </a:spcBef>
        <a:buNone/>
        <a:defRPr sz="4400" kern="1200">
          <a:solidFill>
            <a:schemeClr val="tx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defRPr>
      </a:lvl1pPr>
    </p:titleStyle>
    <p:bodyStyle>
      <a:lvl1pPr marL="320040" indent="-320040" algn="l" rtl="0" eaLnBrk="1" latinLnBrk="0" hangingPunct="1">
        <a:spcBef>
          <a:spcPts val="1200"/>
        </a:spcBef>
        <a:spcAft>
          <a:spcPts val="600"/>
        </a:spcAft>
        <a:buClr>
          <a:schemeClr val="accent2"/>
        </a:buClr>
        <a:buSzPct val="60000"/>
        <a:buFont typeface="Wingdings" panose="0500000000000000000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640080" indent="-274320" algn="l" rtl="0" eaLnBrk="1" latinLnBrk="0" hangingPunct="1">
        <a:spcBef>
          <a:spcPts val="1200"/>
        </a:spcBef>
        <a:spcAft>
          <a:spcPts val="600"/>
        </a:spcAft>
        <a:buClr>
          <a:schemeClr val="accent1"/>
        </a:buClr>
        <a:buSzPct val="70000"/>
        <a:buFont typeface="Wingdings 2" panose="05020102010507070707"/>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914400" indent="-228600" algn="l" rtl="0" eaLnBrk="1" latinLnBrk="0" hangingPunct="1">
        <a:spcBef>
          <a:spcPts val="1200"/>
        </a:spcBef>
        <a:spcAft>
          <a:spcPts val="600"/>
        </a:spcAft>
        <a:buClr>
          <a:schemeClr val="accent2"/>
        </a:buClr>
        <a:buSzPct val="75000"/>
        <a:buFont typeface="Wingdings" panose="0500000000000000000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371600" indent="-228600" algn="l" rtl="0" eaLnBrk="1" latinLnBrk="0" hangingPunct="1">
        <a:spcBef>
          <a:spcPts val="400"/>
        </a:spcBef>
        <a:buClr>
          <a:schemeClr val="accent3"/>
        </a:buClr>
        <a:buSzPct val="75000"/>
        <a:buFont typeface="Wingdings" panose="0500000000000000000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1828800" indent="-228600" algn="l" rtl="0" eaLnBrk="1" latinLnBrk="0" hangingPunct="1">
        <a:spcBef>
          <a:spcPts val="400"/>
        </a:spcBef>
        <a:buClr>
          <a:schemeClr val="accent4"/>
        </a:buClr>
        <a:buSzPct val="65000"/>
        <a:buFont typeface="Wingdings" panose="0500000000000000000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103120" indent="-228600" algn="l" rtl="0" eaLnBrk="1" latinLnBrk="0" hangingPunct="1">
        <a:spcBef>
          <a:spcPct val="20000"/>
        </a:spcBef>
        <a:buClr>
          <a:schemeClr val="accent1"/>
        </a:buClr>
        <a:buFont typeface="Wingdings" panose="05000000000000000000"/>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字符运算</a:t>
            </a:r>
          </a:p>
        </p:txBody>
      </p:sp>
      <p:sp>
        <p:nvSpPr>
          <p:cNvPr id="3" name="文本占位符 2"/>
          <p:cNvSpPr>
            <a:spLocks noGrp="1"/>
          </p:cNvSpPr>
          <p:nvPr>
            <p:ph type="body" idx="1"/>
          </p:nvPr>
        </p:nvSpPr>
        <p:spPr/>
        <p:txBody>
          <a:bodyPr/>
          <a:lstStyle/>
          <a:p>
            <a:r>
              <a:rPr lang="zh-CN" altLang="en-US"/>
              <a:t>无论表现形式是ASCII码字符、宽字节字符还是统一编码字符，字符的本质是使用一个整数标识一个字符。</a:t>
            </a:r>
          </a:p>
          <a:p>
            <a:r>
              <a:rPr lang="zh-CN" altLang="en-US"/>
              <a:t>字符数据作为一个整数，可以参与所有整型数据的运算操作。</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字符运算</a:t>
            </a:r>
          </a:p>
        </p:txBody>
      </p:sp>
      <p:sp>
        <p:nvSpPr>
          <p:cNvPr id="3" name="文本占位符 2"/>
          <p:cNvSpPr>
            <a:spLocks noGrp="1"/>
          </p:cNvSpPr>
          <p:nvPr>
            <p:ph type="body" idx="1"/>
          </p:nvPr>
        </p:nvSpPr>
        <p:spPr/>
        <p:txBody>
          <a:bodyPr/>
          <a:lstStyle/>
          <a:p>
            <a:r>
              <a:rPr lang="zh-CN" altLang="en-US"/>
              <a:t>例3-8 编写程序，将读入的一个大写英文字母转换为一个小写英文字母。</a:t>
            </a:r>
          </a:p>
        </p:txBody>
      </p:sp>
      <p:sp>
        <p:nvSpPr>
          <p:cNvPr id="4" name="矩形 3"/>
          <p:cNvSpPr/>
          <p:nvPr/>
        </p:nvSpPr>
        <p:spPr>
          <a:xfrm>
            <a:off x="100137" y="2755320"/>
            <a:ext cx="4752528" cy="313817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方法一：算术计算实现</a:t>
            </a:r>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#include &lt;</a:t>
            </a:r>
            <a:r>
              <a:rPr lang="en-US" altLang="zh-CN" dirty="0" err="1">
                <a:latin typeface="微软雅黑" panose="020B0503020204020204" pitchFamily="34" charset="-122"/>
                <a:ea typeface="微软雅黑" panose="020B0503020204020204" pitchFamily="34" charset="-122"/>
              </a:rPr>
              <a:t>stdio.h</a:t>
            </a:r>
            <a:r>
              <a:rPr lang="en-US" altLang="zh-CN" dirty="0">
                <a:latin typeface="微软雅黑" panose="020B0503020204020204" pitchFamily="34" charset="-122"/>
                <a:ea typeface="微软雅黑" panose="020B0503020204020204" pitchFamily="34" charset="-122"/>
              </a:rPr>
              <a:t>&gt;</a:t>
            </a:r>
          </a:p>
          <a:p>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main()</a:t>
            </a:r>
          </a:p>
          <a:p>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char c='A';</a:t>
            </a:r>
          </a:p>
          <a:p>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n=0;</a:t>
            </a:r>
          </a:p>
          <a:p>
            <a:r>
              <a:rPr lang="en-US" altLang="zh-CN" dirty="0">
                <a:latin typeface="微软雅黑" panose="020B0503020204020204" pitchFamily="34" charset="-122"/>
                <a:ea typeface="微软雅黑" panose="020B0503020204020204" pitchFamily="34" charset="-122"/>
              </a:rPr>
              <a:t>    c=</a:t>
            </a:r>
            <a:r>
              <a:rPr lang="en-US" altLang="zh-CN" dirty="0" err="1">
                <a:latin typeface="微软雅黑" panose="020B0503020204020204" pitchFamily="34" charset="-122"/>
                <a:ea typeface="微软雅黑" panose="020B0503020204020204" pitchFamily="34" charset="-122"/>
              </a:rPr>
              <a:t>getchar</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读入大写写英文字母</a:t>
            </a:r>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n=c+32;      </a:t>
            </a:r>
          </a:p>
          <a:p>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printf</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n%c</a:t>
            </a:r>
            <a:r>
              <a:rPr lang="en-US" altLang="zh-CN" dirty="0">
                <a:latin typeface="微软雅黑" panose="020B0503020204020204" pitchFamily="34" charset="-122"/>
                <a:ea typeface="微软雅黑" panose="020B0503020204020204" pitchFamily="34" charset="-122"/>
              </a:rPr>
              <a:t>",n); /*</a:t>
            </a:r>
            <a:r>
              <a:rPr lang="en-US" altLang="zh-CN" dirty="0" err="1">
                <a:latin typeface="微软雅黑" panose="020B0503020204020204" pitchFamily="34" charset="-122"/>
                <a:ea typeface="微软雅黑" panose="020B0503020204020204" pitchFamily="34" charset="-122"/>
              </a:rPr>
              <a:t>输出小写英文字母</a:t>
            </a:r>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rPr>
              <a:t>return 0;</a:t>
            </a:r>
          </a:p>
          <a:p>
            <a:r>
              <a:rPr lang="en-US" altLang="zh-CN" dirty="0">
                <a:latin typeface="微软雅黑" panose="020B0503020204020204" pitchFamily="34" charset="-122"/>
                <a:ea typeface="微软雅黑" panose="020B0503020204020204" pitchFamily="34" charset="-122"/>
              </a:rPr>
              <a:t>}</a:t>
            </a:r>
          </a:p>
        </p:txBody>
      </p:sp>
      <p:sp>
        <p:nvSpPr>
          <p:cNvPr id="5" name="矩形 4"/>
          <p:cNvSpPr/>
          <p:nvPr/>
        </p:nvSpPr>
        <p:spPr>
          <a:xfrm>
            <a:off x="4707255" y="2988310"/>
            <a:ext cx="4147820" cy="313817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方法二：转换函数调用实现</a:t>
            </a:r>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#include &lt;</a:t>
            </a:r>
            <a:r>
              <a:rPr lang="en-US" altLang="zh-CN" dirty="0" err="1">
                <a:latin typeface="微软雅黑" panose="020B0503020204020204" pitchFamily="34" charset="-122"/>
                <a:ea typeface="微软雅黑" panose="020B0503020204020204" pitchFamily="34" charset="-122"/>
              </a:rPr>
              <a:t>stdio.h</a:t>
            </a:r>
            <a:r>
              <a:rPr lang="en-US" altLang="zh-CN" dirty="0">
                <a:latin typeface="微软雅黑" panose="020B0503020204020204" pitchFamily="34" charset="-122"/>
                <a:ea typeface="微软雅黑" panose="020B0503020204020204" pitchFamily="34" charset="-122"/>
              </a:rPr>
              <a:t>&gt;</a:t>
            </a:r>
          </a:p>
          <a:p>
            <a:r>
              <a:rPr lang="en-US" altLang="zh-CN" dirty="0">
                <a:latin typeface="微软雅黑" panose="020B0503020204020204" pitchFamily="34" charset="-122"/>
                <a:ea typeface="微软雅黑" panose="020B0503020204020204" pitchFamily="34" charset="-122"/>
              </a:rPr>
              <a:t>int main()</a:t>
            </a:r>
          </a:p>
          <a:p>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char c='A';</a:t>
            </a:r>
          </a:p>
          <a:p>
            <a:r>
              <a:rPr lang="en-US" altLang="zh-CN" dirty="0">
                <a:latin typeface="微软雅黑" panose="020B0503020204020204" pitchFamily="34" charset="-122"/>
                <a:ea typeface="微软雅黑" panose="020B0503020204020204" pitchFamily="34" charset="-122"/>
              </a:rPr>
              <a:t>    int  n=0;</a:t>
            </a:r>
          </a:p>
          <a:p>
            <a:r>
              <a:rPr lang="en-US" altLang="zh-CN" dirty="0">
                <a:latin typeface="微软雅黑" panose="020B0503020204020204" pitchFamily="34" charset="-122"/>
                <a:ea typeface="微软雅黑" panose="020B0503020204020204" pitchFamily="34" charset="-122"/>
              </a:rPr>
              <a:t>    c=</a:t>
            </a:r>
            <a:r>
              <a:rPr lang="en-US" altLang="zh-CN" dirty="0" err="1">
                <a:latin typeface="微软雅黑" panose="020B0503020204020204" pitchFamily="34" charset="-122"/>
                <a:ea typeface="微软雅黑" panose="020B0503020204020204" pitchFamily="34" charset="-122"/>
              </a:rPr>
              <a:t>getchar</a:t>
            </a:r>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n=</a:t>
            </a:r>
            <a:r>
              <a:rPr lang="en-US" altLang="zh-CN" dirty="0" err="1">
                <a:latin typeface="微软雅黑" panose="020B0503020204020204" pitchFamily="34" charset="-122"/>
                <a:ea typeface="微软雅黑" panose="020B0503020204020204" pitchFamily="34" charset="-122"/>
              </a:rPr>
              <a:t>tolower</a:t>
            </a:r>
            <a:r>
              <a:rPr lang="en-US" altLang="zh-CN" dirty="0">
                <a:latin typeface="微软雅黑" panose="020B0503020204020204" pitchFamily="34" charset="-122"/>
                <a:ea typeface="微软雅黑" panose="020B0503020204020204" pitchFamily="34" charset="-122"/>
              </a:rPr>
              <a:t>(c); </a:t>
            </a:r>
          </a:p>
          <a:p>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printf</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n%c</a:t>
            </a:r>
            <a:r>
              <a:rPr lang="en-US" altLang="zh-CN" dirty="0">
                <a:latin typeface="微软雅黑" panose="020B0503020204020204" pitchFamily="34" charset="-122"/>
                <a:ea typeface="微软雅黑" panose="020B0503020204020204" pitchFamily="34" charset="-122"/>
              </a:rPr>
              <a:t>",n); </a:t>
            </a:r>
          </a:p>
          <a:p>
            <a:r>
              <a:rPr lang="en-US" altLang="zh-CN" dirty="0">
                <a:latin typeface="微软雅黑" panose="020B0503020204020204" pitchFamily="34" charset="-122"/>
                <a:ea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rPr>
              <a:t>return 0;</a:t>
            </a:r>
          </a:p>
          <a:p>
            <a:r>
              <a:rPr lang="en-US" altLang="zh-CN" dirty="0">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位运算</a:t>
            </a:r>
          </a:p>
        </p:txBody>
      </p:sp>
      <p:sp>
        <p:nvSpPr>
          <p:cNvPr id="3" name="文本占位符 2"/>
          <p:cNvSpPr>
            <a:spLocks noGrp="1"/>
          </p:cNvSpPr>
          <p:nvPr>
            <p:ph type="body" idx="1"/>
          </p:nvPr>
        </p:nvSpPr>
        <p:spPr/>
        <p:txBody>
          <a:bodyPr/>
          <a:lstStyle/>
          <a:p>
            <a:r>
              <a:rPr lang="zh-CN" altLang="en-US"/>
              <a:t>位逻辑运算</a:t>
            </a:r>
          </a:p>
          <a:p>
            <a:pPr lvl="1"/>
            <a:r>
              <a:rPr lang="zh-CN" altLang="en-US"/>
              <a:t>&amp;（按位与运算符）</a:t>
            </a:r>
          </a:p>
        </p:txBody>
      </p:sp>
      <p:pic>
        <p:nvPicPr>
          <p:cNvPr id="4" name="图片 3"/>
          <p:cNvPicPr>
            <a:picLocks noChangeAspect="1"/>
          </p:cNvPicPr>
          <p:nvPr/>
        </p:nvPicPr>
        <p:blipFill>
          <a:blip r:embed="rId2"/>
          <a:stretch>
            <a:fillRect/>
          </a:stretch>
        </p:blipFill>
        <p:spPr>
          <a:xfrm>
            <a:off x="2244725" y="3092450"/>
            <a:ext cx="4390390" cy="962025"/>
          </a:xfrm>
          <a:prstGeom prst="rect">
            <a:avLst/>
          </a:prstGeom>
        </p:spPr>
      </p:pic>
      <p:pic>
        <p:nvPicPr>
          <p:cNvPr id="5" name="图片 4"/>
          <p:cNvPicPr>
            <a:picLocks noChangeAspect="1"/>
          </p:cNvPicPr>
          <p:nvPr/>
        </p:nvPicPr>
        <p:blipFill>
          <a:blip r:embed="rId3"/>
          <a:stretch>
            <a:fillRect/>
          </a:stretch>
        </p:blipFill>
        <p:spPr>
          <a:xfrm>
            <a:off x="2282825" y="4583430"/>
            <a:ext cx="4352290" cy="8763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位运算</a:t>
            </a:r>
          </a:p>
        </p:txBody>
      </p:sp>
      <p:sp>
        <p:nvSpPr>
          <p:cNvPr id="3" name="文本占位符 2"/>
          <p:cNvSpPr>
            <a:spLocks noGrp="1"/>
          </p:cNvSpPr>
          <p:nvPr>
            <p:ph type="body" idx="1"/>
          </p:nvPr>
        </p:nvSpPr>
        <p:spPr/>
        <p:txBody>
          <a:bodyPr/>
          <a:lstStyle/>
          <a:p>
            <a:r>
              <a:rPr lang="zh-CN" altLang="en-US"/>
              <a:t>位逻辑运算</a:t>
            </a:r>
          </a:p>
          <a:p>
            <a:pPr lvl="1"/>
            <a:r>
              <a:rPr lang="zh-CN" altLang="en-US"/>
              <a:t>|（按位或运算符）</a:t>
            </a:r>
          </a:p>
        </p:txBody>
      </p:sp>
      <p:pic>
        <p:nvPicPr>
          <p:cNvPr id="6" name="图片 5"/>
          <p:cNvPicPr>
            <a:picLocks noChangeAspect="1"/>
          </p:cNvPicPr>
          <p:nvPr/>
        </p:nvPicPr>
        <p:blipFill>
          <a:blip r:embed="rId2"/>
          <a:stretch>
            <a:fillRect/>
          </a:stretch>
        </p:blipFill>
        <p:spPr>
          <a:xfrm>
            <a:off x="2386330" y="2957195"/>
            <a:ext cx="4371340" cy="9429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位运算</a:t>
            </a:r>
          </a:p>
        </p:txBody>
      </p:sp>
      <p:sp>
        <p:nvSpPr>
          <p:cNvPr id="3" name="文本占位符 2"/>
          <p:cNvSpPr>
            <a:spLocks noGrp="1"/>
          </p:cNvSpPr>
          <p:nvPr>
            <p:ph type="body" idx="1"/>
          </p:nvPr>
        </p:nvSpPr>
        <p:spPr/>
        <p:txBody>
          <a:bodyPr/>
          <a:lstStyle/>
          <a:p>
            <a:r>
              <a:rPr lang="zh-CN" altLang="en-US"/>
              <a:t>位逻辑运算</a:t>
            </a:r>
          </a:p>
          <a:p>
            <a:pPr lvl="1"/>
            <a:r>
              <a:rPr lang="zh-CN" altLang="en-US"/>
              <a:t>^（按位异或运算符）</a:t>
            </a:r>
          </a:p>
          <a:p>
            <a:pPr lvl="1"/>
            <a:endParaRPr lang="zh-CN" altLang="en-US"/>
          </a:p>
          <a:p>
            <a:pPr lvl="1"/>
            <a:endParaRPr lang="zh-CN" altLang="en-US"/>
          </a:p>
          <a:p>
            <a:pPr lvl="1"/>
            <a:r>
              <a:rPr lang="zh-CN" altLang="en-US"/>
              <a:t>~（按位取反运算符）</a:t>
            </a:r>
          </a:p>
        </p:txBody>
      </p:sp>
      <p:pic>
        <p:nvPicPr>
          <p:cNvPr id="4" name="图片 3"/>
          <p:cNvPicPr>
            <a:picLocks noChangeAspect="1"/>
          </p:cNvPicPr>
          <p:nvPr/>
        </p:nvPicPr>
        <p:blipFill>
          <a:blip r:embed="rId2"/>
          <a:stretch>
            <a:fillRect/>
          </a:stretch>
        </p:blipFill>
        <p:spPr>
          <a:xfrm>
            <a:off x="1967865" y="3058795"/>
            <a:ext cx="4352290" cy="923925"/>
          </a:xfrm>
          <a:prstGeom prst="rect">
            <a:avLst/>
          </a:prstGeom>
        </p:spPr>
      </p:pic>
      <p:pic>
        <p:nvPicPr>
          <p:cNvPr id="5" name="图片 4"/>
          <p:cNvPicPr>
            <a:picLocks noChangeAspect="1"/>
          </p:cNvPicPr>
          <p:nvPr/>
        </p:nvPicPr>
        <p:blipFill>
          <a:blip r:embed="rId3"/>
          <a:stretch>
            <a:fillRect/>
          </a:stretch>
        </p:blipFill>
        <p:spPr>
          <a:xfrm>
            <a:off x="1967865" y="5025390"/>
            <a:ext cx="3942715" cy="5715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位运算</a:t>
            </a:r>
          </a:p>
        </p:txBody>
      </p:sp>
      <p:sp>
        <p:nvSpPr>
          <p:cNvPr id="3" name="文本占位符 2"/>
          <p:cNvSpPr>
            <a:spLocks noGrp="1"/>
          </p:cNvSpPr>
          <p:nvPr>
            <p:ph type="body" idx="1"/>
          </p:nvPr>
        </p:nvSpPr>
        <p:spPr/>
        <p:txBody>
          <a:bodyPr/>
          <a:lstStyle/>
          <a:p>
            <a:r>
              <a:rPr lang="zh-CN" altLang="en-US" dirty="0"/>
              <a:t>位移运算</a:t>
            </a:r>
          </a:p>
          <a:p>
            <a:pPr lvl="1"/>
            <a:r>
              <a:rPr lang="zh-CN" altLang="en-US" dirty="0"/>
              <a:t>左移运算</a:t>
            </a:r>
          </a:p>
          <a:p>
            <a:pPr lvl="2"/>
            <a:r>
              <a:rPr lang="zh-CN" altLang="en-US" dirty="0"/>
              <a:t>int a=5,b;</a:t>
            </a:r>
          </a:p>
          <a:p>
            <a:pPr lvl="2"/>
            <a:r>
              <a:rPr lang="zh-CN" altLang="en-US" dirty="0"/>
              <a:t>b=a&lt;&lt;2;</a:t>
            </a:r>
          </a:p>
          <a:p>
            <a:pPr lvl="2"/>
            <a:r>
              <a:rPr lang="zh-CN" altLang="en-US" dirty="0"/>
              <a:t>由于(a)10=(5)10=(0000 0000 0000 0101)2，a左移2位后的结果 (0000 0000 0001 0100)2=(20)10，b的结果为=(20)10，a左移两位相当于扩大4倍。</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位运算</a:t>
            </a:r>
          </a:p>
        </p:txBody>
      </p:sp>
      <p:sp>
        <p:nvSpPr>
          <p:cNvPr id="3" name="文本占位符 2"/>
          <p:cNvSpPr>
            <a:spLocks noGrp="1"/>
          </p:cNvSpPr>
          <p:nvPr>
            <p:ph type="body" idx="1"/>
          </p:nvPr>
        </p:nvSpPr>
        <p:spPr/>
        <p:txBody>
          <a:bodyPr/>
          <a:lstStyle/>
          <a:p>
            <a:r>
              <a:rPr lang="zh-CN" altLang="en-US"/>
              <a:t>位移运算</a:t>
            </a:r>
          </a:p>
          <a:p>
            <a:pPr lvl="1"/>
            <a:r>
              <a:rPr lang="zh-CN" altLang="en-US"/>
              <a:t>右移运算</a:t>
            </a:r>
          </a:p>
          <a:p>
            <a:pPr lvl="2"/>
            <a:r>
              <a:rPr lang="zh-CN" altLang="en-US"/>
              <a:t>int a=5,b;</a:t>
            </a:r>
          </a:p>
          <a:p>
            <a:pPr lvl="2"/>
            <a:r>
              <a:rPr lang="zh-CN" altLang="en-US"/>
              <a:t>b=a</a:t>
            </a:r>
            <a:r>
              <a:rPr lang="en-US" altLang="zh-CN"/>
              <a:t>&gt;&gt;</a:t>
            </a:r>
            <a:r>
              <a:rPr lang="zh-CN" altLang="en-US"/>
              <a:t>2;</a:t>
            </a:r>
          </a:p>
          <a:p>
            <a:pPr lvl="2"/>
            <a:r>
              <a:rPr lang="zh-CN" altLang="en-US"/>
              <a:t>由于(a)10=(5)10=(0000 0000 0000 0101)2;所以b=(0000 0000 0000 0001)2=(1)10，右移一位相当于原数据除以2。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逗号运算</a:t>
            </a:r>
          </a:p>
        </p:txBody>
      </p:sp>
      <p:sp>
        <p:nvSpPr>
          <p:cNvPr id="3" name="文本占位符 2"/>
          <p:cNvSpPr>
            <a:spLocks noGrp="1"/>
          </p:cNvSpPr>
          <p:nvPr>
            <p:ph type="body" idx="1"/>
          </p:nvPr>
        </p:nvSpPr>
        <p:spPr/>
        <p:txBody>
          <a:bodyPr>
            <a:normAutofit lnSpcReduction="10000"/>
          </a:bodyPr>
          <a:lstStyle/>
          <a:p>
            <a:r>
              <a:rPr lang="zh-CN" altLang="en-US" dirty="0"/>
              <a:t>语法格式：</a:t>
            </a:r>
          </a:p>
          <a:p>
            <a:pPr lvl="1"/>
            <a:r>
              <a:rPr lang="zh-CN" altLang="en-US" dirty="0"/>
              <a:t>&lt;表达式1&gt;,&lt;表达式2&gt;,...,&lt;表达式n&gt;</a:t>
            </a:r>
          </a:p>
          <a:p>
            <a:pPr lvl="1"/>
            <a:r>
              <a:rPr lang="zh-CN" altLang="en-US" dirty="0"/>
              <a:t>逗号运算符的运算对象可以是任何类型的表达式。在所有运算符中,</a:t>
            </a:r>
            <a:r>
              <a:rPr lang="zh-CN" altLang="en-US" dirty="0">
                <a:solidFill>
                  <a:srgbClr val="FF0000"/>
                </a:solidFill>
              </a:rPr>
              <a:t>逗号运算符的优先级最低，结合方向为自左到右。</a:t>
            </a:r>
          </a:p>
          <a:p>
            <a:pPr lvl="1"/>
            <a:r>
              <a:rPr lang="zh-CN" altLang="en-US" dirty="0"/>
              <a:t>逗号表达式的计算过程是依次计算&lt;表达式1&gt;，&lt;表达式2&gt;，…，&lt;表达式n&gt;的值，并将&lt;表达式n&gt;的值作为整个表达式的结果值，又称为</a:t>
            </a:r>
            <a:r>
              <a:rPr lang="zh-CN" altLang="en-US" dirty="0">
                <a:solidFill>
                  <a:srgbClr val="FF0000"/>
                </a:solidFill>
              </a:rPr>
              <a:t>顺序求值运算</a:t>
            </a:r>
            <a:r>
              <a:rPr lang="zh-CN" altLang="en-US"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强制类型转换</a:t>
            </a:r>
          </a:p>
        </p:txBody>
      </p:sp>
      <p:sp>
        <p:nvSpPr>
          <p:cNvPr id="3" name="文本占位符 2"/>
          <p:cNvSpPr>
            <a:spLocks noGrp="1"/>
          </p:cNvSpPr>
          <p:nvPr>
            <p:ph type="body" idx="1"/>
          </p:nvPr>
        </p:nvSpPr>
        <p:spPr/>
        <p:txBody>
          <a:bodyPr/>
          <a:lstStyle/>
          <a:p>
            <a:r>
              <a:rPr lang="zh-CN" altLang="en-US"/>
              <a:t>隐式转换</a:t>
            </a:r>
          </a:p>
          <a:p>
            <a:pPr lvl="1"/>
            <a:r>
              <a:rPr lang="zh-CN" altLang="en-US"/>
              <a:t>算术运算中的自动数据转换</a:t>
            </a:r>
          </a:p>
          <a:p>
            <a:pPr lvl="1"/>
            <a:r>
              <a:rPr lang="zh-CN" altLang="en-US"/>
              <a:t>自动转换依据“类型提升”的原则</a:t>
            </a:r>
          </a:p>
          <a:p>
            <a:pPr lvl="2"/>
            <a:r>
              <a:rPr lang="zh-CN" altLang="en-US"/>
              <a:t>短类型转换为长类型</a:t>
            </a:r>
          </a:p>
          <a:p>
            <a:pPr lvl="2"/>
            <a:r>
              <a:rPr lang="zh-CN" altLang="en-US"/>
              <a:t>整数转换为实数</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强制类型转换</a:t>
            </a:r>
          </a:p>
        </p:txBody>
      </p:sp>
      <p:sp>
        <p:nvSpPr>
          <p:cNvPr id="3" name="文本占位符 2"/>
          <p:cNvSpPr>
            <a:spLocks noGrp="1"/>
          </p:cNvSpPr>
          <p:nvPr>
            <p:ph type="body" idx="1"/>
          </p:nvPr>
        </p:nvSpPr>
        <p:spPr/>
        <p:txBody>
          <a:bodyPr/>
          <a:lstStyle/>
          <a:p>
            <a:r>
              <a:rPr lang="zh-CN" altLang="en-US"/>
              <a:t>隐式转换</a:t>
            </a:r>
          </a:p>
          <a:p>
            <a:pPr lvl="1"/>
            <a:r>
              <a:rPr lang="zh-CN" altLang="en-US"/>
              <a:t>赋值运算中的类型转换</a:t>
            </a:r>
          </a:p>
          <a:p>
            <a:pPr lvl="2"/>
            <a:r>
              <a:rPr lang="zh-CN" altLang="en-US"/>
              <a:t>执行赋值运算时，如果赋值运算符两侧的数据类型不同，赋值运算符右侧表达式类型的数据将转换为左侧变量的类型。</a:t>
            </a:r>
          </a:p>
          <a:p>
            <a:pPr lvl="2"/>
            <a:r>
              <a:rPr lang="zh-CN" altLang="en-US"/>
              <a:t>int a;</a:t>
            </a:r>
          </a:p>
          <a:p>
            <a:pPr lvl="2"/>
            <a:r>
              <a:rPr lang="zh-CN" altLang="en-US"/>
              <a:t>a=15.5;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运算符与表达式</a:t>
            </a:r>
          </a:p>
        </p:txBody>
      </p:sp>
      <p:sp>
        <p:nvSpPr>
          <p:cNvPr id="3" name="文本占位符 2"/>
          <p:cNvSpPr>
            <a:spLocks noGrp="1"/>
          </p:cNvSpPr>
          <p:nvPr>
            <p:ph type="body" idx="1"/>
          </p:nvPr>
        </p:nvSpPr>
        <p:spPr/>
        <p:txBody>
          <a:bodyPr/>
          <a:lstStyle/>
          <a:p>
            <a:pPr lvl="0"/>
            <a:r>
              <a:rPr dirty="0"/>
              <a:t>使用运算符时应注意以下几点：</a:t>
            </a:r>
          </a:p>
          <a:p>
            <a:pPr lvl="1"/>
            <a:r>
              <a:rPr dirty="0"/>
              <a:t>运算符的目</a:t>
            </a:r>
          </a:p>
          <a:p>
            <a:pPr lvl="1"/>
            <a:r>
              <a:rPr dirty="0"/>
              <a:t>运算符的优先级</a:t>
            </a:r>
          </a:p>
          <a:p>
            <a:pPr lvl="1"/>
            <a:r>
              <a:rPr dirty="0"/>
              <a:t>运算符的结合性</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强制类型转换</a:t>
            </a:r>
          </a:p>
        </p:txBody>
      </p:sp>
      <p:sp>
        <p:nvSpPr>
          <p:cNvPr id="3" name="文本占位符 2"/>
          <p:cNvSpPr>
            <a:spLocks noGrp="1"/>
          </p:cNvSpPr>
          <p:nvPr>
            <p:ph type="body" idx="1"/>
          </p:nvPr>
        </p:nvSpPr>
        <p:spPr/>
        <p:txBody>
          <a:bodyPr/>
          <a:lstStyle/>
          <a:p>
            <a:r>
              <a:rPr lang="zh-CN" altLang="en-US"/>
              <a:t>显式转换</a:t>
            </a:r>
          </a:p>
          <a:p>
            <a:pPr lvl="1"/>
            <a:r>
              <a:rPr lang="zh-CN" altLang="en-US"/>
              <a:t>语法格式：  </a:t>
            </a:r>
          </a:p>
          <a:p>
            <a:pPr lvl="2"/>
            <a:r>
              <a:rPr lang="zh-CN" altLang="en-US"/>
              <a:t>(强制的类型名)&lt;表达式&gt;</a:t>
            </a:r>
          </a:p>
          <a:p>
            <a:pPr lvl="2"/>
            <a:r>
              <a:rPr lang="zh-CN" altLang="en-US"/>
              <a:t>int x=5; float y;</a:t>
            </a:r>
          </a:p>
          <a:p>
            <a:pPr lvl="2"/>
            <a:r>
              <a:rPr lang="zh-CN" altLang="en-US"/>
              <a:t>y=(float)x/2;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sizeof运算</a:t>
            </a:r>
          </a:p>
        </p:txBody>
      </p:sp>
      <p:sp>
        <p:nvSpPr>
          <p:cNvPr id="3" name="文本占位符 2"/>
          <p:cNvSpPr>
            <a:spLocks noGrp="1"/>
          </p:cNvSpPr>
          <p:nvPr>
            <p:ph type="body" idx="1"/>
          </p:nvPr>
        </p:nvSpPr>
        <p:spPr/>
        <p:txBody>
          <a:bodyPr/>
          <a:lstStyle/>
          <a:p>
            <a:r>
              <a:rPr lang="zh-CN" altLang="en-US" dirty="0"/>
              <a:t>sizeof运算符用于获取指定数据类型所需要的存储空间大小。</a:t>
            </a:r>
          </a:p>
          <a:p>
            <a:r>
              <a:rPr lang="zh-CN" altLang="en-US" dirty="0"/>
              <a:t>语法格式：</a:t>
            </a:r>
          </a:p>
          <a:p>
            <a:pPr lvl="1"/>
            <a:r>
              <a:rPr lang="zh-CN" altLang="en-US" dirty="0"/>
              <a:t>sizeof(类型名)或sizeof(变量名)</a:t>
            </a:r>
          </a:p>
          <a:p>
            <a:pPr lvl="1"/>
            <a:r>
              <a:rPr lang="zh-CN" altLang="en-US" dirty="0"/>
              <a:t>尽管sizeof()写法与库函数调用写法类似，但是sizeof() 是一个运算符而不是函数。</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标准设备输入输出库</a:t>
            </a:r>
            <a:endParaRPr lang="zh-CN" altLang="en-US" dirty="0"/>
          </a:p>
        </p:txBody>
      </p:sp>
      <p:sp>
        <p:nvSpPr>
          <p:cNvPr id="3" name="文本占位符 2"/>
          <p:cNvSpPr>
            <a:spLocks noGrp="1"/>
          </p:cNvSpPr>
          <p:nvPr>
            <p:ph type="body" idx="1"/>
          </p:nvPr>
        </p:nvSpPr>
        <p:spPr/>
        <p:txBody>
          <a:bodyPr/>
          <a:lstStyle/>
          <a:p>
            <a:r>
              <a:rPr lang="zh-CN" altLang="en-US" dirty="0"/>
              <a:t>字符输入输出函数</a:t>
            </a:r>
            <a:endParaRPr lang="en-US" altLang="zh-CN" dirty="0"/>
          </a:p>
          <a:p>
            <a:pPr lvl="1"/>
            <a:r>
              <a:rPr lang="zh-CN" altLang="en-US" dirty="0"/>
              <a:t>字符输入</a:t>
            </a:r>
          </a:p>
          <a:p>
            <a:pPr lvl="2"/>
            <a:r>
              <a:rPr lang="en-US" altLang="zh-CN" dirty="0"/>
              <a:t>char </a:t>
            </a:r>
            <a:r>
              <a:rPr lang="en-US" altLang="zh-CN" dirty="0" err="1"/>
              <a:t>ch</a:t>
            </a:r>
            <a:r>
              <a:rPr lang="en-US" altLang="zh-CN" dirty="0"/>
              <a:t>;</a:t>
            </a:r>
            <a:endParaRPr lang="en-US" altLang="zh-CN" sz="3200" dirty="0"/>
          </a:p>
          <a:p>
            <a:pPr lvl="2"/>
            <a:r>
              <a:rPr lang="en-US" altLang="zh-CN" dirty="0" err="1"/>
              <a:t>ch</a:t>
            </a:r>
            <a:r>
              <a:rPr lang="en-US" altLang="zh-CN" dirty="0"/>
              <a:t> = </a:t>
            </a:r>
            <a:r>
              <a:rPr lang="en-US" altLang="zh-CN" dirty="0" err="1"/>
              <a:t>getchar</a:t>
            </a:r>
            <a:r>
              <a:rPr lang="en-US" altLang="zh-CN" dirty="0"/>
              <a:t>();</a:t>
            </a:r>
          </a:p>
          <a:p>
            <a:pPr lvl="1"/>
            <a:r>
              <a:rPr lang="zh-CN" altLang="en-US" dirty="0"/>
              <a:t>字符输出</a:t>
            </a:r>
            <a:endParaRPr lang="en-US" altLang="zh-CN" dirty="0"/>
          </a:p>
          <a:p>
            <a:pPr lvl="2"/>
            <a:r>
              <a:rPr lang="en-US" altLang="zh-CN" dirty="0" err="1"/>
              <a:t>putchar</a:t>
            </a:r>
            <a:r>
              <a:rPr lang="en-US" altLang="zh-CN" dirty="0"/>
              <a:t>(</a:t>
            </a:r>
            <a:r>
              <a:rPr lang="en-US" altLang="zh-CN" dirty="0" err="1"/>
              <a:t>ch</a:t>
            </a:r>
            <a:r>
              <a:rPr lang="en-US" altLang="zh-CN" dirty="0"/>
              <a:t>);</a:t>
            </a:r>
          </a:p>
          <a:p>
            <a:pPr lvl="1"/>
            <a:endParaRPr lang="zh-CN" altLang="en-US" dirty="0"/>
          </a:p>
        </p:txBody>
      </p:sp>
    </p:spTree>
    <p:extLst>
      <p:ext uri="{BB962C8B-B14F-4D97-AF65-F5344CB8AC3E}">
        <p14:creationId xmlns:p14="http://schemas.microsoft.com/office/powerpoint/2010/main" val="67919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标准设备输入输出库</a:t>
            </a:r>
            <a:endParaRPr lang="zh-CN" altLang="en-US" dirty="0"/>
          </a:p>
        </p:txBody>
      </p:sp>
      <p:sp>
        <p:nvSpPr>
          <p:cNvPr id="3" name="文本占位符 2"/>
          <p:cNvSpPr>
            <a:spLocks noGrp="1"/>
          </p:cNvSpPr>
          <p:nvPr>
            <p:ph type="body" idx="1"/>
          </p:nvPr>
        </p:nvSpPr>
        <p:spPr/>
        <p:txBody>
          <a:bodyPr/>
          <a:lstStyle/>
          <a:p>
            <a:r>
              <a:rPr lang="zh-CN" altLang="en-US" dirty="0"/>
              <a:t>格式化输出函数</a:t>
            </a:r>
          </a:p>
          <a:p>
            <a:pPr lvl="1"/>
            <a:r>
              <a:rPr lang="zh-CN" altLang="en-US" dirty="0"/>
              <a:t>调用格式： </a:t>
            </a:r>
          </a:p>
          <a:p>
            <a:pPr lvl="2"/>
            <a:r>
              <a:rPr lang="en-US" altLang="zh-CN" b="1" dirty="0" err="1"/>
              <a:t>printf</a:t>
            </a:r>
            <a:r>
              <a:rPr lang="en-US" altLang="zh-CN" b="1" dirty="0"/>
              <a:t>("</a:t>
            </a:r>
            <a:r>
              <a:rPr lang="zh-CN" altLang="en-US" b="1" dirty="0"/>
              <a:t>格式控制字符串</a:t>
            </a:r>
            <a:r>
              <a:rPr lang="en-US" altLang="zh-CN" b="1" dirty="0"/>
              <a:t>"</a:t>
            </a:r>
            <a:r>
              <a:rPr lang="zh-CN" altLang="en-US" b="1" dirty="0"/>
              <a:t>，输出项列表</a:t>
            </a:r>
            <a:r>
              <a:rPr lang="en-US" altLang="zh-CN" b="1" dirty="0"/>
              <a:t>)</a:t>
            </a:r>
            <a:endParaRPr lang="zh-CN" altLang="en-US" sz="3200" dirty="0"/>
          </a:p>
          <a:p>
            <a:pPr lvl="2"/>
            <a:r>
              <a:rPr lang="zh-CN" altLang="en-US" dirty="0"/>
              <a:t>输出项与格式控制字符在类型和数量上必须要一一对应。</a:t>
            </a:r>
          </a:p>
          <a:p>
            <a:pPr lvl="2"/>
            <a:r>
              <a:rPr lang="en-US" altLang="zh-CN" dirty="0" err="1"/>
              <a:t>printf</a:t>
            </a:r>
            <a:r>
              <a:rPr lang="en-US" altLang="zh-CN" dirty="0"/>
              <a:t> ("%</a:t>
            </a:r>
            <a:r>
              <a:rPr lang="en-US" altLang="zh-CN" dirty="0" err="1"/>
              <a:t>d,%f</a:t>
            </a:r>
            <a:r>
              <a:rPr lang="en-US" altLang="zh-CN" dirty="0"/>
              <a:t>\n",a,x+1);</a:t>
            </a:r>
          </a:p>
          <a:p>
            <a:pPr lvl="1"/>
            <a:endParaRPr lang="zh-CN" altLang="en-US" dirty="0"/>
          </a:p>
        </p:txBody>
      </p:sp>
    </p:spTree>
    <p:extLst>
      <p:ext uri="{BB962C8B-B14F-4D97-AF65-F5344CB8AC3E}">
        <p14:creationId xmlns:p14="http://schemas.microsoft.com/office/powerpoint/2010/main" val="2562315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标准设备输入输出库</a:t>
            </a:r>
            <a:endParaRPr lang="zh-CN" altLang="en-US" dirty="0"/>
          </a:p>
        </p:txBody>
      </p:sp>
      <p:sp>
        <p:nvSpPr>
          <p:cNvPr id="4" name="矩形 3"/>
          <p:cNvSpPr/>
          <p:nvPr/>
        </p:nvSpPr>
        <p:spPr>
          <a:xfrm>
            <a:off x="63637" y="228600"/>
            <a:ext cx="8064896" cy="618630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	#include &lt;</a:t>
            </a:r>
            <a:r>
              <a:rPr lang="en-US" altLang="zh-CN" dirty="0" err="1"/>
              <a:t>stdio.h</a:t>
            </a:r>
            <a:r>
              <a:rPr lang="en-US" altLang="zh-CN" dirty="0"/>
              <a:t>&gt;</a:t>
            </a:r>
          </a:p>
          <a:p>
            <a:r>
              <a:rPr lang="en-US" altLang="zh-CN" dirty="0"/>
              <a:t>	</a:t>
            </a:r>
            <a:r>
              <a:rPr lang="en-US" altLang="zh-CN" dirty="0" err="1"/>
              <a:t>int</a:t>
            </a:r>
            <a:r>
              <a:rPr lang="en-US" altLang="zh-CN" dirty="0"/>
              <a:t> main( )</a:t>
            </a:r>
          </a:p>
          <a:p>
            <a:r>
              <a:rPr lang="en-US" altLang="zh-CN" dirty="0"/>
              <a:t>	{   </a:t>
            </a:r>
          </a:p>
          <a:p>
            <a:r>
              <a:rPr lang="en-US" altLang="zh-CN" dirty="0"/>
              <a:t>		</a:t>
            </a:r>
            <a:r>
              <a:rPr lang="en-US" altLang="zh-CN" dirty="0" err="1"/>
              <a:t>int</a:t>
            </a:r>
            <a:r>
              <a:rPr lang="en-US" altLang="zh-CN" dirty="0"/>
              <a:t>  a1=+400,a2=-400;</a:t>
            </a:r>
          </a:p>
          <a:p>
            <a:r>
              <a:rPr lang="en-US" altLang="zh-CN" dirty="0"/>
              <a:t>		float b=3.1415926,e=31415.26535898;</a:t>
            </a:r>
          </a:p>
          <a:p>
            <a:r>
              <a:rPr lang="en-US" altLang="zh-CN" dirty="0"/>
              <a:t>		float g=3.140000;</a:t>
            </a:r>
          </a:p>
          <a:p>
            <a:r>
              <a:rPr lang="en-US" altLang="zh-CN" dirty="0"/>
              <a:t>		char  c='a';</a:t>
            </a:r>
          </a:p>
          <a:p>
            <a:r>
              <a:rPr lang="en-US" altLang="zh-CN" dirty="0"/>
              <a:t>		double d=3.1415926535898;</a:t>
            </a:r>
          </a:p>
          <a:p>
            <a:r>
              <a:rPr lang="en-US" altLang="zh-CN" dirty="0"/>
              <a:t> 		</a:t>
            </a:r>
            <a:r>
              <a:rPr lang="en-US" altLang="zh-CN" dirty="0" err="1"/>
              <a:t>printf</a:t>
            </a:r>
            <a:r>
              <a:rPr lang="en-US" altLang="zh-CN" dirty="0"/>
              <a:t>("a1=%d\n",a1);</a:t>
            </a:r>
          </a:p>
          <a:p>
            <a:r>
              <a:rPr lang="en-US" altLang="zh-CN" dirty="0"/>
              <a:t>		</a:t>
            </a:r>
            <a:r>
              <a:rPr lang="en-US" altLang="zh-CN" dirty="0" err="1"/>
              <a:t>printf</a:t>
            </a:r>
            <a:r>
              <a:rPr lang="en-US" altLang="zh-CN" dirty="0"/>
              <a:t>(“a1=%o\n”,a1);//%o</a:t>
            </a:r>
            <a:r>
              <a:rPr lang="zh-CN" altLang="en-US" dirty="0"/>
              <a:t>以</a:t>
            </a:r>
            <a:r>
              <a:rPr lang="en-US" altLang="zh-CN" dirty="0"/>
              <a:t>8</a:t>
            </a:r>
            <a:r>
              <a:rPr lang="zh-CN" altLang="en-US" dirty="0"/>
              <a:t>进制输出</a:t>
            </a:r>
            <a:endParaRPr lang="en-US" altLang="zh-CN" dirty="0"/>
          </a:p>
          <a:p>
            <a:r>
              <a:rPr lang="en-US" altLang="zh-CN" dirty="0"/>
              <a:t>		</a:t>
            </a:r>
            <a:r>
              <a:rPr lang="en-US" altLang="zh-CN" dirty="0" err="1"/>
              <a:t>printf</a:t>
            </a:r>
            <a:r>
              <a:rPr lang="en-US" altLang="zh-CN" dirty="0"/>
              <a:t>("a1=%x\n",a1); );//%x</a:t>
            </a:r>
            <a:r>
              <a:rPr lang="zh-CN" altLang="en-US" dirty="0"/>
              <a:t>以</a:t>
            </a:r>
            <a:r>
              <a:rPr lang="en-US" altLang="zh-CN" dirty="0"/>
              <a:t>16</a:t>
            </a:r>
            <a:r>
              <a:rPr lang="zh-CN" altLang="en-US" dirty="0"/>
              <a:t>进制输出</a:t>
            </a:r>
            <a:endParaRPr lang="en-US" altLang="zh-CN" dirty="0"/>
          </a:p>
          <a:p>
            <a:r>
              <a:rPr lang="en-US" altLang="zh-CN" dirty="0"/>
              <a:t>		</a:t>
            </a:r>
            <a:r>
              <a:rPr lang="en-US" altLang="zh-CN" dirty="0" err="1"/>
              <a:t>printf</a:t>
            </a:r>
            <a:r>
              <a:rPr lang="en-US" altLang="zh-CN" dirty="0"/>
              <a:t>(“a1=%u\n”,a1); );//%u</a:t>
            </a:r>
            <a:r>
              <a:rPr lang="zh-CN" altLang="en-US" dirty="0"/>
              <a:t>以无符号</a:t>
            </a:r>
            <a:r>
              <a:rPr lang="en-US" altLang="zh-CN" dirty="0"/>
              <a:t>10</a:t>
            </a:r>
            <a:r>
              <a:rPr lang="zh-CN" altLang="en-US" dirty="0"/>
              <a:t>进制输出</a:t>
            </a:r>
            <a:endParaRPr lang="en-US" altLang="zh-CN" dirty="0"/>
          </a:p>
          <a:p>
            <a:r>
              <a:rPr lang="en-US" altLang="zh-CN" dirty="0"/>
              <a:t>		</a:t>
            </a:r>
            <a:r>
              <a:rPr lang="en-US" altLang="zh-CN" dirty="0" err="1"/>
              <a:t>printf</a:t>
            </a:r>
            <a:r>
              <a:rPr lang="en-US" altLang="zh-CN" dirty="0"/>
              <a:t>(“a2=%d\n”,a2); );//%c</a:t>
            </a:r>
            <a:r>
              <a:rPr lang="zh-CN" altLang="en-US" dirty="0"/>
              <a:t>以单个字符输出</a:t>
            </a:r>
            <a:endParaRPr lang="en-US" altLang="zh-CN" dirty="0"/>
          </a:p>
          <a:p>
            <a:r>
              <a:rPr lang="en-US" altLang="zh-CN" dirty="0"/>
              <a:t>		</a:t>
            </a:r>
            <a:r>
              <a:rPr lang="en-US" altLang="zh-CN" dirty="0" err="1"/>
              <a:t>printf</a:t>
            </a:r>
            <a:r>
              <a:rPr lang="en-US" altLang="zh-CN" dirty="0"/>
              <a:t>(“a2=%u\n”,a2); );//%s</a:t>
            </a:r>
            <a:r>
              <a:rPr lang="zh-CN" altLang="en-US" dirty="0"/>
              <a:t>以字符串输出</a:t>
            </a:r>
            <a:endParaRPr lang="en-US" altLang="zh-CN" dirty="0"/>
          </a:p>
          <a:p>
            <a:r>
              <a:rPr lang="en-US" altLang="zh-CN" dirty="0"/>
              <a:t>		</a:t>
            </a:r>
            <a:r>
              <a:rPr lang="en-US" altLang="zh-CN" dirty="0" err="1"/>
              <a:t>printf</a:t>
            </a:r>
            <a:r>
              <a:rPr lang="en-US" altLang="zh-CN" dirty="0"/>
              <a:t>("b=%f\</a:t>
            </a:r>
            <a:r>
              <a:rPr lang="en-US" altLang="zh-CN" dirty="0" err="1"/>
              <a:t>n",b</a:t>
            </a:r>
            <a:r>
              <a:rPr lang="en-US" altLang="zh-CN" dirty="0"/>
              <a:t>);</a:t>
            </a:r>
          </a:p>
          <a:p>
            <a:r>
              <a:rPr lang="en-US" altLang="zh-CN" dirty="0"/>
              <a:t>		</a:t>
            </a:r>
            <a:r>
              <a:rPr lang="en-US" altLang="zh-CN" dirty="0" err="1"/>
              <a:t>printf</a:t>
            </a:r>
            <a:r>
              <a:rPr lang="en-US" altLang="zh-CN" dirty="0"/>
              <a:t>("e=%e\</a:t>
            </a:r>
            <a:r>
              <a:rPr lang="en-US" altLang="zh-CN" dirty="0" err="1"/>
              <a:t>n",e</a:t>
            </a:r>
            <a:r>
              <a:rPr lang="en-US" altLang="zh-CN" dirty="0"/>
              <a:t>);</a:t>
            </a:r>
          </a:p>
          <a:p>
            <a:r>
              <a:rPr lang="en-US" altLang="zh-CN" dirty="0"/>
              <a:t>		</a:t>
            </a:r>
            <a:r>
              <a:rPr lang="en-US" altLang="zh-CN" dirty="0" err="1"/>
              <a:t>printf</a:t>
            </a:r>
            <a:r>
              <a:rPr lang="en-US" altLang="zh-CN" dirty="0"/>
              <a:t>("g=%g\</a:t>
            </a:r>
            <a:r>
              <a:rPr lang="en-US" altLang="zh-CN" dirty="0" err="1"/>
              <a:t>n",g</a:t>
            </a:r>
            <a:r>
              <a:rPr lang="en-US" altLang="zh-CN" dirty="0"/>
              <a:t>);</a:t>
            </a:r>
          </a:p>
          <a:p>
            <a:r>
              <a:rPr lang="en-US" altLang="zh-CN" dirty="0"/>
              <a:t>		</a:t>
            </a:r>
            <a:r>
              <a:rPr lang="en-US" altLang="zh-CN" dirty="0" err="1"/>
              <a:t>printf</a:t>
            </a:r>
            <a:r>
              <a:rPr lang="en-US" altLang="zh-CN" dirty="0"/>
              <a:t>("d=%f\</a:t>
            </a:r>
            <a:r>
              <a:rPr lang="en-US" altLang="zh-CN" dirty="0" err="1"/>
              <a:t>n",d</a:t>
            </a:r>
            <a:r>
              <a:rPr lang="en-US" altLang="zh-CN" dirty="0"/>
              <a:t>);</a:t>
            </a:r>
          </a:p>
          <a:p>
            <a:r>
              <a:rPr lang="en-US" altLang="zh-CN" dirty="0"/>
              <a:t>		</a:t>
            </a:r>
            <a:r>
              <a:rPr lang="en-US" altLang="zh-CN" dirty="0" err="1"/>
              <a:t>printf</a:t>
            </a:r>
            <a:r>
              <a:rPr lang="en-US" altLang="zh-CN" dirty="0"/>
              <a:t>("c=%c\</a:t>
            </a:r>
            <a:r>
              <a:rPr lang="en-US" altLang="zh-CN" dirty="0" err="1"/>
              <a:t>n",c</a:t>
            </a:r>
            <a:r>
              <a:rPr lang="en-US" altLang="zh-CN" dirty="0"/>
              <a:t>); </a:t>
            </a:r>
            <a:r>
              <a:rPr lang="zh-CN" altLang="en-US" dirty="0"/>
              <a:t>		</a:t>
            </a:r>
            <a:endParaRPr lang="en-US" altLang="zh-CN" dirty="0"/>
          </a:p>
          <a:p>
            <a:r>
              <a:rPr lang="en-US" altLang="zh-CN" dirty="0"/>
              <a:t>		</a:t>
            </a:r>
            <a:r>
              <a:rPr lang="en-US" altLang="zh-CN" dirty="0" err="1"/>
              <a:t>printf</a:t>
            </a:r>
            <a:r>
              <a:rPr lang="en-US" altLang="zh-CN" dirty="0"/>
              <a:t>("s=%s\n", "</a:t>
            </a:r>
            <a:r>
              <a:rPr lang="en-US" altLang="zh-CN" dirty="0" err="1"/>
              <a:t>Cprogram</a:t>
            </a:r>
            <a:r>
              <a:rPr lang="en-US" altLang="zh-CN" dirty="0"/>
              <a:t>");</a:t>
            </a:r>
          </a:p>
          <a:p>
            <a:r>
              <a:rPr lang="en-US" altLang="zh-CN" dirty="0"/>
              <a:t>    		return 0;</a:t>
            </a:r>
          </a:p>
          <a:p>
            <a:r>
              <a:rPr lang="en-US" altLang="zh-CN" dirty="0"/>
              <a:t>	}</a:t>
            </a:r>
          </a:p>
        </p:txBody>
      </p:sp>
      <p:sp>
        <p:nvSpPr>
          <p:cNvPr id="6" name="矩形 5"/>
          <p:cNvSpPr/>
          <p:nvPr/>
        </p:nvSpPr>
        <p:spPr>
          <a:xfrm>
            <a:off x="6128048" y="2276872"/>
            <a:ext cx="3015952" cy="34163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pt-BR" altLang="zh-CN" dirty="0"/>
              <a:t>a1=400</a:t>
            </a:r>
          </a:p>
          <a:p>
            <a:r>
              <a:rPr lang="pt-BR" altLang="zh-CN" dirty="0"/>
              <a:t>a1=620</a:t>
            </a:r>
          </a:p>
          <a:p>
            <a:r>
              <a:rPr lang="pt-BR" altLang="zh-CN" dirty="0"/>
              <a:t>a1=190</a:t>
            </a:r>
          </a:p>
          <a:p>
            <a:r>
              <a:rPr lang="pt-BR" altLang="zh-CN" dirty="0"/>
              <a:t>a1=400</a:t>
            </a:r>
          </a:p>
          <a:p>
            <a:r>
              <a:rPr lang="pt-BR" altLang="zh-CN" dirty="0"/>
              <a:t>a2=-400</a:t>
            </a:r>
          </a:p>
          <a:p>
            <a:r>
              <a:rPr lang="pt-BR" altLang="zh-CN" dirty="0"/>
              <a:t>a2=4294966896</a:t>
            </a:r>
          </a:p>
          <a:p>
            <a:r>
              <a:rPr lang="pt-BR" altLang="zh-CN" dirty="0"/>
              <a:t>b=3.141593</a:t>
            </a:r>
          </a:p>
          <a:p>
            <a:r>
              <a:rPr lang="pt-BR" altLang="zh-CN" dirty="0"/>
              <a:t>e=3.141527e+004</a:t>
            </a:r>
          </a:p>
          <a:p>
            <a:r>
              <a:rPr lang="pt-BR" altLang="zh-CN" dirty="0"/>
              <a:t>g=3.14</a:t>
            </a:r>
          </a:p>
          <a:p>
            <a:r>
              <a:rPr lang="pt-BR" altLang="zh-CN" dirty="0"/>
              <a:t>d=3.141593</a:t>
            </a:r>
          </a:p>
          <a:p>
            <a:r>
              <a:rPr lang="pt-BR" altLang="zh-CN" dirty="0"/>
              <a:t>c=a</a:t>
            </a:r>
          </a:p>
          <a:p>
            <a:r>
              <a:rPr lang="pt-BR" altLang="zh-CN" dirty="0"/>
              <a:t>s=Cprogram</a:t>
            </a:r>
          </a:p>
        </p:txBody>
      </p:sp>
    </p:spTree>
    <p:extLst>
      <p:ext uri="{BB962C8B-B14F-4D97-AF65-F5344CB8AC3E}">
        <p14:creationId xmlns:p14="http://schemas.microsoft.com/office/powerpoint/2010/main" val="304644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标准设备输入输出库</a:t>
            </a:r>
            <a:endParaRPr lang="zh-CN" altLang="en-US" dirty="0"/>
          </a:p>
        </p:txBody>
      </p:sp>
      <p:sp>
        <p:nvSpPr>
          <p:cNvPr id="3" name="文本占位符 2"/>
          <p:cNvSpPr>
            <a:spLocks noGrp="1"/>
          </p:cNvSpPr>
          <p:nvPr>
            <p:ph type="body" idx="1"/>
          </p:nvPr>
        </p:nvSpPr>
        <p:spPr/>
        <p:txBody>
          <a:bodyPr/>
          <a:lstStyle/>
          <a:p>
            <a:r>
              <a:rPr lang="zh-CN" altLang="en-US" b="1" dirty="0"/>
              <a:t>例</a:t>
            </a:r>
            <a:r>
              <a:rPr lang="en-US" altLang="zh-CN" b="1" dirty="0"/>
              <a:t>3-12</a:t>
            </a:r>
            <a:r>
              <a:rPr lang="zh-CN" altLang="en-US" dirty="0"/>
              <a:t>编写程序，按对齐修饰符要求输出数据。</a:t>
            </a:r>
          </a:p>
        </p:txBody>
      </p:sp>
      <p:sp>
        <p:nvSpPr>
          <p:cNvPr id="4" name="矩形 3"/>
          <p:cNvSpPr/>
          <p:nvPr/>
        </p:nvSpPr>
        <p:spPr>
          <a:xfrm>
            <a:off x="283688" y="1644534"/>
            <a:ext cx="8032728" cy="507831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pt-BR" altLang="zh-CN" dirty="0"/>
              <a:t>#include &lt;stdio.h&gt;</a:t>
            </a:r>
          </a:p>
          <a:p>
            <a:r>
              <a:rPr lang="pt-BR" altLang="zh-CN" dirty="0"/>
              <a:t>int main( )</a:t>
            </a:r>
          </a:p>
          <a:p>
            <a:r>
              <a:rPr lang="pt-BR" altLang="zh-CN" dirty="0"/>
              <a:t>{</a:t>
            </a:r>
          </a:p>
          <a:p>
            <a:r>
              <a:rPr lang="pt-BR" altLang="zh-CN" dirty="0"/>
              <a:t>int  a1=+10,a2=-20;</a:t>
            </a:r>
          </a:p>
          <a:p>
            <a:r>
              <a:rPr lang="pt-BR" altLang="zh-CN" dirty="0"/>
              <a:t>float  d1=+1.23,d2=-1.23;</a:t>
            </a:r>
          </a:p>
          <a:p>
            <a:r>
              <a:rPr lang="pt-BR" altLang="zh-CN" dirty="0"/>
              <a:t>printf("\n01234567890123456789");</a:t>
            </a:r>
          </a:p>
          <a:p>
            <a:r>
              <a:rPr lang="pt-BR" altLang="zh-CN" dirty="0"/>
              <a:t>printf("\n%5d%5d",a1,a2);//</a:t>
            </a:r>
            <a:r>
              <a:rPr lang="zh-CN" altLang="en-US" dirty="0"/>
              <a:t>表示按</a:t>
            </a:r>
            <a:r>
              <a:rPr lang="en-US" altLang="zh-CN" dirty="0"/>
              <a:t>5</a:t>
            </a:r>
            <a:r>
              <a:rPr lang="zh-CN" altLang="en-US" dirty="0"/>
              <a:t>位的固定位宽输出整型数值。如果不足</a:t>
            </a:r>
            <a:r>
              <a:rPr lang="en-US" altLang="zh-CN" dirty="0"/>
              <a:t>5</a:t>
            </a:r>
            <a:r>
              <a:rPr lang="zh-CN" altLang="en-US" dirty="0"/>
              <a:t>位，则在前面补空格；</a:t>
            </a:r>
            <a:endParaRPr lang="en-US" altLang="zh-CN" dirty="0"/>
          </a:p>
          <a:p>
            <a:r>
              <a:rPr lang="pt-BR" altLang="zh-CN" dirty="0"/>
              <a:t>printf("\n%+5d%+5d",a1,a2);</a:t>
            </a:r>
          </a:p>
          <a:p>
            <a:r>
              <a:rPr lang="pt-BR" altLang="zh-CN" dirty="0"/>
              <a:t>printf("\n%-5d%-5d",a1,a2);</a:t>
            </a:r>
            <a:r>
              <a:rPr lang="zh-CN" altLang="en-US" dirty="0"/>
              <a:t> </a:t>
            </a:r>
            <a:r>
              <a:rPr lang="en-US" altLang="zh-CN" dirty="0"/>
              <a:t>//%-md</a:t>
            </a:r>
            <a:r>
              <a:rPr lang="zh-CN" altLang="en-US" dirty="0"/>
              <a:t>：输出格式为整形，长度为</a:t>
            </a:r>
            <a:r>
              <a:rPr lang="en-US" altLang="zh-CN" dirty="0"/>
              <a:t>m(</a:t>
            </a:r>
            <a:r>
              <a:rPr lang="zh-CN" altLang="en-US" dirty="0"/>
              <a:t>输出最小长度</a:t>
            </a:r>
            <a:r>
              <a:rPr lang="en-US" altLang="zh-CN" dirty="0"/>
              <a:t>)</a:t>
            </a:r>
            <a:r>
              <a:rPr lang="zh-CN" altLang="en-US" dirty="0"/>
              <a:t>，左对齐；</a:t>
            </a:r>
            <a:endParaRPr lang="pt-BR" altLang="zh-CN" dirty="0"/>
          </a:p>
          <a:p>
            <a:r>
              <a:rPr lang="pt-BR" altLang="zh-CN" dirty="0"/>
              <a:t>printf("\n% 5d% 5d",a1,a2);</a:t>
            </a:r>
          </a:p>
          <a:p>
            <a:r>
              <a:rPr lang="pt-BR" altLang="zh-CN" dirty="0"/>
              <a:t>printf("\n%-5d%-5d",a1,a2);</a:t>
            </a:r>
          </a:p>
          <a:p>
            <a:r>
              <a:rPr lang="pt-BR" altLang="zh-CN" dirty="0"/>
              <a:t>printf("\n% 05d% 05d",a1,a2);</a:t>
            </a:r>
          </a:p>
          <a:p>
            <a:r>
              <a:rPr lang="pt-BR" altLang="zh-CN" dirty="0"/>
              <a:t>printf("\n% -05d% -05d",a1,a2);</a:t>
            </a:r>
          </a:p>
          <a:p>
            <a:r>
              <a:rPr lang="pt-BR" altLang="zh-CN" dirty="0"/>
              <a:t>printf("\n%#f %#f",d1,d2);</a:t>
            </a:r>
          </a:p>
          <a:p>
            <a:r>
              <a:rPr lang="pt-BR" altLang="zh-CN" dirty="0"/>
              <a:t>return 0;</a:t>
            </a:r>
          </a:p>
          <a:p>
            <a:r>
              <a:rPr lang="pt-BR" altLang="zh-CN" dirty="0"/>
              <a:t>}</a:t>
            </a:r>
          </a:p>
        </p:txBody>
      </p:sp>
      <p:sp>
        <p:nvSpPr>
          <p:cNvPr id="5" name="矩形 4"/>
          <p:cNvSpPr/>
          <p:nvPr/>
        </p:nvSpPr>
        <p:spPr>
          <a:xfrm>
            <a:off x="4947188" y="2136338"/>
            <a:ext cx="4147820" cy="258532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zh-CN" kern="100" dirty="0">
                <a:latin typeface="宋体" panose="02010600030101010101" pitchFamily="2" charset="-122"/>
                <a:ea typeface="宋体" panose="02010600030101010101" pitchFamily="2" charset="-122"/>
              </a:rPr>
              <a:t>01234567890123456789</a:t>
            </a:r>
            <a:endParaRPr lang="zh-CN" altLang="en-US" sz="2400" kern="100" dirty="0">
              <a:latin typeface="Times New Roman" panose="02020603050405020304" pitchFamily="18" charset="0"/>
            </a:endParaRPr>
          </a:p>
          <a:p>
            <a:pPr indent="171450" algn="just"/>
            <a:r>
              <a:rPr lang="en-US" altLang="zh-CN" kern="100" dirty="0">
                <a:latin typeface="宋体" panose="02010600030101010101" pitchFamily="2" charset="-122"/>
                <a:ea typeface="宋体" panose="02010600030101010101" pitchFamily="2" charset="-122"/>
              </a:rPr>
              <a:t>10  -20</a:t>
            </a:r>
            <a:endParaRPr lang="zh-CN" altLang="en-US" sz="2400" kern="100" dirty="0">
              <a:latin typeface="Times New Roman" panose="02020603050405020304" pitchFamily="18" charset="0"/>
            </a:endParaRPr>
          </a:p>
          <a:p>
            <a:pPr indent="114300" algn="just"/>
            <a:r>
              <a:rPr lang="en-US" altLang="zh-CN" kern="100" dirty="0">
                <a:latin typeface="宋体" panose="02010600030101010101" pitchFamily="2" charset="-122"/>
                <a:ea typeface="宋体" panose="02010600030101010101" pitchFamily="2" charset="-122"/>
              </a:rPr>
              <a:t>+10  -20</a:t>
            </a:r>
            <a:endParaRPr lang="zh-CN" altLang="en-US" sz="2400" kern="100" dirty="0">
              <a:latin typeface="Times New Roman" panose="02020603050405020304" pitchFamily="18" charset="0"/>
            </a:endParaRPr>
          </a:p>
          <a:p>
            <a:pPr algn="just"/>
            <a:r>
              <a:rPr lang="en-US" altLang="zh-CN" kern="100" dirty="0">
                <a:latin typeface="宋体" panose="02010600030101010101" pitchFamily="2" charset="-122"/>
                <a:ea typeface="宋体" panose="02010600030101010101" pitchFamily="2" charset="-122"/>
              </a:rPr>
              <a:t>10   -20</a:t>
            </a:r>
            <a:endParaRPr lang="zh-CN" altLang="en-US" sz="2400" kern="100" dirty="0">
              <a:latin typeface="Times New Roman" panose="02020603050405020304" pitchFamily="18" charset="0"/>
            </a:endParaRPr>
          </a:p>
          <a:p>
            <a:pPr indent="171450" algn="just"/>
            <a:r>
              <a:rPr lang="en-US" altLang="zh-CN" kern="100" dirty="0">
                <a:latin typeface="宋体" panose="02010600030101010101" pitchFamily="2" charset="-122"/>
                <a:ea typeface="宋体" panose="02010600030101010101" pitchFamily="2" charset="-122"/>
              </a:rPr>
              <a:t>10  -20</a:t>
            </a:r>
            <a:endParaRPr lang="zh-CN" altLang="en-US" sz="2400" kern="100" dirty="0">
              <a:latin typeface="Times New Roman" panose="02020603050405020304" pitchFamily="18" charset="0"/>
            </a:endParaRPr>
          </a:p>
          <a:p>
            <a:pPr algn="just"/>
            <a:r>
              <a:rPr lang="en-US" altLang="zh-CN" kern="100" dirty="0">
                <a:latin typeface="宋体" panose="02010600030101010101" pitchFamily="2" charset="-122"/>
                <a:ea typeface="宋体" panose="02010600030101010101" pitchFamily="2" charset="-122"/>
              </a:rPr>
              <a:t>10   -20</a:t>
            </a:r>
            <a:endParaRPr lang="zh-CN" altLang="en-US" sz="2400" kern="100" dirty="0">
              <a:latin typeface="Times New Roman" panose="02020603050405020304" pitchFamily="18" charset="0"/>
            </a:endParaRPr>
          </a:p>
          <a:p>
            <a:pPr algn="just"/>
            <a:r>
              <a:rPr lang="zh-CN" altLang="en-US" kern="100" dirty="0">
                <a:latin typeface="宋体" panose="02010600030101010101" pitchFamily="2" charset="-122"/>
                <a:ea typeface="宋体" panose="02010600030101010101" pitchFamily="2" charset="-122"/>
              </a:rPr>
              <a:t> </a:t>
            </a:r>
            <a:r>
              <a:rPr lang="en-US" altLang="zh-CN" kern="100" dirty="0">
                <a:latin typeface="宋体" panose="02010600030101010101" pitchFamily="2" charset="-122"/>
                <a:ea typeface="宋体" panose="02010600030101010101" pitchFamily="2" charset="-122"/>
              </a:rPr>
              <a:t>0010-0020</a:t>
            </a:r>
            <a:endParaRPr lang="zh-CN" altLang="en-US" sz="2400" kern="100" dirty="0">
              <a:latin typeface="Times New Roman" panose="02020603050405020304" pitchFamily="18" charset="0"/>
            </a:endParaRPr>
          </a:p>
          <a:p>
            <a:pPr algn="just"/>
            <a:r>
              <a:rPr lang="zh-CN" altLang="en-US" kern="100" dirty="0">
                <a:latin typeface="宋体" panose="02010600030101010101" pitchFamily="2" charset="-122"/>
                <a:ea typeface="宋体" panose="02010600030101010101" pitchFamily="2" charset="-122"/>
              </a:rPr>
              <a:t> </a:t>
            </a:r>
            <a:r>
              <a:rPr lang="en-US" altLang="zh-CN" kern="100" dirty="0">
                <a:latin typeface="宋体" panose="02010600030101010101" pitchFamily="2" charset="-122"/>
                <a:ea typeface="宋体" panose="02010600030101010101" pitchFamily="2" charset="-122"/>
              </a:rPr>
              <a:t>10  -20</a:t>
            </a:r>
            <a:endParaRPr lang="zh-CN" altLang="en-US" sz="2400" kern="100" dirty="0">
              <a:latin typeface="Times New Roman" panose="02020603050405020304" pitchFamily="18" charset="0"/>
            </a:endParaRPr>
          </a:p>
          <a:p>
            <a:pPr algn="just"/>
            <a:r>
              <a:rPr lang="en-US" altLang="zh-CN" kern="100" dirty="0">
                <a:latin typeface="宋体" panose="02010600030101010101" pitchFamily="2" charset="-122"/>
                <a:ea typeface="宋体" panose="02010600030101010101" pitchFamily="2" charset="-122"/>
              </a:rPr>
              <a:t>1.230000 -1.230000</a:t>
            </a:r>
            <a:endParaRPr lang="zh-CN" altLang="en-US" sz="2400" kern="100" dirty="0">
              <a:effectLst/>
              <a:latin typeface="Times New Roman" panose="02020603050405020304" pitchFamily="18" charset="0"/>
            </a:endParaRPr>
          </a:p>
        </p:txBody>
      </p:sp>
    </p:spTree>
    <p:extLst>
      <p:ext uri="{BB962C8B-B14F-4D97-AF65-F5344CB8AC3E}">
        <p14:creationId xmlns:p14="http://schemas.microsoft.com/office/powerpoint/2010/main" val="720337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标准设备输入输出库</a:t>
            </a:r>
            <a:endParaRPr lang="zh-CN" altLang="en-US" dirty="0"/>
          </a:p>
        </p:txBody>
      </p:sp>
      <p:sp>
        <p:nvSpPr>
          <p:cNvPr id="3" name="文本占位符 2"/>
          <p:cNvSpPr>
            <a:spLocks noGrp="1"/>
          </p:cNvSpPr>
          <p:nvPr>
            <p:ph type="body" idx="1"/>
          </p:nvPr>
        </p:nvSpPr>
        <p:spPr/>
        <p:txBody>
          <a:bodyPr>
            <a:normAutofit lnSpcReduction="10000"/>
          </a:bodyPr>
          <a:lstStyle/>
          <a:p>
            <a:r>
              <a:rPr lang="zh-CN" altLang="en-US" dirty="0"/>
              <a:t>格式化输入函数</a:t>
            </a:r>
          </a:p>
          <a:p>
            <a:pPr lvl="1"/>
            <a:r>
              <a:rPr lang="zh-CN" altLang="en-US" dirty="0"/>
              <a:t>调用格式： </a:t>
            </a:r>
          </a:p>
          <a:p>
            <a:pPr lvl="2"/>
            <a:r>
              <a:rPr lang="en-US" altLang="zh-CN" b="1" dirty="0" err="1"/>
              <a:t>scanf</a:t>
            </a:r>
            <a:r>
              <a:rPr lang="en-US" altLang="zh-CN" b="1" dirty="0"/>
              <a:t>("</a:t>
            </a:r>
            <a:r>
              <a:rPr lang="zh-CN" altLang="en-US" b="1" dirty="0"/>
              <a:t>格式控制字符串</a:t>
            </a:r>
            <a:r>
              <a:rPr lang="en-US" altLang="zh-CN" b="1" dirty="0"/>
              <a:t>", </a:t>
            </a:r>
            <a:r>
              <a:rPr lang="zh-CN" altLang="en-US" b="1" dirty="0"/>
              <a:t>输入项地址列表</a:t>
            </a:r>
            <a:r>
              <a:rPr lang="en-US" altLang="zh-CN" b="1" dirty="0"/>
              <a:t>)</a:t>
            </a:r>
            <a:endParaRPr lang="zh-CN" altLang="en-US" sz="3200" dirty="0"/>
          </a:p>
          <a:p>
            <a:pPr lvl="2"/>
            <a:r>
              <a:rPr lang="zh-CN" altLang="en-US" dirty="0">
                <a:solidFill>
                  <a:srgbClr val="FF0000"/>
                </a:solidFill>
              </a:rPr>
              <a:t>输入项地址列表为需要接收数据的变量地址。</a:t>
            </a:r>
          </a:p>
          <a:p>
            <a:pPr lvl="3"/>
            <a:r>
              <a:rPr lang="en-US" altLang="zh-CN" dirty="0" err="1">
                <a:solidFill>
                  <a:srgbClr val="FF0000"/>
                </a:solidFill>
              </a:rPr>
              <a:t>scanf</a:t>
            </a:r>
            <a:r>
              <a:rPr lang="en-US" altLang="zh-CN" dirty="0">
                <a:solidFill>
                  <a:srgbClr val="FF0000"/>
                </a:solidFill>
              </a:rPr>
              <a:t>("%d", &amp;x);</a:t>
            </a:r>
            <a:endParaRPr lang="en-US" altLang="zh-CN" sz="2800" dirty="0">
              <a:solidFill>
                <a:srgbClr val="FF0000"/>
              </a:solidFill>
            </a:endParaRPr>
          </a:p>
          <a:p>
            <a:pPr lvl="2"/>
            <a:r>
              <a:rPr lang="zh-CN" altLang="en-US" dirty="0"/>
              <a:t>如果格式控制字符串中的格式转换说明符之间还包含有其它字符，输入数据时必须在相应位置键入这些字符。</a:t>
            </a:r>
            <a:endParaRPr lang="en-US" altLang="zh-CN" dirty="0"/>
          </a:p>
          <a:p>
            <a:pPr lvl="3"/>
            <a:r>
              <a:rPr lang="en-US" altLang="zh-CN" dirty="0" err="1"/>
              <a:t>scanf</a:t>
            </a:r>
            <a:r>
              <a:rPr lang="en-US" altLang="zh-CN" dirty="0"/>
              <a:t>("a=%d, b=%f, c=%c", &amp;a, &amp;b, &amp;c); </a:t>
            </a:r>
          </a:p>
        </p:txBody>
      </p:sp>
    </p:spTree>
    <p:extLst>
      <p:ext uri="{BB962C8B-B14F-4D97-AF65-F5344CB8AC3E}">
        <p14:creationId xmlns:p14="http://schemas.microsoft.com/office/powerpoint/2010/main" val="283323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标准设备输入输出库</a:t>
            </a:r>
            <a:endParaRPr lang="zh-CN" altLang="en-US" dirty="0"/>
          </a:p>
        </p:txBody>
      </p:sp>
      <p:sp>
        <p:nvSpPr>
          <p:cNvPr id="3" name="文本占位符 2"/>
          <p:cNvSpPr>
            <a:spLocks noGrp="1"/>
          </p:cNvSpPr>
          <p:nvPr>
            <p:ph type="body" idx="1"/>
          </p:nvPr>
        </p:nvSpPr>
        <p:spPr/>
        <p:txBody>
          <a:bodyPr/>
          <a:lstStyle/>
          <a:p>
            <a:r>
              <a:rPr lang="zh-CN" altLang="en-US" b="1" dirty="0"/>
              <a:t>例</a:t>
            </a:r>
            <a:r>
              <a:rPr lang="en-US" altLang="zh-CN" b="1" dirty="0"/>
              <a:t>3-13</a:t>
            </a:r>
            <a:r>
              <a:rPr lang="zh-CN" altLang="en-US" dirty="0"/>
              <a:t>编写程序，按输入格式要求输入数据并输出。</a:t>
            </a:r>
          </a:p>
          <a:p>
            <a:r>
              <a:rPr lang="zh-CN" altLang="en-US" dirty="0"/>
              <a:t>。</a:t>
            </a:r>
          </a:p>
        </p:txBody>
      </p:sp>
      <p:sp>
        <p:nvSpPr>
          <p:cNvPr id="4" name="矩形 3"/>
          <p:cNvSpPr/>
          <p:nvPr/>
        </p:nvSpPr>
        <p:spPr>
          <a:xfrm>
            <a:off x="285224" y="1640989"/>
            <a:ext cx="6086976" cy="424731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#include &lt;</a:t>
            </a:r>
            <a:r>
              <a:rPr lang="en-US" altLang="zh-CN" dirty="0" err="1"/>
              <a:t>stdio.h</a:t>
            </a:r>
            <a:r>
              <a:rPr lang="en-US" altLang="zh-CN" dirty="0"/>
              <a:t>&gt;</a:t>
            </a:r>
          </a:p>
          <a:p>
            <a:r>
              <a:rPr lang="en-US" altLang="zh-CN" dirty="0" err="1"/>
              <a:t>int</a:t>
            </a:r>
            <a:r>
              <a:rPr lang="en-US" altLang="zh-CN" dirty="0"/>
              <a:t> main( )</a:t>
            </a:r>
          </a:p>
          <a:p>
            <a:r>
              <a:rPr lang="en-US" altLang="zh-CN" dirty="0"/>
              <a:t>{</a:t>
            </a:r>
          </a:p>
          <a:p>
            <a:r>
              <a:rPr lang="en-US" altLang="zh-CN" dirty="0"/>
              <a:t>    </a:t>
            </a:r>
            <a:r>
              <a:rPr lang="en-US" altLang="zh-CN" dirty="0" err="1"/>
              <a:t>int</a:t>
            </a:r>
            <a:r>
              <a:rPr lang="en-US" altLang="zh-CN" dirty="0"/>
              <a:t>  a1=+1024,a2=-1024;</a:t>
            </a:r>
          </a:p>
          <a:p>
            <a:r>
              <a:rPr lang="en-US" altLang="zh-CN" dirty="0"/>
              <a:t>    long a3=1024;</a:t>
            </a:r>
          </a:p>
          <a:p>
            <a:r>
              <a:rPr lang="en-US" altLang="zh-CN" dirty="0"/>
              <a:t>    long </a:t>
            </a:r>
            <a:r>
              <a:rPr lang="en-US" altLang="zh-CN" dirty="0" err="1"/>
              <a:t>long</a:t>
            </a:r>
            <a:r>
              <a:rPr lang="en-US" altLang="zh-CN" dirty="0"/>
              <a:t> a4=1024L;</a:t>
            </a:r>
          </a:p>
          <a:p>
            <a:r>
              <a:rPr lang="en-US" altLang="zh-CN" dirty="0"/>
              <a:t>    double  d1=+1.234567890;</a:t>
            </a:r>
          </a:p>
          <a:p>
            <a:r>
              <a:rPr lang="en-US" altLang="zh-CN" dirty="0"/>
              <a:t>    long double  d2=+1.234567890;</a:t>
            </a:r>
          </a:p>
          <a:p>
            <a:r>
              <a:rPr lang="en-US" altLang="zh-CN" dirty="0"/>
              <a:t>    </a:t>
            </a:r>
            <a:r>
              <a:rPr lang="en-US" altLang="zh-CN" dirty="0" err="1"/>
              <a:t>printf</a:t>
            </a:r>
            <a:r>
              <a:rPr lang="en-US" altLang="zh-CN" dirty="0"/>
              <a:t>("\n 012345678901234567890123456789\n");</a:t>
            </a:r>
          </a:p>
          <a:p>
            <a:r>
              <a:rPr lang="en-US" altLang="zh-CN" dirty="0"/>
              <a:t>    </a:t>
            </a:r>
            <a:r>
              <a:rPr lang="en-US" altLang="zh-CN" dirty="0" err="1"/>
              <a:t>scanf</a:t>
            </a:r>
            <a:r>
              <a:rPr lang="en-US" altLang="zh-CN" dirty="0"/>
              <a:t>("%3d%2d%*d %ld%lld",&amp;a1,&amp;a2,&amp;a3,&amp;a4);</a:t>
            </a:r>
          </a:p>
          <a:p>
            <a:r>
              <a:rPr lang="en-US" altLang="zh-CN" dirty="0"/>
              <a:t>    </a:t>
            </a:r>
            <a:r>
              <a:rPr lang="en-US" altLang="zh-CN" dirty="0" err="1"/>
              <a:t>printf</a:t>
            </a:r>
            <a:r>
              <a:rPr lang="en-US" altLang="zh-CN" dirty="0"/>
              <a:t>("\na1=%d ,a2=%d,a3= %ld,a4= %lld",a1,a2,a3,a4);</a:t>
            </a:r>
          </a:p>
          <a:p>
            <a:r>
              <a:rPr lang="en-US" altLang="zh-CN" dirty="0"/>
              <a:t>    </a:t>
            </a:r>
            <a:r>
              <a:rPr lang="en-US" altLang="zh-CN" dirty="0" err="1"/>
              <a:t>scanf</a:t>
            </a:r>
            <a:r>
              <a:rPr lang="en-US" altLang="zh-CN" dirty="0"/>
              <a:t>("%lf%llf",&amp;d1,&amp;d2);</a:t>
            </a:r>
          </a:p>
          <a:p>
            <a:r>
              <a:rPr lang="en-US" altLang="zh-CN" dirty="0"/>
              <a:t>    </a:t>
            </a:r>
            <a:r>
              <a:rPr lang="en-US" altLang="zh-CN" dirty="0" err="1"/>
              <a:t>printf</a:t>
            </a:r>
            <a:r>
              <a:rPr lang="en-US" altLang="zh-CN" dirty="0"/>
              <a:t>("\nd1=%f</a:t>
            </a:r>
            <a:r>
              <a:rPr lang="zh-CN" altLang="en-US" dirty="0"/>
              <a:t>，</a:t>
            </a:r>
            <a:r>
              <a:rPr lang="en-US" altLang="zh-CN" dirty="0"/>
              <a:t>d2=%lf",d1,d2);</a:t>
            </a:r>
          </a:p>
          <a:p>
            <a:r>
              <a:rPr lang="en-US" altLang="zh-CN" dirty="0"/>
              <a:t>    return 0;</a:t>
            </a:r>
          </a:p>
          <a:p>
            <a:r>
              <a:rPr lang="en-US" altLang="zh-CN" dirty="0"/>
              <a:t>}</a:t>
            </a:r>
          </a:p>
        </p:txBody>
      </p:sp>
      <p:sp>
        <p:nvSpPr>
          <p:cNvPr id="5" name="矩形 4"/>
          <p:cNvSpPr/>
          <p:nvPr/>
        </p:nvSpPr>
        <p:spPr>
          <a:xfrm>
            <a:off x="4390309" y="1628800"/>
            <a:ext cx="4718195"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1</a:t>
            </a:r>
            <a:r>
              <a:rPr lang="zh-CN" altLang="en-US" dirty="0"/>
              <a:t>）输出结果：</a:t>
            </a:r>
            <a:r>
              <a:rPr lang="en-US" altLang="zh-CN" dirty="0"/>
              <a:t>012345678901234567890123456789</a:t>
            </a:r>
            <a:endParaRPr lang="zh-CN" altLang="en-US" dirty="0"/>
          </a:p>
          <a:p>
            <a:r>
              <a:rPr lang="en-US" altLang="zh-CN" dirty="0"/>
              <a:t>2</a:t>
            </a:r>
            <a:r>
              <a:rPr lang="zh-CN" altLang="en-US" dirty="0"/>
              <a:t>）键盘输入：</a:t>
            </a:r>
            <a:r>
              <a:rPr lang="en-US" altLang="zh-CN" dirty="0"/>
              <a:t>12345 67 89 9123</a:t>
            </a:r>
            <a:r>
              <a:rPr lang="zh-CN" altLang="en-US" dirty="0"/>
              <a:t>    </a:t>
            </a:r>
          </a:p>
          <a:p>
            <a:r>
              <a:rPr lang="zh-CN" altLang="en-US" dirty="0"/>
              <a:t>输出结果：</a:t>
            </a:r>
            <a:r>
              <a:rPr lang="en-US" altLang="zh-CN" dirty="0"/>
              <a:t>a1=123,a2=</a:t>
            </a:r>
            <a:r>
              <a:rPr lang="zh-CN" altLang="en-US" dirty="0"/>
              <a:t> </a:t>
            </a:r>
            <a:r>
              <a:rPr lang="en-US" altLang="zh-CN" dirty="0"/>
              <a:t>45,a3=</a:t>
            </a:r>
            <a:r>
              <a:rPr lang="zh-CN" altLang="en-US" dirty="0"/>
              <a:t> </a:t>
            </a:r>
            <a:r>
              <a:rPr lang="en-US" altLang="zh-CN" dirty="0"/>
              <a:t>89,a4=</a:t>
            </a:r>
            <a:r>
              <a:rPr lang="zh-CN" altLang="en-US" dirty="0"/>
              <a:t> </a:t>
            </a:r>
            <a:r>
              <a:rPr lang="en-US" altLang="zh-CN" dirty="0"/>
              <a:t>9123 </a:t>
            </a:r>
            <a:endParaRPr lang="zh-CN" altLang="en-US" dirty="0"/>
          </a:p>
          <a:p>
            <a:r>
              <a:rPr lang="en-US" altLang="zh-CN" dirty="0"/>
              <a:t>3</a:t>
            </a:r>
            <a:r>
              <a:rPr lang="zh-CN" altLang="en-US" dirty="0"/>
              <a:t>）键盘输入：</a:t>
            </a:r>
            <a:r>
              <a:rPr lang="en-US" altLang="zh-CN" dirty="0"/>
              <a:t>12.3</a:t>
            </a:r>
            <a:r>
              <a:rPr lang="zh-CN" altLang="en-US" dirty="0"/>
              <a:t> </a:t>
            </a:r>
            <a:r>
              <a:rPr lang="en-US" altLang="zh-CN" dirty="0"/>
              <a:t>45.6</a:t>
            </a:r>
            <a:endParaRPr lang="zh-CN" altLang="en-US" dirty="0"/>
          </a:p>
          <a:p>
            <a:r>
              <a:rPr lang="zh-CN" altLang="en-US" dirty="0"/>
              <a:t>输出结果：</a:t>
            </a:r>
            <a:r>
              <a:rPr lang="en-US" altLang="zh-CN" dirty="0"/>
              <a:t>d1=12.300000 d2=1.234568</a:t>
            </a:r>
            <a:endParaRPr lang="zh-CN" altLang="en-US" dirty="0"/>
          </a:p>
        </p:txBody>
      </p:sp>
    </p:spTree>
    <p:extLst>
      <p:ext uri="{BB962C8B-B14F-4D97-AF65-F5344CB8AC3E}">
        <p14:creationId xmlns:p14="http://schemas.microsoft.com/office/powerpoint/2010/main" val="2873467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数学库</a:t>
            </a:r>
            <a:endParaRPr lang="zh-CN" altLang="en-US" dirty="0"/>
          </a:p>
        </p:txBody>
      </p:sp>
      <p:sp>
        <p:nvSpPr>
          <p:cNvPr id="3" name="文本占位符 2"/>
          <p:cNvSpPr>
            <a:spLocks noGrp="1"/>
          </p:cNvSpPr>
          <p:nvPr>
            <p:ph type="body" idx="1"/>
          </p:nvPr>
        </p:nvSpPr>
        <p:spPr/>
        <p:txBody>
          <a:bodyPr>
            <a:normAutofit fontScale="92500" lnSpcReduction="10000"/>
          </a:bodyPr>
          <a:lstStyle/>
          <a:p>
            <a:r>
              <a:rPr lang="zh-CN" altLang="en-US" dirty="0"/>
              <a:t>实数计算函数</a:t>
            </a:r>
            <a:endParaRPr lang="en-US" altLang="zh-CN" dirty="0"/>
          </a:p>
          <a:p>
            <a:pPr lvl="1"/>
            <a:r>
              <a:rPr lang="zh-CN" altLang="en-US" dirty="0">
                <a:solidFill>
                  <a:srgbClr val="FF0000"/>
                </a:solidFill>
              </a:rPr>
              <a:t>使用实数函数时，通过预编译指令</a:t>
            </a:r>
            <a:r>
              <a:rPr lang="en-US" altLang="zh-CN" dirty="0">
                <a:solidFill>
                  <a:srgbClr val="FF0000"/>
                </a:solidFill>
              </a:rPr>
              <a:t>#include</a:t>
            </a:r>
            <a:r>
              <a:rPr lang="zh-CN" altLang="en-US" dirty="0">
                <a:solidFill>
                  <a:srgbClr val="FF0000"/>
                </a:solidFill>
              </a:rPr>
              <a:t>包含头文件</a:t>
            </a:r>
            <a:r>
              <a:rPr lang="en-US" altLang="zh-CN" dirty="0" err="1">
                <a:solidFill>
                  <a:srgbClr val="FF0000"/>
                </a:solidFill>
              </a:rPr>
              <a:t>math.h</a:t>
            </a:r>
            <a:r>
              <a:rPr lang="zh-CN" altLang="en-US" dirty="0">
                <a:solidFill>
                  <a:srgbClr val="FF0000"/>
                </a:solidFill>
              </a:rPr>
              <a:t>。</a:t>
            </a:r>
            <a:endParaRPr lang="en-US" altLang="zh-CN" dirty="0">
              <a:solidFill>
                <a:srgbClr val="FF0000"/>
              </a:solidFill>
            </a:endParaRPr>
          </a:p>
          <a:p>
            <a:pPr lvl="1"/>
            <a:r>
              <a:rPr lang="en-US" altLang="zh-CN" dirty="0">
                <a:solidFill>
                  <a:srgbClr val="FF0000"/>
                </a:solidFill>
              </a:rPr>
              <a:t>#include &lt;</a:t>
            </a:r>
            <a:r>
              <a:rPr lang="en-US" altLang="zh-CN" dirty="0" err="1">
                <a:solidFill>
                  <a:srgbClr val="FF0000"/>
                </a:solidFill>
              </a:rPr>
              <a:t>math.h</a:t>
            </a:r>
            <a:r>
              <a:rPr lang="en-US" altLang="zh-CN" dirty="0">
                <a:solidFill>
                  <a:srgbClr val="FF0000"/>
                </a:solidFill>
              </a:rPr>
              <a:t>&gt;   </a:t>
            </a:r>
            <a:r>
              <a:rPr lang="zh-CN" altLang="en-US" dirty="0">
                <a:solidFill>
                  <a:srgbClr val="FF0000"/>
                </a:solidFill>
              </a:rPr>
              <a:t>或 </a:t>
            </a:r>
            <a:r>
              <a:rPr lang="en-US" altLang="zh-CN" dirty="0">
                <a:solidFill>
                  <a:srgbClr val="FF0000"/>
                </a:solidFill>
              </a:rPr>
              <a:t>#include "</a:t>
            </a:r>
            <a:r>
              <a:rPr lang="en-US" altLang="zh-CN" dirty="0" err="1">
                <a:solidFill>
                  <a:srgbClr val="FF0000"/>
                </a:solidFill>
              </a:rPr>
              <a:t>math.h</a:t>
            </a:r>
            <a:r>
              <a:rPr lang="en-US" altLang="zh-CN" dirty="0">
                <a:solidFill>
                  <a:srgbClr val="FF0000"/>
                </a:solidFill>
              </a:rPr>
              <a:t>"</a:t>
            </a:r>
          </a:p>
          <a:p>
            <a:pPr lvl="1"/>
            <a:r>
              <a:rPr lang="zh-CN" altLang="en-US" dirty="0"/>
              <a:t>示例</a:t>
            </a:r>
            <a:endParaRPr lang="en-US" altLang="zh-CN" dirty="0"/>
          </a:p>
          <a:p>
            <a:pPr lvl="2"/>
            <a:r>
              <a:rPr lang="en-US" altLang="zh-CN" dirty="0"/>
              <a:t>power(x,5)  </a:t>
            </a:r>
            <a:r>
              <a:rPr lang="zh-CN" altLang="en-US" dirty="0"/>
              <a:t>求幂函数，求</a:t>
            </a:r>
            <a:r>
              <a:rPr lang="en-US" altLang="zh-CN" dirty="0"/>
              <a:t>X</a:t>
            </a:r>
            <a:r>
              <a:rPr lang="zh-CN" altLang="en-US" dirty="0"/>
              <a:t>的</a:t>
            </a:r>
            <a:r>
              <a:rPr lang="en-US" altLang="zh-CN" dirty="0"/>
              <a:t>5</a:t>
            </a:r>
            <a:r>
              <a:rPr lang="zh-CN" altLang="en-US" dirty="0"/>
              <a:t>次幂</a:t>
            </a:r>
            <a:endParaRPr lang="en-US" altLang="zh-CN" dirty="0"/>
          </a:p>
          <a:p>
            <a:pPr lvl="2"/>
            <a:r>
              <a:rPr lang="en-US" altLang="zh-CN" dirty="0"/>
              <a:t>sqrt(x)	         </a:t>
            </a:r>
            <a:r>
              <a:rPr lang="zh-CN" altLang="en-US" dirty="0"/>
              <a:t>求平方根</a:t>
            </a:r>
            <a:endParaRPr lang="en-US" altLang="zh-CN" dirty="0"/>
          </a:p>
          <a:p>
            <a:pPr lvl="2"/>
            <a:r>
              <a:rPr lang="en-US" altLang="zh-CN" dirty="0"/>
              <a:t>fabs(x)          </a:t>
            </a:r>
            <a:r>
              <a:rPr lang="zh-CN" altLang="en-US" dirty="0"/>
              <a:t>求绝对值函数</a:t>
            </a:r>
            <a:endParaRPr lang="en-US" altLang="zh-CN" dirty="0"/>
          </a:p>
        </p:txBody>
      </p:sp>
    </p:spTree>
    <p:extLst>
      <p:ext uri="{BB962C8B-B14F-4D97-AF65-F5344CB8AC3E}">
        <p14:creationId xmlns:p14="http://schemas.microsoft.com/office/powerpoint/2010/main" val="2519799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基本语句</a:t>
            </a:r>
            <a:endParaRPr lang="zh-CN" altLang="en-US" dirty="0"/>
          </a:p>
        </p:txBody>
      </p:sp>
      <p:sp>
        <p:nvSpPr>
          <p:cNvPr id="3" name="文本占位符 2"/>
          <p:cNvSpPr>
            <a:spLocks noGrp="1"/>
          </p:cNvSpPr>
          <p:nvPr>
            <p:ph type="body" idx="1"/>
          </p:nvPr>
        </p:nvSpPr>
        <p:spPr/>
        <p:txBody>
          <a:bodyPr>
            <a:normAutofit/>
          </a:bodyPr>
          <a:lstStyle/>
          <a:p>
            <a:r>
              <a:rPr lang="zh-CN" altLang="en-US" dirty="0"/>
              <a:t>标签语句</a:t>
            </a:r>
          </a:p>
          <a:p>
            <a:pPr lvl="1"/>
            <a:r>
              <a:rPr lang="zh-CN" altLang="en-US" b="1" dirty="0"/>
              <a:t>标签</a:t>
            </a:r>
            <a:r>
              <a:rPr lang="en-US" altLang="zh-CN" b="1" dirty="0"/>
              <a:t>:</a:t>
            </a:r>
            <a:r>
              <a:rPr lang="zh-CN" altLang="en-US" b="1" dirty="0"/>
              <a:t>语句；</a:t>
            </a:r>
            <a:endParaRPr lang="zh-CN" altLang="en-US" dirty="0"/>
          </a:p>
          <a:p>
            <a:r>
              <a:rPr lang="zh-CN" altLang="en-US" dirty="0"/>
              <a:t>空语句</a:t>
            </a:r>
          </a:p>
          <a:p>
            <a:pPr lvl="1"/>
            <a:r>
              <a:rPr lang="zh-CN" altLang="en-US" dirty="0"/>
              <a:t>；</a:t>
            </a:r>
            <a:endParaRPr lang="en-US" altLang="zh-CN" dirty="0"/>
          </a:p>
          <a:p>
            <a:r>
              <a:rPr lang="zh-CN" altLang="en-US" dirty="0"/>
              <a:t>声明语句</a:t>
            </a:r>
          </a:p>
          <a:p>
            <a:pPr lvl="1"/>
            <a:r>
              <a:rPr lang="en-US" altLang="zh-CN" dirty="0" err="1"/>
              <a:t>int</a:t>
            </a:r>
            <a:r>
              <a:rPr lang="en-US" altLang="zh-CN" dirty="0"/>
              <a:t> </a:t>
            </a:r>
            <a:r>
              <a:rPr lang="en-US" altLang="zh-CN" dirty="0" err="1"/>
              <a:t>a,b</a:t>
            </a:r>
            <a:r>
              <a:rPr lang="en-US" altLang="zh-CN" dirty="0"/>
              <a:t>;</a:t>
            </a:r>
          </a:p>
          <a:p>
            <a:pPr lvl="1"/>
            <a:endParaRPr lang="zh-CN" altLang="en-US" dirty="0"/>
          </a:p>
        </p:txBody>
      </p:sp>
    </p:spTree>
    <p:extLst>
      <p:ext uri="{BB962C8B-B14F-4D97-AF65-F5344CB8AC3E}">
        <p14:creationId xmlns:p14="http://schemas.microsoft.com/office/powerpoint/2010/main" val="1394123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运算符与表达式</a:t>
            </a:r>
          </a:p>
        </p:txBody>
      </p:sp>
      <p:sp>
        <p:nvSpPr>
          <p:cNvPr id="3" name="文本占位符 2"/>
          <p:cNvSpPr>
            <a:spLocks noGrp="1"/>
          </p:cNvSpPr>
          <p:nvPr>
            <p:ph type="body" idx="1"/>
          </p:nvPr>
        </p:nvSpPr>
        <p:spPr/>
        <p:txBody>
          <a:bodyPr/>
          <a:lstStyle/>
          <a:p>
            <a:pPr lvl="0"/>
            <a:r>
              <a:rPr dirty="0"/>
              <a:t>表达式</a:t>
            </a:r>
          </a:p>
          <a:p>
            <a:pPr lvl="1"/>
            <a:r>
              <a:rPr dirty="0"/>
              <a:t>表达式是一个可以计算的算式，其计算过程按照运算符的优先级高低和结合性的方向顺序进行，同时还要考虑运算对象是否具有相同的数据类型以及是否需要类型转换。</a:t>
            </a:r>
          </a:p>
          <a:p>
            <a:pPr lvl="1"/>
            <a:r>
              <a:rPr dirty="0"/>
              <a:t>每个表达式代表着一个确定的值和确定的数据类型。</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基本语句</a:t>
            </a:r>
            <a:endParaRPr lang="zh-CN" altLang="en-US" dirty="0"/>
          </a:p>
        </p:txBody>
      </p:sp>
      <p:sp>
        <p:nvSpPr>
          <p:cNvPr id="3" name="文本占位符 2"/>
          <p:cNvSpPr>
            <a:spLocks noGrp="1"/>
          </p:cNvSpPr>
          <p:nvPr>
            <p:ph type="body" idx="1"/>
          </p:nvPr>
        </p:nvSpPr>
        <p:spPr/>
        <p:txBody>
          <a:bodyPr>
            <a:normAutofit fontScale="70000" lnSpcReduction="20000"/>
          </a:bodyPr>
          <a:lstStyle/>
          <a:p>
            <a:r>
              <a:rPr lang="zh-CN" altLang="en-US" dirty="0"/>
              <a:t>表达式语句</a:t>
            </a:r>
          </a:p>
          <a:p>
            <a:pPr lvl="1"/>
            <a:r>
              <a:rPr lang="en-US" altLang="zh-CN" dirty="0"/>
              <a:t>a=b*2;</a:t>
            </a:r>
          </a:p>
          <a:p>
            <a:r>
              <a:rPr lang="zh-CN" altLang="en-US" dirty="0"/>
              <a:t>复合语句</a:t>
            </a:r>
          </a:p>
          <a:p>
            <a:pPr lvl="1"/>
            <a:r>
              <a:rPr lang="zh-CN" altLang="en-US" dirty="0"/>
              <a:t>使用花括号“</a:t>
            </a:r>
            <a:r>
              <a:rPr lang="en-US" altLang="zh-CN" dirty="0"/>
              <a:t>{ }</a:t>
            </a:r>
            <a:r>
              <a:rPr lang="zh-CN" altLang="en-US" dirty="0"/>
              <a:t>”将多条语句组合而成的一种语句格式，又称为功能块。</a:t>
            </a:r>
          </a:p>
          <a:p>
            <a:pPr lvl="1"/>
            <a:r>
              <a:rPr lang="en-US" altLang="zh-CN" dirty="0"/>
              <a:t>{ </a:t>
            </a:r>
          </a:p>
          <a:p>
            <a:pPr marL="685800" lvl="2" indent="0">
              <a:buNone/>
            </a:pPr>
            <a:r>
              <a:rPr lang="en-US" altLang="zh-CN" dirty="0"/>
              <a:t>temp=a; </a:t>
            </a:r>
          </a:p>
          <a:p>
            <a:pPr marL="685800" lvl="2" indent="0">
              <a:buNone/>
            </a:pPr>
            <a:r>
              <a:rPr lang="en-US" altLang="zh-CN" dirty="0"/>
              <a:t>a=b; </a:t>
            </a:r>
          </a:p>
          <a:p>
            <a:pPr marL="685800" lvl="2" indent="0">
              <a:buNone/>
            </a:pPr>
            <a:r>
              <a:rPr lang="en-US" altLang="zh-CN" dirty="0"/>
              <a:t>b=temp; </a:t>
            </a:r>
          </a:p>
          <a:p>
            <a:pPr lvl="1"/>
            <a:r>
              <a:rPr lang="en-US" altLang="zh-CN" dirty="0"/>
              <a:t>}</a:t>
            </a:r>
          </a:p>
          <a:p>
            <a:pPr lvl="1"/>
            <a:endParaRPr lang="zh-CN" altLang="en-US" dirty="0"/>
          </a:p>
        </p:txBody>
      </p:sp>
    </p:spTree>
    <p:extLst>
      <p:ext uri="{BB962C8B-B14F-4D97-AF65-F5344CB8AC3E}">
        <p14:creationId xmlns:p14="http://schemas.microsoft.com/office/powerpoint/2010/main" val="30876371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顺序结构</a:t>
            </a:r>
            <a:endParaRPr lang="zh-CN" altLang="en-US" dirty="0"/>
          </a:p>
        </p:txBody>
      </p:sp>
      <p:sp>
        <p:nvSpPr>
          <p:cNvPr id="3" name="文本占位符 2"/>
          <p:cNvSpPr>
            <a:spLocks noGrp="1"/>
          </p:cNvSpPr>
          <p:nvPr>
            <p:ph type="body" idx="1"/>
          </p:nvPr>
        </p:nvSpPr>
        <p:spPr/>
        <p:txBody>
          <a:bodyPr/>
          <a:lstStyle/>
          <a:p>
            <a:r>
              <a:rPr lang="zh-CN" altLang="en-US" b="1" dirty="0"/>
              <a:t>例</a:t>
            </a:r>
            <a:r>
              <a:rPr lang="en-US" altLang="zh-CN" b="1" dirty="0"/>
              <a:t>3-16 </a:t>
            </a:r>
            <a:r>
              <a:rPr lang="zh-CN" altLang="en-US" dirty="0"/>
              <a:t>编写程序，输入三角形的三边长，计算三角形面积。</a:t>
            </a:r>
          </a:p>
          <a:p>
            <a:pPr lvl="1"/>
            <a:r>
              <a:rPr lang="zh-CN" altLang="en-US" dirty="0"/>
              <a:t>三角形面积公式：</a:t>
            </a:r>
          </a:p>
          <a:p>
            <a:pPr lvl="1"/>
            <a:endParaRPr lang="zh-CN" altLang="en-US" dirty="0"/>
          </a:p>
        </p:txBody>
      </p:sp>
      <p:pic>
        <p:nvPicPr>
          <p:cNvPr id="1030" name="Picture 6" descr="C:\Users\ljs\AppData\Local\Temp\ksohtml\wps94C6.tm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638" y="3506298"/>
            <a:ext cx="2861356" cy="371342"/>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3995936" y="2579080"/>
            <a:ext cx="5040560" cy="34163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#include &lt;</a:t>
            </a:r>
            <a:r>
              <a:rPr lang="en-US" altLang="zh-CN" dirty="0" err="1"/>
              <a:t>stdio.h</a:t>
            </a:r>
            <a:r>
              <a:rPr lang="en-US" altLang="zh-CN" dirty="0"/>
              <a:t>&gt;</a:t>
            </a:r>
          </a:p>
          <a:p>
            <a:r>
              <a:rPr lang="en-US" altLang="zh-CN" dirty="0"/>
              <a:t>#include&lt;</a:t>
            </a:r>
            <a:r>
              <a:rPr lang="en-US" altLang="zh-CN" dirty="0" err="1"/>
              <a:t>math.h</a:t>
            </a:r>
            <a:r>
              <a:rPr lang="en-US" altLang="zh-CN" dirty="0"/>
              <a:t>&gt;</a:t>
            </a:r>
          </a:p>
          <a:p>
            <a:r>
              <a:rPr lang="en-US" altLang="zh-CN" dirty="0" err="1"/>
              <a:t>int</a:t>
            </a:r>
            <a:r>
              <a:rPr lang="en-US" altLang="zh-CN" dirty="0"/>
              <a:t> main()</a:t>
            </a:r>
          </a:p>
          <a:p>
            <a:r>
              <a:rPr lang="en-US" altLang="zh-CN" dirty="0"/>
              <a:t>{</a:t>
            </a:r>
          </a:p>
          <a:p>
            <a:r>
              <a:rPr lang="en-US" altLang="zh-CN" dirty="0"/>
              <a:t>    double </a:t>
            </a:r>
            <a:r>
              <a:rPr lang="en-US" altLang="zh-CN" dirty="0" err="1"/>
              <a:t>a,b,c,s,area</a:t>
            </a:r>
            <a:r>
              <a:rPr lang="en-US" altLang="zh-CN" dirty="0"/>
              <a:t>;</a:t>
            </a:r>
          </a:p>
          <a:p>
            <a:r>
              <a:rPr lang="en-US" altLang="zh-CN" dirty="0"/>
              <a:t>    </a:t>
            </a:r>
            <a:r>
              <a:rPr lang="en-US" altLang="zh-CN" dirty="0" err="1"/>
              <a:t>scanf</a:t>
            </a:r>
            <a:r>
              <a:rPr lang="en-US" altLang="zh-CN" dirty="0"/>
              <a:t>("%</a:t>
            </a:r>
            <a:r>
              <a:rPr lang="en-US" altLang="zh-CN" dirty="0" err="1"/>
              <a:t>lf,%lf,%lf",&amp;a,&amp;b,&amp;c</a:t>
            </a:r>
            <a:r>
              <a:rPr lang="en-US" altLang="zh-CN" dirty="0"/>
              <a:t>);</a:t>
            </a:r>
          </a:p>
          <a:p>
            <a:r>
              <a:rPr lang="en-US" altLang="zh-CN" dirty="0"/>
              <a:t>    s=1.0/2*(</a:t>
            </a:r>
            <a:r>
              <a:rPr lang="en-US" altLang="zh-CN" dirty="0" err="1"/>
              <a:t>a+b+c</a:t>
            </a:r>
            <a:r>
              <a:rPr lang="en-US" altLang="zh-CN" dirty="0"/>
              <a:t>);</a:t>
            </a:r>
          </a:p>
          <a:p>
            <a:r>
              <a:rPr lang="en-US" altLang="zh-CN" dirty="0"/>
              <a:t>    area=</a:t>
            </a:r>
            <a:r>
              <a:rPr lang="en-US" altLang="zh-CN" dirty="0" err="1"/>
              <a:t>sqrt</a:t>
            </a:r>
            <a:r>
              <a:rPr lang="en-US" altLang="zh-CN" dirty="0"/>
              <a:t>(s*(s-a)*(s-b)*(s-c));</a:t>
            </a:r>
          </a:p>
          <a:p>
            <a:r>
              <a:rPr lang="en-US" altLang="zh-CN" dirty="0"/>
              <a:t>    </a:t>
            </a:r>
            <a:r>
              <a:rPr lang="en-US" altLang="zh-CN" dirty="0" err="1"/>
              <a:t>printf</a:t>
            </a:r>
            <a:r>
              <a:rPr lang="en-US" altLang="zh-CN" dirty="0"/>
              <a:t>("a=%.2f,b=%.2f,c=%.2f,s=%.2f\n",</a:t>
            </a:r>
            <a:r>
              <a:rPr lang="en-US" altLang="zh-CN" dirty="0" err="1"/>
              <a:t>a,b,c,s</a:t>
            </a:r>
            <a:r>
              <a:rPr lang="en-US" altLang="zh-CN" dirty="0"/>
              <a:t>);</a:t>
            </a:r>
          </a:p>
          <a:p>
            <a:r>
              <a:rPr lang="en-US" altLang="zh-CN" dirty="0"/>
              <a:t>    </a:t>
            </a:r>
            <a:r>
              <a:rPr lang="en-US" altLang="zh-CN" dirty="0" err="1"/>
              <a:t>printf</a:t>
            </a:r>
            <a:r>
              <a:rPr lang="en-US" altLang="zh-CN" dirty="0"/>
              <a:t>("area=%7.2f\</a:t>
            </a:r>
            <a:r>
              <a:rPr lang="en-US" altLang="zh-CN" dirty="0" err="1"/>
              <a:t>n",area</a:t>
            </a:r>
            <a:r>
              <a:rPr lang="en-US" altLang="zh-CN" dirty="0"/>
              <a:t>);</a:t>
            </a:r>
          </a:p>
          <a:p>
            <a:r>
              <a:rPr lang="en-US" altLang="zh-CN" dirty="0"/>
              <a:t>    return 0;</a:t>
            </a:r>
          </a:p>
          <a:p>
            <a:r>
              <a:rPr lang="en-US" altLang="zh-CN" dirty="0"/>
              <a:t>}</a:t>
            </a:r>
          </a:p>
        </p:txBody>
      </p:sp>
      <p:sp>
        <p:nvSpPr>
          <p:cNvPr id="5" name="矩形 4"/>
          <p:cNvSpPr/>
          <p:nvPr/>
        </p:nvSpPr>
        <p:spPr>
          <a:xfrm>
            <a:off x="395536" y="3917908"/>
            <a:ext cx="2252540" cy="369332"/>
          </a:xfrm>
          <a:prstGeom prst="rect">
            <a:avLst/>
          </a:prstGeom>
        </p:spPr>
        <p:txBody>
          <a:bodyPr wrap="none">
            <a:spAutoFit/>
          </a:bodyPr>
          <a:lstStyle/>
          <a:p>
            <a:pPr marL="685800" lvl="2" indent="0">
              <a:buNone/>
            </a:pPr>
            <a:r>
              <a:rPr lang="en-US" altLang="zh-CN" dirty="0"/>
              <a:t>s = (</a:t>
            </a:r>
            <a:r>
              <a:rPr lang="en-US" altLang="zh-CN" dirty="0" err="1"/>
              <a:t>a+b+c</a:t>
            </a:r>
            <a:r>
              <a:rPr lang="en-US" altLang="zh-CN" dirty="0"/>
              <a:t>)/2</a:t>
            </a:r>
          </a:p>
        </p:txBody>
      </p:sp>
    </p:spTree>
    <p:extLst>
      <p:ext uri="{BB962C8B-B14F-4D97-AF65-F5344CB8AC3E}">
        <p14:creationId xmlns:p14="http://schemas.microsoft.com/office/powerpoint/2010/main" val="3681778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顺序结构</a:t>
            </a:r>
            <a:endParaRPr lang="zh-CN" altLang="en-US" dirty="0"/>
          </a:p>
        </p:txBody>
      </p:sp>
      <p:sp>
        <p:nvSpPr>
          <p:cNvPr id="3" name="文本占位符 2"/>
          <p:cNvSpPr>
            <a:spLocks noGrp="1"/>
          </p:cNvSpPr>
          <p:nvPr>
            <p:ph type="body" idx="1"/>
          </p:nvPr>
        </p:nvSpPr>
        <p:spPr/>
        <p:txBody>
          <a:bodyPr>
            <a:normAutofit fontScale="92500"/>
          </a:bodyPr>
          <a:lstStyle/>
          <a:p>
            <a:r>
              <a:rPr lang="zh-CN" altLang="en-US" b="1" dirty="0"/>
              <a:t>例</a:t>
            </a:r>
            <a:r>
              <a:rPr lang="en-US" altLang="zh-CN" b="1" dirty="0"/>
              <a:t>3-18  </a:t>
            </a:r>
            <a:r>
              <a:rPr lang="zh-CN" altLang="en-US" dirty="0"/>
              <a:t>位运算的一个应用场景是对数据进行加密和解密：对于任何一个二进制数</a:t>
            </a:r>
            <a:r>
              <a:rPr lang="en-US" altLang="zh-CN" dirty="0"/>
              <a:t>a</a:t>
            </a:r>
            <a:r>
              <a:rPr lang="zh-CN" altLang="en-US" dirty="0"/>
              <a:t>，与二进制数</a:t>
            </a:r>
            <a:r>
              <a:rPr lang="en-US" altLang="zh-CN" dirty="0"/>
              <a:t>b</a:t>
            </a:r>
            <a:r>
              <a:rPr lang="zh-CN" altLang="en-US" dirty="0"/>
              <a:t>进行一次异或运算得到的二进制数</a:t>
            </a:r>
            <a:r>
              <a:rPr lang="en-US" altLang="zh-CN" dirty="0"/>
              <a:t>c</a:t>
            </a:r>
            <a:r>
              <a:rPr lang="zh-CN" altLang="en-US" dirty="0"/>
              <a:t>，就是对</a:t>
            </a:r>
            <a:r>
              <a:rPr lang="en-US" altLang="zh-CN" dirty="0"/>
              <a:t>a</a:t>
            </a:r>
            <a:r>
              <a:rPr lang="zh-CN" altLang="en-US" dirty="0"/>
              <a:t>以秘钥</a:t>
            </a:r>
            <a:r>
              <a:rPr lang="en-US" altLang="zh-CN" dirty="0"/>
              <a:t>b</a:t>
            </a:r>
            <a:r>
              <a:rPr lang="zh-CN" altLang="en-US" dirty="0"/>
              <a:t>进行加密的结果，将数字</a:t>
            </a:r>
            <a:r>
              <a:rPr lang="en-US" altLang="zh-CN" dirty="0"/>
              <a:t>c</a:t>
            </a:r>
            <a:r>
              <a:rPr lang="zh-CN" altLang="en-US" dirty="0"/>
              <a:t>与数字</a:t>
            </a:r>
            <a:r>
              <a:rPr lang="en-US" altLang="zh-CN" dirty="0"/>
              <a:t>b</a:t>
            </a:r>
            <a:r>
              <a:rPr lang="zh-CN" altLang="en-US" dirty="0"/>
              <a:t>再进行一次异或运算就会得到原来的二进制数</a:t>
            </a:r>
            <a:r>
              <a:rPr lang="en-US" altLang="zh-CN" dirty="0"/>
              <a:t>a</a:t>
            </a:r>
            <a:r>
              <a:rPr lang="zh-CN" altLang="en-US" dirty="0"/>
              <a:t>（解密结果）。编写程序，输入一个无符号整数，用秘钥</a:t>
            </a:r>
            <a:r>
              <a:rPr lang="en-US" altLang="zh-CN" dirty="0"/>
              <a:t>b=3141592653</a:t>
            </a:r>
            <a:r>
              <a:rPr lang="zh-CN" altLang="en-US" dirty="0"/>
              <a:t>对其加密，输出加密后的数字以及解密后的数字，与输入的数字进行对比。</a:t>
            </a:r>
          </a:p>
          <a:p>
            <a:pPr lvl="1"/>
            <a:endParaRPr lang="zh-CN" altLang="en-US" dirty="0"/>
          </a:p>
        </p:txBody>
      </p:sp>
    </p:spTree>
    <p:extLst>
      <p:ext uri="{BB962C8B-B14F-4D97-AF65-F5344CB8AC3E}">
        <p14:creationId xmlns:p14="http://schemas.microsoft.com/office/powerpoint/2010/main" val="14470745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顺序结构</a:t>
            </a:r>
            <a:endParaRPr lang="zh-CN" altLang="en-US" dirty="0"/>
          </a:p>
        </p:txBody>
      </p:sp>
      <p:sp>
        <p:nvSpPr>
          <p:cNvPr id="3" name="文本占位符 2"/>
          <p:cNvSpPr>
            <a:spLocks noGrp="1"/>
          </p:cNvSpPr>
          <p:nvPr>
            <p:ph type="body" idx="1"/>
          </p:nvPr>
        </p:nvSpPr>
        <p:spPr/>
        <p:txBody>
          <a:bodyPr>
            <a:normAutofit/>
          </a:bodyPr>
          <a:lstStyle/>
          <a:p>
            <a:r>
              <a:rPr lang="zh-CN" altLang="en-US" b="1" dirty="0"/>
              <a:t>例</a:t>
            </a:r>
            <a:r>
              <a:rPr lang="en-US" altLang="zh-CN" b="1" dirty="0"/>
              <a:t>3-18</a:t>
            </a:r>
            <a:endParaRPr lang="zh-CN" altLang="en-US" dirty="0"/>
          </a:p>
        </p:txBody>
      </p:sp>
      <p:sp>
        <p:nvSpPr>
          <p:cNvPr id="8" name="矩形 7"/>
          <p:cNvSpPr/>
          <p:nvPr/>
        </p:nvSpPr>
        <p:spPr>
          <a:xfrm>
            <a:off x="609600" y="2276872"/>
            <a:ext cx="4176464" cy="34163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#include&lt;</a:t>
            </a:r>
            <a:r>
              <a:rPr lang="en-US" altLang="zh-CN" dirty="0" err="1"/>
              <a:t>stdio.h</a:t>
            </a:r>
            <a:r>
              <a:rPr lang="en-US" altLang="zh-CN" dirty="0"/>
              <a:t>&gt;</a:t>
            </a:r>
          </a:p>
          <a:p>
            <a:r>
              <a:rPr lang="en-US" altLang="zh-CN" dirty="0"/>
              <a:t>void main()</a:t>
            </a:r>
          </a:p>
          <a:p>
            <a:r>
              <a:rPr lang="en-US" altLang="zh-CN" dirty="0"/>
              <a:t>{</a:t>
            </a:r>
          </a:p>
          <a:p>
            <a:r>
              <a:rPr lang="en-US" altLang="zh-CN" dirty="0"/>
              <a:t>    unsigned </a:t>
            </a:r>
            <a:r>
              <a:rPr lang="en-US" altLang="zh-CN" dirty="0" err="1"/>
              <a:t>int</a:t>
            </a:r>
            <a:r>
              <a:rPr lang="en-US" altLang="zh-CN" dirty="0"/>
              <a:t> </a:t>
            </a:r>
            <a:r>
              <a:rPr lang="en-US" altLang="zh-CN" dirty="0" err="1"/>
              <a:t>a,b,c</a:t>
            </a:r>
            <a:r>
              <a:rPr lang="en-US" altLang="zh-CN" dirty="0"/>
              <a:t>;</a:t>
            </a:r>
          </a:p>
          <a:p>
            <a:r>
              <a:rPr lang="en-US" altLang="zh-CN" dirty="0"/>
              <a:t>    b=3141592653;</a:t>
            </a:r>
          </a:p>
          <a:p>
            <a:r>
              <a:rPr lang="en-US" altLang="zh-CN" dirty="0"/>
              <a:t>    </a:t>
            </a:r>
            <a:r>
              <a:rPr lang="en-US" altLang="zh-CN" dirty="0" err="1"/>
              <a:t>scanf</a:t>
            </a:r>
            <a:r>
              <a:rPr lang="en-US" altLang="zh-CN" dirty="0"/>
              <a:t>("%</a:t>
            </a:r>
            <a:r>
              <a:rPr lang="en-US" altLang="zh-CN" dirty="0" err="1"/>
              <a:t>u",&amp;a</a:t>
            </a:r>
            <a:r>
              <a:rPr lang="en-US" altLang="zh-CN" dirty="0"/>
              <a:t>);</a:t>
            </a:r>
          </a:p>
          <a:p>
            <a:r>
              <a:rPr lang="en-US" altLang="zh-CN" dirty="0"/>
              <a:t>    c=</a:t>
            </a:r>
            <a:r>
              <a:rPr lang="en-US" altLang="zh-CN" dirty="0" err="1"/>
              <a:t>a^b</a:t>
            </a:r>
            <a:r>
              <a:rPr lang="en-US" altLang="zh-CN" dirty="0"/>
              <a:t>;</a:t>
            </a:r>
          </a:p>
          <a:p>
            <a:r>
              <a:rPr lang="en-US" altLang="zh-CN" dirty="0"/>
              <a:t>    </a:t>
            </a:r>
            <a:r>
              <a:rPr lang="en-US" altLang="zh-CN" dirty="0" err="1"/>
              <a:t>printf</a:t>
            </a:r>
            <a:r>
              <a:rPr lang="en-US" altLang="zh-CN" dirty="0"/>
              <a:t>("a=%u\</a:t>
            </a:r>
            <a:r>
              <a:rPr lang="en-US" altLang="zh-CN" dirty="0" err="1"/>
              <a:t>n",a</a:t>
            </a:r>
            <a:r>
              <a:rPr lang="en-US" altLang="zh-CN" dirty="0"/>
              <a:t>);</a:t>
            </a:r>
          </a:p>
          <a:p>
            <a:r>
              <a:rPr lang="en-US" altLang="zh-CN" dirty="0"/>
              <a:t>    </a:t>
            </a:r>
            <a:r>
              <a:rPr lang="en-US" altLang="zh-CN" dirty="0" err="1"/>
              <a:t>printf</a:t>
            </a:r>
            <a:r>
              <a:rPr lang="en-US" altLang="zh-CN" dirty="0"/>
              <a:t>("b=%u\</a:t>
            </a:r>
            <a:r>
              <a:rPr lang="en-US" altLang="zh-CN" dirty="0" err="1"/>
              <a:t>n",b</a:t>
            </a:r>
            <a:r>
              <a:rPr lang="en-US" altLang="zh-CN" dirty="0"/>
              <a:t>);</a:t>
            </a:r>
          </a:p>
          <a:p>
            <a:r>
              <a:rPr lang="en-US" altLang="zh-CN" dirty="0"/>
              <a:t>    </a:t>
            </a:r>
            <a:r>
              <a:rPr lang="en-US" altLang="zh-CN" dirty="0" err="1"/>
              <a:t>printf</a:t>
            </a:r>
            <a:r>
              <a:rPr lang="en-US" altLang="zh-CN" dirty="0"/>
              <a:t>("c=%u\</a:t>
            </a:r>
            <a:r>
              <a:rPr lang="en-US" altLang="zh-CN" dirty="0" err="1"/>
              <a:t>n",c</a:t>
            </a:r>
            <a:r>
              <a:rPr lang="en-US" altLang="zh-CN" dirty="0"/>
              <a:t>);</a:t>
            </a:r>
          </a:p>
          <a:p>
            <a:r>
              <a:rPr lang="en-US" altLang="zh-CN" dirty="0"/>
              <a:t>    </a:t>
            </a:r>
            <a:r>
              <a:rPr lang="en-US" altLang="zh-CN" dirty="0" err="1"/>
              <a:t>printf</a:t>
            </a:r>
            <a:r>
              <a:rPr lang="en-US" altLang="zh-CN" dirty="0"/>
              <a:t>("</a:t>
            </a:r>
            <a:r>
              <a:rPr lang="en-US" altLang="zh-CN" dirty="0" err="1"/>
              <a:t>c^b</a:t>
            </a:r>
            <a:r>
              <a:rPr lang="en-US" altLang="zh-CN" dirty="0"/>
              <a:t>=%u\n",</a:t>
            </a:r>
            <a:r>
              <a:rPr lang="en-US" altLang="zh-CN" dirty="0" err="1"/>
              <a:t>c^b</a:t>
            </a:r>
            <a:r>
              <a:rPr lang="en-US" altLang="zh-CN" dirty="0"/>
              <a:t>);</a:t>
            </a:r>
          </a:p>
          <a:p>
            <a:r>
              <a:rPr lang="en-US" altLang="zh-CN" dirty="0"/>
              <a:t>}</a:t>
            </a:r>
          </a:p>
        </p:txBody>
      </p:sp>
      <p:sp>
        <p:nvSpPr>
          <p:cNvPr id="5" name="矩形 4"/>
          <p:cNvSpPr/>
          <p:nvPr/>
        </p:nvSpPr>
        <p:spPr>
          <a:xfrm>
            <a:off x="4283968" y="2924944"/>
            <a:ext cx="4176464"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dirty="0"/>
              <a:t>如果输入：</a:t>
            </a:r>
            <a:r>
              <a:rPr lang="en-US" altLang="zh-CN" dirty="0"/>
              <a:t>1234567890</a:t>
            </a:r>
            <a:endParaRPr lang="zh-CN" altLang="en-US" dirty="0"/>
          </a:p>
          <a:p>
            <a:r>
              <a:rPr lang="zh-CN" altLang="en-US" dirty="0"/>
              <a:t>程序执行结果：</a:t>
            </a:r>
          </a:p>
          <a:p>
            <a:r>
              <a:rPr lang="en-US" altLang="zh-CN" dirty="0"/>
              <a:t>a=1234567890</a:t>
            </a:r>
          </a:p>
          <a:p>
            <a:r>
              <a:rPr lang="en-US" altLang="zh-CN" dirty="0"/>
              <a:t>b=3141592653</a:t>
            </a:r>
          </a:p>
          <a:p>
            <a:r>
              <a:rPr lang="en-US" altLang="zh-CN" dirty="0"/>
              <a:t>c=4074169503</a:t>
            </a:r>
          </a:p>
          <a:p>
            <a:r>
              <a:rPr lang="en-US" altLang="zh-CN" dirty="0" err="1"/>
              <a:t>c^b</a:t>
            </a:r>
            <a:r>
              <a:rPr lang="en-US" altLang="zh-CN" dirty="0"/>
              <a:t>=1234567890</a:t>
            </a:r>
          </a:p>
        </p:txBody>
      </p:sp>
    </p:spTree>
    <p:extLst>
      <p:ext uri="{BB962C8B-B14F-4D97-AF65-F5344CB8AC3E}">
        <p14:creationId xmlns:p14="http://schemas.microsoft.com/office/powerpoint/2010/main" val="216164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赋值运算</a:t>
            </a:r>
          </a:p>
        </p:txBody>
      </p:sp>
      <p:sp>
        <p:nvSpPr>
          <p:cNvPr id="3" name="文本占位符 2"/>
          <p:cNvSpPr>
            <a:spLocks noGrp="1"/>
          </p:cNvSpPr>
          <p:nvPr>
            <p:ph type="body" idx="1"/>
          </p:nvPr>
        </p:nvSpPr>
        <p:spPr/>
        <p:txBody>
          <a:bodyPr>
            <a:normAutofit lnSpcReduction="10000"/>
          </a:bodyPr>
          <a:lstStyle/>
          <a:p>
            <a:r>
              <a:rPr lang="zh-CN" altLang="en-US"/>
              <a:t>语法格式：</a:t>
            </a:r>
          </a:p>
          <a:p>
            <a:pPr lvl="1"/>
            <a:r>
              <a:rPr lang="zh-CN" altLang="en-US"/>
              <a:t>&lt;变量名&gt; = &lt;表达式&gt;</a:t>
            </a:r>
          </a:p>
          <a:p>
            <a:pPr lvl="0"/>
            <a:r>
              <a:rPr lang="zh-CN" altLang="en-US"/>
              <a:t>示例</a:t>
            </a:r>
          </a:p>
          <a:p>
            <a:pPr lvl="1"/>
            <a:r>
              <a:rPr lang="zh-CN" altLang="en-US"/>
              <a:t>a=1</a:t>
            </a:r>
          </a:p>
          <a:p>
            <a:pPr lvl="1"/>
            <a:r>
              <a:rPr lang="zh-CN" altLang="en-US"/>
              <a:t>i=i+1</a:t>
            </a:r>
          </a:p>
          <a:p>
            <a:pPr lvl="1"/>
            <a:r>
              <a:rPr lang="zh-CN" altLang="en-US"/>
              <a:t>a=b=c=4</a:t>
            </a:r>
          </a:p>
          <a:p>
            <a:pPr lvl="1"/>
            <a:r>
              <a:rPr lang="zh-CN" altLang="en-US"/>
              <a:t>a=(b=1)+(c=5)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赋值运算</a:t>
            </a:r>
            <a:endParaRPr lang="zh-CN" altLang="en-US"/>
          </a:p>
        </p:txBody>
      </p:sp>
      <p:sp>
        <p:nvSpPr>
          <p:cNvPr id="3" name="文本占位符 2"/>
          <p:cNvSpPr>
            <a:spLocks noGrp="1"/>
          </p:cNvSpPr>
          <p:nvPr>
            <p:ph type="body" idx="1"/>
          </p:nvPr>
        </p:nvSpPr>
        <p:spPr/>
        <p:txBody>
          <a:bodyPr/>
          <a:lstStyle/>
          <a:p>
            <a:r>
              <a:rPr lang="zh-CN" altLang="en-US"/>
              <a:t>例3-1编写程序，将键盘输入的两个整数进行交换。</a:t>
            </a:r>
          </a:p>
        </p:txBody>
      </p:sp>
      <p:sp>
        <p:nvSpPr>
          <p:cNvPr id="4" name="矩形 3"/>
          <p:cNvSpPr/>
          <p:nvPr/>
        </p:nvSpPr>
        <p:spPr>
          <a:xfrm>
            <a:off x="2313112" y="2795325"/>
            <a:ext cx="4752528" cy="313817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a:latin typeface="微软雅黑" panose="020B0503020204020204" pitchFamily="34" charset="-122"/>
                <a:ea typeface="微软雅黑" panose="020B0503020204020204" pitchFamily="34" charset="-122"/>
              </a:rPr>
              <a:t>#include &lt;stdio.h&gt;</a:t>
            </a:r>
          </a:p>
          <a:p>
            <a:r>
              <a:rPr lang="en-US" altLang="zh-CN">
                <a:latin typeface="微软雅黑" panose="020B0503020204020204" pitchFamily="34" charset="-122"/>
                <a:ea typeface="微软雅黑" panose="020B0503020204020204" pitchFamily="34" charset="-122"/>
              </a:rPr>
              <a:t>int main()</a:t>
            </a:r>
          </a:p>
          <a:p>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int a,b,temp;		</a:t>
            </a:r>
          </a:p>
          <a:p>
            <a:r>
              <a:rPr lang="en-US" altLang="zh-CN">
                <a:latin typeface="微软雅黑" panose="020B0503020204020204" pitchFamily="34" charset="-122"/>
                <a:ea typeface="微软雅黑" panose="020B0503020204020204" pitchFamily="34" charset="-122"/>
              </a:rPr>
              <a:t>	scanf("%d%d",&amp;a,&amp;b);</a:t>
            </a:r>
          </a:p>
          <a:p>
            <a:r>
              <a:rPr lang="en-US" altLang="zh-CN">
                <a:latin typeface="微软雅黑" panose="020B0503020204020204" pitchFamily="34" charset="-122"/>
                <a:ea typeface="微软雅黑" panose="020B0503020204020204" pitchFamily="34" charset="-122"/>
              </a:rPr>
              <a:t>	temp=a;		</a:t>
            </a:r>
          </a:p>
          <a:p>
            <a:r>
              <a:rPr lang="en-US" altLang="zh-CN">
                <a:latin typeface="微软雅黑" panose="020B0503020204020204" pitchFamily="34" charset="-122"/>
                <a:ea typeface="微软雅黑" panose="020B0503020204020204" pitchFamily="34" charset="-122"/>
              </a:rPr>
              <a:t>	a=b;</a:t>
            </a:r>
          </a:p>
          <a:p>
            <a:r>
              <a:rPr lang="en-US" altLang="zh-CN">
                <a:latin typeface="微软雅黑" panose="020B0503020204020204" pitchFamily="34" charset="-122"/>
                <a:ea typeface="微软雅黑" panose="020B0503020204020204" pitchFamily="34" charset="-122"/>
              </a:rPr>
              <a:t>	b=temp;</a:t>
            </a:r>
          </a:p>
          <a:p>
            <a:r>
              <a:rPr lang="en-US" altLang="zh-CN">
                <a:latin typeface="微软雅黑" panose="020B0503020204020204" pitchFamily="34" charset="-122"/>
                <a:ea typeface="微软雅黑" panose="020B0503020204020204" pitchFamily="34" charset="-122"/>
              </a:rPr>
              <a:t>	printf("%d,%d\n",a,b);      	return 0;</a:t>
            </a:r>
          </a:p>
          <a:p>
            <a:r>
              <a:rPr lang="en-US" altLang="zh-CN">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算术运算</a:t>
            </a:r>
          </a:p>
        </p:txBody>
      </p:sp>
      <p:sp>
        <p:nvSpPr>
          <p:cNvPr id="3" name="文本占位符 2"/>
          <p:cNvSpPr>
            <a:spLocks noGrp="1"/>
          </p:cNvSpPr>
          <p:nvPr>
            <p:ph type="body" idx="1"/>
          </p:nvPr>
        </p:nvSpPr>
        <p:spPr/>
        <p:txBody>
          <a:bodyPr/>
          <a:lstStyle/>
          <a:p>
            <a:r>
              <a:rPr lang="zh-CN" altLang="en-US"/>
              <a:t>基本算术运算</a:t>
            </a:r>
          </a:p>
          <a:p>
            <a:pPr lvl="1"/>
            <a:r>
              <a:rPr lang="zh-CN" altLang="en-US"/>
              <a:t>“+”、“-”、“*”、“/”、“%”</a:t>
            </a:r>
          </a:p>
          <a:p>
            <a:pPr lvl="0"/>
            <a:r>
              <a:rPr lang="zh-CN" altLang="en-US"/>
              <a:t>自增或自减“++/--”运算</a:t>
            </a:r>
          </a:p>
          <a:p>
            <a:pPr lvl="1"/>
            <a:r>
              <a:rPr lang="zh-CN" altLang="en-US"/>
              <a:t>int a=10, b=10;</a:t>
            </a:r>
          </a:p>
          <a:p>
            <a:pPr lvl="1"/>
            <a:r>
              <a:rPr lang="zh-CN" altLang="en-US"/>
              <a:t>x=++a;</a:t>
            </a:r>
          </a:p>
          <a:p>
            <a:pPr lvl="1"/>
            <a:r>
              <a:rPr lang="zh-CN" altLang="en-US"/>
              <a:t>x=b++;</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算术运算</a:t>
            </a:r>
            <a:endParaRPr lang="zh-CN" altLang="en-US"/>
          </a:p>
        </p:txBody>
      </p:sp>
      <p:sp>
        <p:nvSpPr>
          <p:cNvPr id="3" name="文本占位符 2"/>
          <p:cNvSpPr>
            <a:spLocks noGrp="1"/>
          </p:cNvSpPr>
          <p:nvPr>
            <p:ph type="body" idx="1"/>
          </p:nvPr>
        </p:nvSpPr>
        <p:spPr/>
        <p:txBody>
          <a:bodyPr/>
          <a:lstStyle/>
          <a:p>
            <a:r>
              <a:rPr lang="zh-CN" altLang="en-US"/>
              <a:t>例3-4 整型数据的溢出分析。</a:t>
            </a:r>
          </a:p>
        </p:txBody>
      </p:sp>
      <p:sp>
        <p:nvSpPr>
          <p:cNvPr id="4" name="矩形 3"/>
          <p:cNvSpPr/>
          <p:nvPr/>
        </p:nvSpPr>
        <p:spPr>
          <a:xfrm>
            <a:off x="1562542" y="2610540"/>
            <a:ext cx="4752528" cy="230695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a:latin typeface="微软雅黑" panose="020B0503020204020204" pitchFamily="34" charset="-122"/>
                <a:ea typeface="微软雅黑" panose="020B0503020204020204" pitchFamily="34" charset="-122"/>
              </a:rPr>
              <a:t>int main()</a:t>
            </a:r>
          </a:p>
          <a:p>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short int x, y;</a:t>
            </a:r>
          </a:p>
          <a:p>
            <a:r>
              <a:rPr lang="en-US" altLang="zh-CN">
                <a:latin typeface="微软雅黑" panose="020B0503020204020204" pitchFamily="34" charset="-122"/>
                <a:ea typeface="微软雅黑" panose="020B0503020204020204" pitchFamily="34" charset="-122"/>
              </a:rPr>
              <a:t>    x=32767;</a:t>
            </a:r>
          </a:p>
          <a:p>
            <a:r>
              <a:rPr lang="en-US" altLang="zh-CN">
                <a:latin typeface="微软雅黑" panose="020B0503020204020204" pitchFamily="34" charset="-122"/>
                <a:ea typeface="微软雅黑" panose="020B0503020204020204" pitchFamily="34" charset="-122"/>
              </a:rPr>
              <a:t>    y=x+1;</a:t>
            </a:r>
          </a:p>
          <a:p>
            <a:r>
              <a:rPr lang="en-US" altLang="zh-CN">
                <a:latin typeface="微软雅黑" panose="020B0503020204020204" pitchFamily="34" charset="-122"/>
                <a:ea typeface="微软雅黑" panose="020B0503020204020204" pitchFamily="34" charset="-122"/>
              </a:rPr>
              <a:t>    printf("%d,%d\n",x,y);</a:t>
            </a:r>
          </a:p>
          <a:p>
            <a:r>
              <a:rPr lang="en-US" altLang="zh-CN">
                <a:latin typeface="微软雅黑" panose="020B0503020204020204" pitchFamily="34" charset="-122"/>
                <a:ea typeface="微软雅黑" panose="020B0503020204020204" pitchFamily="34" charset="-122"/>
              </a:rPr>
              <a:t>    return 0;</a:t>
            </a:r>
          </a:p>
          <a:p>
            <a:r>
              <a:rPr lang="en-US" altLang="zh-CN">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算术运算</a:t>
            </a:r>
            <a:endParaRPr lang="zh-CN" altLang="en-US"/>
          </a:p>
        </p:txBody>
      </p:sp>
      <p:sp>
        <p:nvSpPr>
          <p:cNvPr id="3" name="文本占位符 2"/>
          <p:cNvSpPr>
            <a:spLocks noGrp="1"/>
          </p:cNvSpPr>
          <p:nvPr>
            <p:ph type="body" idx="1"/>
          </p:nvPr>
        </p:nvSpPr>
        <p:spPr/>
        <p:txBody>
          <a:bodyPr/>
          <a:lstStyle/>
          <a:p>
            <a:r>
              <a:rPr lang="zh-CN" altLang="en-US"/>
              <a:t>例3-5 分析程序中实数的舍入误差。</a:t>
            </a:r>
          </a:p>
        </p:txBody>
      </p:sp>
      <p:sp>
        <p:nvSpPr>
          <p:cNvPr id="4" name="矩形 3"/>
          <p:cNvSpPr/>
          <p:nvPr/>
        </p:nvSpPr>
        <p:spPr>
          <a:xfrm>
            <a:off x="1589212" y="2479095"/>
            <a:ext cx="4752528" cy="34150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a:latin typeface="微软雅黑" panose="020B0503020204020204" pitchFamily="34" charset="-122"/>
                <a:ea typeface="微软雅黑" panose="020B0503020204020204" pitchFamily="34" charset="-122"/>
              </a:rPr>
              <a:t>int main()</a:t>
            </a:r>
          </a:p>
          <a:p>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float a,b;</a:t>
            </a:r>
          </a:p>
          <a:p>
            <a:r>
              <a:rPr lang="en-US" altLang="zh-CN">
                <a:latin typeface="微软雅黑" panose="020B0503020204020204" pitchFamily="34" charset="-122"/>
                <a:ea typeface="微软雅黑" panose="020B0503020204020204" pitchFamily="34" charset="-122"/>
              </a:rPr>
              <a:t>    double c,d;</a:t>
            </a:r>
          </a:p>
          <a:p>
            <a:r>
              <a:rPr lang="en-US" altLang="zh-CN">
                <a:latin typeface="微软雅黑" panose="020B0503020204020204" pitchFamily="34" charset="-122"/>
                <a:ea typeface="微软雅黑" panose="020B0503020204020204" pitchFamily="34" charset="-122"/>
              </a:rPr>
              <a:t>    a=123456.789e5;</a:t>
            </a:r>
          </a:p>
          <a:p>
            <a:r>
              <a:rPr lang="en-US" altLang="zh-CN">
                <a:latin typeface="微软雅黑" panose="020B0503020204020204" pitchFamily="34" charset="-122"/>
                <a:ea typeface="微软雅黑" panose="020B0503020204020204" pitchFamily="34" charset="-122"/>
              </a:rPr>
              <a:t>    b=a+20;</a:t>
            </a:r>
          </a:p>
          <a:p>
            <a:r>
              <a:rPr lang="en-US" altLang="zh-CN">
                <a:latin typeface="微软雅黑" panose="020B0503020204020204" pitchFamily="34" charset="-122"/>
                <a:ea typeface="微软雅黑" panose="020B0503020204020204" pitchFamily="34" charset="-122"/>
              </a:rPr>
              <a:t>    c=123456.789e5;</a:t>
            </a:r>
          </a:p>
          <a:p>
            <a:r>
              <a:rPr lang="en-US" altLang="zh-CN">
                <a:latin typeface="微软雅黑" panose="020B0503020204020204" pitchFamily="34" charset="-122"/>
                <a:ea typeface="微软雅黑" panose="020B0503020204020204" pitchFamily="34" charset="-122"/>
              </a:rPr>
              <a:t>    d=c+20;</a:t>
            </a:r>
          </a:p>
          <a:p>
            <a:r>
              <a:rPr lang="en-US" altLang="zh-CN">
                <a:latin typeface="微软雅黑" panose="020B0503020204020204" pitchFamily="34" charset="-122"/>
                <a:ea typeface="微软雅黑" panose="020B0503020204020204" pitchFamily="34" charset="-122"/>
              </a:rPr>
              <a:t>    printf("%f\n%f\n",a,b);</a:t>
            </a:r>
          </a:p>
          <a:p>
            <a:r>
              <a:rPr lang="en-US" altLang="zh-CN">
                <a:latin typeface="微软雅黑" panose="020B0503020204020204" pitchFamily="34" charset="-122"/>
                <a:ea typeface="微软雅黑" panose="020B0503020204020204" pitchFamily="34" charset="-122"/>
              </a:rPr>
              <a:t>    printf("%lf\n%lf\n",c,d);</a:t>
            </a:r>
          </a:p>
          <a:p>
            <a:r>
              <a:rPr lang="en-US" altLang="zh-CN">
                <a:latin typeface="微软雅黑" panose="020B0503020204020204" pitchFamily="34" charset="-122"/>
                <a:ea typeface="微软雅黑" panose="020B0503020204020204" pitchFamily="34" charset="-122"/>
              </a:rPr>
              <a:t>    return 0;</a:t>
            </a:r>
          </a:p>
          <a:p>
            <a:r>
              <a:rPr lang="en-US" altLang="zh-CN">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算术运算</a:t>
            </a:r>
          </a:p>
        </p:txBody>
      </p:sp>
      <p:sp>
        <p:nvSpPr>
          <p:cNvPr id="3" name="文本占位符 2"/>
          <p:cNvSpPr>
            <a:spLocks noGrp="1"/>
          </p:cNvSpPr>
          <p:nvPr>
            <p:ph type="body" idx="1"/>
          </p:nvPr>
        </p:nvSpPr>
        <p:spPr/>
        <p:txBody>
          <a:bodyPr>
            <a:normAutofit fontScale="90000"/>
          </a:bodyPr>
          <a:lstStyle/>
          <a:p>
            <a:r>
              <a:rPr lang="zh-CN" altLang="en-US"/>
              <a:t>复合赋值运算</a:t>
            </a:r>
          </a:p>
          <a:p>
            <a:pPr lvl="1"/>
            <a:r>
              <a:rPr lang="zh-CN" altLang="en-US"/>
              <a:t>C语言允许在赋值运算符“=”之前加上其它运算符以构成复合的赋值运算符。凡是双目运算符，都可以和赋值运算符一起组合成复合的赋值运算符。</a:t>
            </a:r>
          </a:p>
          <a:p>
            <a:pPr lvl="0"/>
            <a:r>
              <a:rPr lang="zh-CN" altLang="en-US"/>
              <a:t>示例</a:t>
            </a:r>
          </a:p>
          <a:p>
            <a:pPr lvl="1"/>
            <a:r>
              <a:rPr lang="zh-CN" altLang="en-US"/>
              <a:t>a+=5；</a:t>
            </a:r>
          </a:p>
          <a:p>
            <a:pPr lvl="1"/>
            <a:r>
              <a:rPr lang="zh-CN" altLang="en-US"/>
              <a:t>a*=b+5；</a:t>
            </a:r>
          </a:p>
          <a:p>
            <a:pPr lvl="1"/>
            <a:r>
              <a:rPr lang="zh-CN" altLang="en-US"/>
              <a:t>a+=a-=a*a；</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rketingPl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F7915"/>
      </a:hlink>
      <a:folHlink>
        <a:srgbClr val="99660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JhengHe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ajorFont>
      <a:minorFont>
        <a:latin typeface="Calibri"/>
        <a:ea typeface=""/>
        <a:cs typeface=""/>
        <a:font script="Jpan" typeface="ＭＳ Ｐゴシック"/>
        <a:font script="Hang" typeface="맑은 고딕"/>
        <a:font script="Hans" typeface="宋体"/>
        <a:font script="Hant" typeface="PMingLiu"/>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inorFont>
    </a:fontScheme>
    <a:fmtScheme name="Office">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shade val="50000"/>
                <a:satMod val="145000"/>
              </a:schemeClr>
            </a:gs>
            <a:gs pos="40000">
              <a:schemeClr val="phClr">
                <a:shade val="70000"/>
                <a:satMod val="145000"/>
              </a:schemeClr>
            </a:gs>
            <a:gs pos="100000">
              <a:schemeClr val="phClr">
                <a:tint val="85000"/>
                <a:satMod val="15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JhengHe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ajorFont>
      <a:minorFont>
        <a:latin typeface="Calibri"/>
        <a:ea typeface=""/>
        <a:cs typeface=""/>
        <a:font script="Jpan" typeface="ＭＳ Ｐゴシック"/>
        <a:font script="Hang" typeface="맑은 고딕"/>
        <a:font script="Hans" typeface="宋体"/>
        <a:font script="Hant" typeface="PMingLiu"/>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inorFont>
    </a:fontScheme>
    <a:fmtScheme name="Office">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shade val="50000"/>
                <a:satMod val="145000"/>
              </a:schemeClr>
            </a:gs>
            <a:gs pos="40000">
              <a:schemeClr val="phClr">
                <a:shade val="70000"/>
                <a:satMod val="145000"/>
              </a:schemeClr>
            </a:gs>
            <a:gs pos="100000">
              <a:schemeClr val="phClr">
                <a:tint val="85000"/>
                <a:satMod val="15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MarketingPlan</Template>
  <TotalTime>0</TotalTime>
  <Words>2351</Words>
  <Application>Microsoft Office PowerPoint</Application>
  <PresentationFormat>全屏显示(4:3)</PresentationFormat>
  <Paragraphs>317</Paragraphs>
  <Slides>33</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宋体</vt:lpstr>
      <vt:lpstr>微软雅黑</vt:lpstr>
      <vt:lpstr>Calibri</vt:lpstr>
      <vt:lpstr>Times New Roman</vt:lpstr>
      <vt:lpstr>Tw Cen MT</vt:lpstr>
      <vt:lpstr>Wingdings</vt:lpstr>
      <vt:lpstr>Wingdings 2</vt:lpstr>
      <vt:lpstr>MarketingPlan</vt:lpstr>
      <vt:lpstr>PowerPoint 演示文稿</vt:lpstr>
      <vt:lpstr>运算符与表达式</vt:lpstr>
      <vt:lpstr>运算符与表达式</vt:lpstr>
      <vt:lpstr>赋值运算</vt:lpstr>
      <vt:lpstr>赋值运算</vt:lpstr>
      <vt:lpstr>算术运算</vt:lpstr>
      <vt:lpstr>算术运算</vt:lpstr>
      <vt:lpstr>算术运算</vt:lpstr>
      <vt:lpstr>算术运算</vt:lpstr>
      <vt:lpstr>字符运算</vt:lpstr>
      <vt:lpstr>字符运算</vt:lpstr>
      <vt:lpstr>位运算</vt:lpstr>
      <vt:lpstr>位运算</vt:lpstr>
      <vt:lpstr>位运算</vt:lpstr>
      <vt:lpstr>位运算</vt:lpstr>
      <vt:lpstr>位运算</vt:lpstr>
      <vt:lpstr>逗号运算</vt:lpstr>
      <vt:lpstr>强制类型转换</vt:lpstr>
      <vt:lpstr>强制类型转换</vt:lpstr>
      <vt:lpstr>强制类型转换</vt:lpstr>
      <vt:lpstr>sizeof运算</vt:lpstr>
      <vt:lpstr>标准设备输入输出库</vt:lpstr>
      <vt:lpstr>标准设备输入输出库</vt:lpstr>
      <vt:lpstr>标准设备输入输出库</vt:lpstr>
      <vt:lpstr>标准设备输入输出库</vt:lpstr>
      <vt:lpstr>标准设备输入输出库</vt:lpstr>
      <vt:lpstr>标准设备输入输出库</vt:lpstr>
      <vt:lpstr>数学库</vt:lpstr>
      <vt:lpstr>基本语句</vt:lpstr>
      <vt:lpstr>基本语句</vt:lpstr>
      <vt:lpstr>顺序结构</vt:lpstr>
      <vt:lpstr>顺序结构</vt:lpstr>
      <vt:lpstr>顺序结构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cp:revision>
  <dcterms:created xsi:type="dcterms:W3CDTF">2017-04-10T09:29:00Z</dcterms:created>
  <dcterms:modified xsi:type="dcterms:W3CDTF">2022-04-12T08:45:02Z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TC101079699990</vt:lpwstr>
  </property>
  <property fmtid="{D5CDD505-2E9C-101B-9397-08002B2CF9AE}" pid="3" name="KSOProductBuildVer">
    <vt:lpwstr>2052-10.1.0.6930</vt:lpwstr>
  </property>
</Properties>
</file>