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88811" autoAdjust="0"/>
  </p:normalViewPr>
  <p:slideViewPr>
    <p:cSldViewPr snapToGrid="0">
      <p:cViewPr>
        <p:scale>
          <a:sx n="70" d="100"/>
          <a:sy n="70" d="100"/>
        </p:scale>
        <p:origin x="53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9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17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12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6" Type="http://schemas.openxmlformats.org/officeDocument/2006/relationships/image" Target="../media/image2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image" Target="../media/image18.png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361604"/>
            <a:ext cx="4784034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它的元素又是一个一维数组。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例如，</a:t>
            </a:r>
            <a:r>
              <a:rPr lang="en-US" altLang="zh-CN" dirty="0">
                <a:solidFill>
                  <a:schemeClr val="tx1"/>
                </a:solidFill>
              </a:rPr>
              <a:t>float a[3][4];</a:t>
            </a:r>
            <a:r>
              <a:rPr lang="zh-CN" altLang="en-US">
                <a:solidFill>
                  <a:schemeClr val="tx1"/>
                </a:solidFill>
              </a:rPr>
              <a:t>可以把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个元素：</a:t>
            </a:r>
            <a:r>
              <a:rPr lang="en-US" altLang="zh-CN" dirty="0">
                <a:solidFill>
                  <a:schemeClr val="tx1"/>
                </a:solidFill>
              </a:rPr>
              <a:t>a[0], a[1], a[2]</a:t>
            </a:r>
            <a:r>
              <a:rPr lang="zh-CN" altLang="en-US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个元素的一维数组：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a[1] ——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358755" y="1361604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float</a:t>
            </a:r>
            <a:r>
              <a:rPr lang="zh-CN" altLang="en-US" sz="1600"/>
              <a:t>型二维数组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8930583" y="1030191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 dirty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058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数组第二维有</a:t>
            </a:r>
            <a:r>
              <a:rPr lang="en-US" altLang="zh-CN" sz="1600" dirty="0"/>
              <a:t>6</a:t>
            </a:r>
            <a:r>
              <a:rPr lang="zh-CN" altLang="en-US" sz="1600"/>
              <a:t>个元素</a:t>
            </a:r>
          </a:p>
        </p:txBody>
      </p:sp>
      <p:sp>
        <p:nvSpPr>
          <p:cNvPr id="14" name="线形标注 2 13"/>
          <p:cNvSpPr/>
          <p:nvPr/>
        </p:nvSpPr>
        <p:spPr>
          <a:xfrm>
            <a:off x="893058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数组第一维有</a:t>
            </a:r>
            <a:r>
              <a:rPr lang="en-US" altLang="zh-CN" sz="1600" dirty="0"/>
              <a:t>3</a:t>
            </a:r>
            <a:r>
              <a:rPr lang="zh-CN" altLang="en-US" sz="1600"/>
              <a:t>个元素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25777" y="1896178"/>
            <a:ext cx="5893869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778" y="2802463"/>
            <a:ext cx="589386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a[3, 4], b[5, 10];</a:t>
            </a:r>
            <a:r>
              <a:rPr lang="zh-CN" altLang="en-US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在一对方括号内不能写两个下标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9090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9565" y="2031099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语言中，二维数组中元素排列的顺序是按行存放的。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9" y="2029768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矩阵形式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列形式）表示二维数组，是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00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01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02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10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20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 dirty="0"/>
              <a:t>0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1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2</a:t>
            </a:r>
            <a:r>
              <a:rPr lang="zh-CN" altLang="en-US"/>
              <a:t>行元素</a:t>
            </a:r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611812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a[2, 3, 4];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a[2, 3, 4];</a:t>
            </a:r>
            <a:r>
              <a:rPr lang="zh-CN" altLang="en-US">
                <a:solidFill>
                  <a:srgbClr val="000000"/>
                </a:solidFill>
              </a:rPr>
              <a:t>在内存中的排列顺序为：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引用二维数组元素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089991" y="1980211"/>
            <a:ext cx="4099005" cy="260414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数组元素可以出现在表达式中，也可以被赋值，如：</a:t>
            </a:r>
            <a:r>
              <a:rPr lang="en-US" altLang="zh-CN" dirty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rgbClr val="FF0000"/>
                  </a:solidFill>
                </a:rPr>
                <a:t>严格区分在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定义</a:t>
              </a:r>
              <a:r>
                <a:rPr lang="zh-CN" altLang="en-US" sz="1600" dirty="0">
                  <a:solidFill>
                    <a:srgbClr val="FF0000"/>
                  </a:solidFill>
                </a:rPr>
                <a:t>数组时用的</a:t>
              </a:r>
              <a:r>
                <a:rPr lang="en-US" altLang="zh-CN" sz="1600" dirty="0">
                  <a:solidFill>
                    <a:srgbClr val="FF0000"/>
                  </a:solidFill>
                </a:rPr>
                <a:t>a[3][4]</a:t>
              </a:r>
              <a:r>
                <a:rPr lang="zh-CN" altLang="en-US" sz="1600" dirty="0">
                  <a:solidFill>
                    <a:srgbClr val="FF0000"/>
                  </a:solidFill>
                </a:rPr>
                <a:t>和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引用</a:t>
              </a:r>
              <a:r>
                <a:rPr lang="zh-CN" altLang="en-US" sz="1600" dirty="0">
                  <a:solidFill>
                    <a:srgbClr val="FF0000"/>
                  </a:solidFill>
                </a:rPr>
                <a:t>元素时的</a:t>
              </a:r>
              <a:r>
                <a:rPr lang="en-US" altLang="zh-CN" sz="1600" dirty="0">
                  <a:solidFill>
                    <a:srgbClr val="FF0000"/>
                  </a:solidFill>
                </a:rPr>
                <a:t>a[3][4]</a:t>
              </a:r>
              <a:r>
                <a:rPr lang="zh-CN" altLang="en-US" sz="1600" dirty="0">
                  <a:solidFill>
                    <a:srgbClr val="FF0000"/>
                  </a:solidFill>
                </a:rPr>
                <a:t>的区别。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前者用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的元素（行序号和列序号均从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/>
              <a:t> a[3][4];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3×4</a:t>
            </a:r>
            <a:r>
              <a:rPr lang="zh-CN" altLang="en-US" sz="160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a[3][4]=3;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不存在</a:t>
            </a:r>
            <a:r>
              <a:rPr lang="en-US" altLang="zh-CN" sz="1600">
                <a:solidFill>
                  <a:srgbClr val="008000"/>
                </a:solidFill>
              </a:rPr>
              <a:t>a[3][4]</a:t>
            </a:r>
            <a:r>
              <a:rPr lang="zh-CN" altLang="en-US" sz="1600">
                <a:solidFill>
                  <a:srgbClr val="008000"/>
                </a:solidFill>
              </a:rPr>
              <a:t>元素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>
                <a:solidFill>
                  <a:srgbClr val="008000"/>
                </a:solidFill>
              </a:rPr>
              <a:t>0~2</a:t>
            </a:r>
            <a:r>
              <a:rPr lang="zh-CN" altLang="en-US" sz="160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>
                <a:solidFill>
                  <a:srgbClr val="008000"/>
                </a:solidFill>
              </a:rPr>
              <a:t>0~3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 i&lt;=9;i++)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对数组元素</a:t>
            </a:r>
            <a:r>
              <a:rPr lang="en-US" altLang="zh-CN" sz="1400">
                <a:solidFill>
                  <a:srgbClr val="008000"/>
                </a:solidFill>
              </a:rPr>
              <a:t>a[0]~a[9]</a:t>
            </a:r>
            <a:r>
              <a:rPr lang="zh-CN" altLang="en-US" sz="140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for(i=9;i&gt;=0;i--)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a[9]~a[0]</a:t>
            </a:r>
            <a:r>
              <a:rPr lang="zh-CN" altLang="en-US" sz="1400">
                <a:solidFill>
                  <a:srgbClr val="008000"/>
                </a:solidFill>
              </a:rPr>
              <a:t>共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二维数组的初始化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(1)</a:t>
            </a:r>
            <a:r>
              <a:rPr lang="zh-CN" altLang="en-US" sz="1600">
                <a:solidFill>
                  <a:schemeClr val="tx1"/>
                </a:solidFill>
              </a:rPr>
              <a:t>分行给二维数组赋初值。（最清楚直观）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(2)</a:t>
            </a:r>
            <a:r>
              <a:rPr lang="zh-CN" altLang="en-US" sz="1600">
                <a:solidFill>
                  <a:schemeClr val="tx1"/>
                </a:solidFill>
              </a:rPr>
              <a:t>可以将所有数据写在一个花括号内，按数组元素在内存中的排列顺序对各元素赋初值。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(3)</a:t>
            </a:r>
            <a:r>
              <a:rPr lang="zh-CN" altLang="en-US" sz="1600">
                <a:solidFill>
                  <a:schemeClr val="tx1"/>
                </a:solidFill>
              </a:rPr>
              <a:t>可以对部分元素赋初值。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(4)</a:t>
            </a:r>
            <a:r>
              <a:rPr lang="zh-CN" altLang="en-US" sz="160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维的长度不能省。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维的长度，但应分行赋初值。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390508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37954" y="3351340"/>
            <a:ext cx="390509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a[3][4]={{1},{5},{9}};			</a:t>
            </a:r>
            <a:r>
              <a:rPr lang="zh-CN" altLang="en-US" sz="1600"/>
              <a:t>①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37953" y="3828425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a[3][4]={{1},{0,6},{0,0,11}};		</a:t>
            </a:r>
            <a:r>
              <a:rPr lang="zh-CN" altLang="en-US" sz="1600"/>
              <a:t>②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7953" y="4305510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a[3][4]={{1},{5,6}};				</a:t>
            </a:r>
            <a:r>
              <a:rPr lang="zh-CN" altLang="en-US" sz="1600"/>
              <a:t>③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①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②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③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37953" y="4782596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a[3][4]={{1},{},{9}};				</a:t>
            </a:r>
            <a:r>
              <a:rPr lang="zh-CN" altLang="en-US" sz="1600"/>
              <a:t>④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④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37955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385470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a[][4]={{0,0,3},{},{0,10}};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b[3][2],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=0;i&lt;=1;i++)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 (j=0;j&lt;=2;j++)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("%5d",a[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>
                <a:solidFill>
                  <a:schemeClr val="accent6"/>
                </a:solidFill>
              </a:rPr>
              <a:t>b[j][</a:t>
            </a:r>
            <a:r>
              <a:rPr lang="en-US" altLang="zh-CN" sz="1400" dirty="0" err="1">
                <a:solidFill>
                  <a:schemeClr val="accent6"/>
                </a:solidFill>
              </a:rPr>
              <a:t>i</a:t>
            </a:r>
            <a:r>
              <a:rPr lang="en-US" altLang="zh-CN" sz="1400" dirty="0">
                <a:solidFill>
                  <a:schemeClr val="accent6"/>
                </a:solidFill>
              </a:rPr>
              <a:t>]=a[</a:t>
            </a:r>
            <a:r>
              <a:rPr lang="en-US" altLang="zh-CN" sz="1400" dirty="0" err="1">
                <a:solidFill>
                  <a:schemeClr val="accent6"/>
                </a:solidFill>
              </a:rPr>
              <a:t>i</a:t>
            </a:r>
            <a:r>
              <a:rPr lang="en-US" altLang="zh-CN" sz="1400" dirty="0">
                <a:solidFill>
                  <a:schemeClr val="accent6"/>
                </a:solidFill>
              </a:rPr>
              <a:t>][j];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数组元素的值赋给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("array b:\n");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=0;i&lt;=2;i++)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for(j=0;j&lt;=1;j++)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("%5d",b[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98081" y="4936165"/>
            <a:ext cx="345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839" y="2109167"/>
            <a:ext cx="7324844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i,j,row=0,colum=0,max;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a[3][4]={{1,2,3,4},{9,8,7,6},{-10,10,-5,2}};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max=a[0][0];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先认为</a:t>
            </a:r>
            <a:r>
              <a:rPr lang="en-US" altLang="zh-CN" sz="1400">
                <a:solidFill>
                  <a:srgbClr val="008000"/>
                </a:solidFill>
              </a:rPr>
              <a:t>a[0][0]</a:t>
            </a:r>
            <a:r>
              <a:rPr lang="zh-CN" altLang="en-US" sz="140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if(a[i][j]&gt;max)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如果某元素大于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，就取代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max=a[i][j];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	row=i;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colum=j;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printf("max=%d\nrow=%d\ncolum=%d\n",max,row,colum);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max=a[i][j]</a:t>
                      </a:r>
                    </a:p>
                    <a:p>
                      <a:r>
                        <a:rPr lang="en-US" altLang="zh-CN" sz="1400"/>
                        <a:t>row=i</a:t>
                      </a:r>
                    </a:p>
                    <a:p>
                      <a:r>
                        <a:rPr lang="en-US" altLang="zh-CN" sz="140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max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row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找最大最小值</a:t>
              </a:r>
              <a:endParaRPr lang="en-US" altLang="zh-CN" sz="2400" b="1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6047" y="5600700"/>
            <a:ext cx="348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</a:rPr>
              <a:t>50</a:t>
            </a:r>
            <a:r>
              <a:rPr lang="zh-CN" altLang="en-US" b="1" kern="0">
                <a:solidFill>
                  <a:srgbClr val="FFFFFF"/>
                </a:solidFill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</a:rPr>
              <a:t>float</a:t>
            </a:r>
            <a:r>
              <a:rPr lang="zh-CN" altLang="en-US" b="1" kern="0">
                <a:solidFill>
                  <a:srgbClr val="FFFFFF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烦琐，</a:t>
            </a:r>
            <a:r>
              <a:rPr lang="zh-CN" altLang="en-US" sz="1600" kern="0">
                <a:solidFill>
                  <a:srgbClr val="FFFFFF"/>
                </a:solidFill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</a:rPr>
              <a:t>1000</a:t>
            </a:r>
            <a:r>
              <a:rPr lang="zh-CN" altLang="en-US" sz="1600" kern="0">
                <a:solidFill>
                  <a:srgbClr val="FFFFFF"/>
                </a:solidFill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没有反映出这些数据间的内在联系，</a:t>
            </a:r>
            <a:r>
              <a:rPr lang="zh-CN" altLang="en-US" sz="1600" kern="0">
                <a:solidFill>
                  <a:srgbClr val="FFFFFF"/>
                </a:solidFill>
              </a:rPr>
              <a:t>实际上这些数据是同一个班级、同一门课程的成绩，它们具有相同的属性</a:t>
            </a:r>
            <a:r>
              <a:rPr lang="zh-CN" altLang="en-US" kern="0">
                <a:solidFill>
                  <a:srgbClr val="FFFFFF"/>
                </a:solidFill>
              </a:rPr>
              <a:t>。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用来存放字符数据的数组是</a:t>
            </a:r>
            <a:r>
              <a:rPr lang="zh-CN" altLang="en-US" b="1"/>
              <a:t>字符数组</a:t>
            </a:r>
            <a:r>
              <a:rPr lang="zh-CN" altLang="en-US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7" y="1839797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8583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由于字符型数据是以整数形式(ASCII代码)存放的，因此也可以用整型数组来存放字符数据。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c[0]='a'; 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合法，但浪费存储空间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如果在定义字符数组时不进行初始化，则数组中各元素的值是</a:t>
            </a:r>
            <a:r>
              <a:rPr lang="zh-CN" altLang="en-US" sz="1600" b="1" dirty="0">
                <a:solidFill>
                  <a:srgbClr val="FF0000"/>
                </a:solidFill>
              </a:rPr>
              <a:t>不可预料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如果花括号中提供的初值个数（即字符个数）大于数组长度，则出现语法错误。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如果初值个数小于数组长度，则只将这些字符赋给数组中前面那些元素，其余的元素自动定为空字符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即</a:t>
            </a:r>
            <a:r>
              <a:rPr lang="en-US" altLang="zh-CN" sz="1600" dirty="0">
                <a:solidFill>
                  <a:srgbClr val="FF0000"/>
                </a:solidFill>
              </a:rPr>
              <a:t>′\0′)</a:t>
            </a:r>
            <a:r>
              <a:rPr lang="zh-CN" altLang="en-US" sz="1600" dirty="0">
                <a:solidFill>
                  <a:srgbClr val="FF0000"/>
                </a:solidFill>
              </a:rPr>
              <a:t>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也可以定义和初始化一个二维字符数组。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7" y="1526310"/>
            <a:ext cx="932267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c[10]={′I′,′ ′ 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>
                <a:solidFill>
                  <a:srgbClr val="008000"/>
                </a:solidFill>
              </a:rPr>
              <a:t>c[0]</a:t>
            </a:r>
            <a:r>
              <a:rPr lang="zh-CN" altLang="en-US" sz="1600">
                <a:solidFill>
                  <a:srgbClr val="008000"/>
                </a:solidFill>
              </a:rPr>
              <a:t>～</a:t>
            </a:r>
            <a:r>
              <a:rPr lang="en-US" altLang="zh-CN" sz="1600">
                <a:solidFill>
                  <a:srgbClr val="008000"/>
                </a:solidFill>
              </a:rPr>
              <a:t>c[9]</a:t>
            </a:r>
            <a:r>
              <a:rPr lang="zh-CN" altLang="en-US" sz="160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</a:t>
            </a:r>
            <a:r>
              <a:rPr lang="pt-BR" altLang="zh-CN" sz="1600"/>
              <a:t>har c</a:t>
            </a:r>
            <a:r>
              <a:rPr lang="en-US" altLang="zh-CN" sz="1600"/>
              <a:t>[</a:t>
            </a:r>
            <a:r>
              <a:rPr lang="pt-BR" altLang="zh-CN" sz="1600"/>
              <a:t>10</a:t>
            </a:r>
            <a:r>
              <a:rPr lang="en-US" altLang="zh-CN" sz="1600"/>
              <a:t>]</a:t>
            </a:r>
            <a:r>
              <a:rPr lang="pt-BR" altLang="zh-CN" sz="1600"/>
              <a:t>={′c′,′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diamond[5][5]={{′ ′,′ ′,′*′},{′ ′,′*′,′ ′,′*′},{′*′,′ ′,′ ′,′ ′,′*′},{′ ′,′*′,′ ′,′*′},{′ ′,′ ′,′*′}};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</a:t>
            </a:r>
            <a:r>
              <a:rPr lang="en-US" altLang="zh-CN" sz="1600"/>
              <a:t>[]</a:t>
            </a:r>
            <a:r>
              <a:rPr lang="pt-BR" altLang="zh-CN" sz="1600"/>
              <a:t>={′I′,′ ′,′a′,′m′,′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的长度自动定为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87351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98952" y="46549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引用字符数组中的元素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输出一个已知的字符串。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39227" y="1714995"/>
            <a:ext cx="4791446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		for 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printf("%c",diamond[i][j]);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0767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在实际工作中，人们关心的往往是字符串的有效长度而不是字符数组的长度。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为了测定字符串的实际长度，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′\0′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作为结束标志。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6614838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solidFill>
                    <a:srgbClr val="FF0000"/>
                  </a:solidFill>
                </a:rPr>
                <a:t>C</a:t>
              </a:r>
              <a:r>
                <a:rPr lang="zh-CN" altLang="en-US" sz="1600" dirty="0">
                  <a:solidFill>
                    <a:srgbClr val="FF0000"/>
                  </a:solidFill>
                </a:rPr>
                <a:t>系统在用字符数组存储字符串常量时会自动加一个</a:t>
              </a:r>
              <a:r>
                <a:rPr lang="en-US" altLang="zh-CN" sz="1600" dirty="0">
                  <a:solidFill>
                    <a:srgbClr val="FF0000"/>
                  </a:solidFill>
                </a:rPr>
                <a:t>′\0′</a:t>
              </a:r>
              <a:r>
                <a:rPr lang="zh-CN" altLang="en-US" sz="1600" dirty="0">
                  <a:solidFill>
                    <a:srgbClr val="FF0000"/>
                  </a:solidFill>
                </a:rPr>
                <a:t>作为结束符。</a:t>
              </a:r>
              <a:endParaRPr lang="en-US" altLang="zh-CN" sz="1600" dirty="0">
                <a:solidFill>
                  <a:srgbClr val="FF0000"/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″C program″  </a:t>
            </a:r>
            <a:r>
              <a:rPr lang="zh-CN" altLang="en-US" sz="1600">
                <a:solidFill>
                  <a:srgbClr val="0070C0"/>
                </a:solidFill>
              </a:rPr>
              <a:t>字符串是存放在一维数组中的，占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个字节，字符占</a:t>
            </a:r>
            <a:r>
              <a:rPr lang="en-US" altLang="zh-CN" sz="1600">
                <a:solidFill>
                  <a:srgbClr val="0070C0"/>
                </a:solidFill>
              </a:rPr>
              <a:t>9</a:t>
            </a:r>
            <a:r>
              <a:rPr lang="zh-CN" altLang="en-US" sz="1600">
                <a:solidFill>
                  <a:srgbClr val="0070C0"/>
                </a:solidFill>
              </a:rPr>
              <a:t>个字节，最后一个字节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printf("How do you do?\n");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char c[]={"I  am  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或 </a:t>
            </a:r>
            <a:r>
              <a:rPr lang="en-US" altLang="zh-CN" sz="1600" dirty="0"/>
              <a:t>char c[]="I am happy";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用一个字符串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注意字符串的两端是用</a:t>
            </a:r>
            <a:r>
              <a:rPr lang="zh-CN" altLang="en-US" sz="1600" b="1" dirty="0">
                <a:solidFill>
                  <a:srgbClr val="FF0000"/>
                </a:solidFill>
              </a:rPr>
              <a:t>双引号</a:t>
            </a:r>
            <a:r>
              <a:rPr lang="zh-CN" altLang="en-US" sz="1600" dirty="0">
                <a:solidFill>
                  <a:srgbClr val="FF0000"/>
                </a:solidFill>
              </a:rPr>
              <a:t>而不是单引号括起来的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作为字符数组的初值。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′,′h′,′a′,′p′,′p′,′y′,′\0′};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[10]</a:t>
            </a:r>
            <a:r>
              <a:rPr lang="pt-BR" altLang="zh-CN" sz="160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数组</a:t>
            </a:r>
            <a:r>
              <a:rPr lang="pt-BR" altLang="zh-CN" sz="1600">
                <a:solidFill>
                  <a:srgbClr val="0070C0"/>
                </a:solidFill>
              </a:rPr>
              <a:t>c</a:t>
            </a:r>
            <a:r>
              <a:rPr lang="zh-CN" altLang="en-US" sz="1600">
                <a:solidFill>
                  <a:srgbClr val="0070C0"/>
                </a:solidFill>
              </a:rPr>
              <a:t>的前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: ′</a:t>
            </a:r>
            <a:r>
              <a:rPr lang="pt-BR" altLang="zh-CN" sz="16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>
                <a:solidFill>
                  <a:srgbClr val="0070C0"/>
                </a:solidFill>
              </a:rPr>
              <a:t>第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，后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  <a:r>
              <a:rPr lang="zh-CN" altLang="en-US" sz="1600">
                <a:solidFill>
                  <a:srgbClr val="0070C0"/>
                </a:solidFill>
              </a:rPr>
              <a:t>个元素也自动设定为空字符。</a:t>
            </a:r>
            <a:endParaRPr lang="en-US" altLang="zh-CN" sz="160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4"/>
            <a:ext cx="4775773" cy="26723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</a:t>
            </a:r>
            <a:r>
              <a:rPr lang="en-US" altLang="zh-CN" sz="1400">
                <a:solidFill>
                  <a:schemeClr val="accent6"/>
                </a:solidFill>
              </a:rPr>
              <a:t>%c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c[i]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输入或输出一个字符。</a:t>
            </a: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417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\n",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640015" y="3794227"/>
            <a:ext cx="7965831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</a:rPr>
              <a:t>输出的字符中不包括结束符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用“</a:t>
            </a:r>
            <a:r>
              <a:rPr lang="en-US" altLang="zh-CN">
                <a:solidFill>
                  <a:srgbClr val="000000"/>
                </a:solidFill>
              </a:rPr>
              <a:t>%s”</a:t>
            </a:r>
            <a:r>
              <a:rPr lang="zh-CN" altLang="en-US">
                <a:solidFill>
                  <a:srgbClr val="000000"/>
                </a:solidFill>
              </a:rPr>
              <a:t>格式符输出字符串时，</a:t>
            </a:r>
            <a:r>
              <a:rPr lang="en-US" altLang="zh-CN">
                <a:solidFill>
                  <a:srgbClr val="000000"/>
                </a:solidFill>
              </a:rPr>
              <a:t>printf</a:t>
            </a:r>
            <a:r>
              <a:rPr lang="zh-CN" altLang="en-US">
                <a:solidFill>
                  <a:srgbClr val="000000"/>
                </a:solidFill>
              </a:rPr>
              <a:t>函数中的输出项是字符数组名，而不是数组元素名。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如果数组长度大于字符串的实际长度，也只输出到遇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(4) </a:t>
            </a:r>
            <a:r>
              <a:rPr lang="zh-CN" altLang="en-US">
                <a:solidFill>
                  <a:srgbClr val="000000"/>
                </a:solidFill>
              </a:rPr>
              <a:t>如果一个字符数组中包含一个以上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，则遇第一个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c[6];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China↙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系统会自动在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结束符。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439" y="2955797"/>
            <a:ext cx="2882875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如果利用一个</a:t>
            </a:r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zh-CN" altLang="en-US" dirty="0">
                <a:solidFill>
                  <a:srgbClr val="FF0000"/>
                </a:solidFill>
              </a:rPr>
              <a:t>函数输入多个字符串，则应在输入时以</a:t>
            </a:r>
            <a:r>
              <a:rPr lang="zh-CN" altLang="en-US" b="1" dirty="0">
                <a:solidFill>
                  <a:srgbClr val="FF0000"/>
                </a:solidFill>
              </a:rPr>
              <a:t>空格</a:t>
            </a:r>
            <a:r>
              <a:rPr lang="zh-CN" altLang="en-US" dirty="0">
                <a:solidFill>
                  <a:srgbClr val="FF0000"/>
                </a:solidFill>
              </a:rPr>
              <a:t>分隔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从键盘输入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由于有空格字符分隔，作为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个字符串输入。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664"/>
              </p:ext>
            </p:extLst>
          </p:nvPr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str</a:t>
            </a:r>
            <a:r>
              <a:rPr lang="en-US" altLang="zh-CN" sz="1600">
                <a:solidFill>
                  <a:schemeClr val="tx1"/>
                </a:solidFill>
              </a:rPr>
              <a:t>[</a:t>
            </a:r>
            <a:r>
              <a:rPr lang="pt-BR" altLang="zh-CN" sz="1600">
                <a:solidFill>
                  <a:schemeClr val="tx1"/>
                </a:solidFill>
              </a:rPr>
              <a:t>13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r>
              <a:rPr lang="pt-BR" altLang="zh-CN" sz="1600">
                <a:solidFill>
                  <a:schemeClr val="tx1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scanf("%s"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pt-BR" altLang="zh-CN" sz="1600">
                <a:solidFill>
                  <a:schemeClr val="tx1"/>
                </a:solidFill>
              </a:rPr>
              <a:t>str);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5870" y="1446215"/>
            <a:ext cx="1021089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 err="1">
                  <a:solidFill>
                    <a:srgbClr val="FF0000"/>
                  </a:solidFill>
                </a:rPr>
                <a:t>scanf</a:t>
              </a:r>
              <a:r>
                <a:rPr lang="zh-CN" altLang="en-US" sz="1600" dirty="0">
                  <a:solidFill>
                    <a:srgbClr val="FF0000"/>
                  </a:solidFill>
                </a:rPr>
                <a:t>函数中的输入项如果是字符数组名，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不要再加地址符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&amp;</a:t>
              </a:r>
              <a:r>
                <a:rPr lang="zh-CN" altLang="en-US" sz="1600" dirty="0">
                  <a:solidFill>
                    <a:srgbClr val="FF0000"/>
                  </a:solidFill>
                </a:rPr>
                <a:t>，因为在</a:t>
              </a:r>
              <a:r>
                <a:rPr lang="en-US" altLang="zh-CN" sz="1600" dirty="0">
                  <a:solidFill>
                    <a:srgbClr val="FF0000"/>
                  </a:solidFill>
                </a:rPr>
                <a:t>C</a:t>
              </a:r>
              <a:r>
                <a:rPr lang="zh-CN" altLang="en-US" sz="1600" dirty="0">
                  <a:solidFill>
                    <a:srgbClr val="FF0000"/>
                  </a:solidFill>
                </a:rPr>
                <a:t>语言中数组名代表该数组第一个元素的地址</a:t>
              </a:r>
              <a:r>
                <a:rPr lang="en-US" altLang="zh-CN" sz="1600" dirty="0">
                  <a:solidFill>
                    <a:srgbClr val="FF0000"/>
                  </a:solidFill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</a:rPr>
                <a:t>或者说数组的起始地址</a:t>
              </a:r>
              <a:r>
                <a:rPr lang="en-US" altLang="zh-CN" sz="1600" dirty="0">
                  <a:solidFill>
                    <a:srgbClr val="FF0000"/>
                  </a:solidFill>
                </a:rPr>
                <a:t>)</a:t>
              </a:r>
              <a:r>
                <a:rPr lang="zh-CN" altLang="en-US" sz="1600" dirty="0">
                  <a:solidFill>
                    <a:srgbClr val="FF0000"/>
                  </a:solidFill>
                </a:rPr>
                <a:t>。</a:t>
              </a:r>
              <a:endParaRPr lang="en-US" altLang="zh-CN" sz="1600" dirty="0">
                <a:solidFill>
                  <a:srgbClr val="FF0000"/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若数组占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实际上是这样执行的</a:t>
              </a:r>
              <a:r>
                <a:rPr lang="zh-CN" altLang="en-US" sz="1600" dirty="0">
                  <a:solidFill>
                    <a:srgbClr val="FF0000"/>
                  </a:solidFill>
                </a:rPr>
                <a:t>：</a:t>
              </a:r>
              <a:r>
                <a:rPr lang="en-US" altLang="zh-CN" sz="1600" dirty="0">
                  <a:solidFill>
                    <a:srgbClr val="FF0000"/>
                  </a:solidFill>
                </a:rPr>
                <a:t> </a:t>
              </a:r>
              <a:r>
                <a:rPr lang="zh-CN" altLang="en-US" sz="1600" u="sng" dirty="0">
                  <a:solidFill>
                    <a:srgbClr val="FF0000"/>
                  </a:solidFill>
                </a:rPr>
                <a:t>按字符数组名</a:t>
              </a:r>
              <a:r>
                <a:rPr lang="en-US" altLang="zh-CN" sz="1600" u="sng" dirty="0">
                  <a:solidFill>
                    <a:srgbClr val="FF0000"/>
                  </a:solidFill>
                </a:rPr>
                <a:t>c</a:t>
              </a:r>
              <a:r>
                <a:rPr lang="zh-CN" altLang="en-US" sz="1600" u="sng" dirty="0">
                  <a:solidFill>
                    <a:srgbClr val="FF0000"/>
                  </a:solidFill>
                </a:rPr>
                <a:t>找到其数组第一个元素的地址，然后逐个输出其中的字符，直到遇</a:t>
              </a:r>
              <a:r>
                <a:rPr lang="en-US" altLang="zh-CN" sz="1600" u="sng" dirty="0">
                  <a:solidFill>
                    <a:srgbClr val="FF0000"/>
                  </a:solidFill>
                </a:rPr>
                <a:t>′\0′</a:t>
              </a:r>
              <a:r>
                <a:rPr lang="zh-CN" altLang="en-US" sz="1600" u="sng" dirty="0">
                  <a:solidFill>
                    <a:srgbClr val="FF0000"/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scanf("%s", &amp;str);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前面不应加</a:t>
            </a:r>
            <a:r>
              <a:rPr lang="en-US" altLang="zh-CN">
                <a:solidFill>
                  <a:srgbClr val="008000"/>
                </a:solidFill>
              </a:rPr>
              <a:t>&amp;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942813" y="3374649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printf("%o",c);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2813" y="5054448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printf("%s",c);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2387"/>
              </p:ext>
            </p:extLst>
          </p:nvPr>
        </p:nvGraphicFramePr>
        <p:xfrm>
          <a:off x="9078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数组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输出字符串的函数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puts(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</a:t>
            </a:r>
            <a:r>
              <a:rPr lang="zh-CN" altLang="en-US" dirty="0">
                <a:solidFill>
                  <a:srgbClr val="FF0000"/>
                </a:solidFill>
              </a:rPr>
              <a:t>将一个字符串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′\0′</a:t>
            </a:r>
            <a:r>
              <a:rPr lang="zh-CN" altLang="en-US" dirty="0">
                <a:solidFill>
                  <a:srgbClr val="FF0000"/>
                </a:solidFill>
              </a:rPr>
              <a:t>结束的字符序列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输出到终端。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puts</a:t>
            </a:r>
            <a:r>
              <a:rPr lang="zh-CN" altLang="en-US" dirty="0">
                <a:solidFill>
                  <a:schemeClr val="tx1"/>
                </a:solidFill>
              </a:rPr>
              <a:t>函数输出的字符串中</a:t>
            </a:r>
            <a:r>
              <a:rPr lang="zh-CN" altLang="en-US" dirty="0">
                <a:solidFill>
                  <a:srgbClr val="FF0000"/>
                </a:solidFill>
              </a:rPr>
              <a:t>可以包含转义字符。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在用</a:t>
            </a:r>
            <a:r>
              <a:rPr lang="en-US" altLang="zh-CN" dirty="0">
                <a:solidFill>
                  <a:schemeClr val="tx1"/>
                </a:solidFill>
              </a:rPr>
              <a:t>puts</a:t>
            </a:r>
            <a:r>
              <a:rPr lang="zh-CN" altLang="en-US" dirty="0">
                <a:solidFill>
                  <a:schemeClr val="tx1"/>
                </a:solidFill>
              </a:rPr>
              <a:t>输出时将字符串结束标志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转换成</a:t>
            </a:r>
            <a:r>
              <a:rPr lang="en-US" altLang="zh-CN" dirty="0">
                <a:solidFill>
                  <a:schemeClr val="tx1"/>
                </a:solidFill>
              </a:rPr>
              <a:t>′\n′</a:t>
            </a:r>
            <a:r>
              <a:rPr lang="zh-CN" altLang="en-US" dirty="0">
                <a:solidFill>
                  <a:schemeClr val="tx1"/>
                </a:solidFill>
              </a:rPr>
              <a:t>，即输出完字符串后换行。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384" y="4239358"/>
            <a:ext cx="3448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>
                  <a:solidFill>
                    <a:schemeClr val="accent6"/>
                  </a:solidFill>
                </a:rPr>
                <a:t>0</a:t>
              </a:r>
              <a:r>
                <a:rPr lang="zh-CN" altLang="en-US" sz="1600" b="1">
                  <a:solidFill>
                    <a:schemeClr val="accent6"/>
                  </a:solidFill>
                </a:rPr>
                <a:t>开始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 a[10];”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输入字符串的函数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</a:t>
            </a:r>
            <a:r>
              <a:rPr lang="zh-CN" altLang="en-US" dirty="0">
                <a:solidFill>
                  <a:srgbClr val="FF0000"/>
                </a:solidFill>
              </a:rPr>
              <a:t>从终端输入一个字符串到字符数组，并且得到一个函数值。该函数值是字符数组的起始地址。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gets(str);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是已定义的字符数组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285287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如果从键盘输入</a:t>
            </a:r>
            <a:r>
              <a:rPr lang="en-US" altLang="zh-CN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Computer↙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将输入的字符串</a:t>
            </a:r>
            <a:r>
              <a:rPr lang="en-US" altLang="zh-CN">
                <a:solidFill>
                  <a:schemeClr val="tx1"/>
                </a:solidFill>
              </a:rPr>
              <a:t>″Computer″</a:t>
            </a:r>
            <a:r>
              <a:rPr lang="zh-CN" altLang="en-US">
                <a:solidFill>
                  <a:schemeClr val="tx1"/>
                </a:solidFill>
              </a:rPr>
              <a:t>送给字符数组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（请注意，送给数组的共有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个字符，而不是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的第一个元素的地址。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rgbClr val="FF0000"/>
                  </a:solidFill>
                </a:rPr>
                <a:t>用</a:t>
              </a:r>
              <a:r>
                <a:rPr lang="en-US" altLang="zh-CN" sz="1600" dirty="0">
                  <a:solidFill>
                    <a:srgbClr val="FF0000"/>
                  </a:solidFill>
                </a:rPr>
                <a:t>puts</a:t>
              </a:r>
              <a:r>
                <a:rPr lang="zh-CN" altLang="en-US" sz="1600" dirty="0">
                  <a:solidFill>
                    <a:srgbClr val="FF0000"/>
                  </a:solidFill>
                </a:rPr>
                <a:t>和</a:t>
              </a:r>
              <a:r>
                <a:rPr lang="en-US" altLang="zh-CN" sz="1600" dirty="0">
                  <a:solidFill>
                    <a:srgbClr val="FF0000"/>
                  </a:solidFill>
                </a:rPr>
                <a:t>gets</a:t>
              </a:r>
              <a:r>
                <a:rPr lang="zh-CN" altLang="en-US" sz="1600" dirty="0">
                  <a:solidFill>
                    <a:srgbClr val="FF0000"/>
                  </a:solidFill>
                </a:rPr>
                <a:t>函数只能输出或输入一个字符串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字符数组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作用：把两个字符数组中的字符串连接起来，把字符串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接到字符串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的后面，结果放在字符数组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中，函数调用后得到一个函数值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字符数组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的地址。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必须足够大，以便容纳连接后的新字符串。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连接前两个字符串的后面都有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，连接时将字符串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后面的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取消，只在新串最后保留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9565" y="4437781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str1[30]={"People′s Republic of 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str2[]={"China"};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printf("%s", strcat(str1,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5382" y="4435254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输出：</a:t>
            </a:r>
            <a:r>
              <a:rPr lang="en-US" altLang="zh-CN"/>
              <a:t>People's Republic of China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9186"/>
              </p:ext>
            </p:extLst>
          </p:nvPr>
        </p:nvGraphicFramePr>
        <p:xfrm>
          <a:off x="4474434" y="5154340"/>
          <a:ext cx="7013372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72">
                  <a:extLst>
                    <a:ext uri="{9D8B030D-6E8A-4147-A177-3AD203B41FA5}">
                      <a16:colId xmlns:a16="http://schemas.microsoft.com/office/drawing/2014/main" val="3593887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87082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90250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501049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519483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421503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16596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65960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858275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422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7518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18622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47148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97080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73240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401014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437629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27079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865081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8543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88977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01199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77379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4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616182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88020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30411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208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415500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61798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连接前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连接后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/>
              <a:t>字符串复制函数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strcpy(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作用：将字符串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复制到字符数组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中去。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字符数组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必须定义得足够大</a:t>
            </a:r>
            <a:r>
              <a:rPr lang="zh-CN" altLang="en-US" dirty="0">
                <a:solidFill>
                  <a:schemeClr val="tx1"/>
                </a:solidFill>
              </a:rPr>
              <a:t>，以便容纳被复制的字符串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。字符数组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的长度不应小于字符串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 “</a:t>
            </a: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1”</a:t>
            </a:r>
            <a:r>
              <a:rPr lang="zh-CN" altLang="en-US" dirty="0">
                <a:solidFill>
                  <a:schemeClr val="tx1"/>
                </a:solidFill>
              </a:rPr>
              <a:t>必须写成数组名形式，“字符串</a:t>
            </a:r>
            <a:r>
              <a:rPr lang="en-US" altLang="zh-CN" dirty="0">
                <a:solidFill>
                  <a:schemeClr val="tx1"/>
                </a:solidFill>
              </a:rPr>
              <a:t>2”</a:t>
            </a:r>
            <a:r>
              <a:rPr lang="zh-CN" altLang="en-US" dirty="0">
                <a:solidFill>
                  <a:schemeClr val="tx1"/>
                </a:solidFill>
              </a:rPr>
              <a:t>可以是字符数组名，也可以是一个字符串常量。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若在复制前未对字符数组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初始化或赋值，则其各字节中的内容无法预知，复制时将字符串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和其后的</a:t>
            </a:r>
            <a:r>
              <a:rPr lang="en-US" altLang="zh-CN" dirty="0">
                <a:solidFill>
                  <a:srgbClr val="FF0000"/>
                </a:solidFill>
              </a:rPr>
              <a:t>′\0′</a:t>
            </a:r>
            <a:r>
              <a:rPr lang="zh-CN" altLang="en-US" dirty="0">
                <a:solidFill>
                  <a:srgbClr val="FF0000"/>
                </a:solidFill>
              </a:rPr>
              <a:t>一起复制到字符数组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中，取代字符数组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中前面的字符，未被取代的字符保持原有内容。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可以用</a:t>
            </a:r>
            <a:r>
              <a:rPr lang="en-US" altLang="zh-CN" dirty="0" err="1">
                <a:solidFill>
                  <a:schemeClr val="tx1"/>
                </a:solidFill>
              </a:rPr>
              <a:t>strncpy</a:t>
            </a:r>
            <a:r>
              <a:rPr lang="zh-CN" altLang="en-US" dirty="0">
                <a:solidFill>
                  <a:schemeClr val="tx1"/>
                </a:solidFill>
              </a:rPr>
              <a:t>函数将字符串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中前面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个字符复制到字符数组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中去。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str2</a:t>
            </a:r>
            <a:r>
              <a:rPr lang="zh-CN" altLang="en-US" dirty="0">
                <a:solidFill>
                  <a:schemeClr val="tx1"/>
                </a:solidFill>
              </a:rPr>
              <a:t>中最前面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个字符复制到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en-US" dirty="0">
                <a:solidFill>
                  <a:schemeClr val="tx1"/>
                </a:solidFill>
              </a:rPr>
              <a:t>中，取代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en-US" dirty="0">
                <a:solidFill>
                  <a:schemeClr val="tx1"/>
                </a:solidFill>
              </a:rPr>
              <a:t>中原有的最前面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个字符。但复制的字符个数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不应多于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en-US" dirty="0">
                <a:solidFill>
                  <a:schemeClr val="tx1"/>
                </a:solidFill>
              </a:rPr>
              <a:t>中原有的字符（不包括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str1[10], str2[]="China";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strcpy(str1, 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执行后，str1：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9200"/>
              </p:ext>
            </p:extLst>
          </p:nvPr>
        </p:nvGraphicFramePr>
        <p:xfrm>
          <a:off x="7800114" y="1227653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076" y="4823784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4388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73641" y="5402065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strncpy(str1, str2, 2);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字符串比较函数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strcmp(</a:t>
            </a:r>
            <a:r>
              <a:rPr lang="zh-CN" altLang="en-US" b="1"/>
              <a:t>字符串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作用：比较字符串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字符串比较的</a:t>
            </a:r>
            <a:r>
              <a:rPr lang="zh-CN" altLang="en-US" b="1">
                <a:solidFill>
                  <a:schemeClr val="tx1"/>
                </a:solidFill>
              </a:rPr>
              <a:t>规则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zh-CN">
                <a:solidFill>
                  <a:schemeClr val="tx1"/>
                </a:solidFill>
              </a:rPr>
              <a:t>ASCII</a:t>
            </a:r>
            <a:r>
              <a:rPr lang="zh-CN" altLang="en-US">
                <a:solidFill>
                  <a:schemeClr val="tx1"/>
                </a:solidFill>
              </a:rPr>
              <a:t>码值大小比较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对不相同的字符的比较结果为准。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比较的</a:t>
            </a:r>
            <a:r>
              <a:rPr lang="zh-CN" altLang="en-US" b="1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由函数值带回。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相同，则函数值为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1&gt;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，则函数值为一个正整数。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1&lt;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，则函数值为一个负整数。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str2);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strcmp("China", "Korea");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"Beijing");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56770" y="4518922"/>
            <a:ext cx="4744132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对两个字符串比较不能直接用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代表地址而不代表数组中全部元素，而只能用 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(strcmp(str1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str2)&gt;0)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测字符串长度的函数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strlen(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在内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&lt;string.h&gt;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printf("%d,%d\n",</a:t>
            </a:r>
            <a:r>
              <a:rPr lang="en-US" altLang="zh-CN">
                <a:solidFill>
                  <a:schemeClr val="accent6"/>
                </a:solidFill>
              </a:rPr>
              <a:t>strlen(str)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chemeClr val="accent6"/>
                </a:solidFill>
              </a:rPr>
              <a:t>strlen("China")</a:t>
            </a:r>
            <a:r>
              <a:rPr lang="en-US" altLang="zh-CN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7234" y="4529108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转换为大小写的函数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strlwr(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strupr(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作用：将字符串中小写字母换成大写字母。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种字符串处理函数，它们属于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在使用字符串处理函数时，应当在程序文件的开头用</a:t>
              </a:r>
              <a:r>
                <a:rPr lang="en-US" altLang="zh-CN" sz="1600" b="1">
                  <a:solidFill>
                    <a:schemeClr val="accent1"/>
                  </a:solidFill>
                </a:rPr>
                <a:t>#include &lt;string.h&gt;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399393" y="199339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：用于存放字符串。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：用于统计单词数。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0299"/>
              </p:ext>
            </p:extLst>
          </p:nvPr>
        </p:nvGraphicFramePr>
        <p:xfrm>
          <a:off x="7651532" y="1146323"/>
          <a:ext cx="4193626" cy="286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>
                      <a16:colId xmlns:a16="http://schemas.microsoft.com/office/drawing/2014/main" val="1627250164"/>
                    </a:ext>
                  </a:extLst>
                </a:gridCol>
                <a:gridCol w="1543725">
                  <a:extLst>
                    <a:ext uri="{9D8B030D-6E8A-4147-A177-3AD203B41FA5}">
                      <a16:colId xmlns:a16="http://schemas.microsoft.com/office/drawing/2014/main" val="81599492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val="3754875169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val="41161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输入一个字符串给</a:t>
                      </a:r>
                      <a:r>
                        <a:rPr lang="en-US" altLang="zh-CN" sz="140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3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0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((c=string[i])</a:t>
                      </a:r>
                      <a:r>
                        <a:rPr lang="zh-CN" altLang="en-US" sz="1400"/>
                        <a:t>≠</a:t>
                      </a:r>
                      <a:r>
                        <a:rPr lang="en-US" altLang="zh-CN" sz="140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0989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8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word=0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75781"/>
                  </a:ext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word=1</a:t>
                      </a:r>
                    </a:p>
                    <a:p>
                      <a:r>
                        <a:rPr lang="en-US" altLang="zh-CN" sz="140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08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266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962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等于空格</a:t>
            </a:r>
            <a:r>
              <a:rPr lang="en-US" altLang="zh-CN" sz="1400"/>
              <a:t>?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0134064" y="2313655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word</a:t>
            </a:r>
            <a:r>
              <a:rPr lang="zh-CN" altLang="en-US" sz="1400"/>
              <a:t>等于</a:t>
            </a:r>
            <a:r>
              <a:rPr lang="en-US" altLang="zh-CN" sz="1400"/>
              <a:t>0?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399393" y="4100356"/>
            <a:ext cx="11445765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i,num=0,word=0;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gets(string);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for(i=0;(c=string[i])!='\0';i++)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只要字符不是</a:t>
            </a:r>
            <a:r>
              <a:rPr lang="en-US" altLang="zh-CN" sz="1400">
                <a:solidFill>
                  <a:srgbClr val="008000"/>
                </a:solidFill>
              </a:rPr>
              <a:t>'\0'</a:t>
            </a:r>
            <a:r>
              <a:rPr lang="zh-CN" altLang="en-US" sz="140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if(c==' ') word=0;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若是空格字符，使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else if(word==0)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原值为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{	word=1;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num++; 		</a:t>
            </a:r>
            <a:r>
              <a:rPr lang="en-US" altLang="zh-CN" sz="1400">
                <a:solidFill>
                  <a:srgbClr val="008000"/>
                </a:solidFill>
              </a:rPr>
              <a:t>//num</a:t>
            </a:r>
            <a:r>
              <a:rPr lang="zh-CN" altLang="en-US" sz="1400">
                <a:solidFill>
                  <a:srgbClr val="008000"/>
                </a:solidFill>
              </a:rPr>
              <a:t>累加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printf("There are %d words in this line.\n",num);	  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297" y="4100356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616618" y="45041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1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96998" y="5761310"/>
            <a:ext cx="3495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</a:rPr>
              <a:t>#include&lt;string.h&gt;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str[3][20];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char string[20];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gets(str[i]);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读入</a:t>
            </a:r>
            <a:r>
              <a:rPr lang="en-US" altLang="zh-CN" sz="1400">
                <a:solidFill>
                  <a:srgbClr val="008000"/>
                </a:solidFill>
              </a:rPr>
              <a:t>3</a:t>
            </a:r>
            <a:r>
              <a:rPr lang="zh-CN" altLang="en-US" sz="1400">
                <a:solidFill>
                  <a:srgbClr val="008000"/>
                </a:solidFill>
              </a:rPr>
              <a:t>个字符串，分别给</a:t>
            </a:r>
            <a:r>
              <a:rPr lang="en-US" altLang="zh-CN" sz="1400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strcmp(str[0],str[1])&gt;0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strcpy(string,str[0]);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else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小于等于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strcpy(string,str[1]);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strcmp(str[2],string)&gt;0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strcpy(string,str[2]);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printf("\nthe largest string is:\n%s\n",string);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57363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读入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个字符串给</a:t>
                      </a:r>
                      <a:r>
                        <a:rPr lang="en-US" altLang="zh-CN" sz="140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str[1]=&gt;string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str[2]=&gt;string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string</a:t>
                      </a:r>
                      <a:r>
                        <a:rPr lang="zh-CN" altLang="en-US" sz="1400"/>
                        <a:t>中的字符串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5472" y="2405269"/>
            <a:ext cx="4727275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前面有</a:t>
            </a:r>
            <a:r>
              <a:rPr lang="en-US" altLang="zh-CN" sz="1600">
                <a:solidFill>
                  <a:srgbClr val="008000"/>
                </a:solidFill>
              </a:rPr>
              <a:t>int,</a:t>
            </a:r>
            <a:r>
              <a:rPr lang="zh-CN" altLang="en-US" sz="1600">
                <a:solidFill>
                  <a:srgbClr val="008000"/>
                </a:solidFill>
              </a:rPr>
              <a:t>这是定义数组</a:t>
            </a:r>
            <a:r>
              <a:rPr lang="en-US" altLang="zh-CN" sz="1600">
                <a:solidFill>
                  <a:srgbClr val="008000"/>
                </a:solidFill>
              </a:rPr>
              <a:t>,</a:t>
            </a:r>
            <a:r>
              <a:rPr lang="zh-CN" altLang="en-US" sz="1600">
                <a:solidFill>
                  <a:srgbClr val="008000"/>
                </a:solidFill>
              </a:rPr>
              <a:t>指定数组包含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这里的</a:t>
            </a:r>
            <a:r>
              <a:rPr lang="en-US" altLang="zh-CN" sz="1600">
                <a:solidFill>
                  <a:srgbClr val="008000"/>
                </a:solidFill>
              </a:rPr>
              <a:t>a[6]</a:t>
            </a:r>
            <a:r>
              <a:rPr lang="zh-CN" altLang="en-US" sz="1600">
                <a:solidFill>
                  <a:srgbClr val="008000"/>
                </a:solidFill>
              </a:rPr>
              <a:t>表示引用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数组中序号为</a:t>
            </a:r>
            <a:r>
              <a:rPr lang="en-US" altLang="zh-CN" sz="1600">
                <a:solidFill>
                  <a:srgbClr val="008000"/>
                </a:solidFill>
              </a:rPr>
              <a:t>6</a:t>
            </a:r>
            <a:r>
              <a:rPr lang="zh-CN" altLang="en-US" sz="1600">
                <a:solidFill>
                  <a:srgbClr val="008000"/>
                </a:solidFill>
              </a:rPr>
              <a:t>的元素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 i&lt;=9;i++)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对数组元素</a:t>
            </a:r>
            <a:r>
              <a:rPr lang="en-US" altLang="zh-CN" sz="1400">
                <a:solidFill>
                  <a:srgbClr val="008000"/>
                </a:solidFill>
              </a:rPr>
              <a:t>a[0]~a[9]</a:t>
            </a:r>
            <a:r>
              <a:rPr lang="zh-CN" altLang="en-US" sz="140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for(i=9;i&gt;=0;i--)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a[9]~a[0]</a:t>
            </a:r>
            <a:r>
              <a:rPr lang="zh-CN" altLang="en-US" sz="1400">
                <a:solidFill>
                  <a:srgbClr val="008000"/>
                </a:solidFill>
              </a:rPr>
              <a:t>共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92401"/>
              </p:ext>
            </p:extLst>
          </p:nvPr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089992" y="1703212"/>
            <a:ext cx="9675211" cy="47873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 </a:t>
            </a:r>
            <a:r>
              <a:rPr lang="zh-CN" altLang="en-US" sz="1600" dirty="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 dirty="0">
                <a:solidFill>
                  <a:schemeClr val="tx1"/>
                </a:solidFill>
              </a:rPr>
              <a:t>初始化列表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 </a:t>
            </a:r>
            <a:r>
              <a:rPr lang="zh-CN" altLang="en-US" sz="1600" dirty="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定义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zh-CN" altLang="en-US" sz="1600" dirty="0">
                <a:solidFill>
                  <a:srgbClr val="FF0000"/>
                </a:solidFill>
              </a:rPr>
              <a:t>数组有</a:t>
            </a:r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</a:rPr>
              <a:t>个元素，但花括号内只提供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zh-CN" altLang="en-US" sz="1600" dirty="0">
                <a:solidFill>
                  <a:srgbClr val="FF0000"/>
                </a:solidFill>
              </a:rPr>
              <a:t>个初值，这表示只给前面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zh-CN" altLang="en-US" sz="1600" dirty="0">
                <a:solidFill>
                  <a:srgbClr val="FF0000"/>
                </a:solidFill>
              </a:rPr>
              <a:t>个元素赋初值，系统自动给后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zh-CN" altLang="en-US" sz="1600" dirty="0">
                <a:solidFill>
                  <a:srgbClr val="FF0000"/>
                </a:solidFill>
              </a:rPr>
              <a:t>个元素赋初值为</a:t>
            </a: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r>
              <a:rPr lang="zh-CN" altLang="en-US" sz="1600" dirty="0">
                <a:solidFill>
                  <a:srgbClr val="FF0000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 </a:t>
            </a:r>
            <a:r>
              <a:rPr lang="zh-CN" altLang="en-US" sz="1600" dirty="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 </a:t>
            </a:r>
            <a:r>
              <a:rPr lang="zh-CN" altLang="en-US" sz="1600" dirty="0">
                <a:solidFill>
                  <a:srgbClr val="FF0000"/>
                </a:solidFill>
              </a:rPr>
              <a:t>在对全部数组元素赋初值时，由于数据的个数已经确定，因此可以不指定数组长度。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</a:rPr>
              <a:t>但是，</a:t>
            </a:r>
            <a:r>
              <a:rPr lang="zh-CN" altLang="en-US" sz="1600" dirty="0">
                <a:solidFill>
                  <a:srgbClr val="FF0000"/>
                </a:solidFill>
              </a:rPr>
              <a:t>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a[10]={0,1,2,3,4,5,6,7,8,9};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34310" y="3039873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a[10]={0,1,2,3,4};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57224" y="4752194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a[10]={0, 0, 0, 0, 0, 0, 0, 0, 0, 0};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33049" y="4549026"/>
            <a:ext cx="520172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a[10]={0};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3431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357224" y="5524120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35377" y="5524120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 ]={1,2,3,4,5};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5866185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f[20]={1,1};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对最前面两个元素</a:t>
            </a:r>
            <a:r>
              <a:rPr lang="en-US" altLang="zh-CN" sz="1400">
                <a:solidFill>
                  <a:srgbClr val="008000"/>
                </a:solidFill>
              </a:rPr>
              <a:t>f[0]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f[1]</a:t>
            </a:r>
            <a:r>
              <a:rPr lang="zh-CN" altLang="en-US" sz="1400">
                <a:solidFill>
                  <a:srgbClr val="008000"/>
                </a:solidFill>
              </a:rPr>
              <a:t>赋初值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f[i]=f[i-2]+f[i-1];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先后求出</a:t>
            </a:r>
            <a:r>
              <a:rPr lang="en-US" altLang="zh-CN" sz="1400">
                <a:solidFill>
                  <a:srgbClr val="008000"/>
                </a:solidFill>
              </a:rPr>
              <a:t>f[2]~f[19]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 if(i%5==0) printf("\n");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控制每输出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 </a:t>
            </a:r>
            <a:r>
              <a:rPr lang="en-US" altLang="zh-CN" sz="1400"/>
              <a:t>printf("%12d",f[i]);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4812" y="4700532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6896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20108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28238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1168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77229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90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8" y="1656367"/>
            <a:ext cx="5866185" cy="496881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i,j,t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d",&amp;a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for(j=0;j&lt;9;j++)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进行</a:t>
            </a:r>
            <a:r>
              <a:rPr lang="en-US" altLang="zh-CN" sz="1400" dirty="0">
                <a:solidFill>
                  <a:srgbClr val="008000"/>
                </a:solidFill>
              </a:rPr>
              <a:t>9</a:t>
            </a:r>
            <a:r>
              <a:rPr lang="zh-CN" altLang="en-US" sz="1400" dirty="0">
                <a:solidFill>
                  <a:srgbClr val="008000"/>
                </a:solidFill>
              </a:rPr>
              <a:t>次循环，实现</a:t>
            </a:r>
            <a:r>
              <a:rPr lang="en-US" altLang="zh-CN" sz="1400" dirty="0">
                <a:solidFill>
                  <a:srgbClr val="008000"/>
                </a:solidFill>
              </a:rPr>
              <a:t>9</a:t>
            </a:r>
            <a:r>
              <a:rPr lang="zh-CN" altLang="en-US" sz="1400" dirty="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=0;i&lt;9-j;i++)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在每一趟中进行</a:t>
            </a:r>
            <a:r>
              <a:rPr lang="en-US" altLang="zh-CN" sz="1400" dirty="0">
                <a:solidFill>
                  <a:srgbClr val="008000"/>
                </a:solidFill>
              </a:rPr>
              <a:t>9-j</a:t>
            </a:r>
            <a:r>
              <a:rPr lang="zh-CN" altLang="en-US" sz="1400" dirty="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/>
              <a:t>if(a[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]&gt;a[i+1])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	</a:t>
            </a:r>
            <a:r>
              <a:rPr lang="en-US" altLang="zh-CN" sz="1400" dirty="0"/>
              <a:t>{t=a[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12404"/>
              </p:ext>
            </p:extLst>
          </p:nvPr>
        </p:nvGraphicFramePr>
        <p:xfrm>
          <a:off x="7673812" y="1768415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62845" y="2843836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a[i]&gt;a[i+1]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753" y="4717751"/>
            <a:ext cx="348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4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</TotalTime>
  <Words>7782</Words>
  <Application>Microsoft Office PowerPoint</Application>
  <PresentationFormat>宽屏</PresentationFormat>
  <Paragraphs>986</Paragraphs>
  <Slides>37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等线 Light</vt:lpstr>
      <vt:lpstr>华文中宋</vt:lpstr>
      <vt:lpstr>宋体</vt:lpstr>
      <vt:lpstr>微软雅黑</vt:lpstr>
      <vt:lpstr>Arial</vt:lpstr>
      <vt:lpstr>Baskerville Old Face</vt:lpstr>
      <vt:lpstr>Calibri</vt:lpstr>
      <vt:lpstr>Cambria Math</vt:lpstr>
      <vt:lpstr>Office 主题​​</vt:lpstr>
      <vt:lpstr>PowerPoint 演示文稿</vt:lpstr>
      <vt:lpstr>为什么需要循环控制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一维数组程序举例</vt:lpstr>
      <vt:lpstr>定义和引用二维数组</vt:lpstr>
      <vt:lpstr>定义二维数组</vt:lpstr>
      <vt:lpstr>二维数组的存储</vt:lpstr>
      <vt:lpstr>多维数组</vt:lpstr>
      <vt:lpstr>引用二维数组元素</vt:lpstr>
      <vt:lpstr>引用一维数组元素</vt:lpstr>
      <vt:lpstr>二维数组的初始化</vt:lpstr>
      <vt:lpstr>二维数组程序举例</vt:lpstr>
      <vt:lpstr>二维数组程序举例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字符数组应用举例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win7</cp:lastModifiedBy>
  <cp:revision>278</cp:revision>
  <dcterms:created xsi:type="dcterms:W3CDTF">2017-08-03T06:51:45Z</dcterms:created>
  <dcterms:modified xsi:type="dcterms:W3CDTF">2022-05-24T09:43:31Z</dcterms:modified>
</cp:coreProperties>
</file>