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6"/>
  </p:notesMasterIdLst>
  <p:sldIdLst>
    <p:sldId id="256" r:id="rId4"/>
    <p:sldId id="259" r:id="rId5"/>
    <p:sldId id="257" r:id="rId7"/>
    <p:sldId id="354" r:id="rId8"/>
    <p:sldId id="262" r:id="rId9"/>
    <p:sldId id="353" r:id="rId10"/>
    <p:sldId id="355" r:id="rId11"/>
    <p:sldId id="356" r:id="rId12"/>
    <p:sldId id="357" r:id="rId13"/>
    <p:sldId id="358" r:id="rId14"/>
    <p:sldId id="359" r:id="rId15"/>
    <p:sldId id="360" r:id="rId16"/>
    <p:sldId id="361" r:id="rId17"/>
    <p:sldId id="271" r:id="rId18"/>
    <p:sldId id="272" r:id="rId19"/>
    <p:sldId id="265" r:id="rId20"/>
    <p:sldId id="261" r:id="rId21"/>
    <p:sldId id="315" r:id="rId22"/>
    <p:sldId id="266" r:id="rId23"/>
    <p:sldId id="260" r:id="rId24"/>
    <p:sldId id="269" r:id="rId25"/>
    <p:sldId id="270" r:id="rId26"/>
    <p:sldId id="273" r:id="rId27"/>
    <p:sldId id="274" r:id="rId28"/>
    <p:sldId id="276" r:id="rId29"/>
    <p:sldId id="277" r:id="rId30"/>
    <p:sldId id="278" r:id="rId31"/>
    <p:sldId id="282" r:id="rId32"/>
    <p:sldId id="284" r:id="rId33"/>
    <p:sldId id="280" r:id="rId34"/>
    <p:sldId id="279" r:id="rId35"/>
    <p:sldId id="286" r:id="rId36"/>
    <p:sldId id="281"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5" r:id="rId50"/>
    <p:sldId id="306" r:id="rId51"/>
    <p:sldId id="309" r:id="rId52"/>
    <p:sldId id="307" r:id="rId53"/>
    <p:sldId id="310" r:id="rId54"/>
    <p:sldId id="308" r:id="rId55"/>
    <p:sldId id="288" r:id="rId56"/>
    <p:sldId id="303" r:id="rId57"/>
    <p:sldId id="311" r:id="rId58"/>
    <p:sldId id="314" r:id="rId5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 lastIdx="1" clrIdx="0"/>
  <p:cmAuthor id="2"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F608"/>
    <a:srgbClr val="DEA200"/>
    <a:srgbClr val="FF00FD"/>
    <a:srgbClr val="E78787"/>
    <a:srgbClr val="DF638F"/>
    <a:srgbClr val="F8F1E7"/>
    <a:srgbClr val="C69500"/>
    <a:srgbClr val="3E51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994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994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p:sp>
      <p:sp>
        <p:nvSpPr>
          <p:cNvPr id="43010" name="文本占位符 2"/>
          <p:cNvSpPr>
            <a:spLocks noGrp="1"/>
          </p:cNvSpPr>
          <p:nvPr>
            <p:ph type="body"/>
          </p:nvPr>
        </p:nvSpPr>
        <p:spPr/>
        <p:txBody>
          <a:bodyPr lIns="91440" tIns="45720" rIns="91440" bIns="45720" anchor="t" anchorCtr="0"/>
          <a:p>
            <a:pPr lvl="0"/>
            <a:endParaRPr lang="en-US" altLang="zh-CN">
              <a:sym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p:cNvSpPr>
          <p:nvPr>
            <p:ph type="sldImg"/>
          </p:nvPr>
        </p:nvSpPr>
        <p:spPr/>
      </p:sp>
      <p:sp>
        <p:nvSpPr>
          <p:cNvPr id="46082"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p:cNvSpPr>
          <p:nvPr>
            <p:ph type="sldImg"/>
          </p:nvPr>
        </p:nvSpPr>
        <p:spPr/>
      </p:sp>
      <p:sp>
        <p:nvSpPr>
          <p:cNvPr id="46082"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p:cNvSpPr>
          <p:nvPr>
            <p:ph type="sldImg"/>
          </p:nvPr>
        </p:nvSpPr>
        <p:spPr/>
      </p:sp>
      <p:sp>
        <p:nvSpPr>
          <p:cNvPr id="48130"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p:cNvSpPr>
          <p:nvPr>
            <p:ph type="sldImg"/>
          </p:nvPr>
        </p:nvSpPr>
        <p:spPr/>
      </p:sp>
      <p:sp>
        <p:nvSpPr>
          <p:cNvPr id="50178"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p:cNvSpPr>
          <p:nvPr>
            <p:ph type="sldImg"/>
          </p:nvPr>
        </p:nvSpPr>
        <p:spPr/>
      </p:sp>
      <p:sp>
        <p:nvSpPr>
          <p:cNvPr id="52226"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3.png"/><Relationship Id="rId4" Type="http://schemas.openxmlformats.org/officeDocument/2006/relationships/tags" Target="../tags/tag21.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png"/><Relationship Id="rId5" Type="http://schemas.openxmlformats.org/officeDocument/2006/relationships/tags" Target="../tags/tag27.xml"/><Relationship Id="rId4" Type="http://schemas.openxmlformats.org/officeDocument/2006/relationships/image" Target="../media/image2.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png"/><Relationship Id="rId5" Type="http://schemas.openxmlformats.org/officeDocument/2006/relationships/tags" Target="../tags/tag33.xml"/><Relationship Id="rId4" Type="http://schemas.openxmlformats.org/officeDocument/2006/relationships/image" Target="../media/image2.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media/image2.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png"/><Relationship Id="rId5" Type="http://schemas.openxmlformats.org/officeDocument/2006/relationships/tags" Target="../tags/tag45.xml"/><Relationship Id="rId4" Type="http://schemas.openxmlformats.org/officeDocument/2006/relationships/image" Target="../media/image2.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7.png"/><Relationship Id="rId5" Type="http://schemas.openxmlformats.org/officeDocument/2006/relationships/tags" Target="../tags/tag57.xml"/><Relationship Id="rId4" Type="http://schemas.openxmlformats.org/officeDocument/2006/relationships/image" Target="../media/image6.pn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66.xml"/><Relationship Id="rId3" Type="http://schemas.openxmlformats.org/officeDocument/2006/relationships/image" Target="../media/image2.png"/><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image" Target="../media/image3.png"/><Relationship Id="rId6" Type="http://schemas.openxmlformats.org/officeDocument/2006/relationships/tags" Target="../tags/tag69.xml"/><Relationship Id="rId5" Type="http://schemas.openxmlformats.org/officeDocument/2006/relationships/image" Target="../media/image2.png"/><Relationship Id="rId4" Type="http://schemas.openxmlformats.org/officeDocument/2006/relationships/tags" Target="../tags/tag68.xml"/><Relationship Id="rId3" Type="http://schemas.openxmlformats.org/officeDocument/2006/relationships/image" Target="../media/image4.png"/><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71.xml"/><Relationship Id="rId3" Type="http://schemas.openxmlformats.org/officeDocument/2006/relationships/image" Target="../media/image2.png"/><Relationship Id="rId2" Type="http://schemas.openxmlformats.org/officeDocument/2006/relationships/tags" Target="../tags/tag7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73.xml"/><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75.xml"/><Relationship Id="rId3" Type="http://schemas.openxmlformats.org/officeDocument/2006/relationships/image" Target="../media/image5.png"/><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77.xml"/><Relationship Id="rId3" Type="http://schemas.openxmlformats.org/officeDocument/2006/relationships/image" Target="../media/image2.png"/><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79.xml"/><Relationship Id="rId3" Type="http://schemas.openxmlformats.org/officeDocument/2006/relationships/image" Target="../media/image2.png"/><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image" Target="../media/image2.png"/><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3.png"/><Relationship Id="rId6" Type="http://schemas.openxmlformats.org/officeDocument/2006/relationships/tags" Target="../tags/tag6.xml"/><Relationship Id="rId5" Type="http://schemas.openxmlformats.org/officeDocument/2006/relationships/image" Target="../media/image2.png"/><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3.png"/><Relationship Id="rId4" Type="http://schemas.openxmlformats.org/officeDocument/2006/relationships/tags" Target="../tags/tag84.xml"/><Relationship Id="rId3" Type="http://schemas.openxmlformats.org/officeDocument/2006/relationships/image" Target="../media/image2.png"/><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image" Target="../media/image3.png"/><Relationship Id="rId5" Type="http://schemas.openxmlformats.org/officeDocument/2006/relationships/tags" Target="../tags/tag90.xm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image" Target="../media/image3.png"/><Relationship Id="rId5" Type="http://schemas.openxmlformats.org/officeDocument/2006/relationships/tags" Target="../tags/tag96.xml"/><Relationship Id="rId4" Type="http://schemas.openxmlformats.org/officeDocument/2006/relationships/image" Target="../media/image2.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3.png"/><Relationship Id="rId5" Type="http://schemas.openxmlformats.org/officeDocument/2006/relationships/tags" Target="../tags/tag102.xm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image" Target="../media/image3.png"/><Relationship Id="rId5" Type="http://schemas.openxmlformats.org/officeDocument/2006/relationships/tags" Target="../tags/tag108.xml"/><Relationship Id="rId4" Type="http://schemas.openxmlformats.org/officeDocument/2006/relationships/image" Target="../media/image2.png"/><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3.png"/><Relationship Id="rId5" Type="http://schemas.openxmlformats.org/officeDocument/2006/relationships/tags" Target="../tags/tag114.xml"/><Relationship Id="rId4" Type="http://schemas.openxmlformats.org/officeDocument/2006/relationships/image" Target="../media/image2.png"/><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image" Target="../media/image7.png"/><Relationship Id="rId5" Type="http://schemas.openxmlformats.org/officeDocument/2006/relationships/tags" Target="../tags/tag120.xml"/><Relationship Id="rId4" Type="http://schemas.openxmlformats.org/officeDocument/2006/relationships/image" Target="../media/image6.png"/><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8.xml"/><Relationship Id="rId3" Type="http://schemas.openxmlformats.org/officeDocument/2006/relationships/image" Target="../media/image2.png"/><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xml"/><Relationship Id="rId3" Type="http://schemas.openxmlformats.org/officeDocument/2006/relationships/image" Target="../media/image2.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2.xml"/><Relationship Id="rId3" Type="http://schemas.openxmlformats.org/officeDocument/2006/relationships/image" Target="../media/image5.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6.xml"/><Relationship Id="rId3" Type="http://schemas.openxmlformats.org/officeDocument/2006/relationships/image" Target="../media/image2.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075" name="图片 5" descr="图片21"/>
          <p:cNvPicPr>
            <a:picLocks noChangeAspect="1"/>
          </p:cNvPicPr>
          <p:nvPr>
            <p:custDataLst>
              <p:tags r:id="rId2"/>
            </p:custDataLst>
          </p:nvPr>
        </p:nvPicPr>
        <p:blipFill>
          <a:blip r:embed="rId3"/>
          <a:stretch>
            <a:fillRect/>
          </a:stretch>
        </p:blipFill>
        <p:spPr>
          <a:xfrm>
            <a:off x="26988" y="0"/>
            <a:ext cx="9090025" cy="6858000"/>
          </a:xfrm>
          <a:prstGeom prst="rect">
            <a:avLst/>
          </a:prstGeom>
          <a:noFill/>
          <a:ln w="9525">
            <a:noFill/>
          </a:ln>
        </p:spPr>
      </p:pic>
      <p:sp>
        <p:nvSpPr>
          <p:cNvPr id="2" name="标题 2"/>
          <p:cNvSpPr/>
          <p:nvPr>
            <p:ph type="ctrTitle" idx="2" hasCustomPrompt="1"/>
          </p:nvPr>
        </p:nvSpPr>
        <p:spPr>
          <a:xfrm>
            <a:off x="914422" y="1957682"/>
            <a:ext cx="3619024"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500" b="1" i="0" u="none" strike="noStrike" kern="1200" cap="none" spc="600" normalizeH="0" baseline="0" noProof="0" dirty="0">
                <a:ln>
                  <a:noFill/>
                </a:ln>
                <a:solidFill>
                  <a:schemeClr val="lt1"/>
                </a:solidFill>
                <a:effectLst/>
                <a:uLnTx/>
                <a:uFillTx/>
                <a:latin typeface="Arial" panose="020B0604020202020204" pitchFamily="34" charset="0"/>
                <a:ea typeface="汉仪旗黑-85S" pitchFamily="18" charset="-122"/>
                <a:cs typeface="+mj-cs"/>
                <a:sym typeface="Arial" panose="020B0604020202020204" pitchFamily="34" charset="0"/>
              </a:defRPr>
            </a:lvl1pPr>
          </a:lstStyle>
          <a:p>
            <a:pPr lvl="0" fontAlgn="auto"/>
            <a:r>
              <a:rPr strike="noStrike" noProof="1">
                <a:sym typeface="+mn-ea"/>
              </a:rPr>
              <a:t>编辑标题</a:t>
            </a:r>
            <a:endParaRPr strike="noStrike" noProof="1">
              <a:sym typeface="+mn-ea"/>
            </a:endParaRPr>
          </a:p>
        </p:txBody>
      </p:sp>
      <p:sp>
        <p:nvSpPr>
          <p:cNvPr id="3" name="副标题 3"/>
          <p:cNvSpPr/>
          <p:nvPr>
            <p:ph type="subTitle" idx="3" hasCustomPrompt="1"/>
          </p:nvPr>
        </p:nvSpPr>
        <p:spPr>
          <a:xfrm>
            <a:off x="914422" y="3977774"/>
            <a:ext cx="3619500" cy="64637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fontAlgn="auto"/>
            <a:r>
              <a:rPr strike="noStrike" noProof="1">
                <a:sym typeface="+mn-ea"/>
              </a:rPr>
              <a:t>单击此处编辑副标题</a:t>
            </a:r>
            <a:endParaRPr strike="noStrike" noProof="1">
              <a:sym typeface="+mn-ea"/>
            </a:endParaRPr>
          </a:p>
        </p:txBody>
      </p:sp>
      <p:sp>
        <p:nvSpPr>
          <p:cNvPr id="16" name="日期占位符 15"/>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17" name="页脚占位符 16"/>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18" name="灯片编号占位符 17"/>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2291" name="图片 5"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12292" name="图片 1"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7" name="内容占位符 6"/>
          <p:cNvSpPr>
            <a:spLocks noGrp="1"/>
          </p:cNvSpPr>
          <p:nvPr>
            <p:ph sz="quarter" idx="13"/>
          </p:nvPr>
        </p:nvSpPr>
        <p:spPr>
          <a:xfrm>
            <a:off x="502448" y="952508"/>
            <a:ext cx="8139178"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3315" name="图片 5" descr="图片21"/>
          <p:cNvPicPr>
            <a:picLocks noChangeAspect="1"/>
          </p:cNvPicPr>
          <p:nvPr>
            <p:custDataLst>
              <p:tags r:id="rId2"/>
            </p:custDataLst>
          </p:nvPr>
        </p:nvPicPr>
        <p:blipFill>
          <a:blip r:embed="rId3"/>
          <a:stretch>
            <a:fillRect/>
          </a:stretch>
        </p:blipFill>
        <p:spPr>
          <a:xfrm>
            <a:off x="26988" y="0"/>
            <a:ext cx="9090025" cy="6858000"/>
          </a:xfrm>
          <a:prstGeom prst="rect">
            <a:avLst/>
          </a:prstGeom>
          <a:noFill/>
          <a:ln w="9525">
            <a:noFill/>
          </a:ln>
        </p:spPr>
      </p:pic>
      <p:sp>
        <p:nvSpPr>
          <p:cNvPr id="2" name="文本占位符 4"/>
          <p:cNvSpPr/>
          <p:nvPr>
            <p:ph type="body" idx="1" hasCustomPrompt="1"/>
          </p:nvPr>
        </p:nvSpPr>
        <p:spPr>
          <a:xfrm>
            <a:off x="571981" y="2463322"/>
            <a:ext cx="3619052"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fontAlgn="auto"/>
            <a:r>
              <a:rPr strike="noStrike" noProof="1">
                <a:sym typeface="+mn-ea"/>
              </a:rPr>
              <a:t>单击此处编辑副标题</a:t>
            </a:r>
            <a:endParaRPr strike="noStrike" noProof="1">
              <a:sym typeface="+mn-ea"/>
            </a:endParaRPr>
          </a:p>
        </p:txBody>
      </p:sp>
      <p:sp>
        <p:nvSpPr>
          <p:cNvPr id="7" name="标题 5"/>
          <p:cNvSpPr/>
          <p:nvPr>
            <p:ph type="title" hasCustomPrompt="1"/>
          </p:nvPr>
        </p:nvSpPr>
        <p:spPr>
          <a:xfrm>
            <a:off x="571505" y="3256115"/>
            <a:ext cx="3619529"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lt1"/>
                </a:solidFill>
                <a:effectLst/>
                <a:uLnTx/>
                <a:uFillTx/>
                <a:latin typeface="Arial" panose="020B0604020202020204" pitchFamily="34" charset="0"/>
                <a:ea typeface="汉仪旗黑-85S" pitchFamily="18" charset="-122"/>
                <a:cs typeface="+mj-cs"/>
                <a:sym typeface="+mn-ea"/>
              </a:defRPr>
            </a:lvl1pPr>
          </a:lstStyle>
          <a:p>
            <a:pPr lvl="0" fontAlgn="auto"/>
            <a:r>
              <a:rPr sz="4950" strike="noStrike" noProof="1">
                <a:sym typeface="+mn-ea"/>
              </a:rPr>
              <a:t>编辑标题</a:t>
            </a:r>
            <a:endParaRPr strike="noStrike" noProof="1">
              <a:sym typeface="+mn-ea"/>
            </a:endParaRPr>
          </a:p>
        </p:txBody>
      </p:sp>
      <p:sp>
        <p:nvSpPr>
          <p:cNvPr id="3" name="日期占位符 2"/>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4339" name="图片 6"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14340" name="图片 5"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p:txBody>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custDataLst>
              <p:tags r:id="rId6"/>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8"/>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20663" y="301625"/>
            <a:ext cx="8702675" cy="62547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solidFill>
                <a:schemeClr val="lt1"/>
              </a:solidFill>
            </a:endParaRPr>
          </a:p>
        </p:txBody>
      </p:sp>
      <p:pic>
        <p:nvPicPr>
          <p:cNvPr id="15364" name="图片 7" descr="图片18"/>
          <p:cNvPicPr>
            <a:picLocks noChangeAspect="1"/>
          </p:cNvPicPr>
          <p:nvPr>
            <p:custDataLst>
              <p:tags r:id="rId3"/>
            </p:custDataLst>
          </p:nvPr>
        </p:nvPicPr>
        <p:blipFill>
          <a:blip r:embed="rId4"/>
          <a:stretch>
            <a:fillRect/>
          </a:stretch>
        </p:blipFill>
        <p:spPr>
          <a:xfrm>
            <a:off x="220663" y="301625"/>
            <a:ext cx="539750" cy="720725"/>
          </a:xfrm>
          <a:prstGeom prst="rect">
            <a:avLst/>
          </a:prstGeom>
          <a:noFill/>
          <a:ln w="9525">
            <a:noFill/>
          </a:ln>
        </p:spPr>
      </p:pic>
      <p:pic>
        <p:nvPicPr>
          <p:cNvPr id="15365" name="图片 5" descr="图片19"/>
          <p:cNvPicPr>
            <a:picLocks noChangeAspect="1"/>
          </p:cNvPicPr>
          <p:nvPr>
            <p:custDataLst>
              <p:tags r:id="rId5"/>
            </p:custDataLst>
          </p:nvPr>
        </p:nvPicPr>
        <p:blipFill>
          <a:blip r:embed="rId6"/>
          <a:stretch>
            <a:fillRect/>
          </a:stretch>
        </p:blipFill>
        <p:spPr>
          <a:xfrm>
            <a:off x="8383588" y="5835650"/>
            <a:ext cx="539750" cy="720725"/>
          </a:xfrm>
          <a:prstGeom prst="rect">
            <a:avLst/>
          </a:prstGeom>
          <a:noFill/>
          <a:ln w="9525">
            <a:noFill/>
          </a:ln>
        </p:spPr>
      </p:pic>
      <p:sp>
        <p:nvSpPr>
          <p:cNvPr id="2" name="标题 1"/>
          <p:cNvSpPr>
            <a:spLocks noGrp="1"/>
          </p:cNvSpPr>
          <p:nvPr>
            <p:ph type="title" hasCustomPrompt="1"/>
          </p:nvPr>
        </p:nvSpPr>
        <p:spPr>
          <a:xfrm>
            <a:off x="961200" y="1249200"/>
            <a:ext cx="7219800" cy="723600"/>
          </a:xfrm>
        </p:spPr>
        <p:txBody>
          <a:bodyPr anchor="ctr"/>
          <a:lstStyle>
            <a:lvl1pPr>
              <a:defRPr sz="24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960835" y="2163600"/>
            <a:ext cx="721995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1112"/>
            <a:ext cx="3621088" cy="686911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solidFill>
                <a:schemeClr val="lt1"/>
              </a:solidFill>
            </a:endParaRPr>
          </a:p>
        </p:txBody>
      </p:sp>
      <p:pic>
        <p:nvPicPr>
          <p:cNvPr id="16388" name="图片 7" descr="图片18"/>
          <p:cNvPicPr>
            <a:picLocks noChangeAspect="1"/>
          </p:cNvPicPr>
          <p:nvPr>
            <p:custDataLst>
              <p:tags r:id="rId3"/>
            </p:custDataLst>
          </p:nvPr>
        </p:nvPicPr>
        <p:blipFill>
          <a:blip r:embed="rId4"/>
          <a:stretch>
            <a:fillRect/>
          </a:stretch>
        </p:blipFill>
        <p:spPr>
          <a:xfrm>
            <a:off x="8604250" y="0"/>
            <a:ext cx="539750" cy="720725"/>
          </a:xfrm>
          <a:prstGeom prst="rect">
            <a:avLst/>
          </a:prstGeom>
          <a:noFill/>
          <a:ln w="9525">
            <a:noFill/>
          </a:ln>
        </p:spPr>
      </p:pic>
      <p:pic>
        <p:nvPicPr>
          <p:cNvPr id="16389" name="图片 5" descr="图片19"/>
          <p:cNvPicPr>
            <a:picLocks noChangeAspect="1"/>
          </p:cNvPicPr>
          <p:nvPr>
            <p:custDataLst>
              <p:tags r:id="rId5"/>
            </p:custDataLst>
          </p:nvPr>
        </p:nvPicPr>
        <p:blipFill>
          <a:blip r:embed="rId6"/>
          <a:stretch>
            <a:fillRect/>
          </a:stretch>
        </p:blipFill>
        <p:spPr>
          <a:xfrm>
            <a:off x="0" y="6137275"/>
            <a:ext cx="539750" cy="720725"/>
          </a:xfrm>
          <a:prstGeom prst="rect">
            <a:avLst/>
          </a:prstGeom>
          <a:noFill/>
          <a:ln w="9525">
            <a:noFill/>
          </a:ln>
        </p:spPr>
      </p:pic>
      <p:sp>
        <p:nvSpPr>
          <p:cNvPr id="2" name="标题 1"/>
          <p:cNvSpPr>
            <a:spLocks noGrp="1"/>
          </p:cNvSpPr>
          <p:nvPr>
            <p:ph type="title" hasCustomPrompt="1"/>
          </p:nvPr>
        </p:nvSpPr>
        <p:spPr>
          <a:xfrm>
            <a:off x="437400" y="770400"/>
            <a:ext cx="2970000" cy="882000"/>
          </a:xfrm>
        </p:spPr>
        <p:txBody>
          <a:bodyPr anchor="ctr" anchorCtr="0"/>
          <a:lstStyle>
            <a:lvl1pPr>
              <a:defRPr sz="27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440100" y="1764000"/>
            <a:ext cx="29673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3825900" y="769938"/>
            <a:ext cx="486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1112"/>
            <a:ext cx="9142413" cy="26606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solidFill>
                <a:schemeClr val="lt1"/>
              </a:solidFill>
            </a:endParaRPr>
          </a:p>
        </p:txBody>
      </p:sp>
      <p:pic>
        <p:nvPicPr>
          <p:cNvPr id="17412" name="图片 7" descr="图片18"/>
          <p:cNvPicPr>
            <a:picLocks noChangeAspect="1"/>
          </p:cNvPicPr>
          <p:nvPr>
            <p:custDataLst>
              <p:tags r:id="rId3"/>
            </p:custDataLst>
          </p:nvPr>
        </p:nvPicPr>
        <p:blipFill>
          <a:blip r:embed="rId4"/>
          <a:stretch>
            <a:fillRect/>
          </a:stretch>
        </p:blipFill>
        <p:spPr>
          <a:xfrm>
            <a:off x="0" y="-11112"/>
            <a:ext cx="539750" cy="720725"/>
          </a:xfrm>
          <a:prstGeom prst="rect">
            <a:avLst/>
          </a:prstGeom>
          <a:noFill/>
          <a:ln w="9525">
            <a:noFill/>
          </a:ln>
        </p:spPr>
      </p:pic>
      <p:pic>
        <p:nvPicPr>
          <p:cNvPr id="17413" name="图片 5" descr="图片19"/>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59000" y="781200"/>
            <a:ext cx="8232300" cy="626400"/>
          </a:xfrm>
        </p:spPr>
        <p:txBody>
          <a:bodyPr anchor="ctr"/>
          <a:lstStyle>
            <a:lvl1pPr algn="ctr">
              <a:defRPr sz="27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文本占位符 6"/>
          <p:cNvSpPr>
            <a:spLocks noGrp="1"/>
          </p:cNvSpPr>
          <p:nvPr>
            <p:ph type="body" sz="quarter" idx="13"/>
          </p:nvPr>
        </p:nvSpPr>
        <p:spPr>
          <a:xfrm>
            <a:off x="459000" y="1659600"/>
            <a:ext cx="8231981"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459581" y="2808000"/>
            <a:ext cx="82242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9142413"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solidFill>
                <a:schemeClr val="lt1"/>
              </a:solidFill>
            </a:endParaRPr>
          </a:p>
        </p:txBody>
      </p:sp>
      <p:pic>
        <p:nvPicPr>
          <p:cNvPr id="18436" name="图片 7" descr="图片18"/>
          <p:cNvPicPr>
            <a:picLocks noChangeAspect="1"/>
          </p:cNvPicPr>
          <p:nvPr>
            <p:custDataLst>
              <p:tags r:id="rId3"/>
            </p:custDataLst>
          </p:nvPr>
        </p:nvPicPr>
        <p:blipFill>
          <a:blip r:embed="rId4"/>
          <a:stretch>
            <a:fillRect/>
          </a:stretch>
        </p:blipFill>
        <p:spPr>
          <a:xfrm>
            <a:off x="0" y="0"/>
            <a:ext cx="539750" cy="720725"/>
          </a:xfrm>
          <a:prstGeom prst="rect">
            <a:avLst/>
          </a:prstGeom>
          <a:noFill/>
          <a:ln w="9525">
            <a:noFill/>
          </a:ln>
        </p:spPr>
      </p:pic>
      <p:pic>
        <p:nvPicPr>
          <p:cNvPr id="18437" name="图片 5" descr="图片19"/>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53600" y="669600"/>
            <a:ext cx="8232300" cy="565200"/>
          </a:xfrm>
        </p:spPr>
        <p:txBody>
          <a:bodyPr anchor="ctr" anchorCtr="0"/>
          <a:lstStyle>
            <a:lvl1pPr algn="ctr">
              <a:defRPr sz="24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53628" y="1681200"/>
            <a:ext cx="82431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445500" y="5180400"/>
            <a:ext cx="82512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1112"/>
            <a:ext cx="9142413"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solidFill>
                <a:schemeClr val="lt1"/>
              </a:solidFill>
            </a:endParaRPr>
          </a:p>
        </p:txBody>
      </p:sp>
      <p:pic>
        <p:nvPicPr>
          <p:cNvPr id="19460" name="图片 7" descr="图片18"/>
          <p:cNvPicPr>
            <a:picLocks noChangeAspect="1"/>
          </p:cNvPicPr>
          <p:nvPr>
            <p:custDataLst>
              <p:tags r:id="rId3"/>
            </p:custDataLst>
          </p:nvPr>
        </p:nvPicPr>
        <p:blipFill>
          <a:blip r:embed="rId4"/>
          <a:stretch>
            <a:fillRect/>
          </a:stretch>
        </p:blipFill>
        <p:spPr>
          <a:xfrm>
            <a:off x="8604250" y="6137275"/>
            <a:ext cx="539750" cy="720725"/>
          </a:xfrm>
          <a:prstGeom prst="rect">
            <a:avLst/>
          </a:prstGeom>
          <a:noFill/>
          <a:ln w="9525">
            <a:noFill/>
          </a:ln>
        </p:spPr>
      </p:pic>
      <p:pic>
        <p:nvPicPr>
          <p:cNvPr id="19461" name="图片 5" descr="图片19"/>
          <p:cNvPicPr>
            <a:picLocks noChangeAspect="1"/>
          </p:cNvPicPr>
          <p:nvPr>
            <p:custDataLst>
              <p:tags r:id="rId5"/>
            </p:custDataLst>
          </p:nvPr>
        </p:nvPicPr>
        <p:blipFill>
          <a:blip r:embed="rId6"/>
          <a:stretch>
            <a:fillRect/>
          </a:stretch>
        </p:blipFill>
        <p:spPr>
          <a:xfrm>
            <a:off x="0" y="6137275"/>
            <a:ext cx="539750" cy="720725"/>
          </a:xfrm>
          <a:prstGeom prst="rect">
            <a:avLst/>
          </a:prstGeom>
          <a:noFill/>
          <a:ln w="9525">
            <a:noFill/>
          </a:ln>
        </p:spPr>
      </p:pic>
      <p:sp>
        <p:nvSpPr>
          <p:cNvPr id="2" name="标题 1"/>
          <p:cNvSpPr>
            <a:spLocks noGrp="1"/>
          </p:cNvSpPr>
          <p:nvPr>
            <p:ph type="title"/>
          </p:nvPr>
        </p:nvSpPr>
        <p:spPr>
          <a:xfrm>
            <a:off x="434700" y="237600"/>
            <a:ext cx="82782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34700" y="1663200"/>
            <a:ext cx="40068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4681800" y="1663200"/>
            <a:ext cx="40257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429300" y="4816800"/>
            <a:ext cx="40068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4689900" y="4813200"/>
            <a:ext cx="40257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958850"/>
            <a:ext cx="9142413" cy="49403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solidFill>
                <a:schemeClr val="lt1"/>
              </a:solidFill>
            </a:endParaRPr>
          </a:p>
        </p:txBody>
      </p:sp>
      <p:pic>
        <p:nvPicPr>
          <p:cNvPr id="20484" name="图片 7" descr="图片18"/>
          <p:cNvPicPr>
            <a:picLocks noChangeAspect="1"/>
          </p:cNvPicPr>
          <p:nvPr>
            <p:custDataLst>
              <p:tags r:id="rId3"/>
            </p:custDataLst>
          </p:nvPr>
        </p:nvPicPr>
        <p:blipFill>
          <a:blip r:embed="rId4"/>
          <a:stretch>
            <a:fillRect/>
          </a:stretch>
        </p:blipFill>
        <p:spPr>
          <a:xfrm>
            <a:off x="7826375" y="-11112"/>
            <a:ext cx="1316038" cy="1754187"/>
          </a:xfrm>
          <a:prstGeom prst="rect">
            <a:avLst/>
          </a:prstGeom>
          <a:noFill/>
          <a:ln w="9525">
            <a:noFill/>
          </a:ln>
        </p:spPr>
      </p:pic>
      <p:pic>
        <p:nvPicPr>
          <p:cNvPr id="20485" name="图片 5" descr="图片19"/>
          <p:cNvPicPr>
            <a:picLocks noChangeAspect="1"/>
          </p:cNvPicPr>
          <p:nvPr>
            <p:custDataLst>
              <p:tags r:id="rId5"/>
            </p:custDataLst>
          </p:nvPr>
        </p:nvPicPr>
        <p:blipFill>
          <a:blip r:embed="rId6"/>
          <a:stretch>
            <a:fillRect/>
          </a:stretch>
        </p:blipFill>
        <p:spPr>
          <a:xfrm>
            <a:off x="0" y="5103813"/>
            <a:ext cx="1314450" cy="1754187"/>
          </a:xfrm>
          <a:prstGeom prst="rect">
            <a:avLst/>
          </a:prstGeom>
          <a:noFill/>
          <a:ln w="9525">
            <a:noFill/>
          </a:ln>
        </p:spPr>
      </p:pic>
      <p:sp>
        <p:nvSpPr>
          <p:cNvPr id="2" name="标题 1"/>
          <p:cNvSpPr>
            <a:spLocks noGrp="1"/>
          </p:cNvSpPr>
          <p:nvPr>
            <p:ph type="title" hasCustomPrompt="1"/>
          </p:nvPr>
        </p:nvSpPr>
        <p:spPr>
          <a:xfrm>
            <a:off x="1142100" y="1339200"/>
            <a:ext cx="6858000" cy="2386800"/>
          </a:xfrm>
        </p:spPr>
        <p:txBody>
          <a:bodyPr anchor="b"/>
          <a:lstStyle>
            <a:lvl1pPr algn="ctr">
              <a:defRPr sz="45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141810" y="3862800"/>
            <a:ext cx="6858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21507" name="图片 5" descr="图片21"/>
          <p:cNvPicPr>
            <a:picLocks noChangeAspect="1"/>
          </p:cNvPicPr>
          <p:nvPr>
            <p:custDataLst>
              <p:tags r:id="rId2"/>
            </p:custDataLst>
          </p:nvPr>
        </p:nvPicPr>
        <p:blipFill>
          <a:blip r:embed="rId3"/>
          <a:stretch>
            <a:fillRect/>
          </a:stretch>
        </p:blipFill>
        <p:spPr>
          <a:xfrm>
            <a:off x="26988" y="0"/>
            <a:ext cx="9090025" cy="6858000"/>
          </a:xfrm>
          <a:prstGeom prst="rect">
            <a:avLst/>
          </a:prstGeom>
          <a:noFill/>
          <a:ln w="9525">
            <a:noFill/>
          </a:ln>
        </p:spPr>
      </p:pic>
      <p:sp>
        <p:nvSpPr>
          <p:cNvPr id="2" name="标题 2"/>
          <p:cNvSpPr/>
          <p:nvPr>
            <p:ph type="ctrTitle" idx="2" hasCustomPrompt="1"/>
          </p:nvPr>
        </p:nvSpPr>
        <p:spPr>
          <a:xfrm>
            <a:off x="914422" y="1957682"/>
            <a:ext cx="3619024"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lt1"/>
                </a:solidFill>
                <a:effectLst/>
                <a:uLnTx/>
                <a:uFillTx/>
                <a:latin typeface="Arial" panose="020B0604020202020204" pitchFamily="34" charset="0"/>
                <a:ea typeface="汉仪旗黑-85S" pitchFamily="18" charset="-122"/>
                <a:cs typeface="+mj-cs"/>
                <a:sym typeface="Arial" panose="020B0604020202020204" pitchFamily="34" charset="0"/>
              </a:defRPr>
            </a:lvl1pPr>
          </a:lstStyle>
          <a:p>
            <a:pPr lvl="0" fontAlgn="auto"/>
            <a:r>
              <a:rPr strike="noStrike" noProof="1">
                <a:sym typeface="+mn-ea"/>
              </a:rPr>
              <a:t>编辑标题</a:t>
            </a:r>
            <a:endParaRPr strike="noStrike" noProof="1">
              <a:sym typeface="+mn-ea"/>
            </a:endParaRPr>
          </a:p>
        </p:txBody>
      </p:sp>
      <p:sp>
        <p:nvSpPr>
          <p:cNvPr id="3" name="副标题 3"/>
          <p:cNvSpPr/>
          <p:nvPr>
            <p:ph type="subTitle" idx="3" hasCustomPrompt="1"/>
          </p:nvPr>
        </p:nvSpPr>
        <p:spPr>
          <a:xfrm>
            <a:off x="914422" y="3977774"/>
            <a:ext cx="3619500" cy="64637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fontAlgn="auto"/>
            <a:r>
              <a:rPr strike="noStrike" noProof="1">
                <a:sym typeface="+mn-ea"/>
              </a:rPr>
              <a:t>单击此处编辑副标题</a:t>
            </a:r>
            <a:endParaRPr strike="noStrike" noProof="1">
              <a:sym typeface="+mn-ea"/>
            </a:endParaRPr>
          </a:p>
        </p:txBody>
      </p:sp>
      <p:sp>
        <p:nvSpPr>
          <p:cNvPr id="16" name="日期占位符 15"/>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17" name="页脚占位符 16"/>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18" name="灯片编号占位符 17"/>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4099" name="图片 7"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4100" name="图片 6"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12" y="443234"/>
            <a:ext cx="8139178"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502412" y="952508"/>
            <a:ext cx="8139178"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2531" name="图片 7"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22532" name="图片 6"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12" y="443234"/>
            <a:ext cx="8139178"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502412" y="952508"/>
            <a:ext cx="8139178"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23555" name="图片 2" descr="图片20"/>
          <p:cNvPicPr>
            <a:picLocks noChangeAspect="1"/>
          </p:cNvPicPr>
          <p:nvPr>
            <p:custDataLst>
              <p:tags r:id="rId2"/>
            </p:custDataLst>
          </p:nvPr>
        </p:nvPicPr>
        <p:blipFill>
          <a:blip r:embed="rId3"/>
          <a:stretch>
            <a:fillRect/>
          </a:stretch>
        </p:blipFill>
        <p:spPr>
          <a:xfrm>
            <a:off x="161925" y="1811338"/>
            <a:ext cx="1565275" cy="3235325"/>
          </a:xfrm>
          <a:prstGeom prst="rect">
            <a:avLst/>
          </a:prstGeom>
          <a:noFill/>
          <a:ln w="9525">
            <a:noFill/>
          </a:ln>
        </p:spPr>
      </p:pic>
      <p:pic>
        <p:nvPicPr>
          <p:cNvPr id="23556" name="图片 1" descr="图片18"/>
          <p:cNvPicPr>
            <a:picLocks noChangeAspect="1"/>
          </p:cNvPicPr>
          <p:nvPr>
            <p:custDataLst>
              <p:tags r:id="rId4"/>
            </p:custDataLst>
          </p:nvPr>
        </p:nvPicPr>
        <p:blipFill>
          <a:blip r:embed="rId5"/>
          <a:stretch>
            <a:fillRect/>
          </a:stretch>
        </p:blipFill>
        <p:spPr>
          <a:xfrm>
            <a:off x="8604250" y="6137275"/>
            <a:ext cx="539750" cy="720725"/>
          </a:xfrm>
          <a:prstGeom prst="rect">
            <a:avLst/>
          </a:prstGeom>
          <a:noFill/>
          <a:ln w="9525">
            <a:noFill/>
          </a:ln>
        </p:spPr>
      </p:pic>
      <p:pic>
        <p:nvPicPr>
          <p:cNvPr id="23557" name="图片 6" descr="图片19"/>
          <p:cNvPicPr>
            <a:picLocks noChangeAspect="1"/>
          </p:cNvPicPr>
          <p:nvPr>
            <p:custDataLst>
              <p:tags r:id="rId6"/>
            </p:custDataLst>
          </p:nvPr>
        </p:nvPicPr>
        <p:blipFill>
          <a:blip r:embed="rId7"/>
          <a:stretch>
            <a:fillRect/>
          </a:stretch>
        </p:blipFill>
        <p:spPr>
          <a:xfrm>
            <a:off x="8604250" y="0"/>
            <a:ext cx="539750" cy="720725"/>
          </a:xfrm>
          <a:prstGeom prst="rect">
            <a:avLst/>
          </a:prstGeom>
          <a:noFill/>
          <a:ln w="9525">
            <a:noFill/>
          </a:ln>
        </p:spPr>
      </p:pic>
      <p:sp>
        <p:nvSpPr>
          <p:cNvPr id="8" name="副标题 2"/>
          <p:cNvSpPr/>
          <p:nvPr>
            <p:ph type="subTitle" idx="3" hasCustomPrompt="1"/>
          </p:nvPr>
        </p:nvSpPr>
        <p:spPr>
          <a:xfrm>
            <a:off x="3390927" y="2976598"/>
            <a:ext cx="5143024"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fontAlgn="auto"/>
            <a:r>
              <a:rPr strike="noStrike" noProof="1">
                <a:sym typeface="+mn-ea"/>
              </a:rPr>
              <a:t>单击此处编辑副标题</a:t>
            </a:r>
            <a:endParaRPr strike="noStrike" noProof="1">
              <a:sym typeface="+mn-ea"/>
            </a:endParaRPr>
          </a:p>
        </p:txBody>
      </p:sp>
      <p:sp>
        <p:nvSpPr>
          <p:cNvPr id="9" name="标题 3"/>
          <p:cNvSpPr/>
          <p:nvPr>
            <p:ph type="ctrTitle" idx="2" hasCustomPrompt="1"/>
          </p:nvPr>
        </p:nvSpPr>
        <p:spPr>
          <a:xfrm>
            <a:off x="3390927" y="2000603"/>
            <a:ext cx="51435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fontAlgn="auto"/>
            <a:r>
              <a:rPr strike="noStrike" noProof="1">
                <a:sym typeface="+mn-ea"/>
              </a:rPr>
              <a:t>编辑标题</a:t>
            </a:r>
            <a:endParaRPr strike="noStrike" noProof="1">
              <a:sym typeface="+mn-ea"/>
            </a:endParaRPr>
          </a:p>
        </p:txBody>
      </p:sp>
      <p:sp>
        <p:nvSpPr>
          <p:cNvPr id="4" name="日期占位符 3"/>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24579" name="图片 8"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24580" name="图片 7"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12"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952508"/>
            <a:ext cx="396243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952508"/>
            <a:ext cx="396243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6" name="页脚占位符 5"/>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25603" name="图片 10"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25604" name="图片 9"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12"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502448" y="952508"/>
            <a:ext cx="396243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502444" y="1406525"/>
            <a:ext cx="39624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4676813" y="952508"/>
            <a:ext cx="396243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406525"/>
            <a:ext cx="396243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8" name="页脚占位符 7"/>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26627" name="图片 6" descr="图片20"/>
          <p:cNvPicPr>
            <a:picLocks noChangeAspect="1"/>
          </p:cNvPicPr>
          <p:nvPr>
            <p:custDataLst>
              <p:tags r:id="rId2"/>
            </p:custDataLst>
          </p:nvPr>
        </p:nvPicPr>
        <p:blipFill>
          <a:blip r:embed="rId3"/>
          <a:stretch>
            <a:fillRect/>
          </a:stretch>
        </p:blipFill>
        <p:spPr>
          <a:xfrm>
            <a:off x="1473200" y="1235075"/>
            <a:ext cx="2125663" cy="4387850"/>
          </a:xfrm>
          <a:prstGeom prst="rect">
            <a:avLst/>
          </a:prstGeom>
          <a:noFill/>
          <a:ln w="9525">
            <a:noFill/>
          </a:ln>
        </p:spPr>
      </p:pic>
      <p:pic>
        <p:nvPicPr>
          <p:cNvPr id="26628" name="图片 5" descr="图片18"/>
          <p:cNvPicPr>
            <a:picLocks noChangeAspect="1"/>
          </p:cNvPicPr>
          <p:nvPr>
            <p:custDataLst>
              <p:tags r:id="rId4"/>
            </p:custDataLst>
          </p:nvPr>
        </p:nvPicPr>
        <p:blipFill>
          <a:blip r:embed="rId5"/>
          <a:stretch>
            <a:fillRect/>
          </a:stretch>
        </p:blipFill>
        <p:spPr>
          <a:xfrm>
            <a:off x="8604250" y="0"/>
            <a:ext cx="539750" cy="720725"/>
          </a:xfrm>
          <a:prstGeom prst="rect">
            <a:avLst/>
          </a:prstGeom>
          <a:noFill/>
          <a:ln w="9525">
            <a:noFill/>
          </a:ln>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3" name="页脚占位符 2"/>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28675" name="图片 8"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28676" name="图片 7"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48"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502448" y="952508"/>
            <a:ext cx="396243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4679194" y="952508"/>
            <a:ext cx="396243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6" name="页脚占位符 5"/>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29699" name="图片 7"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29700" name="图片 6"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竖排标题 1"/>
          <p:cNvSpPr>
            <a:spLocks noGrp="1"/>
          </p:cNvSpPr>
          <p:nvPr>
            <p:ph type="title" orient="vert"/>
          </p:nvPr>
        </p:nvSpPr>
        <p:spPr>
          <a:xfrm>
            <a:off x="7928351" y="952508"/>
            <a:ext cx="713238"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30723" name="图片 5"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30724" name="图片 1"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7" name="内容占位符 6"/>
          <p:cNvSpPr>
            <a:spLocks noGrp="1"/>
          </p:cNvSpPr>
          <p:nvPr>
            <p:ph sz="quarter" idx="13"/>
          </p:nvPr>
        </p:nvSpPr>
        <p:spPr>
          <a:xfrm>
            <a:off x="502448" y="952508"/>
            <a:ext cx="8139178"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31747" name="图片 5" descr="图片21"/>
          <p:cNvPicPr>
            <a:picLocks noChangeAspect="1"/>
          </p:cNvPicPr>
          <p:nvPr>
            <p:custDataLst>
              <p:tags r:id="rId2"/>
            </p:custDataLst>
          </p:nvPr>
        </p:nvPicPr>
        <p:blipFill>
          <a:blip r:embed="rId3"/>
          <a:stretch>
            <a:fillRect/>
          </a:stretch>
        </p:blipFill>
        <p:spPr>
          <a:xfrm>
            <a:off x="26988" y="0"/>
            <a:ext cx="9090025" cy="6858000"/>
          </a:xfrm>
          <a:prstGeom prst="rect">
            <a:avLst/>
          </a:prstGeom>
          <a:noFill/>
          <a:ln w="9525">
            <a:noFill/>
          </a:ln>
        </p:spPr>
      </p:pic>
      <p:sp>
        <p:nvSpPr>
          <p:cNvPr id="2" name="文本占位符 4"/>
          <p:cNvSpPr/>
          <p:nvPr>
            <p:ph type="body" idx="1" hasCustomPrompt="1"/>
          </p:nvPr>
        </p:nvSpPr>
        <p:spPr>
          <a:xfrm>
            <a:off x="571981" y="2463322"/>
            <a:ext cx="3619052"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fontAlgn="auto"/>
            <a:r>
              <a:rPr strike="noStrike" noProof="1">
                <a:sym typeface="+mn-ea"/>
              </a:rPr>
              <a:t>单击此处编辑副标题</a:t>
            </a:r>
            <a:endParaRPr strike="noStrike" noProof="1">
              <a:sym typeface="+mn-ea"/>
            </a:endParaRPr>
          </a:p>
        </p:txBody>
      </p:sp>
      <p:sp>
        <p:nvSpPr>
          <p:cNvPr id="7" name="标题 5"/>
          <p:cNvSpPr/>
          <p:nvPr>
            <p:ph type="title" hasCustomPrompt="1"/>
          </p:nvPr>
        </p:nvSpPr>
        <p:spPr>
          <a:xfrm>
            <a:off x="571505" y="3256115"/>
            <a:ext cx="3619529"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lt1"/>
                </a:solidFill>
                <a:effectLst/>
                <a:uLnTx/>
                <a:uFillTx/>
                <a:latin typeface="Arial" panose="020B0604020202020204" pitchFamily="34" charset="0"/>
                <a:ea typeface="汉仪旗黑-85S" pitchFamily="18" charset="-122"/>
                <a:cs typeface="+mj-cs"/>
                <a:sym typeface="+mn-ea"/>
              </a:defRPr>
            </a:lvl1pPr>
          </a:lstStyle>
          <a:p>
            <a:pPr lvl="0" fontAlgn="auto"/>
            <a:r>
              <a:rPr strike="noStrike" noProof="1">
                <a:sym typeface="+mn-ea"/>
              </a:rPr>
              <a:t>编辑标题</a:t>
            </a:r>
            <a:endParaRPr strike="noStrike" noProof="1">
              <a:sym typeface="+mn-ea"/>
            </a:endParaRPr>
          </a:p>
        </p:txBody>
      </p:sp>
      <p:sp>
        <p:nvSpPr>
          <p:cNvPr id="3" name="日期占位符 2"/>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5123" name="图片 2" descr="图片20"/>
          <p:cNvPicPr>
            <a:picLocks noChangeAspect="1"/>
          </p:cNvPicPr>
          <p:nvPr>
            <p:custDataLst>
              <p:tags r:id="rId2"/>
            </p:custDataLst>
          </p:nvPr>
        </p:nvPicPr>
        <p:blipFill>
          <a:blip r:embed="rId3"/>
          <a:stretch>
            <a:fillRect/>
          </a:stretch>
        </p:blipFill>
        <p:spPr>
          <a:xfrm>
            <a:off x="161925" y="1811338"/>
            <a:ext cx="1565275" cy="3235325"/>
          </a:xfrm>
          <a:prstGeom prst="rect">
            <a:avLst/>
          </a:prstGeom>
          <a:noFill/>
          <a:ln w="9525">
            <a:noFill/>
          </a:ln>
        </p:spPr>
      </p:pic>
      <p:pic>
        <p:nvPicPr>
          <p:cNvPr id="5124" name="图片 1" descr="图片18"/>
          <p:cNvPicPr>
            <a:picLocks noChangeAspect="1"/>
          </p:cNvPicPr>
          <p:nvPr>
            <p:custDataLst>
              <p:tags r:id="rId4"/>
            </p:custDataLst>
          </p:nvPr>
        </p:nvPicPr>
        <p:blipFill>
          <a:blip r:embed="rId5"/>
          <a:stretch>
            <a:fillRect/>
          </a:stretch>
        </p:blipFill>
        <p:spPr>
          <a:xfrm>
            <a:off x="8604250" y="6137275"/>
            <a:ext cx="539750" cy="720725"/>
          </a:xfrm>
          <a:prstGeom prst="rect">
            <a:avLst/>
          </a:prstGeom>
          <a:noFill/>
          <a:ln w="9525">
            <a:noFill/>
          </a:ln>
        </p:spPr>
      </p:pic>
      <p:pic>
        <p:nvPicPr>
          <p:cNvPr id="5125" name="图片 6" descr="图片19"/>
          <p:cNvPicPr>
            <a:picLocks noChangeAspect="1"/>
          </p:cNvPicPr>
          <p:nvPr>
            <p:custDataLst>
              <p:tags r:id="rId6"/>
            </p:custDataLst>
          </p:nvPr>
        </p:nvPicPr>
        <p:blipFill>
          <a:blip r:embed="rId7"/>
          <a:stretch>
            <a:fillRect/>
          </a:stretch>
        </p:blipFill>
        <p:spPr>
          <a:xfrm>
            <a:off x="8604250" y="0"/>
            <a:ext cx="539750" cy="720725"/>
          </a:xfrm>
          <a:prstGeom prst="rect">
            <a:avLst/>
          </a:prstGeom>
          <a:noFill/>
          <a:ln w="9525">
            <a:noFill/>
          </a:ln>
        </p:spPr>
      </p:pic>
      <p:sp>
        <p:nvSpPr>
          <p:cNvPr id="8" name="副标题 2"/>
          <p:cNvSpPr/>
          <p:nvPr>
            <p:ph type="subTitle" idx="3" hasCustomPrompt="1"/>
          </p:nvPr>
        </p:nvSpPr>
        <p:spPr>
          <a:xfrm>
            <a:off x="3390927" y="2976598"/>
            <a:ext cx="5143024"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fontAlgn="auto"/>
            <a:r>
              <a:rPr sz="1350" strike="noStrike" noProof="1">
                <a:sym typeface="+mn-ea"/>
              </a:rPr>
              <a:t>单击此处编辑副标题</a:t>
            </a:r>
            <a:endParaRPr strike="noStrike" noProof="1">
              <a:sym typeface="+mn-ea"/>
            </a:endParaRPr>
          </a:p>
        </p:txBody>
      </p:sp>
      <p:sp>
        <p:nvSpPr>
          <p:cNvPr id="9" name="标题 3"/>
          <p:cNvSpPr/>
          <p:nvPr>
            <p:ph type="ctrTitle" idx="2" hasCustomPrompt="1"/>
          </p:nvPr>
        </p:nvSpPr>
        <p:spPr>
          <a:xfrm>
            <a:off x="3390927" y="2000603"/>
            <a:ext cx="51435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125"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itchFamily="18" charset="-122"/>
                <a:cs typeface="+mj-cs"/>
                <a:sym typeface="+mn-ea"/>
              </a:defRPr>
            </a:lvl1pPr>
          </a:lstStyle>
          <a:p>
            <a:pPr lvl="0" fontAlgn="auto"/>
            <a:r>
              <a:rPr sz="4125" strike="noStrike" noProof="1">
                <a:sym typeface="+mn-ea"/>
              </a:rPr>
              <a:t>编辑标题</a:t>
            </a:r>
            <a:endParaRPr strike="noStrike" noProof="1">
              <a:sym typeface="+mn-ea"/>
            </a:endParaRPr>
          </a:p>
        </p:txBody>
      </p:sp>
      <p:sp>
        <p:nvSpPr>
          <p:cNvPr id="4" name="日期占位符 3"/>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32771" name="图片 6"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32772" name="图片 5"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p:txBody>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custDataLst>
              <p:tags r:id="rId6"/>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8"/>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220663" y="301625"/>
            <a:ext cx="8702675" cy="62547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endParaRPr>
          </a:p>
        </p:txBody>
      </p:sp>
      <p:pic>
        <p:nvPicPr>
          <p:cNvPr id="33796" name="图片 7" descr="图片18"/>
          <p:cNvPicPr>
            <a:picLocks noChangeAspect="1"/>
          </p:cNvPicPr>
          <p:nvPr>
            <p:custDataLst>
              <p:tags r:id="rId3"/>
            </p:custDataLst>
          </p:nvPr>
        </p:nvPicPr>
        <p:blipFill>
          <a:blip r:embed="rId4"/>
          <a:stretch>
            <a:fillRect/>
          </a:stretch>
        </p:blipFill>
        <p:spPr>
          <a:xfrm>
            <a:off x="220663" y="301625"/>
            <a:ext cx="539750" cy="720725"/>
          </a:xfrm>
          <a:prstGeom prst="rect">
            <a:avLst/>
          </a:prstGeom>
          <a:noFill/>
          <a:ln w="9525">
            <a:noFill/>
          </a:ln>
        </p:spPr>
      </p:pic>
      <p:pic>
        <p:nvPicPr>
          <p:cNvPr id="33797" name="图片 5" descr="图片19"/>
          <p:cNvPicPr>
            <a:picLocks noChangeAspect="1"/>
          </p:cNvPicPr>
          <p:nvPr>
            <p:custDataLst>
              <p:tags r:id="rId5"/>
            </p:custDataLst>
          </p:nvPr>
        </p:nvPicPr>
        <p:blipFill>
          <a:blip r:embed="rId6"/>
          <a:stretch>
            <a:fillRect/>
          </a:stretch>
        </p:blipFill>
        <p:spPr>
          <a:xfrm>
            <a:off x="8383588" y="5835650"/>
            <a:ext cx="539750" cy="720725"/>
          </a:xfrm>
          <a:prstGeom prst="rect">
            <a:avLst/>
          </a:prstGeom>
          <a:noFill/>
          <a:ln w="9525">
            <a:noFill/>
          </a:ln>
        </p:spPr>
      </p:pic>
      <p:sp>
        <p:nvSpPr>
          <p:cNvPr id="2" name="标题 1"/>
          <p:cNvSpPr>
            <a:spLocks noGrp="1"/>
          </p:cNvSpPr>
          <p:nvPr>
            <p:ph type="title" hasCustomPrompt="1"/>
          </p:nvPr>
        </p:nvSpPr>
        <p:spPr>
          <a:xfrm>
            <a:off x="961200" y="1249200"/>
            <a:ext cx="72198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960835" y="2163600"/>
            <a:ext cx="721995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1112"/>
            <a:ext cx="3621088" cy="6869113"/>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endParaRPr>
          </a:p>
        </p:txBody>
      </p:sp>
      <p:pic>
        <p:nvPicPr>
          <p:cNvPr id="34820" name="图片 7" descr="图片18"/>
          <p:cNvPicPr>
            <a:picLocks noChangeAspect="1"/>
          </p:cNvPicPr>
          <p:nvPr>
            <p:custDataLst>
              <p:tags r:id="rId3"/>
            </p:custDataLst>
          </p:nvPr>
        </p:nvPicPr>
        <p:blipFill>
          <a:blip r:embed="rId4"/>
          <a:stretch>
            <a:fillRect/>
          </a:stretch>
        </p:blipFill>
        <p:spPr>
          <a:xfrm>
            <a:off x="8604250" y="0"/>
            <a:ext cx="539750" cy="720725"/>
          </a:xfrm>
          <a:prstGeom prst="rect">
            <a:avLst/>
          </a:prstGeom>
          <a:noFill/>
          <a:ln w="9525">
            <a:noFill/>
          </a:ln>
        </p:spPr>
      </p:pic>
      <p:pic>
        <p:nvPicPr>
          <p:cNvPr id="34821" name="图片 5" descr="图片19"/>
          <p:cNvPicPr>
            <a:picLocks noChangeAspect="1"/>
          </p:cNvPicPr>
          <p:nvPr>
            <p:custDataLst>
              <p:tags r:id="rId5"/>
            </p:custDataLst>
          </p:nvPr>
        </p:nvPicPr>
        <p:blipFill>
          <a:blip r:embed="rId6"/>
          <a:stretch>
            <a:fillRect/>
          </a:stretch>
        </p:blipFill>
        <p:spPr>
          <a:xfrm>
            <a:off x="0" y="6137275"/>
            <a:ext cx="539750" cy="720725"/>
          </a:xfrm>
          <a:prstGeom prst="rect">
            <a:avLst/>
          </a:prstGeom>
          <a:noFill/>
          <a:ln w="9525">
            <a:noFill/>
          </a:ln>
        </p:spPr>
      </p:pic>
      <p:sp>
        <p:nvSpPr>
          <p:cNvPr id="2" name="标题 1"/>
          <p:cNvSpPr>
            <a:spLocks noGrp="1"/>
          </p:cNvSpPr>
          <p:nvPr>
            <p:ph type="title" hasCustomPrompt="1"/>
          </p:nvPr>
        </p:nvSpPr>
        <p:spPr>
          <a:xfrm>
            <a:off x="437400" y="770400"/>
            <a:ext cx="297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440100" y="1764000"/>
            <a:ext cx="29673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3825900" y="769938"/>
            <a:ext cx="486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1112"/>
            <a:ext cx="9142413" cy="26606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endParaRPr>
          </a:p>
        </p:txBody>
      </p:sp>
      <p:pic>
        <p:nvPicPr>
          <p:cNvPr id="35844" name="图片 7" descr="图片18"/>
          <p:cNvPicPr>
            <a:picLocks noChangeAspect="1"/>
          </p:cNvPicPr>
          <p:nvPr>
            <p:custDataLst>
              <p:tags r:id="rId3"/>
            </p:custDataLst>
          </p:nvPr>
        </p:nvPicPr>
        <p:blipFill>
          <a:blip r:embed="rId4"/>
          <a:stretch>
            <a:fillRect/>
          </a:stretch>
        </p:blipFill>
        <p:spPr>
          <a:xfrm>
            <a:off x="0" y="-11112"/>
            <a:ext cx="539750" cy="720725"/>
          </a:xfrm>
          <a:prstGeom prst="rect">
            <a:avLst/>
          </a:prstGeom>
          <a:noFill/>
          <a:ln w="9525">
            <a:noFill/>
          </a:ln>
        </p:spPr>
      </p:pic>
      <p:pic>
        <p:nvPicPr>
          <p:cNvPr id="35845" name="图片 5" descr="图片19"/>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59000" y="781200"/>
            <a:ext cx="82323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文本占位符 6"/>
          <p:cNvSpPr>
            <a:spLocks noGrp="1"/>
          </p:cNvSpPr>
          <p:nvPr>
            <p:ph type="body" sz="quarter" idx="13"/>
          </p:nvPr>
        </p:nvSpPr>
        <p:spPr>
          <a:xfrm>
            <a:off x="459000" y="1659600"/>
            <a:ext cx="8231981"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459581" y="2808000"/>
            <a:ext cx="82242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9142413"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endParaRPr>
          </a:p>
        </p:txBody>
      </p:sp>
      <p:pic>
        <p:nvPicPr>
          <p:cNvPr id="36868" name="图片 7" descr="图片18"/>
          <p:cNvPicPr>
            <a:picLocks noChangeAspect="1"/>
          </p:cNvPicPr>
          <p:nvPr>
            <p:custDataLst>
              <p:tags r:id="rId3"/>
            </p:custDataLst>
          </p:nvPr>
        </p:nvPicPr>
        <p:blipFill>
          <a:blip r:embed="rId4"/>
          <a:stretch>
            <a:fillRect/>
          </a:stretch>
        </p:blipFill>
        <p:spPr>
          <a:xfrm>
            <a:off x="0" y="0"/>
            <a:ext cx="539750" cy="720725"/>
          </a:xfrm>
          <a:prstGeom prst="rect">
            <a:avLst/>
          </a:prstGeom>
          <a:noFill/>
          <a:ln w="9525">
            <a:noFill/>
          </a:ln>
        </p:spPr>
      </p:pic>
      <p:pic>
        <p:nvPicPr>
          <p:cNvPr id="36869" name="图片 5" descr="图片19"/>
          <p:cNvPicPr>
            <a:picLocks noChangeAspect="1"/>
          </p:cNvPicPr>
          <p:nvPr>
            <p:custDataLst>
              <p:tags r:id="rId5"/>
            </p:custDataLst>
          </p:nvPr>
        </p:nvPicPr>
        <p:blipFill>
          <a:blip r:embed="rId6"/>
          <a:stretch>
            <a:fillRect/>
          </a:stretch>
        </p:blipFill>
        <p:spPr>
          <a:xfrm>
            <a:off x="8604250" y="6137275"/>
            <a:ext cx="539750" cy="720725"/>
          </a:xfrm>
          <a:prstGeom prst="rect">
            <a:avLst/>
          </a:prstGeom>
          <a:noFill/>
          <a:ln w="9525">
            <a:noFill/>
          </a:ln>
        </p:spPr>
      </p:pic>
      <p:sp>
        <p:nvSpPr>
          <p:cNvPr id="2" name="标题 1"/>
          <p:cNvSpPr>
            <a:spLocks noGrp="1"/>
          </p:cNvSpPr>
          <p:nvPr>
            <p:ph type="title"/>
          </p:nvPr>
        </p:nvSpPr>
        <p:spPr>
          <a:xfrm>
            <a:off x="453600" y="669600"/>
            <a:ext cx="82323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53628" y="1681200"/>
            <a:ext cx="82431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445500" y="5180400"/>
            <a:ext cx="82512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11112"/>
            <a:ext cx="9142413"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endParaRPr>
          </a:p>
        </p:txBody>
      </p:sp>
      <p:pic>
        <p:nvPicPr>
          <p:cNvPr id="37892" name="图片 7" descr="图片18"/>
          <p:cNvPicPr>
            <a:picLocks noChangeAspect="1"/>
          </p:cNvPicPr>
          <p:nvPr>
            <p:custDataLst>
              <p:tags r:id="rId3"/>
            </p:custDataLst>
          </p:nvPr>
        </p:nvPicPr>
        <p:blipFill>
          <a:blip r:embed="rId4"/>
          <a:stretch>
            <a:fillRect/>
          </a:stretch>
        </p:blipFill>
        <p:spPr>
          <a:xfrm>
            <a:off x="8604250" y="6137275"/>
            <a:ext cx="539750" cy="720725"/>
          </a:xfrm>
          <a:prstGeom prst="rect">
            <a:avLst/>
          </a:prstGeom>
          <a:noFill/>
          <a:ln w="9525">
            <a:noFill/>
          </a:ln>
        </p:spPr>
      </p:pic>
      <p:pic>
        <p:nvPicPr>
          <p:cNvPr id="37893" name="图片 5" descr="图片19"/>
          <p:cNvPicPr>
            <a:picLocks noChangeAspect="1"/>
          </p:cNvPicPr>
          <p:nvPr>
            <p:custDataLst>
              <p:tags r:id="rId5"/>
            </p:custDataLst>
          </p:nvPr>
        </p:nvPicPr>
        <p:blipFill>
          <a:blip r:embed="rId6"/>
          <a:stretch>
            <a:fillRect/>
          </a:stretch>
        </p:blipFill>
        <p:spPr>
          <a:xfrm>
            <a:off x="0" y="6137275"/>
            <a:ext cx="539750" cy="720725"/>
          </a:xfrm>
          <a:prstGeom prst="rect">
            <a:avLst/>
          </a:prstGeom>
          <a:noFill/>
          <a:ln w="9525">
            <a:noFill/>
          </a:ln>
        </p:spPr>
      </p:pic>
      <p:sp>
        <p:nvSpPr>
          <p:cNvPr id="2" name="标题 1"/>
          <p:cNvSpPr>
            <a:spLocks noGrp="1"/>
          </p:cNvSpPr>
          <p:nvPr>
            <p:ph type="title"/>
          </p:nvPr>
        </p:nvSpPr>
        <p:spPr>
          <a:xfrm>
            <a:off x="434700" y="237600"/>
            <a:ext cx="82782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34700" y="1663200"/>
            <a:ext cx="40068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4681800" y="1663200"/>
            <a:ext cx="40257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429300" y="4816800"/>
            <a:ext cx="40068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4689900" y="4813200"/>
            <a:ext cx="40257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958850"/>
            <a:ext cx="9142413" cy="49403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endParaRPr>
          </a:p>
        </p:txBody>
      </p:sp>
      <p:pic>
        <p:nvPicPr>
          <p:cNvPr id="38916" name="图片 7" descr="图片18"/>
          <p:cNvPicPr>
            <a:picLocks noChangeAspect="1"/>
          </p:cNvPicPr>
          <p:nvPr>
            <p:custDataLst>
              <p:tags r:id="rId3"/>
            </p:custDataLst>
          </p:nvPr>
        </p:nvPicPr>
        <p:blipFill>
          <a:blip r:embed="rId4"/>
          <a:stretch>
            <a:fillRect/>
          </a:stretch>
        </p:blipFill>
        <p:spPr>
          <a:xfrm>
            <a:off x="7826375" y="-11112"/>
            <a:ext cx="1316038" cy="1754187"/>
          </a:xfrm>
          <a:prstGeom prst="rect">
            <a:avLst/>
          </a:prstGeom>
          <a:noFill/>
          <a:ln w="9525">
            <a:noFill/>
          </a:ln>
        </p:spPr>
      </p:pic>
      <p:pic>
        <p:nvPicPr>
          <p:cNvPr id="38917" name="图片 5" descr="图片19"/>
          <p:cNvPicPr>
            <a:picLocks noChangeAspect="1"/>
          </p:cNvPicPr>
          <p:nvPr>
            <p:custDataLst>
              <p:tags r:id="rId5"/>
            </p:custDataLst>
          </p:nvPr>
        </p:nvPicPr>
        <p:blipFill>
          <a:blip r:embed="rId6"/>
          <a:stretch>
            <a:fillRect/>
          </a:stretch>
        </p:blipFill>
        <p:spPr>
          <a:xfrm>
            <a:off x="0" y="5103813"/>
            <a:ext cx="1314450" cy="1754187"/>
          </a:xfrm>
          <a:prstGeom prst="rect">
            <a:avLst/>
          </a:prstGeom>
          <a:noFill/>
          <a:ln w="9525">
            <a:noFill/>
          </a:ln>
        </p:spPr>
      </p:pic>
      <p:sp>
        <p:nvSpPr>
          <p:cNvPr id="2" name="标题 1"/>
          <p:cNvSpPr>
            <a:spLocks noGrp="1"/>
          </p:cNvSpPr>
          <p:nvPr>
            <p:ph type="title" hasCustomPrompt="1"/>
          </p:nvPr>
        </p:nvSpPr>
        <p:spPr>
          <a:xfrm>
            <a:off x="1142100" y="1339200"/>
            <a:ext cx="6858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141810" y="3862800"/>
            <a:ext cx="6858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6147" name="图片 8"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6148" name="图片 7"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12"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952508"/>
            <a:ext cx="3962432"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952508"/>
            <a:ext cx="3962432" cy="5388907"/>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6" name="页脚占位符 5"/>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7171" name="图片 10"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7172" name="图片 9"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12"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502448" y="952508"/>
            <a:ext cx="3962432" cy="381003"/>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502444" y="1406525"/>
            <a:ext cx="3962400" cy="4934752"/>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4676813" y="952508"/>
            <a:ext cx="396243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406525"/>
            <a:ext cx="3962432" cy="4934752"/>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8" name="页脚占位符 7"/>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195" name="图片 6" descr="图片20"/>
          <p:cNvPicPr>
            <a:picLocks noChangeAspect="1"/>
          </p:cNvPicPr>
          <p:nvPr>
            <p:custDataLst>
              <p:tags r:id="rId2"/>
            </p:custDataLst>
          </p:nvPr>
        </p:nvPicPr>
        <p:blipFill>
          <a:blip r:embed="rId3"/>
          <a:stretch>
            <a:fillRect/>
          </a:stretch>
        </p:blipFill>
        <p:spPr>
          <a:xfrm>
            <a:off x="1473200" y="1235075"/>
            <a:ext cx="2125663" cy="4387850"/>
          </a:xfrm>
          <a:prstGeom prst="rect">
            <a:avLst/>
          </a:prstGeom>
          <a:noFill/>
          <a:ln w="9525">
            <a:noFill/>
          </a:ln>
        </p:spPr>
      </p:pic>
      <p:pic>
        <p:nvPicPr>
          <p:cNvPr id="8196" name="图片 5" descr="图片18"/>
          <p:cNvPicPr>
            <a:picLocks noChangeAspect="1"/>
          </p:cNvPicPr>
          <p:nvPr>
            <p:custDataLst>
              <p:tags r:id="rId4"/>
            </p:custDataLst>
          </p:nvPr>
        </p:nvPicPr>
        <p:blipFill>
          <a:blip r:embed="rId5"/>
          <a:stretch>
            <a:fillRect/>
          </a:stretch>
        </p:blipFill>
        <p:spPr>
          <a:xfrm>
            <a:off x="8604250" y="0"/>
            <a:ext cx="539750" cy="720725"/>
          </a:xfrm>
          <a:prstGeom prst="rect">
            <a:avLst/>
          </a:prstGeom>
          <a:noFill/>
          <a:ln w="9525">
            <a:noFill/>
          </a:ln>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3" name="页脚占位符 2"/>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0243" name="图片 8"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10244" name="图片 7"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标题 1"/>
          <p:cNvSpPr>
            <a:spLocks noGrp="1"/>
          </p:cNvSpPr>
          <p:nvPr>
            <p:ph type="title"/>
          </p:nvPr>
        </p:nvSpPr>
        <p:spPr>
          <a:xfrm>
            <a:off x="502448"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502448" y="952508"/>
            <a:ext cx="396243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4679194" y="952508"/>
            <a:ext cx="3962432"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6" name="页脚占位符 5"/>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1267" name="图片 7" descr="图片18"/>
          <p:cNvPicPr>
            <a:picLocks noChangeAspect="1"/>
          </p:cNvPicPr>
          <p:nvPr>
            <p:custDataLst>
              <p:tags r:id="rId2"/>
            </p:custDataLst>
          </p:nvPr>
        </p:nvPicPr>
        <p:blipFill>
          <a:blip r:embed="rId3"/>
          <a:stretch>
            <a:fillRect/>
          </a:stretch>
        </p:blipFill>
        <p:spPr>
          <a:xfrm>
            <a:off x="0" y="0"/>
            <a:ext cx="539750" cy="720725"/>
          </a:xfrm>
          <a:prstGeom prst="rect">
            <a:avLst/>
          </a:prstGeom>
          <a:noFill/>
          <a:ln w="9525">
            <a:noFill/>
          </a:ln>
        </p:spPr>
      </p:pic>
      <p:pic>
        <p:nvPicPr>
          <p:cNvPr id="11268" name="图片 6" descr="图片19"/>
          <p:cNvPicPr>
            <a:picLocks noChangeAspect="1"/>
          </p:cNvPicPr>
          <p:nvPr>
            <p:custDataLst>
              <p:tags r:id="rId4"/>
            </p:custDataLst>
          </p:nvPr>
        </p:nvPicPr>
        <p:blipFill>
          <a:blip r:embed="rId5"/>
          <a:stretch>
            <a:fillRect/>
          </a:stretch>
        </p:blipFill>
        <p:spPr>
          <a:xfrm>
            <a:off x="8604250" y="-4762"/>
            <a:ext cx="539750" cy="719137"/>
          </a:xfrm>
          <a:prstGeom prst="rect">
            <a:avLst/>
          </a:prstGeom>
          <a:noFill/>
          <a:ln w="9525">
            <a:noFill/>
          </a:ln>
        </p:spPr>
      </p:pic>
      <p:sp>
        <p:nvSpPr>
          <p:cNvPr id="2" name="竖排标题 1"/>
          <p:cNvSpPr>
            <a:spLocks noGrp="1"/>
          </p:cNvSpPr>
          <p:nvPr>
            <p:ph type="title" orient="vert"/>
          </p:nvPr>
        </p:nvSpPr>
        <p:spPr>
          <a:xfrm>
            <a:off x="7928351" y="952508"/>
            <a:ext cx="713238"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a:xfrm>
            <a:off x="660400" y="6350000"/>
            <a:ext cx="2024063"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nvPr>
        </p:nvSpPr>
        <p:spPr>
          <a:xfrm>
            <a:off x="3087688" y="6350000"/>
            <a:ext cx="29686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nvPr>
        </p:nvSpPr>
        <p:spPr>
          <a:xfrm>
            <a:off x="6457950" y="6350000"/>
            <a:ext cx="2025650"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63.xml"/><Relationship Id="rId20" Type="http://schemas.openxmlformats.org/officeDocument/2006/relationships/tags" Target="../tags/tag62.xml"/><Relationship Id="rId2" Type="http://schemas.openxmlformats.org/officeDocument/2006/relationships/slideLayout" Target="../slideLayouts/slideLayout2.xml"/><Relationship Id="rId19" Type="http://schemas.openxmlformats.org/officeDocument/2006/relationships/tags" Target="../tags/tag6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2" Type="http://schemas.openxmlformats.org/officeDocument/2006/relationships/theme" Target="../theme/theme2.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slideLayout" Target="../slideLayouts/slideLayout20.xml"/><Relationship Id="rId19" Type="http://schemas.openxmlformats.org/officeDocument/2006/relationships/tags" Target="../tags/tag124.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custDataLst>
              <p:tags r:id="rId19"/>
            </p:custDataLst>
          </p:nvPr>
        </p:nvSpPr>
        <p:spPr>
          <a:xfrm>
            <a:off x="501650" y="442913"/>
            <a:ext cx="8140700" cy="442912"/>
          </a:xfrm>
          <a:prstGeom prst="rect">
            <a:avLst/>
          </a:prstGeom>
          <a:noFill/>
          <a:ln w="9525">
            <a:noFill/>
          </a:ln>
        </p:spPr>
        <p:txBody>
          <a:bodyPr vert="horz" wrap="square" lIns="90170" tIns="46990" rIns="90170" bIns="46990"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20"/>
            </p:custDataLst>
          </p:nvPr>
        </p:nvSpPr>
        <p:spPr>
          <a:xfrm>
            <a:off x="501650" y="962025"/>
            <a:ext cx="8140700" cy="5387975"/>
          </a:xfrm>
          <a:prstGeom prst="rect">
            <a:avLst/>
          </a:prstGeom>
          <a:noFill/>
          <a:ln w="9525">
            <a:noFill/>
          </a:ln>
        </p:spPr>
        <p:txBody>
          <a:bodyPr vert="horz" wrap="square" lIns="90170" tIns="46990" rIns="90170" bIns="46990" anchor="t" anchorCtr="0"/>
          <a:p>
            <a:pPr lvl="0"/>
            <a:r>
              <a:rPr lang="zh-CN" altLang="en-US" dirty="0"/>
              <a:t>单击此处编辑母版文本样式</a:t>
            </a:r>
            <a:endParaRPr lang="zh-CN" altLang="en-US" dirty="0"/>
          </a:p>
          <a:p>
            <a:pPr lvl="1" indent="-171450"/>
            <a:r>
              <a:rPr lang="zh-CN" altLang="en-US" dirty="0"/>
              <a:t>第二级</a:t>
            </a:r>
            <a:endParaRPr lang="zh-CN" altLang="en-US" dirty="0"/>
          </a:p>
          <a:p>
            <a:pPr lvl="2" indent="-171450"/>
            <a:r>
              <a:rPr lang="zh-CN" altLang="en-US" dirty="0"/>
              <a:t>第三级</a:t>
            </a:r>
            <a:endParaRPr lang="zh-CN" altLang="en-US" dirty="0"/>
          </a:p>
          <a:p>
            <a:pPr lvl="3" indent="-171450"/>
            <a:r>
              <a:rPr lang="zh-CN" altLang="en-US" dirty="0"/>
              <a:t>第四级</a:t>
            </a:r>
            <a:endParaRPr lang="zh-CN" altLang="en-US" dirty="0"/>
          </a:p>
          <a:p>
            <a:pPr lvl="4" indent="-171450"/>
            <a:r>
              <a:rPr lang="zh-CN" altLang="en-US" dirty="0"/>
              <a:t>第五级</a:t>
            </a:r>
            <a:endParaRPr lang="zh-CN" altLang="en-US" dirty="0"/>
          </a:p>
        </p:txBody>
      </p:sp>
      <p:sp>
        <p:nvSpPr>
          <p:cNvPr id="4" name="日期占位符 3"/>
          <p:cNvSpPr>
            <a:spLocks noGrp="1"/>
          </p:cNvSpPr>
          <p:nvPr>
            <p:ph type="dt" sz="half" idx="2"/>
          </p:nvPr>
        </p:nvSpPr>
        <p:spPr>
          <a:xfrm>
            <a:off x="660400" y="6350000"/>
            <a:ext cx="2024063" cy="315913"/>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3"/>
          </p:nvPr>
        </p:nvSpPr>
        <p:spPr>
          <a:xfrm>
            <a:off x="3087688" y="6350000"/>
            <a:ext cx="2968625" cy="315913"/>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6" name="灯片编号占位符 5"/>
          <p:cNvSpPr>
            <a:spLocks noGrp="1"/>
          </p:cNvSpPr>
          <p:nvPr>
            <p:ph type="sldNum" sz="quarter" idx="4"/>
          </p:nvPr>
        </p:nvSpPr>
        <p:spPr>
          <a:xfrm>
            <a:off x="6457950" y="6350000"/>
            <a:ext cx="2025650" cy="315913"/>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50" name="标题占位符 1"/>
          <p:cNvSpPr>
            <a:spLocks noGrp="1"/>
          </p:cNvSpPr>
          <p:nvPr>
            <p:ph type="title"/>
            <p:custDataLst>
              <p:tags r:id="rId19"/>
            </p:custDataLst>
          </p:nvPr>
        </p:nvSpPr>
        <p:spPr>
          <a:xfrm>
            <a:off x="501650" y="442913"/>
            <a:ext cx="8140700" cy="442912"/>
          </a:xfrm>
          <a:prstGeom prst="rect">
            <a:avLst/>
          </a:prstGeom>
          <a:noFill/>
          <a:ln w="9525">
            <a:noFill/>
          </a:ln>
        </p:spPr>
        <p:txBody>
          <a:bodyPr vert="horz" wrap="square" lIns="90170" tIns="46990" rIns="90170" bIns="46990" anchor="ctr" anchorCtr="0"/>
          <a:p>
            <a:pPr lvl="0"/>
            <a:r>
              <a:rPr lang="zh-CN" altLang="en-US" dirty="0"/>
              <a:t>单击此处编辑母版标题样式</a:t>
            </a:r>
            <a:endParaRPr lang="zh-CN" altLang="en-US" dirty="0"/>
          </a:p>
        </p:txBody>
      </p:sp>
      <p:sp>
        <p:nvSpPr>
          <p:cNvPr id="2051" name="文本占位符 2"/>
          <p:cNvSpPr>
            <a:spLocks noGrp="1"/>
          </p:cNvSpPr>
          <p:nvPr>
            <p:ph type="body"/>
            <p:custDataLst>
              <p:tags r:id="rId20"/>
            </p:custDataLst>
          </p:nvPr>
        </p:nvSpPr>
        <p:spPr>
          <a:xfrm>
            <a:off x="501650" y="962025"/>
            <a:ext cx="8140700" cy="5387975"/>
          </a:xfrm>
          <a:prstGeom prst="rect">
            <a:avLst/>
          </a:prstGeom>
          <a:noFill/>
          <a:ln w="9525">
            <a:noFill/>
          </a:ln>
        </p:spPr>
        <p:txBody>
          <a:bodyPr vert="horz" wrap="square" lIns="90170" tIns="46990" rIns="90170" bIns="46990"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60400" y="6350000"/>
            <a:ext cx="2024063" cy="315913"/>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3"/>
          </p:nvPr>
        </p:nvSpPr>
        <p:spPr>
          <a:xfrm>
            <a:off x="3087688" y="6350000"/>
            <a:ext cx="2968625" cy="315913"/>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6" name="灯片编号占位符 5"/>
          <p:cNvSpPr>
            <a:spLocks noGrp="1"/>
          </p:cNvSpPr>
          <p:nvPr>
            <p:ph type="sldNum" sz="quarter" idx="4"/>
          </p:nvPr>
        </p:nvSpPr>
        <p:spPr>
          <a:xfrm>
            <a:off x="6457950" y="6350000"/>
            <a:ext cx="2025650" cy="315913"/>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5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6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1" Type="http://schemas.openxmlformats.org/officeDocument/2006/relationships/notesSlide" Target="../notesSlides/notesSlide1.xml"/><Relationship Id="rId20" Type="http://schemas.openxmlformats.org/officeDocument/2006/relationships/slideLayout" Target="../slideLayouts/slideLayout6.xml"/><Relationship Id="rId2" Type="http://schemas.openxmlformats.org/officeDocument/2006/relationships/tags" Target="../tags/tag129.xml"/><Relationship Id="rId19" Type="http://schemas.openxmlformats.org/officeDocument/2006/relationships/tags" Target="../tags/tag146.xml"/><Relationship Id="rId18" Type="http://schemas.openxmlformats.org/officeDocument/2006/relationships/tags" Target="../tags/tag145.xml"/><Relationship Id="rId17" Type="http://schemas.openxmlformats.org/officeDocument/2006/relationships/tags" Target="../tags/tag144.xml"/><Relationship Id="rId16" Type="http://schemas.openxmlformats.org/officeDocument/2006/relationships/tags" Target="../tags/tag143.xml"/><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4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3.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4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200.xml"/><Relationship Id="rId1" Type="http://schemas.openxmlformats.org/officeDocument/2006/relationships/tags" Target="../tags/tag19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073"/>
          <p:cNvSpPr>
            <a:spLocks noGrp="1"/>
          </p:cNvSpPr>
          <p:nvPr>
            <p:ph type="ctrTitle" idx="2" hasCustomPrompt="1"/>
          </p:nvPr>
        </p:nvSpPr>
        <p:spPr>
          <a:xfrm>
            <a:off x="685800" y="1303338"/>
            <a:ext cx="7772400" cy="1470025"/>
          </a:xfrm>
        </p:spPr>
        <p:txBody>
          <a:bodyPr wrap="square" lIns="0" tIns="0" rIns="0" bIns="0" rtlCol="0" anchor="ctr" anchorCtr="0">
            <a:normAutofit lnSpcReduction="10000"/>
          </a:bodyPr>
          <a:p>
            <a:pPr marL="0" marR="0" indent="0" algn="l" defTabSz="914400" rtl="0" eaLnBrk="1" fontAlgn="auto" latinLnBrk="0" hangingPunct="1">
              <a:lnSpc>
                <a:spcPct val="100000"/>
              </a:lnSpc>
              <a:spcBef>
                <a:spcPct val="0"/>
              </a:spcBef>
              <a:spcAft>
                <a:spcPct val="0"/>
              </a:spcAft>
              <a:buClrTx/>
              <a:buSzTx/>
              <a:buFontTx/>
              <a:buNone/>
            </a:pPr>
            <a:r>
              <a:rPr kumimoji="0" lang="zh-CN" altLang="zh-CN" sz="4400" b="1" i="0" u="none" strike="noStrike" kern="1200" cap="none" spc="200" normalizeH="0" baseline="0" noProof="0">
                <a:ln>
                  <a:noFill/>
                </a:ln>
                <a:solidFill>
                  <a:srgbClr val="FFFFFF"/>
                </a:solidFill>
                <a:effectLst/>
                <a:uLnTx/>
                <a:uFillTx/>
                <a:latin typeface="Arial" panose="020B0604020202020204" pitchFamily="34" charset="0"/>
                <a:ea typeface="宋体" panose="02010600030101010101" pitchFamily="2" charset="-122"/>
                <a:cs typeface="+mj-cs"/>
                <a:sym typeface="Arial" panose="020B0604020202020204" pitchFamily="34" charset="0"/>
              </a:rPr>
              <a:t>大学英语</a:t>
            </a:r>
            <a:endParaRPr kumimoji="0" lang="en-US" altLang="zh-CN" sz="4400" b="1" i="0" u="none" strike="noStrike" kern="1200" cap="none" spc="200" normalizeH="0" baseline="0" noProof="0">
              <a:ln>
                <a:noFill/>
              </a:ln>
              <a:solidFill>
                <a:srgbClr val="FFFFFF"/>
              </a:solidFill>
              <a:effectLst/>
              <a:uLnTx/>
              <a:uFillTx/>
              <a:latin typeface="Arial" panose="020B0604020202020204" pitchFamily="34" charset="0"/>
              <a:ea typeface="宋体" panose="02010600030101010101" pitchFamily="2" charset="-122"/>
              <a:cs typeface="+mj-cs"/>
              <a:sym typeface="Arial" panose="020B0604020202020204" pitchFamily="34" charset="0"/>
            </a:endParaRPr>
          </a:p>
        </p:txBody>
      </p:sp>
      <p:sp>
        <p:nvSpPr>
          <p:cNvPr id="3075" name="副标题 3074"/>
          <p:cNvSpPr>
            <a:spLocks noGrp="1"/>
          </p:cNvSpPr>
          <p:nvPr>
            <p:ph type="subTitle" idx="1"/>
          </p:nvPr>
        </p:nvSpPr>
        <p:spPr>
          <a:xfrm>
            <a:off x="685800" y="3422650"/>
            <a:ext cx="6400800" cy="1752600"/>
          </a:xfrm>
        </p:spPr>
        <p:txBody>
          <a:bodyPr>
            <a:noAutofit/>
          </a:bodyPr>
          <a:p>
            <a:pPr marL="0" indent="0" defTabSz="914400" fontAlgn="auto">
              <a:buClrTx/>
              <a:buSzTx/>
              <a:buNone/>
            </a:pPr>
            <a:r>
              <a:rPr lang="en-US" sz="4000" strike="noStrike" kern="1200" baseline="0" noProof="1">
                <a:solidFill>
                  <a:srgbClr val="FFC00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rPr>
              <a:t>Lesson 1 </a:t>
            </a:r>
            <a:r>
              <a:rPr lang="zh-CN" altLang="en-US" sz="4000" strike="noStrike" kern="1200" baseline="0" noProof="1">
                <a:solidFill>
                  <a:srgbClr val="FFC00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rPr>
              <a:t>名词</a:t>
            </a:r>
            <a:r>
              <a:rPr lang="en-US" altLang="zh-CN" sz="3200" strike="noStrike" kern="1200" baseline="0" noProof="1">
                <a:solidFill>
                  <a:srgbClr val="FFC00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rPr>
              <a:t>noun</a:t>
            </a:r>
            <a:r>
              <a:rPr lang="en-US" sz="4000" strike="noStrike" kern="1200" baseline="0" noProof="1">
                <a:solidFill>
                  <a:srgbClr val="FFC00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rPr>
              <a:t> </a:t>
            </a:r>
            <a:r>
              <a:rPr lang="en-US" sz="4000" strike="noStrike" kern="1200" baseline="0" noProof="1">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rPr>
              <a:t> </a:t>
            </a:r>
            <a:endParaRPr lang="en-US" sz="4000" strike="noStrike" kern="1200" baseline="0" noProof="1">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endParaRPr>
          </a:p>
          <a:p>
            <a:pPr marL="0" indent="0" defTabSz="914400" fontAlgn="auto">
              <a:buClrTx/>
              <a:buSzTx/>
              <a:buNone/>
            </a:pPr>
            <a:endParaRPr lang="zh-CN" altLang="en-US" sz="4000" strike="noStrike" kern="120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395605" y="2853055"/>
            <a:ext cx="1330325" cy="4953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247650" y="764540"/>
            <a:ext cx="8896350" cy="2640965"/>
          </a:xfrm>
        </p:spPr>
        <p:txBody>
          <a:bodyPr/>
          <a:p>
            <a:r>
              <a:rPr lang="zh-CN" altLang="en-US" sz="2400"/>
              <a:t>1.表</a:t>
            </a:r>
            <a:r>
              <a:rPr lang="zh-CN" altLang="en-US" sz="2400" u="sng"/>
              <a:t>机构单位</a:t>
            </a:r>
            <a:r>
              <a:rPr lang="zh-CN" altLang="en-US" sz="2400"/>
              <a:t>的集合名词</a:t>
            </a:r>
            <a:r>
              <a:rPr lang="zh-CN" altLang="en-US" sz="2400" u="sng"/>
              <a:t>有单复数之分</a:t>
            </a:r>
            <a:r>
              <a:rPr lang="zh-CN" altLang="en-US" sz="2400"/>
              <a:t>，而表</a:t>
            </a:r>
            <a:r>
              <a:rPr lang="zh-CN" altLang="en-US" sz="2400" u="sng"/>
              <a:t>单位成员</a:t>
            </a:r>
            <a:r>
              <a:rPr lang="zh-CN" altLang="en-US" sz="2400"/>
              <a:t>时，</a:t>
            </a:r>
            <a:r>
              <a:rPr lang="zh-CN" altLang="en-US" sz="2400" u="sng"/>
              <a:t>本身就是复数形式</a:t>
            </a:r>
            <a:r>
              <a:rPr lang="zh-CN" altLang="en-US" sz="2400"/>
              <a:t>，这类名词作主语时，其谓语有单复数之分。</a:t>
            </a:r>
            <a:endParaRPr lang="zh-CN" altLang="en-US" sz="2400"/>
          </a:p>
          <a:p>
            <a:pPr>
              <a:buFont typeface="Wingdings" panose="05000000000000000000" charset="0"/>
              <a:buChar char="Ø"/>
            </a:pPr>
            <a:r>
              <a:rPr lang="zh-CN" altLang="en-US" sz="2400"/>
              <a:t>如：committee， family， class， team，</a:t>
            </a:r>
            <a:r>
              <a:rPr lang="en-US" altLang="zh-CN" sz="2400"/>
              <a:t> </a:t>
            </a:r>
            <a:r>
              <a:rPr lang="zh-CN" altLang="en-US" sz="2400"/>
              <a:t>village， school， crow， audience</a:t>
            </a:r>
            <a:endParaRPr lang="zh-CN" altLang="en-US" sz="2400"/>
          </a:p>
        </p:txBody>
      </p:sp>
      <p:sp>
        <p:nvSpPr>
          <p:cNvPr id="5" name="文本框 4"/>
          <p:cNvSpPr txBox="1"/>
          <p:nvPr/>
        </p:nvSpPr>
        <p:spPr>
          <a:xfrm>
            <a:off x="192405" y="3512185"/>
            <a:ext cx="8771890" cy="237871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lnSpc>
                <a:spcPct val="130000"/>
              </a:lnSpc>
              <a:buFont typeface="Wingdings" panose="05000000000000000000" charset="0"/>
              <a:buChar char="l"/>
            </a:pPr>
            <a:r>
              <a:rPr lang="zh-CN" altLang="en-US" sz="2400"/>
              <a:t>school很特殊，当“全校学生”讲，作主语时，谓语动词要用单数形式。如果单纯表示</a:t>
            </a:r>
            <a:r>
              <a:rPr lang="en-US" altLang="zh-CN" sz="2400"/>
              <a:t>“</a:t>
            </a:r>
            <a:r>
              <a:rPr lang="zh-CN" altLang="en-US" sz="2400"/>
              <a:t>学校</a:t>
            </a:r>
            <a:r>
              <a:rPr lang="en-US" altLang="zh-CN" sz="2400"/>
              <a:t>”</a:t>
            </a:r>
            <a:r>
              <a:rPr lang="zh-CN" altLang="en-US" sz="2400"/>
              <a:t>的意思，则是可数名词。</a:t>
            </a:r>
            <a:endParaRPr lang="zh-CN" altLang="en-US" sz="2400"/>
          </a:p>
          <a:p>
            <a:pPr marL="342900" indent="-342900">
              <a:lnSpc>
                <a:spcPct val="130000"/>
              </a:lnSpc>
              <a:buFont typeface="Wingdings" panose="05000000000000000000" charset="0"/>
              <a:buChar char="Ø"/>
            </a:pPr>
            <a:r>
              <a:rPr lang="zh-CN" altLang="en-US" sz="2400"/>
              <a:t>The whole school </a:t>
            </a:r>
            <a:r>
              <a:rPr lang="zh-CN" altLang="en-US" sz="2400">
                <a:solidFill>
                  <a:srgbClr val="FF0000"/>
                </a:solidFill>
              </a:rPr>
              <a:t>was</a:t>
            </a:r>
            <a:r>
              <a:rPr lang="zh-CN" altLang="en-US" sz="2400"/>
              <a:t> punished.全校学生都受处罚。</a:t>
            </a:r>
            <a:endParaRPr lang="zh-CN" altLang="en-US" sz="2400"/>
          </a:p>
          <a:p>
            <a:pPr marL="342900" indent="-342900">
              <a:lnSpc>
                <a:spcPct val="130000"/>
              </a:lnSpc>
              <a:buFont typeface="Wingdings" panose="05000000000000000000" charset="0"/>
              <a:buChar char="Ø"/>
            </a:pPr>
            <a:r>
              <a:rPr lang="en-US" altLang="zh-CN" sz="2400"/>
              <a:t>There </a:t>
            </a:r>
            <a:r>
              <a:rPr lang="en-US" altLang="zh-CN" sz="2400">
                <a:solidFill>
                  <a:srgbClr val="FF0000"/>
                </a:solidFill>
              </a:rPr>
              <a:t>are</a:t>
            </a:r>
            <a:r>
              <a:rPr lang="en-US" altLang="zh-CN" sz="2400"/>
              <a:t> two school</a:t>
            </a:r>
            <a:r>
              <a:rPr lang="en-US" altLang="zh-CN" sz="2400">
                <a:solidFill>
                  <a:srgbClr val="FF0000"/>
                </a:solidFill>
              </a:rPr>
              <a:t>s</a:t>
            </a:r>
            <a:r>
              <a:rPr lang="en-US" altLang="zh-CN" sz="2400"/>
              <a:t> in this city. </a:t>
            </a:r>
            <a:r>
              <a:rPr lang="zh-CN" altLang="en-US" sz="2400"/>
              <a:t>这个城市有两所学校。</a:t>
            </a:r>
            <a:endParaRPr lang="zh-CN" altLang="en-US" sz="2400"/>
          </a:p>
          <a:p>
            <a:pPr marL="342900" indent="-342900">
              <a:buFont typeface="Wingdings" panose="05000000000000000000" charset="0"/>
              <a:buChar char="Ø"/>
            </a:pP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161290" y="692785"/>
            <a:ext cx="8896350" cy="2640965"/>
          </a:xfrm>
        </p:spPr>
        <p:txBody>
          <a:bodyPr>
            <a:normAutofit lnSpcReduction="20000"/>
          </a:bodyPr>
          <a:p>
            <a:r>
              <a:rPr lang="en-US" altLang="zh-CN" sz="2400"/>
              <a:t>2</a:t>
            </a:r>
            <a:r>
              <a:rPr lang="zh-CN" altLang="en-US" sz="2400"/>
              <a:t>.</a:t>
            </a:r>
            <a:r>
              <a:rPr lang="zh-CN" altLang="en-US" sz="2400" u="sng"/>
              <a:t>单数形式</a:t>
            </a:r>
            <a:r>
              <a:rPr lang="zh-CN" altLang="en-US" sz="2400">
                <a:solidFill>
                  <a:srgbClr val="FF0000"/>
                </a:solidFill>
              </a:rPr>
              <a:t>复数意义</a:t>
            </a:r>
            <a:r>
              <a:rPr lang="zh-CN" altLang="en-US" sz="2400"/>
              <a:t>的集合名词作主语时，其谓语动词用复数形式。现略举如下：</a:t>
            </a:r>
            <a:endParaRPr lang="zh-CN" altLang="en-US" sz="2400"/>
          </a:p>
          <a:p>
            <a:pPr>
              <a:buFont typeface="Wingdings" panose="05000000000000000000" charset="0"/>
              <a:buChar char="Ø"/>
            </a:pPr>
            <a:r>
              <a:rPr lang="zh-CN" altLang="en-US" sz="2400"/>
              <a:t>如：</a:t>
            </a:r>
            <a:r>
              <a:rPr sz="2400"/>
              <a:t>police警察 </a:t>
            </a:r>
            <a:r>
              <a:rPr lang="en-US" altLang="zh-CN" sz="2400"/>
              <a:t>            </a:t>
            </a:r>
            <a:r>
              <a:rPr sz="2400"/>
              <a:t> </a:t>
            </a:r>
            <a:r>
              <a:rPr lang="en-US" altLang="zh-CN" sz="2400"/>
              <a:t>  </a:t>
            </a:r>
            <a:r>
              <a:rPr sz="2400"/>
              <a:t>Poultry家禽</a:t>
            </a:r>
            <a:r>
              <a:rPr lang="en-US" altLang="zh-CN" sz="2400"/>
              <a:t>   </a:t>
            </a:r>
            <a:r>
              <a:rPr sz="2400"/>
              <a:t>Vermin害虫</a:t>
            </a:r>
            <a:endParaRPr sz="2400"/>
          </a:p>
          <a:p>
            <a:pPr marL="0" indent="0">
              <a:buFont typeface="Wingdings" panose="05000000000000000000" charset="0"/>
              <a:buNone/>
            </a:pPr>
            <a:r>
              <a:rPr lang="en-US" altLang="zh-CN" sz="2400"/>
              <a:t>        </a:t>
            </a:r>
            <a:r>
              <a:rPr sz="2400"/>
              <a:t>clergy牧师；职员</a:t>
            </a:r>
            <a:r>
              <a:rPr lang="en-US" altLang="zh-CN" sz="2400"/>
              <a:t>       </a:t>
            </a:r>
            <a:r>
              <a:rPr sz="2400"/>
              <a:t>foot步兵</a:t>
            </a:r>
            <a:r>
              <a:rPr lang="en-US" altLang="zh-CN" sz="2400"/>
              <a:t>         </a:t>
            </a:r>
            <a:r>
              <a:rPr sz="2400"/>
              <a:t>folk民众 </a:t>
            </a:r>
            <a:r>
              <a:rPr lang="en-US" altLang="zh-CN" sz="2400"/>
              <a:t>  </a:t>
            </a:r>
            <a:endParaRPr lang="en-US" altLang="zh-CN" sz="2400"/>
          </a:p>
          <a:p>
            <a:pPr marL="0" indent="0">
              <a:buFont typeface="Wingdings" panose="05000000000000000000" charset="0"/>
              <a:buNone/>
            </a:pPr>
            <a:r>
              <a:rPr lang="en-US" altLang="zh-CN" sz="2400"/>
              <a:t>        </a:t>
            </a:r>
            <a:r>
              <a:rPr sz="2400"/>
              <a:t>people人民 </a:t>
            </a:r>
            <a:r>
              <a:rPr lang="en-US" altLang="zh-CN" sz="2400"/>
              <a:t>              </a:t>
            </a:r>
            <a:r>
              <a:rPr sz="2400"/>
              <a:t>militia民兵</a:t>
            </a:r>
            <a:r>
              <a:rPr lang="en-US" altLang="zh-CN" sz="2400"/>
              <a:t>      </a:t>
            </a:r>
            <a:r>
              <a:rPr sz="2400">
                <a:sym typeface="+mn-ea"/>
              </a:rPr>
              <a:t>cattle牛群</a:t>
            </a:r>
            <a:endParaRPr lang="en-US" altLang="zh-CN" sz="2400"/>
          </a:p>
        </p:txBody>
      </p:sp>
      <p:sp>
        <p:nvSpPr>
          <p:cNvPr id="5" name="文本框 4"/>
          <p:cNvSpPr txBox="1"/>
          <p:nvPr/>
        </p:nvSpPr>
        <p:spPr>
          <a:xfrm>
            <a:off x="179705" y="3331845"/>
            <a:ext cx="8771890" cy="156845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buFont typeface="Wingdings" panose="05000000000000000000" charset="0"/>
              <a:buChar char="Ø"/>
            </a:pPr>
            <a:r>
              <a:rPr sz="2400"/>
              <a:t>The cattle are well-fed.这些</a:t>
            </a:r>
            <a:r>
              <a:rPr sz="2400">
                <a:solidFill>
                  <a:srgbClr val="FF0000"/>
                </a:solidFill>
              </a:rPr>
              <a:t>牲口</a:t>
            </a:r>
            <a:r>
              <a:rPr sz="2400"/>
              <a:t>喂得很好。</a:t>
            </a:r>
            <a:endParaRPr sz="2400"/>
          </a:p>
          <a:p>
            <a:pPr marL="342900" indent="-342900">
              <a:buFont typeface="Wingdings" panose="05000000000000000000" charset="0"/>
              <a:buChar char="Ø"/>
            </a:pPr>
            <a:r>
              <a:rPr sz="2400"/>
              <a:t>The police are after the thieves.</a:t>
            </a:r>
            <a:r>
              <a:rPr sz="2400">
                <a:solidFill>
                  <a:srgbClr val="FF0000"/>
                </a:solidFill>
              </a:rPr>
              <a:t>警察</a:t>
            </a:r>
            <a:r>
              <a:rPr sz="2400"/>
              <a:t>在追踪窃贼。</a:t>
            </a:r>
            <a:endParaRPr sz="2400"/>
          </a:p>
          <a:p>
            <a:pPr marL="342900" indent="-342900">
              <a:buFont typeface="Wingdings" panose="05000000000000000000" charset="0"/>
              <a:buChar char="Ø"/>
            </a:pPr>
            <a:r>
              <a:rPr sz="2400"/>
              <a:t>The clergy of that company were against the plan.那个公司的职员反对这个计划。</a:t>
            </a:r>
            <a:endParaRPr sz="2400"/>
          </a:p>
        </p:txBody>
      </p:sp>
      <p:sp>
        <p:nvSpPr>
          <p:cNvPr id="6" name="圆角矩形 5"/>
          <p:cNvSpPr/>
          <p:nvPr/>
        </p:nvSpPr>
        <p:spPr>
          <a:xfrm>
            <a:off x="1043305" y="2780665"/>
            <a:ext cx="1787525" cy="367030"/>
          </a:xfrm>
          <a:prstGeom prst="round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79705" y="5013325"/>
            <a:ext cx="8771890" cy="156845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buFont typeface="Wingdings" panose="05000000000000000000" charset="0"/>
              <a:buChar char="l"/>
            </a:pPr>
            <a:r>
              <a:rPr sz="2400"/>
              <a:t>而 people当“民族”讲有单复数之分；当“人民”讲本身就是复数形式。</a:t>
            </a:r>
            <a:endParaRPr sz="2400"/>
          </a:p>
          <a:p>
            <a:pPr marL="342900" indent="-342900">
              <a:buFont typeface="Wingdings" panose="05000000000000000000" charset="0"/>
              <a:buChar char="Ø"/>
            </a:pPr>
            <a:r>
              <a:rPr sz="2400"/>
              <a:t>The Chinese are an industrious people.中国人是勤劳的民族。</a:t>
            </a:r>
            <a:endParaRPr sz="2400"/>
          </a:p>
          <a:p>
            <a:pPr marL="342900" indent="-342900">
              <a:buFont typeface="Wingdings" panose="05000000000000000000" charset="0"/>
              <a:buChar char="Ø"/>
            </a:pPr>
            <a:r>
              <a:rPr sz="2400"/>
              <a:t>There are many people</a:t>
            </a:r>
            <a:r>
              <a:rPr sz="2400">
                <a:solidFill>
                  <a:srgbClr val="FF0000"/>
                </a:solidFill>
              </a:rPr>
              <a:t>s</a:t>
            </a:r>
            <a:r>
              <a:rPr sz="2400"/>
              <a:t> in China.中国有很多不同民族。</a:t>
            </a:r>
            <a:endParaRPr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130175" y="750570"/>
            <a:ext cx="8896350" cy="2640965"/>
          </a:xfrm>
        </p:spPr>
        <p:txBody>
          <a:bodyPr>
            <a:normAutofit lnSpcReduction="20000"/>
          </a:bodyPr>
          <a:p>
            <a:r>
              <a:rPr lang="en-US" altLang="zh-CN" sz="2400"/>
              <a:t>3</a:t>
            </a:r>
            <a:r>
              <a:rPr lang="zh-CN" altLang="en-US" sz="2400"/>
              <a:t>.</a:t>
            </a:r>
            <a:r>
              <a:rPr lang="zh-CN" altLang="en-US" sz="2400">
                <a:solidFill>
                  <a:srgbClr val="FF0000"/>
                </a:solidFill>
              </a:rPr>
              <a:t>表示民族的集合名词</a:t>
            </a:r>
            <a:r>
              <a:rPr lang="zh-CN" altLang="en-US" sz="2400"/>
              <a:t>本身就为</a:t>
            </a:r>
            <a:r>
              <a:rPr lang="zh-CN" altLang="en-US" sz="2400" u="sng"/>
              <a:t>复数名词</a:t>
            </a:r>
            <a:r>
              <a:rPr lang="zh-CN" altLang="en-US" sz="2400"/>
              <a:t>，当其作主语时，谓语动词要用复数形式。</a:t>
            </a:r>
            <a:endParaRPr lang="zh-CN" altLang="en-US" sz="2400"/>
          </a:p>
          <a:p>
            <a:pPr>
              <a:buFont typeface="Wingdings" panose="05000000000000000000" charset="0"/>
              <a:buChar char="Ø"/>
            </a:pPr>
            <a:r>
              <a:rPr lang="zh-CN" altLang="en-US" sz="2400"/>
              <a:t>如：</a:t>
            </a:r>
            <a:r>
              <a:rPr sz="2400"/>
              <a:t>the Chinese中国人</a:t>
            </a:r>
            <a:r>
              <a:rPr lang="en-US" altLang="zh-CN" sz="2400"/>
              <a:t>  </a:t>
            </a:r>
            <a:r>
              <a:rPr sz="2400"/>
              <a:t>the Japanese日本人</a:t>
            </a:r>
            <a:endParaRPr sz="2400"/>
          </a:p>
          <a:p>
            <a:pPr marL="0" indent="0">
              <a:buFont typeface="Wingdings" panose="05000000000000000000" charset="0"/>
              <a:buNone/>
            </a:pPr>
            <a:r>
              <a:rPr lang="en-US" altLang="zh-CN" sz="2400"/>
              <a:t>         </a:t>
            </a:r>
            <a:r>
              <a:rPr sz="2400"/>
              <a:t>the English英国人</a:t>
            </a:r>
            <a:r>
              <a:rPr lang="en-US" altLang="zh-CN" sz="2400"/>
              <a:t>   </a:t>
            </a:r>
            <a:r>
              <a:rPr sz="2400"/>
              <a:t>the French法国人</a:t>
            </a:r>
            <a:endParaRPr sz="2400"/>
          </a:p>
          <a:p>
            <a:pPr marL="0" indent="0">
              <a:buFont typeface="Wingdings" panose="05000000000000000000" charset="0"/>
              <a:buNone/>
            </a:pPr>
            <a:r>
              <a:rPr lang="en-US" altLang="zh-CN" sz="2400"/>
              <a:t>         </a:t>
            </a:r>
            <a:r>
              <a:rPr sz="2400"/>
              <a:t>the Irish爱尔兰人</a:t>
            </a:r>
            <a:r>
              <a:rPr lang="en-US" altLang="zh-CN" sz="2400"/>
              <a:t>     </a:t>
            </a:r>
            <a:r>
              <a:rPr sz="2400"/>
              <a:t>the Dutch荷兰人</a:t>
            </a:r>
            <a:endParaRPr sz="2400"/>
          </a:p>
        </p:txBody>
      </p:sp>
      <p:sp>
        <p:nvSpPr>
          <p:cNvPr id="5" name="文本框 4"/>
          <p:cNvSpPr txBox="1"/>
          <p:nvPr/>
        </p:nvSpPr>
        <p:spPr>
          <a:xfrm>
            <a:off x="192405" y="3512185"/>
            <a:ext cx="8771890" cy="119888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buFont typeface="Wingdings" panose="05000000000000000000" charset="0"/>
              <a:buChar char="Ø"/>
            </a:pPr>
            <a:r>
              <a:rPr lang="zh-CN" altLang="en-US" sz="2400"/>
              <a:t>The English </a:t>
            </a:r>
            <a:r>
              <a:rPr lang="zh-CN" altLang="en-US" sz="2400">
                <a:solidFill>
                  <a:srgbClr val="FF0000"/>
                </a:solidFill>
              </a:rPr>
              <a:t>are</a:t>
            </a:r>
            <a:r>
              <a:rPr lang="zh-CN" altLang="en-US" sz="2400"/>
              <a:t> noted for their humour.英国人以幽默感而著称。</a:t>
            </a:r>
            <a:endParaRPr lang="zh-CN" altLang="en-US" sz="2400"/>
          </a:p>
          <a:p>
            <a:pPr marL="342900" indent="-342900">
              <a:buFont typeface="Wingdings" panose="05000000000000000000" charset="0"/>
              <a:buChar char="Ø"/>
            </a:pP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130175" y="750570"/>
            <a:ext cx="8896350" cy="3651885"/>
          </a:xfrm>
        </p:spPr>
        <p:txBody>
          <a:bodyPr>
            <a:normAutofit/>
          </a:bodyPr>
          <a:p>
            <a:r>
              <a:rPr lang="en-US" altLang="zh-CN" sz="2400"/>
              <a:t>4</a:t>
            </a:r>
            <a:r>
              <a:rPr lang="zh-CN" altLang="en-US" sz="2400"/>
              <a:t>.</a:t>
            </a:r>
            <a:r>
              <a:rPr lang="zh-CN" altLang="en-US" sz="2400">
                <a:solidFill>
                  <a:srgbClr val="FF0000"/>
                </a:solidFill>
              </a:rPr>
              <a:t>表物质的集合名词</a:t>
            </a:r>
            <a:r>
              <a:rPr lang="zh-CN" altLang="en-US" sz="2400"/>
              <a:t>实为</a:t>
            </a:r>
            <a:r>
              <a:rPr lang="zh-CN" altLang="en-US" sz="2400" u="sng"/>
              <a:t>不可数名词</a:t>
            </a:r>
            <a:r>
              <a:rPr lang="zh-CN" altLang="en-US" sz="2400"/>
              <a:t>。这类集合名词要用单位量词如 a piece of来计数。作主语时，其</a:t>
            </a:r>
            <a:r>
              <a:rPr lang="zh-CN" altLang="en-US" sz="2400" u="sng"/>
              <a:t>谓语动词用单数形式还是用复数形式取于单位量词是单数形式还是复数形式</a:t>
            </a:r>
            <a:r>
              <a:rPr lang="zh-CN" altLang="en-US" sz="2400"/>
              <a:t>，</a:t>
            </a:r>
            <a:r>
              <a:rPr lang="zh-CN" altLang="en-US" sz="2400">
                <a:solidFill>
                  <a:srgbClr val="FF0000"/>
                </a:solidFill>
              </a:rPr>
              <a:t>若这类名词直接作主语，其谓语动词用单数形式</a:t>
            </a:r>
            <a:r>
              <a:rPr lang="zh-CN" altLang="en-US" sz="2400"/>
              <a:t>。</a:t>
            </a:r>
            <a:endParaRPr lang="zh-CN" altLang="en-US" sz="2400"/>
          </a:p>
          <a:p>
            <a:pPr>
              <a:buFont typeface="Wingdings" panose="05000000000000000000" charset="0"/>
              <a:buChar char="Ø"/>
            </a:pPr>
            <a:r>
              <a:rPr lang="zh-CN" altLang="en-US" sz="2400"/>
              <a:t>如：</a:t>
            </a:r>
            <a:r>
              <a:rPr sz="2400"/>
              <a:t>clothing农物</a:t>
            </a:r>
            <a:r>
              <a:rPr lang="en-US" altLang="zh-CN" sz="2400"/>
              <a:t>   </a:t>
            </a:r>
            <a:r>
              <a:rPr sz="2400"/>
              <a:t> furniture家具</a:t>
            </a:r>
            <a:r>
              <a:rPr lang="en-US" altLang="zh-CN" sz="2400"/>
              <a:t>   </a:t>
            </a:r>
            <a:r>
              <a:rPr sz="2400"/>
              <a:t>merchandise商品 </a:t>
            </a:r>
            <a:r>
              <a:rPr lang="en-US" altLang="zh-CN" sz="2400"/>
              <a:t>  </a:t>
            </a:r>
            <a:endParaRPr lang="en-US" altLang="zh-CN" sz="2400"/>
          </a:p>
          <a:p>
            <a:pPr marL="0" indent="0">
              <a:buFont typeface="Wingdings" panose="05000000000000000000" charset="0"/>
              <a:buNone/>
            </a:pPr>
            <a:r>
              <a:rPr lang="en-US" altLang="zh-CN" sz="2400"/>
              <a:t>         </a:t>
            </a:r>
            <a:r>
              <a:rPr sz="2400"/>
              <a:t>luggage行李</a:t>
            </a:r>
            <a:r>
              <a:rPr lang="en-US" altLang="zh-CN" sz="2400"/>
              <a:t>    </a:t>
            </a:r>
            <a:r>
              <a:rPr sz="2400"/>
              <a:t>baggage行李</a:t>
            </a:r>
            <a:endParaRPr sz="2400"/>
          </a:p>
        </p:txBody>
      </p:sp>
      <p:sp>
        <p:nvSpPr>
          <p:cNvPr id="5" name="文本框 4"/>
          <p:cNvSpPr txBox="1"/>
          <p:nvPr/>
        </p:nvSpPr>
        <p:spPr>
          <a:xfrm>
            <a:off x="107315" y="4293235"/>
            <a:ext cx="8771890" cy="1863725"/>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lnSpc>
                <a:spcPct val="120000"/>
              </a:lnSpc>
              <a:buFont typeface="Wingdings" panose="05000000000000000000" charset="0"/>
              <a:buChar char="Ø"/>
            </a:pPr>
            <a:r>
              <a:rPr lang="zh-CN" altLang="en-US" sz="2400"/>
              <a:t>Much clothing </a:t>
            </a:r>
            <a:r>
              <a:rPr lang="zh-CN" altLang="en-US" sz="2400">
                <a:solidFill>
                  <a:srgbClr val="FF0000"/>
                </a:solidFill>
              </a:rPr>
              <a:t>is</a:t>
            </a:r>
            <a:r>
              <a:rPr lang="zh-CN" altLang="en-US" sz="2400"/>
              <a:t> needed in cold places.寒冷的地方需要很多衣物。</a:t>
            </a:r>
            <a:endParaRPr lang="zh-CN" altLang="en-US" sz="2400"/>
          </a:p>
          <a:p>
            <a:pPr marL="342900" indent="-342900">
              <a:lnSpc>
                <a:spcPct val="120000"/>
              </a:lnSpc>
              <a:buFont typeface="Wingdings" panose="05000000000000000000" charset="0"/>
              <a:buChar char="Ø"/>
            </a:pPr>
            <a:r>
              <a:rPr lang="zh-CN" altLang="en-US" sz="2400"/>
              <a:t>There </a:t>
            </a:r>
            <a:r>
              <a:rPr lang="zh-CN" altLang="en-US" sz="2400">
                <a:solidFill>
                  <a:srgbClr val="FF0000"/>
                </a:solidFill>
              </a:rPr>
              <a:t>are</a:t>
            </a:r>
            <a:r>
              <a:rPr lang="zh-CN" altLang="en-US" sz="2400"/>
              <a:t> </a:t>
            </a:r>
            <a:r>
              <a:rPr lang="zh-CN" altLang="en-US" sz="2400" u="sng"/>
              <a:t>two pieces of</a:t>
            </a:r>
            <a:r>
              <a:rPr lang="zh-CN" altLang="en-US" sz="2400"/>
              <a:t> luggage in the room.房间里有两件行李。</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71450"/>
            <a:ext cx="9144000" cy="7019925"/>
          </a:xfrm>
          <a:prstGeom prst="rect">
            <a:avLst/>
          </a:prstGeom>
          <a:solidFill>
            <a:srgbClr val="3E516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7106" name="Text Box 3"/>
          <p:cNvSpPr txBox="1"/>
          <p:nvPr/>
        </p:nvSpPr>
        <p:spPr>
          <a:xfrm>
            <a:off x="136525" y="990600"/>
            <a:ext cx="549275" cy="4038600"/>
          </a:xfrm>
          <a:prstGeom prst="rect">
            <a:avLst/>
          </a:prstGeom>
          <a:noFill/>
          <a:ln w="9525">
            <a:noFill/>
          </a:ln>
        </p:spPr>
        <p:txBody>
          <a:bodyPr vert="eaVert" anchor="t" anchorCtr="0">
            <a:spAutoFit/>
          </a:bodyPr>
          <a:p>
            <a:pPr>
              <a:spcBef>
                <a:spcPct val="50000"/>
              </a:spcBef>
            </a:pPr>
            <a:r>
              <a:rPr lang="en-US" altLang="zh-CN" sz="2400" dirty="0">
                <a:solidFill>
                  <a:srgbClr val="FFFF66"/>
                </a:solidFill>
                <a:latin typeface="Times New Roman" panose="02020603050405020304" pitchFamily="18" charset="0"/>
                <a:ea typeface="宋体" panose="02010600030101010101" pitchFamily="2" charset="-122"/>
              </a:rPr>
              <a:t>                  </a:t>
            </a:r>
            <a:r>
              <a:rPr lang="zh-CN" altLang="en-US" sz="2400" b="1" dirty="0">
                <a:solidFill>
                  <a:schemeClr val="bg1"/>
                </a:solidFill>
                <a:latin typeface="Times New Roman" panose="02020603050405020304" pitchFamily="18" charset="0"/>
                <a:ea typeface="宋体" panose="02010600030101010101" pitchFamily="2" charset="-122"/>
              </a:rPr>
              <a:t>名词的种类</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47107" name="AutoShape 4"/>
          <p:cNvSpPr/>
          <p:nvPr/>
        </p:nvSpPr>
        <p:spPr>
          <a:xfrm>
            <a:off x="684213" y="765175"/>
            <a:ext cx="287337" cy="4032250"/>
          </a:xfrm>
          <a:prstGeom prst="leftBrace">
            <a:avLst>
              <a:gd name="adj1" fmla="val 116553"/>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08" name="Text Box 5"/>
          <p:cNvSpPr txBox="1"/>
          <p:nvPr/>
        </p:nvSpPr>
        <p:spPr>
          <a:xfrm>
            <a:off x="971550" y="765175"/>
            <a:ext cx="1524000"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专有名词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7109" name="Text Box 6"/>
          <p:cNvSpPr txBox="1"/>
          <p:nvPr/>
        </p:nvSpPr>
        <p:spPr>
          <a:xfrm>
            <a:off x="863600" y="3467100"/>
            <a:ext cx="19050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普通名词：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7110" name="AutoShape 7"/>
          <p:cNvSpPr/>
          <p:nvPr/>
        </p:nvSpPr>
        <p:spPr>
          <a:xfrm>
            <a:off x="2495550" y="1689100"/>
            <a:ext cx="381000" cy="3686175"/>
          </a:xfrm>
          <a:prstGeom prst="leftBrace">
            <a:avLst>
              <a:gd name="adj1" fmla="val 60110"/>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1" name="Text Box 8"/>
          <p:cNvSpPr txBox="1"/>
          <p:nvPr/>
        </p:nvSpPr>
        <p:spPr>
          <a:xfrm>
            <a:off x="2768600" y="156845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7112" name="Text Box 9"/>
          <p:cNvSpPr txBox="1"/>
          <p:nvPr/>
        </p:nvSpPr>
        <p:spPr>
          <a:xfrm>
            <a:off x="3048000" y="438150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不可数：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7113" name="AutoShape 10"/>
          <p:cNvSpPr/>
          <p:nvPr/>
        </p:nvSpPr>
        <p:spPr>
          <a:xfrm>
            <a:off x="3776663" y="1063625"/>
            <a:ext cx="215900" cy="1655763"/>
          </a:xfrm>
          <a:prstGeom prst="leftBrace">
            <a:avLst>
              <a:gd name="adj1" fmla="val 63696"/>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4" name="AutoShape 11"/>
          <p:cNvSpPr/>
          <p:nvPr/>
        </p:nvSpPr>
        <p:spPr>
          <a:xfrm>
            <a:off x="4140200" y="4151313"/>
            <a:ext cx="215900" cy="877887"/>
          </a:xfrm>
          <a:prstGeom prst="leftBrace">
            <a:avLst>
              <a:gd name="adj1" fmla="val 47118"/>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5" name="Text Box 12"/>
          <p:cNvSpPr txBox="1"/>
          <p:nvPr/>
        </p:nvSpPr>
        <p:spPr>
          <a:xfrm>
            <a:off x="3708400" y="1063625"/>
            <a:ext cx="5364163"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个体名词 </a:t>
            </a:r>
            <a:r>
              <a:rPr lang="en-US" altLang="zh-CN" sz="2400" dirty="0">
                <a:solidFill>
                  <a:schemeClr val="bg1"/>
                </a:solidFill>
                <a:latin typeface="Times New Roman" panose="02020603050405020304" pitchFamily="18" charset="0"/>
                <a:ea typeface="宋体" panose="02010600030101010101" pitchFamily="2" charset="-122"/>
              </a:rPr>
              <a:t>apple, house, dog, desk, pen</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7116" name="Text Box 13"/>
          <p:cNvSpPr txBox="1"/>
          <p:nvPr/>
        </p:nvSpPr>
        <p:spPr>
          <a:xfrm>
            <a:off x="3549650" y="2328863"/>
            <a:ext cx="5435600" cy="460375"/>
          </a:xfrm>
          <a:prstGeom prst="rect">
            <a:avLst/>
          </a:prstGeom>
          <a:noFill/>
          <a:ln w="9525">
            <a:noFill/>
          </a:ln>
        </p:spPr>
        <p:txBody>
          <a:bodyPr anchor="t" anchorCtr="0">
            <a:spAutoFit/>
          </a:bodyPr>
          <a:p>
            <a:pPr algn="ctr">
              <a:spcBef>
                <a:spcPct val="50000"/>
              </a:spcBef>
            </a:pPr>
            <a:r>
              <a:rPr lang="zh-CN" altLang="en-US" sz="2400" dirty="0">
                <a:solidFill>
                  <a:srgbClr val="FFFF00"/>
                </a:solidFill>
                <a:latin typeface="Times New Roman" panose="02020603050405020304" pitchFamily="18" charset="0"/>
                <a:ea typeface="宋体" panose="02010600030101010101" pitchFamily="2" charset="-122"/>
              </a:rPr>
              <a:t>集体名词 </a:t>
            </a:r>
            <a:r>
              <a:rPr lang="en-US" altLang="zh-CN" sz="2400" dirty="0">
                <a:solidFill>
                  <a:schemeClr val="bg1"/>
                </a:solidFill>
                <a:latin typeface="Times New Roman" panose="02020603050405020304" pitchFamily="18" charset="0"/>
                <a:ea typeface="宋体" panose="02010600030101010101" pitchFamily="2" charset="-122"/>
              </a:rPr>
              <a:t>people, family, class, group</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7117" name="Text Box 14"/>
          <p:cNvSpPr txBox="1"/>
          <p:nvPr/>
        </p:nvSpPr>
        <p:spPr>
          <a:xfrm>
            <a:off x="4198938" y="3922713"/>
            <a:ext cx="4724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物质名词： </a:t>
            </a:r>
            <a:r>
              <a:rPr lang="en-US" altLang="zh-CN" sz="2400" dirty="0">
                <a:solidFill>
                  <a:schemeClr val="bg1"/>
                </a:solidFill>
                <a:latin typeface="Times New Roman" panose="02020603050405020304" pitchFamily="18" charset="0"/>
                <a:ea typeface="宋体" panose="02010600030101010101" pitchFamily="2" charset="-122"/>
              </a:rPr>
              <a:t>water, paper, air, milk</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7118" name="Text Box 15"/>
          <p:cNvSpPr txBox="1"/>
          <p:nvPr/>
        </p:nvSpPr>
        <p:spPr>
          <a:xfrm>
            <a:off x="4341813" y="4727575"/>
            <a:ext cx="5113337" cy="2122488"/>
          </a:xfrm>
          <a:prstGeom prst="rect">
            <a:avLst/>
          </a:prstGeom>
          <a:noFill/>
          <a:ln w="9525">
            <a:noFill/>
          </a:ln>
        </p:spPr>
        <p:txBody>
          <a:bodyPr anchor="t" anchorCtr="0">
            <a:spAutoFit/>
          </a:bodyPr>
          <a:p>
            <a:pP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抽象名词： </a:t>
            </a:r>
            <a:r>
              <a:rPr lang="en-US" altLang="zh-CN" sz="2400" dirty="0">
                <a:solidFill>
                  <a:schemeClr val="bg1"/>
                </a:solidFill>
                <a:latin typeface="Times New Roman" panose="02020603050405020304" pitchFamily="18" charset="0"/>
                <a:ea typeface="宋体" panose="02010600030101010101" pitchFamily="2" charset="-122"/>
              </a:rPr>
              <a:t>work, homework,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information, health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news,  love, friendship</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7119" name="Rectangle 17"/>
          <p:cNvSpPr/>
          <p:nvPr/>
        </p:nvSpPr>
        <p:spPr>
          <a:xfrm>
            <a:off x="374650" y="5375275"/>
            <a:ext cx="4752975" cy="1311275"/>
          </a:xfrm>
          <a:prstGeom prst="rect">
            <a:avLst/>
          </a:prstGeom>
          <a:noFill/>
          <a:ln w="9525">
            <a:noFill/>
          </a:ln>
        </p:spPr>
        <p:txBody>
          <a:bodyPr anchor="t" anchorCtr="0">
            <a:spAutoFit/>
          </a:bodyPr>
          <a:p>
            <a:r>
              <a:rPr lang="zh-CN" altLang="en-US" sz="2000" b="1" dirty="0">
                <a:solidFill>
                  <a:schemeClr val="bg1"/>
                </a:solidFill>
                <a:latin typeface="Arial" panose="020B0604020202020204" pitchFamily="34" charset="0"/>
                <a:ea typeface="宋体" panose="02010600030101010101" pitchFamily="2" charset="-122"/>
              </a:rPr>
              <a:t>物质名词与抽象名词一般无法用数目计算，为不可数名词。 不可数名词前不能加冠词</a:t>
            </a:r>
            <a:r>
              <a:rPr lang="en-US" altLang="zh-CN" sz="2000" b="1" dirty="0">
                <a:solidFill>
                  <a:schemeClr val="bg1"/>
                </a:solidFill>
                <a:latin typeface="Arial" panose="020B0604020202020204" pitchFamily="34" charset="0"/>
                <a:ea typeface="宋体" panose="02010600030101010101" pitchFamily="2" charset="-122"/>
              </a:rPr>
              <a:t>a </a:t>
            </a:r>
            <a:r>
              <a:rPr lang="zh-CN" altLang="en-US" sz="2000" b="1" dirty="0">
                <a:solidFill>
                  <a:schemeClr val="bg1"/>
                </a:solidFill>
                <a:latin typeface="Arial" panose="020B0604020202020204" pitchFamily="34" charset="0"/>
                <a:ea typeface="宋体" panose="02010600030101010101" pitchFamily="2" charset="-122"/>
              </a:rPr>
              <a:t>或</a:t>
            </a:r>
            <a:r>
              <a:rPr lang="en-US" altLang="zh-CN" sz="2000" b="1" dirty="0">
                <a:solidFill>
                  <a:schemeClr val="bg1"/>
                </a:solidFill>
                <a:latin typeface="Arial" panose="020B0604020202020204" pitchFamily="34" charset="0"/>
                <a:ea typeface="宋体" panose="02010600030101010101" pitchFamily="2" charset="-122"/>
              </a:rPr>
              <a:t>an</a:t>
            </a:r>
            <a:r>
              <a:rPr lang="zh-CN" altLang="en-US" sz="2000" b="1" dirty="0">
                <a:solidFill>
                  <a:schemeClr val="bg1"/>
                </a:solidFill>
                <a:latin typeface="Arial" panose="020B0604020202020204" pitchFamily="34" charset="0"/>
                <a:ea typeface="宋体" panose="02010600030101010101" pitchFamily="2" charset="-122"/>
              </a:rPr>
              <a:t>来表示量， 也没有复数形式。</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3" name="椭圆 2"/>
          <p:cNvSpPr/>
          <p:nvPr/>
        </p:nvSpPr>
        <p:spPr>
          <a:xfrm>
            <a:off x="3992563" y="989013"/>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椭圆 3"/>
          <p:cNvSpPr/>
          <p:nvPr/>
        </p:nvSpPr>
        <p:spPr>
          <a:xfrm>
            <a:off x="3992563" y="2273300"/>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直接箭头连接符 4"/>
          <p:cNvCxnSpPr/>
          <p:nvPr/>
        </p:nvCxnSpPr>
        <p:spPr>
          <a:xfrm flipH="1" flipV="1">
            <a:off x="3933825" y="773113"/>
            <a:ext cx="2746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924300" y="2817813"/>
            <a:ext cx="284163" cy="25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64050" y="2798763"/>
            <a:ext cx="333375"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464050" y="773113"/>
            <a:ext cx="2619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26" name="文本框 8"/>
          <p:cNvSpPr txBox="1"/>
          <p:nvPr/>
        </p:nvSpPr>
        <p:spPr>
          <a:xfrm>
            <a:off x="3549650" y="120650"/>
            <a:ext cx="669925" cy="644525"/>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个体的人</a:t>
            </a:r>
            <a:endParaRPr lang="zh-CN" altLang="en-US">
              <a:solidFill>
                <a:srgbClr val="FFFF00"/>
              </a:solidFill>
              <a:latin typeface="Arial" panose="020B0604020202020204" pitchFamily="34" charset="0"/>
              <a:ea typeface="宋体" panose="02010600030101010101" pitchFamily="2" charset="-122"/>
            </a:endParaRPr>
          </a:p>
        </p:txBody>
      </p:sp>
      <p:sp>
        <p:nvSpPr>
          <p:cNvPr id="47127" name="文本框 9"/>
          <p:cNvSpPr txBox="1"/>
          <p:nvPr/>
        </p:nvSpPr>
        <p:spPr>
          <a:xfrm>
            <a:off x="4464050" y="127000"/>
            <a:ext cx="931863" cy="646113"/>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个体的事物</a:t>
            </a:r>
            <a:endParaRPr lang="zh-CN" altLang="en-US">
              <a:solidFill>
                <a:srgbClr val="FFFF00"/>
              </a:solidFill>
              <a:latin typeface="Arial" panose="020B0604020202020204" pitchFamily="34" charset="0"/>
              <a:ea typeface="宋体" panose="02010600030101010101" pitchFamily="2" charset="-122"/>
            </a:endParaRPr>
          </a:p>
        </p:txBody>
      </p:sp>
      <p:sp>
        <p:nvSpPr>
          <p:cNvPr id="47128" name="文本框 10"/>
          <p:cNvSpPr txBox="1"/>
          <p:nvPr/>
        </p:nvSpPr>
        <p:spPr>
          <a:xfrm>
            <a:off x="3330575" y="3106738"/>
            <a:ext cx="1027113"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一群人</a:t>
            </a:r>
            <a:endParaRPr lang="zh-CN" altLang="en-US">
              <a:solidFill>
                <a:srgbClr val="FFFF00"/>
              </a:solidFill>
              <a:latin typeface="Arial" panose="020B0604020202020204" pitchFamily="34" charset="0"/>
              <a:ea typeface="宋体" panose="02010600030101010101" pitchFamily="2" charset="-122"/>
            </a:endParaRPr>
          </a:p>
        </p:txBody>
      </p:sp>
      <p:sp>
        <p:nvSpPr>
          <p:cNvPr id="47129" name="文本框 11"/>
          <p:cNvSpPr txBox="1"/>
          <p:nvPr/>
        </p:nvSpPr>
        <p:spPr>
          <a:xfrm>
            <a:off x="4464050" y="3106738"/>
            <a:ext cx="1195388"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一些事物</a:t>
            </a:r>
            <a:endParaRPr lang="zh-CN" altLang="en-US">
              <a:solidFill>
                <a:srgbClr val="FFFF00"/>
              </a:solidFill>
              <a:latin typeface="Arial" panose="020B0604020202020204" pitchFamily="34" charset="0"/>
              <a:ea typeface="宋体" panose="02010600030101010101" pitchFamily="2" charset="-122"/>
            </a:endParaRPr>
          </a:p>
        </p:txBody>
      </p:sp>
      <p:sp>
        <p:nvSpPr>
          <p:cNvPr id="18" name="椭圆 17"/>
          <p:cNvSpPr/>
          <p:nvPr/>
        </p:nvSpPr>
        <p:spPr>
          <a:xfrm>
            <a:off x="4067175" y="3789363"/>
            <a:ext cx="1800225" cy="719138"/>
          </a:xfrm>
          <a:prstGeom prst="ellipse">
            <a:avLst/>
          </a:prstGeom>
          <a:noFill/>
          <a:ln w="44450"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 name="上箭头 20"/>
          <p:cNvSpPr/>
          <p:nvPr/>
        </p:nvSpPr>
        <p:spPr>
          <a:xfrm>
            <a:off x="4572000" y="3014663"/>
            <a:ext cx="715963" cy="647700"/>
          </a:xfrm>
          <a:prstGeom prst="upArrow">
            <a:avLst/>
          </a:prstGeom>
          <a:gradFill>
            <a:gsLst>
              <a:gs pos="63000">
                <a:srgbClr val="EDDADE">
                  <a:alpha val="83000"/>
                </a:srgbClr>
              </a:gs>
              <a:gs pos="0">
                <a:srgbClr val="F3E6E9"/>
              </a:gs>
              <a:gs pos="93000">
                <a:srgbClr val="E6CDD3">
                  <a:alpha val="62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3" name="圆角矩形 22"/>
          <p:cNvSpPr/>
          <p:nvPr/>
        </p:nvSpPr>
        <p:spPr>
          <a:xfrm>
            <a:off x="2241550" y="765175"/>
            <a:ext cx="6480175" cy="22320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2" name="文本框 21"/>
          <p:cNvSpPr txBox="1"/>
          <p:nvPr/>
        </p:nvSpPr>
        <p:spPr>
          <a:xfrm>
            <a:off x="2339975" y="828675"/>
            <a:ext cx="6281738" cy="1936750"/>
          </a:xfrm>
          <a:prstGeom prst="rect">
            <a:avLst/>
          </a:prstGeom>
          <a:solidFill>
            <a:srgbClr val="E7D9BE"/>
          </a:solidFill>
          <a:ln w="9525">
            <a:noFill/>
          </a:ln>
        </p:spPr>
        <p:txBody>
          <a:bodyPr wrap="square" anchor="t" anchorCtr="0">
            <a:spAutoFit/>
          </a:bodyPr>
          <a:p>
            <a:r>
              <a:rPr lang="en-US" altLang="zh-CN" sz="2000">
                <a:solidFill>
                  <a:srgbClr val="FF0000"/>
                </a:solidFill>
                <a:latin typeface="Comic Sans MS" panose="030F0702030302020204" charset="0"/>
                <a:ea typeface="宋体" panose="02010600030101010101" pitchFamily="2" charset="-122"/>
              </a:rPr>
              <a:t>Tips:</a:t>
            </a:r>
            <a:r>
              <a:rPr lang="zh-CN" altLang="zh-CN" sz="2000" u="sng">
                <a:solidFill>
                  <a:srgbClr val="7030A0"/>
                </a:solidFill>
                <a:latin typeface="Comic Sans MS" panose="030F0702030302020204" charset="0"/>
                <a:ea typeface="宋体" panose="02010600030101010101" pitchFamily="2" charset="-122"/>
              </a:rPr>
              <a:t>物质名词</a:t>
            </a:r>
            <a:r>
              <a:rPr lang="zh-CN" altLang="zh-CN" sz="2000">
                <a:latin typeface="Comic Sans MS" panose="030F0702030302020204" charset="0"/>
                <a:ea typeface="宋体" panose="02010600030101010101" pitchFamily="2" charset="-122"/>
              </a:rPr>
              <a:t>通常不可数，但在某些特定情况下可转化为可数名词，但意义会变化，也可以理解为转变为其对应的成品或者对应的种类。如：</a:t>
            </a:r>
            <a:endParaRPr lang="zh-CN" altLang="zh-CN" sz="2000">
              <a:latin typeface="Comic Sans MS" panose="030F0702030302020204" charset="0"/>
              <a:ea typeface="宋体" panose="02010600030101010101" pitchFamily="2" charset="-122"/>
            </a:endParaRPr>
          </a:p>
          <a:p>
            <a:r>
              <a:rPr lang="en-US" altLang="zh-CN" sz="2000">
                <a:latin typeface="Comic Sans MS" panose="030F0702030302020204" charset="0"/>
                <a:ea typeface="宋体" panose="02010600030101010101" pitchFamily="2" charset="-122"/>
              </a:rPr>
              <a:t>iron (u.)</a:t>
            </a:r>
            <a:r>
              <a:rPr lang="zh-CN" altLang="en-US" sz="2000">
                <a:latin typeface="Comic Sans MS" panose="030F0702030302020204" charset="0"/>
                <a:ea typeface="宋体" panose="02010600030101010101" pitchFamily="2" charset="-122"/>
              </a:rPr>
              <a:t>铁</a:t>
            </a:r>
            <a:r>
              <a:rPr lang="en-US" altLang="zh-CN" sz="2000">
                <a:latin typeface="Comic Sans MS" panose="030F0702030302020204" charset="0"/>
                <a:ea typeface="宋体" panose="02010600030101010101" pitchFamily="2" charset="-122"/>
              </a:rPr>
              <a:t>—(c.)</a:t>
            </a:r>
            <a:r>
              <a:rPr lang="zh-CN" altLang="en-US" sz="2000">
                <a:latin typeface="Comic Sans MS" panose="030F0702030302020204" charset="0"/>
                <a:ea typeface="宋体" panose="02010600030101010101" pitchFamily="2" charset="-122"/>
              </a:rPr>
              <a:t>熨斗         </a:t>
            </a:r>
            <a:r>
              <a:rPr lang="en-US" altLang="zh-CN" sz="2000">
                <a:latin typeface="Comic Sans MS" panose="030F0702030302020204" charset="0"/>
                <a:ea typeface="宋体" panose="02010600030101010101" pitchFamily="2" charset="-122"/>
              </a:rPr>
              <a:t>glass (u.)</a:t>
            </a:r>
            <a:r>
              <a:rPr lang="zh-CN" altLang="en-US" sz="2000">
                <a:latin typeface="Comic Sans MS" panose="030F0702030302020204" charset="0"/>
                <a:ea typeface="宋体" panose="02010600030101010101" pitchFamily="2" charset="-122"/>
              </a:rPr>
              <a:t>玻璃</a:t>
            </a:r>
            <a:r>
              <a:rPr lang="en-US" altLang="zh-CN" sz="2000">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sym typeface="微软雅黑" panose="020B0503020204020204" charset="-122"/>
              </a:rPr>
              <a:t>)</a:t>
            </a:r>
            <a:r>
              <a:rPr lang="zh-CN" altLang="en-US" sz="2000">
                <a:latin typeface="Comic Sans MS" panose="030F0702030302020204" charset="0"/>
                <a:ea typeface="宋体" panose="02010600030101010101" pitchFamily="2" charset="-122"/>
                <a:sym typeface="微软雅黑" panose="020B0503020204020204" charset="-122"/>
              </a:rPr>
              <a:t>玻璃杯</a:t>
            </a:r>
            <a:endParaRPr lang="zh-CN" altLang="en-US" sz="2000">
              <a:latin typeface="Comic Sans MS" panose="030F0702030302020204" charset="0"/>
              <a:ea typeface="宋体" panose="02010600030101010101" pitchFamily="2" charset="-122"/>
              <a:sym typeface="微软雅黑" panose="020B0503020204020204" charset="-122"/>
            </a:endParaRPr>
          </a:p>
          <a:p>
            <a:r>
              <a:rPr lang="en-US" altLang="zh-CN" sz="2000">
                <a:latin typeface="Comic Sans MS" panose="030F0702030302020204" charset="0"/>
                <a:ea typeface="宋体" panose="02010600030101010101" pitchFamily="2" charset="-122"/>
                <a:sym typeface="微软雅黑" panose="020B0503020204020204" charset="-122"/>
              </a:rPr>
              <a:t>wood</a:t>
            </a:r>
            <a:r>
              <a:rPr lang="en-US" altLang="zh-CN" sz="2000">
                <a:latin typeface="Comic Sans MS" panose="030F0702030302020204" charset="0"/>
                <a:ea typeface="宋体" panose="02010600030101010101" pitchFamily="2" charset="-122"/>
              </a:rPr>
              <a:t>(u.)</a:t>
            </a:r>
            <a:r>
              <a:rPr lang="zh-CN" altLang="en-US" sz="2000">
                <a:latin typeface="Comic Sans MS" panose="030F0702030302020204" charset="0"/>
                <a:ea typeface="宋体" panose="02010600030101010101" pitchFamily="2" charset="-122"/>
              </a:rPr>
              <a:t>木头</a:t>
            </a:r>
            <a:r>
              <a:rPr lang="en-US" altLang="zh-CN" sz="2000">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sym typeface="微软雅黑" panose="020B0503020204020204" charset="-122"/>
              </a:rPr>
              <a:t>)</a:t>
            </a:r>
            <a:r>
              <a:rPr lang="zh-CN" altLang="en-US" sz="2000">
                <a:latin typeface="Comic Sans MS" panose="030F0702030302020204" charset="0"/>
                <a:ea typeface="宋体" panose="02010600030101010101" pitchFamily="2" charset="-122"/>
                <a:sym typeface="微软雅黑" panose="020B0503020204020204" charset="-122"/>
              </a:rPr>
              <a:t>树林     </a:t>
            </a:r>
            <a:r>
              <a:rPr lang="en-US" altLang="zh-CN" sz="2000">
                <a:latin typeface="Comic Sans MS" panose="030F0702030302020204" charset="0"/>
                <a:ea typeface="宋体" panose="02010600030101010101" pitchFamily="2" charset="-122"/>
                <a:sym typeface="微软雅黑" panose="020B0503020204020204" charset="-122"/>
              </a:rPr>
              <a:t>paper</a:t>
            </a:r>
            <a:r>
              <a:rPr lang="en-US" altLang="zh-CN" sz="2000">
                <a:latin typeface="Comic Sans MS" panose="030F0702030302020204" charset="0"/>
                <a:ea typeface="宋体" panose="02010600030101010101" pitchFamily="2" charset="-122"/>
              </a:rPr>
              <a:t>(u.)</a:t>
            </a:r>
            <a:r>
              <a:rPr lang="zh-CN" altLang="en-US" sz="2000">
                <a:latin typeface="Comic Sans MS" panose="030F0702030302020204" charset="0"/>
                <a:ea typeface="宋体" panose="02010600030101010101" pitchFamily="2" charset="-122"/>
              </a:rPr>
              <a:t>纸</a:t>
            </a:r>
            <a:r>
              <a:rPr lang="en-US" altLang="zh-CN" sz="2000">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sym typeface="微软雅黑" panose="020B0503020204020204" charset="-122"/>
              </a:rPr>
              <a:t>)</a:t>
            </a:r>
            <a:r>
              <a:rPr lang="zh-CN" altLang="en-US" sz="2000">
                <a:latin typeface="Comic Sans MS" panose="030F0702030302020204" charset="0"/>
                <a:ea typeface="宋体" panose="02010600030101010101" pitchFamily="2" charset="-122"/>
                <a:sym typeface="微软雅黑" panose="020B0503020204020204" charset="-122"/>
              </a:rPr>
              <a:t>报纸</a:t>
            </a:r>
            <a:endParaRPr lang="zh-CN" altLang="en-US" sz="2000">
              <a:latin typeface="Comic Sans MS" panose="030F0702030302020204" charset="0"/>
              <a:ea typeface="宋体" panose="02010600030101010101" pitchFamily="2" charset="-122"/>
              <a:sym typeface="微软雅黑" panose="020B0503020204020204" charset="-122"/>
            </a:endParaRPr>
          </a:p>
          <a:p>
            <a:r>
              <a:rPr lang="en-US" altLang="zh-CN" sz="2000">
                <a:latin typeface="Comic Sans MS" panose="030F0702030302020204" charset="0"/>
                <a:ea typeface="宋体" panose="02010600030101010101" pitchFamily="2" charset="-122"/>
                <a:sym typeface="微软雅黑" panose="020B0503020204020204" charset="-122"/>
              </a:rPr>
              <a:t>water</a:t>
            </a:r>
            <a:r>
              <a:rPr lang="en-US" altLang="zh-CN" sz="2000">
                <a:latin typeface="Comic Sans MS" panose="030F0702030302020204" charset="0"/>
                <a:ea typeface="宋体" panose="02010600030101010101" pitchFamily="2" charset="-122"/>
              </a:rPr>
              <a:t>(u.)</a:t>
            </a:r>
            <a:r>
              <a:rPr lang="zh-CN" altLang="en-US" sz="2000">
                <a:latin typeface="Comic Sans MS" panose="030F0702030302020204" charset="0"/>
                <a:ea typeface="宋体" panose="02010600030101010101" pitchFamily="2" charset="-122"/>
              </a:rPr>
              <a:t>水</a:t>
            </a:r>
            <a:r>
              <a:rPr lang="en-US" altLang="zh-CN" sz="2000">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sym typeface="微软雅黑" panose="020B0503020204020204" charset="-122"/>
              </a:rPr>
              <a:t>)</a:t>
            </a:r>
            <a:r>
              <a:rPr lang="zh-CN" altLang="en-US" sz="2000">
                <a:latin typeface="Comic Sans MS" panose="030F0702030302020204" charset="0"/>
                <a:ea typeface="宋体" panose="02010600030101010101" pitchFamily="2" charset="-122"/>
                <a:sym typeface="微软雅黑" panose="020B0503020204020204" charset="-122"/>
              </a:rPr>
              <a:t>水域       </a:t>
            </a:r>
            <a:r>
              <a:rPr lang="en-US" altLang="zh-CN" sz="2000">
                <a:latin typeface="Comic Sans MS" panose="030F0702030302020204" charset="0"/>
                <a:ea typeface="宋体" panose="02010600030101010101" pitchFamily="2" charset="-122"/>
                <a:sym typeface="微软雅黑" panose="020B0503020204020204" charset="-122"/>
              </a:rPr>
              <a:t>fruit</a:t>
            </a:r>
            <a:r>
              <a:rPr lang="en-US" altLang="zh-CN" sz="2000">
                <a:latin typeface="Comic Sans MS" panose="030F0702030302020204" charset="0"/>
                <a:ea typeface="宋体" panose="02010600030101010101" pitchFamily="2" charset="-122"/>
              </a:rPr>
              <a:t>(u.)</a:t>
            </a:r>
            <a:r>
              <a:rPr lang="zh-CN" altLang="en-US" sz="2000">
                <a:latin typeface="Comic Sans MS" panose="030F0702030302020204" charset="0"/>
                <a:ea typeface="宋体" panose="02010600030101010101" pitchFamily="2" charset="-122"/>
              </a:rPr>
              <a:t>水果</a:t>
            </a:r>
            <a:r>
              <a:rPr lang="en-US" altLang="zh-CN" sz="2000">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sym typeface="微软雅黑" panose="020B0503020204020204" charset="-122"/>
              </a:rPr>
              <a:t>)</a:t>
            </a:r>
            <a:r>
              <a:rPr lang="zh-CN" altLang="en-US" sz="2000">
                <a:latin typeface="Comic Sans MS" panose="030F0702030302020204" charset="0"/>
                <a:ea typeface="宋体" panose="02010600030101010101" pitchFamily="2" charset="-122"/>
                <a:sym typeface="微软雅黑" panose="020B0503020204020204" charset="-122"/>
              </a:rPr>
              <a:t>水果种类</a:t>
            </a:r>
            <a:endParaRPr lang="zh-CN" altLang="en-US" sz="2000">
              <a:latin typeface="Comic Sans MS" panose="030F0702030302020204" charset="0"/>
              <a:ea typeface="宋体" panose="02010600030101010101" pitchFamily="2" charset="-122"/>
              <a:sym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grpId="1" nodeType="clickEffect">
                                  <p:stCondLst>
                                    <p:cond delay="0"/>
                                  </p:stCondLst>
                                  <p:childTnLst>
                                    <p:anim calcmode="lin" valueType="num">
                                      <p:cBhvr>
                                        <p:cTn id="22" dur="500"/>
                                        <p:tgtEl>
                                          <p:spTgt spid="22"/>
                                        </p:tgtEl>
                                        <p:attrNameLst>
                                          <p:attrName>ppt_y</p:attrName>
                                        </p:attrNameLst>
                                      </p:cBhvr>
                                      <p:tavLst>
                                        <p:tav tm="0">
                                          <p:val>
                                            <p:strVal val="#ppt_y"/>
                                          </p:val>
                                        </p:tav>
                                        <p:tav tm="100000">
                                          <p:val>
                                            <p:strVal val="#ppt_y+#ppt_h*1.125000"/>
                                          </p:val>
                                        </p:tav>
                                      </p:tavLst>
                                    </p:anim>
                                    <p:animEffect transition="out" filter="wipe(down)">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par>
                                <p:cTn id="25" presetID="12" presetClass="exit" presetSubtype="4" fill="hold" grpId="1" nodeType="withEffect">
                                  <p:stCondLst>
                                    <p:cond delay="0"/>
                                  </p:stCondLst>
                                  <p:childTnLst>
                                    <p:anim calcmode="lin" valueType="num">
                                      <p:cBhvr>
                                        <p:cTn id="26" dur="500"/>
                                        <p:tgtEl>
                                          <p:spTgt spid="23"/>
                                        </p:tgtEl>
                                        <p:attrNameLst>
                                          <p:attrName>ppt_y</p:attrName>
                                        </p:attrNameLst>
                                      </p:cBhvr>
                                      <p:tavLst>
                                        <p:tav tm="0">
                                          <p:val>
                                            <p:strVal val="#ppt_y"/>
                                          </p:val>
                                        </p:tav>
                                        <p:tav tm="100000">
                                          <p:val>
                                            <p:strVal val="#ppt_y+#ppt_h*1.125000"/>
                                          </p:val>
                                        </p:tav>
                                      </p:tavLst>
                                    </p:anim>
                                    <p:animEffect transition="out" filter="wipe(down)">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2" presetClass="exit" presetSubtype="4" fill="hold" grpId="1" nodeType="withEffect">
                                  <p:stCondLst>
                                    <p:cond delay="0"/>
                                  </p:stCondLst>
                                  <p:childTnLst>
                                    <p:anim calcmode="lin" valueType="num">
                                      <p:cBhvr>
                                        <p:cTn id="30" dur="500"/>
                                        <p:tgtEl>
                                          <p:spTgt spid="21"/>
                                        </p:tgtEl>
                                        <p:attrNameLst>
                                          <p:attrName>ppt_y</p:attrName>
                                        </p:attrNameLst>
                                      </p:cBhvr>
                                      <p:tavLst>
                                        <p:tav tm="0">
                                          <p:val>
                                            <p:strVal val="#ppt_y"/>
                                          </p:val>
                                        </p:tav>
                                        <p:tav tm="100000">
                                          <p:val>
                                            <p:strVal val="#ppt_y+#ppt_h*1.125000"/>
                                          </p:val>
                                        </p:tav>
                                      </p:tavLst>
                                    </p:anim>
                                    <p:animEffect transition="out" filter="wipe(down)">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par>
                                <p:cTn id="33" presetID="12" presetClass="exit" presetSubtype="4" fill="hold" grpId="1" nodeType="withEffect">
                                  <p:stCondLst>
                                    <p:cond delay="0"/>
                                  </p:stCondLst>
                                  <p:childTnLst>
                                    <p:anim calcmode="lin" valueType="num">
                                      <p:cBhvr>
                                        <p:cTn id="34" dur="500"/>
                                        <p:tgtEl>
                                          <p:spTgt spid="18"/>
                                        </p:tgtEl>
                                        <p:attrNameLst>
                                          <p:attrName>ppt_y</p:attrName>
                                        </p:attrNameLst>
                                      </p:cBhvr>
                                      <p:tavLst>
                                        <p:tav tm="0">
                                          <p:val>
                                            <p:strVal val="#ppt_y"/>
                                          </p:val>
                                        </p:tav>
                                        <p:tav tm="100000">
                                          <p:val>
                                            <p:strVal val="#ppt_y+#ppt_h*1.125000"/>
                                          </p:val>
                                        </p:tav>
                                      </p:tavLst>
                                    </p:anim>
                                    <p:animEffect transition="out" filter="wipe(down)">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bldLvl="0" animBg="1"/>
      <p:bldP spid="23" grpId="0" bldLvl="0" animBg="1"/>
      <p:bldP spid="22" grpId="1" bldLvl="0" animBg="1"/>
      <p:bldP spid="23" grpId="1" bldLvl="0" animBg="1"/>
      <p:bldP spid="21" grpId="1" animBg="1"/>
      <p:bldP spid="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71450"/>
            <a:ext cx="9144000" cy="7019925"/>
          </a:xfrm>
          <a:prstGeom prst="rect">
            <a:avLst/>
          </a:prstGeom>
          <a:solidFill>
            <a:srgbClr val="3E516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9154" name="Text Box 3"/>
          <p:cNvSpPr txBox="1"/>
          <p:nvPr/>
        </p:nvSpPr>
        <p:spPr>
          <a:xfrm>
            <a:off x="136525" y="990600"/>
            <a:ext cx="549275" cy="4038600"/>
          </a:xfrm>
          <a:prstGeom prst="rect">
            <a:avLst/>
          </a:prstGeom>
          <a:noFill/>
          <a:ln w="9525">
            <a:noFill/>
          </a:ln>
        </p:spPr>
        <p:txBody>
          <a:bodyPr vert="eaVert" anchor="t" anchorCtr="0">
            <a:spAutoFit/>
          </a:bodyPr>
          <a:p>
            <a:pPr>
              <a:spcBef>
                <a:spcPct val="50000"/>
              </a:spcBef>
            </a:pPr>
            <a:r>
              <a:rPr lang="en-US" altLang="zh-CN" sz="2400" dirty="0">
                <a:solidFill>
                  <a:srgbClr val="FFFF66"/>
                </a:solidFill>
                <a:latin typeface="Times New Roman" panose="02020603050405020304" pitchFamily="18" charset="0"/>
                <a:ea typeface="宋体" panose="02010600030101010101" pitchFamily="2" charset="-122"/>
              </a:rPr>
              <a:t>                  </a:t>
            </a:r>
            <a:r>
              <a:rPr lang="zh-CN" altLang="en-US" sz="2400" b="1" dirty="0">
                <a:solidFill>
                  <a:schemeClr val="bg1"/>
                </a:solidFill>
                <a:latin typeface="Times New Roman" panose="02020603050405020304" pitchFamily="18" charset="0"/>
                <a:ea typeface="宋体" panose="02010600030101010101" pitchFamily="2" charset="-122"/>
              </a:rPr>
              <a:t>名词的种类</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49155" name="AutoShape 4"/>
          <p:cNvSpPr/>
          <p:nvPr/>
        </p:nvSpPr>
        <p:spPr>
          <a:xfrm>
            <a:off x="684213" y="765175"/>
            <a:ext cx="287337" cy="4032250"/>
          </a:xfrm>
          <a:prstGeom prst="leftBrace">
            <a:avLst>
              <a:gd name="adj1" fmla="val 116553"/>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56" name="Text Box 5"/>
          <p:cNvSpPr txBox="1"/>
          <p:nvPr/>
        </p:nvSpPr>
        <p:spPr>
          <a:xfrm>
            <a:off x="971550" y="765175"/>
            <a:ext cx="1524000"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专有名词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9157" name="Text Box 6"/>
          <p:cNvSpPr txBox="1"/>
          <p:nvPr/>
        </p:nvSpPr>
        <p:spPr>
          <a:xfrm>
            <a:off x="863600" y="3467100"/>
            <a:ext cx="19050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普通名词：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9158" name="AutoShape 7"/>
          <p:cNvSpPr/>
          <p:nvPr/>
        </p:nvSpPr>
        <p:spPr>
          <a:xfrm>
            <a:off x="2495550" y="1689100"/>
            <a:ext cx="381000" cy="3686175"/>
          </a:xfrm>
          <a:prstGeom prst="leftBrace">
            <a:avLst>
              <a:gd name="adj1" fmla="val 60110"/>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59" name="Text Box 8"/>
          <p:cNvSpPr txBox="1"/>
          <p:nvPr/>
        </p:nvSpPr>
        <p:spPr>
          <a:xfrm>
            <a:off x="2768600" y="156845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9160" name="Text Box 9"/>
          <p:cNvSpPr txBox="1"/>
          <p:nvPr/>
        </p:nvSpPr>
        <p:spPr>
          <a:xfrm>
            <a:off x="3048000" y="438150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不可数：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49161" name="AutoShape 10"/>
          <p:cNvSpPr/>
          <p:nvPr/>
        </p:nvSpPr>
        <p:spPr>
          <a:xfrm>
            <a:off x="3776663" y="1063625"/>
            <a:ext cx="215900" cy="1655763"/>
          </a:xfrm>
          <a:prstGeom prst="leftBrace">
            <a:avLst>
              <a:gd name="adj1" fmla="val 63696"/>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62" name="AutoShape 11"/>
          <p:cNvSpPr/>
          <p:nvPr/>
        </p:nvSpPr>
        <p:spPr>
          <a:xfrm>
            <a:off x="4140200" y="4151313"/>
            <a:ext cx="215900" cy="877887"/>
          </a:xfrm>
          <a:prstGeom prst="leftBrace">
            <a:avLst>
              <a:gd name="adj1" fmla="val 47118"/>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163" name="Text Box 12"/>
          <p:cNvSpPr txBox="1"/>
          <p:nvPr/>
        </p:nvSpPr>
        <p:spPr>
          <a:xfrm>
            <a:off x="3708400" y="1063625"/>
            <a:ext cx="5364163"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个体名词 </a:t>
            </a:r>
            <a:r>
              <a:rPr lang="en-US" altLang="zh-CN" sz="2400" dirty="0">
                <a:solidFill>
                  <a:schemeClr val="bg1"/>
                </a:solidFill>
                <a:latin typeface="Times New Roman" panose="02020603050405020304" pitchFamily="18" charset="0"/>
                <a:ea typeface="宋体" panose="02010600030101010101" pitchFamily="2" charset="-122"/>
              </a:rPr>
              <a:t>apple, house, dog, desk, pen</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9164" name="Text Box 13"/>
          <p:cNvSpPr txBox="1"/>
          <p:nvPr/>
        </p:nvSpPr>
        <p:spPr>
          <a:xfrm>
            <a:off x="3549650" y="2328863"/>
            <a:ext cx="5435600" cy="460375"/>
          </a:xfrm>
          <a:prstGeom prst="rect">
            <a:avLst/>
          </a:prstGeom>
          <a:noFill/>
          <a:ln w="9525">
            <a:noFill/>
          </a:ln>
        </p:spPr>
        <p:txBody>
          <a:bodyPr anchor="t" anchorCtr="0">
            <a:spAutoFit/>
          </a:bodyPr>
          <a:p>
            <a:pPr algn="ctr">
              <a:spcBef>
                <a:spcPct val="50000"/>
              </a:spcBef>
            </a:pPr>
            <a:r>
              <a:rPr lang="zh-CN" altLang="en-US" sz="2400" dirty="0">
                <a:solidFill>
                  <a:srgbClr val="FFFF00"/>
                </a:solidFill>
                <a:latin typeface="Times New Roman" panose="02020603050405020304" pitchFamily="18" charset="0"/>
                <a:ea typeface="宋体" panose="02010600030101010101" pitchFamily="2" charset="-122"/>
              </a:rPr>
              <a:t>集体名词 </a:t>
            </a:r>
            <a:r>
              <a:rPr lang="en-US" altLang="zh-CN" sz="2400" dirty="0">
                <a:solidFill>
                  <a:schemeClr val="bg1"/>
                </a:solidFill>
                <a:latin typeface="Times New Roman" panose="02020603050405020304" pitchFamily="18" charset="0"/>
                <a:ea typeface="宋体" panose="02010600030101010101" pitchFamily="2" charset="-122"/>
              </a:rPr>
              <a:t>people, family, class, group</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9165" name="Text Box 14"/>
          <p:cNvSpPr txBox="1"/>
          <p:nvPr/>
        </p:nvSpPr>
        <p:spPr>
          <a:xfrm>
            <a:off x="4198938" y="3922713"/>
            <a:ext cx="4724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物质名词： </a:t>
            </a:r>
            <a:r>
              <a:rPr lang="en-US" altLang="zh-CN" sz="2400" dirty="0">
                <a:solidFill>
                  <a:schemeClr val="bg1"/>
                </a:solidFill>
                <a:latin typeface="Times New Roman" panose="02020603050405020304" pitchFamily="18" charset="0"/>
                <a:ea typeface="宋体" panose="02010600030101010101" pitchFamily="2" charset="-122"/>
              </a:rPr>
              <a:t>water, paper, air, milk</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9166" name="Text Box 15"/>
          <p:cNvSpPr txBox="1"/>
          <p:nvPr/>
        </p:nvSpPr>
        <p:spPr>
          <a:xfrm>
            <a:off x="4341813" y="4727575"/>
            <a:ext cx="5113337" cy="2122488"/>
          </a:xfrm>
          <a:prstGeom prst="rect">
            <a:avLst/>
          </a:prstGeom>
          <a:noFill/>
          <a:ln w="9525">
            <a:noFill/>
          </a:ln>
        </p:spPr>
        <p:txBody>
          <a:bodyPr anchor="t" anchorCtr="0">
            <a:spAutoFit/>
          </a:bodyPr>
          <a:p>
            <a:pP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抽象名词： </a:t>
            </a:r>
            <a:r>
              <a:rPr lang="en-US" altLang="zh-CN" sz="2400" dirty="0">
                <a:solidFill>
                  <a:schemeClr val="bg1"/>
                </a:solidFill>
                <a:latin typeface="Times New Roman" panose="02020603050405020304" pitchFamily="18" charset="0"/>
                <a:ea typeface="宋体" panose="02010600030101010101" pitchFamily="2" charset="-122"/>
              </a:rPr>
              <a:t>work, homework,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information, health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news,  love, friendship</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49167" name="Rectangle 17"/>
          <p:cNvSpPr/>
          <p:nvPr/>
        </p:nvSpPr>
        <p:spPr>
          <a:xfrm>
            <a:off x="374650" y="5375275"/>
            <a:ext cx="4752975" cy="1311275"/>
          </a:xfrm>
          <a:prstGeom prst="rect">
            <a:avLst/>
          </a:prstGeom>
          <a:noFill/>
          <a:ln w="9525">
            <a:noFill/>
          </a:ln>
        </p:spPr>
        <p:txBody>
          <a:bodyPr anchor="t" anchorCtr="0">
            <a:spAutoFit/>
          </a:bodyPr>
          <a:p>
            <a:r>
              <a:rPr lang="zh-CN" altLang="en-US" sz="2000" b="1" dirty="0">
                <a:solidFill>
                  <a:schemeClr val="bg1"/>
                </a:solidFill>
                <a:latin typeface="Arial" panose="020B0604020202020204" pitchFamily="34" charset="0"/>
                <a:ea typeface="宋体" panose="02010600030101010101" pitchFamily="2" charset="-122"/>
              </a:rPr>
              <a:t>物质名词与抽象名词一般无法用数目计算，为不可数名词。 不可数名词前不能加冠词</a:t>
            </a:r>
            <a:r>
              <a:rPr lang="en-US" altLang="zh-CN" sz="2000" b="1" dirty="0">
                <a:solidFill>
                  <a:schemeClr val="bg1"/>
                </a:solidFill>
                <a:latin typeface="Arial" panose="020B0604020202020204" pitchFamily="34" charset="0"/>
                <a:ea typeface="宋体" panose="02010600030101010101" pitchFamily="2" charset="-122"/>
              </a:rPr>
              <a:t>a </a:t>
            </a:r>
            <a:r>
              <a:rPr lang="zh-CN" altLang="en-US" sz="2000" b="1" dirty="0">
                <a:solidFill>
                  <a:schemeClr val="bg1"/>
                </a:solidFill>
                <a:latin typeface="Arial" panose="020B0604020202020204" pitchFamily="34" charset="0"/>
                <a:ea typeface="宋体" panose="02010600030101010101" pitchFamily="2" charset="-122"/>
              </a:rPr>
              <a:t>或</a:t>
            </a:r>
            <a:r>
              <a:rPr lang="en-US" altLang="zh-CN" sz="2000" b="1" dirty="0">
                <a:solidFill>
                  <a:schemeClr val="bg1"/>
                </a:solidFill>
                <a:latin typeface="Arial" panose="020B0604020202020204" pitchFamily="34" charset="0"/>
                <a:ea typeface="宋体" panose="02010600030101010101" pitchFamily="2" charset="-122"/>
              </a:rPr>
              <a:t>an</a:t>
            </a:r>
            <a:r>
              <a:rPr lang="zh-CN" altLang="en-US" sz="2000" b="1" dirty="0">
                <a:solidFill>
                  <a:schemeClr val="bg1"/>
                </a:solidFill>
                <a:latin typeface="Arial" panose="020B0604020202020204" pitchFamily="34" charset="0"/>
                <a:ea typeface="宋体" panose="02010600030101010101" pitchFamily="2" charset="-122"/>
              </a:rPr>
              <a:t>来表示量， 也没有复数形式。</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3" name="椭圆 2"/>
          <p:cNvSpPr/>
          <p:nvPr/>
        </p:nvSpPr>
        <p:spPr>
          <a:xfrm>
            <a:off x="3992563" y="989013"/>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椭圆 3"/>
          <p:cNvSpPr/>
          <p:nvPr/>
        </p:nvSpPr>
        <p:spPr>
          <a:xfrm>
            <a:off x="3992563" y="2273300"/>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直接箭头连接符 4"/>
          <p:cNvCxnSpPr/>
          <p:nvPr/>
        </p:nvCxnSpPr>
        <p:spPr>
          <a:xfrm flipH="1" flipV="1">
            <a:off x="3933825" y="773113"/>
            <a:ext cx="2746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924300" y="2817813"/>
            <a:ext cx="284163" cy="25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64050" y="2798763"/>
            <a:ext cx="333375"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464050" y="773113"/>
            <a:ext cx="2619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174" name="文本框 8"/>
          <p:cNvSpPr txBox="1"/>
          <p:nvPr/>
        </p:nvSpPr>
        <p:spPr>
          <a:xfrm>
            <a:off x="3549650" y="120650"/>
            <a:ext cx="669925" cy="644525"/>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个体的人</a:t>
            </a:r>
            <a:endParaRPr lang="zh-CN" altLang="en-US">
              <a:solidFill>
                <a:srgbClr val="FFFF00"/>
              </a:solidFill>
              <a:latin typeface="Arial" panose="020B0604020202020204" pitchFamily="34" charset="0"/>
              <a:ea typeface="宋体" panose="02010600030101010101" pitchFamily="2" charset="-122"/>
            </a:endParaRPr>
          </a:p>
        </p:txBody>
      </p:sp>
      <p:sp>
        <p:nvSpPr>
          <p:cNvPr id="49175" name="文本框 9"/>
          <p:cNvSpPr txBox="1"/>
          <p:nvPr/>
        </p:nvSpPr>
        <p:spPr>
          <a:xfrm>
            <a:off x="4464050" y="127000"/>
            <a:ext cx="931863" cy="646113"/>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个体的事物</a:t>
            </a:r>
            <a:endParaRPr lang="zh-CN" altLang="en-US">
              <a:solidFill>
                <a:srgbClr val="FFFF00"/>
              </a:solidFill>
              <a:latin typeface="Arial" panose="020B0604020202020204" pitchFamily="34" charset="0"/>
              <a:ea typeface="宋体" panose="02010600030101010101" pitchFamily="2" charset="-122"/>
            </a:endParaRPr>
          </a:p>
        </p:txBody>
      </p:sp>
      <p:sp>
        <p:nvSpPr>
          <p:cNvPr id="49176" name="文本框 10"/>
          <p:cNvSpPr txBox="1"/>
          <p:nvPr/>
        </p:nvSpPr>
        <p:spPr>
          <a:xfrm>
            <a:off x="3330575" y="3106738"/>
            <a:ext cx="1027113"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一群人</a:t>
            </a:r>
            <a:endParaRPr lang="zh-CN" altLang="en-US">
              <a:solidFill>
                <a:srgbClr val="FFFF00"/>
              </a:solidFill>
              <a:latin typeface="Arial" panose="020B0604020202020204" pitchFamily="34" charset="0"/>
              <a:ea typeface="宋体" panose="02010600030101010101" pitchFamily="2" charset="-122"/>
            </a:endParaRPr>
          </a:p>
        </p:txBody>
      </p:sp>
      <p:sp>
        <p:nvSpPr>
          <p:cNvPr id="49177" name="文本框 11"/>
          <p:cNvSpPr txBox="1"/>
          <p:nvPr/>
        </p:nvSpPr>
        <p:spPr>
          <a:xfrm>
            <a:off x="4464050" y="3106738"/>
            <a:ext cx="1195388"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一些事物</a:t>
            </a:r>
            <a:endParaRPr lang="zh-CN" altLang="en-US">
              <a:solidFill>
                <a:srgbClr val="FFFF00"/>
              </a:solidFill>
              <a:latin typeface="Arial" panose="020B0604020202020204" pitchFamily="34" charset="0"/>
              <a:ea typeface="宋体" panose="02010600030101010101" pitchFamily="2" charset="-122"/>
            </a:endParaRPr>
          </a:p>
        </p:txBody>
      </p:sp>
      <p:sp>
        <p:nvSpPr>
          <p:cNvPr id="13" name="圆角矩形 12"/>
          <p:cNvSpPr/>
          <p:nvPr/>
        </p:nvSpPr>
        <p:spPr>
          <a:xfrm>
            <a:off x="374650" y="765175"/>
            <a:ext cx="6789738" cy="36957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6" name="椭圆 15"/>
          <p:cNvSpPr/>
          <p:nvPr/>
        </p:nvSpPr>
        <p:spPr>
          <a:xfrm>
            <a:off x="4067175" y="4508500"/>
            <a:ext cx="1873250" cy="865188"/>
          </a:xfrm>
          <a:prstGeom prst="ellipse">
            <a:avLst/>
          </a:prstGeom>
          <a:noFill/>
          <a:ln w="47625"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文本框 13"/>
          <p:cNvSpPr txBox="1"/>
          <p:nvPr/>
        </p:nvSpPr>
        <p:spPr>
          <a:xfrm>
            <a:off x="549275" y="990600"/>
            <a:ext cx="6442075" cy="3200400"/>
          </a:xfrm>
          <a:prstGeom prst="rect">
            <a:avLst/>
          </a:prstGeom>
          <a:solidFill>
            <a:srgbClr val="E7D9BE"/>
          </a:solidFill>
          <a:ln w="9525">
            <a:noFill/>
          </a:ln>
        </p:spPr>
        <p:txBody>
          <a:bodyPr wrap="square" anchor="t" anchorCtr="0">
            <a:spAutoFit/>
          </a:bodyPr>
          <a:p>
            <a:pPr>
              <a:lnSpc>
                <a:spcPct val="130000"/>
              </a:lnSpc>
            </a:pPr>
            <a:r>
              <a:rPr lang="en-US" altLang="zh-CN" sz="2000">
                <a:solidFill>
                  <a:srgbClr val="FF0000"/>
                </a:solidFill>
                <a:latin typeface="Comic Sans MS" panose="030F0702030302020204" charset="0"/>
                <a:ea typeface="宋体" panose="02010600030101010101" pitchFamily="2" charset="-122"/>
              </a:rPr>
              <a:t>Tips:</a:t>
            </a:r>
            <a:r>
              <a:rPr lang="zh-CN" altLang="en-US" sz="2000" u="sng">
                <a:solidFill>
                  <a:srgbClr val="7030A0"/>
                </a:solidFill>
                <a:latin typeface="Comic Sans MS" panose="030F0702030302020204" charset="0"/>
                <a:ea typeface="宋体" panose="02010600030101010101" pitchFamily="2" charset="-122"/>
              </a:rPr>
              <a:t>抽象</a:t>
            </a:r>
            <a:r>
              <a:rPr lang="zh-CN" altLang="zh-CN" sz="2000" u="sng">
                <a:solidFill>
                  <a:srgbClr val="7030A0"/>
                </a:solidFill>
                <a:latin typeface="Comic Sans MS" panose="030F0702030302020204" charset="0"/>
                <a:ea typeface="宋体" panose="02010600030101010101" pitchFamily="2" charset="-122"/>
              </a:rPr>
              <a:t>名词</a:t>
            </a:r>
            <a:r>
              <a:rPr lang="zh-CN" altLang="zh-CN" sz="2000">
                <a:latin typeface="Comic Sans MS" panose="030F0702030302020204" charset="0"/>
                <a:ea typeface="宋体" panose="02010600030101010101" pitchFamily="2" charset="-122"/>
              </a:rPr>
              <a:t>通常也不可数，但某些时候表示具有某种性质的人或事物时，也可以转化为可数名词，同样，意思也会有所变化。如：</a:t>
            </a:r>
            <a:endParaRPr lang="zh-CN" altLang="zh-CN" sz="2000">
              <a:latin typeface="Comic Sans MS" panose="030F0702030302020204" charset="0"/>
              <a:ea typeface="宋体" panose="02010600030101010101" pitchFamily="2" charset="-122"/>
            </a:endParaRPr>
          </a:p>
          <a:p>
            <a:pPr>
              <a:lnSpc>
                <a:spcPct val="130000"/>
              </a:lnSpc>
            </a:pPr>
            <a:r>
              <a:rPr lang="en-US" altLang="zh-CN" sz="2000">
                <a:latin typeface="Comic Sans MS" panose="030F0702030302020204" charset="0"/>
                <a:ea typeface="宋体" panose="02010600030101010101" pitchFamily="2" charset="-122"/>
              </a:rPr>
              <a:t>help (u.)</a:t>
            </a:r>
            <a:r>
              <a:rPr lang="zh-CN" altLang="en-US" sz="2000">
                <a:latin typeface="Comic Sans MS" panose="030F0702030302020204" charset="0"/>
                <a:ea typeface="宋体" panose="02010600030101010101" pitchFamily="2" charset="-122"/>
              </a:rPr>
              <a:t>帮助</a:t>
            </a:r>
            <a:r>
              <a:rPr lang="en-US" altLang="zh-CN" sz="2000">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sym typeface="微软雅黑" panose="020B0503020204020204" charset="-122"/>
              </a:rPr>
              <a:t>)</a:t>
            </a:r>
            <a:r>
              <a:rPr lang="zh-CN" altLang="en-US" sz="2000">
                <a:latin typeface="Comic Sans MS" panose="030F0702030302020204" charset="0"/>
                <a:ea typeface="宋体" panose="02010600030101010101" pitchFamily="2" charset="-122"/>
                <a:sym typeface="微软雅黑" panose="020B0503020204020204" charset="-122"/>
              </a:rPr>
              <a:t>帮手</a:t>
            </a:r>
            <a:r>
              <a:rPr lang="zh-CN" altLang="en-US" sz="2000">
                <a:latin typeface="Comic Sans MS" panose="030F0702030302020204" charset="0"/>
                <a:ea typeface="宋体" panose="02010600030101010101" pitchFamily="2" charset="-122"/>
              </a:rPr>
              <a:t>      </a:t>
            </a:r>
            <a:endParaRPr lang="zh-CN" altLang="en-US" sz="2000">
              <a:latin typeface="Comic Sans MS" panose="030F0702030302020204" charset="0"/>
              <a:ea typeface="宋体" panose="02010600030101010101" pitchFamily="2" charset="-122"/>
            </a:endParaRPr>
          </a:p>
          <a:p>
            <a:pPr>
              <a:lnSpc>
                <a:spcPct val="130000"/>
              </a:lnSpc>
            </a:pPr>
            <a:r>
              <a:rPr lang="en-US" altLang="zh-CN" sz="2000">
                <a:latin typeface="Comic Sans MS" panose="030F0702030302020204" charset="0"/>
                <a:ea typeface="宋体" panose="02010600030101010101" pitchFamily="2" charset="-122"/>
              </a:rPr>
              <a:t>pleasure </a:t>
            </a:r>
            <a:r>
              <a:rPr lang="en-US" altLang="zh-CN" sz="2000">
                <a:latin typeface="Comic Sans MS" panose="030F0702030302020204" charset="0"/>
                <a:ea typeface="宋体" panose="02010600030101010101" pitchFamily="2" charset="-122"/>
                <a:sym typeface="微软雅黑" panose="020B0503020204020204" charset="-122"/>
              </a:rPr>
              <a:t>(u.)</a:t>
            </a:r>
            <a:r>
              <a:rPr lang="zh-CN" altLang="en-US" sz="2000">
                <a:latin typeface="Comic Sans MS" panose="030F0702030302020204" charset="0"/>
                <a:ea typeface="宋体" panose="02010600030101010101" pitchFamily="2" charset="-122"/>
                <a:sym typeface="微软雅黑" panose="020B0503020204020204" charset="-122"/>
              </a:rPr>
              <a:t>快乐</a:t>
            </a:r>
            <a:r>
              <a:rPr lang="en-US" altLang="zh-CN" sz="2000">
                <a:latin typeface="Comic Sans MS" panose="030F0702030302020204" charset="0"/>
                <a:ea typeface="宋体" panose="02010600030101010101" pitchFamily="2" charset="-122"/>
                <a:sym typeface="微软雅黑" panose="020B0503020204020204" charset="-122"/>
              </a:rPr>
              <a:t>—(c.)</a:t>
            </a:r>
            <a:r>
              <a:rPr lang="zh-CN" altLang="en-US" sz="2000">
                <a:latin typeface="Comic Sans MS" panose="030F0702030302020204" charset="0"/>
                <a:ea typeface="宋体" panose="02010600030101010101" pitchFamily="2" charset="-122"/>
                <a:sym typeface="微软雅黑" panose="020B0503020204020204" charset="-122"/>
              </a:rPr>
              <a:t>乐事</a:t>
            </a:r>
            <a:endParaRPr lang="zh-CN" altLang="en-US" sz="2000">
              <a:latin typeface="Comic Sans MS" panose="030F0702030302020204" charset="0"/>
              <a:ea typeface="宋体" panose="02010600030101010101" pitchFamily="2" charset="-122"/>
              <a:sym typeface="微软雅黑" panose="020B0503020204020204" charset="-122"/>
            </a:endParaRPr>
          </a:p>
          <a:p>
            <a:pPr>
              <a:lnSpc>
                <a:spcPct val="130000"/>
              </a:lnSpc>
            </a:pPr>
            <a:r>
              <a:rPr lang="en-US" altLang="zh-CN" sz="2000">
                <a:latin typeface="Comic Sans MS" panose="030F0702030302020204" charset="0"/>
                <a:ea typeface="宋体" panose="02010600030101010101" pitchFamily="2" charset="-122"/>
                <a:sym typeface="微软雅黑" panose="020B0503020204020204" charset="-122"/>
              </a:rPr>
              <a:t>success(u.)</a:t>
            </a:r>
            <a:r>
              <a:rPr lang="zh-CN" altLang="en-US" sz="2000">
                <a:latin typeface="Comic Sans MS" panose="030F0702030302020204" charset="0"/>
                <a:ea typeface="宋体" panose="02010600030101010101" pitchFamily="2" charset="-122"/>
                <a:sym typeface="微软雅黑" panose="020B0503020204020204" charset="-122"/>
              </a:rPr>
              <a:t>成功</a:t>
            </a:r>
            <a:r>
              <a:rPr lang="en-US" altLang="zh-CN" sz="2000">
                <a:latin typeface="Comic Sans MS" panose="030F0702030302020204" charset="0"/>
                <a:ea typeface="宋体" panose="02010600030101010101" pitchFamily="2" charset="-122"/>
                <a:sym typeface="微软雅黑" panose="020B0503020204020204" charset="-122"/>
              </a:rPr>
              <a:t>—(c.)</a:t>
            </a:r>
            <a:r>
              <a:rPr lang="zh-CN" altLang="en-US" sz="2000">
                <a:latin typeface="Comic Sans MS" panose="030F0702030302020204" charset="0"/>
                <a:ea typeface="宋体" panose="02010600030101010101" pitchFamily="2" charset="-122"/>
                <a:sym typeface="微软雅黑" panose="020B0503020204020204" charset="-122"/>
              </a:rPr>
              <a:t>成功的人或事     </a:t>
            </a:r>
            <a:endParaRPr lang="zh-CN" altLang="en-US" sz="2000">
              <a:latin typeface="Comic Sans MS" panose="030F0702030302020204" charset="0"/>
              <a:ea typeface="宋体" panose="02010600030101010101" pitchFamily="2" charset="-122"/>
              <a:sym typeface="微软雅黑" panose="020B0503020204020204" charset="-122"/>
            </a:endParaRPr>
          </a:p>
          <a:p>
            <a:pPr>
              <a:lnSpc>
                <a:spcPct val="130000"/>
              </a:lnSpc>
            </a:pPr>
            <a:r>
              <a:rPr lang="en-US" altLang="zh-CN" sz="2000">
                <a:latin typeface="Comic Sans MS" panose="030F0702030302020204" charset="0"/>
                <a:ea typeface="宋体" panose="02010600030101010101" pitchFamily="2" charset="-122"/>
                <a:sym typeface="微软雅黑" panose="020B0503020204020204" charset="-122"/>
              </a:rPr>
              <a:t>surprise(u.)</a:t>
            </a:r>
            <a:r>
              <a:rPr lang="zh-CN" altLang="en-US" sz="2000">
                <a:latin typeface="Comic Sans MS" panose="030F0702030302020204" charset="0"/>
                <a:ea typeface="宋体" panose="02010600030101010101" pitchFamily="2" charset="-122"/>
                <a:sym typeface="微软雅黑" panose="020B0503020204020204" charset="-122"/>
              </a:rPr>
              <a:t>惊奇</a:t>
            </a:r>
            <a:r>
              <a:rPr lang="en-US" altLang="zh-CN" sz="2000">
                <a:latin typeface="Comic Sans MS" panose="030F0702030302020204" charset="0"/>
                <a:ea typeface="宋体" panose="02010600030101010101" pitchFamily="2" charset="-122"/>
                <a:sym typeface="微软雅黑" panose="020B0503020204020204" charset="-122"/>
              </a:rPr>
              <a:t>—(c.)</a:t>
            </a:r>
            <a:r>
              <a:rPr lang="zh-CN" altLang="en-US" sz="2000">
                <a:latin typeface="Comic Sans MS" panose="030F0702030302020204" charset="0"/>
                <a:ea typeface="宋体" panose="02010600030101010101" pitchFamily="2" charset="-122"/>
                <a:sym typeface="微软雅黑" panose="020B0503020204020204" charset="-122"/>
              </a:rPr>
              <a:t>令人惊奇的事</a:t>
            </a:r>
            <a:endParaRPr lang="zh-CN" altLang="en-US" sz="2000">
              <a:latin typeface="Comic Sans MS" panose="030F0702030302020204" charset="0"/>
              <a:ea typeface="宋体" panose="02010600030101010101" pitchFamily="2" charset="-122"/>
              <a:sym typeface="微软雅黑" panose="020B0503020204020204" charset="-122"/>
            </a:endParaRPr>
          </a:p>
          <a:p>
            <a:endParaRPr lang="zh-CN" altLang="en-US" sz="2000">
              <a:latin typeface="Comic Sans MS" panose="030F0702030302020204" charset="0"/>
              <a:ea typeface="宋体" panose="02010600030101010101" pitchFamily="2" charset="-122"/>
              <a:sym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2"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grpId="3" nodeType="clickEffect">
                                  <p:stCondLst>
                                    <p:cond delay="0"/>
                                  </p:stCondLst>
                                  <p:childTnLst>
                                    <p:anim calcmode="lin" valueType="num">
                                      <p:cBhvr>
                                        <p:cTn id="17" dur="500"/>
                                        <p:tgtEl>
                                          <p:spTgt spid="14"/>
                                        </p:tgtEl>
                                        <p:attrNameLst>
                                          <p:attrName>ppt_y</p:attrName>
                                        </p:attrNameLst>
                                      </p:cBhvr>
                                      <p:tavLst>
                                        <p:tav tm="0">
                                          <p:val>
                                            <p:strVal val="#ppt_y"/>
                                          </p:val>
                                        </p:tav>
                                        <p:tav tm="100000">
                                          <p:val>
                                            <p:strVal val="#ppt_y+#ppt_h*1.125000"/>
                                          </p:val>
                                        </p:tav>
                                      </p:tavLst>
                                    </p:anim>
                                    <p:animEffect transition="out" filter="wipe(down)">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par>
                                <p:cTn id="20" presetID="12" presetClass="exit" presetSubtype="4" fill="hold" grpId="3" nodeType="withEffect">
                                  <p:stCondLst>
                                    <p:cond delay="0"/>
                                  </p:stCondLst>
                                  <p:childTnLst>
                                    <p:anim calcmode="lin" valueType="num">
                                      <p:cBhvr>
                                        <p:cTn id="21" dur="500"/>
                                        <p:tgtEl>
                                          <p:spTgt spid="13"/>
                                        </p:tgtEl>
                                        <p:attrNameLst>
                                          <p:attrName>ppt_y</p:attrName>
                                        </p:attrNameLst>
                                      </p:cBhvr>
                                      <p:tavLst>
                                        <p:tav tm="0">
                                          <p:val>
                                            <p:strVal val="#ppt_y"/>
                                          </p:val>
                                        </p:tav>
                                        <p:tav tm="100000">
                                          <p:val>
                                            <p:strVal val="#ppt_y+#ppt_h*1.125000"/>
                                          </p:val>
                                        </p:tav>
                                      </p:tavLst>
                                    </p:anim>
                                    <p:animEffect transition="out" filter="wipe(down)">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2" presetClass="exit" presetSubtype="4" fill="hold" grpId="1" nodeType="withEffect">
                                  <p:stCondLst>
                                    <p:cond delay="0"/>
                                  </p:stCondLst>
                                  <p:childTnLst>
                                    <p:anim calcmode="lin" valueType="num">
                                      <p:cBhvr>
                                        <p:cTn id="25" dur="500"/>
                                        <p:tgtEl>
                                          <p:spTgt spid="16"/>
                                        </p:tgtEl>
                                        <p:attrNameLst>
                                          <p:attrName>ppt_y</p:attrName>
                                        </p:attrNameLst>
                                      </p:cBhvr>
                                      <p:tavLst>
                                        <p:tav tm="0">
                                          <p:val>
                                            <p:strVal val="#ppt_y"/>
                                          </p:val>
                                        </p:tav>
                                        <p:tav tm="100000">
                                          <p:val>
                                            <p:strVal val="#ppt_y+#ppt_h*1.125000"/>
                                          </p:val>
                                        </p:tav>
                                      </p:tavLst>
                                    </p:anim>
                                    <p:animEffect transition="out" filter="wipe(down)">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4" grpId="2" animBg="1"/>
      <p:bldP spid="16" grpId="0" animBg="1"/>
      <p:bldP spid="14" grpId="3" animBg="1"/>
      <p:bldP spid="13" grpId="3"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2225" y="-169862"/>
            <a:ext cx="9144000" cy="7019925"/>
          </a:xfrm>
          <a:prstGeom prst="rect">
            <a:avLst/>
          </a:prstGeom>
          <a:solidFill>
            <a:srgbClr val="3E516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1202" name="Text Box 3"/>
          <p:cNvSpPr txBox="1"/>
          <p:nvPr/>
        </p:nvSpPr>
        <p:spPr>
          <a:xfrm>
            <a:off x="136525" y="990600"/>
            <a:ext cx="549275" cy="4038600"/>
          </a:xfrm>
          <a:prstGeom prst="rect">
            <a:avLst/>
          </a:prstGeom>
          <a:noFill/>
          <a:ln w="9525">
            <a:noFill/>
          </a:ln>
        </p:spPr>
        <p:txBody>
          <a:bodyPr vert="eaVert" anchor="t" anchorCtr="0">
            <a:spAutoFit/>
          </a:bodyPr>
          <a:p>
            <a:pPr>
              <a:spcBef>
                <a:spcPct val="50000"/>
              </a:spcBef>
            </a:pPr>
            <a:r>
              <a:rPr lang="en-US" altLang="zh-CN" sz="2400" dirty="0">
                <a:solidFill>
                  <a:srgbClr val="FFFF66"/>
                </a:solidFill>
                <a:latin typeface="Times New Roman" panose="02020603050405020304" pitchFamily="18" charset="0"/>
                <a:ea typeface="宋体" panose="02010600030101010101" pitchFamily="2" charset="-122"/>
              </a:rPr>
              <a:t>                  </a:t>
            </a:r>
            <a:r>
              <a:rPr lang="zh-CN" altLang="en-US" sz="2400" b="1" dirty="0">
                <a:solidFill>
                  <a:schemeClr val="bg1"/>
                </a:solidFill>
                <a:latin typeface="Times New Roman" panose="02020603050405020304" pitchFamily="18" charset="0"/>
                <a:ea typeface="宋体" panose="02010600030101010101" pitchFamily="2" charset="-122"/>
              </a:rPr>
              <a:t>名词的种类</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51203" name="AutoShape 4"/>
          <p:cNvSpPr/>
          <p:nvPr/>
        </p:nvSpPr>
        <p:spPr>
          <a:xfrm>
            <a:off x="684213" y="765175"/>
            <a:ext cx="287337" cy="4032250"/>
          </a:xfrm>
          <a:prstGeom prst="leftBrace">
            <a:avLst>
              <a:gd name="adj1" fmla="val 116553"/>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04" name="Text Box 5"/>
          <p:cNvSpPr txBox="1"/>
          <p:nvPr/>
        </p:nvSpPr>
        <p:spPr>
          <a:xfrm>
            <a:off x="971550" y="765175"/>
            <a:ext cx="1524000"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专有名词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51205" name="Text Box 6"/>
          <p:cNvSpPr txBox="1"/>
          <p:nvPr/>
        </p:nvSpPr>
        <p:spPr>
          <a:xfrm>
            <a:off x="863600" y="3467100"/>
            <a:ext cx="19050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普通名词：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51206" name="AutoShape 7"/>
          <p:cNvSpPr/>
          <p:nvPr/>
        </p:nvSpPr>
        <p:spPr>
          <a:xfrm>
            <a:off x="2495550" y="1689100"/>
            <a:ext cx="381000" cy="3686175"/>
          </a:xfrm>
          <a:prstGeom prst="leftBrace">
            <a:avLst>
              <a:gd name="adj1" fmla="val 60110"/>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07" name="Text Box 8"/>
          <p:cNvSpPr txBox="1"/>
          <p:nvPr/>
        </p:nvSpPr>
        <p:spPr>
          <a:xfrm>
            <a:off x="2768600" y="156845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51208" name="Text Box 9"/>
          <p:cNvSpPr txBox="1"/>
          <p:nvPr/>
        </p:nvSpPr>
        <p:spPr>
          <a:xfrm>
            <a:off x="3048000" y="438150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不可数：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51209" name="AutoShape 10"/>
          <p:cNvSpPr/>
          <p:nvPr/>
        </p:nvSpPr>
        <p:spPr>
          <a:xfrm>
            <a:off x="3776663" y="1063625"/>
            <a:ext cx="215900" cy="1655763"/>
          </a:xfrm>
          <a:prstGeom prst="leftBrace">
            <a:avLst>
              <a:gd name="adj1" fmla="val 63696"/>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10" name="AutoShape 11"/>
          <p:cNvSpPr/>
          <p:nvPr/>
        </p:nvSpPr>
        <p:spPr>
          <a:xfrm>
            <a:off x="4140200" y="4151313"/>
            <a:ext cx="215900" cy="877887"/>
          </a:xfrm>
          <a:prstGeom prst="leftBrace">
            <a:avLst>
              <a:gd name="adj1" fmla="val 47118"/>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11" name="Text Box 12"/>
          <p:cNvSpPr txBox="1"/>
          <p:nvPr/>
        </p:nvSpPr>
        <p:spPr>
          <a:xfrm>
            <a:off x="3708400" y="1063625"/>
            <a:ext cx="5364163"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个体名词 </a:t>
            </a:r>
            <a:r>
              <a:rPr lang="en-US" altLang="zh-CN" sz="2400" dirty="0">
                <a:solidFill>
                  <a:schemeClr val="bg1"/>
                </a:solidFill>
                <a:latin typeface="Times New Roman" panose="02020603050405020304" pitchFamily="18" charset="0"/>
                <a:ea typeface="宋体" panose="02010600030101010101" pitchFamily="2" charset="-122"/>
              </a:rPr>
              <a:t>apple, house, dog, desk, pen</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51212" name="Text Box 13"/>
          <p:cNvSpPr txBox="1"/>
          <p:nvPr/>
        </p:nvSpPr>
        <p:spPr>
          <a:xfrm>
            <a:off x="3549650" y="2328863"/>
            <a:ext cx="5435600" cy="460375"/>
          </a:xfrm>
          <a:prstGeom prst="rect">
            <a:avLst/>
          </a:prstGeom>
          <a:noFill/>
          <a:ln w="9525">
            <a:noFill/>
          </a:ln>
        </p:spPr>
        <p:txBody>
          <a:bodyPr anchor="t" anchorCtr="0">
            <a:spAutoFit/>
          </a:bodyPr>
          <a:p>
            <a:pPr algn="ctr">
              <a:spcBef>
                <a:spcPct val="50000"/>
              </a:spcBef>
            </a:pPr>
            <a:r>
              <a:rPr lang="zh-CN" altLang="en-US" sz="2400" dirty="0">
                <a:solidFill>
                  <a:srgbClr val="FFFF00"/>
                </a:solidFill>
                <a:latin typeface="Times New Roman" panose="02020603050405020304" pitchFamily="18" charset="0"/>
                <a:ea typeface="宋体" panose="02010600030101010101" pitchFamily="2" charset="-122"/>
              </a:rPr>
              <a:t>集体名词 </a:t>
            </a:r>
            <a:r>
              <a:rPr lang="en-US" altLang="zh-CN" sz="2400" dirty="0">
                <a:solidFill>
                  <a:schemeClr val="bg1"/>
                </a:solidFill>
                <a:latin typeface="Times New Roman" panose="02020603050405020304" pitchFamily="18" charset="0"/>
                <a:ea typeface="宋体" panose="02010600030101010101" pitchFamily="2" charset="-122"/>
              </a:rPr>
              <a:t>people, family, class, group</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51213" name="Text Box 14"/>
          <p:cNvSpPr txBox="1"/>
          <p:nvPr/>
        </p:nvSpPr>
        <p:spPr>
          <a:xfrm>
            <a:off x="4198938" y="3922713"/>
            <a:ext cx="4724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物质名词： </a:t>
            </a:r>
            <a:r>
              <a:rPr lang="en-US" altLang="zh-CN" sz="2400" dirty="0">
                <a:solidFill>
                  <a:schemeClr val="bg1"/>
                </a:solidFill>
                <a:latin typeface="Times New Roman" panose="02020603050405020304" pitchFamily="18" charset="0"/>
                <a:ea typeface="宋体" panose="02010600030101010101" pitchFamily="2" charset="-122"/>
              </a:rPr>
              <a:t>water, paper, air, milk</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51214" name="Text Box 15"/>
          <p:cNvSpPr txBox="1"/>
          <p:nvPr/>
        </p:nvSpPr>
        <p:spPr>
          <a:xfrm>
            <a:off x="4341813" y="4727575"/>
            <a:ext cx="5113337" cy="2122488"/>
          </a:xfrm>
          <a:prstGeom prst="rect">
            <a:avLst/>
          </a:prstGeom>
          <a:noFill/>
          <a:ln w="9525">
            <a:noFill/>
          </a:ln>
        </p:spPr>
        <p:txBody>
          <a:bodyPr anchor="t" anchorCtr="0">
            <a:spAutoFit/>
          </a:bodyPr>
          <a:p>
            <a:pP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抽象名词： </a:t>
            </a:r>
            <a:r>
              <a:rPr lang="en-US" altLang="zh-CN" sz="2400" dirty="0">
                <a:solidFill>
                  <a:schemeClr val="bg1"/>
                </a:solidFill>
                <a:latin typeface="Times New Roman" panose="02020603050405020304" pitchFamily="18" charset="0"/>
                <a:ea typeface="宋体" panose="02010600030101010101" pitchFamily="2" charset="-122"/>
              </a:rPr>
              <a:t>work, homework,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information, health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news,  love, friendship</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51215" name="Rectangle 17"/>
          <p:cNvSpPr/>
          <p:nvPr/>
        </p:nvSpPr>
        <p:spPr>
          <a:xfrm>
            <a:off x="374650" y="5375275"/>
            <a:ext cx="4752975" cy="1311275"/>
          </a:xfrm>
          <a:prstGeom prst="rect">
            <a:avLst/>
          </a:prstGeom>
          <a:noFill/>
          <a:ln w="9525">
            <a:noFill/>
          </a:ln>
        </p:spPr>
        <p:txBody>
          <a:bodyPr anchor="t" anchorCtr="0">
            <a:spAutoFit/>
          </a:bodyPr>
          <a:p>
            <a:r>
              <a:rPr lang="zh-CN" altLang="en-US" sz="2000" b="1" dirty="0">
                <a:solidFill>
                  <a:schemeClr val="bg1"/>
                </a:solidFill>
                <a:latin typeface="Arial" panose="020B0604020202020204" pitchFamily="34" charset="0"/>
                <a:ea typeface="宋体" panose="02010600030101010101" pitchFamily="2" charset="-122"/>
              </a:rPr>
              <a:t>物质名词与抽象名词一般无法用数目计算，为不可数名词。 不可数名词前不能加冠词</a:t>
            </a:r>
            <a:r>
              <a:rPr lang="en-US" altLang="zh-CN" sz="2000" b="1" dirty="0">
                <a:solidFill>
                  <a:schemeClr val="bg1"/>
                </a:solidFill>
                <a:latin typeface="Arial" panose="020B0604020202020204" pitchFamily="34" charset="0"/>
                <a:ea typeface="宋体" panose="02010600030101010101" pitchFamily="2" charset="-122"/>
              </a:rPr>
              <a:t>a </a:t>
            </a:r>
            <a:r>
              <a:rPr lang="zh-CN" altLang="en-US" sz="2000" b="1" dirty="0">
                <a:solidFill>
                  <a:schemeClr val="bg1"/>
                </a:solidFill>
                <a:latin typeface="Arial" panose="020B0604020202020204" pitchFamily="34" charset="0"/>
                <a:ea typeface="宋体" panose="02010600030101010101" pitchFamily="2" charset="-122"/>
              </a:rPr>
              <a:t>或</a:t>
            </a:r>
            <a:r>
              <a:rPr lang="en-US" altLang="zh-CN" sz="2000" b="1" dirty="0">
                <a:solidFill>
                  <a:schemeClr val="bg1"/>
                </a:solidFill>
                <a:latin typeface="Arial" panose="020B0604020202020204" pitchFamily="34" charset="0"/>
                <a:ea typeface="宋体" panose="02010600030101010101" pitchFamily="2" charset="-122"/>
              </a:rPr>
              <a:t>an</a:t>
            </a:r>
            <a:r>
              <a:rPr lang="zh-CN" altLang="en-US" sz="2000" b="1" dirty="0">
                <a:solidFill>
                  <a:schemeClr val="bg1"/>
                </a:solidFill>
                <a:latin typeface="Arial" panose="020B0604020202020204" pitchFamily="34" charset="0"/>
                <a:ea typeface="宋体" panose="02010600030101010101" pitchFamily="2" charset="-122"/>
              </a:rPr>
              <a:t>来表示量， 也没有复数形式。</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3" name="椭圆 2"/>
          <p:cNvSpPr/>
          <p:nvPr/>
        </p:nvSpPr>
        <p:spPr>
          <a:xfrm>
            <a:off x="3992563" y="989013"/>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椭圆 3"/>
          <p:cNvSpPr/>
          <p:nvPr/>
        </p:nvSpPr>
        <p:spPr>
          <a:xfrm>
            <a:off x="3992563" y="2273300"/>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直接箭头连接符 4"/>
          <p:cNvCxnSpPr/>
          <p:nvPr/>
        </p:nvCxnSpPr>
        <p:spPr>
          <a:xfrm flipH="1" flipV="1">
            <a:off x="3933825" y="773113"/>
            <a:ext cx="2746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924300" y="2817813"/>
            <a:ext cx="284163" cy="25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64050" y="2798763"/>
            <a:ext cx="333375"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464050" y="773113"/>
            <a:ext cx="2619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22" name="文本框 8"/>
          <p:cNvSpPr txBox="1"/>
          <p:nvPr/>
        </p:nvSpPr>
        <p:spPr>
          <a:xfrm>
            <a:off x="3549650" y="120650"/>
            <a:ext cx="669925" cy="644525"/>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个体的人</a:t>
            </a:r>
            <a:endParaRPr lang="zh-CN" altLang="en-US">
              <a:solidFill>
                <a:srgbClr val="FFFF00"/>
              </a:solidFill>
              <a:latin typeface="Arial" panose="020B0604020202020204" pitchFamily="34" charset="0"/>
              <a:ea typeface="宋体" panose="02010600030101010101" pitchFamily="2" charset="-122"/>
            </a:endParaRPr>
          </a:p>
        </p:txBody>
      </p:sp>
      <p:sp>
        <p:nvSpPr>
          <p:cNvPr id="51223" name="文本框 9"/>
          <p:cNvSpPr txBox="1"/>
          <p:nvPr/>
        </p:nvSpPr>
        <p:spPr>
          <a:xfrm>
            <a:off x="4464050" y="127000"/>
            <a:ext cx="931863" cy="646113"/>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个体的事物</a:t>
            </a:r>
            <a:endParaRPr lang="zh-CN" altLang="en-US">
              <a:solidFill>
                <a:srgbClr val="FFFF00"/>
              </a:solidFill>
              <a:latin typeface="Arial" panose="020B0604020202020204" pitchFamily="34" charset="0"/>
              <a:ea typeface="宋体" panose="02010600030101010101" pitchFamily="2" charset="-122"/>
            </a:endParaRPr>
          </a:p>
        </p:txBody>
      </p:sp>
      <p:sp>
        <p:nvSpPr>
          <p:cNvPr id="51224" name="文本框 10"/>
          <p:cNvSpPr txBox="1"/>
          <p:nvPr/>
        </p:nvSpPr>
        <p:spPr>
          <a:xfrm>
            <a:off x="3330575" y="3106738"/>
            <a:ext cx="1027113"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一群人</a:t>
            </a:r>
            <a:endParaRPr lang="zh-CN" altLang="en-US">
              <a:solidFill>
                <a:srgbClr val="FFFF00"/>
              </a:solidFill>
              <a:latin typeface="Arial" panose="020B0604020202020204" pitchFamily="34" charset="0"/>
              <a:ea typeface="宋体" panose="02010600030101010101" pitchFamily="2" charset="-122"/>
            </a:endParaRPr>
          </a:p>
        </p:txBody>
      </p:sp>
      <p:sp>
        <p:nvSpPr>
          <p:cNvPr id="51225" name="文本框 11"/>
          <p:cNvSpPr txBox="1"/>
          <p:nvPr/>
        </p:nvSpPr>
        <p:spPr>
          <a:xfrm>
            <a:off x="4464050" y="3106738"/>
            <a:ext cx="1195388"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一些事物</a:t>
            </a:r>
            <a:endParaRPr lang="zh-CN" altLang="en-US">
              <a:solidFill>
                <a:srgbClr val="FFFF00"/>
              </a:solidFill>
              <a:latin typeface="Arial" panose="020B0604020202020204" pitchFamily="34" charset="0"/>
              <a:ea typeface="宋体" panose="02010600030101010101" pitchFamily="2" charset="-122"/>
            </a:endParaRPr>
          </a:p>
        </p:txBody>
      </p:sp>
      <p:sp>
        <p:nvSpPr>
          <p:cNvPr id="17" name="椭圆 16"/>
          <p:cNvSpPr/>
          <p:nvPr/>
        </p:nvSpPr>
        <p:spPr>
          <a:xfrm>
            <a:off x="3708400" y="800100"/>
            <a:ext cx="5321300" cy="987425"/>
          </a:xfrm>
          <a:prstGeom prst="ellipse">
            <a:avLst/>
          </a:prstGeom>
          <a:noFill/>
          <a:ln w="76200"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9" name="椭圆 18"/>
          <p:cNvSpPr/>
          <p:nvPr/>
        </p:nvSpPr>
        <p:spPr>
          <a:xfrm>
            <a:off x="3752850" y="3625850"/>
            <a:ext cx="5276850" cy="1052513"/>
          </a:xfrm>
          <a:prstGeom prst="ellipse">
            <a:avLst/>
          </a:prstGeom>
          <a:noFill/>
          <a:ln w="76200" cmpd="sng">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2" name="矩形 21"/>
          <p:cNvSpPr/>
          <p:nvPr/>
        </p:nvSpPr>
        <p:spPr>
          <a:xfrm>
            <a:off x="3617913" y="1881188"/>
            <a:ext cx="5454650" cy="1593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0" name="上下箭头 19"/>
          <p:cNvSpPr/>
          <p:nvPr/>
        </p:nvSpPr>
        <p:spPr>
          <a:xfrm>
            <a:off x="5545138" y="1795463"/>
            <a:ext cx="1371600" cy="1655763"/>
          </a:xfrm>
          <a:prstGeom prst="up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2800" b="1" strike="noStrike" noProof="1">
                <a:solidFill>
                  <a:schemeClr val="bg1"/>
                </a:solidFill>
                <a:latin typeface="Comic Sans MS" panose="030F0702030302020204" charset="0"/>
                <a:cs typeface="Comic Sans MS" panose="030F0702030302020204" charset="0"/>
              </a:rPr>
              <a:t>VS.</a:t>
            </a:r>
            <a:endParaRPr lang="en-US" altLang="zh-CN" sz="2800" b="1" strike="noStrike" noProof="1">
              <a:solidFill>
                <a:schemeClr val="bg1"/>
              </a:solidFill>
              <a:latin typeface="Comic Sans MS" panose="030F0702030302020204" charset="0"/>
              <a:cs typeface="Comic Sans MS" panose="030F0702030302020204" charset="0"/>
            </a:endParaRPr>
          </a:p>
        </p:txBody>
      </p:sp>
      <p:sp>
        <p:nvSpPr>
          <p:cNvPr id="24" name="矩形 23"/>
          <p:cNvSpPr/>
          <p:nvPr/>
        </p:nvSpPr>
        <p:spPr>
          <a:xfrm>
            <a:off x="3479800" y="2155189"/>
            <a:ext cx="2285365" cy="922017"/>
          </a:xfrm>
          <a:prstGeom prst="rect">
            <a:avLst/>
          </a:prstGeom>
          <a:noFill/>
          <a:ln>
            <a:noFill/>
          </a:ln>
        </p:spPr>
        <p:txBody>
          <a:bodyPr wrap="square" rtlCol="0" anchor="t">
            <a:spAutoFit/>
          </a:bodyPr>
          <a:p>
            <a:pPr algn="ctr" fontAlgn="base"/>
            <a:r>
              <a:rPr lang="zh-CN" altLang="zh-CN" sz="5400" b="1" strike="noStrike" noProof="1">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宋体" panose="02010600030101010101" pitchFamily="2" charset="-122"/>
                <a:cs typeface="+mn-cs"/>
              </a:rPr>
              <a:t>傻傻</a:t>
            </a:r>
            <a:endParaRPr lang="zh-CN" altLang="zh-CN" sz="5400" b="1" strike="noStrike" noProof="1">
              <a:ln w="6600">
                <a:solidFill>
                  <a:schemeClr val="accent2"/>
                </a:solidFill>
                <a:prstDash val="solid"/>
              </a:ln>
              <a:solidFill>
                <a:srgbClr val="FFFFFF"/>
              </a:solidFill>
              <a:effectLst>
                <a:outerShdw dist="38100" dir="2700000" algn="tl" rotWithShape="0">
                  <a:schemeClr val="accent2"/>
                </a:outerShdw>
              </a:effectLst>
            </a:endParaRPr>
          </a:p>
        </p:txBody>
      </p:sp>
      <p:sp>
        <p:nvSpPr>
          <p:cNvPr id="25" name="矩形 24"/>
          <p:cNvSpPr/>
          <p:nvPr/>
        </p:nvSpPr>
        <p:spPr>
          <a:xfrm>
            <a:off x="6849110" y="2155189"/>
            <a:ext cx="2285365" cy="922017"/>
          </a:xfrm>
          <a:prstGeom prst="rect">
            <a:avLst/>
          </a:prstGeom>
          <a:noFill/>
          <a:ln>
            <a:noFill/>
          </a:ln>
        </p:spPr>
        <p:txBody>
          <a:bodyPr wrap="square" rtlCol="0" anchor="t">
            <a:spAutoFit/>
          </a:bodyPr>
          <a:p>
            <a:pPr algn="ctr" fontAlgn="base"/>
            <a:r>
              <a:rPr lang="zh-CN" altLang="zh-CN" sz="5400" b="1" strike="noStrike" noProof="1">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宋体" panose="02010600030101010101" pitchFamily="2" charset="-122"/>
                <a:cs typeface="+mn-cs"/>
              </a:rPr>
              <a:t>分不清</a:t>
            </a:r>
            <a:endParaRPr lang="zh-CN" altLang="zh-CN" sz="5400" b="1" strike="noStrike" noProof="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arn(inVertical)">
                                      <p:cBhvr>
                                        <p:cTn id="23" dur="500"/>
                                        <p:tgtEl>
                                          <p:spTgt spid="2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arn(inVertic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4" grpId="0"/>
      <p:bldP spid="20" grpId="0" bldLvl="0" animBg="1"/>
      <p:bldP spid="25" grpId="0"/>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一、名词的种类</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4" name="流程图: 终止 3"/>
          <p:cNvSpPr/>
          <p:nvPr/>
        </p:nvSpPr>
        <p:spPr>
          <a:xfrm>
            <a:off x="698500" y="1076325"/>
            <a:ext cx="1641475" cy="454025"/>
          </a:xfrm>
          <a:prstGeom prst="flowChartTerminator">
            <a:avLst/>
          </a:prstGeom>
          <a:solidFill>
            <a:schemeClr val="accent2">
              <a:alpha val="66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fontAlgn="base"/>
            <a:r>
              <a:rPr lang="en-US" altLang="zh-CN" strike="noStrike" noProof="1">
                <a:solidFill>
                  <a:srgbClr val="FF0000"/>
                </a:solidFill>
              </a:rPr>
              <a:t>Tips:</a:t>
            </a:r>
            <a:endParaRPr lang="en-US" altLang="zh-CN" strike="noStrike" noProof="1">
              <a:solidFill>
                <a:srgbClr val="FF0000"/>
              </a:solidFill>
            </a:endParaRPr>
          </a:p>
        </p:txBody>
      </p:sp>
      <p:sp>
        <p:nvSpPr>
          <p:cNvPr id="5" name="圆角矩形 4"/>
          <p:cNvSpPr/>
          <p:nvPr/>
        </p:nvSpPr>
        <p:spPr>
          <a:xfrm>
            <a:off x="173038" y="1671638"/>
            <a:ext cx="8647113" cy="488791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1607502" y="1947544"/>
            <a:ext cx="5927725" cy="829945"/>
          </a:xfrm>
          <a:prstGeom prst="rect">
            <a:avLst/>
          </a:prstGeom>
          <a:solidFill>
            <a:schemeClr val="accent1"/>
          </a:solidFill>
          <a:ln>
            <a:noFill/>
          </a:ln>
        </p:spPr>
        <p:txBody>
          <a:bodyPr wrap="none" rtlCol="0" anchor="t">
            <a:spAutoFit/>
          </a:bodyPr>
          <a:p>
            <a:pPr algn="ctr" fontAlgn="base"/>
            <a:r>
              <a:rPr lang="zh-CN" altLang="en-US" sz="4800" b="1" strike="noStrike" noProof="1">
                <a:ln w="12700" cmpd="sng">
                  <a:noFill/>
                  <a:prstDash val="solid"/>
                </a:ln>
                <a:gradFill>
                  <a:gsLst>
                    <a:gs pos="96000">
                      <a:srgbClr val="FBFB11"/>
                    </a:gs>
                    <a:gs pos="100000">
                      <a:srgbClr val="838309"/>
                    </a:gs>
                  </a:gsLst>
                  <a:lin ang="5400000" scaled="0"/>
                </a:gradFill>
                <a:effectLst/>
                <a:latin typeface="Arial" panose="020B0604020202020204" pitchFamily="34" charset="0"/>
                <a:ea typeface="宋体" panose="02010600030101010101" pitchFamily="2" charset="-122"/>
                <a:cs typeface="+mn-cs"/>
              </a:rPr>
              <a:t>个体名词</a:t>
            </a:r>
            <a:r>
              <a:rPr lang="en-US" altLang="zh-CN" sz="4800" b="1" strike="noStrike" noProof="1">
                <a:ln w="12700" cmpd="sng">
                  <a:noFill/>
                  <a:prstDash val="solid"/>
                </a:ln>
                <a:gradFill>
                  <a:gsLst>
                    <a:gs pos="96000">
                      <a:srgbClr val="FBFB11"/>
                    </a:gs>
                    <a:gs pos="100000">
                      <a:srgbClr val="838309"/>
                    </a:gs>
                  </a:gsLst>
                  <a:lin ang="5400000" scaled="0"/>
                </a:gradFill>
                <a:effectLst/>
                <a:latin typeface="Arial" panose="020B0604020202020204" pitchFamily="34" charset="0"/>
                <a:ea typeface="宋体" panose="02010600030101010101" pitchFamily="2" charset="-122"/>
                <a:cs typeface="+mn-cs"/>
              </a:rPr>
              <a:t>vs.</a:t>
            </a:r>
            <a:r>
              <a:rPr lang="zh-CN" altLang="en-US" sz="4800" b="1" strike="noStrike" noProof="1">
                <a:ln w="12700" cmpd="sng">
                  <a:noFill/>
                  <a:prstDash val="solid"/>
                </a:ln>
                <a:gradFill>
                  <a:gsLst>
                    <a:gs pos="96000">
                      <a:srgbClr val="FBFB11"/>
                    </a:gs>
                    <a:gs pos="100000">
                      <a:srgbClr val="838309"/>
                    </a:gs>
                  </a:gsLst>
                  <a:lin ang="5400000" scaled="0"/>
                </a:gradFill>
                <a:effectLst/>
                <a:latin typeface="Arial" panose="020B0604020202020204" pitchFamily="34" charset="0"/>
                <a:ea typeface="宋体" panose="02010600030101010101" pitchFamily="2" charset="-122"/>
                <a:cs typeface="+mn-cs"/>
              </a:rPr>
              <a:t>物质名词</a:t>
            </a:r>
            <a:endParaRPr lang="zh-CN" altLang="en-US" sz="4800" b="1" strike="noStrike" noProof="1">
              <a:ln w="12700" cmpd="sng">
                <a:noFill/>
                <a:prstDash val="solid"/>
              </a:ln>
              <a:gradFill>
                <a:gsLst>
                  <a:gs pos="96000">
                    <a:srgbClr val="FBFB11"/>
                  </a:gs>
                  <a:gs pos="100000">
                    <a:srgbClr val="838309"/>
                  </a:gs>
                </a:gsLst>
                <a:lin ang="5400000" scaled="0"/>
              </a:gradFill>
              <a:effectLst/>
            </a:endParaRPr>
          </a:p>
        </p:txBody>
      </p:sp>
      <p:sp>
        <p:nvSpPr>
          <p:cNvPr id="8" name="文本框 7"/>
          <p:cNvSpPr txBox="1"/>
          <p:nvPr/>
        </p:nvSpPr>
        <p:spPr>
          <a:xfrm>
            <a:off x="565150" y="2720975"/>
            <a:ext cx="8134350" cy="3646488"/>
          </a:xfrm>
          <a:prstGeom prst="rect">
            <a:avLst/>
          </a:prstGeom>
          <a:noFill/>
        </p:spPr>
        <p:txBody>
          <a:bodyPr wrap="square" rtlCol="0">
            <a:spAutoFit/>
          </a:bodyPr>
          <a:p>
            <a:pPr>
              <a:lnSpc>
                <a:spcPct val="150000"/>
              </a:lnSpc>
              <a:buFont typeface="Wingdings" panose="05000000000000000000" charset="0"/>
            </a:pPr>
            <a:r>
              <a:rPr lang="zh-CN" altLang="zh-CN" sz="2200" b="1" noProof="1">
                <a:solidFill>
                  <a:schemeClr val="accent1">
                    <a:lumMod val="50000"/>
                  </a:schemeClr>
                </a:solidFill>
                <a:latin typeface="Arial" panose="020B0604020202020204" pitchFamily="34" charset="0"/>
                <a:ea typeface="宋体" panose="02010600030101010101" pitchFamily="2" charset="-122"/>
                <a:cs typeface="+mn-cs"/>
              </a:rPr>
              <a:t>虽然两类都是表示我们生活中看得着摸得着的东西，但是：</a:t>
            </a:r>
            <a:endParaRPr lang="zh-CN" altLang="zh-CN" sz="2200" noProof="1">
              <a:solidFill>
                <a:schemeClr val="bg1"/>
              </a:solidFill>
            </a:endParaRPr>
          </a:p>
          <a:p>
            <a:pPr marL="342900" indent="-342900">
              <a:lnSpc>
                <a:spcPct val="150000"/>
              </a:lnSpc>
              <a:buFont typeface="Wingdings" panose="05000000000000000000" charset="0"/>
              <a:buChar char="ü"/>
            </a:pPr>
            <a:r>
              <a:rPr lang="zh-CN" altLang="zh-CN" sz="2200" b="1" noProof="1">
                <a:latin typeface="Arial" panose="020B0604020202020204" pitchFamily="34" charset="0"/>
                <a:ea typeface="宋体" panose="02010600030101010101" pitchFamily="2" charset="-122"/>
                <a:cs typeface="+mn-cs"/>
              </a:rPr>
              <a:t>个体</a:t>
            </a:r>
            <a:r>
              <a:rPr lang="en-US" altLang="zh-CN" sz="2200" b="1" noProof="1">
                <a:latin typeface="Arial" panose="020B0604020202020204" pitchFamily="34" charset="0"/>
                <a:ea typeface="宋体" panose="02010600030101010101" pitchFamily="2" charset="-122"/>
                <a:cs typeface="+mn-cs"/>
              </a:rPr>
              <a:t>n. </a:t>
            </a:r>
            <a:r>
              <a:rPr lang="zh-CN" altLang="en-US" sz="2200" b="1" noProof="1">
                <a:latin typeface="Arial" panose="020B0604020202020204" pitchFamily="34" charset="0"/>
                <a:ea typeface="宋体" panose="02010600030101010101" pitchFamily="2" charset="-122"/>
                <a:cs typeface="+mn-cs"/>
              </a:rPr>
              <a:t>的存在有具体的形状，如：苹果 </a:t>
            </a:r>
            <a:r>
              <a:rPr lang="en-US" altLang="zh-CN" sz="2200" b="1" noProof="1">
                <a:latin typeface="Arial" panose="020B0604020202020204" pitchFamily="34" charset="0"/>
                <a:ea typeface="宋体" panose="02010600030101010101" pitchFamily="2" charset="-122"/>
                <a:cs typeface="+mn-cs"/>
              </a:rPr>
              <a:t>apple, </a:t>
            </a:r>
            <a:r>
              <a:rPr lang="zh-CN" altLang="en-US" sz="2200" b="1" noProof="1">
                <a:latin typeface="Arial" panose="020B0604020202020204" pitchFamily="34" charset="0"/>
                <a:ea typeface="宋体" panose="02010600030101010101" pitchFamily="2" charset="-122"/>
                <a:cs typeface="+mn-cs"/>
              </a:rPr>
              <a:t>能立即想到其形状；</a:t>
            </a:r>
            <a:endParaRPr lang="zh-CN" altLang="en-US" sz="2200" b="1" noProof="1"/>
          </a:p>
          <a:p>
            <a:pPr marL="342900" indent="-342900">
              <a:lnSpc>
                <a:spcPct val="150000"/>
              </a:lnSpc>
              <a:buFont typeface="Wingdings" panose="05000000000000000000" charset="0"/>
              <a:buChar char="ü"/>
            </a:pPr>
            <a:r>
              <a:rPr lang="zh-CN" altLang="en-US" sz="2200" b="1" noProof="1">
                <a:latin typeface="Arial" panose="020B0604020202020204" pitchFamily="34" charset="0"/>
                <a:ea typeface="宋体" panose="02010600030101010101" pitchFamily="2" charset="-122"/>
                <a:cs typeface="+mn-cs"/>
              </a:rPr>
              <a:t>物质</a:t>
            </a:r>
            <a:r>
              <a:rPr lang="en-US" altLang="zh-CN" sz="2200" b="1" noProof="1">
                <a:latin typeface="Arial" panose="020B0604020202020204" pitchFamily="34" charset="0"/>
                <a:ea typeface="宋体" panose="02010600030101010101" pitchFamily="2" charset="-122"/>
                <a:cs typeface="+mn-cs"/>
              </a:rPr>
              <a:t>n. </a:t>
            </a:r>
            <a:r>
              <a:rPr lang="zh-CN" altLang="en-US" sz="2200" b="1" noProof="1">
                <a:latin typeface="Arial" panose="020B0604020202020204" pitchFamily="34" charset="0"/>
                <a:ea typeface="宋体" panose="02010600030101010101" pitchFamily="2" charset="-122"/>
                <a:cs typeface="+mn-cs"/>
              </a:rPr>
              <a:t>没有具体的形状， 如：水 </a:t>
            </a:r>
            <a:r>
              <a:rPr lang="en-US" altLang="zh-CN" sz="2200" b="1" noProof="1">
                <a:latin typeface="Arial" panose="020B0604020202020204" pitchFamily="34" charset="0"/>
                <a:ea typeface="宋体" panose="02010600030101010101" pitchFamily="2" charset="-122"/>
                <a:cs typeface="+mn-cs"/>
              </a:rPr>
              <a:t>water</a:t>
            </a:r>
            <a:r>
              <a:rPr lang="zh-CN" altLang="en-US" sz="2200" b="1" noProof="1">
                <a:latin typeface="Arial" panose="020B0604020202020204" pitchFamily="34" charset="0"/>
                <a:ea typeface="宋体" panose="02010600030101010101" pitchFamily="2" charset="-122"/>
                <a:cs typeface="+mn-cs"/>
              </a:rPr>
              <a:t>，空气 </a:t>
            </a:r>
            <a:r>
              <a:rPr lang="en-US" altLang="zh-CN" sz="2200" b="1" noProof="1">
                <a:latin typeface="Arial" panose="020B0604020202020204" pitchFamily="34" charset="0"/>
                <a:ea typeface="宋体" panose="02010600030101010101" pitchFamily="2" charset="-122"/>
                <a:cs typeface="+mn-cs"/>
              </a:rPr>
              <a:t>air</a:t>
            </a:r>
            <a:r>
              <a:rPr lang="zh-CN" altLang="en-US" sz="2200" b="1" noProof="1">
                <a:latin typeface="Arial" panose="020B0604020202020204" pitchFamily="34" charset="0"/>
                <a:ea typeface="宋体" panose="02010600030101010101" pitchFamily="2" charset="-122"/>
                <a:cs typeface="+mn-cs"/>
              </a:rPr>
              <a:t>，这些用啥装就是啥形状，无法具体描述这个物质本身的形状。</a:t>
            </a:r>
            <a:endParaRPr lang="zh-CN" altLang="en-US" sz="2200" b="1" noProof="1"/>
          </a:p>
          <a:p>
            <a:pPr marL="342900" indent="-342900">
              <a:lnSpc>
                <a:spcPct val="150000"/>
              </a:lnSpc>
              <a:buFont typeface="Wingdings" panose="05000000000000000000" charset="0"/>
              <a:buChar char="l"/>
            </a:pPr>
            <a:r>
              <a:rPr lang="zh-CN" altLang="en-US" sz="2200" b="1" noProof="1">
                <a:solidFill>
                  <a:srgbClr val="C00000"/>
                </a:solidFill>
                <a:latin typeface="Arial" panose="020B0604020202020204" pitchFamily="34" charset="0"/>
                <a:ea typeface="宋体" panose="02010600030101010101" pitchFamily="2" charset="-122"/>
                <a:cs typeface="+mn-cs"/>
              </a:rPr>
              <a:t>简言之，一般个体名词是由物质名词构成的成品；而物质名词是构成个体名词的物质。（即：类似成品和材料的关系）</a:t>
            </a:r>
            <a:endParaRPr lang="zh-CN" altLang="en-US" sz="2200" b="1" noProof="1">
              <a:solidFill>
                <a:srgbClr val="C00000"/>
              </a:solidFill>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charRg st="0" end="2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charRg st="27" end="6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charRg st="64" end="12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8">
                                            <p:txEl>
                                              <p:charRg st="123" end="176"/>
                                            </p:txEl>
                                          </p:spTgt>
                                        </p:tgtEl>
                                        <p:attrNameLst>
                                          <p:attrName>style.visibility</p:attrName>
                                        </p:attrNameLst>
                                      </p:cBhvr>
                                      <p:to>
                                        <p:strVal val="visible"/>
                                      </p:to>
                                    </p:set>
                                    <p:animEffect transition="in" filter="barn(inVertical)">
                                      <p:cBhvr>
                                        <p:cTn id="36" dur="500"/>
                                        <p:tgtEl>
                                          <p:spTgt spid="8">
                                            <p:txEl>
                                              <p:charRg st="123"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1762125" cy="442913"/>
          </a:xfrm>
        </p:spPr>
        <p:txBody>
          <a:bodyPr lIns="90170" tIns="46990" rIns="90170" bIns="4699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现学现用</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endParaRPr>
          </a:p>
        </p:txBody>
      </p:sp>
      <p:sp>
        <p:nvSpPr>
          <p:cNvPr id="54274" name="Rectangle 20"/>
          <p:cNvSpPr/>
          <p:nvPr/>
        </p:nvSpPr>
        <p:spPr>
          <a:xfrm>
            <a:off x="49213" y="1069975"/>
            <a:ext cx="9094787" cy="5702300"/>
          </a:xfrm>
          <a:prstGeom prst="rect">
            <a:avLst/>
          </a:prstGeom>
          <a:solidFill>
            <a:srgbClr val="FFFFFF"/>
          </a:solidFill>
          <a:ln w="9525">
            <a:noFill/>
          </a:ln>
        </p:spPr>
        <p:txBody>
          <a:bodyPr wrap="square" anchor="t" anchorCtr="0">
            <a:spAutoFit/>
          </a:bodyPr>
          <a:p>
            <a:pPr>
              <a:lnSpc>
                <a:spcPct val="140000"/>
              </a:lnSpc>
            </a:pPr>
            <a:r>
              <a:rPr lang="en-US" altLang="zh-CN" sz="2400" dirty="0">
                <a:latin typeface="Arial" panose="020B0604020202020204" pitchFamily="34" charset="0"/>
                <a:ea typeface="宋体" panose="02010600030101010101" pitchFamily="2" charset="-122"/>
              </a:rPr>
              <a:t>1) Mary is spreading __________ on her bread. (butter, butters)</a:t>
            </a:r>
            <a:endParaRPr lang="en-US" altLang="zh-CN" sz="2400" dirty="0">
              <a:latin typeface="Arial" panose="020B0604020202020204" pitchFamily="34" charset="0"/>
              <a:ea typeface="宋体" panose="02010600030101010101" pitchFamily="2" charset="-122"/>
            </a:endParaRPr>
          </a:p>
          <a:p>
            <a:pPr>
              <a:lnSpc>
                <a:spcPct val="140000"/>
              </a:lnSpc>
            </a:pPr>
            <a:r>
              <a:rPr lang="en-US" altLang="zh-CN" sz="2400" dirty="0">
                <a:latin typeface="Arial" panose="020B0604020202020204" pitchFamily="34" charset="0"/>
                <a:ea typeface="宋体" panose="02010600030101010101" pitchFamily="2" charset="-122"/>
              </a:rPr>
              <a:t>2) There might be ____________ about the president’s mistake. (much news, many news)</a:t>
            </a:r>
            <a:endParaRPr lang="en-US" altLang="zh-CN" sz="2400" dirty="0">
              <a:latin typeface="Arial" panose="020B0604020202020204" pitchFamily="34" charset="0"/>
              <a:ea typeface="宋体" panose="02010600030101010101" pitchFamily="2" charset="-122"/>
            </a:endParaRPr>
          </a:p>
          <a:p>
            <a:pPr>
              <a:lnSpc>
                <a:spcPct val="140000"/>
              </a:lnSpc>
            </a:pPr>
            <a:r>
              <a:rPr lang="en-US" altLang="zh-CN" sz="2400" dirty="0">
                <a:latin typeface="Arial" panose="020B0604020202020204" pitchFamily="34" charset="0"/>
                <a:ea typeface="宋体" panose="02010600030101010101" pitchFamily="2" charset="-122"/>
              </a:rPr>
              <a:t>3) How often do you go to the __________? (fun, funs)</a:t>
            </a:r>
            <a:endParaRPr lang="en-US" altLang="zh-CN" sz="2400" dirty="0">
              <a:latin typeface="Arial" panose="020B0604020202020204" pitchFamily="34" charset="0"/>
              <a:ea typeface="宋体" panose="02010600030101010101" pitchFamily="2" charset="-122"/>
            </a:endParaRPr>
          </a:p>
          <a:p>
            <a:pPr>
              <a:lnSpc>
                <a:spcPct val="140000"/>
              </a:lnSpc>
            </a:pPr>
            <a:r>
              <a:rPr lang="en-US" altLang="zh-CN" sz="2400" dirty="0">
                <a:latin typeface="Arial" panose="020B0604020202020204" pitchFamily="34" charset="0"/>
                <a:ea typeface="宋体" panose="02010600030101010101" pitchFamily="2" charset="-122"/>
              </a:rPr>
              <a:t>4) To their great _______, the roof of their house caught fire. (surprise, surprises)</a:t>
            </a:r>
            <a:endParaRPr lang="en-US" altLang="zh-CN" sz="2400" dirty="0">
              <a:latin typeface="Arial" panose="020B0604020202020204" pitchFamily="34" charset="0"/>
              <a:ea typeface="宋体" panose="02010600030101010101" pitchFamily="2" charset="-122"/>
            </a:endParaRPr>
          </a:p>
          <a:p>
            <a:pPr>
              <a:lnSpc>
                <a:spcPct val="140000"/>
              </a:lnSpc>
            </a:pPr>
            <a:r>
              <a:rPr lang="en-US" altLang="zh-CN" sz="2400" dirty="0">
                <a:latin typeface="Arial" panose="020B0604020202020204" pitchFamily="34" charset="0"/>
                <a:ea typeface="宋体" panose="02010600030101010101" pitchFamily="2" charset="-122"/>
              </a:rPr>
              <a:t>5) Tom didn’t have_______________ before he works in our company.  (much education, many educations)</a:t>
            </a:r>
            <a:endParaRPr lang="en-US" altLang="zh-CN" sz="2400" dirty="0">
              <a:latin typeface="Arial" panose="020B0604020202020204" pitchFamily="34" charset="0"/>
              <a:ea typeface="宋体" panose="02010600030101010101" pitchFamily="2" charset="-122"/>
            </a:endParaRPr>
          </a:p>
          <a:p>
            <a:pPr>
              <a:lnSpc>
                <a:spcPct val="140000"/>
              </a:lnSpc>
            </a:pPr>
            <a:r>
              <a:rPr lang="en-US" altLang="zh-CN" sz="2400" dirty="0">
                <a:latin typeface="Arial" panose="020B0604020202020204" pitchFamily="34" charset="0"/>
                <a:ea typeface="宋体" panose="02010600030101010101" pitchFamily="2" charset="-122"/>
              </a:rPr>
              <a:t>6) They have given us a lot of valuable __________. </a:t>
            </a:r>
            <a:endParaRPr lang="en-US" altLang="zh-CN" sz="2400" dirty="0">
              <a:latin typeface="Arial" panose="020B0604020202020204" pitchFamily="34" charset="0"/>
              <a:ea typeface="宋体" panose="02010600030101010101" pitchFamily="2" charset="-122"/>
            </a:endParaRPr>
          </a:p>
          <a:p>
            <a:pPr>
              <a:lnSpc>
                <a:spcPct val="140000"/>
              </a:lnSpc>
            </a:pPr>
            <a:r>
              <a:rPr lang="en-US" altLang="zh-CN" sz="2400" dirty="0">
                <a:latin typeface="Arial" panose="020B0604020202020204" pitchFamily="34" charset="0"/>
                <a:ea typeface="宋体" panose="02010600030101010101" pitchFamily="2" charset="-122"/>
              </a:rPr>
              <a:t>     (information, informations)</a:t>
            </a:r>
            <a:endParaRPr lang="en-US" altLang="zh-CN" sz="2400" dirty="0">
              <a:latin typeface="Arial" panose="020B0604020202020204" pitchFamily="34" charset="0"/>
              <a:ea typeface="宋体" panose="02010600030101010101" pitchFamily="2" charset="-122"/>
            </a:endParaRPr>
          </a:p>
          <a:p>
            <a:pPr>
              <a:lnSpc>
                <a:spcPct val="120000"/>
              </a:lnSpc>
            </a:pPr>
            <a:endParaRPr lang="en-US" altLang="zh-CN" sz="2400" dirty="0">
              <a:latin typeface="Arial" panose="020B0604020202020204" pitchFamily="34" charset="0"/>
              <a:ea typeface="宋体" panose="02010600030101010101" pitchFamily="2" charset="-122"/>
            </a:endParaRPr>
          </a:p>
        </p:txBody>
      </p:sp>
      <p:sp>
        <p:nvSpPr>
          <p:cNvPr id="8" name="Rectangle 22"/>
          <p:cNvSpPr/>
          <p:nvPr/>
        </p:nvSpPr>
        <p:spPr>
          <a:xfrm>
            <a:off x="3198813" y="1009650"/>
            <a:ext cx="1758950" cy="522288"/>
          </a:xfrm>
          <a:prstGeom prst="rect">
            <a:avLst/>
          </a:prstGeom>
          <a:noFill/>
          <a:ln w="9525">
            <a:noFill/>
          </a:ln>
        </p:spPr>
        <p:txBody>
          <a:bodyPr wrap="square" anchor="t" anchorCtr="0">
            <a:spAutoFit/>
          </a:bodyPr>
          <a:p>
            <a:r>
              <a:rPr lang="en-US" altLang="zh-CN" sz="2800" b="1" dirty="0">
                <a:solidFill>
                  <a:srgbClr val="FF0000"/>
                </a:solidFill>
                <a:latin typeface="Arial" panose="020B0604020202020204" pitchFamily="34" charset="0"/>
                <a:ea typeface="宋体" panose="02010600030101010101" pitchFamily="2" charset="-122"/>
              </a:rPr>
              <a:t>butter</a:t>
            </a:r>
            <a:endParaRPr lang="en-US" altLang="zh-CN" sz="2800" b="1" dirty="0">
              <a:solidFill>
                <a:srgbClr val="FF0000"/>
              </a:solidFill>
              <a:latin typeface="Arial" panose="020B0604020202020204" pitchFamily="34" charset="0"/>
              <a:ea typeface="宋体" panose="02010600030101010101" pitchFamily="2" charset="-122"/>
            </a:endParaRPr>
          </a:p>
        </p:txBody>
      </p:sp>
      <p:sp>
        <p:nvSpPr>
          <p:cNvPr id="9" name="Rectangle 23"/>
          <p:cNvSpPr/>
          <p:nvPr/>
        </p:nvSpPr>
        <p:spPr>
          <a:xfrm>
            <a:off x="2654300" y="1625600"/>
            <a:ext cx="2651125" cy="522288"/>
          </a:xfrm>
          <a:prstGeom prst="rect">
            <a:avLst/>
          </a:prstGeom>
          <a:noFill/>
          <a:ln w="9525">
            <a:noFill/>
          </a:ln>
        </p:spPr>
        <p:txBody>
          <a:bodyPr wrap="square" anchor="t" anchorCtr="0">
            <a:spAutoFit/>
          </a:bodyPr>
          <a:p>
            <a:r>
              <a:rPr lang="en-US" altLang="zh-CN" sz="2800" b="1" dirty="0">
                <a:solidFill>
                  <a:srgbClr val="FF0000"/>
                </a:solidFill>
                <a:latin typeface="Arial" panose="020B0604020202020204" pitchFamily="34" charset="0"/>
                <a:ea typeface="宋体" panose="02010600030101010101" pitchFamily="2" charset="-122"/>
              </a:rPr>
              <a:t>much news</a:t>
            </a:r>
            <a:endParaRPr lang="en-US" altLang="zh-CN" sz="2800" b="1" dirty="0">
              <a:solidFill>
                <a:srgbClr val="FF0000"/>
              </a:solidFill>
              <a:latin typeface="Arial" panose="020B0604020202020204" pitchFamily="34" charset="0"/>
              <a:ea typeface="宋体" panose="02010600030101010101" pitchFamily="2" charset="-122"/>
            </a:endParaRPr>
          </a:p>
        </p:txBody>
      </p:sp>
      <p:sp>
        <p:nvSpPr>
          <p:cNvPr id="10" name="Rectangle 24"/>
          <p:cNvSpPr/>
          <p:nvPr/>
        </p:nvSpPr>
        <p:spPr>
          <a:xfrm>
            <a:off x="4384675" y="2568575"/>
            <a:ext cx="1971675" cy="522288"/>
          </a:xfrm>
          <a:prstGeom prst="rect">
            <a:avLst/>
          </a:prstGeom>
          <a:noFill/>
          <a:ln w="9525">
            <a:noFill/>
          </a:ln>
        </p:spPr>
        <p:txBody>
          <a:bodyPr wrap="square" anchor="t" anchorCtr="0">
            <a:spAutoFit/>
          </a:bodyPr>
          <a:p>
            <a:r>
              <a:rPr lang="en-US" altLang="zh-CN" sz="2800" b="1" dirty="0">
                <a:solidFill>
                  <a:srgbClr val="FF0000"/>
                </a:solidFill>
                <a:latin typeface="Arial" panose="020B0604020202020204" pitchFamily="34" charset="0"/>
                <a:ea typeface="宋体" panose="02010600030101010101" pitchFamily="2" charset="-122"/>
              </a:rPr>
              <a:t>fun</a:t>
            </a:r>
            <a:endParaRPr lang="en-US" altLang="zh-CN" sz="2800" b="1" dirty="0">
              <a:solidFill>
                <a:srgbClr val="FF0000"/>
              </a:solidFill>
              <a:latin typeface="Arial" panose="020B0604020202020204" pitchFamily="34" charset="0"/>
              <a:ea typeface="宋体" panose="02010600030101010101" pitchFamily="2" charset="-122"/>
            </a:endParaRPr>
          </a:p>
        </p:txBody>
      </p:sp>
      <p:sp>
        <p:nvSpPr>
          <p:cNvPr id="12" name="Rectangle 26"/>
          <p:cNvSpPr/>
          <p:nvPr/>
        </p:nvSpPr>
        <p:spPr>
          <a:xfrm>
            <a:off x="2654300" y="4073525"/>
            <a:ext cx="4298950" cy="522288"/>
          </a:xfrm>
          <a:prstGeom prst="rect">
            <a:avLst/>
          </a:prstGeom>
          <a:noFill/>
          <a:ln w="9525">
            <a:noFill/>
          </a:ln>
        </p:spPr>
        <p:txBody>
          <a:bodyPr wrap="square" anchor="t" anchorCtr="0">
            <a:spAutoFit/>
          </a:bodyPr>
          <a:p>
            <a:r>
              <a:rPr lang="en-US" altLang="zh-CN" sz="2800" b="1" dirty="0">
                <a:solidFill>
                  <a:srgbClr val="FF0000"/>
                </a:solidFill>
                <a:latin typeface="Arial" panose="020B0604020202020204" pitchFamily="34" charset="0"/>
                <a:ea typeface="宋体" panose="02010600030101010101" pitchFamily="2" charset="-122"/>
              </a:rPr>
              <a:t>much education</a:t>
            </a:r>
            <a:endParaRPr lang="en-US" altLang="zh-CN" sz="2800" b="1" dirty="0">
              <a:solidFill>
                <a:srgbClr val="FF0000"/>
              </a:solidFill>
              <a:latin typeface="Arial" panose="020B0604020202020204" pitchFamily="34" charset="0"/>
              <a:ea typeface="宋体" panose="02010600030101010101" pitchFamily="2" charset="-122"/>
            </a:endParaRPr>
          </a:p>
        </p:txBody>
      </p:sp>
      <p:sp>
        <p:nvSpPr>
          <p:cNvPr id="15" name="Rectangle 29"/>
          <p:cNvSpPr/>
          <p:nvPr/>
        </p:nvSpPr>
        <p:spPr>
          <a:xfrm>
            <a:off x="2179638" y="3090863"/>
            <a:ext cx="1979612" cy="522287"/>
          </a:xfrm>
          <a:prstGeom prst="rect">
            <a:avLst/>
          </a:prstGeom>
          <a:noFill/>
          <a:ln w="9525">
            <a:noFill/>
          </a:ln>
        </p:spPr>
        <p:txBody>
          <a:bodyPr wrap="square" anchor="t" anchorCtr="0">
            <a:spAutoFit/>
          </a:bodyPr>
          <a:p>
            <a:r>
              <a:rPr lang="en-US" altLang="zh-CN" sz="2800" b="1" dirty="0">
                <a:solidFill>
                  <a:srgbClr val="FF0000"/>
                </a:solidFill>
                <a:latin typeface="Arial" panose="020B0604020202020204" pitchFamily="34" charset="0"/>
                <a:ea typeface="宋体" panose="02010600030101010101" pitchFamily="2" charset="-122"/>
              </a:rPr>
              <a:t>surprise</a:t>
            </a:r>
            <a:endParaRPr lang="en-US" altLang="zh-CN" sz="2800" b="1" dirty="0">
              <a:solidFill>
                <a:srgbClr val="FF0000"/>
              </a:solidFill>
              <a:latin typeface="Arial" panose="020B0604020202020204" pitchFamily="34" charset="0"/>
              <a:ea typeface="宋体" panose="02010600030101010101" pitchFamily="2" charset="-122"/>
            </a:endParaRPr>
          </a:p>
        </p:txBody>
      </p:sp>
      <p:sp>
        <p:nvSpPr>
          <p:cNvPr id="16" name="Rectangle 21"/>
          <p:cNvSpPr/>
          <p:nvPr/>
        </p:nvSpPr>
        <p:spPr>
          <a:xfrm>
            <a:off x="5391150" y="5143500"/>
            <a:ext cx="2725738" cy="522288"/>
          </a:xfrm>
          <a:prstGeom prst="rect">
            <a:avLst/>
          </a:prstGeom>
          <a:noFill/>
          <a:ln w="9525">
            <a:noFill/>
          </a:ln>
        </p:spPr>
        <p:txBody>
          <a:bodyPr wrap="square" anchor="t" anchorCtr="0">
            <a:spAutoFit/>
          </a:bodyPr>
          <a:p>
            <a:r>
              <a:rPr lang="en-US" altLang="zh-CN" sz="2800" b="1" dirty="0">
                <a:solidFill>
                  <a:srgbClr val="FF0000"/>
                </a:solidFill>
                <a:latin typeface="Arial" panose="020B0604020202020204" pitchFamily="34" charset="0"/>
                <a:ea typeface="宋体" panose="02010600030101010101" pitchFamily="2" charset="-122"/>
              </a:rPr>
              <a:t>information</a:t>
            </a:r>
            <a:endParaRPr lang="en-US" altLang="zh-CN" sz="2800" b="1" dirty="0">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charRg st="0" end="10"/>
                                            </p:txEl>
                                          </p:spTgt>
                                        </p:tgtEl>
                                        <p:attrNameLst>
                                          <p:attrName>style.visibility</p:attrName>
                                        </p:attrNameLst>
                                      </p:cBhvr>
                                      <p:to>
                                        <p:strVal val="visible"/>
                                      </p:to>
                                    </p:set>
                                    <p:animEffect transition="in" filter="blinds(horizontal)">
                                      <p:cBhvr>
                                        <p:cTn id="12" dur="500"/>
                                        <p:tgtEl>
                                          <p:spTgt spid="9">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1025525" y="1379538"/>
            <a:ext cx="415925" cy="1568450"/>
          </a:xfrm>
          <a:prstGeom prst="rect">
            <a:avLst/>
          </a:prstGeom>
          <a:noFill/>
          <a:ln>
            <a:solidFill>
              <a:schemeClr val="tx1"/>
            </a:solidFill>
          </a:ln>
        </p:spPr>
        <p:txBody>
          <a:bodyPr wrap="square" rtlCol="0">
            <a:spAutoFit/>
          </a:bodyPr>
          <a:p>
            <a:r>
              <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名词的数</a:t>
            </a:r>
            <a:endParaRPr lang="zh-CN" altLang="zh-CN" sz="2400" noProof="1">
              <a:effectLst>
                <a:outerShdw blurRad="38100" dist="19050" dir="2700000" algn="tl" rotWithShape="0">
                  <a:schemeClr val="dk1">
                    <a:alpha val="40000"/>
                  </a:schemeClr>
                </a:outerShdw>
              </a:effectLst>
            </a:endParaRPr>
          </a:p>
        </p:txBody>
      </p:sp>
      <p:sp>
        <p:nvSpPr>
          <p:cNvPr id="9" name="右箭头 8"/>
          <p:cNvSpPr/>
          <p:nvPr/>
        </p:nvSpPr>
        <p:spPr>
          <a:xfrm>
            <a:off x="1606550" y="1911350"/>
            <a:ext cx="792163" cy="503238"/>
          </a:xfrm>
          <a:prstGeom prst="rightArrow">
            <a:avLst/>
          </a:prstGeom>
          <a:gradFill>
            <a:gsLst>
              <a:gs pos="100000">
                <a:srgbClr val="545454"/>
              </a:gs>
              <a:gs pos="1000">
                <a:srgbClr val="E7E9E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0" name="文本框 19"/>
          <p:cNvSpPr txBox="1"/>
          <p:nvPr/>
        </p:nvSpPr>
        <p:spPr>
          <a:xfrm>
            <a:off x="4040188" y="2765425"/>
            <a:ext cx="1855788" cy="460375"/>
          </a:xfrm>
          <a:prstGeom prst="rect">
            <a:avLst/>
          </a:prstGeom>
          <a:solidFill>
            <a:schemeClr val="bg1">
              <a:lumMod val="85000"/>
            </a:schemeClr>
          </a:solidFill>
        </p:spPr>
        <p:txBody>
          <a:bodyPr wrap="square" rtlCol="0">
            <a:spAutoFit/>
          </a:bodyPr>
          <a:p>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不可数名词</a:t>
            </a:r>
            <a:endParaRPr lang="zh-CN" altLang="en-US" sz="2400" noProof="1">
              <a:effectLst>
                <a:outerShdw blurRad="38100" dist="19050" dir="2700000" algn="tl" rotWithShape="0">
                  <a:schemeClr val="dk1">
                    <a:alpha val="40000"/>
                  </a:schemeClr>
                </a:outerShdw>
              </a:effectLst>
            </a:endParaRPr>
          </a:p>
        </p:txBody>
      </p:sp>
      <p:sp>
        <p:nvSpPr>
          <p:cNvPr id="21" name="矩形 20"/>
          <p:cNvSpPr/>
          <p:nvPr/>
        </p:nvSpPr>
        <p:spPr>
          <a:xfrm>
            <a:off x="2398713" y="1933575"/>
            <a:ext cx="1408113" cy="460375"/>
          </a:xfrm>
          <a:prstGeom prst="rect">
            <a:avLst/>
          </a:prstGeom>
          <a:noFill/>
          <a:ln>
            <a:noFill/>
          </a:ln>
        </p:spPr>
        <p:txBody>
          <a:bodyPr wrap="none" rtlCol="0" anchor="t">
            <a:spAutoFit/>
          </a:bodyPr>
          <a:p>
            <a:pPr algn="ctr" fontAlgn="base"/>
            <a:r>
              <a:rPr lang="zh-CN" altLang="en-US" sz="2400" b="1" strike="noStrike" noProof="1">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普通名词</a:t>
            </a:r>
            <a:endParaRPr lang="zh-CN" altLang="en-US" sz="2400" b="1" strike="noStrike" noProof="1">
              <a:solidFill>
                <a:schemeClr val="accent1"/>
              </a:solidFill>
              <a:effectLst>
                <a:outerShdw blurRad="38100" dist="25400" dir="5400000" algn="ctr" rotWithShape="0">
                  <a:srgbClr val="6E747A">
                    <a:alpha val="43000"/>
                  </a:srgbClr>
                </a:outerShdw>
              </a:effectLst>
            </a:endParaRPr>
          </a:p>
        </p:txBody>
      </p:sp>
      <p:sp>
        <p:nvSpPr>
          <p:cNvPr id="22" name="左中括号 21"/>
          <p:cNvSpPr/>
          <p:nvPr/>
        </p:nvSpPr>
        <p:spPr>
          <a:xfrm>
            <a:off x="3827463" y="1225550"/>
            <a:ext cx="153988" cy="178117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23" name="文本框 22"/>
          <p:cNvSpPr txBox="1"/>
          <p:nvPr/>
        </p:nvSpPr>
        <p:spPr>
          <a:xfrm>
            <a:off x="4040505" y="1040765"/>
            <a:ext cx="1443355" cy="460375"/>
          </a:xfrm>
          <a:prstGeom prst="rect">
            <a:avLst/>
          </a:prstGeom>
          <a:solidFill>
            <a:schemeClr val="bg1">
              <a:lumMod val="85000"/>
            </a:schemeClr>
          </a:solidFill>
          <a:ln>
            <a:solidFill>
              <a:schemeClr val="bg1">
                <a:lumMod val="75000"/>
              </a:schemeClr>
            </a:solidFill>
          </a:ln>
        </p:spPr>
        <p:txBody>
          <a:bodyPr wrap="square" rtlCol="0">
            <a:spAutoFit/>
            <a:scene3d>
              <a:camera prst="orthographicFront"/>
              <a:lightRig rig="threePt" dir="t"/>
            </a:scene3d>
          </a:bodyPr>
          <a:p>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可数名词</a:t>
            </a:r>
            <a:endParaRPr lang="zh-CN" altLang="en-US" sz="2400" noProof="1">
              <a:effectLst>
                <a:outerShdw blurRad="38100" dist="19050" dir="2700000" algn="tl" rotWithShape="0">
                  <a:schemeClr val="dk1">
                    <a:alpha val="40000"/>
                  </a:schemeClr>
                </a:outerShdw>
              </a:effectLst>
            </a:endParaRPr>
          </a:p>
        </p:txBody>
      </p:sp>
      <p:sp>
        <p:nvSpPr>
          <p:cNvPr id="24" name="文本框 23"/>
          <p:cNvSpPr txBox="1"/>
          <p:nvPr/>
        </p:nvSpPr>
        <p:spPr>
          <a:xfrm>
            <a:off x="6229350" y="1979613"/>
            <a:ext cx="1443038" cy="368300"/>
          </a:xfrm>
          <a:prstGeom prst="rect">
            <a:avLst/>
          </a:prstGeom>
          <a:noFill/>
          <a:ln>
            <a:solidFill>
              <a:schemeClr val="tx1">
                <a:lumMod val="50000"/>
                <a:lumOff val="50000"/>
              </a:schemeClr>
            </a:solidFill>
          </a:ln>
        </p:spPr>
        <p:txBody>
          <a:bodyPr wrap="square" rtlCol="0">
            <a:spAutoFit/>
          </a:bodyPr>
          <a:p>
            <a:pPr>
              <a:buClrTx/>
              <a:buSzTx/>
              <a:buFontTx/>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部分名词</a:t>
            </a:r>
            <a:endParaRPr lang="zh-CN" altLang="en-US" sz="2400" noProof="1">
              <a:effectLst>
                <a:outerShdw blurRad="38100" dist="19050" dir="2700000" algn="tl" rotWithShape="0">
                  <a:schemeClr val="dk1">
                    <a:alpha val="40000"/>
                  </a:schemeClr>
                </a:outerShdw>
              </a:effectLst>
              <a:sym typeface="+mn-ea"/>
            </a:endParaRPr>
          </a:p>
        </p:txBody>
      </p:sp>
      <p:cxnSp>
        <p:nvCxnSpPr>
          <p:cNvPr id="25" name="直接箭头连接符 24"/>
          <p:cNvCxnSpPr/>
          <p:nvPr/>
        </p:nvCxnSpPr>
        <p:spPr>
          <a:xfrm flipH="1" flipV="1">
            <a:off x="5354638" y="1549400"/>
            <a:ext cx="762000" cy="534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5354638" y="2336800"/>
            <a:ext cx="76200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0" y="3519488"/>
            <a:ext cx="9144000" cy="3338513"/>
          </a:xfrm>
          <a:prstGeom prst="rect">
            <a:avLst/>
          </a:prstGeom>
          <a:solidFill>
            <a:schemeClr val="accent1">
              <a:lumMod val="60000"/>
              <a:lumOff val="4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椭圆 27"/>
          <p:cNvSpPr/>
          <p:nvPr/>
        </p:nvSpPr>
        <p:spPr>
          <a:xfrm>
            <a:off x="3379788" y="790575"/>
            <a:ext cx="2736850" cy="958850"/>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9" name="文本框 28"/>
          <p:cNvSpPr txBox="1"/>
          <p:nvPr/>
        </p:nvSpPr>
        <p:spPr>
          <a:xfrm>
            <a:off x="76200" y="3625850"/>
            <a:ext cx="9032875" cy="2122487"/>
          </a:xfrm>
          <a:prstGeom prst="rect">
            <a:avLst/>
          </a:prstGeom>
          <a:noFill/>
        </p:spPr>
        <p:txBody>
          <a:bodyPr wrap="square" rtlCol="0">
            <a:spAutoFit/>
          </a:bodyPr>
          <a:p>
            <a:r>
              <a:rPr lang="zh-CN" altLang="en-US" sz="2400" b="1"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（一）可数名词</a:t>
            </a:r>
            <a:endParaRPr lang="zh-CN" altLang="en-US" sz="2400" b="1" noProof="1">
              <a:effectLst>
                <a:outerShdw blurRad="38100" dist="19050" dir="2700000" algn="tl" rotWithShape="0">
                  <a:schemeClr val="dk1">
                    <a:alpha val="40000"/>
                  </a:schemeClr>
                </a:outerShdw>
              </a:effectLst>
            </a:endParaRPr>
          </a:p>
          <a:p>
            <a:pPr marL="342900" indent="-342900">
              <a:lnSpc>
                <a:spcPct val="150000"/>
              </a:lnSpc>
              <a:buFont typeface="Wingdings" panose="05000000000000000000" charset="0"/>
              <a:buChar char="n"/>
            </a:pPr>
            <a:r>
              <a:rPr lang="zh-CN" altLang="en-US" sz="2400" noProof="1">
                <a:latin typeface="Arial" panose="020B0604020202020204" pitchFamily="34" charset="0"/>
                <a:ea typeface="宋体" panose="02010600030101010101" pitchFamily="2" charset="-122"/>
                <a:cs typeface="+mn-cs"/>
              </a:rPr>
              <a:t>可数名词有单数和复数两种形式；</a:t>
            </a:r>
            <a:endParaRPr lang="zh-CN" altLang="en-US" sz="2400" noProof="1"/>
          </a:p>
          <a:p>
            <a:pPr marL="342900" indent="-342900">
              <a:lnSpc>
                <a:spcPct val="150000"/>
              </a:lnSpc>
              <a:buFont typeface="Wingdings" panose="05000000000000000000" charset="0"/>
              <a:buChar char="n"/>
            </a:pPr>
            <a:r>
              <a:rPr lang="zh-CN" altLang="en-US" sz="2400" noProof="1">
                <a:latin typeface="Arial" panose="020B0604020202020204" pitchFamily="34" charset="0"/>
                <a:ea typeface="宋体" panose="02010600030101010101" pitchFamily="2" charset="-122"/>
                <a:cs typeface="+mn-cs"/>
              </a:rPr>
              <a:t>由单数变为复数的方法主要有</a:t>
            </a:r>
            <a:r>
              <a:rPr lang="zh-CN" altLang="en-US" sz="2400" noProof="1">
                <a:solidFill>
                  <a:srgbClr val="7030A0"/>
                </a:solidFill>
                <a:latin typeface="Arial" panose="020B0604020202020204" pitchFamily="34" charset="0"/>
                <a:ea typeface="宋体" panose="02010600030101010101" pitchFamily="2" charset="-122"/>
                <a:cs typeface="+mn-cs"/>
              </a:rPr>
              <a:t>规则变化</a:t>
            </a:r>
            <a:r>
              <a:rPr lang="zh-CN" altLang="en-US" sz="2400" noProof="1">
                <a:latin typeface="Arial" panose="020B0604020202020204" pitchFamily="34" charset="0"/>
                <a:ea typeface="宋体" panose="02010600030101010101" pitchFamily="2" charset="-122"/>
                <a:cs typeface="+mn-cs"/>
              </a:rPr>
              <a:t>和</a:t>
            </a:r>
            <a:r>
              <a:rPr lang="zh-CN" altLang="en-US" sz="2400" noProof="1">
                <a:solidFill>
                  <a:srgbClr val="7030A0"/>
                </a:solidFill>
                <a:latin typeface="Arial" panose="020B0604020202020204" pitchFamily="34" charset="0"/>
                <a:ea typeface="宋体" panose="02010600030101010101" pitchFamily="2" charset="-122"/>
                <a:cs typeface="+mn-cs"/>
              </a:rPr>
              <a:t>不规则变化</a:t>
            </a:r>
            <a:r>
              <a:rPr lang="zh-CN" altLang="en-US" sz="2400" noProof="1">
                <a:latin typeface="Arial" panose="020B0604020202020204" pitchFamily="34" charset="0"/>
                <a:ea typeface="宋体" panose="02010600030101010101" pitchFamily="2" charset="-122"/>
                <a:cs typeface="+mn-cs"/>
              </a:rPr>
              <a:t>，此外，</a:t>
            </a:r>
            <a:r>
              <a:rPr lang="zh-CN" altLang="en-US" sz="2400" noProof="1">
                <a:solidFill>
                  <a:srgbClr val="7030A0"/>
                </a:solidFill>
                <a:latin typeface="Arial" panose="020B0604020202020204" pitchFamily="34" charset="0"/>
                <a:ea typeface="宋体" panose="02010600030101010101" pitchFamily="2" charset="-122"/>
                <a:cs typeface="+mn-cs"/>
              </a:rPr>
              <a:t>复合名词</a:t>
            </a:r>
            <a:r>
              <a:rPr lang="zh-CN" altLang="en-US" sz="2400" noProof="1">
                <a:latin typeface="Arial" panose="020B0604020202020204" pitchFamily="34" charset="0"/>
                <a:ea typeface="宋体" panose="02010600030101010101" pitchFamily="2" charset="-122"/>
                <a:cs typeface="+mn-cs"/>
              </a:rPr>
              <a:t>还有其</a:t>
            </a:r>
            <a:r>
              <a:rPr lang="zh-CN" altLang="en-US" sz="2400" noProof="1">
                <a:solidFill>
                  <a:srgbClr val="7030A0"/>
                </a:solidFill>
                <a:latin typeface="Arial" panose="020B0604020202020204" pitchFamily="34" charset="0"/>
                <a:ea typeface="宋体" panose="02010600030101010101" pitchFamily="2" charset="-122"/>
                <a:cs typeface="+mn-cs"/>
              </a:rPr>
              <a:t>特殊的变化形式。</a:t>
            </a:r>
            <a:endParaRPr lang="zh-CN" altLang="en-US" sz="2400" noProof="1">
              <a:solidFill>
                <a:srgbClr val="7030A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
                                            <p:txEl>
                                              <p:charRg st="0" end="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9">
                                            <p:txEl>
                                              <p:charRg st="8" end="24"/>
                                            </p:txEl>
                                          </p:spTgt>
                                        </p:tgtEl>
                                        <p:attrNameLst>
                                          <p:attrName>style.visibility</p:attrName>
                                        </p:attrNameLst>
                                      </p:cBhvr>
                                      <p:to>
                                        <p:strVal val="visible"/>
                                      </p:to>
                                    </p:set>
                                    <p:animEffect transition="in" filter="wipe(down)">
                                      <p:cBhvr>
                                        <p:cTn id="63" dur="500"/>
                                        <p:tgtEl>
                                          <p:spTgt spid="29">
                                            <p:txEl>
                                              <p:charRg st="8" end="2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9">
                                            <p:txEl>
                                              <p:charRg st="24" end="67"/>
                                            </p:txEl>
                                          </p:spTgt>
                                        </p:tgtEl>
                                        <p:attrNameLst>
                                          <p:attrName>style.visibility</p:attrName>
                                        </p:attrNameLst>
                                      </p:cBhvr>
                                      <p:to>
                                        <p:strVal val="visible"/>
                                      </p:to>
                                    </p:set>
                                    <p:animEffect transition="in" filter="wipe(down)">
                                      <p:cBhvr>
                                        <p:cTn id="68" dur="500"/>
                                        <p:tgtEl>
                                          <p:spTgt spid="29">
                                            <p:txEl>
                                              <p:charRg st="24"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animBg="1"/>
      <p:bldP spid="21" grpId="0"/>
      <p:bldP spid="22" grpId="0" animBg="1"/>
      <p:bldP spid="23" grpId="0" bldLvl="0" animBg="1"/>
      <p:bldP spid="20" grpId="0" bldLvl="0" animBg="1"/>
      <p:bldP spid="24" grpId="0" bldLvl="0" animBg="1"/>
      <p:bldP spid="28" grpId="0" animBg="1"/>
      <p:bldP spid="27" grpId="0" bldLvl="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1" name="直接连接符 30"/>
          <p:cNvCxnSpPr/>
          <p:nvPr>
            <p:custDataLst>
              <p:tags r:id="rId1"/>
            </p:custDataLst>
          </p:nvPr>
        </p:nvCxnSpPr>
        <p:spPr>
          <a:xfrm>
            <a:off x="5226050" y="2000250"/>
            <a:ext cx="2886075" cy="0"/>
          </a:xfrm>
          <a:prstGeom prst="line">
            <a:avLst/>
          </a:prstGeom>
          <a:ln>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
            </p:custDataLst>
          </p:nvPr>
        </p:nvSpPr>
        <p:spPr>
          <a:xfrm>
            <a:off x="5226050" y="1196975"/>
            <a:ext cx="3149600" cy="746125"/>
          </a:xfrm>
          <a:prstGeom prst="rect">
            <a:avLst/>
          </a:prstGeom>
          <a:noFill/>
        </p:spPr>
        <p:txBody>
          <a:bodyPr wrap="square" lIns="68580" tIns="34290" rIns="68580" bIns="34290" rtlCol="0">
            <a:normAutofit/>
          </a:bodyPr>
          <a:p>
            <a:pPr>
              <a:lnSpc>
                <a:spcPct val="120000"/>
              </a:lnSpc>
              <a:buClrTx/>
              <a:buSzTx/>
              <a:buFontTx/>
            </a:pPr>
            <a:r>
              <a:rPr lang="zh-CN" altLang="en-US" sz="3300" b="1" spc="300" noProof="1" dirty="0">
                <a:solidFill>
                  <a:schemeClr val="dk1">
                    <a:lumMod val="85000"/>
                    <a:lumOff val="15000"/>
                  </a:schemeClr>
                </a:solidFill>
                <a:latin typeface="Arial" panose="020B0604020202020204" pitchFamily="34" charset="0"/>
                <a:ea typeface="汉仪旗黑-85S" pitchFamily="18" charset="-122"/>
                <a:cs typeface="+mn-cs"/>
                <a:sym typeface="Arial" panose="020B0604020202020204" pitchFamily="34" charset="0"/>
              </a:rPr>
              <a:t>目录</a:t>
            </a:r>
            <a:endParaRPr lang="zh-CN" altLang="en-US" sz="3300" b="1" spc="300" noProof="1" dirty="0">
              <a:solidFill>
                <a:schemeClr val="dk1">
                  <a:lumMod val="85000"/>
                  <a:lumOff val="15000"/>
                </a:schemeClr>
              </a:solidFill>
              <a:latin typeface="Arial" panose="020B0604020202020204" pitchFamily="34" charset="0"/>
              <a:ea typeface="汉仪旗黑-85S" pitchFamily="18" charset="-122"/>
              <a:sym typeface="Arial" panose="020B0604020202020204" pitchFamily="34" charset="0"/>
            </a:endParaRPr>
          </a:p>
        </p:txBody>
      </p:sp>
      <p:cxnSp>
        <p:nvCxnSpPr>
          <p:cNvPr id="10" name="直接连接符 9"/>
          <p:cNvCxnSpPr>
            <a:endCxn id="35" idx="2"/>
          </p:cNvCxnSpPr>
          <p:nvPr>
            <p:custDataLst>
              <p:tags r:id="rId3"/>
            </p:custDataLst>
          </p:nvPr>
        </p:nvCxnSpPr>
        <p:spPr>
          <a:xfrm>
            <a:off x="5434013" y="1609725"/>
            <a:ext cx="0" cy="3619500"/>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4995863" y="2174875"/>
            <a:ext cx="3471862" cy="471488"/>
            <a:chOff x="7868" y="3426"/>
            <a:chExt cx="5467" cy="742"/>
          </a:xfrm>
        </p:grpSpPr>
        <p:sp>
          <p:nvSpPr>
            <p:cNvPr id="11" name="椭圆 10"/>
            <p:cNvSpPr/>
            <p:nvPr>
              <p:custDataLst>
                <p:tags r:id="rId4"/>
              </p:custDataLst>
            </p:nvPr>
          </p:nvSpPr>
          <p:spPr>
            <a:xfrm>
              <a:off x="7868" y="3426"/>
              <a:ext cx="1040" cy="7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200" strike="noStrike" noProof="1">
                <a:solidFill>
                  <a:schemeClr val="lt1"/>
                </a:solidFill>
                <a:latin typeface="Arial" panose="020B0604020202020204" pitchFamily="34" charset="0"/>
                <a:ea typeface="微软雅黑" panose="020B0503020204020204" charset="-122"/>
              </a:endParaRPr>
            </a:p>
          </p:txBody>
        </p:sp>
        <p:sp>
          <p:nvSpPr>
            <p:cNvPr id="23" name="文本框 22"/>
            <p:cNvSpPr txBox="1"/>
            <p:nvPr>
              <p:custDataLst>
                <p:tags r:id="rId5"/>
              </p:custDataLst>
            </p:nvPr>
          </p:nvSpPr>
          <p:spPr>
            <a:xfrm>
              <a:off x="8069" y="3477"/>
              <a:ext cx="1016" cy="610"/>
            </a:xfrm>
            <a:prstGeom prst="rect">
              <a:avLst/>
            </a:prstGeom>
            <a:noFill/>
          </p:spPr>
          <p:txBody>
            <a:bodyPr wrap="square" rtlCol="0"/>
            <a:p>
              <a:r>
                <a:rPr lang="en-US" altLang="zh-CN" sz="1600" b="1" noProof="1" dirty="0">
                  <a:solidFill>
                    <a:schemeClr val="lt1"/>
                  </a:solidFill>
                  <a:latin typeface="Arial" panose="020B0604020202020204" pitchFamily="34" charset="0"/>
                  <a:ea typeface="微软雅黑" panose="020B0503020204020204" charset="-122"/>
                  <a:cs typeface="+mn-cs"/>
                </a:rPr>
                <a:t>01</a:t>
              </a:r>
              <a:endParaRPr lang="en-US" altLang="zh-CN" sz="1600" b="1" noProof="1" dirty="0">
                <a:solidFill>
                  <a:schemeClr val="lt1"/>
                </a:solidFill>
                <a:latin typeface="Arial" panose="020B0604020202020204" pitchFamily="34" charset="0"/>
                <a:ea typeface="微软雅黑" panose="020B0503020204020204" charset="-122"/>
              </a:endParaRPr>
            </a:p>
          </p:txBody>
        </p:sp>
        <p:sp>
          <p:nvSpPr>
            <p:cNvPr id="22" name="文本框 21"/>
            <p:cNvSpPr txBox="1"/>
            <p:nvPr>
              <p:custDataLst>
                <p:tags r:id="rId6"/>
              </p:custDataLst>
            </p:nvPr>
          </p:nvSpPr>
          <p:spPr>
            <a:xfrm>
              <a:off x="8889" y="3544"/>
              <a:ext cx="4447" cy="476"/>
            </a:xfrm>
            <a:prstGeom prst="rect">
              <a:avLst/>
            </a:prstGeom>
            <a:noFill/>
          </p:spPr>
          <p:txBody>
            <a:bodyPr wrap="square" rtlCol="0">
              <a:noAutofit/>
            </a:bodyPr>
            <a:p>
              <a:r>
                <a:rPr lang="zh-CN" altLang="en-US" sz="2000" spc="150" noProof="1" dirty="0">
                  <a:solidFill>
                    <a:schemeClr val="dk1">
                      <a:lumMod val="75000"/>
                      <a:lumOff val="25000"/>
                    </a:schemeClr>
                  </a:solidFill>
                  <a:latin typeface="Arial" panose="020B0604020202020204" pitchFamily="34" charset="0"/>
                  <a:ea typeface="微软雅黑" panose="020B0503020204020204" charset="-122"/>
                  <a:cs typeface="+mn-cs"/>
                  <a:sym typeface="+mn-ea"/>
                </a:rPr>
                <a:t>名词的种类</a:t>
              </a:r>
              <a:endParaRPr lang="zh-CN" altLang="en-US" sz="2000" spc="150" noProof="1" dirty="0">
                <a:solidFill>
                  <a:schemeClr val="dk1">
                    <a:lumMod val="75000"/>
                    <a:lumOff val="25000"/>
                  </a:schemeClr>
                </a:solidFill>
                <a:latin typeface="Arial" panose="020B0604020202020204" pitchFamily="34" charset="0"/>
                <a:ea typeface="微软雅黑" panose="020B0503020204020204" charset="-122"/>
                <a:sym typeface="+mn-ea"/>
              </a:endParaRPr>
            </a:p>
          </p:txBody>
        </p:sp>
      </p:grpSp>
      <p:grpSp>
        <p:nvGrpSpPr>
          <p:cNvPr id="5" name="组合 4"/>
          <p:cNvGrpSpPr/>
          <p:nvPr/>
        </p:nvGrpSpPr>
        <p:grpSpPr>
          <a:xfrm>
            <a:off x="4995863" y="2833688"/>
            <a:ext cx="3471862" cy="471487"/>
            <a:chOff x="7868" y="4462"/>
            <a:chExt cx="5467" cy="742"/>
          </a:xfrm>
        </p:grpSpPr>
        <p:sp>
          <p:nvSpPr>
            <p:cNvPr id="28" name="椭圆 27"/>
            <p:cNvSpPr/>
            <p:nvPr>
              <p:custDataLst>
                <p:tags r:id="rId7"/>
              </p:custDataLst>
            </p:nvPr>
          </p:nvSpPr>
          <p:spPr>
            <a:xfrm>
              <a:off x="7868" y="4462"/>
              <a:ext cx="1040" cy="7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200" strike="noStrike" noProof="1">
                <a:solidFill>
                  <a:schemeClr val="lt1"/>
                </a:solidFill>
                <a:latin typeface="Arial" panose="020B0604020202020204" pitchFamily="34" charset="0"/>
                <a:ea typeface="微软雅黑" panose="020B0503020204020204" charset="-122"/>
              </a:endParaRPr>
            </a:p>
          </p:txBody>
        </p:sp>
        <p:sp>
          <p:nvSpPr>
            <p:cNvPr id="29" name="文本框 28"/>
            <p:cNvSpPr txBox="1"/>
            <p:nvPr>
              <p:custDataLst>
                <p:tags r:id="rId8"/>
              </p:custDataLst>
            </p:nvPr>
          </p:nvSpPr>
          <p:spPr>
            <a:xfrm>
              <a:off x="8069" y="4513"/>
              <a:ext cx="1016" cy="610"/>
            </a:xfrm>
            <a:prstGeom prst="rect">
              <a:avLst/>
            </a:prstGeom>
            <a:noFill/>
          </p:spPr>
          <p:txBody>
            <a:bodyPr wrap="square" rtlCol="0"/>
            <a:p>
              <a:r>
                <a:rPr lang="en-US" altLang="zh-CN" sz="1600" b="1" noProof="1" dirty="0">
                  <a:solidFill>
                    <a:schemeClr val="lt1"/>
                  </a:solidFill>
                  <a:latin typeface="Arial" panose="020B0604020202020204" pitchFamily="34" charset="0"/>
                  <a:ea typeface="微软雅黑" panose="020B0503020204020204" charset="-122"/>
                  <a:cs typeface="+mn-cs"/>
                </a:rPr>
                <a:t>02</a:t>
              </a:r>
              <a:endParaRPr lang="en-US" altLang="zh-CN" sz="1600" b="1" noProof="1" dirty="0">
                <a:solidFill>
                  <a:schemeClr val="lt1"/>
                </a:solidFill>
                <a:latin typeface="Arial" panose="020B0604020202020204" pitchFamily="34" charset="0"/>
                <a:ea typeface="微软雅黑" panose="020B0503020204020204" charset="-122"/>
              </a:endParaRPr>
            </a:p>
          </p:txBody>
        </p:sp>
        <p:sp>
          <p:nvSpPr>
            <p:cNvPr id="43" name="文本框 42"/>
            <p:cNvSpPr txBox="1"/>
            <p:nvPr>
              <p:custDataLst>
                <p:tags r:id="rId9"/>
              </p:custDataLst>
            </p:nvPr>
          </p:nvSpPr>
          <p:spPr>
            <a:xfrm>
              <a:off x="8889" y="4544"/>
              <a:ext cx="4447" cy="476"/>
            </a:xfrm>
            <a:prstGeom prst="rect">
              <a:avLst/>
            </a:prstGeom>
            <a:noFill/>
          </p:spPr>
          <p:txBody>
            <a:bodyPr wrap="square" rtlCol="0">
              <a:noAutofit/>
            </a:bodyPr>
            <a:p>
              <a:r>
                <a:rPr lang="zh-CN" altLang="en-US" sz="2000" spc="150" noProof="1" dirty="0">
                  <a:solidFill>
                    <a:schemeClr val="dk1">
                      <a:lumMod val="75000"/>
                      <a:lumOff val="25000"/>
                    </a:schemeClr>
                  </a:solidFill>
                  <a:latin typeface="Arial" panose="020B0604020202020204" pitchFamily="34" charset="0"/>
                  <a:ea typeface="微软雅黑" panose="020B0503020204020204" charset="-122"/>
                  <a:cs typeface="+mn-cs"/>
                  <a:sym typeface="+mn-ea"/>
                </a:rPr>
                <a:t>名词的数</a:t>
              </a:r>
              <a:endParaRPr lang="zh-CN" altLang="en-US" sz="2000" spc="150" noProof="1" dirty="0">
                <a:solidFill>
                  <a:schemeClr val="dk1">
                    <a:lumMod val="75000"/>
                    <a:lumOff val="25000"/>
                  </a:schemeClr>
                </a:solidFill>
                <a:latin typeface="Arial" panose="020B0604020202020204" pitchFamily="34" charset="0"/>
                <a:ea typeface="微软雅黑" panose="020B0503020204020204" charset="-122"/>
                <a:sym typeface="+mn-ea"/>
              </a:endParaRPr>
            </a:p>
          </p:txBody>
        </p:sp>
      </p:grpSp>
      <p:grpSp>
        <p:nvGrpSpPr>
          <p:cNvPr id="6" name="组合 5"/>
          <p:cNvGrpSpPr/>
          <p:nvPr/>
        </p:nvGrpSpPr>
        <p:grpSpPr>
          <a:xfrm>
            <a:off x="4995863" y="3492500"/>
            <a:ext cx="3471862" cy="469900"/>
            <a:chOff x="7868" y="5499"/>
            <a:chExt cx="5467" cy="742"/>
          </a:xfrm>
        </p:grpSpPr>
        <p:sp>
          <p:nvSpPr>
            <p:cNvPr id="30" name="椭圆 29"/>
            <p:cNvSpPr/>
            <p:nvPr>
              <p:custDataLst>
                <p:tags r:id="rId10"/>
              </p:custDataLst>
            </p:nvPr>
          </p:nvSpPr>
          <p:spPr>
            <a:xfrm>
              <a:off x="7868" y="5499"/>
              <a:ext cx="1040" cy="7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200" strike="noStrike" noProof="1">
                <a:solidFill>
                  <a:schemeClr val="lt1"/>
                </a:solidFill>
                <a:latin typeface="Arial" panose="020B0604020202020204" pitchFamily="34" charset="0"/>
                <a:ea typeface="微软雅黑" panose="020B0503020204020204" charset="-122"/>
              </a:endParaRPr>
            </a:p>
          </p:txBody>
        </p:sp>
        <p:sp>
          <p:nvSpPr>
            <p:cNvPr id="4" name="文本框 3"/>
            <p:cNvSpPr txBox="1"/>
            <p:nvPr>
              <p:custDataLst>
                <p:tags r:id="rId11"/>
              </p:custDataLst>
            </p:nvPr>
          </p:nvSpPr>
          <p:spPr>
            <a:xfrm>
              <a:off x="8069" y="5551"/>
              <a:ext cx="1016" cy="610"/>
            </a:xfrm>
            <a:prstGeom prst="rect">
              <a:avLst/>
            </a:prstGeom>
            <a:noFill/>
          </p:spPr>
          <p:txBody>
            <a:bodyPr wrap="square" rtlCol="0"/>
            <a:p>
              <a:r>
                <a:rPr lang="en-US" altLang="zh-CN" sz="1600" b="1" noProof="1" dirty="0">
                  <a:solidFill>
                    <a:schemeClr val="lt1"/>
                  </a:solidFill>
                  <a:latin typeface="Arial" panose="020B0604020202020204" pitchFamily="34" charset="0"/>
                  <a:ea typeface="微软雅黑" panose="020B0503020204020204" charset="-122"/>
                  <a:cs typeface="+mn-cs"/>
                </a:rPr>
                <a:t>03</a:t>
              </a:r>
              <a:endParaRPr lang="en-US" altLang="zh-CN" sz="1600" b="1" noProof="1" dirty="0">
                <a:solidFill>
                  <a:schemeClr val="lt1"/>
                </a:solidFill>
                <a:latin typeface="Arial" panose="020B0604020202020204" pitchFamily="34" charset="0"/>
                <a:ea typeface="微软雅黑" panose="020B0503020204020204" charset="-122"/>
              </a:endParaRPr>
            </a:p>
          </p:txBody>
        </p:sp>
        <p:sp>
          <p:nvSpPr>
            <p:cNvPr id="44" name="文本框 43"/>
            <p:cNvSpPr txBox="1"/>
            <p:nvPr>
              <p:custDataLst>
                <p:tags r:id="rId12"/>
              </p:custDataLst>
            </p:nvPr>
          </p:nvSpPr>
          <p:spPr>
            <a:xfrm>
              <a:off x="8889" y="5633"/>
              <a:ext cx="4447" cy="476"/>
            </a:xfrm>
            <a:prstGeom prst="rect">
              <a:avLst/>
            </a:prstGeom>
            <a:noFill/>
          </p:spPr>
          <p:txBody>
            <a:bodyPr wrap="square" rtlCol="0">
              <a:noAutofit/>
            </a:bodyPr>
            <a:p>
              <a:r>
                <a:rPr lang="zh-CN" altLang="en-US" sz="2000" spc="150" noProof="1" dirty="0">
                  <a:solidFill>
                    <a:schemeClr val="dk1">
                      <a:lumMod val="75000"/>
                      <a:lumOff val="25000"/>
                    </a:schemeClr>
                  </a:solidFill>
                  <a:latin typeface="Arial" panose="020B0604020202020204" pitchFamily="34" charset="0"/>
                  <a:ea typeface="微软雅黑" panose="020B0503020204020204" charset="-122"/>
                  <a:cs typeface="+mn-cs"/>
                  <a:sym typeface="+mn-ea"/>
                </a:rPr>
                <a:t>名词的量</a:t>
              </a:r>
              <a:endParaRPr lang="zh-CN" altLang="en-US" sz="2000" spc="150" noProof="1" dirty="0">
                <a:solidFill>
                  <a:schemeClr val="dk1">
                    <a:lumMod val="75000"/>
                    <a:lumOff val="25000"/>
                  </a:schemeClr>
                </a:solidFill>
                <a:latin typeface="Arial" panose="020B0604020202020204" pitchFamily="34" charset="0"/>
                <a:ea typeface="微软雅黑" panose="020B0503020204020204" charset="-122"/>
                <a:sym typeface="+mn-ea"/>
              </a:endParaRPr>
            </a:p>
          </p:txBody>
        </p:sp>
      </p:grpSp>
      <p:grpSp>
        <p:nvGrpSpPr>
          <p:cNvPr id="7" name="组合 6"/>
          <p:cNvGrpSpPr/>
          <p:nvPr/>
        </p:nvGrpSpPr>
        <p:grpSpPr>
          <a:xfrm>
            <a:off x="4984750" y="4149725"/>
            <a:ext cx="3482975" cy="471488"/>
            <a:chOff x="7849" y="6536"/>
            <a:chExt cx="5486" cy="742"/>
          </a:xfrm>
        </p:grpSpPr>
        <p:sp>
          <p:nvSpPr>
            <p:cNvPr id="2" name="椭圆 1"/>
            <p:cNvSpPr/>
            <p:nvPr>
              <p:custDataLst>
                <p:tags r:id="rId13"/>
              </p:custDataLst>
            </p:nvPr>
          </p:nvSpPr>
          <p:spPr>
            <a:xfrm>
              <a:off x="7849" y="6536"/>
              <a:ext cx="1040" cy="7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200" strike="noStrike" noProof="1">
                <a:solidFill>
                  <a:schemeClr val="lt1"/>
                </a:solidFill>
                <a:latin typeface="Arial" panose="020B0604020202020204" pitchFamily="34" charset="0"/>
                <a:ea typeface="微软雅黑" panose="020B0503020204020204" charset="-122"/>
              </a:endParaRPr>
            </a:p>
          </p:txBody>
        </p:sp>
        <p:sp>
          <p:nvSpPr>
            <p:cNvPr id="33" name="文本框 32"/>
            <p:cNvSpPr txBox="1"/>
            <p:nvPr>
              <p:custDataLst>
                <p:tags r:id="rId14"/>
              </p:custDataLst>
            </p:nvPr>
          </p:nvSpPr>
          <p:spPr>
            <a:xfrm>
              <a:off x="8050" y="6587"/>
              <a:ext cx="1016" cy="610"/>
            </a:xfrm>
            <a:prstGeom prst="rect">
              <a:avLst/>
            </a:prstGeom>
            <a:noFill/>
          </p:spPr>
          <p:txBody>
            <a:bodyPr wrap="square" rtlCol="0"/>
            <a:p>
              <a:r>
                <a:rPr lang="en-US" altLang="zh-CN" sz="1600" b="1" noProof="1">
                  <a:solidFill>
                    <a:schemeClr val="lt1"/>
                  </a:solidFill>
                  <a:latin typeface="Arial" panose="020B0604020202020204" pitchFamily="34" charset="0"/>
                  <a:ea typeface="微软雅黑" panose="020B0503020204020204" charset="-122"/>
                  <a:cs typeface="+mn-cs"/>
                </a:rPr>
                <a:t>04</a:t>
              </a:r>
              <a:endParaRPr lang="en-US" altLang="zh-CN" sz="1600" b="1" noProof="1">
                <a:solidFill>
                  <a:schemeClr val="lt1"/>
                </a:solidFill>
                <a:latin typeface="Arial" panose="020B0604020202020204" pitchFamily="34" charset="0"/>
                <a:ea typeface="微软雅黑" panose="020B0503020204020204" charset="-122"/>
              </a:endParaRPr>
            </a:p>
          </p:txBody>
        </p:sp>
        <p:sp>
          <p:nvSpPr>
            <p:cNvPr id="45" name="文本框 44"/>
            <p:cNvSpPr txBox="1"/>
            <p:nvPr>
              <p:custDataLst>
                <p:tags r:id="rId15"/>
              </p:custDataLst>
            </p:nvPr>
          </p:nvSpPr>
          <p:spPr>
            <a:xfrm>
              <a:off x="8889" y="6669"/>
              <a:ext cx="4447" cy="476"/>
            </a:xfrm>
            <a:prstGeom prst="rect">
              <a:avLst/>
            </a:prstGeom>
            <a:noFill/>
          </p:spPr>
          <p:txBody>
            <a:bodyPr wrap="square" rtlCol="0">
              <a:noAutofit/>
            </a:bodyPr>
            <a:p>
              <a:r>
                <a:rPr lang="zh-CN" altLang="en-US" sz="2000" spc="150" noProof="1" dirty="0">
                  <a:solidFill>
                    <a:schemeClr val="dk1">
                      <a:lumMod val="75000"/>
                      <a:lumOff val="25000"/>
                    </a:schemeClr>
                  </a:solidFill>
                  <a:latin typeface="Arial" panose="020B0604020202020204" pitchFamily="34" charset="0"/>
                  <a:ea typeface="微软雅黑" panose="020B0503020204020204" charset="-122"/>
                  <a:cs typeface="+mn-cs"/>
                  <a:sym typeface="+mn-ea"/>
                </a:rPr>
                <a:t>名词的格</a:t>
              </a:r>
              <a:endParaRPr lang="zh-CN" altLang="en-US" sz="2000" spc="150" noProof="1" dirty="0">
                <a:solidFill>
                  <a:schemeClr val="dk1">
                    <a:lumMod val="75000"/>
                    <a:lumOff val="25000"/>
                  </a:schemeClr>
                </a:solidFill>
                <a:latin typeface="Arial" panose="020B0604020202020204" pitchFamily="34" charset="0"/>
                <a:ea typeface="微软雅黑" panose="020B0503020204020204" charset="-122"/>
                <a:sym typeface="+mn-ea"/>
              </a:endParaRPr>
            </a:p>
          </p:txBody>
        </p:sp>
      </p:grpSp>
      <p:grpSp>
        <p:nvGrpSpPr>
          <p:cNvPr id="8" name="组合 7"/>
          <p:cNvGrpSpPr/>
          <p:nvPr/>
        </p:nvGrpSpPr>
        <p:grpSpPr>
          <a:xfrm>
            <a:off x="4984750" y="4808538"/>
            <a:ext cx="3482975" cy="471487"/>
            <a:chOff x="7849" y="7573"/>
            <a:chExt cx="5486" cy="742"/>
          </a:xfrm>
        </p:grpSpPr>
        <p:sp>
          <p:nvSpPr>
            <p:cNvPr id="34" name="椭圆 33"/>
            <p:cNvSpPr/>
            <p:nvPr>
              <p:custDataLst>
                <p:tags r:id="rId16"/>
              </p:custDataLst>
            </p:nvPr>
          </p:nvSpPr>
          <p:spPr>
            <a:xfrm>
              <a:off x="7849" y="7573"/>
              <a:ext cx="1040" cy="7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endParaRPr lang="zh-CN" altLang="en-US" sz="1200" strike="noStrike" noProof="1">
                <a:solidFill>
                  <a:schemeClr val="lt1"/>
                </a:solidFill>
                <a:latin typeface="Arial" panose="020B0604020202020204" pitchFamily="34" charset="0"/>
                <a:ea typeface="微软雅黑" panose="020B0503020204020204" charset="-122"/>
              </a:endParaRPr>
            </a:p>
          </p:txBody>
        </p:sp>
        <p:sp>
          <p:nvSpPr>
            <p:cNvPr id="35" name="文本框 34"/>
            <p:cNvSpPr txBox="1"/>
            <p:nvPr>
              <p:custDataLst>
                <p:tags r:id="rId17"/>
              </p:custDataLst>
            </p:nvPr>
          </p:nvSpPr>
          <p:spPr>
            <a:xfrm>
              <a:off x="8050" y="7624"/>
              <a:ext cx="1016" cy="610"/>
            </a:xfrm>
            <a:prstGeom prst="rect">
              <a:avLst/>
            </a:prstGeom>
            <a:noFill/>
          </p:spPr>
          <p:txBody>
            <a:bodyPr wrap="square" rtlCol="0"/>
            <a:p>
              <a:r>
                <a:rPr lang="en-US" altLang="zh-CN" sz="1600" b="1" noProof="1" dirty="0">
                  <a:solidFill>
                    <a:schemeClr val="lt1"/>
                  </a:solidFill>
                  <a:latin typeface="Arial" panose="020B0604020202020204" pitchFamily="34" charset="0"/>
                  <a:ea typeface="微软雅黑" panose="020B0503020204020204" charset="-122"/>
                  <a:cs typeface="+mn-cs"/>
                </a:rPr>
                <a:t>05</a:t>
              </a:r>
              <a:endParaRPr lang="en-US" altLang="zh-CN" sz="1600" b="1" noProof="1" dirty="0">
                <a:solidFill>
                  <a:schemeClr val="lt1"/>
                </a:solidFill>
                <a:latin typeface="Arial" panose="020B0604020202020204" pitchFamily="34" charset="0"/>
                <a:ea typeface="微软雅黑" panose="020B0503020204020204" charset="-122"/>
              </a:endParaRPr>
            </a:p>
          </p:txBody>
        </p:sp>
        <p:sp>
          <p:nvSpPr>
            <p:cNvPr id="46" name="文本框 45"/>
            <p:cNvSpPr txBox="1"/>
            <p:nvPr>
              <p:custDataLst>
                <p:tags r:id="rId18"/>
              </p:custDataLst>
            </p:nvPr>
          </p:nvSpPr>
          <p:spPr>
            <a:xfrm>
              <a:off x="8889" y="7706"/>
              <a:ext cx="4447" cy="476"/>
            </a:xfrm>
            <a:prstGeom prst="rect">
              <a:avLst/>
            </a:prstGeom>
            <a:noFill/>
          </p:spPr>
          <p:txBody>
            <a:bodyPr wrap="square" rtlCol="0">
              <a:noAutofit/>
            </a:bodyPr>
            <a:p>
              <a:r>
                <a:rPr lang="zh-CN" altLang="en-US" sz="2000" spc="150" noProof="1" dirty="0">
                  <a:solidFill>
                    <a:schemeClr val="dk1">
                      <a:lumMod val="75000"/>
                      <a:lumOff val="25000"/>
                    </a:schemeClr>
                  </a:solidFill>
                  <a:latin typeface="Arial" panose="020B0604020202020204" pitchFamily="34" charset="0"/>
                  <a:ea typeface="微软雅黑" panose="020B0503020204020204" charset="-122"/>
                  <a:cs typeface="+mn-cs"/>
                  <a:sym typeface="+mn-ea"/>
                </a:rPr>
                <a:t>名词的句法功能</a:t>
              </a:r>
              <a:endParaRPr lang="zh-CN" altLang="en-US" sz="2000" spc="150" noProof="1" dirty="0">
                <a:solidFill>
                  <a:schemeClr val="dk1">
                    <a:lumMod val="75000"/>
                    <a:lumOff val="25000"/>
                  </a:schemeClr>
                </a:solidFill>
                <a:latin typeface="Arial" panose="020B0604020202020204" pitchFamily="34" charset="0"/>
                <a:ea typeface="微软雅黑" panose="020B0503020204020204" charset="-122"/>
                <a:sym typeface="+mn-ea"/>
              </a:endParaRPr>
            </a:p>
          </p:txBody>
        </p:sp>
      </p:grpSp>
    </p:spTree>
    <p:custDataLst>
      <p:tags r:id="rId1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fltVal val="0.735590"/>
                                          </p:val>
                                        </p:tav>
                                      </p:tavLst>
                                    </p:anim>
                                    <p:anim calcmode="lin" valueType="num">
                                      <p:cBhvr>
                                        <p:cTn id="9" dur="450" decel="100000" fill="hold"/>
                                        <p:tgtEl>
                                          <p:spTgt spid="10"/>
                                        </p:tgtEl>
                                        <p:attrNameLst>
                                          <p:attrName>ppt_y</p:attrName>
                                        </p:attrNameLst>
                                      </p:cBhvr>
                                      <p:tavLst>
                                        <p:tav tm="0">
                                          <p:val>
                                            <p:strVal val="#ppt_y+1"/>
                                          </p:val>
                                        </p:tav>
                                        <p:tav tm="100000">
                                          <p:val>
                                            <p:fltVal val="0.502268"/>
                                          </p:val>
                                        </p:tav>
                                      </p:tavLst>
                                    </p:anim>
                                    <p:anim calcmode="lin" valueType="num">
                                      <p:cBhvr>
                                        <p:cTn id="10" dur="50" accel="100000" fill="hold">
                                          <p:stCondLst>
                                            <p:cond delay="450"/>
                                          </p:stCondLst>
                                        </p:cTn>
                                        <p:tgtEl>
                                          <p:spTgt spid="10"/>
                                        </p:tgtEl>
                                        <p:attrNameLst>
                                          <p:attrName>ppt_y</p:attrName>
                                        </p:attrNameLst>
                                      </p:cBhvr>
                                      <p:tavLst>
                                        <p:tav tm="0">
                                          <p:val>
                                            <p:strVal val="#ppt_y-.03"/>
                                          </p:val>
                                        </p:tav>
                                        <p:tav tm="100000">
                                          <p:val>
                                            <p:fltVal val="0.502268"/>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fltVal val="0.735590"/>
                                          </p:val>
                                        </p:tav>
                                      </p:tavLst>
                                    </p:anim>
                                    <p:anim calcmode="lin" valueType="num">
                                      <p:cBhvr>
                                        <p:cTn id="17" dur="450" decel="100000" fill="hold"/>
                                        <p:tgtEl>
                                          <p:spTgt spid="3"/>
                                        </p:tgtEl>
                                        <p:attrNameLst>
                                          <p:attrName>ppt_y</p:attrName>
                                        </p:attrNameLst>
                                      </p:cBhvr>
                                      <p:tavLst>
                                        <p:tav tm="0">
                                          <p:val>
                                            <p:strVal val="#ppt_y+1"/>
                                          </p:val>
                                        </p:tav>
                                        <p:tav tm="100000">
                                          <p:val>
                                            <p:fltVal val="0.355324"/>
                                          </p:val>
                                        </p:tav>
                                      </p:tavLst>
                                    </p:anim>
                                    <p:anim calcmode="lin" valueType="num">
                                      <p:cBhvr>
                                        <p:cTn id="18" dur="50" accel="100000" fill="hold">
                                          <p:stCondLst>
                                            <p:cond delay="450"/>
                                          </p:stCondLst>
                                        </p:cTn>
                                        <p:tgtEl>
                                          <p:spTgt spid="3"/>
                                        </p:tgtEl>
                                        <p:attrNameLst>
                                          <p:attrName>ppt_y</p:attrName>
                                        </p:attrNameLst>
                                      </p:cBhvr>
                                      <p:tavLst>
                                        <p:tav tm="0">
                                          <p:val>
                                            <p:strVal val="#ppt_y-.03"/>
                                          </p:val>
                                        </p:tav>
                                        <p:tav tm="100000">
                                          <p:val>
                                            <p:fltVal val="0.355324"/>
                                          </p:val>
                                        </p:tav>
                                      </p:tavLst>
                                    </p:anim>
                                  </p:childTnLst>
                                </p:cTn>
                              </p:par>
                              <p:par>
                                <p:cTn id="19" presetID="35" presetClass="path" presetSubtype="0" accel="50000" decel="50000" fill="hold" nodeType="withEffect">
                                  <p:stCondLst>
                                    <p:cond delay="0"/>
                                  </p:stCondLst>
                                  <p:childTnLst>
                                    <p:anim calcmode="lin" valueType="num">
                                      <p:cBhvr additive="base">
                                        <p:cTn id="20" dur="500" fill="hold">
                                          <p:stCondLst>
                                            <p:cond delay="0"/>
                                          </p:stCondLst>
                                        </p:cTn>
                                        <p:tgtEl>
                                          <p:spTgt spid="10"/>
                                        </p:tgtEl>
                                        <p:attrNameLst>
                                          <p:attrName>ppt_x</p:attrName>
                                        </p:attrNameLst>
                                      </p:cBhvr>
                                      <p:tavLst>
                                        <p:tav tm="0">
                                          <p:val>
                                            <p:strVal val="ppt_x"/>
                                          </p:val>
                                        </p:tav>
                                        <p:tav tm="100000">
                                          <p:val>
                                            <p:fltVal val="0.593611"/>
                                          </p:val>
                                        </p:tav>
                                      </p:tavLst>
                                    </p:anim>
                                    <p:anim calcmode="lin" valueType="num">
                                      <p:cBhvr additive="base">
                                        <p:cTn id="21" dur="500" fill="hold">
                                          <p:stCondLst>
                                            <p:cond delay="0"/>
                                          </p:stCondLst>
                                        </p:cTn>
                                        <p:tgtEl>
                                          <p:spTgt spid="10"/>
                                        </p:tgtEl>
                                        <p:attrNameLst>
                                          <p:attrName>ppt_y</p:attrName>
                                        </p:attrNameLst>
                                      </p:cBhvr>
                                      <p:tavLst>
                                        <p:tav tm="0">
                                          <p:val>
                                            <p:strVal val="ppt_y"/>
                                          </p:val>
                                        </p:tav>
                                        <p:tav tm="100000">
                                          <p:val>
                                            <p:fltVal val="0.502268"/>
                                          </p:val>
                                        </p:tav>
                                      </p:tavLst>
                                    </p:anim>
                                    <p:anim calcmode="lin" valueType="num">
                                      <p:cBhvr additive="base">
                                        <p:cTn id="22"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23" dur="500" fill="hold">
                                          <p:stCondLst>
                                            <p:cond delay="0"/>
                                          </p:stCondLst>
                                        </p:cTn>
                                        <p:tgtEl>
                                          <p:spTgt spid="1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anim calcmode="lin" valueType="num">
                                      <p:cBhvr>
                                        <p:cTn id="29" dur="500" fill="hold"/>
                                        <p:tgtEl>
                                          <p:spTgt spid="5"/>
                                        </p:tgtEl>
                                        <p:attrNameLst>
                                          <p:attrName>ppt_x</p:attrName>
                                        </p:attrNameLst>
                                      </p:cBhvr>
                                      <p:tavLst>
                                        <p:tav tm="0">
                                          <p:val>
                                            <p:strVal val="#ppt_x"/>
                                          </p:val>
                                        </p:tav>
                                        <p:tav tm="100000">
                                          <p:val>
                                            <p:fltVal val="0.735590"/>
                                          </p:val>
                                        </p:tav>
                                      </p:tavLst>
                                    </p:anim>
                                    <p:anim calcmode="lin" valueType="num">
                                      <p:cBhvr>
                                        <p:cTn id="30" dur="450" decel="100000" fill="hold"/>
                                        <p:tgtEl>
                                          <p:spTgt spid="5"/>
                                        </p:tgtEl>
                                        <p:attrNameLst>
                                          <p:attrName>ppt_y</p:attrName>
                                        </p:attrNameLst>
                                      </p:cBhvr>
                                      <p:tavLst>
                                        <p:tav tm="0">
                                          <p:val>
                                            <p:strVal val="#ppt_y+1"/>
                                          </p:val>
                                        </p:tav>
                                        <p:tav tm="100000">
                                          <p:val>
                                            <p:fltVal val="0.451250"/>
                                          </p:val>
                                        </p:tav>
                                      </p:tavLst>
                                    </p:anim>
                                    <p:anim calcmode="lin" valueType="num">
                                      <p:cBhvr>
                                        <p:cTn id="31" dur="50" accel="100000" fill="hold">
                                          <p:stCondLst>
                                            <p:cond delay="450"/>
                                          </p:stCondLst>
                                        </p:cTn>
                                        <p:tgtEl>
                                          <p:spTgt spid="5"/>
                                        </p:tgtEl>
                                        <p:attrNameLst>
                                          <p:attrName>ppt_y</p:attrName>
                                        </p:attrNameLst>
                                      </p:cBhvr>
                                      <p:tavLst>
                                        <p:tav tm="0">
                                          <p:val>
                                            <p:strVal val="#ppt_y-.03"/>
                                          </p:val>
                                        </p:tav>
                                        <p:tav tm="100000">
                                          <p:val>
                                            <p:fltVal val="0.451250"/>
                                          </p:val>
                                        </p:tav>
                                      </p:tavLst>
                                    </p:anim>
                                  </p:childTnLst>
                                </p:cTn>
                              </p:par>
                              <p:par>
                                <p:cTn id="32" presetID="35" presetClass="path" presetSubtype="0" accel="50000" decel="50000" fill="hold" nodeType="withEffect">
                                  <p:stCondLst>
                                    <p:cond delay="0"/>
                                  </p:stCondLst>
                                  <p:childTnLst>
                                    <p:anim calcmode="lin" valueType="num">
                                      <p:cBhvr additive="base">
                                        <p:cTn id="33" dur="500" fill="hold">
                                          <p:stCondLst>
                                            <p:cond delay="0"/>
                                          </p:stCondLst>
                                        </p:cTn>
                                        <p:tgtEl>
                                          <p:spTgt spid="10"/>
                                        </p:tgtEl>
                                        <p:attrNameLst>
                                          <p:attrName>ppt_x</p:attrName>
                                        </p:attrNameLst>
                                      </p:cBhvr>
                                      <p:tavLst>
                                        <p:tav tm="0">
                                          <p:val>
                                            <p:strVal val="ppt_x"/>
                                          </p:val>
                                        </p:tav>
                                        <p:tav tm="100000">
                                          <p:val>
                                            <p:fltVal val="0.593611"/>
                                          </p:val>
                                        </p:tav>
                                      </p:tavLst>
                                    </p:anim>
                                    <p:anim calcmode="lin" valueType="num">
                                      <p:cBhvr additive="base">
                                        <p:cTn id="34" dur="500" fill="hold">
                                          <p:stCondLst>
                                            <p:cond delay="0"/>
                                          </p:stCondLst>
                                        </p:cTn>
                                        <p:tgtEl>
                                          <p:spTgt spid="10"/>
                                        </p:tgtEl>
                                        <p:attrNameLst>
                                          <p:attrName>ppt_y</p:attrName>
                                        </p:attrNameLst>
                                      </p:cBhvr>
                                      <p:tavLst>
                                        <p:tav tm="0">
                                          <p:val>
                                            <p:strVal val="ppt_y"/>
                                          </p:val>
                                        </p:tav>
                                        <p:tav tm="100000">
                                          <p:val>
                                            <p:fltVal val="0.502268"/>
                                          </p:val>
                                        </p:tav>
                                      </p:tavLst>
                                    </p:anim>
                                    <p:anim calcmode="lin" valueType="num">
                                      <p:cBhvr additive="base">
                                        <p:cTn id="35"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36"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37" presetID="35" presetClass="path" presetSubtype="0" accel="50000" decel="50000" fill="hold" nodeType="withEffect">
                                  <p:stCondLst>
                                    <p:cond delay="0"/>
                                  </p:stCondLst>
                                  <p:childTnLst>
                                    <p:anim calcmode="lin" valueType="num">
                                      <p:cBhvr additive="base">
                                        <p:cTn id="38" dur="500" fill="hold">
                                          <p:stCondLst>
                                            <p:cond delay="0"/>
                                          </p:stCondLst>
                                        </p:cTn>
                                        <p:tgtEl>
                                          <p:spTgt spid="3"/>
                                        </p:tgtEl>
                                        <p:attrNameLst>
                                          <p:attrName>ppt_x</p:attrName>
                                        </p:attrNameLst>
                                      </p:cBhvr>
                                      <p:tavLst>
                                        <p:tav tm="0">
                                          <p:val>
                                            <p:strVal val="ppt_x"/>
                                          </p:val>
                                        </p:tav>
                                        <p:tav tm="100000">
                                          <p:val>
                                            <p:fltVal val="0.735590"/>
                                          </p:val>
                                        </p:tav>
                                      </p:tavLst>
                                    </p:anim>
                                    <p:anim calcmode="lin" valueType="num">
                                      <p:cBhvr additive="base">
                                        <p:cTn id="39" dur="500" fill="hold">
                                          <p:stCondLst>
                                            <p:cond delay="0"/>
                                          </p:stCondLst>
                                        </p:cTn>
                                        <p:tgtEl>
                                          <p:spTgt spid="3"/>
                                        </p:tgtEl>
                                        <p:attrNameLst>
                                          <p:attrName>ppt_y</p:attrName>
                                        </p:attrNameLst>
                                      </p:cBhvr>
                                      <p:tavLst>
                                        <p:tav tm="0">
                                          <p:val>
                                            <p:strVal val="ppt_y"/>
                                          </p:val>
                                        </p:tav>
                                        <p:tav tm="100000">
                                          <p:val>
                                            <p:fltVal val="0.355324"/>
                                          </p:val>
                                        </p:tav>
                                      </p:tavLst>
                                    </p:anim>
                                    <p:anim calcmode="lin" valueType="num">
                                      <p:cBhvr additive="base">
                                        <p:cTn id="40"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41" dur="500" fill="hold">
                                          <p:stCondLst>
                                            <p:cond delay="0"/>
                                          </p:stCondLst>
                                        </p:cTn>
                                        <p:tgtEl>
                                          <p:spTgt spid="3"/>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anim calcmode="lin" valueType="num">
                                      <p:cBhvr>
                                        <p:cTn id="47" dur="500" fill="hold"/>
                                        <p:tgtEl>
                                          <p:spTgt spid="6"/>
                                        </p:tgtEl>
                                        <p:attrNameLst>
                                          <p:attrName>ppt_x</p:attrName>
                                        </p:attrNameLst>
                                      </p:cBhvr>
                                      <p:tavLst>
                                        <p:tav tm="0">
                                          <p:val>
                                            <p:strVal val="#ppt_x"/>
                                          </p:val>
                                        </p:tav>
                                        <p:tav tm="100000">
                                          <p:val>
                                            <p:fltVal val="0.735590"/>
                                          </p:val>
                                        </p:tav>
                                      </p:tavLst>
                                    </p:anim>
                                    <p:anim calcmode="lin" valueType="num">
                                      <p:cBhvr>
                                        <p:cTn id="48" dur="450" decel="100000" fill="hold"/>
                                        <p:tgtEl>
                                          <p:spTgt spid="6"/>
                                        </p:tgtEl>
                                        <p:attrNameLst>
                                          <p:attrName>ppt_y</p:attrName>
                                        </p:attrNameLst>
                                      </p:cBhvr>
                                      <p:tavLst>
                                        <p:tav tm="0">
                                          <p:val>
                                            <p:strVal val="#ppt_y+1"/>
                                          </p:val>
                                        </p:tav>
                                        <p:tav tm="100000">
                                          <p:val>
                                            <p:fltVal val="0.547268"/>
                                          </p:val>
                                        </p:tav>
                                      </p:tavLst>
                                    </p:anim>
                                    <p:anim calcmode="lin" valueType="num">
                                      <p:cBhvr>
                                        <p:cTn id="49" dur="50" accel="100000" fill="hold">
                                          <p:stCondLst>
                                            <p:cond delay="450"/>
                                          </p:stCondLst>
                                        </p:cTn>
                                        <p:tgtEl>
                                          <p:spTgt spid="6"/>
                                        </p:tgtEl>
                                        <p:attrNameLst>
                                          <p:attrName>ppt_y</p:attrName>
                                        </p:attrNameLst>
                                      </p:cBhvr>
                                      <p:tavLst>
                                        <p:tav tm="0">
                                          <p:val>
                                            <p:strVal val="#ppt_y-.03"/>
                                          </p:val>
                                        </p:tav>
                                        <p:tav tm="100000">
                                          <p:val>
                                            <p:fltVal val="0.547268"/>
                                          </p:val>
                                        </p:tav>
                                      </p:tavLst>
                                    </p:anim>
                                  </p:childTnLst>
                                </p:cTn>
                              </p:par>
                              <p:par>
                                <p:cTn id="50" presetID="35" presetClass="path" presetSubtype="0" accel="50000" decel="50000" fill="hold" nodeType="withEffect">
                                  <p:stCondLst>
                                    <p:cond delay="0"/>
                                  </p:stCondLst>
                                  <p:childTnLst>
                                    <p:anim calcmode="lin" valueType="num">
                                      <p:cBhvr additive="base">
                                        <p:cTn id="51" dur="500" fill="hold">
                                          <p:stCondLst>
                                            <p:cond delay="0"/>
                                          </p:stCondLst>
                                        </p:cTn>
                                        <p:tgtEl>
                                          <p:spTgt spid="10"/>
                                        </p:tgtEl>
                                        <p:attrNameLst>
                                          <p:attrName>ppt_x</p:attrName>
                                        </p:attrNameLst>
                                      </p:cBhvr>
                                      <p:tavLst>
                                        <p:tav tm="0">
                                          <p:val>
                                            <p:strVal val="ppt_x"/>
                                          </p:val>
                                        </p:tav>
                                        <p:tav tm="100000">
                                          <p:val>
                                            <p:fltVal val="0.593611"/>
                                          </p:val>
                                        </p:tav>
                                      </p:tavLst>
                                    </p:anim>
                                    <p:anim calcmode="lin" valueType="num">
                                      <p:cBhvr additive="base">
                                        <p:cTn id="52" dur="500" fill="hold">
                                          <p:stCondLst>
                                            <p:cond delay="0"/>
                                          </p:stCondLst>
                                        </p:cTn>
                                        <p:tgtEl>
                                          <p:spTgt spid="10"/>
                                        </p:tgtEl>
                                        <p:attrNameLst>
                                          <p:attrName>ppt_y</p:attrName>
                                        </p:attrNameLst>
                                      </p:cBhvr>
                                      <p:tavLst>
                                        <p:tav tm="0">
                                          <p:val>
                                            <p:strVal val="ppt_y"/>
                                          </p:val>
                                        </p:tav>
                                        <p:tav tm="100000">
                                          <p:val>
                                            <p:fltVal val="0.502268"/>
                                          </p:val>
                                        </p:tav>
                                      </p:tavLst>
                                    </p:anim>
                                    <p:anim calcmode="lin" valueType="num">
                                      <p:cBhvr additive="base">
                                        <p:cTn id="53"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54"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55" presetID="35" presetClass="path" presetSubtype="0" accel="50000" decel="50000" fill="hold" nodeType="withEffect">
                                  <p:stCondLst>
                                    <p:cond delay="0"/>
                                  </p:stCondLst>
                                  <p:childTnLst>
                                    <p:anim calcmode="lin" valueType="num">
                                      <p:cBhvr additive="base">
                                        <p:cTn id="56" dur="500" fill="hold">
                                          <p:stCondLst>
                                            <p:cond delay="0"/>
                                          </p:stCondLst>
                                        </p:cTn>
                                        <p:tgtEl>
                                          <p:spTgt spid="3"/>
                                        </p:tgtEl>
                                        <p:attrNameLst>
                                          <p:attrName>ppt_x</p:attrName>
                                        </p:attrNameLst>
                                      </p:cBhvr>
                                      <p:tavLst>
                                        <p:tav tm="0">
                                          <p:val>
                                            <p:strVal val="ppt_x"/>
                                          </p:val>
                                        </p:tav>
                                        <p:tav tm="100000">
                                          <p:val>
                                            <p:fltVal val="0.735590"/>
                                          </p:val>
                                        </p:tav>
                                      </p:tavLst>
                                    </p:anim>
                                    <p:anim calcmode="lin" valueType="num">
                                      <p:cBhvr additive="base">
                                        <p:cTn id="57" dur="500" fill="hold">
                                          <p:stCondLst>
                                            <p:cond delay="0"/>
                                          </p:stCondLst>
                                        </p:cTn>
                                        <p:tgtEl>
                                          <p:spTgt spid="3"/>
                                        </p:tgtEl>
                                        <p:attrNameLst>
                                          <p:attrName>ppt_y</p:attrName>
                                        </p:attrNameLst>
                                      </p:cBhvr>
                                      <p:tavLst>
                                        <p:tav tm="0">
                                          <p:val>
                                            <p:strVal val="ppt_y"/>
                                          </p:val>
                                        </p:tav>
                                        <p:tav tm="100000">
                                          <p:val>
                                            <p:fltVal val="0.355324"/>
                                          </p:val>
                                        </p:tav>
                                      </p:tavLst>
                                    </p:anim>
                                    <p:anim calcmode="lin" valueType="num">
                                      <p:cBhvr additive="base">
                                        <p:cTn id="58"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59"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60" presetID="35" presetClass="path" presetSubtype="0" accel="50000" decel="50000" fill="hold" nodeType="withEffect">
                                  <p:stCondLst>
                                    <p:cond delay="0"/>
                                  </p:stCondLst>
                                  <p:childTnLst>
                                    <p:anim calcmode="lin" valueType="num">
                                      <p:cBhvr additive="base">
                                        <p:cTn id="61" dur="500" fill="hold">
                                          <p:stCondLst>
                                            <p:cond delay="0"/>
                                          </p:stCondLst>
                                        </p:cTn>
                                        <p:tgtEl>
                                          <p:spTgt spid="5"/>
                                        </p:tgtEl>
                                        <p:attrNameLst>
                                          <p:attrName>ppt_x</p:attrName>
                                        </p:attrNameLst>
                                      </p:cBhvr>
                                      <p:tavLst>
                                        <p:tav tm="0">
                                          <p:val>
                                            <p:strVal val="ppt_x"/>
                                          </p:val>
                                        </p:tav>
                                        <p:tav tm="100000">
                                          <p:val>
                                            <p:fltVal val="0.735590"/>
                                          </p:val>
                                        </p:tav>
                                      </p:tavLst>
                                    </p:anim>
                                    <p:anim calcmode="lin" valueType="num">
                                      <p:cBhvr additive="base">
                                        <p:cTn id="62" dur="500" fill="hold">
                                          <p:stCondLst>
                                            <p:cond delay="0"/>
                                          </p:stCondLst>
                                        </p:cTn>
                                        <p:tgtEl>
                                          <p:spTgt spid="5"/>
                                        </p:tgtEl>
                                        <p:attrNameLst>
                                          <p:attrName>ppt_y</p:attrName>
                                        </p:attrNameLst>
                                      </p:cBhvr>
                                      <p:tavLst>
                                        <p:tav tm="0">
                                          <p:val>
                                            <p:strVal val="ppt_y"/>
                                          </p:val>
                                        </p:tav>
                                        <p:tav tm="100000">
                                          <p:val>
                                            <p:fltVal val="0.451250"/>
                                          </p:val>
                                        </p:tav>
                                      </p:tavLst>
                                    </p:anim>
                                    <p:anim calcmode="lin" valueType="num">
                                      <p:cBhvr additive="base">
                                        <p:cTn id="63"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64" dur="500" fill="hold">
                                          <p:stCondLst>
                                            <p:cond delay="0"/>
                                          </p:stCondLst>
                                        </p:cTn>
                                        <p:tgtEl>
                                          <p:spTgt spid="5"/>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anim calcmode="lin" valueType="num">
                                      <p:cBhvr>
                                        <p:cTn id="70" dur="500" fill="hold"/>
                                        <p:tgtEl>
                                          <p:spTgt spid="7"/>
                                        </p:tgtEl>
                                        <p:attrNameLst>
                                          <p:attrName>ppt_x</p:attrName>
                                        </p:attrNameLst>
                                      </p:cBhvr>
                                      <p:tavLst>
                                        <p:tav tm="0">
                                          <p:val>
                                            <p:strVal val="#ppt_x"/>
                                          </p:val>
                                        </p:tav>
                                        <p:tav tm="100000">
                                          <p:val>
                                            <p:fltVal val="0.735590"/>
                                          </p:val>
                                        </p:tav>
                                      </p:tavLst>
                                    </p:anim>
                                    <p:anim calcmode="lin" valueType="num">
                                      <p:cBhvr>
                                        <p:cTn id="71" dur="450" decel="100000" fill="hold"/>
                                        <p:tgtEl>
                                          <p:spTgt spid="7"/>
                                        </p:tgtEl>
                                        <p:attrNameLst>
                                          <p:attrName>ppt_y</p:attrName>
                                        </p:attrNameLst>
                                      </p:cBhvr>
                                      <p:tavLst>
                                        <p:tav tm="0">
                                          <p:val>
                                            <p:strVal val="#ppt_y+1"/>
                                          </p:val>
                                        </p:tav>
                                        <p:tav tm="100000">
                                          <p:val>
                                            <p:fltVal val="0.643287"/>
                                          </p:val>
                                        </p:tav>
                                      </p:tavLst>
                                    </p:anim>
                                    <p:anim calcmode="lin" valueType="num">
                                      <p:cBhvr>
                                        <p:cTn id="72" dur="50" accel="100000" fill="hold">
                                          <p:stCondLst>
                                            <p:cond delay="450"/>
                                          </p:stCondLst>
                                        </p:cTn>
                                        <p:tgtEl>
                                          <p:spTgt spid="7"/>
                                        </p:tgtEl>
                                        <p:attrNameLst>
                                          <p:attrName>ppt_y</p:attrName>
                                        </p:attrNameLst>
                                      </p:cBhvr>
                                      <p:tavLst>
                                        <p:tav tm="0">
                                          <p:val>
                                            <p:strVal val="#ppt_y-.03"/>
                                          </p:val>
                                        </p:tav>
                                        <p:tav tm="100000">
                                          <p:val>
                                            <p:fltVal val="0.643287"/>
                                          </p:val>
                                        </p:tav>
                                      </p:tavLst>
                                    </p:anim>
                                  </p:childTnLst>
                                </p:cTn>
                              </p:par>
                              <p:par>
                                <p:cTn id="73" presetID="35" presetClass="path" presetSubtype="0" accel="50000" decel="50000" fill="hold" nodeType="withEffect">
                                  <p:stCondLst>
                                    <p:cond delay="0"/>
                                  </p:stCondLst>
                                  <p:childTnLst>
                                    <p:anim calcmode="lin" valueType="num">
                                      <p:cBhvr additive="base">
                                        <p:cTn id="74" dur="500" fill="hold">
                                          <p:stCondLst>
                                            <p:cond delay="0"/>
                                          </p:stCondLst>
                                        </p:cTn>
                                        <p:tgtEl>
                                          <p:spTgt spid="10"/>
                                        </p:tgtEl>
                                        <p:attrNameLst>
                                          <p:attrName>ppt_x</p:attrName>
                                        </p:attrNameLst>
                                      </p:cBhvr>
                                      <p:tavLst>
                                        <p:tav tm="0">
                                          <p:val>
                                            <p:strVal val="ppt_x"/>
                                          </p:val>
                                        </p:tav>
                                        <p:tav tm="100000">
                                          <p:val>
                                            <p:fltVal val="0.594271"/>
                                          </p:val>
                                        </p:tav>
                                      </p:tavLst>
                                    </p:anim>
                                    <p:anim calcmode="lin" valueType="num">
                                      <p:cBhvr additive="base">
                                        <p:cTn id="75" dur="500" fill="hold">
                                          <p:stCondLst>
                                            <p:cond delay="0"/>
                                          </p:stCondLst>
                                        </p:cTn>
                                        <p:tgtEl>
                                          <p:spTgt spid="10"/>
                                        </p:tgtEl>
                                        <p:attrNameLst>
                                          <p:attrName>ppt_y</p:attrName>
                                        </p:attrNameLst>
                                      </p:cBhvr>
                                      <p:tavLst>
                                        <p:tav tm="0">
                                          <p:val>
                                            <p:strVal val="ppt_y"/>
                                          </p:val>
                                        </p:tav>
                                        <p:tav tm="100000">
                                          <p:val>
                                            <p:fltVal val="0.502268"/>
                                          </p:val>
                                        </p:tav>
                                      </p:tavLst>
                                    </p:anim>
                                    <p:anim calcmode="lin" valueType="num">
                                      <p:cBhvr additive="base">
                                        <p:cTn id="76"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7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78" presetID="35" presetClass="path" presetSubtype="0" accel="50000" decel="50000" fill="hold" nodeType="withEffect">
                                  <p:stCondLst>
                                    <p:cond delay="0"/>
                                  </p:stCondLst>
                                  <p:childTnLst>
                                    <p:anim calcmode="lin" valueType="num">
                                      <p:cBhvr additive="base">
                                        <p:cTn id="79" dur="500" fill="hold">
                                          <p:stCondLst>
                                            <p:cond delay="0"/>
                                          </p:stCondLst>
                                        </p:cTn>
                                        <p:tgtEl>
                                          <p:spTgt spid="3"/>
                                        </p:tgtEl>
                                        <p:attrNameLst>
                                          <p:attrName>ppt_x</p:attrName>
                                        </p:attrNameLst>
                                      </p:cBhvr>
                                      <p:tavLst>
                                        <p:tav tm="0">
                                          <p:val>
                                            <p:strVal val="ppt_x"/>
                                          </p:val>
                                        </p:tav>
                                        <p:tav tm="100000">
                                          <p:val>
                                            <p:fltVal val="0.736250"/>
                                          </p:val>
                                        </p:tav>
                                      </p:tavLst>
                                    </p:anim>
                                    <p:anim calcmode="lin" valueType="num">
                                      <p:cBhvr additive="base">
                                        <p:cTn id="80" dur="500" fill="hold">
                                          <p:stCondLst>
                                            <p:cond delay="0"/>
                                          </p:stCondLst>
                                        </p:cTn>
                                        <p:tgtEl>
                                          <p:spTgt spid="3"/>
                                        </p:tgtEl>
                                        <p:attrNameLst>
                                          <p:attrName>ppt_y</p:attrName>
                                        </p:attrNameLst>
                                      </p:cBhvr>
                                      <p:tavLst>
                                        <p:tav tm="0">
                                          <p:val>
                                            <p:strVal val="ppt_y"/>
                                          </p:val>
                                        </p:tav>
                                        <p:tav tm="100000">
                                          <p:val>
                                            <p:fltVal val="0.355324"/>
                                          </p:val>
                                        </p:tav>
                                      </p:tavLst>
                                    </p:anim>
                                    <p:anim calcmode="lin" valueType="num">
                                      <p:cBhvr additive="base">
                                        <p:cTn id="81"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82"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nodeType="withEffect">
                                  <p:stCondLst>
                                    <p:cond delay="0"/>
                                  </p:stCondLst>
                                  <p:childTnLst>
                                    <p:anim calcmode="lin" valueType="num">
                                      <p:cBhvr additive="base">
                                        <p:cTn id="84" dur="500" fill="hold">
                                          <p:stCondLst>
                                            <p:cond delay="0"/>
                                          </p:stCondLst>
                                        </p:cTn>
                                        <p:tgtEl>
                                          <p:spTgt spid="5"/>
                                        </p:tgtEl>
                                        <p:attrNameLst>
                                          <p:attrName>ppt_x</p:attrName>
                                        </p:attrNameLst>
                                      </p:cBhvr>
                                      <p:tavLst>
                                        <p:tav tm="0">
                                          <p:val>
                                            <p:strVal val="ppt_x"/>
                                          </p:val>
                                        </p:tav>
                                        <p:tav tm="100000">
                                          <p:val>
                                            <p:fltVal val="0.736250"/>
                                          </p:val>
                                        </p:tav>
                                      </p:tavLst>
                                    </p:anim>
                                    <p:anim calcmode="lin" valueType="num">
                                      <p:cBhvr additive="base">
                                        <p:cTn id="85" dur="500" fill="hold">
                                          <p:stCondLst>
                                            <p:cond delay="0"/>
                                          </p:stCondLst>
                                        </p:cTn>
                                        <p:tgtEl>
                                          <p:spTgt spid="5"/>
                                        </p:tgtEl>
                                        <p:attrNameLst>
                                          <p:attrName>ppt_y</p:attrName>
                                        </p:attrNameLst>
                                      </p:cBhvr>
                                      <p:tavLst>
                                        <p:tav tm="0">
                                          <p:val>
                                            <p:strVal val="ppt_y"/>
                                          </p:val>
                                        </p:tav>
                                        <p:tav tm="100000">
                                          <p:val>
                                            <p:fltVal val="0.451250"/>
                                          </p:val>
                                        </p:tav>
                                      </p:tavLst>
                                    </p:anim>
                                    <p:anim calcmode="lin" valueType="num">
                                      <p:cBhvr additive="base">
                                        <p:cTn id="86"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87"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nodeType="withEffect">
                                  <p:stCondLst>
                                    <p:cond delay="0"/>
                                  </p:stCondLst>
                                  <p:childTnLst>
                                    <p:anim calcmode="lin" valueType="num">
                                      <p:cBhvr additive="base">
                                        <p:cTn id="89" dur="500" fill="hold">
                                          <p:stCondLst>
                                            <p:cond delay="0"/>
                                          </p:stCondLst>
                                        </p:cTn>
                                        <p:tgtEl>
                                          <p:spTgt spid="6"/>
                                        </p:tgtEl>
                                        <p:attrNameLst>
                                          <p:attrName>ppt_x</p:attrName>
                                        </p:attrNameLst>
                                      </p:cBhvr>
                                      <p:tavLst>
                                        <p:tav tm="0">
                                          <p:val>
                                            <p:strVal val="ppt_x"/>
                                          </p:val>
                                        </p:tav>
                                        <p:tav tm="100000">
                                          <p:val>
                                            <p:fltVal val="0.736250"/>
                                          </p:val>
                                        </p:tav>
                                      </p:tavLst>
                                    </p:anim>
                                    <p:anim calcmode="lin" valueType="num">
                                      <p:cBhvr additive="base">
                                        <p:cTn id="90" dur="500" fill="hold">
                                          <p:stCondLst>
                                            <p:cond delay="0"/>
                                          </p:stCondLst>
                                        </p:cTn>
                                        <p:tgtEl>
                                          <p:spTgt spid="6"/>
                                        </p:tgtEl>
                                        <p:attrNameLst>
                                          <p:attrName>ppt_y</p:attrName>
                                        </p:attrNameLst>
                                      </p:cBhvr>
                                      <p:tavLst>
                                        <p:tav tm="0">
                                          <p:val>
                                            <p:strVal val="ppt_y"/>
                                          </p:val>
                                        </p:tav>
                                        <p:tav tm="100000">
                                          <p:val>
                                            <p:fltVal val="0.547268"/>
                                          </p:val>
                                        </p:tav>
                                      </p:tavLst>
                                    </p:anim>
                                    <p:anim calcmode="lin" valueType="num">
                                      <p:cBhvr additive="base">
                                        <p:cTn id="91"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92"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500"/>
                                        <p:tgtEl>
                                          <p:spTgt spid="8"/>
                                        </p:tgtEl>
                                      </p:cBhvr>
                                    </p:animEffect>
                                    <p:anim calcmode="lin" valueType="num">
                                      <p:cBhvr>
                                        <p:cTn id="98" dur="500" fill="hold"/>
                                        <p:tgtEl>
                                          <p:spTgt spid="8"/>
                                        </p:tgtEl>
                                        <p:attrNameLst>
                                          <p:attrName>ppt_x</p:attrName>
                                        </p:attrNameLst>
                                      </p:cBhvr>
                                      <p:tavLst>
                                        <p:tav tm="0">
                                          <p:val>
                                            <p:strVal val="#ppt_x"/>
                                          </p:val>
                                        </p:tav>
                                        <p:tav tm="100000">
                                          <p:val>
                                            <p:fltVal val="0.735590"/>
                                          </p:val>
                                        </p:tav>
                                      </p:tavLst>
                                    </p:anim>
                                    <p:anim calcmode="lin" valueType="num">
                                      <p:cBhvr>
                                        <p:cTn id="99" dur="450" decel="100000" fill="hold"/>
                                        <p:tgtEl>
                                          <p:spTgt spid="8"/>
                                        </p:tgtEl>
                                        <p:attrNameLst>
                                          <p:attrName>ppt_y</p:attrName>
                                        </p:attrNameLst>
                                      </p:cBhvr>
                                      <p:tavLst>
                                        <p:tav tm="0">
                                          <p:val>
                                            <p:strVal val="#ppt_y+1"/>
                                          </p:val>
                                        </p:tav>
                                        <p:tav tm="100000">
                                          <p:val>
                                            <p:fltVal val="0.735556"/>
                                          </p:val>
                                        </p:tav>
                                      </p:tavLst>
                                    </p:anim>
                                    <p:anim calcmode="lin" valueType="num">
                                      <p:cBhvr>
                                        <p:cTn id="100" dur="50" accel="100000" fill="hold">
                                          <p:stCondLst>
                                            <p:cond delay="450"/>
                                          </p:stCondLst>
                                        </p:cTn>
                                        <p:tgtEl>
                                          <p:spTgt spid="8"/>
                                        </p:tgtEl>
                                        <p:attrNameLst>
                                          <p:attrName>ppt_y</p:attrName>
                                        </p:attrNameLst>
                                      </p:cBhvr>
                                      <p:tavLst>
                                        <p:tav tm="0">
                                          <p:val>
                                            <p:strVal val="#ppt_y-.03"/>
                                          </p:val>
                                        </p:tav>
                                        <p:tav tm="100000">
                                          <p:val>
                                            <p:fltVal val="0.735556"/>
                                          </p:val>
                                        </p:tav>
                                      </p:tavLst>
                                    </p:anim>
                                  </p:childTnLst>
                                </p:cTn>
                              </p:par>
                              <p:par>
                                <p:cTn id="101" presetID="35" presetClass="path" presetSubtype="0" accel="50000" decel="50000" fill="hold" nodeType="withEffect">
                                  <p:stCondLst>
                                    <p:cond delay="0"/>
                                  </p:stCondLst>
                                  <p:childTnLst>
                                    <p:anim calcmode="lin" valueType="num">
                                      <p:cBhvr additive="base">
                                        <p:cTn id="102" dur="500" fill="hold">
                                          <p:stCondLst>
                                            <p:cond delay="0"/>
                                          </p:stCondLst>
                                        </p:cTn>
                                        <p:tgtEl>
                                          <p:spTgt spid="10"/>
                                        </p:tgtEl>
                                        <p:attrNameLst>
                                          <p:attrName>ppt_x</p:attrName>
                                        </p:attrNameLst>
                                      </p:cBhvr>
                                      <p:tavLst>
                                        <p:tav tm="0">
                                          <p:val>
                                            <p:strVal val="ppt_x"/>
                                          </p:val>
                                        </p:tav>
                                        <p:tav tm="100000">
                                          <p:val>
                                            <p:fltVal val="0.594271"/>
                                          </p:val>
                                        </p:tav>
                                      </p:tavLst>
                                    </p:anim>
                                    <p:anim calcmode="lin" valueType="num">
                                      <p:cBhvr additive="base">
                                        <p:cTn id="103" dur="500" fill="hold">
                                          <p:stCondLst>
                                            <p:cond delay="0"/>
                                          </p:stCondLst>
                                        </p:cTn>
                                        <p:tgtEl>
                                          <p:spTgt spid="10"/>
                                        </p:tgtEl>
                                        <p:attrNameLst>
                                          <p:attrName>ppt_y</p:attrName>
                                        </p:attrNameLst>
                                      </p:cBhvr>
                                      <p:tavLst>
                                        <p:tav tm="0">
                                          <p:val>
                                            <p:strVal val="ppt_y"/>
                                          </p:val>
                                        </p:tav>
                                        <p:tav tm="100000">
                                          <p:val>
                                            <p:fltVal val="0.498519"/>
                                          </p:val>
                                        </p:tav>
                                      </p:tavLst>
                                    </p:anim>
                                    <p:anim calcmode="lin" valueType="num">
                                      <p:cBhvr additive="base">
                                        <p:cTn id="104" dur="500" fill="hold">
                                          <p:stCondLst>
                                            <p:cond delay="0"/>
                                          </p:stCondLst>
                                        </p:cTn>
                                        <p:tgtEl>
                                          <p:spTgt spid="10"/>
                                        </p:tgtEl>
                                        <p:attrNameLst>
                                          <p:attrName>ppt_w</p:attrName>
                                        </p:attrNameLst>
                                      </p:cBhvr>
                                      <p:tavLst>
                                        <p:tav tm="0">
                                          <p:val>
                                            <p:strVal val="ppt_w"/>
                                          </p:val>
                                        </p:tav>
                                        <p:tav tm="100000">
                                          <p:val>
                                            <p:strVal val="#ppt_w"/>
                                          </p:val>
                                        </p:tav>
                                      </p:tavLst>
                                    </p:anim>
                                    <p:anim calcmode="lin" valueType="num">
                                      <p:cBhvr additive="base">
                                        <p:cTn id="105"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6" presetID="35" presetClass="path" presetSubtype="0" accel="50000" decel="50000" fill="hold" nodeType="withEffect">
                                  <p:stCondLst>
                                    <p:cond delay="0"/>
                                  </p:stCondLst>
                                  <p:childTnLst>
                                    <p:anim calcmode="lin" valueType="num">
                                      <p:cBhvr additive="base">
                                        <p:cTn id="107" dur="500" fill="hold">
                                          <p:stCondLst>
                                            <p:cond delay="0"/>
                                          </p:stCondLst>
                                        </p:cTn>
                                        <p:tgtEl>
                                          <p:spTgt spid="3"/>
                                        </p:tgtEl>
                                        <p:attrNameLst>
                                          <p:attrName>ppt_x</p:attrName>
                                        </p:attrNameLst>
                                      </p:cBhvr>
                                      <p:tavLst>
                                        <p:tav tm="0">
                                          <p:val>
                                            <p:strVal val="ppt_x"/>
                                          </p:val>
                                        </p:tav>
                                        <p:tav tm="100000">
                                          <p:val>
                                            <p:fltVal val="0.736250"/>
                                          </p:val>
                                        </p:tav>
                                      </p:tavLst>
                                    </p:anim>
                                    <p:anim calcmode="lin" valueType="num">
                                      <p:cBhvr additive="base">
                                        <p:cTn id="108" dur="500" fill="hold">
                                          <p:stCondLst>
                                            <p:cond delay="0"/>
                                          </p:stCondLst>
                                        </p:cTn>
                                        <p:tgtEl>
                                          <p:spTgt spid="3"/>
                                        </p:tgtEl>
                                        <p:attrNameLst>
                                          <p:attrName>ppt_y</p:attrName>
                                        </p:attrNameLst>
                                      </p:cBhvr>
                                      <p:tavLst>
                                        <p:tav tm="0">
                                          <p:val>
                                            <p:strVal val="ppt_y"/>
                                          </p:val>
                                        </p:tav>
                                        <p:tav tm="100000">
                                          <p:val>
                                            <p:fltVal val="0.351574"/>
                                          </p:val>
                                        </p:tav>
                                      </p:tavLst>
                                    </p:anim>
                                    <p:anim calcmode="lin" valueType="num">
                                      <p:cBhvr additive="base">
                                        <p:cTn id="109"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10"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11" presetID="35" presetClass="path" presetSubtype="0" accel="50000" decel="50000" fill="hold" nodeType="withEffect">
                                  <p:stCondLst>
                                    <p:cond delay="0"/>
                                  </p:stCondLst>
                                  <p:childTnLst>
                                    <p:anim calcmode="lin" valueType="num">
                                      <p:cBhvr additive="base">
                                        <p:cTn id="112" dur="500" fill="hold">
                                          <p:stCondLst>
                                            <p:cond delay="0"/>
                                          </p:stCondLst>
                                        </p:cTn>
                                        <p:tgtEl>
                                          <p:spTgt spid="5"/>
                                        </p:tgtEl>
                                        <p:attrNameLst>
                                          <p:attrName>ppt_x</p:attrName>
                                        </p:attrNameLst>
                                      </p:cBhvr>
                                      <p:tavLst>
                                        <p:tav tm="0">
                                          <p:val>
                                            <p:strVal val="ppt_x"/>
                                          </p:val>
                                        </p:tav>
                                        <p:tav tm="100000">
                                          <p:val>
                                            <p:fltVal val="0.736250"/>
                                          </p:val>
                                        </p:tav>
                                      </p:tavLst>
                                    </p:anim>
                                    <p:anim calcmode="lin" valueType="num">
                                      <p:cBhvr additive="base">
                                        <p:cTn id="113" dur="500" fill="hold">
                                          <p:stCondLst>
                                            <p:cond delay="0"/>
                                          </p:stCondLst>
                                        </p:cTn>
                                        <p:tgtEl>
                                          <p:spTgt spid="5"/>
                                        </p:tgtEl>
                                        <p:attrNameLst>
                                          <p:attrName>ppt_y</p:attrName>
                                        </p:attrNameLst>
                                      </p:cBhvr>
                                      <p:tavLst>
                                        <p:tav tm="0">
                                          <p:val>
                                            <p:strVal val="ppt_y"/>
                                          </p:val>
                                        </p:tav>
                                        <p:tav tm="100000">
                                          <p:val>
                                            <p:fltVal val="0.447500"/>
                                          </p:val>
                                        </p:tav>
                                      </p:tavLst>
                                    </p:anim>
                                    <p:anim calcmode="lin" valueType="num">
                                      <p:cBhvr additive="base">
                                        <p:cTn id="114" dur="500" fill="hold">
                                          <p:stCondLst>
                                            <p:cond delay="0"/>
                                          </p:stCondLst>
                                        </p:cTn>
                                        <p:tgtEl>
                                          <p:spTgt spid="5"/>
                                        </p:tgtEl>
                                        <p:attrNameLst>
                                          <p:attrName>ppt_w</p:attrName>
                                        </p:attrNameLst>
                                      </p:cBhvr>
                                      <p:tavLst>
                                        <p:tav tm="0">
                                          <p:val>
                                            <p:strVal val="ppt_w"/>
                                          </p:val>
                                        </p:tav>
                                        <p:tav tm="100000">
                                          <p:val>
                                            <p:strVal val="#ppt_w"/>
                                          </p:val>
                                        </p:tav>
                                      </p:tavLst>
                                    </p:anim>
                                    <p:anim calcmode="lin" valueType="num">
                                      <p:cBhvr additive="base">
                                        <p:cTn id="115"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16" presetID="35" presetClass="path" presetSubtype="0" accel="50000" decel="50000" fill="hold" nodeType="withEffect">
                                  <p:stCondLst>
                                    <p:cond delay="0"/>
                                  </p:stCondLst>
                                  <p:childTnLst>
                                    <p:anim calcmode="lin" valueType="num">
                                      <p:cBhvr additive="base">
                                        <p:cTn id="117" dur="500" fill="hold">
                                          <p:stCondLst>
                                            <p:cond delay="0"/>
                                          </p:stCondLst>
                                        </p:cTn>
                                        <p:tgtEl>
                                          <p:spTgt spid="6"/>
                                        </p:tgtEl>
                                        <p:attrNameLst>
                                          <p:attrName>ppt_x</p:attrName>
                                        </p:attrNameLst>
                                      </p:cBhvr>
                                      <p:tavLst>
                                        <p:tav tm="0">
                                          <p:val>
                                            <p:strVal val="ppt_x"/>
                                          </p:val>
                                        </p:tav>
                                        <p:tav tm="100000">
                                          <p:val>
                                            <p:fltVal val="0.736250"/>
                                          </p:val>
                                        </p:tav>
                                      </p:tavLst>
                                    </p:anim>
                                    <p:anim calcmode="lin" valueType="num">
                                      <p:cBhvr additive="base">
                                        <p:cTn id="118" dur="500" fill="hold">
                                          <p:stCondLst>
                                            <p:cond delay="0"/>
                                          </p:stCondLst>
                                        </p:cTn>
                                        <p:tgtEl>
                                          <p:spTgt spid="6"/>
                                        </p:tgtEl>
                                        <p:attrNameLst>
                                          <p:attrName>ppt_y</p:attrName>
                                        </p:attrNameLst>
                                      </p:cBhvr>
                                      <p:tavLst>
                                        <p:tav tm="0">
                                          <p:val>
                                            <p:strVal val="ppt_y"/>
                                          </p:val>
                                        </p:tav>
                                        <p:tav tm="100000">
                                          <p:val>
                                            <p:fltVal val="0.543519"/>
                                          </p:val>
                                        </p:tav>
                                      </p:tavLst>
                                    </p:anim>
                                    <p:anim calcmode="lin" valueType="num">
                                      <p:cBhvr additive="base">
                                        <p:cTn id="119" dur="500" fill="hold">
                                          <p:stCondLst>
                                            <p:cond delay="0"/>
                                          </p:stCondLst>
                                        </p:cTn>
                                        <p:tgtEl>
                                          <p:spTgt spid="6"/>
                                        </p:tgtEl>
                                        <p:attrNameLst>
                                          <p:attrName>ppt_w</p:attrName>
                                        </p:attrNameLst>
                                      </p:cBhvr>
                                      <p:tavLst>
                                        <p:tav tm="0">
                                          <p:val>
                                            <p:strVal val="ppt_w"/>
                                          </p:val>
                                        </p:tav>
                                        <p:tav tm="100000">
                                          <p:val>
                                            <p:strVal val="#ppt_w"/>
                                          </p:val>
                                        </p:tav>
                                      </p:tavLst>
                                    </p:anim>
                                    <p:anim calcmode="lin" valueType="num">
                                      <p:cBhvr additive="base">
                                        <p:cTn id="120"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21" presetID="35" presetClass="path" presetSubtype="0" accel="50000" decel="50000" fill="hold" nodeType="withEffect">
                                  <p:stCondLst>
                                    <p:cond delay="0"/>
                                  </p:stCondLst>
                                  <p:childTnLst>
                                    <p:anim calcmode="lin" valueType="num">
                                      <p:cBhvr additive="base">
                                        <p:cTn id="122" dur="500" fill="hold">
                                          <p:stCondLst>
                                            <p:cond delay="0"/>
                                          </p:stCondLst>
                                        </p:cTn>
                                        <p:tgtEl>
                                          <p:spTgt spid="7"/>
                                        </p:tgtEl>
                                        <p:attrNameLst>
                                          <p:attrName>ppt_x</p:attrName>
                                        </p:attrNameLst>
                                      </p:cBhvr>
                                      <p:tavLst>
                                        <p:tav tm="0">
                                          <p:val>
                                            <p:strVal val="ppt_x"/>
                                          </p:val>
                                        </p:tav>
                                        <p:tav tm="100000">
                                          <p:val>
                                            <p:fltVal val="0.735590"/>
                                          </p:val>
                                        </p:tav>
                                      </p:tavLst>
                                    </p:anim>
                                    <p:anim calcmode="lin" valueType="num">
                                      <p:cBhvr additive="base">
                                        <p:cTn id="123" dur="500" fill="hold">
                                          <p:stCondLst>
                                            <p:cond delay="0"/>
                                          </p:stCondLst>
                                        </p:cTn>
                                        <p:tgtEl>
                                          <p:spTgt spid="7"/>
                                        </p:tgtEl>
                                        <p:attrNameLst>
                                          <p:attrName>ppt_y</p:attrName>
                                        </p:attrNameLst>
                                      </p:cBhvr>
                                      <p:tavLst>
                                        <p:tav tm="0">
                                          <p:val>
                                            <p:strVal val="ppt_y"/>
                                          </p:val>
                                        </p:tav>
                                        <p:tav tm="100000">
                                          <p:val>
                                            <p:fltVal val="0.639537"/>
                                          </p:val>
                                        </p:tav>
                                      </p:tavLst>
                                    </p:anim>
                                    <p:anim calcmode="lin" valueType="num">
                                      <p:cBhvr additive="base">
                                        <p:cTn id="124" dur="500" fill="hold">
                                          <p:stCondLst>
                                            <p:cond delay="0"/>
                                          </p:stCondLst>
                                        </p:cTn>
                                        <p:tgtEl>
                                          <p:spTgt spid="7"/>
                                        </p:tgtEl>
                                        <p:attrNameLst>
                                          <p:attrName>ppt_w</p:attrName>
                                        </p:attrNameLst>
                                      </p:cBhvr>
                                      <p:tavLst>
                                        <p:tav tm="0">
                                          <p:val>
                                            <p:strVal val="ppt_w"/>
                                          </p:val>
                                        </p:tav>
                                        <p:tav tm="100000">
                                          <p:val>
                                            <p:strVal val="#ppt_w"/>
                                          </p:val>
                                        </p:tav>
                                      </p:tavLst>
                                    </p:anim>
                                    <p:anim calcmode="lin" valueType="num">
                                      <p:cBhvr additive="base">
                                        <p:cTn id="125" dur="500" fill="hold">
                                          <p:stCondLst>
                                            <p:cond delay="0"/>
                                          </p:stCondLst>
                                        </p:cTn>
                                        <p:tgtEl>
                                          <p:spTgt spid="7"/>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35" presetClass="path" presetSubtype="0" accel="50000" decel="50000" fill="hold" nodeType="clickEffect">
                                  <p:stCondLst>
                                    <p:cond delay="0"/>
                                  </p:stCondLst>
                                  <p:childTnLst>
                                    <p:anim calcmode="lin" valueType="num">
                                      <p:cBhvr additive="base">
                                        <p:cTn id="129" dur="250" fill="hold">
                                          <p:stCondLst>
                                            <p:cond delay="0"/>
                                          </p:stCondLst>
                                        </p:cTn>
                                        <p:tgtEl>
                                          <p:spTgt spid="8"/>
                                        </p:tgtEl>
                                        <p:attrNameLst>
                                          <p:attrName>ppt_x</p:attrName>
                                        </p:attrNameLst>
                                      </p:cBhvr>
                                      <p:tavLst>
                                        <p:tav tm="0">
                                          <p:val>
                                            <p:strVal val="ppt_x"/>
                                          </p:val>
                                        </p:tav>
                                        <p:tav tm="100000">
                                          <p:val>
                                            <p:fltVal val="0.735590"/>
                                          </p:val>
                                        </p:tav>
                                      </p:tavLst>
                                    </p:anim>
                                    <p:anim calcmode="lin" valueType="num">
                                      <p:cBhvr additive="base">
                                        <p:cTn id="130" dur="250" fill="hold">
                                          <p:stCondLst>
                                            <p:cond delay="0"/>
                                          </p:stCondLst>
                                        </p:cTn>
                                        <p:tgtEl>
                                          <p:spTgt spid="8"/>
                                        </p:tgtEl>
                                        <p:attrNameLst>
                                          <p:attrName>ppt_y</p:attrName>
                                        </p:attrNameLst>
                                      </p:cBhvr>
                                      <p:tavLst>
                                        <p:tav tm="0">
                                          <p:val>
                                            <p:strVal val="ppt_y"/>
                                          </p:val>
                                        </p:tav>
                                        <p:tav tm="100000">
                                          <p:val>
                                            <p:fltVal val="0.735556"/>
                                          </p:val>
                                        </p:tav>
                                      </p:tavLst>
                                    </p:anim>
                                    <p:anim calcmode="lin" valueType="num">
                                      <p:cBhvr additive="base">
                                        <p:cTn id="131" dur="25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132" dur="250" fill="hold">
                                          <p:stCondLst>
                                            <p:cond delay="0"/>
                                          </p:stCondLst>
                                        </p:cTn>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282575" y="1089025"/>
            <a:ext cx="2574925" cy="520700"/>
          </a:xfrm>
          <a:prstGeom prst="rect">
            <a:avLst/>
          </a:prstGeom>
          <a:gradFill rotWithShape="1">
            <a:gsLst>
              <a:gs pos="0">
                <a:srgbClr val="DF638F"/>
              </a:gs>
              <a:gs pos="100000">
                <a:srgbClr val="832B2B"/>
              </a:gs>
            </a:gsLst>
            <a:lin ang="0"/>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1</a:t>
            </a:r>
            <a:r>
              <a:rPr lang="zh-CN" altLang="en-US" sz="2800">
                <a:solidFill>
                  <a:schemeClr val="bg1"/>
                </a:solidFill>
                <a:latin typeface="Arial" panose="020B0604020202020204" pitchFamily="34" charset="0"/>
                <a:ea typeface="宋体" panose="02010600030101010101" pitchFamily="2" charset="-122"/>
              </a:rPr>
              <a:t>）规则变化</a:t>
            </a:r>
            <a:endParaRPr lang="zh-CN" altLang="en-US" sz="280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501650" y="1698625"/>
            <a:ext cx="8499475" cy="3635375"/>
          </a:xfrm>
          <a:prstGeom prst="rect">
            <a:avLst/>
          </a:prstGeom>
          <a:noFill/>
        </p:spPr>
        <p:txBody>
          <a:bodyPr wrap="square" rtlCol="0">
            <a:spAutoFit/>
          </a:bodyPr>
          <a:p>
            <a:pPr marL="342900" indent="-342900">
              <a:lnSpc>
                <a:spcPct val="120000"/>
              </a:lnSpc>
              <a:buFont typeface="+mj-ea"/>
              <a:buAutoNum type="circleNumDbPlain"/>
            </a:pP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绝大多数名词的复数形式是在名词后直接加</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-s</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zh-CN" altLang="en-US"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lamp—lamps       book—books       coat—coats</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endParaRPr lang="en-US" altLang="zh-CN" sz="2400" noProof="1">
              <a:effectLst>
                <a:outerShdw blurRad="38100" dist="19050" dir="2700000" algn="tl" rotWithShape="0">
                  <a:schemeClr val="dk1">
                    <a:alpha val="40000"/>
                  </a:schemeClr>
                </a:outerShdw>
              </a:effectLst>
            </a:endParaRPr>
          </a:p>
          <a:p>
            <a:pPr marL="457200" indent="-457200">
              <a:lnSpc>
                <a:spcPct val="120000"/>
              </a:lnSpc>
              <a:buFont typeface="+mj-ea"/>
              <a:buAutoNum type="circleNumDbPlain" startAt="2"/>
            </a:pP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以字母</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-s, -x, -ch, -sh</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结尾</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和以</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辅音字母</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+o”</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结尾的名词变复数时一般直接加</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-es</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zh-CN" altLang="en-US" sz="2400" noProof="1">
              <a:solidFill>
                <a:srgbClr val="3E516C"/>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bus—buses        box—boxes             watch—watches</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dish—dishes      tomato—tomatoes   potato—potatoes</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hero—heroes       </a:t>
            </a:r>
            <a:endParaRPr lang="en-US" altLang="zh-CN" sz="2400" noProof="1">
              <a:effectLst>
                <a:outerShdw blurRad="38100" dist="19050" dir="2700000" algn="tl" rotWithShape="0">
                  <a:schemeClr val="dk1">
                    <a:alpha val="40000"/>
                  </a:schemeClr>
                </a:outerShdw>
              </a:effectLst>
            </a:endParaRPr>
          </a:p>
        </p:txBody>
      </p:sp>
      <p:sp>
        <p:nvSpPr>
          <p:cNvPr id="4" name="圆角矩形 3"/>
          <p:cNvSpPr/>
          <p:nvPr/>
        </p:nvSpPr>
        <p:spPr>
          <a:xfrm>
            <a:off x="2771775" y="3068638"/>
            <a:ext cx="503238"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矩形标注 5"/>
          <p:cNvSpPr/>
          <p:nvPr/>
        </p:nvSpPr>
        <p:spPr>
          <a:xfrm>
            <a:off x="639763" y="3857625"/>
            <a:ext cx="8002588" cy="1476375"/>
          </a:xfrm>
          <a:prstGeom prst="wedgeRectCallout">
            <a:avLst>
              <a:gd name="adj1" fmla="val -19642"/>
              <a:gd name="adj2" fmla="val -71175"/>
            </a:avLst>
          </a:prstGeom>
          <a:gradFill>
            <a:gsLst>
              <a:gs pos="50000">
                <a:srgbClr val="EDDADE"/>
              </a:gs>
              <a:gs pos="0">
                <a:srgbClr val="F3E6E9"/>
              </a:gs>
              <a:gs pos="100000">
                <a:srgbClr val="E6CDD3"/>
              </a:gs>
            </a:gsLst>
            <a:path path="rect">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文本框 6"/>
          <p:cNvSpPr txBox="1"/>
          <p:nvPr/>
        </p:nvSpPr>
        <p:spPr>
          <a:xfrm>
            <a:off x="796925" y="4040188"/>
            <a:ext cx="7580313" cy="828675"/>
          </a:xfrm>
          <a:prstGeom prst="rect">
            <a:avLst/>
          </a:prstGeom>
          <a:noFill/>
          <a:ln w="9525">
            <a:noFill/>
          </a:ln>
        </p:spPr>
        <p:txBody>
          <a:bodyPr wrap="square" anchor="t" anchorCtr="0">
            <a:spAutoFit/>
          </a:bodyPr>
          <a:p>
            <a:r>
              <a:rPr lang="en-US" altLang="zh-CN" sz="2400">
                <a:latin typeface="Comic Sans MS" panose="030F0702030302020204" charset="0"/>
                <a:ea typeface="宋体" panose="02010600030101010101" pitchFamily="2" charset="-122"/>
              </a:rPr>
              <a:t>Tips1: </a:t>
            </a:r>
            <a:r>
              <a:rPr lang="zh-CN" altLang="en-US" sz="2400">
                <a:latin typeface="Comic Sans MS" panose="030F0702030302020204" charset="0"/>
                <a:ea typeface="宋体" panose="02010600030101010101" pitchFamily="2" charset="-122"/>
              </a:rPr>
              <a:t>以</a:t>
            </a:r>
            <a:r>
              <a:rPr lang="en-US" altLang="zh-CN" sz="2400">
                <a:latin typeface="Comic Sans MS" panose="030F0702030302020204" charset="0"/>
                <a:ea typeface="宋体" panose="02010600030101010101" pitchFamily="2" charset="-122"/>
              </a:rPr>
              <a:t>-ch</a:t>
            </a:r>
            <a:r>
              <a:rPr lang="zh-CN" altLang="en-US" sz="2400">
                <a:latin typeface="Comic Sans MS" panose="030F0702030302020204" charset="0"/>
                <a:ea typeface="宋体" panose="02010600030101010101" pitchFamily="2" charset="-122"/>
              </a:rPr>
              <a:t>结尾的名词，若</a:t>
            </a:r>
            <a:r>
              <a:rPr lang="en-US" altLang="zh-CN" sz="2400">
                <a:latin typeface="Comic Sans MS" panose="030F0702030302020204" charset="0"/>
                <a:ea typeface="宋体" panose="02010600030101010101" pitchFamily="2" charset="-122"/>
              </a:rPr>
              <a:t>-ch</a:t>
            </a:r>
            <a:r>
              <a:rPr lang="zh-CN" altLang="en-US" sz="2400">
                <a:latin typeface="Comic Sans MS" panose="030F0702030302020204" charset="0"/>
                <a:ea typeface="宋体" panose="02010600030101010101" pitchFamily="2" charset="-122"/>
              </a:rPr>
              <a:t>发</a:t>
            </a:r>
            <a:r>
              <a:rPr lang="en-US" altLang="zh-CN" sz="2400">
                <a:latin typeface="Comic Sans MS" panose="030F0702030302020204" charset="0"/>
                <a:ea typeface="宋体" panose="02010600030101010101" pitchFamily="2" charset="-122"/>
              </a:rPr>
              <a:t>/k/</a:t>
            </a:r>
            <a:r>
              <a:rPr lang="zh-CN" altLang="en-US" sz="2400">
                <a:latin typeface="Comic Sans MS" panose="030F0702030302020204" charset="0"/>
                <a:ea typeface="宋体" panose="02010600030101010101" pitchFamily="2" charset="-122"/>
              </a:rPr>
              <a:t>音，则该名词的复数形式是在名词后加</a:t>
            </a:r>
            <a:r>
              <a:rPr lang="en-US" altLang="zh-CN" sz="2400">
                <a:latin typeface="Comic Sans MS" panose="030F0702030302020204" charset="0"/>
                <a:ea typeface="宋体" panose="02010600030101010101" pitchFamily="2" charset="-122"/>
              </a:rPr>
              <a:t>-s</a:t>
            </a:r>
            <a:r>
              <a:rPr lang="zh-CN" altLang="en-US" sz="2400">
                <a:latin typeface="Comic Sans MS" panose="030F0702030302020204" charset="0"/>
                <a:ea typeface="宋体" panose="02010600030101010101" pitchFamily="2" charset="-122"/>
              </a:rPr>
              <a:t>。 如：</a:t>
            </a:r>
            <a:r>
              <a:rPr lang="en-US" altLang="zh-CN" sz="2400">
                <a:latin typeface="Comic Sans MS" panose="030F0702030302020204" charset="0"/>
                <a:ea typeface="宋体" panose="02010600030101010101" pitchFamily="2" charset="-122"/>
              </a:rPr>
              <a:t>stomach—stomachs</a:t>
            </a:r>
            <a:r>
              <a:rPr lang="zh-CN" altLang="en-US" sz="2400">
                <a:latin typeface="Comic Sans MS" panose="030F0702030302020204" charset="0"/>
                <a:ea typeface="宋体" panose="02010600030101010101" pitchFamily="2" charset="-122"/>
              </a:rPr>
              <a:t>。</a:t>
            </a:r>
            <a:r>
              <a:rPr lang="en-US" altLang="zh-CN" sz="2400">
                <a:latin typeface="Comic Sans MS" panose="030F0702030302020204" charset="0"/>
                <a:ea typeface="宋体" panose="02010600030101010101" pitchFamily="2" charset="-122"/>
              </a:rPr>
              <a:t>  </a:t>
            </a:r>
            <a:endParaRPr lang="zh-CN" altLang="en-US" sz="2400">
              <a:latin typeface="Comic Sans MS" panose="030F0702030302020204" charset="0"/>
              <a:ea typeface="宋体" panose="02010600030101010101" pitchFamily="2" charset="-122"/>
            </a:endParaRPr>
          </a:p>
        </p:txBody>
      </p:sp>
      <p:sp>
        <p:nvSpPr>
          <p:cNvPr id="8" name="圆角矩形 7"/>
          <p:cNvSpPr/>
          <p:nvPr/>
        </p:nvSpPr>
        <p:spPr>
          <a:xfrm>
            <a:off x="282575" y="3695700"/>
            <a:ext cx="8726488" cy="2849563"/>
          </a:xfrm>
          <a:prstGeom prst="roundRect">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文本框 8"/>
          <p:cNvSpPr txBox="1"/>
          <p:nvPr/>
        </p:nvSpPr>
        <p:spPr>
          <a:xfrm>
            <a:off x="608013" y="3856038"/>
            <a:ext cx="8315325" cy="1568450"/>
          </a:xfrm>
          <a:prstGeom prst="rect">
            <a:avLst/>
          </a:prstGeom>
          <a:noFill/>
          <a:ln w="9525">
            <a:noFill/>
          </a:ln>
        </p:spPr>
        <p:txBody>
          <a:bodyPr wrap="square" anchor="t" anchorCtr="0">
            <a:spAutoFit/>
          </a:bodyPr>
          <a:p>
            <a:pPr>
              <a:lnSpc>
                <a:spcPct val="120000"/>
              </a:lnSpc>
            </a:pPr>
            <a:r>
              <a:rPr lang="en-US" altLang="zh-CN" sz="2000">
                <a:latin typeface="Comic Sans MS" panose="030F0702030302020204" charset="0"/>
                <a:ea typeface="宋体" panose="02010600030101010101" pitchFamily="2" charset="-122"/>
              </a:rPr>
              <a:t>Tips 2: </a:t>
            </a:r>
            <a:r>
              <a:rPr lang="zh-CN" altLang="zh-CN" sz="2000" b="1">
                <a:latin typeface="Comic Sans MS" panose="030F0702030302020204" charset="0"/>
                <a:ea typeface="宋体" panose="02010600030101010101" pitchFamily="2" charset="-122"/>
              </a:rPr>
              <a:t>部分以字母</a:t>
            </a:r>
            <a:r>
              <a:rPr lang="en-US" altLang="zh-CN" sz="2000" b="1">
                <a:solidFill>
                  <a:srgbClr val="7030A0"/>
                </a:solidFill>
                <a:latin typeface="Comic Sans MS" panose="030F0702030302020204" charset="0"/>
                <a:ea typeface="宋体" panose="02010600030101010101" pitchFamily="2" charset="-122"/>
              </a:rPr>
              <a:t>-o</a:t>
            </a:r>
            <a:r>
              <a:rPr lang="zh-CN" altLang="en-US" sz="2000" b="1">
                <a:solidFill>
                  <a:srgbClr val="7030A0"/>
                </a:solidFill>
                <a:latin typeface="Comic Sans MS" panose="030F0702030302020204" charset="0"/>
                <a:ea typeface="宋体" panose="02010600030101010101" pitchFamily="2" charset="-122"/>
              </a:rPr>
              <a:t>结尾的外来名词</a:t>
            </a:r>
            <a:r>
              <a:rPr lang="zh-CN" altLang="en-US" sz="2000" b="1">
                <a:latin typeface="Comic Sans MS" panose="030F0702030302020204" charset="0"/>
                <a:ea typeface="宋体" panose="02010600030101010101" pitchFamily="2" charset="-122"/>
              </a:rPr>
              <a:t>或缩写名词，以</a:t>
            </a:r>
            <a:r>
              <a:rPr lang="en-US" altLang="zh-CN" sz="2000" b="1">
                <a:solidFill>
                  <a:srgbClr val="7030A0"/>
                </a:solidFill>
                <a:latin typeface="Comic Sans MS" panose="030F0702030302020204" charset="0"/>
                <a:ea typeface="宋体" panose="02010600030101010101" pitchFamily="2" charset="-122"/>
              </a:rPr>
              <a:t>“</a:t>
            </a:r>
            <a:r>
              <a:rPr lang="zh-CN" altLang="en-US" sz="2000" b="1">
                <a:solidFill>
                  <a:srgbClr val="7030A0"/>
                </a:solidFill>
                <a:latin typeface="Comic Sans MS" panose="030F0702030302020204" charset="0"/>
                <a:ea typeface="宋体" panose="02010600030101010101" pitchFamily="2" charset="-122"/>
              </a:rPr>
              <a:t>元音字母</a:t>
            </a:r>
            <a:r>
              <a:rPr lang="en-US" altLang="zh-CN" sz="2000" b="1">
                <a:solidFill>
                  <a:srgbClr val="7030A0"/>
                </a:solidFill>
                <a:latin typeface="Comic Sans MS" panose="030F0702030302020204" charset="0"/>
                <a:ea typeface="宋体" panose="02010600030101010101" pitchFamily="2" charset="-122"/>
              </a:rPr>
              <a:t>+o”</a:t>
            </a:r>
            <a:r>
              <a:rPr lang="zh-CN" altLang="en-US" sz="2000" b="1">
                <a:latin typeface="Comic Sans MS" panose="030F0702030302020204" charset="0"/>
                <a:ea typeface="宋体" panose="02010600030101010101" pitchFamily="2" charset="-122"/>
              </a:rPr>
              <a:t>结尾的名词变复数时应直接加</a:t>
            </a:r>
            <a:r>
              <a:rPr lang="en-US" altLang="zh-CN" sz="2000" b="1">
                <a:latin typeface="Comic Sans MS" panose="030F0702030302020204" charset="0"/>
                <a:ea typeface="宋体" panose="02010600030101010101" pitchFamily="2" charset="-122"/>
              </a:rPr>
              <a:t>-s</a:t>
            </a:r>
            <a:r>
              <a:rPr lang="zh-CN" altLang="en-US" sz="2000" b="1">
                <a:latin typeface="Comic Sans MS" panose="030F0702030302020204" charset="0"/>
                <a:ea typeface="宋体" panose="02010600030101010101" pitchFamily="2" charset="-122"/>
              </a:rPr>
              <a:t>。</a:t>
            </a:r>
            <a:endParaRPr lang="zh-CN" altLang="en-US" sz="2000">
              <a:latin typeface="Comic Sans MS" panose="030F0702030302020204" charset="0"/>
              <a:ea typeface="宋体" panose="02010600030101010101" pitchFamily="2" charset="-122"/>
            </a:endParaRPr>
          </a:p>
          <a:p>
            <a:pPr>
              <a:lnSpc>
                <a:spcPct val="120000"/>
              </a:lnSpc>
            </a:pPr>
            <a:r>
              <a:rPr lang="en-US" altLang="zh-CN" sz="2000">
                <a:latin typeface="Comic Sans MS" panose="030F0702030302020204" charset="0"/>
                <a:ea typeface="宋体" panose="02010600030101010101" pitchFamily="2" charset="-122"/>
              </a:rPr>
              <a:t>piano—pianos        solo—solos       photo—photos        kilo—kilos </a:t>
            </a:r>
            <a:endParaRPr lang="en-US" altLang="zh-CN" sz="2000">
              <a:latin typeface="Comic Sans MS" panose="030F0702030302020204" charset="0"/>
              <a:ea typeface="宋体" panose="02010600030101010101" pitchFamily="2" charset="-122"/>
            </a:endParaRPr>
          </a:p>
          <a:p>
            <a:pPr>
              <a:lnSpc>
                <a:spcPct val="120000"/>
              </a:lnSpc>
            </a:pPr>
            <a:r>
              <a:rPr lang="en-US" altLang="zh-CN" sz="2000">
                <a:latin typeface="Comic Sans MS" panose="030F0702030302020204" charset="0"/>
                <a:ea typeface="宋体" panose="02010600030101010101" pitchFamily="2" charset="-122"/>
              </a:rPr>
              <a:t>rodio—radios        zoo—zoos </a:t>
            </a:r>
            <a:endParaRPr lang="en-US" altLang="zh-CN" sz="2000">
              <a:latin typeface="Comic Sans MS" panose="030F0702030302020204" charset="0"/>
              <a:ea typeface="宋体" panose="02010600030101010101" pitchFamily="2" charset="-122"/>
            </a:endParaRPr>
          </a:p>
        </p:txBody>
      </p:sp>
      <p:sp>
        <p:nvSpPr>
          <p:cNvPr id="10" name="矩形 9"/>
          <p:cNvSpPr/>
          <p:nvPr/>
        </p:nvSpPr>
        <p:spPr>
          <a:xfrm>
            <a:off x="187325" y="5424803"/>
            <a:ext cx="8382635" cy="891540"/>
          </a:xfrm>
          <a:prstGeom prst="rect">
            <a:avLst/>
          </a:prstGeom>
          <a:noFill/>
          <a:ln>
            <a:noFill/>
          </a:ln>
        </p:spPr>
        <p:txBody>
          <a:bodyPr wrap="square" rtlCol="0" anchor="t">
            <a:spAutoFit/>
          </a:bodyPr>
          <a:p>
            <a:pPr algn="ctr" fontAlgn="base"/>
            <a:r>
              <a:rPr lang="zh-CN" altLang="en-US" sz="2800" b="1" strike="noStrike" noProof="1">
                <a:gradFill>
                  <a:gsLst>
                    <a:gs pos="7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rPr>
              <a:t>有生命的</a:t>
            </a:r>
            <a:r>
              <a:rPr lang="en-US" altLang="zh-CN" sz="2800" b="1" strike="noStrike" noProof="1">
                <a:gradFill>
                  <a:gsLst>
                    <a:gs pos="7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rPr>
              <a:t>+es</a:t>
            </a:r>
            <a:r>
              <a:rPr lang="zh-CN" altLang="en-US" sz="2800" b="1" strike="noStrike" noProof="1">
                <a:gradFill>
                  <a:gsLst>
                    <a:gs pos="7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rPr>
              <a:t>，无生命的</a:t>
            </a:r>
            <a:r>
              <a:rPr lang="en-US" altLang="zh-CN" sz="2800" b="1" strike="noStrike" noProof="1">
                <a:gradFill>
                  <a:gsLst>
                    <a:gs pos="7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rPr>
              <a:t>+</a:t>
            </a:r>
            <a:r>
              <a:rPr lang="en-US" altLang="zh-CN" sz="2800" b="1" strike="noStrike" noProof="1">
                <a:gradFill>
                  <a:gsLst>
                    <a:gs pos="50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rPr>
              <a:t>s, </a:t>
            </a:r>
            <a:r>
              <a:rPr lang="zh-CN" altLang="en-US" sz="2800" b="1" strike="noStrike" noProof="1">
                <a:gradFill>
                  <a:gsLst>
                    <a:gs pos="50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rPr>
              <a:t>除此之外还有例外</a:t>
            </a:r>
            <a:endParaRPr lang="zh-CN" altLang="en-US" sz="2800" b="1" strike="noStrike" noProof="1">
              <a:gradFill>
                <a:gsLst>
                  <a:gs pos="50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endParaRPr>
          </a:p>
          <a:p>
            <a:pPr algn="ctr" fontAlgn="base"/>
            <a:r>
              <a:rPr lang="en-US" altLang="zh-CN" sz="2400" strike="noStrike" noProof="1">
                <a:solidFill>
                  <a:srgbClr val="C00000"/>
                </a:solidFill>
                <a:latin typeface="Comic Sans MS" panose="030F0702030302020204" charset="0"/>
                <a:ea typeface="+mn-ea"/>
                <a:cs typeface="Comic Sans MS" panose="030F0702030302020204" charset="0"/>
                <a:sym typeface="+mn-ea"/>
              </a:rPr>
              <a:t>echo—echoes/echos</a:t>
            </a:r>
            <a:endParaRPr lang="zh-CN" altLang="en-US" sz="2800" b="1" strike="noStrike" noProof="1">
              <a:gradFill>
                <a:gsLst>
                  <a:gs pos="50000">
                    <a:srgbClr val="ED8D72"/>
                  </a:gs>
                  <a:gs pos="0">
                    <a:srgbClr val="F3B3A1"/>
                  </a:gs>
                  <a:gs pos="100000">
                    <a:srgbClr val="E66643"/>
                  </a:gs>
                </a:gsLst>
                <a:lin scaled="1"/>
              </a:gradFill>
              <a:effectLst>
                <a:outerShdw blurRad="38100" dist="25400" dir="5400000" algn="ctr" rotWithShape="0">
                  <a:srgbClr val="6E747A">
                    <a:alpha val="43000"/>
                  </a:srgbClr>
                </a:outerShdw>
              </a:effectLst>
              <a:latin typeface="叶根友毛笔行书2.0版" charset="-122"/>
              <a:ea typeface="叶根友毛笔行书2.0版" charset="-122"/>
              <a:cs typeface="叶根友毛笔行书2.0版" charset="-122"/>
            </a:endParaRPr>
          </a:p>
        </p:txBody>
      </p:sp>
      <p:sp>
        <p:nvSpPr>
          <p:cNvPr id="11" name="圆角矩形 10"/>
          <p:cNvSpPr/>
          <p:nvPr/>
        </p:nvSpPr>
        <p:spPr>
          <a:xfrm>
            <a:off x="5049838" y="3113088"/>
            <a:ext cx="18669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charRg st="0" end="23"/>
                                            </p:txEl>
                                          </p:spTgt>
                                        </p:tgtEl>
                                        <p:attrNameLst>
                                          <p:attrName>style.visibility</p:attrName>
                                        </p:attrNameLst>
                                      </p:cBhvr>
                                      <p:to>
                                        <p:strVal val="visible"/>
                                      </p:to>
                                    </p:set>
                                    <p:animEffect transition="in" filter="barn(inVertical)">
                                      <p:cBhvr>
                                        <p:cTn id="11" dur="500"/>
                                        <p:tgtEl>
                                          <p:spTgt spid="3">
                                            <p:txEl>
                                              <p:charRg st="0" end="23"/>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charRg st="23" end="72"/>
                                            </p:txEl>
                                          </p:spTgt>
                                        </p:tgtEl>
                                        <p:attrNameLst>
                                          <p:attrName>style.visibility</p:attrName>
                                        </p:attrNameLst>
                                      </p:cBhvr>
                                      <p:to>
                                        <p:strVal val="visible"/>
                                      </p:to>
                                    </p:set>
                                    <p:animEffect transition="in" filter="barn(inVertical)">
                                      <p:cBhvr>
                                        <p:cTn id="14" dur="500"/>
                                        <p:tgtEl>
                                          <p:spTgt spid="3">
                                            <p:txEl>
                                              <p:charRg st="23" end="7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charRg st="73" end="124"/>
                                            </p:txEl>
                                          </p:spTgt>
                                        </p:tgtEl>
                                        <p:attrNameLst>
                                          <p:attrName>style.visibility</p:attrName>
                                        </p:attrNameLst>
                                      </p:cBhvr>
                                      <p:to>
                                        <p:strVal val="visible"/>
                                      </p:to>
                                    </p:set>
                                    <p:animEffect transition="in" filter="barn(inVertical)">
                                      <p:cBhvr>
                                        <p:cTn id="19" dur="500"/>
                                        <p:tgtEl>
                                          <p:spTgt spid="3">
                                            <p:txEl>
                                              <p:charRg st="73" end="12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charRg st="124" end="182"/>
                                            </p:txEl>
                                          </p:spTgt>
                                        </p:tgtEl>
                                        <p:attrNameLst>
                                          <p:attrName>style.visibility</p:attrName>
                                        </p:attrNameLst>
                                      </p:cBhvr>
                                      <p:to>
                                        <p:strVal val="visible"/>
                                      </p:to>
                                    </p:set>
                                    <p:animEffect transition="in" filter="barn(inVertical)">
                                      <p:cBhvr>
                                        <p:cTn id="22" dur="500"/>
                                        <p:tgtEl>
                                          <p:spTgt spid="3">
                                            <p:txEl>
                                              <p:charRg st="124" end="18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charRg st="182" end="238"/>
                                            </p:txEl>
                                          </p:spTgt>
                                        </p:tgtEl>
                                        <p:attrNameLst>
                                          <p:attrName>style.visibility</p:attrName>
                                        </p:attrNameLst>
                                      </p:cBhvr>
                                      <p:to>
                                        <p:strVal val="visible"/>
                                      </p:to>
                                    </p:set>
                                    <p:animEffect transition="in" filter="barn(inVertical)">
                                      <p:cBhvr>
                                        <p:cTn id="25" dur="500"/>
                                        <p:tgtEl>
                                          <p:spTgt spid="3">
                                            <p:txEl>
                                              <p:charRg st="182" end="23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charRg st="238" end="262"/>
                                            </p:txEl>
                                          </p:spTgt>
                                        </p:tgtEl>
                                        <p:attrNameLst>
                                          <p:attrName>style.visibility</p:attrName>
                                        </p:attrNameLst>
                                      </p:cBhvr>
                                      <p:to>
                                        <p:strVal val="visible"/>
                                      </p:to>
                                    </p:set>
                                    <p:animEffect transition="in" filter="barn(inVertical)">
                                      <p:cBhvr>
                                        <p:cTn id="28" dur="500"/>
                                        <p:tgtEl>
                                          <p:spTgt spid="3">
                                            <p:txEl>
                                              <p:charRg st="238" end="26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arn(inVertical)">
                                      <p:cBhvr>
                                        <p:cTn id="56" dur="500"/>
                                        <p:tgtEl>
                                          <p:spTgt spid="8"/>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arn(inVertical)">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ppt_x"/>
                                          </p:val>
                                        </p:tav>
                                        <p:tav tm="100000">
                                          <p:val>
                                            <p:strVal val="#ppt_x"/>
                                          </p:val>
                                        </p:tav>
                                      </p:tavLst>
                                    </p:anim>
                                    <p:anim calcmode="lin" valueType="num">
                                      <p:cBhvr additive="base">
                                        <p:cTn id="6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1" nodeType="clickEffect">
                                  <p:stCondLst>
                                    <p:cond delay="0"/>
                                  </p:stCondLst>
                                  <p:childTnLst>
                                    <p:animEffect transition="out" filter="blinds(horizontal)">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par>
                                <p:cTn id="71" presetID="3" presetClass="exit" presetSubtype="10" fill="hold" grpId="1" nodeType="withEffect">
                                  <p:stCondLst>
                                    <p:cond delay="0"/>
                                  </p:stCondLst>
                                  <p:childTnLst>
                                    <p:animEffect transition="out" filter="blinds(horizontal)">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3" presetClass="exit" presetSubtype="10" fill="hold" grpId="1" nodeType="withEffect">
                                  <p:stCondLst>
                                    <p:cond delay="0"/>
                                  </p:stCondLst>
                                  <p:childTnLst>
                                    <p:animEffect transition="out" filter="blinds(horizontal)">
                                      <p:cBhvr>
                                        <p:cTn id="75" dur="500"/>
                                        <p:tgtEl>
                                          <p:spTgt spid="8"/>
                                        </p:tgtEl>
                                      </p:cBhvr>
                                    </p:animEffect>
                                    <p:set>
                                      <p:cBhvr>
                                        <p:cTn id="76" dur="1" fill="hold">
                                          <p:stCondLst>
                                            <p:cond delay="499"/>
                                          </p:stCondLst>
                                        </p:cTn>
                                        <p:tgtEl>
                                          <p:spTgt spid="8"/>
                                        </p:tgtEl>
                                        <p:attrNameLst>
                                          <p:attrName>style.visibility</p:attrName>
                                        </p:attrNameLst>
                                      </p:cBhvr>
                                      <p:to>
                                        <p:strVal val="hidden"/>
                                      </p:to>
                                    </p:set>
                                  </p:childTnLst>
                                </p:cTn>
                              </p:par>
                            </p:childTnLst>
                          </p:cTn>
                        </p:par>
                        <p:par>
                          <p:cTn id="77" fill="hold">
                            <p:stCondLst>
                              <p:cond delay="500"/>
                            </p:stCondLst>
                            <p:childTnLst>
                              <p:par>
                                <p:cTn id="78" presetID="12" presetClass="exit" presetSubtype="4" fill="hold" grpId="1" nodeType="afterEffect">
                                  <p:stCondLst>
                                    <p:cond delay="0"/>
                                  </p:stCondLst>
                                  <p:childTnLst>
                                    <p:anim calcmode="lin" valueType="num">
                                      <p:cBhvr>
                                        <p:cTn id="79" dur="500"/>
                                        <p:tgtEl>
                                          <p:spTgt spid="11"/>
                                        </p:tgtEl>
                                        <p:attrNameLst>
                                          <p:attrName>ppt_y</p:attrName>
                                        </p:attrNameLst>
                                      </p:cBhvr>
                                      <p:tavLst>
                                        <p:tav tm="0">
                                          <p:val>
                                            <p:strVal val="#ppt_y"/>
                                          </p:val>
                                        </p:tav>
                                        <p:tav tm="100000">
                                          <p:val>
                                            <p:strVal val="#ppt_y+#ppt_h*1.125000"/>
                                          </p:val>
                                        </p:tav>
                                      </p:tavLst>
                                    </p:anim>
                                    <p:animEffect transition="out" filter="wipe(down)">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6" grpId="0" bldLvl="0" animBg="1"/>
      <p:bldP spid="7" grpId="0"/>
      <p:bldP spid="6" grpId="1" bldLvl="0" animBg="1"/>
      <p:bldP spid="7" grpId="1"/>
      <p:bldP spid="4" grpId="1" animBg="1"/>
      <p:bldP spid="8" grpId="0" bldLvl="0" animBg="1"/>
      <p:bldP spid="9" grpId="0"/>
      <p:bldP spid="10" grpId="0"/>
      <p:bldP spid="10" grpId="1"/>
      <p:bldP spid="9" grpId="1"/>
      <p:bldP spid="8" grpId="1" bldLvl="0"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3" name="文本框 2"/>
          <p:cNvSpPr txBox="1"/>
          <p:nvPr/>
        </p:nvSpPr>
        <p:spPr>
          <a:xfrm>
            <a:off x="501650" y="1698625"/>
            <a:ext cx="8499475" cy="4078288"/>
          </a:xfrm>
          <a:prstGeom prst="rect">
            <a:avLst/>
          </a:prstGeom>
          <a:noFill/>
        </p:spPr>
        <p:txBody>
          <a:bodyPr wrap="square" rtlCol="0">
            <a:spAutoFit/>
          </a:bodyPr>
          <a:p>
            <a:pPr marL="457200" indent="-457200">
              <a:lnSpc>
                <a:spcPct val="120000"/>
              </a:lnSpc>
              <a:buFont typeface="+mj-ea"/>
              <a:buAutoNum type="circleNumDbPlain" startAt="3"/>
            </a:pP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一些以字母</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a:t>
            </a: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或</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-fe</a:t>
            </a: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结尾的名词变复数时，要把</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a:t>
            </a: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或</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fe</a:t>
            </a: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改为</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v</a:t>
            </a: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，再加</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-es</a:t>
            </a: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zh-CN" altLang="en-US" sz="2400" noProof="1">
              <a:solidFill>
                <a:srgbClr val="7030A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leaf— leaves      shelf—shelves       life—lives</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endParaRPr lang="en-US" altLang="zh-CN" sz="2400" noProof="1">
              <a:effectLst>
                <a:outerShdw blurRad="38100" dist="19050" dir="2700000" algn="tl" rotWithShape="0">
                  <a:schemeClr val="dk1">
                    <a:alpha val="40000"/>
                  </a:schemeClr>
                </a:outerShdw>
              </a:effectLst>
            </a:endParaRPr>
          </a:p>
          <a:p>
            <a:pPr marL="457200" indent="-457200">
              <a:lnSpc>
                <a:spcPct val="120000"/>
              </a:lnSpc>
              <a:buFont typeface="+mj-ea"/>
              <a:buAutoNum type="circleNumDbPlain" startAt="2"/>
            </a:pPr>
            <a:r>
              <a:rPr lang="zh-CN" altLang="en-US"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以</a:t>
            </a:r>
            <a:r>
              <a:rPr lang="en-US" altLang="zh-CN" sz="2400" noProof="1">
                <a:solidFill>
                  <a:srgbClr val="7030A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sz="2400" noProof="1">
                <a:solidFill>
                  <a:schemeClr val="accent1">
                    <a:lumMod val="50000"/>
                  </a:schemeClr>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辅音字母</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+y”</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结尾的名词变复数时，要把</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y</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改为</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i</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，再加</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-es; </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以</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sz="2400" noProof="1">
                <a:solidFill>
                  <a:schemeClr val="accent1">
                    <a:lumMod val="50000"/>
                  </a:schemeClr>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元音字母</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+y”</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结尾的名词变复数时，直接在词尾加</a:t>
            </a:r>
            <a:r>
              <a:rPr lang="en-US" altLang="zh-CN"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-s</a:t>
            </a:r>
            <a:r>
              <a:rPr lang="zh-CN" altLang="en-US" sz="2400" noProof="1">
                <a:solidFill>
                  <a:srgbClr val="3E516C"/>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zh-CN" altLang="en-US" sz="2400" noProof="1">
              <a:solidFill>
                <a:srgbClr val="3E516C"/>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story—stories        baby—babies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play—plays           toy—toys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
        <p:nvSpPr>
          <p:cNvPr id="5" name="流程图: 文档 4"/>
          <p:cNvSpPr/>
          <p:nvPr/>
        </p:nvSpPr>
        <p:spPr>
          <a:xfrm>
            <a:off x="501650" y="3125788"/>
            <a:ext cx="8343900" cy="3529013"/>
          </a:xfrm>
          <a:prstGeom prst="flowChartDocument">
            <a:avLst/>
          </a:prstGeom>
          <a:gradFill>
            <a:gsLst>
              <a:gs pos="50000">
                <a:srgbClr val="EDDADE"/>
              </a:gs>
              <a:gs pos="0">
                <a:srgbClr val="F3E6E9"/>
              </a:gs>
              <a:gs pos="100000">
                <a:srgbClr val="E6CDD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文本框 10"/>
          <p:cNvSpPr txBox="1"/>
          <p:nvPr/>
        </p:nvSpPr>
        <p:spPr>
          <a:xfrm>
            <a:off x="687388" y="3208338"/>
            <a:ext cx="7934325" cy="3068637"/>
          </a:xfrm>
          <a:prstGeom prst="rect">
            <a:avLst/>
          </a:prstGeom>
          <a:noFill/>
          <a:ln w="9525">
            <a:noFill/>
          </a:ln>
        </p:spPr>
        <p:txBody>
          <a:bodyPr wrap="square" anchor="t" anchorCtr="0">
            <a:spAutoFit/>
          </a:bodyPr>
          <a:p>
            <a:r>
              <a:rPr lang="en-US" altLang="zh-CN" sz="2200">
                <a:latin typeface="Comic Sans MS" panose="030F0702030302020204" charset="0"/>
                <a:ea typeface="宋体" panose="02010600030101010101" pitchFamily="2" charset="-122"/>
              </a:rPr>
              <a:t>Tips:   </a:t>
            </a:r>
            <a:r>
              <a:rPr lang="zh-CN" altLang="en-US" sz="2200">
                <a:latin typeface="Comic Sans MS" panose="030F0702030302020204" charset="0"/>
                <a:ea typeface="宋体" panose="02010600030101010101" pitchFamily="2" charset="-122"/>
              </a:rPr>
              <a:t>口诀走一波</a:t>
            </a:r>
            <a:endParaRPr lang="zh-CN" altLang="en-US" sz="2200">
              <a:latin typeface="Comic Sans MS" panose="030F0702030302020204" charset="0"/>
              <a:ea typeface="宋体" panose="02010600030101010101" pitchFamily="2" charset="-122"/>
            </a:endParaRPr>
          </a:p>
          <a:p>
            <a:r>
              <a:rPr lang="en-US" altLang="zh-CN" sz="2200">
                <a:latin typeface="Comic Sans MS" panose="030F0702030302020204" charset="0"/>
                <a:ea typeface="宋体" panose="02010600030101010101" pitchFamily="2" charset="-122"/>
              </a:rPr>
              <a:t> </a:t>
            </a:r>
            <a:endParaRPr lang="en-US" altLang="zh-CN" sz="2200">
              <a:latin typeface="Comic Sans MS" panose="030F0702030302020204" charset="0"/>
              <a:ea typeface="宋体" panose="02010600030101010101" pitchFamily="2" charset="-122"/>
            </a:endParaRPr>
          </a:p>
          <a:p>
            <a:pPr>
              <a:lnSpc>
                <a:spcPct val="120000"/>
              </a:lnSpc>
            </a:pPr>
            <a:r>
              <a:rPr lang="en-US" altLang="zh-CN" sz="2200">
                <a:latin typeface="Comic Sans MS" panose="030F0702030302020204" charset="0"/>
                <a:ea typeface="宋体" panose="02010600030101010101" pitchFamily="2" charset="-122"/>
              </a:rPr>
              <a:t>            </a:t>
            </a:r>
            <a:r>
              <a:rPr lang="zh-CN" altLang="en-US" sz="2200">
                <a:latin typeface="Comic Sans MS" panose="030F0702030302020204" charset="0"/>
                <a:ea typeface="宋体" panose="02010600030101010101" pitchFamily="2" charset="-122"/>
              </a:rPr>
              <a:t>树叶（</a:t>
            </a:r>
            <a:r>
              <a:rPr lang="en-US" altLang="zh-CN" sz="2200">
                <a:latin typeface="Comic Sans MS" panose="030F0702030302020204" charset="0"/>
                <a:ea typeface="宋体" panose="02010600030101010101" pitchFamily="2" charset="-122"/>
              </a:rPr>
              <a:t>leaf</a:t>
            </a:r>
            <a:r>
              <a:rPr lang="zh-CN" altLang="en-US" sz="2200">
                <a:latin typeface="Comic Sans MS" panose="030F0702030302020204" charset="0"/>
                <a:ea typeface="宋体" panose="02010600030101010101" pitchFamily="2" charset="-122"/>
              </a:rPr>
              <a:t>）半数（</a:t>
            </a:r>
            <a:r>
              <a:rPr lang="en-US" altLang="zh-CN" sz="2200">
                <a:latin typeface="Comic Sans MS" panose="030F0702030302020204" charset="0"/>
                <a:ea typeface="宋体" panose="02010600030101010101" pitchFamily="2" charset="-122"/>
              </a:rPr>
              <a:t>half</a:t>
            </a:r>
            <a:r>
              <a:rPr lang="zh-CN" altLang="en-US" sz="2200">
                <a:latin typeface="Comic Sans MS" panose="030F0702030302020204" charset="0"/>
                <a:ea typeface="宋体" panose="02010600030101010101" pitchFamily="2" charset="-122"/>
              </a:rPr>
              <a:t>）自己（</a:t>
            </a:r>
            <a:r>
              <a:rPr lang="en-US" altLang="zh-CN" sz="2200">
                <a:latin typeface="Comic Sans MS" panose="030F0702030302020204" charset="0"/>
                <a:ea typeface="宋体" panose="02010600030101010101" pitchFamily="2" charset="-122"/>
              </a:rPr>
              <a:t>self</a:t>
            </a:r>
            <a:r>
              <a:rPr lang="zh-CN" altLang="en-US" sz="2200">
                <a:latin typeface="Comic Sans MS" panose="030F0702030302020204" charset="0"/>
                <a:ea typeface="宋体" panose="02010600030101010101" pitchFamily="2" charset="-122"/>
              </a:rPr>
              <a:t>）黄，</a:t>
            </a:r>
            <a:endParaRPr lang="zh-CN" altLang="en-US" sz="2200">
              <a:latin typeface="Comic Sans MS" panose="030F0702030302020204" charset="0"/>
              <a:ea typeface="宋体" panose="02010600030101010101" pitchFamily="2" charset="-122"/>
            </a:endParaRPr>
          </a:p>
          <a:p>
            <a:pPr>
              <a:lnSpc>
                <a:spcPct val="120000"/>
              </a:lnSpc>
            </a:pPr>
            <a:r>
              <a:rPr lang="zh-CN" altLang="en-US" sz="2200">
                <a:latin typeface="Comic Sans MS" panose="030F0702030302020204" charset="0"/>
                <a:ea typeface="宋体" panose="02010600030101010101" pitchFamily="2" charset="-122"/>
              </a:rPr>
              <a:t>            妻子（</a:t>
            </a:r>
            <a:r>
              <a:rPr lang="en-US" altLang="zh-CN" sz="2200">
                <a:latin typeface="Comic Sans MS" panose="030F0702030302020204" charset="0"/>
                <a:ea typeface="宋体" panose="02010600030101010101" pitchFamily="2" charset="-122"/>
              </a:rPr>
              <a:t>wife</a:t>
            </a:r>
            <a:r>
              <a:rPr lang="zh-CN" altLang="en-US" sz="2200">
                <a:latin typeface="Comic Sans MS" panose="030F0702030302020204" charset="0"/>
                <a:ea typeface="宋体" panose="02010600030101010101" pitchFamily="2" charset="-122"/>
              </a:rPr>
              <a:t>）拿刀（</a:t>
            </a:r>
            <a:r>
              <a:rPr lang="en-US" altLang="zh-CN" sz="2200">
                <a:latin typeface="Comic Sans MS" panose="030F0702030302020204" charset="0"/>
                <a:ea typeface="宋体" panose="02010600030101010101" pitchFamily="2" charset="-122"/>
              </a:rPr>
              <a:t>knife</a:t>
            </a:r>
            <a:r>
              <a:rPr lang="zh-CN" altLang="en-US" sz="2200">
                <a:latin typeface="Comic Sans MS" panose="030F0702030302020204" charset="0"/>
                <a:ea typeface="宋体" panose="02010600030101010101" pitchFamily="2" charset="-122"/>
              </a:rPr>
              <a:t>）去割粮，</a:t>
            </a:r>
            <a:endParaRPr lang="zh-CN" altLang="en-US" sz="2200">
              <a:latin typeface="Comic Sans MS" panose="030F0702030302020204" charset="0"/>
              <a:ea typeface="宋体" panose="02010600030101010101" pitchFamily="2" charset="-122"/>
            </a:endParaRPr>
          </a:p>
          <a:p>
            <a:pPr>
              <a:lnSpc>
                <a:spcPct val="120000"/>
              </a:lnSpc>
            </a:pPr>
            <a:r>
              <a:rPr lang="zh-CN" altLang="en-US" sz="2200">
                <a:latin typeface="Comic Sans MS" panose="030F0702030302020204" charset="0"/>
                <a:ea typeface="宋体" panose="02010600030101010101" pitchFamily="2" charset="-122"/>
              </a:rPr>
              <a:t>            架（</a:t>
            </a:r>
            <a:r>
              <a:rPr lang="en-US" altLang="zh-CN" sz="2200">
                <a:latin typeface="Comic Sans MS" panose="030F0702030302020204" charset="0"/>
                <a:ea typeface="宋体" panose="02010600030101010101" pitchFamily="2" charset="-122"/>
              </a:rPr>
              <a:t>shelf</a:t>
            </a:r>
            <a:r>
              <a:rPr lang="zh-CN" altLang="en-US" sz="2200">
                <a:latin typeface="Comic Sans MS" panose="030F0702030302020204" charset="0"/>
                <a:ea typeface="宋体" panose="02010600030101010101" pitchFamily="2" charset="-122"/>
              </a:rPr>
              <a:t>）后窜出一只狼（</a:t>
            </a:r>
            <a:r>
              <a:rPr lang="en-US" altLang="zh-CN" sz="2200">
                <a:latin typeface="Comic Sans MS" panose="030F0702030302020204" charset="0"/>
                <a:ea typeface="宋体" panose="02010600030101010101" pitchFamily="2" charset="-122"/>
              </a:rPr>
              <a:t>wolf</a:t>
            </a:r>
            <a:r>
              <a:rPr lang="zh-CN" altLang="en-US" sz="2200">
                <a:latin typeface="Comic Sans MS" panose="030F0702030302020204" charset="0"/>
                <a:ea typeface="宋体" panose="02010600030101010101" pitchFamily="2" charset="-122"/>
              </a:rPr>
              <a:t>），</a:t>
            </a:r>
            <a:endParaRPr lang="zh-CN" altLang="en-US" sz="2200">
              <a:latin typeface="Comic Sans MS" panose="030F0702030302020204" charset="0"/>
              <a:ea typeface="宋体" panose="02010600030101010101" pitchFamily="2" charset="-122"/>
            </a:endParaRPr>
          </a:p>
          <a:p>
            <a:pPr>
              <a:lnSpc>
                <a:spcPct val="120000"/>
              </a:lnSpc>
            </a:pPr>
            <a:r>
              <a:rPr lang="zh-CN" altLang="en-US" sz="2200">
                <a:latin typeface="Comic Sans MS" panose="030F0702030302020204" charset="0"/>
                <a:ea typeface="宋体" panose="02010600030101010101" pitchFamily="2" charset="-122"/>
              </a:rPr>
              <a:t>            就像小偷（</a:t>
            </a:r>
            <a:r>
              <a:rPr lang="en-US" altLang="zh-CN" sz="2200">
                <a:latin typeface="Comic Sans MS" panose="030F0702030302020204" charset="0"/>
                <a:ea typeface="宋体" panose="02010600030101010101" pitchFamily="2" charset="-122"/>
              </a:rPr>
              <a:t>thief</a:t>
            </a:r>
            <a:r>
              <a:rPr lang="zh-CN" altLang="en-US" sz="2200">
                <a:latin typeface="Comic Sans MS" panose="030F0702030302020204" charset="0"/>
                <a:ea typeface="宋体" panose="02010600030101010101" pitchFamily="2" charset="-122"/>
              </a:rPr>
              <a:t>）逃命（</a:t>
            </a:r>
            <a:r>
              <a:rPr lang="en-US" altLang="zh-CN" sz="2200">
                <a:latin typeface="Comic Sans MS" panose="030F0702030302020204" charset="0"/>
                <a:ea typeface="宋体" panose="02010600030101010101" pitchFamily="2" charset="-122"/>
              </a:rPr>
              <a:t>life</a:t>
            </a:r>
            <a:r>
              <a:rPr lang="zh-CN" altLang="en-US" sz="2200">
                <a:latin typeface="Comic Sans MS" panose="030F0702030302020204" charset="0"/>
                <a:ea typeface="宋体" panose="02010600030101010101" pitchFamily="2" charset="-122"/>
              </a:rPr>
              <a:t>）忙。</a:t>
            </a:r>
            <a:endParaRPr lang="zh-CN" altLang="en-US" sz="2200">
              <a:latin typeface="Comic Sans MS" panose="030F0702030302020204" charset="0"/>
              <a:ea typeface="宋体" panose="02010600030101010101" pitchFamily="2" charset="-122"/>
            </a:endParaRPr>
          </a:p>
          <a:p>
            <a:r>
              <a:rPr lang="zh-CN" altLang="en-US" sz="2200">
                <a:latin typeface="Comic Sans MS" panose="030F0702030302020204" charset="0"/>
                <a:ea typeface="宋体" panose="02010600030101010101" pitchFamily="2" charset="-122"/>
              </a:rPr>
              <a:t>            </a:t>
            </a:r>
            <a:endParaRPr lang="zh-CN" altLang="en-US" sz="2200">
              <a:latin typeface="Comic Sans MS" panose="030F0702030302020204" charset="0"/>
              <a:ea typeface="宋体" panose="02010600030101010101" pitchFamily="2" charset="-122"/>
            </a:endParaRPr>
          </a:p>
          <a:p>
            <a:r>
              <a:rPr lang="zh-CN" altLang="en-US" sz="2200">
                <a:latin typeface="Comic Sans MS" panose="030F0702030302020204" charset="0"/>
                <a:ea typeface="宋体" panose="02010600030101010101" pitchFamily="2" charset="-122"/>
              </a:rPr>
              <a:t>            </a:t>
            </a:r>
            <a:endParaRPr lang="zh-CN" altLang="en-US" sz="2200">
              <a:latin typeface="Comic Sans MS" panose="030F0702030302020204" charset="0"/>
              <a:ea typeface="宋体" panose="02010600030101010101" pitchFamily="2" charset="-122"/>
            </a:endParaRPr>
          </a:p>
        </p:txBody>
      </p:sp>
      <p:sp>
        <p:nvSpPr>
          <p:cNvPr id="4" name="文本框 3"/>
          <p:cNvSpPr txBox="1"/>
          <p:nvPr/>
        </p:nvSpPr>
        <p:spPr>
          <a:xfrm>
            <a:off x="428625" y="1031875"/>
            <a:ext cx="2574925" cy="520700"/>
          </a:xfrm>
          <a:prstGeom prst="rect">
            <a:avLst/>
          </a:prstGeom>
          <a:gradFill rotWithShape="1">
            <a:gsLst>
              <a:gs pos="0">
                <a:srgbClr val="DF638F"/>
              </a:gs>
              <a:gs pos="100000">
                <a:srgbClr val="832B2B"/>
              </a:gs>
            </a:gsLst>
            <a:lin ang="0"/>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1</a:t>
            </a:r>
            <a:r>
              <a:rPr lang="zh-CN" altLang="en-US" sz="2800">
                <a:solidFill>
                  <a:schemeClr val="bg1"/>
                </a:solidFill>
                <a:latin typeface="Arial" panose="020B0604020202020204" pitchFamily="34" charset="0"/>
                <a:ea typeface="宋体" panose="02010600030101010101" pitchFamily="2" charset="-122"/>
              </a:rPr>
              <a:t>）规则变化</a:t>
            </a:r>
            <a:endParaRPr lang="zh-CN" altLang="en-US" sz="2800">
              <a:solidFill>
                <a:schemeClr val="bg1"/>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6" presetClass="entr" presetSubtype="21" fill="hold" nodeType="withEffect">
                                  <p:stCondLst>
                                    <p:cond delay="0"/>
                                  </p:stCondLst>
                                  <p:childTnLst>
                                    <p:set>
                                      <p:cBhvr>
                                        <p:cTn id="8" dur="1" fill="hold">
                                          <p:stCondLst>
                                            <p:cond delay="0"/>
                                          </p:stCondLst>
                                        </p:cTn>
                                        <p:tgtEl>
                                          <p:spTgt spid="3">
                                            <p:txEl>
                                              <p:charRg st="38" end="92"/>
                                            </p:txEl>
                                          </p:spTgt>
                                        </p:tgtEl>
                                        <p:attrNameLst>
                                          <p:attrName>style.visibility</p:attrName>
                                        </p:attrNameLst>
                                      </p:cBhvr>
                                      <p:to>
                                        <p:strVal val="visible"/>
                                      </p:to>
                                    </p:set>
                                    <p:animEffect transition="in" filter="barn(inVertical)">
                                      <p:cBhvr>
                                        <p:cTn id="9" dur="500"/>
                                        <p:tgtEl>
                                          <p:spTgt spid="3">
                                            <p:txEl>
                                              <p:charRg st="38" end="92"/>
                                            </p:txEl>
                                          </p:spTgt>
                                        </p:tgtEl>
                                      </p:cBhvr>
                                    </p:animEffect>
                                  </p:childTnLst>
                                </p:cTn>
                              </p:par>
                              <p:par>
                                <p:cTn id="10" presetID="16" presetClass="entr" presetSubtype="21" fill="hold" nodeType="withEffect">
                                  <p:stCondLst>
                                    <p:cond delay="0"/>
                                  </p:stCondLst>
                                  <p:childTnLst>
                                    <p:set>
                                      <p:cBhvr>
                                        <p:cTn id="11" dur="1" fill="hold">
                                          <p:stCondLst>
                                            <p:cond delay="0"/>
                                          </p:stCondLst>
                                        </p:cTn>
                                        <p:tgtEl>
                                          <p:spTgt spid="3">
                                            <p:txEl>
                                              <p:charRg st="0" end="38"/>
                                            </p:txEl>
                                          </p:spTgt>
                                        </p:tgtEl>
                                        <p:attrNameLst>
                                          <p:attrName>style.visibility</p:attrName>
                                        </p:attrNameLst>
                                      </p:cBhvr>
                                      <p:to>
                                        <p:strVal val="visible"/>
                                      </p:to>
                                    </p:set>
                                    <p:animEffect transition="in" filter="barn(inVertical)">
                                      <p:cBhvr>
                                        <p:cTn id="12" dur="500"/>
                                        <p:tgtEl>
                                          <p:spTgt spid="3">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charRg st="93" end="155"/>
                                            </p:txEl>
                                          </p:spTgt>
                                        </p:tgtEl>
                                        <p:attrNameLst>
                                          <p:attrName>style.visibility</p:attrName>
                                        </p:attrNameLst>
                                      </p:cBhvr>
                                      <p:to>
                                        <p:strVal val="visible"/>
                                      </p:to>
                                    </p:set>
                                    <p:animEffect transition="in" filter="barn(inVertical)">
                                      <p:cBhvr>
                                        <p:cTn id="33" dur="500"/>
                                        <p:tgtEl>
                                          <p:spTgt spid="3">
                                            <p:txEl>
                                              <p:charRg st="93" end="155"/>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charRg st="155" end="200"/>
                                            </p:txEl>
                                          </p:spTgt>
                                        </p:tgtEl>
                                        <p:attrNameLst>
                                          <p:attrName>style.visibility</p:attrName>
                                        </p:attrNameLst>
                                      </p:cBhvr>
                                      <p:to>
                                        <p:strVal val="visible"/>
                                      </p:to>
                                    </p:set>
                                    <p:animEffect transition="in" filter="barn(inVertical)">
                                      <p:cBhvr>
                                        <p:cTn id="36" dur="500"/>
                                        <p:tgtEl>
                                          <p:spTgt spid="3">
                                            <p:txEl>
                                              <p:charRg st="155" end="20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charRg st="200" end="238"/>
                                            </p:txEl>
                                          </p:spTgt>
                                        </p:tgtEl>
                                        <p:attrNameLst>
                                          <p:attrName>style.visibility</p:attrName>
                                        </p:attrNameLst>
                                      </p:cBhvr>
                                      <p:to>
                                        <p:strVal val="visible"/>
                                      </p:to>
                                    </p:set>
                                    <p:animEffect transition="in" filter="barn(inVertical)">
                                      <p:cBhvr>
                                        <p:cTn id="39" dur="500"/>
                                        <p:tgtEl>
                                          <p:spTgt spid="3">
                                            <p:txEl>
                                              <p:charRg st="200" end="23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charRg st="238" end="269"/>
                                            </p:txEl>
                                          </p:spTgt>
                                        </p:tgtEl>
                                        <p:attrNameLst>
                                          <p:attrName>style.visibility</p:attrName>
                                        </p:attrNameLst>
                                      </p:cBhvr>
                                      <p:to>
                                        <p:strVal val="visible"/>
                                      </p:to>
                                    </p:set>
                                    <p:animEffect transition="in" filter="barn(inVertical)">
                                      <p:cBhvr>
                                        <p:cTn id="42" dur="500"/>
                                        <p:tgtEl>
                                          <p:spTgt spid="3">
                                            <p:txEl>
                                              <p:charRg st="238" end="2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bldLvl="0" animBg="1"/>
      <p:bldP spid="11" grpId="1"/>
      <p:bldP spid="5" grpId="1" bldLvl="0" animBg="1"/>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282575" y="1089025"/>
            <a:ext cx="2874963" cy="522288"/>
          </a:xfrm>
          <a:prstGeom prst="rect">
            <a:avLst/>
          </a:prstGeom>
          <a:gradFill rotWithShape="1">
            <a:gsLst>
              <a:gs pos="0">
                <a:srgbClr val="F2C5A2">
                  <a:alpha val="100000"/>
                </a:srgbClr>
              </a:gs>
              <a:gs pos="50000">
                <a:srgbClr val="EBA874">
                  <a:alpha val="100000"/>
                </a:srgbClr>
              </a:gs>
              <a:gs pos="100000">
                <a:srgbClr val="E48B45">
                  <a:alpha val="100000"/>
                </a:srgbClr>
              </a:gs>
            </a:gsLst>
            <a:lin ang="0" scaled="1"/>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2</a:t>
            </a:r>
            <a:r>
              <a:rPr lang="zh-CN" altLang="en-US" sz="2800">
                <a:solidFill>
                  <a:schemeClr val="bg1"/>
                </a:solidFill>
                <a:latin typeface="Arial" panose="020B0604020202020204" pitchFamily="34" charset="0"/>
                <a:ea typeface="宋体" panose="02010600030101010101" pitchFamily="2" charset="-122"/>
              </a:rPr>
              <a:t>）不规则变化</a:t>
            </a:r>
            <a:endParaRPr lang="zh-CN" altLang="en-US" sz="280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501650" y="1698625"/>
            <a:ext cx="8499475" cy="3635375"/>
          </a:xfrm>
          <a:prstGeom prst="rect">
            <a:avLst/>
          </a:prstGeom>
          <a:noFill/>
        </p:spPr>
        <p:txBody>
          <a:bodyPr wrap="square" rtlCol="0">
            <a:spAutoFit/>
          </a:bodyPr>
          <a:p>
            <a:pPr marL="457200" indent="-457200">
              <a:lnSpc>
                <a:spcPct val="120000"/>
              </a:lnSpc>
              <a:buFont typeface="+mj-ea"/>
              <a:buAutoNum type="circleNumDbPlain"/>
            </a:pPr>
            <a:r>
              <a:rPr lang="zh-CN" altLang="en-US" sz="2400" noProof="1">
                <a:solidFill>
                  <a:srgbClr val="C695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改变单数名中的元音字母。</a:t>
            </a:r>
            <a:endParaRPr lang="zh-CN" altLang="en-US" sz="2400" noProof="1">
              <a:solidFill>
                <a:srgbClr val="C6950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man— men      woman—women       foot—feet</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tooth—teeth     analysis—analyses   crisis—crises</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marL="457200" indent="-457200">
              <a:lnSpc>
                <a:spcPct val="120000"/>
              </a:lnSpc>
              <a:buFont typeface="+mj-ea"/>
              <a:buAutoNum type="circleNumDbPlain" startAt="2"/>
            </a:pPr>
            <a:r>
              <a:rPr lang="zh-CN" altLang="en-US" sz="2400" noProof="1">
                <a:solidFill>
                  <a:srgbClr val="C695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单复数形式相同。</a:t>
            </a:r>
            <a:endParaRPr lang="zh-CN" altLang="en-US" sz="2400" noProof="1">
              <a:solidFill>
                <a:srgbClr val="3E516C"/>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aircraft—aircraft        deer—deer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sheep—sheep           means—means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0"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13" end="5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charRg st="59" end="1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charRg st="116" end="125"/>
                                            </p:txEl>
                                          </p:spTgt>
                                        </p:tgtEl>
                                        <p:attrNameLst>
                                          <p:attrName>style.visibility</p:attrName>
                                        </p:attrNameLst>
                                      </p:cBhvr>
                                      <p:to>
                                        <p:strVal val="visible"/>
                                      </p:to>
                                    </p:set>
                                    <p:animEffect transition="in" filter="barn(inVertical)">
                                      <p:cBhvr>
                                        <p:cTn id="19" dur="500"/>
                                        <p:tgtEl>
                                          <p:spTgt spid="3">
                                            <p:txEl>
                                              <p:charRg st="116" end="12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charRg st="125" end="172"/>
                                            </p:txEl>
                                          </p:spTgt>
                                        </p:tgtEl>
                                        <p:attrNameLst>
                                          <p:attrName>style.visibility</p:attrName>
                                        </p:attrNameLst>
                                      </p:cBhvr>
                                      <p:to>
                                        <p:strVal val="visible"/>
                                      </p:to>
                                    </p:set>
                                    <p:animEffect transition="in" filter="barn(inVertical)">
                                      <p:cBhvr>
                                        <p:cTn id="22" dur="500"/>
                                        <p:tgtEl>
                                          <p:spTgt spid="3">
                                            <p:txEl>
                                              <p:charRg st="125" end="17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charRg st="172" end="214"/>
                                            </p:txEl>
                                          </p:spTgt>
                                        </p:tgtEl>
                                        <p:attrNameLst>
                                          <p:attrName>style.visibility</p:attrName>
                                        </p:attrNameLst>
                                      </p:cBhvr>
                                      <p:to>
                                        <p:strVal val="visible"/>
                                      </p:to>
                                    </p:set>
                                    <p:animEffect transition="in" filter="barn(inVertical)">
                                      <p:cBhvr>
                                        <p:cTn id="25" dur="500"/>
                                        <p:tgtEl>
                                          <p:spTgt spid="3">
                                            <p:txEl>
                                              <p:charRg st="172" end="2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282575" y="1089025"/>
            <a:ext cx="2874963" cy="522288"/>
          </a:xfrm>
          <a:prstGeom prst="rect">
            <a:avLst/>
          </a:prstGeom>
          <a:gradFill rotWithShape="1">
            <a:gsLst>
              <a:gs pos="0">
                <a:srgbClr val="F2C5A2">
                  <a:alpha val="100000"/>
                </a:srgbClr>
              </a:gs>
              <a:gs pos="50000">
                <a:srgbClr val="EBA874">
                  <a:alpha val="100000"/>
                </a:srgbClr>
              </a:gs>
              <a:gs pos="100000">
                <a:srgbClr val="E48B45">
                  <a:alpha val="100000"/>
                </a:srgbClr>
              </a:gs>
            </a:gsLst>
            <a:lin ang="0" scaled="1"/>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2</a:t>
            </a:r>
            <a:r>
              <a:rPr lang="zh-CN" altLang="en-US" sz="2800">
                <a:solidFill>
                  <a:schemeClr val="bg1"/>
                </a:solidFill>
                <a:latin typeface="Arial" panose="020B0604020202020204" pitchFamily="34" charset="0"/>
                <a:ea typeface="宋体" panose="02010600030101010101" pitchFamily="2" charset="-122"/>
              </a:rPr>
              <a:t>）不规则变化</a:t>
            </a:r>
            <a:endParaRPr lang="zh-CN" altLang="en-US" sz="280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501650" y="1698625"/>
            <a:ext cx="8499475" cy="4965700"/>
          </a:xfrm>
          <a:prstGeom prst="rect">
            <a:avLst/>
          </a:prstGeom>
          <a:noFill/>
        </p:spPr>
        <p:txBody>
          <a:bodyPr wrap="square" rtlCol="0">
            <a:spAutoFit/>
          </a:bodyPr>
          <a:p>
            <a:pPr marL="457200" indent="-457200">
              <a:lnSpc>
                <a:spcPct val="120000"/>
              </a:lnSpc>
              <a:buFont typeface="+mj-ea"/>
              <a:buAutoNum type="circleNumDbPlain" startAt="3"/>
            </a:pPr>
            <a:r>
              <a:rPr lang="zh-CN" altLang="en-US" sz="2400" noProof="1">
                <a:solidFill>
                  <a:srgbClr val="C695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特殊形式。</a:t>
            </a:r>
            <a:endParaRPr lang="zh-CN" altLang="en-US" sz="2400" noProof="1">
              <a:solidFill>
                <a:srgbClr val="C6950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child— children                              ox—oxen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phenomenon—phenomena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criterion—criteria(</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标准</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radius—radii</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（半径）</a:t>
            </a:r>
            <a:endPar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marL="457200" indent="-457200">
              <a:lnSpc>
                <a:spcPct val="120000"/>
              </a:lnSpc>
              <a:buFont typeface="+mj-ea"/>
              <a:buAutoNum type="circleNumDbPlain" startAt="4"/>
            </a:pPr>
            <a:r>
              <a:rPr lang="zh-CN" altLang="en-US" sz="2400" noProof="1">
                <a:solidFill>
                  <a:srgbClr val="C695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具有两种复数形式。</a:t>
            </a:r>
            <a:endParaRPr lang="zh-CN" altLang="en-US" sz="2400" noProof="1">
              <a:solidFill>
                <a:srgbClr val="C6950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fish—fish/fishes                     medium—mediums/media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penny—pennies/pence</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scarf—scarfs/scarves</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echo—echoes/echos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
        <p:nvSpPr>
          <p:cNvPr id="4" name="圆角矩形 3"/>
          <p:cNvSpPr/>
          <p:nvPr/>
        </p:nvSpPr>
        <p:spPr>
          <a:xfrm>
            <a:off x="827405" y="4364990"/>
            <a:ext cx="2592070" cy="501015"/>
          </a:xfrm>
          <a:prstGeom prst="roundRect">
            <a:avLst/>
          </a:prstGeom>
          <a:solidFill>
            <a:srgbClr val="DDF60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708025" y="4928870"/>
            <a:ext cx="8327390" cy="1322070"/>
          </a:xfrm>
          <a:prstGeom prst="rect">
            <a:avLst/>
          </a:prstGeom>
          <a:solidFill>
            <a:srgbClr val="DDF608"/>
          </a:solidFill>
        </p:spPr>
        <p:txBody>
          <a:bodyPr wrap="square" rtlCol="0">
            <a:spAutoFit/>
          </a:bodyPr>
          <a:p>
            <a:pPr marL="342900" indent="-342900">
              <a:buAutoNum type="arabicPeriod"/>
            </a:pPr>
            <a:r>
              <a:rPr lang="zh-CN" altLang="en-US" sz="2000"/>
              <a:t>表示鱼的数量时，单复数同形；</a:t>
            </a:r>
            <a:r>
              <a:rPr lang="en-US" altLang="zh-CN" sz="2000"/>
              <a:t> one fish; two fish</a:t>
            </a:r>
            <a:endParaRPr lang="zh-CN" altLang="en-US" sz="2000"/>
          </a:p>
          <a:p>
            <a:pPr marL="342900" indent="-342900">
              <a:buAutoNum type="arabicPeriod"/>
            </a:pPr>
            <a:r>
              <a:rPr lang="zh-CN" altLang="en-US" sz="2000"/>
              <a:t>表示鱼的种类时，用复数</a:t>
            </a:r>
            <a:r>
              <a:rPr lang="en-US" altLang="zh-CN" sz="2000"/>
              <a:t>fishes; There are different fishes in the lake.</a:t>
            </a:r>
            <a:endParaRPr lang="en-US" altLang="zh-CN" sz="2000"/>
          </a:p>
          <a:p>
            <a:pPr marL="342900" indent="-342900">
              <a:buAutoNum type="arabicPeriod"/>
            </a:pPr>
            <a:r>
              <a:rPr lang="zh-CN" altLang="en-US" sz="2000"/>
              <a:t>表示鱼肉，不可数。</a:t>
            </a:r>
            <a:r>
              <a:rPr lang="en-US" altLang="zh-CN" sz="2000"/>
              <a:t> </a:t>
            </a:r>
            <a:endParaRPr lang="en-US" altLang="zh-CN" sz="2000"/>
          </a:p>
          <a:p>
            <a:pPr marL="342900" indent="-342900">
              <a:buAutoNum type="arabicPeriod"/>
            </a:pP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charRg st="0" end="6"/>
                                            </p:txEl>
                                          </p:spTgt>
                                        </p:tgtEl>
                                        <p:attrNameLst>
                                          <p:attrName>style.visibility</p:attrName>
                                        </p:attrNameLst>
                                      </p:cBhvr>
                                      <p:to>
                                        <p:strVal val="visible"/>
                                      </p:to>
                                    </p:set>
                                    <p:animEffect transition="in" filter="barn(inVertical)">
                                      <p:cBhvr>
                                        <p:cTn id="11" dur="500"/>
                                        <p:tgtEl>
                                          <p:spTgt spid="3">
                                            <p:txEl>
                                              <p:charRg st="0" end="6"/>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charRg st="6" end="67"/>
                                            </p:txEl>
                                          </p:spTgt>
                                        </p:tgtEl>
                                        <p:attrNameLst>
                                          <p:attrName>style.visibility</p:attrName>
                                        </p:attrNameLst>
                                      </p:cBhvr>
                                      <p:to>
                                        <p:strVal val="visible"/>
                                      </p:to>
                                    </p:set>
                                    <p:animEffect transition="in" filter="barn(inVertical)">
                                      <p:cBhvr>
                                        <p:cTn id="14" dur="500"/>
                                        <p:tgtEl>
                                          <p:spTgt spid="3">
                                            <p:txEl>
                                              <p:charRg st="6" end="67"/>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charRg st="67" end="125"/>
                                            </p:txEl>
                                          </p:spTgt>
                                        </p:tgtEl>
                                        <p:attrNameLst>
                                          <p:attrName>style.visibility</p:attrName>
                                        </p:attrNameLst>
                                      </p:cBhvr>
                                      <p:to>
                                        <p:strVal val="visible"/>
                                      </p:to>
                                    </p:set>
                                    <p:animEffect transition="in" filter="barn(inVertical)">
                                      <p:cBhvr>
                                        <p:cTn id="17" dur="500"/>
                                        <p:tgtEl>
                                          <p:spTgt spid="3">
                                            <p:txEl>
                                              <p:charRg st="67" end="125"/>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charRg st="125" end="146"/>
                                            </p:txEl>
                                          </p:spTgt>
                                        </p:tgtEl>
                                        <p:attrNameLst>
                                          <p:attrName>style.visibility</p:attrName>
                                        </p:attrNameLst>
                                      </p:cBhvr>
                                      <p:to>
                                        <p:strVal val="visible"/>
                                      </p:to>
                                    </p:set>
                                    <p:animEffect transition="in" filter="barn(inVertical)">
                                      <p:cBhvr>
                                        <p:cTn id="20" dur="500"/>
                                        <p:tgtEl>
                                          <p:spTgt spid="3">
                                            <p:txEl>
                                              <p:charRg st="125" end="14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charRg st="154" end="164"/>
                                            </p:txEl>
                                          </p:spTgt>
                                        </p:tgtEl>
                                        <p:attrNameLst>
                                          <p:attrName>style.visibility</p:attrName>
                                        </p:attrNameLst>
                                      </p:cBhvr>
                                      <p:to>
                                        <p:strVal val="visible"/>
                                      </p:to>
                                    </p:set>
                                    <p:animEffect transition="in" filter="barn(inVertical)">
                                      <p:cBhvr>
                                        <p:cTn id="25" dur="500"/>
                                        <p:tgtEl>
                                          <p:spTgt spid="3">
                                            <p:txEl>
                                              <p:charRg st="154" end="16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charRg st="164" end="234"/>
                                            </p:txEl>
                                          </p:spTgt>
                                        </p:tgtEl>
                                        <p:attrNameLst>
                                          <p:attrName>style.visibility</p:attrName>
                                        </p:attrNameLst>
                                      </p:cBhvr>
                                      <p:to>
                                        <p:strVal val="visible"/>
                                      </p:to>
                                    </p:set>
                                    <p:animEffect transition="in" filter="barn(inVertical)">
                                      <p:cBhvr>
                                        <p:cTn id="28" dur="500"/>
                                        <p:tgtEl>
                                          <p:spTgt spid="3">
                                            <p:txEl>
                                              <p:charRg st="164" end="23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charRg st="234" end="259"/>
                                            </p:txEl>
                                          </p:spTgt>
                                        </p:tgtEl>
                                        <p:attrNameLst>
                                          <p:attrName>style.visibility</p:attrName>
                                        </p:attrNameLst>
                                      </p:cBhvr>
                                      <p:to>
                                        <p:strVal val="visible"/>
                                      </p:to>
                                    </p:set>
                                    <p:animEffect transition="in" filter="barn(inVertical)">
                                      <p:cBhvr>
                                        <p:cTn id="31" dur="500"/>
                                        <p:tgtEl>
                                          <p:spTgt spid="3">
                                            <p:txEl>
                                              <p:charRg st="234" end="259"/>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charRg st="259" end="285"/>
                                            </p:txEl>
                                          </p:spTgt>
                                        </p:tgtEl>
                                        <p:attrNameLst>
                                          <p:attrName>style.visibility</p:attrName>
                                        </p:attrNameLst>
                                      </p:cBhvr>
                                      <p:to>
                                        <p:strVal val="visible"/>
                                      </p:to>
                                    </p:set>
                                    <p:animEffect transition="in" filter="barn(inVertical)">
                                      <p:cBhvr>
                                        <p:cTn id="34" dur="500"/>
                                        <p:tgtEl>
                                          <p:spTgt spid="3">
                                            <p:txEl>
                                              <p:charRg st="259" end="28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charRg st="285" end="311"/>
                                            </p:txEl>
                                          </p:spTgt>
                                        </p:tgtEl>
                                        <p:attrNameLst>
                                          <p:attrName>style.visibility</p:attrName>
                                        </p:attrNameLst>
                                      </p:cBhvr>
                                      <p:to>
                                        <p:strVal val="visible"/>
                                      </p:to>
                                    </p:set>
                                    <p:animEffect transition="in" filter="barn(inVertical)">
                                      <p:cBhvr>
                                        <p:cTn id="37" dur="500"/>
                                        <p:tgtEl>
                                          <p:spTgt spid="3">
                                            <p:txEl>
                                              <p:charRg st="285" end="3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p:tgtEl>
                                          <p:spTgt spid="4"/>
                                        </p:tgtEl>
                                        <p:attrNameLst>
                                          <p:attrName>ppt_y</p:attrName>
                                        </p:attrNameLst>
                                      </p:cBhvr>
                                      <p:tavLst>
                                        <p:tav tm="0">
                                          <p:val>
                                            <p:strVal val="#ppt_y+#ppt_h*1.125000"/>
                                          </p:val>
                                        </p:tav>
                                        <p:tav tm="100000">
                                          <p:val>
                                            <p:strVal val="#ppt_y"/>
                                          </p:val>
                                        </p:tav>
                                      </p:tavLst>
                                    </p:anim>
                                    <p:animEffect transition="in" filter="wipe(up)">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wipe(down)">
                                      <p:cBhvr>
                                        <p:cTn id="52" dur="500"/>
                                        <p:tgtEl>
                                          <p:spTgt spid="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wipe(down)">
                                      <p:cBhvr>
                                        <p:cTn id="57" dur="500"/>
                                        <p:tgtEl>
                                          <p:spTgt spid="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wipe(down)">
                                      <p:cBhvr>
                                        <p:cTn id="6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4941888" y="403225"/>
            <a:ext cx="2874962" cy="522288"/>
          </a:xfrm>
          <a:prstGeom prst="rect">
            <a:avLst/>
          </a:prstGeom>
          <a:gradFill rotWithShape="1">
            <a:gsLst>
              <a:gs pos="0">
                <a:srgbClr val="F2C5A2">
                  <a:alpha val="100000"/>
                </a:srgbClr>
              </a:gs>
              <a:gs pos="50000">
                <a:srgbClr val="EBA874">
                  <a:alpha val="100000"/>
                </a:srgbClr>
              </a:gs>
              <a:gs pos="100000">
                <a:srgbClr val="E48B45">
                  <a:alpha val="100000"/>
                </a:srgbClr>
              </a:gs>
            </a:gsLst>
            <a:lin ang="0" scaled="1"/>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2</a:t>
            </a:r>
            <a:r>
              <a:rPr lang="zh-CN" altLang="en-US" sz="2800">
                <a:solidFill>
                  <a:schemeClr val="bg1"/>
                </a:solidFill>
                <a:latin typeface="Arial" panose="020B0604020202020204" pitchFamily="34" charset="0"/>
                <a:ea typeface="宋体" panose="02010600030101010101" pitchFamily="2" charset="-122"/>
              </a:rPr>
              <a:t>）不规则变化</a:t>
            </a:r>
            <a:endParaRPr lang="zh-CN" altLang="en-US" sz="280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501650" y="925513"/>
            <a:ext cx="8499475" cy="977900"/>
          </a:xfrm>
          <a:prstGeom prst="rect">
            <a:avLst/>
          </a:prstGeom>
          <a:noFill/>
        </p:spPr>
        <p:txBody>
          <a:bodyPr wrap="square" rtlCol="0">
            <a:spAutoFit/>
          </a:bodyPr>
          <a:p>
            <a:pPr marL="457200" indent="-457200">
              <a:lnSpc>
                <a:spcPct val="120000"/>
              </a:lnSpc>
              <a:buFont typeface="+mj-ea"/>
              <a:buAutoNum type="circleNumDbPlain" startAt="5"/>
            </a:pPr>
            <a:r>
              <a:rPr lang="zh-CN" altLang="en-US" sz="2400" noProof="1">
                <a:solidFill>
                  <a:srgbClr val="C695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表示某国人的名词的单、复数形式因习惯而异。</a:t>
            </a:r>
            <a:endParaRPr lang="zh-CN" altLang="en-US" sz="2400" noProof="1">
              <a:solidFill>
                <a:srgbClr val="C69500"/>
              </a:solidFill>
              <a:effectLst>
                <a:outerShdw blurRad="38100" dist="19050" dir="2700000" algn="tl" rotWithShape="0">
                  <a:schemeClr val="dk1">
                    <a:alpha val="40000"/>
                  </a:schemeClr>
                </a:outerShdw>
              </a:effectLst>
            </a:endParaRPr>
          </a:p>
          <a:p>
            <a:pPr>
              <a:lnSpc>
                <a:spcPct val="120000"/>
              </a:lnSpc>
              <a:buFont typeface="+mj-ea"/>
            </a:pPr>
            <a:endParaRPr lang="en-US" altLang="zh-CN" sz="2400" noProof="1">
              <a:effectLst>
                <a:outerShdw blurRad="38100" dist="19050" dir="2700000" algn="tl" rotWithShape="0">
                  <a:schemeClr val="dk1">
                    <a:alpha val="40000"/>
                  </a:schemeClr>
                </a:outerShdw>
              </a:effectLst>
            </a:endParaRPr>
          </a:p>
        </p:txBody>
      </p:sp>
      <p:graphicFrame>
        <p:nvGraphicFramePr>
          <p:cNvPr id="5" name="表格 4"/>
          <p:cNvGraphicFramePr/>
          <p:nvPr/>
        </p:nvGraphicFramePr>
        <p:xfrm>
          <a:off x="192088" y="1527175"/>
          <a:ext cx="8773160" cy="4991100"/>
        </p:xfrm>
        <a:graphic>
          <a:graphicData uri="http://schemas.openxmlformats.org/drawingml/2006/table">
            <a:tbl>
              <a:tblPr firstRow="1" bandRow="1">
                <a:tableStyleId>{5C22544A-7EE6-4342-B048-85BDC9FD1C3A}</a:tableStyleId>
              </a:tblPr>
              <a:tblGrid>
                <a:gridCol w="2193290"/>
                <a:gridCol w="2193290"/>
                <a:gridCol w="2193290"/>
                <a:gridCol w="2193290"/>
              </a:tblGrid>
              <a:tr h="297180">
                <a:tc>
                  <a:txBody>
                    <a:bodyPr/>
                    <a:p>
                      <a:pPr>
                        <a:buNone/>
                      </a:pPr>
                      <a:r>
                        <a:rPr lang="zh-CN" altLang="en-US"/>
                        <a:t>名称</a:t>
                      </a:r>
                      <a:endParaRPr lang="zh-CN" altLang="en-US"/>
                    </a:p>
                  </a:txBody>
                  <a:tcPr/>
                </a:tc>
                <a:tc>
                  <a:txBody>
                    <a:bodyPr/>
                    <a:p>
                      <a:pPr>
                        <a:buNone/>
                      </a:pPr>
                      <a:r>
                        <a:rPr lang="zh-CN" altLang="en-US"/>
                        <a:t>总称(谓语用复数）</a:t>
                      </a:r>
                      <a:endParaRPr lang="zh-CN" altLang="en-US"/>
                    </a:p>
                  </a:txBody>
                  <a:tcPr/>
                </a:tc>
                <a:tc>
                  <a:txBody>
                    <a:bodyPr/>
                    <a:p>
                      <a:pPr>
                        <a:buNone/>
                      </a:pPr>
                      <a:r>
                        <a:rPr lang="zh-CN" altLang="en-US"/>
                        <a:t>一个人</a:t>
                      </a:r>
                      <a:endParaRPr lang="zh-CN" altLang="en-US"/>
                    </a:p>
                  </a:txBody>
                  <a:tcPr/>
                </a:tc>
                <a:tc>
                  <a:txBody>
                    <a:bodyPr/>
                    <a:p>
                      <a:pPr>
                        <a:buNone/>
                      </a:pPr>
                      <a:r>
                        <a:rPr lang="zh-CN" altLang="en-US"/>
                        <a:t>两个人</a:t>
                      </a:r>
                      <a:endParaRPr lang="zh-CN" altLang="en-US"/>
                    </a:p>
                  </a:txBody>
                  <a:tcPr/>
                </a:tc>
              </a:tr>
              <a:tr h="335280">
                <a:tc>
                  <a:txBody>
                    <a:bodyPr/>
                    <a:p>
                      <a:pPr>
                        <a:buNone/>
                      </a:pPr>
                      <a:r>
                        <a:rPr lang="zh-CN" altLang="en-US" sz="1600"/>
                        <a:t>中国人</a:t>
                      </a:r>
                      <a:endParaRPr lang="zh-CN" altLang="en-US" sz="1600"/>
                    </a:p>
                  </a:txBody>
                  <a:tcPr>
                    <a:solidFill>
                      <a:srgbClr val="FFFF00"/>
                    </a:solidFill>
                  </a:tcPr>
                </a:tc>
                <a:tc>
                  <a:txBody>
                    <a:bodyPr/>
                    <a:p>
                      <a:pPr>
                        <a:buNone/>
                      </a:pPr>
                      <a:r>
                        <a:rPr lang="zh-CN" altLang="en-US" sz="1600"/>
                        <a:t>the Chinese</a:t>
                      </a:r>
                      <a:endParaRPr lang="zh-CN" altLang="en-US" sz="1600"/>
                    </a:p>
                  </a:txBody>
                  <a:tcPr>
                    <a:solidFill>
                      <a:srgbClr val="FFFF00"/>
                    </a:solidFill>
                  </a:tcPr>
                </a:tc>
                <a:tc>
                  <a:txBody>
                    <a:bodyPr/>
                    <a:p>
                      <a:pPr>
                        <a:buNone/>
                      </a:pPr>
                      <a:r>
                        <a:rPr lang="zh-CN" altLang="en-US" sz="1600"/>
                        <a:t>a Chinese</a:t>
                      </a:r>
                      <a:endParaRPr lang="zh-CN" altLang="en-US" sz="1600"/>
                    </a:p>
                  </a:txBody>
                  <a:tcPr>
                    <a:solidFill>
                      <a:srgbClr val="FFFF00"/>
                    </a:solidFill>
                  </a:tcPr>
                </a:tc>
                <a:tc>
                  <a:txBody>
                    <a:bodyPr/>
                    <a:p>
                      <a:pPr>
                        <a:buNone/>
                      </a:pPr>
                      <a:r>
                        <a:rPr lang="zh-CN" altLang="en-US" sz="1600"/>
                        <a:t>two Chinese</a:t>
                      </a:r>
                      <a:endParaRPr lang="zh-CN" altLang="en-US" sz="1600"/>
                    </a:p>
                  </a:txBody>
                  <a:tcPr>
                    <a:solidFill>
                      <a:srgbClr val="FFFF00"/>
                    </a:solidFill>
                  </a:tcPr>
                </a:tc>
              </a:tr>
              <a:tr h="335280">
                <a:tc>
                  <a:txBody>
                    <a:bodyPr/>
                    <a:p>
                      <a:pPr>
                        <a:buNone/>
                      </a:pPr>
                      <a:r>
                        <a:rPr lang="zh-CN" altLang="en-US" sz="1600"/>
                        <a:t>瑞士人</a:t>
                      </a:r>
                      <a:endParaRPr lang="zh-CN" altLang="en-US" sz="1600"/>
                    </a:p>
                  </a:txBody>
                  <a:tcPr>
                    <a:solidFill>
                      <a:schemeClr val="accent1">
                        <a:lumMod val="60000"/>
                        <a:lumOff val="40000"/>
                      </a:schemeClr>
                    </a:solidFill>
                  </a:tcPr>
                </a:tc>
                <a:tc>
                  <a:txBody>
                    <a:bodyPr/>
                    <a:p>
                      <a:pPr>
                        <a:buNone/>
                      </a:pPr>
                      <a:r>
                        <a:rPr lang="zh-CN" altLang="en-US" sz="1600"/>
                        <a:t>the Swiss</a:t>
                      </a:r>
                      <a:endParaRPr lang="zh-CN" altLang="en-US" sz="1600"/>
                    </a:p>
                  </a:txBody>
                  <a:tcPr>
                    <a:solidFill>
                      <a:schemeClr val="accent1">
                        <a:lumMod val="60000"/>
                        <a:lumOff val="40000"/>
                      </a:schemeClr>
                    </a:solidFill>
                  </a:tcPr>
                </a:tc>
                <a:tc>
                  <a:txBody>
                    <a:bodyPr/>
                    <a:p>
                      <a:pPr>
                        <a:buNone/>
                      </a:pPr>
                      <a:r>
                        <a:rPr lang="zh-CN" altLang="en-US" sz="1600"/>
                        <a:t>a Swiss</a:t>
                      </a:r>
                      <a:endParaRPr lang="zh-CN" altLang="en-US" sz="1600"/>
                    </a:p>
                  </a:txBody>
                  <a:tcPr>
                    <a:solidFill>
                      <a:schemeClr val="accent1">
                        <a:lumMod val="60000"/>
                        <a:lumOff val="40000"/>
                      </a:schemeClr>
                    </a:solidFill>
                  </a:tcPr>
                </a:tc>
                <a:tc>
                  <a:txBody>
                    <a:bodyPr/>
                    <a:p>
                      <a:pPr>
                        <a:buNone/>
                      </a:pPr>
                      <a:r>
                        <a:rPr lang="zh-CN" altLang="en-US" sz="1600"/>
                        <a:t>two Swiss</a:t>
                      </a:r>
                      <a:endParaRPr lang="zh-CN" altLang="en-US" sz="1600"/>
                    </a:p>
                  </a:txBody>
                  <a:tcPr>
                    <a:solidFill>
                      <a:schemeClr val="accent1">
                        <a:lumMod val="60000"/>
                        <a:lumOff val="40000"/>
                      </a:schemeClr>
                    </a:solidFill>
                  </a:tcPr>
                </a:tc>
              </a:tr>
              <a:tr h="335280">
                <a:tc>
                  <a:txBody>
                    <a:bodyPr/>
                    <a:p>
                      <a:pPr>
                        <a:buNone/>
                      </a:pPr>
                      <a:r>
                        <a:rPr lang="zh-CN" altLang="en-US" sz="1600"/>
                        <a:t>澳大利亚人</a:t>
                      </a:r>
                      <a:endParaRPr lang="zh-CN" altLang="en-US" sz="1600"/>
                    </a:p>
                  </a:txBody>
                  <a:tcPr>
                    <a:solidFill>
                      <a:schemeClr val="tx2"/>
                    </a:solidFill>
                  </a:tcPr>
                </a:tc>
                <a:tc>
                  <a:txBody>
                    <a:bodyPr/>
                    <a:p>
                      <a:pPr>
                        <a:buNone/>
                      </a:pPr>
                      <a:r>
                        <a:rPr lang="zh-CN" altLang="en-US" sz="1600"/>
                        <a:t>the Australians</a:t>
                      </a:r>
                      <a:endParaRPr lang="zh-CN" altLang="en-US" sz="1600"/>
                    </a:p>
                  </a:txBody>
                  <a:tcPr>
                    <a:solidFill>
                      <a:schemeClr val="tx2"/>
                    </a:solidFill>
                  </a:tcPr>
                </a:tc>
                <a:tc>
                  <a:txBody>
                    <a:bodyPr/>
                    <a:p>
                      <a:pPr>
                        <a:buNone/>
                      </a:pPr>
                      <a:r>
                        <a:rPr lang="zh-CN" altLang="en-US" sz="1600"/>
                        <a:t>a Australian</a:t>
                      </a:r>
                      <a:endParaRPr lang="zh-CN" altLang="en-US" sz="1600"/>
                    </a:p>
                  </a:txBody>
                  <a:tcPr>
                    <a:solidFill>
                      <a:schemeClr val="tx2"/>
                    </a:solidFill>
                  </a:tcPr>
                </a:tc>
                <a:tc>
                  <a:txBody>
                    <a:bodyPr/>
                    <a:p>
                      <a:pPr>
                        <a:buNone/>
                      </a:pPr>
                      <a:r>
                        <a:rPr lang="zh-CN" altLang="en-US" sz="1600"/>
                        <a:t>two Australians</a:t>
                      </a:r>
                      <a:endParaRPr lang="zh-CN" altLang="en-US" sz="1600"/>
                    </a:p>
                  </a:txBody>
                  <a:tcPr>
                    <a:solidFill>
                      <a:schemeClr val="tx2"/>
                    </a:solidFill>
                  </a:tcPr>
                </a:tc>
              </a:tr>
              <a:tr h="335280">
                <a:tc>
                  <a:txBody>
                    <a:bodyPr/>
                    <a:p>
                      <a:pPr>
                        <a:buNone/>
                      </a:pPr>
                      <a:r>
                        <a:rPr lang="zh-CN" altLang="en-US" sz="1600"/>
                        <a:t>俄国人</a:t>
                      </a:r>
                      <a:endParaRPr lang="zh-CN" altLang="en-US" sz="1600"/>
                    </a:p>
                  </a:txBody>
                  <a:tcPr>
                    <a:solidFill>
                      <a:schemeClr val="tx2"/>
                    </a:solidFill>
                  </a:tcPr>
                </a:tc>
                <a:tc>
                  <a:txBody>
                    <a:bodyPr/>
                    <a:p>
                      <a:pPr>
                        <a:buNone/>
                      </a:pPr>
                      <a:r>
                        <a:rPr lang="zh-CN" altLang="en-US" sz="1600"/>
                        <a:t>the Russians</a:t>
                      </a:r>
                      <a:endParaRPr lang="zh-CN" altLang="en-US" sz="1600"/>
                    </a:p>
                  </a:txBody>
                  <a:tcPr>
                    <a:solidFill>
                      <a:schemeClr val="tx2"/>
                    </a:solidFill>
                  </a:tcPr>
                </a:tc>
                <a:tc>
                  <a:txBody>
                    <a:bodyPr/>
                    <a:p>
                      <a:pPr>
                        <a:buNone/>
                      </a:pPr>
                      <a:r>
                        <a:rPr lang="zh-CN" altLang="en-US" sz="1600"/>
                        <a:t>the Russians</a:t>
                      </a:r>
                      <a:endParaRPr lang="zh-CN" altLang="en-US" sz="1600"/>
                    </a:p>
                  </a:txBody>
                  <a:tcPr>
                    <a:solidFill>
                      <a:schemeClr val="tx2"/>
                    </a:solidFill>
                  </a:tcPr>
                </a:tc>
                <a:tc>
                  <a:txBody>
                    <a:bodyPr/>
                    <a:p>
                      <a:pPr>
                        <a:buNone/>
                      </a:pPr>
                      <a:r>
                        <a:rPr lang="zh-CN" altLang="en-US" sz="1600"/>
                        <a:t>two Russians</a:t>
                      </a:r>
                      <a:endParaRPr lang="zh-CN" altLang="en-US" sz="1600"/>
                    </a:p>
                  </a:txBody>
                  <a:tcPr>
                    <a:solidFill>
                      <a:schemeClr val="tx2"/>
                    </a:solidFill>
                  </a:tcPr>
                </a:tc>
              </a:tr>
              <a:tr h="335280">
                <a:tc>
                  <a:txBody>
                    <a:bodyPr/>
                    <a:p>
                      <a:pPr>
                        <a:buNone/>
                      </a:pPr>
                      <a:r>
                        <a:rPr lang="zh-CN" altLang="en-US" sz="1600"/>
                        <a:t>意大利人</a:t>
                      </a:r>
                      <a:endParaRPr lang="zh-CN" altLang="en-US" sz="1600"/>
                    </a:p>
                  </a:txBody>
                  <a:tcPr>
                    <a:solidFill>
                      <a:schemeClr val="tx2"/>
                    </a:solidFill>
                  </a:tcPr>
                </a:tc>
                <a:tc>
                  <a:txBody>
                    <a:bodyPr/>
                    <a:p>
                      <a:pPr>
                        <a:buNone/>
                      </a:pPr>
                      <a:r>
                        <a:rPr lang="en-US" altLang="zh-CN" sz="1600"/>
                        <a:t>the </a:t>
                      </a:r>
                      <a:r>
                        <a:rPr lang="zh-CN" altLang="en-US" sz="1600"/>
                        <a:t>Italians</a:t>
                      </a:r>
                      <a:endParaRPr lang="zh-CN" altLang="en-US" sz="1600"/>
                    </a:p>
                  </a:txBody>
                  <a:tcPr>
                    <a:solidFill>
                      <a:schemeClr val="tx2"/>
                    </a:solidFill>
                  </a:tcPr>
                </a:tc>
                <a:tc>
                  <a:txBody>
                    <a:bodyPr/>
                    <a:p>
                      <a:pPr>
                        <a:buNone/>
                      </a:pPr>
                      <a:r>
                        <a:rPr lang="zh-CN" altLang="en-US" sz="1600"/>
                        <a:t>an Italian</a:t>
                      </a:r>
                      <a:endParaRPr lang="zh-CN" altLang="en-US" sz="1600"/>
                    </a:p>
                  </a:txBody>
                  <a:tcPr>
                    <a:solidFill>
                      <a:schemeClr val="tx2"/>
                    </a:solidFill>
                  </a:tcPr>
                </a:tc>
                <a:tc>
                  <a:txBody>
                    <a:bodyPr/>
                    <a:p>
                      <a:pPr>
                        <a:buNone/>
                      </a:pPr>
                      <a:r>
                        <a:rPr lang="zh-CN" altLang="en-US" sz="1600"/>
                        <a:t>two Italians</a:t>
                      </a:r>
                      <a:endParaRPr lang="zh-CN" altLang="en-US" sz="1600"/>
                    </a:p>
                  </a:txBody>
                  <a:tcPr>
                    <a:solidFill>
                      <a:schemeClr val="tx2"/>
                    </a:solidFill>
                  </a:tcPr>
                </a:tc>
              </a:tr>
              <a:tr h="335280">
                <a:tc>
                  <a:txBody>
                    <a:bodyPr/>
                    <a:p>
                      <a:pPr>
                        <a:buNone/>
                      </a:pPr>
                      <a:r>
                        <a:rPr lang="zh-CN" altLang="en-US" sz="1600"/>
                        <a:t>希腊人</a:t>
                      </a:r>
                      <a:endParaRPr lang="zh-CN" altLang="en-US" sz="1600"/>
                    </a:p>
                  </a:txBody>
                  <a:tcPr>
                    <a:solidFill>
                      <a:schemeClr val="tx2"/>
                    </a:solidFill>
                  </a:tcPr>
                </a:tc>
                <a:tc>
                  <a:txBody>
                    <a:bodyPr/>
                    <a:p>
                      <a:pPr>
                        <a:buNone/>
                      </a:pPr>
                      <a:r>
                        <a:rPr lang="zh-CN" altLang="en-US" sz="1600"/>
                        <a:t>the Greek</a:t>
                      </a:r>
                      <a:endParaRPr lang="zh-CN" altLang="en-US" sz="1600"/>
                    </a:p>
                  </a:txBody>
                  <a:tcPr>
                    <a:solidFill>
                      <a:schemeClr val="tx2"/>
                    </a:solidFill>
                  </a:tcPr>
                </a:tc>
                <a:tc>
                  <a:txBody>
                    <a:bodyPr/>
                    <a:p>
                      <a:pPr>
                        <a:buNone/>
                      </a:pPr>
                      <a:r>
                        <a:rPr lang="zh-CN" altLang="en-US" sz="1600"/>
                        <a:t>a Greek</a:t>
                      </a:r>
                      <a:endParaRPr lang="zh-CN" altLang="en-US" sz="1600"/>
                    </a:p>
                  </a:txBody>
                  <a:tcPr>
                    <a:solidFill>
                      <a:schemeClr val="tx2"/>
                    </a:solidFill>
                  </a:tcPr>
                </a:tc>
                <a:tc>
                  <a:txBody>
                    <a:bodyPr/>
                    <a:p>
                      <a:pPr>
                        <a:buNone/>
                      </a:pPr>
                      <a:r>
                        <a:rPr lang="zh-CN" altLang="en-US" sz="1600"/>
                        <a:t>two Greeks</a:t>
                      </a:r>
                      <a:endParaRPr lang="zh-CN" altLang="en-US" sz="1600"/>
                    </a:p>
                  </a:txBody>
                  <a:tcPr>
                    <a:solidFill>
                      <a:schemeClr val="tx2"/>
                    </a:solidFill>
                  </a:tcPr>
                </a:tc>
              </a:tr>
              <a:tr h="335280">
                <a:tc>
                  <a:txBody>
                    <a:bodyPr/>
                    <a:p>
                      <a:pPr>
                        <a:buNone/>
                      </a:pPr>
                      <a:r>
                        <a:rPr lang="zh-CN" altLang="en-US" sz="1600"/>
                        <a:t>法国人</a:t>
                      </a:r>
                      <a:endParaRPr lang="zh-CN" altLang="en-US" sz="1600"/>
                    </a:p>
                  </a:txBody>
                  <a:tcPr>
                    <a:solidFill>
                      <a:srgbClr val="DF638F"/>
                    </a:solidFill>
                  </a:tcPr>
                </a:tc>
                <a:tc>
                  <a:txBody>
                    <a:bodyPr/>
                    <a:p>
                      <a:pPr>
                        <a:buNone/>
                      </a:pPr>
                      <a:r>
                        <a:rPr lang="zh-CN" altLang="en-US" sz="1600"/>
                        <a:t>the French</a:t>
                      </a:r>
                      <a:endParaRPr lang="zh-CN" altLang="en-US" sz="1600"/>
                    </a:p>
                  </a:txBody>
                  <a:tcPr>
                    <a:solidFill>
                      <a:srgbClr val="DF638F"/>
                    </a:solidFill>
                  </a:tcPr>
                </a:tc>
                <a:tc>
                  <a:txBody>
                    <a:bodyPr/>
                    <a:p>
                      <a:pPr>
                        <a:buNone/>
                      </a:pPr>
                      <a:r>
                        <a:rPr lang="zh-CN" altLang="en-US" sz="1600"/>
                        <a:t>a Frenchman</a:t>
                      </a:r>
                      <a:endParaRPr lang="zh-CN" altLang="en-US" sz="1600"/>
                    </a:p>
                  </a:txBody>
                  <a:tcPr>
                    <a:solidFill>
                      <a:srgbClr val="DF638F"/>
                    </a:solidFill>
                  </a:tcPr>
                </a:tc>
                <a:tc>
                  <a:txBody>
                    <a:bodyPr/>
                    <a:p>
                      <a:pPr>
                        <a:buNone/>
                      </a:pPr>
                      <a:r>
                        <a:rPr lang="zh-CN" altLang="en-US" sz="1600"/>
                        <a:t>two Frenchmen</a:t>
                      </a:r>
                      <a:endParaRPr lang="zh-CN" altLang="en-US" sz="1600"/>
                    </a:p>
                  </a:txBody>
                  <a:tcPr>
                    <a:solidFill>
                      <a:srgbClr val="DF638F"/>
                    </a:solidFill>
                  </a:tcPr>
                </a:tc>
              </a:tr>
              <a:tr h="335280">
                <a:tc>
                  <a:txBody>
                    <a:bodyPr/>
                    <a:p>
                      <a:pPr>
                        <a:buNone/>
                      </a:pPr>
                      <a:r>
                        <a:rPr lang="zh-CN" altLang="en-US" sz="1600"/>
                        <a:t>日本人</a:t>
                      </a:r>
                      <a:endParaRPr lang="zh-CN" altLang="en-US" sz="1600"/>
                    </a:p>
                  </a:txBody>
                  <a:tcPr>
                    <a:solidFill>
                      <a:srgbClr val="FFFF00"/>
                    </a:solidFill>
                  </a:tcPr>
                </a:tc>
                <a:tc>
                  <a:txBody>
                    <a:bodyPr/>
                    <a:p>
                      <a:pPr>
                        <a:buNone/>
                      </a:pPr>
                      <a:r>
                        <a:rPr lang="zh-CN" altLang="en-US" sz="1600"/>
                        <a:t>the Japanese</a:t>
                      </a:r>
                      <a:endParaRPr lang="zh-CN" altLang="en-US" sz="1600"/>
                    </a:p>
                  </a:txBody>
                  <a:tcPr>
                    <a:solidFill>
                      <a:srgbClr val="FFFF00"/>
                    </a:solidFill>
                  </a:tcPr>
                </a:tc>
                <a:tc>
                  <a:txBody>
                    <a:bodyPr/>
                    <a:p>
                      <a:pPr>
                        <a:buNone/>
                      </a:pPr>
                      <a:r>
                        <a:rPr lang="zh-CN" altLang="en-US" sz="1600"/>
                        <a:t>a Japanese</a:t>
                      </a:r>
                      <a:endParaRPr lang="zh-CN" altLang="en-US" sz="1600"/>
                    </a:p>
                  </a:txBody>
                  <a:tcPr>
                    <a:solidFill>
                      <a:srgbClr val="FFFF00"/>
                    </a:solidFill>
                  </a:tcPr>
                </a:tc>
                <a:tc>
                  <a:txBody>
                    <a:bodyPr/>
                    <a:p>
                      <a:pPr>
                        <a:buNone/>
                      </a:pPr>
                      <a:r>
                        <a:rPr lang="zh-CN" altLang="en-US" sz="1600"/>
                        <a:t>two Japanese</a:t>
                      </a:r>
                      <a:endParaRPr lang="zh-CN" altLang="en-US" sz="1600"/>
                    </a:p>
                  </a:txBody>
                  <a:tcPr>
                    <a:solidFill>
                      <a:srgbClr val="FFFF00"/>
                    </a:solidFill>
                  </a:tcPr>
                </a:tc>
              </a:tr>
              <a:tr h="335280">
                <a:tc>
                  <a:txBody>
                    <a:bodyPr/>
                    <a:p>
                      <a:pPr>
                        <a:buNone/>
                      </a:pPr>
                      <a:r>
                        <a:rPr lang="zh-CN" altLang="en-US" sz="1600"/>
                        <a:t>美国人</a:t>
                      </a:r>
                      <a:endParaRPr lang="zh-CN" altLang="en-US" sz="1600"/>
                    </a:p>
                  </a:txBody>
                  <a:tcPr>
                    <a:solidFill>
                      <a:schemeClr val="tx2"/>
                    </a:solidFill>
                  </a:tcPr>
                </a:tc>
                <a:tc>
                  <a:txBody>
                    <a:bodyPr/>
                    <a:p>
                      <a:pPr>
                        <a:buNone/>
                      </a:pPr>
                      <a:r>
                        <a:rPr lang="zh-CN" altLang="en-US" sz="1600"/>
                        <a:t>the Americans</a:t>
                      </a:r>
                      <a:endParaRPr lang="zh-CN" altLang="en-US" sz="1600"/>
                    </a:p>
                  </a:txBody>
                  <a:tcPr>
                    <a:solidFill>
                      <a:schemeClr val="tx2"/>
                    </a:solidFill>
                  </a:tcPr>
                </a:tc>
                <a:tc>
                  <a:txBody>
                    <a:bodyPr/>
                    <a:p>
                      <a:pPr>
                        <a:buNone/>
                      </a:pPr>
                      <a:r>
                        <a:rPr lang="zh-CN" altLang="en-US" sz="1600"/>
                        <a:t>an American</a:t>
                      </a:r>
                      <a:endParaRPr lang="zh-CN" altLang="en-US" sz="1600"/>
                    </a:p>
                  </a:txBody>
                  <a:tcPr>
                    <a:solidFill>
                      <a:schemeClr val="tx2"/>
                    </a:solidFill>
                  </a:tcPr>
                </a:tc>
                <a:tc>
                  <a:txBody>
                    <a:bodyPr/>
                    <a:p>
                      <a:pPr>
                        <a:buNone/>
                      </a:pPr>
                      <a:r>
                        <a:rPr lang="zh-CN" altLang="en-US" sz="1600"/>
                        <a:t>two Americans</a:t>
                      </a:r>
                      <a:endParaRPr lang="zh-CN" altLang="en-US" sz="1600"/>
                    </a:p>
                  </a:txBody>
                  <a:tcPr>
                    <a:solidFill>
                      <a:schemeClr val="tx2"/>
                    </a:solidFill>
                  </a:tcPr>
                </a:tc>
              </a:tr>
              <a:tr h="335280">
                <a:tc>
                  <a:txBody>
                    <a:bodyPr/>
                    <a:p>
                      <a:pPr>
                        <a:buNone/>
                      </a:pPr>
                      <a:r>
                        <a:rPr lang="zh-CN" altLang="en-US" sz="1600"/>
                        <a:t>印度人</a:t>
                      </a:r>
                      <a:endParaRPr lang="zh-CN" altLang="en-US" sz="1600"/>
                    </a:p>
                  </a:txBody>
                  <a:tcPr>
                    <a:solidFill>
                      <a:schemeClr val="tx2"/>
                    </a:solidFill>
                  </a:tcPr>
                </a:tc>
                <a:tc>
                  <a:txBody>
                    <a:bodyPr/>
                    <a:p>
                      <a:pPr>
                        <a:buNone/>
                      </a:pPr>
                      <a:r>
                        <a:rPr lang="zh-CN" altLang="en-US" sz="1600"/>
                        <a:t>the Indians</a:t>
                      </a:r>
                      <a:endParaRPr lang="zh-CN" altLang="en-US" sz="1600"/>
                    </a:p>
                  </a:txBody>
                  <a:tcPr>
                    <a:solidFill>
                      <a:schemeClr val="tx2"/>
                    </a:solidFill>
                  </a:tcPr>
                </a:tc>
                <a:tc>
                  <a:txBody>
                    <a:bodyPr/>
                    <a:p>
                      <a:pPr>
                        <a:buNone/>
                      </a:pPr>
                      <a:r>
                        <a:rPr lang="zh-CN" altLang="en-US" sz="1600"/>
                        <a:t>an Indian</a:t>
                      </a:r>
                      <a:endParaRPr lang="zh-CN" altLang="en-US" sz="1600"/>
                    </a:p>
                  </a:txBody>
                  <a:tcPr>
                    <a:solidFill>
                      <a:schemeClr val="tx2"/>
                    </a:solidFill>
                  </a:tcPr>
                </a:tc>
                <a:tc>
                  <a:txBody>
                    <a:bodyPr/>
                    <a:p>
                      <a:pPr>
                        <a:buNone/>
                      </a:pPr>
                      <a:r>
                        <a:rPr lang="zh-CN" altLang="en-US" sz="1600"/>
                        <a:t>two Indians</a:t>
                      </a:r>
                      <a:endParaRPr lang="zh-CN" altLang="en-US" sz="1600"/>
                    </a:p>
                  </a:txBody>
                  <a:tcPr>
                    <a:solidFill>
                      <a:schemeClr val="tx2"/>
                    </a:solidFill>
                  </a:tcPr>
                </a:tc>
              </a:tr>
              <a:tr h="335280">
                <a:tc>
                  <a:txBody>
                    <a:bodyPr/>
                    <a:p>
                      <a:pPr>
                        <a:buNone/>
                      </a:pPr>
                      <a:r>
                        <a:rPr lang="zh-CN" altLang="en-US" sz="1600"/>
                        <a:t>加拿大人</a:t>
                      </a:r>
                      <a:endParaRPr lang="zh-CN" altLang="en-US" sz="1600"/>
                    </a:p>
                  </a:txBody>
                  <a:tcPr>
                    <a:solidFill>
                      <a:schemeClr val="tx2"/>
                    </a:solidFill>
                  </a:tcPr>
                </a:tc>
                <a:tc>
                  <a:txBody>
                    <a:bodyPr/>
                    <a:p>
                      <a:pPr>
                        <a:buNone/>
                      </a:pPr>
                      <a:r>
                        <a:rPr lang="zh-CN" altLang="en-US" sz="1600"/>
                        <a:t>the Canadians</a:t>
                      </a:r>
                      <a:endParaRPr lang="zh-CN" altLang="en-US" sz="1600"/>
                    </a:p>
                  </a:txBody>
                  <a:tcPr>
                    <a:solidFill>
                      <a:schemeClr val="tx2"/>
                    </a:solidFill>
                  </a:tcPr>
                </a:tc>
                <a:tc>
                  <a:txBody>
                    <a:bodyPr/>
                    <a:p>
                      <a:pPr>
                        <a:buNone/>
                      </a:pPr>
                      <a:r>
                        <a:rPr lang="zh-CN" altLang="en-US" sz="1600"/>
                        <a:t>a Canadian</a:t>
                      </a:r>
                      <a:endParaRPr lang="zh-CN" altLang="en-US" sz="1600"/>
                    </a:p>
                  </a:txBody>
                  <a:tcPr>
                    <a:solidFill>
                      <a:schemeClr val="tx2"/>
                    </a:solidFill>
                  </a:tcPr>
                </a:tc>
                <a:tc>
                  <a:txBody>
                    <a:bodyPr/>
                    <a:p>
                      <a:pPr>
                        <a:buNone/>
                      </a:pPr>
                      <a:r>
                        <a:rPr lang="zh-CN" altLang="en-US" sz="1600"/>
                        <a:t>two Canadians</a:t>
                      </a:r>
                      <a:endParaRPr lang="zh-CN" altLang="en-US" sz="1600"/>
                    </a:p>
                  </a:txBody>
                  <a:tcPr>
                    <a:solidFill>
                      <a:schemeClr val="tx2"/>
                    </a:solidFill>
                  </a:tcPr>
                </a:tc>
              </a:tr>
              <a:tr h="335280">
                <a:tc>
                  <a:txBody>
                    <a:bodyPr/>
                    <a:p>
                      <a:pPr>
                        <a:buNone/>
                      </a:pPr>
                      <a:r>
                        <a:rPr lang="zh-CN" altLang="en-US" sz="1600"/>
                        <a:t>德国人</a:t>
                      </a:r>
                      <a:endParaRPr lang="zh-CN" altLang="en-US" sz="1600"/>
                    </a:p>
                  </a:txBody>
                  <a:tcPr>
                    <a:solidFill>
                      <a:schemeClr val="tx2"/>
                    </a:solidFill>
                  </a:tcPr>
                </a:tc>
                <a:tc>
                  <a:txBody>
                    <a:bodyPr/>
                    <a:p>
                      <a:pPr>
                        <a:buNone/>
                      </a:pPr>
                      <a:r>
                        <a:rPr lang="zh-CN" altLang="en-US" sz="1600"/>
                        <a:t>the Germans</a:t>
                      </a:r>
                      <a:endParaRPr lang="zh-CN" altLang="en-US" sz="1600"/>
                    </a:p>
                  </a:txBody>
                  <a:tcPr>
                    <a:solidFill>
                      <a:schemeClr val="tx2"/>
                    </a:solidFill>
                  </a:tcPr>
                </a:tc>
                <a:tc>
                  <a:txBody>
                    <a:bodyPr/>
                    <a:p>
                      <a:pPr>
                        <a:buNone/>
                      </a:pPr>
                      <a:r>
                        <a:rPr lang="zh-CN" altLang="en-US" sz="1600"/>
                        <a:t>a Germans</a:t>
                      </a:r>
                      <a:endParaRPr lang="zh-CN" altLang="en-US" sz="1600"/>
                    </a:p>
                  </a:txBody>
                  <a:tcPr>
                    <a:solidFill>
                      <a:schemeClr val="tx2"/>
                    </a:solidFill>
                  </a:tcPr>
                </a:tc>
                <a:tc>
                  <a:txBody>
                    <a:bodyPr/>
                    <a:p>
                      <a:pPr>
                        <a:buNone/>
                      </a:pPr>
                      <a:r>
                        <a:rPr lang="zh-CN" altLang="en-US" sz="1600"/>
                        <a:t>two Germans</a:t>
                      </a:r>
                      <a:endParaRPr lang="zh-CN" altLang="en-US" sz="1600"/>
                    </a:p>
                  </a:txBody>
                  <a:tcPr>
                    <a:solidFill>
                      <a:schemeClr val="tx2"/>
                    </a:solidFill>
                  </a:tcPr>
                </a:tc>
              </a:tr>
              <a:tr h="335280">
                <a:tc>
                  <a:txBody>
                    <a:bodyPr/>
                    <a:p>
                      <a:pPr>
                        <a:buNone/>
                      </a:pPr>
                      <a:r>
                        <a:rPr lang="zh-CN" altLang="en-US" sz="1600"/>
                        <a:t>英国人</a:t>
                      </a:r>
                      <a:endParaRPr lang="zh-CN" altLang="en-US" sz="1600"/>
                    </a:p>
                  </a:txBody>
                  <a:tcPr>
                    <a:solidFill>
                      <a:srgbClr val="DF638F"/>
                    </a:solidFill>
                  </a:tcPr>
                </a:tc>
                <a:tc>
                  <a:txBody>
                    <a:bodyPr/>
                    <a:p>
                      <a:pPr>
                        <a:buNone/>
                      </a:pPr>
                      <a:r>
                        <a:rPr lang="zh-CN" altLang="en-US" sz="1600"/>
                        <a:t>the English</a:t>
                      </a:r>
                      <a:endParaRPr lang="zh-CN" altLang="en-US" sz="1600"/>
                    </a:p>
                  </a:txBody>
                  <a:tcPr>
                    <a:solidFill>
                      <a:srgbClr val="DF638F"/>
                    </a:solidFill>
                  </a:tcPr>
                </a:tc>
                <a:tc>
                  <a:txBody>
                    <a:bodyPr/>
                    <a:p>
                      <a:pPr>
                        <a:buNone/>
                      </a:pPr>
                      <a:r>
                        <a:rPr lang="zh-CN" altLang="en-US" sz="1600"/>
                        <a:t>an Englishman</a:t>
                      </a:r>
                      <a:endParaRPr lang="zh-CN" altLang="en-US" sz="1600"/>
                    </a:p>
                  </a:txBody>
                  <a:tcPr>
                    <a:solidFill>
                      <a:srgbClr val="DF638F"/>
                    </a:solidFill>
                  </a:tcPr>
                </a:tc>
                <a:tc>
                  <a:txBody>
                    <a:bodyPr/>
                    <a:p>
                      <a:pPr>
                        <a:buNone/>
                      </a:pPr>
                      <a:r>
                        <a:rPr lang="zh-CN" altLang="en-US" sz="1600"/>
                        <a:t>two Englishmen</a:t>
                      </a:r>
                      <a:endParaRPr lang="zh-CN" altLang="en-US" sz="1600"/>
                    </a:p>
                  </a:txBody>
                  <a:tcPr>
                    <a:solidFill>
                      <a:srgbClr val="DF638F"/>
                    </a:solidFill>
                  </a:tcPr>
                </a:tc>
              </a:tr>
              <a:tr h="335280">
                <a:tc>
                  <a:txBody>
                    <a:bodyPr/>
                    <a:p>
                      <a:pPr>
                        <a:buNone/>
                      </a:pPr>
                      <a:r>
                        <a:rPr lang="zh-CN" altLang="en-US" sz="1600"/>
                        <a:t>瑞典人</a:t>
                      </a:r>
                      <a:endParaRPr lang="zh-CN" altLang="en-US" sz="1600"/>
                    </a:p>
                  </a:txBody>
                  <a:tcPr>
                    <a:solidFill>
                      <a:schemeClr val="tx2"/>
                    </a:solidFill>
                  </a:tcPr>
                </a:tc>
                <a:tc>
                  <a:txBody>
                    <a:bodyPr/>
                    <a:p>
                      <a:pPr>
                        <a:buNone/>
                      </a:pPr>
                      <a:r>
                        <a:rPr lang="zh-CN" altLang="en-US" sz="1600"/>
                        <a:t>the Swedish</a:t>
                      </a:r>
                      <a:endParaRPr lang="zh-CN" altLang="en-US" sz="1600"/>
                    </a:p>
                  </a:txBody>
                  <a:tcPr>
                    <a:solidFill>
                      <a:schemeClr val="tx2"/>
                    </a:solidFill>
                  </a:tcPr>
                </a:tc>
                <a:tc>
                  <a:txBody>
                    <a:bodyPr/>
                    <a:p>
                      <a:pPr>
                        <a:buNone/>
                      </a:pPr>
                      <a:r>
                        <a:rPr lang="zh-CN" altLang="en-US" sz="1600"/>
                        <a:t>a Swede</a:t>
                      </a:r>
                      <a:endParaRPr lang="zh-CN" altLang="en-US" sz="1600"/>
                    </a:p>
                  </a:txBody>
                  <a:tcPr>
                    <a:solidFill>
                      <a:schemeClr val="tx2"/>
                    </a:solidFill>
                  </a:tcPr>
                </a:tc>
                <a:tc>
                  <a:txBody>
                    <a:bodyPr/>
                    <a:p>
                      <a:pPr>
                        <a:buNone/>
                      </a:pPr>
                      <a:r>
                        <a:rPr lang="zh-CN" altLang="en-US" sz="1600"/>
                        <a:t>two Swedes</a:t>
                      </a:r>
                      <a:endParaRPr lang="zh-CN" altLang="en-US" sz="1600"/>
                    </a:p>
                  </a:txBody>
                  <a:tcPr>
                    <a:solidFill>
                      <a:schemeClr val="tx2"/>
                    </a:solidFill>
                  </a:tcPr>
                </a:tc>
              </a:tr>
            </a:tbl>
          </a:graphicData>
        </a:graphic>
      </p:graphicFrame>
      <p:sp>
        <p:nvSpPr>
          <p:cNvPr id="6" name="流程图: 文档 5"/>
          <p:cNvSpPr/>
          <p:nvPr/>
        </p:nvSpPr>
        <p:spPr>
          <a:xfrm>
            <a:off x="191770" y="2420620"/>
            <a:ext cx="8773795" cy="3456305"/>
          </a:xfrm>
          <a:prstGeom prst="flowChartDocument">
            <a:avLst/>
          </a:prstGeom>
          <a:gradFill>
            <a:gsLst>
              <a:gs pos="4000">
                <a:schemeClr val="accent6">
                  <a:lumMod val="32000"/>
                  <a:alpha val="69000"/>
                  <a:lumOff val="68000"/>
                </a:schemeClr>
              </a:gs>
              <a:gs pos="64000">
                <a:srgbClr val="0CA451"/>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文本框 6"/>
          <p:cNvSpPr txBox="1"/>
          <p:nvPr/>
        </p:nvSpPr>
        <p:spPr>
          <a:xfrm>
            <a:off x="2017713" y="3033713"/>
            <a:ext cx="6983413" cy="1296988"/>
          </a:xfrm>
          <a:prstGeom prst="rect">
            <a:avLst/>
          </a:prstGeom>
          <a:noFill/>
        </p:spPr>
        <p:txBody>
          <a:bodyPr wrap="square" rtlCol="0">
            <a:spAutoFit/>
          </a:bodyPr>
          <a:p>
            <a:pPr>
              <a:lnSpc>
                <a:spcPct val="140000"/>
              </a:lnSpc>
            </a:pPr>
            <a:r>
              <a:rPr lang="en-US" altLang="zh-CN" sz="2800" noProof="1">
                <a:solidFill>
                  <a:schemeClr val="bg1"/>
                </a:solidFill>
                <a:latin typeface="Comic Sans MS" panose="030F0702030302020204" charset="0"/>
                <a:ea typeface="宋体" panose="02010600030101010101" pitchFamily="2" charset="-122"/>
                <a:cs typeface="Comic Sans MS" panose="030F0702030302020204" charset="0"/>
              </a:rPr>
              <a:t>Tips: </a:t>
            </a:r>
            <a:r>
              <a:rPr lang="zh-CN" altLang="en-US" sz="2800" b="1" noProof="1">
                <a:solidFill>
                  <a:schemeClr val="bg1"/>
                </a:solidFill>
                <a:effectLst>
                  <a:outerShdw blurRad="38100" dist="38100" dir="2700000" algn="tl">
                    <a:srgbClr val="000000">
                      <a:alpha val="43137"/>
                    </a:srgbClr>
                  </a:outerShdw>
                </a:effectLst>
                <a:latin typeface="Comic Sans MS" panose="030F0702030302020204" charset="0"/>
                <a:ea typeface="宋体" panose="02010600030101010101" pitchFamily="2" charset="-122"/>
                <a:cs typeface="Comic Sans MS" panose="030F0702030302020204" charset="0"/>
              </a:rPr>
              <a:t>中日不变，英法变</a:t>
            </a:r>
            <a:endParaRPr lang="zh-CN" altLang="en-US" sz="2800" b="1" noProof="1">
              <a:solidFill>
                <a:schemeClr val="bg1"/>
              </a:solidFill>
              <a:effectLst>
                <a:outerShdw blurRad="38100" dist="38100" dir="2700000" algn="tl">
                  <a:srgbClr val="000000">
                    <a:alpha val="43137"/>
                  </a:srgbClr>
                </a:outerShdw>
              </a:effectLst>
              <a:latin typeface="Comic Sans MS" panose="030F0702030302020204" charset="0"/>
              <a:cs typeface="Comic Sans MS" panose="030F0702030302020204" charset="0"/>
            </a:endParaRPr>
          </a:p>
          <a:p>
            <a:pPr>
              <a:lnSpc>
                <a:spcPct val="140000"/>
              </a:lnSpc>
            </a:pPr>
            <a:r>
              <a:rPr lang="zh-CN" altLang="en-US" sz="2800" b="1" noProof="1">
                <a:solidFill>
                  <a:schemeClr val="bg1"/>
                </a:solidFill>
                <a:effectLst>
                  <a:outerShdw blurRad="38100" dist="38100" dir="2700000" algn="tl">
                    <a:srgbClr val="000000">
                      <a:alpha val="43137"/>
                    </a:srgbClr>
                  </a:outerShdw>
                </a:effectLst>
                <a:latin typeface="Comic Sans MS" panose="030F0702030302020204" charset="0"/>
                <a:ea typeface="宋体" panose="02010600030101010101" pitchFamily="2" charset="-122"/>
                <a:cs typeface="Comic Sans MS" panose="030F0702030302020204" charset="0"/>
              </a:rPr>
              <a:t>      多数</a:t>
            </a:r>
            <a:r>
              <a:rPr lang="en-US" altLang="zh-CN" sz="2800" b="1" noProof="1">
                <a:solidFill>
                  <a:schemeClr val="bg1"/>
                </a:solidFill>
                <a:effectLst>
                  <a:outerShdw blurRad="38100" dist="38100" dir="2700000" algn="tl">
                    <a:srgbClr val="000000">
                      <a:alpha val="43137"/>
                    </a:srgbClr>
                  </a:outerShdw>
                </a:effectLst>
                <a:latin typeface="Comic Sans MS" panose="030F0702030302020204" charset="0"/>
                <a:ea typeface="宋体" panose="02010600030101010101" pitchFamily="2" charset="-122"/>
                <a:cs typeface="Comic Sans MS" panose="030F0702030302020204" charset="0"/>
              </a:rPr>
              <a:t>-s</a:t>
            </a:r>
            <a:r>
              <a:rPr lang="zh-CN" altLang="en-US" sz="2800" b="1" noProof="1">
                <a:solidFill>
                  <a:schemeClr val="bg1"/>
                </a:solidFill>
                <a:effectLst>
                  <a:outerShdw blurRad="38100" dist="38100" dir="2700000" algn="tl">
                    <a:srgbClr val="000000">
                      <a:alpha val="43137"/>
                    </a:srgbClr>
                  </a:outerShdw>
                </a:effectLst>
                <a:latin typeface="Comic Sans MS" panose="030F0702030302020204" charset="0"/>
                <a:ea typeface="宋体" panose="02010600030101010101" pitchFamily="2" charset="-122"/>
                <a:cs typeface="Comic Sans MS" panose="030F0702030302020204" charset="0"/>
              </a:rPr>
              <a:t>加后面</a:t>
            </a:r>
            <a:endParaRPr lang="zh-CN" altLang="en-US" sz="2800" b="1" noProof="1">
              <a:solidFill>
                <a:schemeClr val="bg1"/>
              </a:solidFill>
              <a:effectLst>
                <a:outerShdw blurRad="38100" dist="38100" dir="2700000" algn="tl">
                  <a:srgbClr val="000000">
                    <a:alpha val="43137"/>
                  </a:srgbClr>
                </a:outerShdw>
              </a:effectLst>
              <a:latin typeface="Comic Sans MS" panose="030F0702030302020204" charset="0"/>
              <a:cs typeface="Comic Sans MS" panose="030F07020303020202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charRg st="0" end="22"/>
                                            </p:txEl>
                                          </p:spTgt>
                                        </p:tgtEl>
                                        <p:attrNameLst>
                                          <p:attrName>style.visibility</p:attrName>
                                        </p:attrNameLst>
                                      </p:cBhvr>
                                      <p:to>
                                        <p:strVal val="visible"/>
                                      </p:to>
                                    </p:set>
                                    <p:animEffect transition="in" filter="barn(inVertical)">
                                      <p:cBhvr>
                                        <p:cTn id="11" dur="500"/>
                                        <p:tgtEl>
                                          <p:spTgt spid="3">
                                            <p:txEl>
                                              <p:charRg st="0"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22" presetClass="exit" presetSubtype="4" fill="hold" grpId="1" nodeType="withEffect">
                                  <p:stCondLst>
                                    <p:cond delay="0"/>
                                  </p:stCondLst>
                                  <p:childTnLst>
                                    <p:animEffect transition="out" filter="wipe(dow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6" grpId="0" animBg="1"/>
      <p:bldP spid="7" grpId="1"/>
      <p:bldP spid="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282575" y="1079500"/>
            <a:ext cx="4368800" cy="522288"/>
          </a:xfrm>
          <a:prstGeom prst="rect">
            <a:avLst/>
          </a:prstGeom>
          <a:gradFill rotWithShape="1">
            <a:gsLst>
              <a:gs pos="0">
                <a:srgbClr val="9EE256"/>
              </a:gs>
              <a:gs pos="100000">
                <a:srgbClr val="52762D"/>
              </a:gs>
            </a:gsLst>
            <a:lin ang="0"/>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3</a:t>
            </a:r>
            <a:r>
              <a:rPr lang="zh-CN" altLang="en-US" sz="2800">
                <a:solidFill>
                  <a:schemeClr val="bg1"/>
                </a:solidFill>
                <a:latin typeface="Arial" panose="020B0604020202020204" pitchFamily="34" charset="0"/>
                <a:ea typeface="宋体" panose="02010600030101010101" pitchFamily="2" charset="-122"/>
              </a:rPr>
              <a:t>）复合名词的复数形式</a:t>
            </a:r>
            <a:endParaRPr lang="zh-CN" altLang="en-US" sz="280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501650" y="1698625"/>
            <a:ext cx="8499475" cy="4965700"/>
          </a:xfrm>
          <a:prstGeom prst="rect">
            <a:avLst/>
          </a:prstGeom>
          <a:noFill/>
        </p:spPr>
        <p:txBody>
          <a:bodyPr wrap="square" rtlCol="0">
            <a:spAutoFit/>
          </a:bodyPr>
          <a:p>
            <a:pPr marL="457200" indent="-457200">
              <a:lnSpc>
                <a:spcPct val="120000"/>
              </a:lnSpc>
              <a:buFont typeface="+mj-ea"/>
              <a:buAutoNum type="circleNumDbPlain"/>
            </a:pP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写在一起且中间没有连字符</a:t>
            </a:r>
            <a:r>
              <a:rPr lang="en-US" altLang="zh-CN"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的复合名词，通常在词尾体现复数形式。</a:t>
            </a:r>
            <a:endParaRPr lang="zh-CN" altLang="en-US" sz="2400" noProof="1">
              <a:solidFill>
                <a:srgbClr val="00B05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bathroom—bathrooms              blackboard—blackboads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marL="457200" indent="-457200">
              <a:lnSpc>
                <a:spcPct val="120000"/>
              </a:lnSpc>
              <a:buFont typeface="+mj-ea"/>
              <a:buAutoNum type="circleNumDbPlain" startAt="2"/>
            </a:pP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分开写且中间不含连字符，通常在第二个词语加复数，</a:t>
            </a:r>
            <a:r>
              <a:rPr lang="zh-CN" altLang="en-US" sz="2400" u="sng"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但当第一个词为</a:t>
            </a:r>
            <a:r>
              <a:rPr lang="en-US" altLang="zh-CN" sz="2400" u="sng"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man</a:t>
            </a:r>
            <a:r>
              <a:rPr lang="zh-CN" altLang="en-US" sz="2400" u="sng"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或</a:t>
            </a:r>
            <a:r>
              <a:rPr lang="en-US" altLang="zh-CN" sz="2400" u="sng"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woman</a:t>
            </a:r>
            <a:r>
              <a:rPr lang="zh-CN" altLang="en-US" sz="2400" u="sng"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时，两部分都应变成复数</a:t>
            </a: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endParaRPr lang="zh-CN" altLang="en-US" sz="2400" noProof="1">
              <a:solidFill>
                <a:srgbClr val="00B05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girl student—girl students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phone number—phone numbers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man teacher— men teachers</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woman docter—women doctors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charRg st="96" end="108"/>
                                            </p:txEl>
                                          </p:spTgt>
                                        </p:tgtEl>
                                        <p:attrNameLst>
                                          <p:attrName>style.visibility</p:attrName>
                                        </p:attrNameLst>
                                      </p:cBhvr>
                                      <p:to>
                                        <p:strVal val="visible"/>
                                      </p:to>
                                    </p:set>
                                    <p:animEffect transition="in" filter="barn(inVertical)">
                                      <p:cBhvr>
                                        <p:cTn id="7" dur="500"/>
                                        <p:tgtEl>
                                          <p:spTgt spid="3">
                                            <p:txEl>
                                              <p:charRg st="96" end="10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charRg st="0" end="34"/>
                                            </p:txEl>
                                          </p:spTgt>
                                        </p:tgtEl>
                                        <p:attrNameLst>
                                          <p:attrName>style.visibility</p:attrName>
                                        </p:attrNameLst>
                                      </p:cBhvr>
                                      <p:to>
                                        <p:strVal val="visible"/>
                                      </p:to>
                                    </p:set>
                                    <p:animEffect transition="in" filter="wipe(down)">
                                      <p:cBhvr>
                                        <p:cTn id="17" dur="500"/>
                                        <p:tgtEl>
                                          <p:spTgt spid="3">
                                            <p:txEl>
                                              <p:charRg st="0" end="3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charRg st="34" end="96"/>
                                            </p:txEl>
                                          </p:spTgt>
                                        </p:tgtEl>
                                        <p:attrNameLst>
                                          <p:attrName>style.visibility</p:attrName>
                                        </p:attrNameLst>
                                      </p:cBhvr>
                                      <p:to>
                                        <p:strVal val="visible"/>
                                      </p:to>
                                    </p:set>
                                    <p:animEffect transition="in" filter="wipe(down)">
                                      <p:cBhvr>
                                        <p:cTn id="20" dur="500"/>
                                        <p:tgtEl>
                                          <p:spTgt spid="3">
                                            <p:txEl>
                                              <p:charRg st="34" end="9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charRg st="108" end="161"/>
                                            </p:txEl>
                                          </p:spTgt>
                                        </p:tgtEl>
                                        <p:attrNameLst>
                                          <p:attrName>style.visibility</p:attrName>
                                        </p:attrNameLst>
                                      </p:cBhvr>
                                      <p:to>
                                        <p:strVal val="visible"/>
                                      </p:to>
                                    </p:set>
                                    <p:animEffect transition="in" filter="wipe(down)">
                                      <p:cBhvr>
                                        <p:cTn id="25" dur="500"/>
                                        <p:tgtEl>
                                          <p:spTgt spid="3">
                                            <p:txEl>
                                              <p:charRg st="108" end="16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charRg st="161" end="200"/>
                                            </p:txEl>
                                          </p:spTgt>
                                        </p:tgtEl>
                                        <p:attrNameLst>
                                          <p:attrName>style.visibility</p:attrName>
                                        </p:attrNameLst>
                                      </p:cBhvr>
                                      <p:to>
                                        <p:strVal val="visible"/>
                                      </p:to>
                                    </p:set>
                                    <p:animEffect transition="in" filter="wipe(down)">
                                      <p:cBhvr>
                                        <p:cTn id="30" dur="500"/>
                                        <p:tgtEl>
                                          <p:spTgt spid="3">
                                            <p:txEl>
                                              <p:charRg st="161" end="20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charRg st="200" end="239"/>
                                            </p:txEl>
                                          </p:spTgt>
                                        </p:tgtEl>
                                        <p:attrNameLst>
                                          <p:attrName>style.visibility</p:attrName>
                                        </p:attrNameLst>
                                      </p:cBhvr>
                                      <p:to>
                                        <p:strVal val="visible"/>
                                      </p:to>
                                    </p:set>
                                    <p:animEffect transition="in" filter="wipe(down)">
                                      <p:cBhvr>
                                        <p:cTn id="35" dur="500"/>
                                        <p:tgtEl>
                                          <p:spTgt spid="3">
                                            <p:txEl>
                                              <p:charRg st="200" end="23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charRg st="239" end="270"/>
                                            </p:txEl>
                                          </p:spTgt>
                                        </p:tgtEl>
                                        <p:attrNameLst>
                                          <p:attrName>style.visibility</p:attrName>
                                        </p:attrNameLst>
                                      </p:cBhvr>
                                      <p:to>
                                        <p:strVal val="visible"/>
                                      </p:to>
                                    </p:set>
                                    <p:animEffect transition="in" filter="wipe(down)">
                                      <p:cBhvr>
                                        <p:cTn id="40" dur="500"/>
                                        <p:tgtEl>
                                          <p:spTgt spid="3">
                                            <p:txEl>
                                              <p:charRg st="239" end="27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charRg st="270" end="305"/>
                                            </p:txEl>
                                          </p:spTgt>
                                        </p:tgtEl>
                                        <p:attrNameLst>
                                          <p:attrName>style.visibility</p:attrName>
                                        </p:attrNameLst>
                                      </p:cBhvr>
                                      <p:to>
                                        <p:strVal val="visible"/>
                                      </p:to>
                                    </p:set>
                                    <p:animEffect transition="in" filter="wipe(down)">
                                      <p:cBhvr>
                                        <p:cTn id="45" dur="500"/>
                                        <p:tgtEl>
                                          <p:spTgt spid="3">
                                            <p:txEl>
                                              <p:charRg st="270" end="3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282575" y="1079500"/>
            <a:ext cx="4368800" cy="522288"/>
          </a:xfrm>
          <a:prstGeom prst="rect">
            <a:avLst/>
          </a:prstGeom>
          <a:gradFill rotWithShape="1">
            <a:gsLst>
              <a:gs pos="0">
                <a:srgbClr val="9EE256"/>
              </a:gs>
              <a:gs pos="100000">
                <a:srgbClr val="52762D"/>
              </a:gs>
            </a:gsLst>
            <a:lin ang="0"/>
            <a:tileRect/>
          </a:gradFill>
          <a:ln w="9525">
            <a:noFill/>
          </a:ln>
        </p:spPr>
        <p:txBody>
          <a:bodyPr wrap="square" anchor="t" anchorCtr="0">
            <a:spAutoFit/>
          </a:bodyPr>
          <a:p>
            <a:r>
              <a:rPr lang="zh-CN" altLang="en-US" sz="2800">
                <a:solidFill>
                  <a:schemeClr val="bg1"/>
                </a:solidFill>
                <a:latin typeface="Arial" panose="020B0604020202020204" pitchFamily="34" charset="0"/>
                <a:ea typeface="宋体" panose="02010600030101010101" pitchFamily="2" charset="-122"/>
              </a:rPr>
              <a:t>（</a:t>
            </a:r>
            <a:r>
              <a:rPr lang="en-US" altLang="zh-CN" sz="2800">
                <a:solidFill>
                  <a:schemeClr val="bg1"/>
                </a:solidFill>
                <a:latin typeface="Arial" panose="020B0604020202020204" pitchFamily="34" charset="0"/>
                <a:ea typeface="宋体" panose="02010600030101010101" pitchFamily="2" charset="-122"/>
              </a:rPr>
              <a:t>3</a:t>
            </a:r>
            <a:r>
              <a:rPr lang="zh-CN" altLang="en-US" sz="2800">
                <a:solidFill>
                  <a:schemeClr val="bg1"/>
                </a:solidFill>
                <a:latin typeface="Arial" panose="020B0604020202020204" pitchFamily="34" charset="0"/>
                <a:ea typeface="宋体" panose="02010600030101010101" pitchFamily="2" charset="-122"/>
              </a:rPr>
              <a:t>）复合名词的复数形式</a:t>
            </a:r>
            <a:endParaRPr lang="zh-CN" altLang="en-US" sz="2800">
              <a:solidFill>
                <a:schemeClr val="bg1"/>
              </a:solidFill>
              <a:latin typeface="Arial" panose="020B0604020202020204" pitchFamily="34" charset="0"/>
              <a:ea typeface="宋体" panose="02010600030101010101" pitchFamily="2" charset="-122"/>
            </a:endParaRPr>
          </a:p>
        </p:txBody>
      </p:sp>
      <p:sp>
        <p:nvSpPr>
          <p:cNvPr id="3" name="文本框 2"/>
          <p:cNvSpPr txBox="1"/>
          <p:nvPr/>
        </p:nvSpPr>
        <p:spPr>
          <a:xfrm>
            <a:off x="322263" y="1857375"/>
            <a:ext cx="8499475" cy="4079875"/>
          </a:xfrm>
          <a:prstGeom prst="rect">
            <a:avLst/>
          </a:prstGeom>
          <a:noFill/>
        </p:spPr>
        <p:txBody>
          <a:bodyPr wrap="square" rtlCol="0">
            <a:spAutoFit/>
          </a:bodyPr>
          <a:p>
            <a:pPr marL="457200" indent="-457200">
              <a:lnSpc>
                <a:spcPct val="120000"/>
              </a:lnSpc>
              <a:buFont typeface="+mj-ea"/>
              <a:buAutoNum type="circleNumDbPlain" startAt="3"/>
            </a:pP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含连字符</a:t>
            </a:r>
            <a:r>
              <a:rPr lang="en-US" altLang="zh-CN"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a:t>
            </a: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的复合名词，若其中有名词，则在</a:t>
            </a:r>
            <a:r>
              <a:rPr lang="zh-CN" altLang="en-US" sz="2400" noProof="1">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主体名词</a:t>
            </a:r>
            <a:r>
              <a:rPr lang="zh-CN" altLang="en-US" sz="2400" noProof="1">
                <a:solidFill>
                  <a:srgbClr val="00B05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后加复数，；若其中没有名词，则在整个词尾加复数。</a:t>
            </a:r>
            <a:endParaRPr lang="zh-CN" altLang="en-US" sz="2400" noProof="1">
              <a:solidFill>
                <a:srgbClr val="00B05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sister-in-law—</a:t>
            </a:r>
            <a:r>
              <a:rPr lang="en-US" altLang="zh-CN" sz="2400" noProof="1">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sisters</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-in-law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passer-by—</a:t>
            </a:r>
            <a:r>
              <a:rPr lang="en-US" altLang="zh-CN" sz="2400" noProof="1">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passers</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-by</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grown-up—grown-ups</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go-between—go-betweens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charRg st="181" end="193"/>
                                            </p:txEl>
                                          </p:spTgt>
                                        </p:tgtEl>
                                        <p:attrNameLst>
                                          <p:attrName>style.visibility</p:attrName>
                                        </p:attrNameLst>
                                      </p:cBhvr>
                                      <p:to>
                                        <p:strVal val="visible"/>
                                      </p:to>
                                    </p:set>
                                    <p:animEffect transition="in" filter="barn(inVertical)">
                                      <p:cBhvr>
                                        <p:cTn id="7" dur="500"/>
                                        <p:tgtEl>
                                          <p:spTgt spid="3">
                                            <p:txEl>
                                              <p:charRg st="181" end="1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charRg st="0" end="51"/>
                                            </p:txEl>
                                          </p:spTgt>
                                        </p:tgtEl>
                                        <p:attrNameLst>
                                          <p:attrName>style.visibility</p:attrName>
                                        </p:attrNameLst>
                                      </p:cBhvr>
                                      <p:to>
                                        <p:strVal val="visible"/>
                                      </p:to>
                                    </p:set>
                                    <p:animEffect transition="in" filter="wipe(down)">
                                      <p:cBhvr>
                                        <p:cTn id="17" dur="500"/>
                                        <p:tgtEl>
                                          <p:spTgt spid="3">
                                            <p:txEl>
                                              <p:charRg st="0" end="5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charRg st="51" end="99"/>
                                            </p:txEl>
                                          </p:spTgt>
                                        </p:tgtEl>
                                        <p:attrNameLst>
                                          <p:attrName>style.visibility</p:attrName>
                                        </p:attrNameLst>
                                      </p:cBhvr>
                                      <p:to>
                                        <p:strVal val="visible"/>
                                      </p:to>
                                    </p:set>
                                    <p:animEffect transition="in" filter="wipe(down)">
                                      <p:cBhvr>
                                        <p:cTn id="20" dur="500"/>
                                        <p:tgtEl>
                                          <p:spTgt spid="3">
                                            <p:txEl>
                                              <p:charRg st="51" end="99"/>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charRg st="99" end="125"/>
                                            </p:txEl>
                                          </p:spTgt>
                                        </p:tgtEl>
                                        <p:attrNameLst>
                                          <p:attrName>style.visibility</p:attrName>
                                        </p:attrNameLst>
                                      </p:cBhvr>
                                      <p:to>
                                        <p:strVal val="visible"/>
                                      </p:to>
                                    </p:set>
                                    <p:animEffect transition="in" filter="wipe(down)">
                                      <p:cBhvr>
                                        <p:cTn id="23" dur="500"/>
                                        <p:tgtEl>
                                          <p:spTgt spid="3">
                                            <p:txEl>
                                              <p:charRg st="99" end="12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charRg st="125" end="149"/>
                                            </p:txEl>
                                          </p:spTgt>
                                        </p:tgtEl>
                                        <p:attrNameLst>
                                          <p:attrName>style.visibility</p:attrName>
                                        </p:attrNameLst>
                                      </p:cBhvr>
                                      <p:to>
                                        <p:strVal val="visible"/>
                                      </p:to>
                                    </p:set>
                                    <p:animEffect transition="in" filter="wipe(down)">
                                      <p:cBhvr>
                                        <p:cTn id="26" dur="500"/>
                                        <p:tgtEl>
                                          <p:spTgt spid="3">
                                            <p:txEl>
                                              <p:charRg st="125" end="14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charRg st="149" end="181"/>
                                            </p:txEl>
                                          </p:spTgt>
                                        </p:tgtEl>
                                        <p:attrNameLst>
                                          <p:attrName>style.visibility</p:attrName>
                                        </p:attrNameLst>
                                      </p:cBhvr>
                                      <p:to>
                                        <p:strVal val="visible"/>
                                      </p:to>
                                    </p:set>
                                    <p:animEffect transition="in" filter="wipe(down)">
                                      <p:cBhvr>
                                        <p:cTn id="29" dur="500"/>
                                        <p:tgtEl>
                                          <p:spTgt spid="3">
                                            <p:txEl>
                                              <p:charRg st="149" end="18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charRg st="193" end="200"/>
                                            </p:txEl>
                                          </p:spTgt>
                                        </p:tgtEl>
                                        <p:attrNameLst>
                                          <p:attrName>style.visibility</p:attrName>
                                        </p:attrNameLst>
                                      </p:cBhvr>
                                      <p:to>
                                        <p:strVal val="visible"/>
                                      </p:to>
                                    </p:set>
                                    <p:animEffect transition="in" filter="wipe(down)">
                                      <p:cBhvr>
                                        <p:cTn id="34" dur="500"/>
                                        <p:tgtEl>
                                          <p:spTgt spid="3">
                                            <p:txEl>
                                              <p:charRg st="193"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可数名词</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282575" y="1079500"/>
            <a:ext cx="2716213" cy="522288"/>
          </a:xfrm>
          <a:prstGeom prst="rect">
            <a:avLst/>
          </a:prstGeom>
          <a:gradFill rotWithShape="1">
            <a:gsLst>
              <a:gs pos="0">
                <a:srgbClr val="FF0000"/>
              </a:gs>
              <a:gs pos="100000">
                <a:srgbClr val="52762D"/>
              </a:gs>
            </a:gsLst>
            <a:lin ang="0"/>
            <a:tileRect/>
          </a:gradFill>
          <a:ln w="9525">
            <a:noFill/>
          </a:ln>
        </p:spPr>
        <p:txBody>
          <a:bodyPr wrap="square" anchor="t" anchorCtr="0">
            <a:spAutoFit/>
          </a:bodyPr>
          <a:p>
            <a:r>
              <a:rPr lang="en-US" altLang="zh-CN" sz="2800">
                <a:solidFill>
                  <a:schemeClr val="bg2"/>
                </a:solidFill>
                <a:latin typeface="Arial" panose="020B0604020202020204" pitchFamily="34" charset="0"/>
                <a:ea typeface="宋体" panose="02010600030101010101" pitchFamily="2" charset="-122"/>
              </a:rPr>
              <a:t>*</a:t>
            </a:r>
            <a:r>
              <a:rPr lang="zh-CN" altLang="en-US" sz="2800">
                <a:solidFill>
                  <a:schemeClr val="bg2"/>
                </a:solidFill>
                <a:latin typeface="Arial" panose="020B0604020202020204" pitchFamily="34" charset="0"/>
                <a:ea typeface="宋体" panose="02010600030101010101" pitchFamily="2" charset="-122"/>
              </a:rPr>
              <a:t>（</a:t>
            </a:r>
            <a:r>
              <a:rPr lang="en-US" altLang="zh-CN" sz="2800">
                <a:solidFill>
                  <a:schemeClr val="bg2"/>
                </a:solidFill>
                <a:latin typeface="Arial" panose="020B0604020202020204" pitchFamily="34" charset="0"/>
                <a:ea typeface="宋体" panose="02010600030101010101" pitchFamily="2" charset="-122"/>
              </a:rPr>
              <a:t>4</a:t>
            </a:r>
            <a:r>
              <a:rPr lang="zh-CN" altLang="en-US" sz="2800">
                <a:solidFill>
                  <a:schemeClr val="bg2"/>
                </a:solidFill>
                <a:latin typeface="Arial" panose="020B0604020202020204" pitchFamily="34" charset="0"/>
                <a:ea typeface="宋体" panose="02010600030101010101" pitchFamily="2" charset="-122"/>
              </a:rPr>
              <a:t>）特别说明</a:t>
            </a:r>
            <a:endParaRPr lang="zh-CN" altLang="en-US" sz="2800">
              <a:solidFill>
                <a:schemeClr val="bg2"/>
              </a:solidFill>
              <a:latin typeface="Arial" panose="020B0604020202020204" pitchFamily="34" charset="0"/>
              <a:ea typeface="宋体" panose="02010600030101010101" pitchFamily="2" charset="-122"/>
            </a:endParaRPr>
          </a:p>
        </p:txBody>
      </p:sp>
      <p:sp>
        <p:nvSpPr>
          <p:cNvPr id="3" name="文本框 2"/>
          <p:cNvSpPr txBox="1"/>
          <p:nvPr/>
        </p:nvSpPr>
        <p:spPr>
          <a:xfrm>
            <a:off x="322263" y="1857375"/>
            <a:ext cx="8499475" cy="4965700"/>
          </a:xfrm>
          <a:prstGeom prst="rect">
            <a:avLst/>
          </a:prstGeom>
          <a:noFill/>
        </p:spPr>
        <p:txBody>
          <a:bodyPr wrap="square" rtlCol="0">
            <a:spAutoFit/>
          </a:bodyPr>
          <a:p>
            <a:pPr marL="342900" indent="-342900">
              <a:lnSpc>
                <a:spcPct val="120000"/>
              </a:lnSpc>
              <a:buFont typeface="Wingdings" panose="05000000000000000000" charset="0"/>
              <a:buChar char="Ø"/>
            </a:pPr>
            <a:r>
              <a:rPr lang="zh-CN" altLang="en-US" sz="2400" noProof="1">
                <a:solidFill>
                  <a:srgbClr val="C0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有些表示由两个部分构成的事物的名词，常用作复数名词。</a:t>
            </a:r>
            <a:endParaRPr lang="zh-CN" altLang="en-US" sz="2400" noProof="1">
              <a:solidFill>
                <a:srgbClr val="C0000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trousers      scissors    chopsticks    glasses    scales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socks          shoes       gloves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buBlip>
                <a:blip r:embed="rId1"/>
              </a:buBlip>
            </a:pP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buBlip>
                <a:blip r:embed="rId2"/>
              </a:buBlip>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这类词不能直接被具体数字修饰，如：</a:t>
            </a:r>
            <a:endPar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两条裤子</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
        <p:nvSpPr>
          <p:cNvPr id="4" name="左中括号 3"/>
          <p:cNvSpPr/>
          <p:nvPr/>
        </p:nvSpPr>
        <p:spPr>
          <a:xfrm>
            <a:off x="2411413" y="4292600"/>
            <a:ext cx="76200" cy="9366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5" name="文本框 4"/>
          <p:cNvSpPr txBox="1"/>
          <p:nvPr/>
        </p:nvSpPr>
        <p:spPr>
          <a:xfrm>
            <a:off x="2657475" y="4222750"/>
            <a:ext cx="1901825" cy="398463"/>
          </a:xfrm>
          <a:prstGeom prst="rect">
            <a:avLst/>
          </a:prstGeom>
          <a:noFill/>
          <a:ln w="9525">
            <a:noFill/>
          </a:ln>
        </p:spPr>
        <p:txBody>
          <a:bodyPr wrap="square" anchor="t" anchorCtr="0">
            <a:spAutoFit/>
          </a:bodyPr>
          <a:p>
            <a:r>
              <a:rPr lang="en-US" altLang="zh-CN" sz="2000">
                <a:latin typeface="Arial" panose="020B0604020202020204" pitchFamily="34" charset="0"/>
                <a:ea typeface="宋体" panose="02010600030101010101" pitchFamily="2" charset="-122"/>
              </a:rPr>
              <a:t>two trousers</a:t>
            </a:r>
            <a:endParaRPr lang="en-US" altLang="zh-CN" sz="2000">
              <a:latin typeface="Arial" panose="020B0604020202020204" pitchFamily="34" charset="0"/>
              <a:ea typeface="宋体" panose="02010600030101010101" pitchFamily="2" charset="-122"/>
            </a:endParaRPr>
          </a:p>
        </p:txBody>
      </p:sp>
      <p:sp>
        <p:nvSpPr>
          <p:cNvPr id="6" name="文本框 5"/>
          <p:cNvSpPr txBox="1"/>
          <p:nvPr/>
        </p:nvSpPr>
        <p:spPr>
          <a:xfrm>
            <a:off x="2657475" y="4895850"/>
            <a:ext cx="2633663" cy="400050"/>
          </a:xfrm>
          <a:prstGeom prst="rect">
            <a:avLst/>
          </a:prstGeom>
          <a:noFill/>
          <a:ln w="9525">
            <a:noFill/>
          </a:ln>
        </p:spPr>
        <p:txBody>
          <a:bodyPr wrap="square" anchor="t" anchorCtr="0">
            <a:spAutoFit/>
          </a:bodyPr>
          <a:p>
            <a:r>
              <a:rPr lang="en-US" altLang="zh-CN" sz="2000">
                <a:latin typeface="Arial" panose="020B0604020202020204" pitchFamily="34" charset="0"/>
                <a:ea typeface="宋体" panose="02010600030101010101" pitchFamily="2" charset="-122"/>
              </a:rPr>
              <a:t>two pairs of trousers</a:t>
            </a:r>
            <a:endParaRPr lang="en-US" altLang="zh-CN" sz="2000">
              <a:latin typeface="Arial" panose="020B0604020202020204" pitchFamily="34" charset="0"/>
              <a:ea typeface="宋体" panose="02010600030101010101" pitchFamily="2" charset="-122"/>
            </a:endParaRPr>
          </a:p>
        </p:txBody>
      </p:sp>
      <p:sp>
        <p:nvSpPr>
          <p:cNvPr id="7" name="文本框 6"/>
          <p:cNvSpPr txBox="1"/>
          <p:nvPr/>
        </p:nvSpPr>
        <p:spPr>
          <a:xfrm>
            <a:off x="4241800" y="4192588"/>
            <a:ext cx="660400" cy="460375"/>
          </a:xfrm>
          <a:prstGeom prst="rect">
            <a:avLst/>
          </a:prstGeom>
          <a:noFill/>
          <a:ln w="9525">
            <a:noFill/>
          </a:ln>
        </p:spPr>
        <p:txBody>
          <a:bodyPr wrap="square" anchor="t" anchorCtr="0">
            <a:spAutoFit/>
          </a:bodyPr>
          <a:p>
            <a:r>
              <a:rPr lang="zh-CN" altLang="en-US" sz="2400">
                <a:latin typeface="Arial" panose="020B0604020202020204" pitchFamily="34" charset="0"/>
                <a:ea typeface="宋体" panose="02010600030101010101" pitchFamily="2" charset="-122"/>
              </a:rPr>
              <a:t>✘</a:t>
            </a:r>
            <a:endParaRPr lang="zh-CN" altLang="en-US" sz="2400">
              <a:latin typeface="Arial" panose="020B0604020202020204" pitchFamily="34" charset="0"/>
              <a:ea typeface="宋体" panose="02010600030101010101" pitchFamily="2" charset="-122"/>
            </a:endParaRPr>
          </a:p>
        </p:txBody>
      </p:sp>
      <p:sp>
        <p:nvSpPr>
          <p:cNvPr id="8" name="文本框 7"/>
          <p:cNvSpPr txBox="1"/>
          <p:nvPr/>
        </p:nvSpPr>
        <p:spPr>
          <a:xfrm>
            <a:off x="5159375" y="4860925"/>
            <a:ext cx="660400" cy="460375"/>
          </a:xfrm>
          <a:prstGeom prst="rect">
            <a:avLst/>
          </a:prstGeom>
          <a:noFill/>
          <a:ln w="9525">
            <a:noFill/>
          </a:ln>
        </p:spPr>
        <p:txBody>
          <a:bodyPr wrap="square" anchor="t" anchorCtr="0">
            <a:spAutoFit/>
          </a:bodyPr>
          <a:p>
            <a:r>
              <a:rPr lang="zh-CN" altLang="en-US" sz="2400">
                <a:latin typeface="Arial" panose="020B0604020202020204" pitchFamily="34" charset="0"/>
                <a:ea typeface="宋体" panose="02010600030101010101" pitchFamily="2" charset="-122"/>
              </a:rPr>
              <a:t>✔</a:t>
            </a:r>
            <a:endParaRPr lang="zh-CN" altLang="en-US" sz="2400">
              <a:latin typeface="Arial" panose="020B0604020202020204" pitchFamily="34" charset="0"/>
              <a:ea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charRg st="195" end="207"/>
                                            </p:txEl>
                                          </p:spTgt>
                                        </p:tgtEl>
                                        <p:attrNameLst>
                                          <p:attrName>style.visibility</p:attrName>
                                        </p:attrNameLst>
                                      </p:cBhvr>
                                      <p:to>
                                        <p:strVal val="visible"/>
                                      </p:to>
                                    </p:set>
                                    <p:animEffect transition="in" filter="barn(inVertical)">
                                      <p:cBhvr>
                                        <p:cTn id="7" dur="500"/>
                                        <p:tgtEl>
                                          <p:spTgt spid="3">
                                            <p:txEl>
                                              <p:charRg st="195" end="20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charRg st="160" end="165"/>
                                            </p:txEl>
                                          </p:spTgt>
                                        </p:tgtEl>
                                        <p:attrNameLst>
                                          <p:attrName>style.visibility</p:attrName>
                                        </p:attrNameLst>
                                      </p:cBhvr>
                                      <p:to>
                                        <p:strVal val="visible"/>
                                      </p:to>
                                    </p:set>
                                    <p:animEffect transition="in" filter="wipe(down)">
                                      <p:cBhvr>
                                        <p:cTn id="15" dur="500"/>
                                        <p:tgtEl>
                                          <p:spTgt spid="3">
                                            <p:txEl>
                                              <p:charRg st="160" end="16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charRg st="187" end="195"/>
                                            </p:txEl>
                                          </p:spTgt>
                                        </p:tgtEl>
                                        <p:attrNameLst>
                                          <p:attrName>style.visibility</p:attrName>
                                        </p:attrNameLst>
                                      </p:cBhvr>
                                      <p:to>
                                        <p:strVal val="visible"/>
                                      </p:to>
                                    </p:set>
                                    <p:animEffect transition="in" filter="wipe(down)">
                                      <p:cBhvr>
                                        <p:cTn id="18" dur="500"/>
                                        <p:tgtEl>
                                          <p:spTgt spid="3">
                                            <p:txEl>
                                              <p:charRg st="187" end="19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charRg st="207" end="214"/>
                                            </p:txEl>
                                          </p:spTgt>
                                        </p:tgtEl>
                                        <p:attrNameLst>
                                          <p:attrName>style.visibility</p:attrName>
                                        </p:attrNameLst>
                                      </p:cBhvr>
                                      <p:to>
                                        <p:strVal val="visible"/>
                                      </p:to>
                                    </p:set>
                                    <p:animEffect transition="in" filter="wipe(down)">
                                      <p:cBhvr>
                                        <p:cTn id="23" dur="500"/>
                                        <p:tgtEl>
                                          <p:spTgt spid="3">
                                            <p:txEl>
                                              <p:charRg st="207" end="21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charRg st="0" end="2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charRg st="27" end="91"/>
                                            </p:txEl>
                                          </p:spTgt>
                                        </p:tgtEl>
                                        <p:attrNameLst>
                                          <p:attrName>style.visibility</p:attrName>
                                        </p:attrNameLst>
                                      </p:cBhvr>
                                      <p:to>
                                        <p:strVal val="visible"/>
                                      </p:to>
                                    </p:set>
                                    <p:animEffect transition="in" filter="barn(inVertical)">
                                      <p:cBhvr>
                                        <p:cTn id="32" dur="500"/>
                                        <p:tgtEl>
                                          <p:spTgt spid="3">
                                            <p:txEl>
                                              <p:charRg st="27" end="9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charRg st="91" end="140"/>
                                            </p:txEl>
                                          </p:spTgt>
                                        </p:tgtEl>
                                        <p:attrNameLst>
                                          <p:attrName>style.visibility</p:attrName>
                                        </p:attrNameLst>
                                      </p:cBhvr>
                                      <p:to>
                                        <p:strVal val="visible"/>
                                      </p:to>
                                    </p:set>
                                    <p:animEffect transition="in" filter="barn(inVertical)">
                                      <p:cBhvr>
                                        <p:cTn id="35" dur="500"/>
                                        <p:tgtEl>
                                          <p:spTgt spid="3">
                                            <p:txEl>
                                              <p:charRg st="91" end="14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charRg st="141" end="160"/>
                                            </p:txEl>
                                          </p:spTgt>
                                        </p:tgtEl>
                                        <p:attrNameLst>
                                          <p:attrName>style.visibility</p:attrName>
                                        </p:attrNameLst>
                                      </p:cBhvr>
                                      <p:to>
                                        <p:strVal val="visible"/>
                                      </p:to>
                                    </p:set>
                                    <p:animEffect transition="in" filter="barn(inVertical)">
                                      <p:cBhvr>
                                        <p:cTn id="40" dur="500"/>
                                        <p:tgtEl>
                                          <p:spTgt spid="3">
                                            <p:txEl>
                                              <p:charRg st="141" end="16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charRg st="165" end="187"/>
                                            </p:txEl>
                                          </p:spTgt>
                                        </p:tgtEl>
                                        <p:attrNameLst>
                                          <p:attrName>style.visibility</p:attrName>
                                        </p:attrNameLst>
                                      </p:cBhvr>
                                      <p:to>
                                        <p:strVal val="visible"/>
                                      </p:to>
                                    </p:set>
                                    <p:animEffect transition="in" filter="blinds(horizontal)">
                                      <p:cBhvr>
                                        <p:cTn id="45" dur="500"/>
                                        <p:tgtEl>
                                          <p:spTgt spid="3">
                                            <p:txEl>
                                              <p:charRg st="165" end="18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lIns="90170" tIns="46990" rIns="90170" bIns="4699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现学现用</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endParaRPr>
          </a:p>
        </p:txBody>
      </p:sp>
      <p:sp>
        <p:nvSpPr>
          <p:cNvPr id="64514" name="Rectangle 3"/>
          <p:cNvSpPr>
            <a:spLocks noGrp="1"/>
          </p:cNvSpPr>
          <p:nvPr/>
        </p:nvSpPr>
        <p:spPr>
          <a:xfrm>
            <a:off x="88900" y="1171575"/>
            <a:ext cx="8964613" cy="5232400"/>
          </a:xfrm>
          <a:prstGeom prst="rect">
            <a:avLst/>
          </a:prstGeom>
          <a:solidFill>
            <a:srgbClr val="DBC69D">
              <a:alpha val="42999"/>
            </a:srgbClr>
          </a:solidFill>
          <a:ln w="9525">
            <a:noFill/>
          </a:ln>
        </p:spPr>
        <p:txBody>
          <a:bodyPr wrap="square" lIns="91440" tIns="45720" rIns="91440" bIns="45720" anchor="t" anchorCtr="0"/>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bird--                                     lady—</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orange--                                ruler--               </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cat--                                       boy--                    </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girl—                                      case--                     </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wife--                                     watch—</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tree--                                      key--                    </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question—                             friend—                 </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photo--                                   card--</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r>
              <a:rPr lang="en-US" altLang="zh-CN" sz="2800" dirty="0">
                <a:solidFill>
                  <a:srgbClr val="0070C0"/>
                </a:solidFill>
                <a:latin typeface="Georgia" panose="02040502050405020303" pitchFamily="18" charset="0"/>
                <a:ea typeface="宋体" panose="02010600030101010101" pitchFamily="2" charset="-122"/>
              </a:rPr>
              <a:t>family--                                  dictionary—</a:t>
            </a:r>
            <a:endParaRPr lang="en-US" altLang="zh-CN" sz="2800" dirty="0">
              <a:solidFill>
                <a:srgbClr val="0070C0"/>
              </a:solidFill>
              <a:latin typeface="Georgia" panose="02040502050405020303" pitchFamily="18" charset="0"/>
              <a:ea typeface="宋体" panose="02010600030101010101" pitchFamily="2" charset="-122"/>
            </a:endParaRPr>
          </a:p>
          <a:p>
            <a:pPr marL="342900" indent="-342900">
              <a:spcBef>
                <a:spcPct val="20000"/>
              </a:spcBef>
              <a:buChar char="•"/>
            </a:pPr>
            <a:endParaRPr lang="en-US" altLang="zh-CN" sz="2800" dirty="0">
              <a:solidFill>
                <a:srgbClr val="0070C0"/>
              </a:solidFill>
              <a:latin typeface="Georgia" panose="02040502050405020303" pitchFamily="18" charset="0"/>
              <a:ea typeface="宋体" panose="02010600030101010101" pitchFamily="2" charset="-122"/>
            </a:endParaRPr>
          </a:p>
        </p:txBody>
      </p:sp>
      <p:sp>
        <p:nvSpPr>
          <p:cNvPr id="16393" name="Text Box 9"/>
          <p:cNvSpPr txBox="1"/>
          <p:nvPr/>
        </p:nvSpPr>
        <p:spPr>
          <a:xfrm>
            <a:off x="1444625" y="1171575"/>
            <a:ext cx="995680"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birds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395" name="Text Box 11"/>
          <p:cNvSpPr txBox="1"/>
          <p:nvPr/>
        </p:nvSpPr>
        <p:spPr>
          <a:xfrm>
            <a:off x="1789110" y="1671003"/>
            <a:ext cx="1446532"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oranges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397" name="Text Box 13"/>
          <p:cNvSpPr txBox="1"/>
          <p:nvPr/>
        </p:nvSpPr>
        <p:spPr>
          <a:xfrm>
            <a:off x="1318578" y="2185035"/>
            <a:ext cx="814705"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cats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398" name="Text Box 14"/>
          <p:cNvSpPr txBox="1"/>
          <p:nvPr/>
        </p:nvSpPr>
        <p:spPr>
          <a:xfrm>
            <a:off x="5522278" y="2184718"/>
            <a:ext cx="950595"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boys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00" name="Text Box 16"/>
          <p:cNvSpPr txBox="1"/>
          <p:nvPr/>
        </p:nvSpPr>
        <p:spPr>
          <a:xfrm>
            <a:off x="5567680" y="2647950"/>
            <a:ext cx="1040130" cy="583562"/>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cases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03" name="Text Box 19"/>
          <p:cNvSpPr txBox="1"/>
          <p:nvPr/>
        </p:nvSpPr>
        <p:spPr>
          <a:xfrm>
            <a:off x="1510347" y="3697921"/>
            <a:ext cx="949960"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trees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04" name="Text Box 20"/>
          <p:cNvSpPr txBox="1"/>
          <p:nvPr/>
        </p:nvSpPr>
        <p:spPr>
          <a:xfrm>
            <a:off x="5522913" y="3698875"/>
            <a:ext cx="1116013" cy="582613"/>
          </a:xfrm>
          <a:prstGeom prst="rect">
            <a:avLst/>
          </a:prstGeom>
          <a:noFill/>
          <a:ln w="9525">
            <a:noFill/>
          </a:ln>
        </p:spPr>
        <p:txBody>
          <a:bodyPr wrap="square">
            <a:spAutoFit/>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keys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08" name="Text Box 24"/>
          <p:cNvSpPr txBox="1"/>
          <p:nvPr/>
        </p:nvSpPr>
        <p:spPr>
          <a:xfrm>
            <a:off x="5853746" y="4212272"/>
            <a:ext cx="1312862" cy="579438"/>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friends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09" name="Text Box 25"/>
          <p:cNvSpPr txBox="1"/>
          <p:nvPr/>
        </p:nvSpPr>
        <p:spPr>
          <a:xfrm>
            <a:off x="1652269" y="5239702"/>
            <a:ext cx="1493839" cy="579438"/>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families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10" name="Text Box 26"/>
          <p:cNvSpPr txBox="1"/>
          <p:nvPr/>
        </p:nvSpPr>
        <p:spPr>
          <a:xfrm>
            <a:off x="6638925" y="5240338"/>
            <a:ext cx="2081213" cy="579438"/>
          </a:xfrm>
          <a:prstGeom prst="rect">
            <a:avLst/>
          </a:prstGeom>
          <a:noFill/>
          <a:ln w="9525">
            <a:noFill/>
          </a:ln>
        </p:spPr>
        <p:txBody>
          <a:bodyPr wrap="none">
            <a:spAutoFit/>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dictionaries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16411" name="Text Box 27"/>
          <p:cNvSpPr txBox="1"/>
          <p:nvPr/>
        </p:nvSpPr>
        <p:spPr>
          <a:xfrm>
            <a:off x="1765935" y="4697410"/>
            <a:ext cx="1266825" cy="583568"/>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photos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5" name="Text Box 10"/>
          <p:cNvSpPr txBox="1"/>
          <p:nvPr/>
        </p:nvSpPr>
        <p:spPr>
          <a:xfrm>
            <a:off x="5522594" y="1171575"/>
            <a:ext cx="1130935"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ladies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6" name="Text Box 12"/>
          <p:cNvSpPr txBox="1"/>
          <p:nvPr/>
        </p:nvSpPr>
        <p:spPr>
          <a:xfrm>
            <a:off x="5613718" y="1671003"/>
            <a:ext cx="1108075"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rulers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7" name="Text Box 15"/>
          <p:cNvSpPr txBox="1"/>
          <p:nvPr/>
        </p:nvSpPr>
        <p:spPr>
          <a:xfrm>
            <a:off x="1373504" y="2647633"/>
            <a:ext cx="1223964" cy="583562"/>
          </a:xfrm>
          <a:prstGeom prst="rect">
            <a:avLst/>
          </a:prstGeom>
          <a:noFill/>
          <a:ln w="9525">
            <a:noFill/>
          </a:ln>
        </p:spPr>
        <p:txBody>
          <a:bodyPr>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girls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8" name="Text Box 17"/>
          <p:cNvSpPr txBox="1"/>
          <p:nvPr/>
        </p:nvSpPr>
        <p:spPr>
          <a:xfrm>
            <a:off x="1466532" y="3137535"/>
            <a:ext cx="1130935" cy="583564"/>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wives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
        <p:nvSpPr>
          <p:cNvPr id="9" name="Text Box 18"/>
          <p:cNvSpPr txBox="1"/>
          <p:nvPr/>
        </p:nvSpPr>
        <p:spPr>
          <a:xfrm>
            <a:off x="5854065" y="3137535"/>
            <a:ext cx="1692275" cy="583565"/>
          </a:xfrm>
          <a:prstGeom prst="rect">
            <a:avLst/>
          </a:prstGeom>
          <a:noFill/>
          <a:ln w="9525">
            <a:noFill/>
          </a:ln>
        </p:spPr>
        <p:txBody>
          <a:bodyPr>
            <a:spAutoFit/>
            <a:scene3d>
              <a:camera prst="orthographicFront"/>
              <a:lightRig rig="threePt" dir="t"/>
            </a:scene3d>
          </a:bodyPr>
          <a:p>
            <a:r>
              <a:rPr lang="en-US" altLang="zh-CN" sz="3200" noProof="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watches</a:t>
            </a:r>
            <a:endParaRPr lang="en-US" altLang="zh-CN" sz="3200" noProof="1" dirty="0">
              <a:effectLst>
                <a:outerShdw blurRad="38100" dist="38100" dir="2700000" algn="tl">
                  <a:srgbClr val="000000">
                    <a:alpha val="43137"/>
                  </a:srgbClr>
                </a:outerShdw>
              </a:effectLst>
              <a:latin typeface="Times New Roman" panose="02020603050405020304" pitchFamily="18" charset="0"/>
            </a:endParaRPr>
          </a:p>
        </p:txBody>
      </p:sp>
      <p:sp>
        <p:nvSpPr>
          <p:cNvPr id="10" name="Text Box 21"/>
          <p:cNvSpPr txBox="1"/>
          <p:nvPr/>
        </p:nvSpPr>
        <p:spPr>
          <a:xfrm>
            <a:off x="2054224" y="4212271"/>
            <a:ext cx="1718310" cy="583565"/>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questions</a:t>
            </a:r>
            <a:endParaRPr lang="en-US" altLang="zh-CN" sz="3200" noProof="1" dirty="0">
              <a:effectLst>
                <a:outerShdw blurRad="38100" dist="38100" dir="2700000" algn="tl">
                  <a:srgbClr val="000000">
                    <a:alpha val="43137"/>
                  </a:srgbClr>
                </a:outerShdw>
              </a:effectLst>
              <a:latin typeface="Times New Roman" panose="02020603050405020304" pitchFamily="18" charset="0"/>
            </a:endParaRPr>
          </a:p>
        </p:txBody>
      </p:sp>
      <p:sp>
        <p:nvSpPr>
          <p:cNvPr id="12" name="Text Box 28"/>
          <p:cNvSpPr txBox="1"/>
          <p:nvPr/>
        </p:nvSpPr>
        <p:spPr>
          <a:xfrm>
            <a:off x="5681661" y="4697410"/>
            <a:ext cx="1040131" cy="583568"/>
          </a:xfrm>
          <a:prstGeom prst="rect">
            <a:avLst/>
          </a:prstGeom>
          <a:noFill/>
          <a:ln w="9525">
            <a:noFill/>
          </a:ln>
        </p:spPr>
        <p:txBody>
          <a:bodyPr wrap="none">
            <a:spAutoFit/>
            <a:scene3d>
              <a:camera prst="orthographicFront"/>
              <a:lightRig rig="threePt" dir="t"/>
            </a:scene3d>
          </a:bodyPr>
          <a:p>
            <a:r>
              <a:rPr lang="en-US" altLang="zh-CN" sz="3200" noProof="1" dirty="0">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cards</a:t>
            </a:r>
            <a:endParaRPr lang="en-US" altLang="zh-CN" sz="3200" noProof="1" dirty="0">
              <a:effectLst>
                <a:outerShdw blurRad="38100" dist="19050" dir="2700000" algn="tl" rotWithShape="0">
                  <a:schemeClr val="dk1">
                    <a:alpha val="40000"/>
                  </a:schemeClr>
                </a:outerShdw>
              </a:effectLst>
              <a:latin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anim calcmode="lin" valueType="num">
                                      <p:cBhvr additive="base">
                                        <p:cTn id="7" dur="500" fill="hold"/>
                                        <p:tgtEl>
                                          <p:spTgt spid="16393"/>
                                        </p:tgtEl>
                                        <p:attrNameLst>
                                          <p:attrName>ppt_x</p:attrName>
                                        </p:attrNameLst>
                                      </p:cBhvr>
                                      <p:tavLst>
                                        <p:tav tm="0">
                                          <p:val>
                                            <p:strVal val="#ppt_x"/>
                                          </p:val>
                                        </p:tav>
                                        <p:tav tm="100000">
                                          <p:val>
                                            <p:strVal val="#ppt_x"/>
                                          </p:val>
                                        </p:tav>
                                      </p:tavLst>
                                    </p:anim>
                                    <p:anim calcmode="lin" valueType="num">
                                      <p:cBhvr additive="base">
                                        <p:cTn id="8"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95"/>
                                        </p:tgtEl>
                                        <p:attrNameLst>
                                          <p:attrName>style.visibility</p:attrName>
                                        </p:attrNameLst>
                                      </p:cBhvr>
                                      <p:to>
                                        <p:strVal val="visible"/>
                                      </p:to>
                                    </p:set>
                                    <p:anim calcmode="lin" valueType="num">
                                      <p:cBhvr additive="base">
                                        <p:cTn id="19" dur="500" fill="hold"/>
                                        <p:tgtEl>
                                          <p:spTgt spid="16395"/>
                                        </p:tgtEl>
                                        <p:attrNameLst>
                                          <p:attrName>ppt_x</p:attrName>
                                        </p:attrNameLst>
                                      </p:cBhvr>
                                      <p:tavLst>
                                        <p:tav tm="0">
                                          <p:val>
                                            <p:strVal val="#ppt_x"/>
                                          </p:val>
                                        </p:tav>
                                        <p:tav tm="100000">
                                          <p:val>
                                            <p:strVal val="#ppt_x"/>
                                          </p:val>
                                        </p:tav>
                                      </p:tavLst>
                                    </p:anim>
                                    <p:anim calcmode="lin" valueType="num">
                                      <p:cBhvr additive="base">
                                        <p:cTn id="20" dur="500" fill="hold"/>
                                        <p:tgtEl>
                                          <p:spTgt spid="163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97"/>
                                        </p:tgtEl>
                                        <p:attrNameLst>
                                          <p:attrName>style.visibility</p:attrName>
                                        </p:attrNameLst>
                                      </p:cBhvr>
                                      <p:to>
                                        <p:strVal val="visible"/>
                                      </p:to>
                                    </p:set>
                                    <p:anim calcmode="lin" valueType="num">
                                      <p:cBhvr additive="base">
                                        <p:cTn id="31" dur="500" fill="hold"/>
                                        <p:tgtEl>
                                          <p:spTgt spid="16397"/>
                                        </p:tgtEl>
                                        <p:attrNameLst>
                                          <p:attrName>ppt_x</p:attrName>
                                        </p:attrNameLst>
                                      </p:cBhvr>
                                      <p:tavLst>
                                        <p:tav tm="0">
                                          <p:val>
                                            <p:strVal val="#ppt_x"/>
                                          </p:val>
                                        </p:tav>
                                        <p:tav tm="100000">
                                          <p:val>
                                            <p:strVal val="#ppt_x"/>
                                          </p:val>
                                        </p:tav>
                                      </p:tavLst>
                                    </p:anim>
                                    <p:anim calcmode="lin" valueType="num">
                                      <p:cBhvr additive="base">
                                        <p:cTn id="32" dur="500" fill="hold"/>
                                        <p:tgtEl>
                                          <p:spTgt spid="1639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98"/>
                                        </p:tgtEl>
                                        <p:attrNameLst>
                                          <p:attrName>style.visibility</p:attrName>
                                        </p:attrNameLst>
                                      </p:cBhvr>
                                      <p:to>
                                        <p:strVal val="visible"/>
                                      </p:to>
                                    </p:set>
                                    <p:anim calcmode="lin" valueType="num">
                                      <p:cBhvr additive="base">
                                        <p:cTn id="37" dur="500" fill="hold"/>
                                        <p:tgtEl>
                                          <p:spTgt spid="16398"/>
                                        </p:tgtEl>
                                        <p:attrNameLst>
                                          <p:attrName>ppt_x</p:attrName>
                                        </p:attrNameLst>
                                      </p:cBhvr>
                                      <p:tavLst>
                                        <p:tav tm="0">
                                          <p:val>
                                            <p:strVal val="#ppt_x"/>
                                          </p:val>
                                        </p:tav>
                                        <p:tav tm="100000">
                                          <p:val>
                                            <p:strVal val="#ppt_x"/>
                                          </p:val>
                                        </p:tav>
                                      </p:tavLst>
                                    </p:anim>
                                    <p:anim calcmode="lin" valueType="num">
                                      <p:cBhvr additive="base">
                                        <p:cTn id="38"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400"/>
                                        </p:tgtEl>
                                        <p:attrNameLst>
                                          <p:attrName>style.visibility</p:attrName>
                                        </p:attrNameLst>
                                      </p:cBhvr>
                                      <p:to>
                                        <p:strVal val="visible"/>
                                      </p:to>
                                    </p:set>
                                    <p:anim calcmode="lin" valueType="num">
                                      <p:cBhvr additive="base">
                                        <p:cTn id="49" dur="500" fill="hold"/>
                                        <p:tgtEl>
                                          <p:spTgt spid="16400"/>
                                        </p:tgtEl>
                                        <p:attrNameLst>
                                          <p:attrName>ppt_x</p:attrName>
                                        </p:attrNameLst>
                                      </p:cBhvr>
                                      <p:tavLst>
                                        <p:tav tm="0">
                                          <p:val>
                                            <p:strVal val="#ppt_x"/>
                                          </p:val>
                                        </p:tav>
                                        <p:tav tm="100000">
                                          <p:val>
                                            <p:strVal val="#ppt_x"/>
                                          </p:val>
                                        </p:tav>
                                      </p:tavLst>
                                    </p:anim>
                                    <p:anim calcmode="lin" valueType="num">
                                      <p:cBhvr additive="base">
                                        <p:cTn id="50" dur="500" fill="hold"/>
                                        <p:tgtEl>
                                          <p:spTgt spid="1640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403"/>
                                        </p:tgtEl>
                                        <p:attrNameLst>
                                          <p:attrName>style.visibility</p:attrName>
                                        </p:attrNameLst>
                                      </p:cBhvr>
                                      <p:to>
                                        <p:strVal val="visible"/>
                                      </p:to>
                                    </p:set>
                                    <p:anim calcmode="lin" valueType="num">
                                      <p:cBhvr additive="base">
                                        <p:cTn id="67" dur="500" fill="hold"/>
                                        <p:tgtEl>
                                          <p:spTgt spid="16403"/>
                                        </p:tgtEl>
                                        <p:attrNameLst>
                                          <p:attrName>ppt_x</p:attrName>
                                        </p:attrNameLst>
                                      </p:cBhvr>
                                      <p:tavLst>
                                        <p:tav tm="0">
                                          <p:val>
                                            <p:strVal val="#ppt_x"/>
                                          </p:val>
                                        </p:tav>
                                        <p:tav tm="100000">
                                          <p:val>
                                            <p:strVal val="#ppt_x"/>
                                          </p:val>
                                        </p:tav>
                                      </p:tavLst>
                                    </p:anim>
                                    <p:anim calcmode="lin" valueType="num">
                                      <p:cBhvr additive="base">
                                        <p:cTn id="68" dur="500" fill="hold"/>
                                        <p:tgtEl>
                                          <p:spTgt spid="1640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404"/>
                                        </p:tgtEl>
                                        <p:attrNameLst>
                                          <p:attrName>style.visibility</p:attrName>
                                        </p:attrNameLst>
                                      </p:cBhvr>
                                      <p:to>
                                        <p:strVal val="visible"/>
                                      </p:to>
                                    </p:set>
                                    <p:anim calcmode="lin" valueType="num">
                                      <p:cBhvr additive="base">
                                        <p:cTn id="73" dur="500" fill="hold"/>
                                        <p:tgtEl>
                                          <p:spTgt spid="16404"/>
                                        </p:tgtEl>
                                        <p:attrNameLst>
                                          <p:attrName>ppt_x</p:attrName>
                                        </p:attrNameLst>
                                      </p:cBhvr>
                                      <p:tavLst>
                                        <p:tav tm="0">
                                          <p:val>
                                            <p:strVal val="#ppt_x"/>
                                          </p:val>
                                        </p:tav>
                                        <p:tav tm="100000">
                                          <p:val>
                                            <p:strVal val="#ppt_x"/>
                                          </p:val>
                                        </p:tav>
                                      </p:tavLst>
                                    </p:anim>
                                    <p:anim calcmode="lin" valueType="num">
                                      <p:cBhvr additive="base">
                                        <p:cTn id="74" dur="500" fill="hold"/>
                                        <p:tgtEl>
                                          <p:spTgt spid="164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6408"/>
                                        </p:tgtEl>
                                        <p:attrNameLst>
                                          <p:attrName>style.visibility</p:attrName>
                                        </p:attrNameLst>
                                      </p:cBhvr>
                                      <p:to>
                                        <p:strVal val="visible"/>
                                      </p:to>
                                    </p:set>
                                    <p:anim calcmode="lin" valueType="num">
                                      <p:cBhvr additive="base">
                                        <p:cTn id="85" dur="500" fill="hold"/>
                                        <p:tgtEl>
                                          <p:spTgt spid="16408"/>
                                        </p:tgtEl>
                                        <p:attrNameLst>
                                          <p:attrName>ppt_x</p:attrName>
                                        </p:attrNameLst>
                                      </p:cBhvr>
                                      <p:tavLst>
                                        <p:tav tm="0">
                                          <p:val>
                                            <p:strVal val="#ppt_x"/>
                                          </p:val>
                                        </p:tav>
                                        <p:tav tm="100000">
                                          <p:val>
                                            <p:strVal val="#ppt_x"/>
                                          </p:val>
                                        </p:tav>
                                      </p:tavLst>
                                    </p:anim>
                                    <p:anim calcmode="lin" valueType="num">
                                      <p:cBhvr additive="base">
                                        <p:cTn id="86" dur="500" fill="hold"/>
                                        <p:tgtEl>
                                          <p:spTgt spid="1640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411"/>
                                        </p:tgtEl>
                                        <p:attrNameLst>
                                          <p:attrName>style.visibility</p:attrName>
                                        </p:attrNameLst>
                                      </p:cBhvr>
                                      <p:to>
                                        <p:strVal val="visible"/>
                                      </p:to>
                                    </p:set>
                                    <p:anim calcmode="lin" valueType="num">
                                      <p:cBhvr additive="base">
                                        <p:cTn id="91" dur="500" fill="hold"/>
                                        <p:tgtEl>
                                          <p:spTgt spid="16411"/>
                                        </p:tgtEl>
                                        <p:attrNameLst>
                                          <p:attrName>ppt_x</p:attrName>
                                        </p:attrNameLst>
                                      </p:cBhvr>
                                      <p:tavLst>
                                        <p:tav tm="0">
                                          <p:val>
                                            <p:strVal val="#ppt_x"/>
                                          </p:val>
                                        </p:tav>
                                        <p:tav tm="100000">
                                          <p:val>
                                            <p:strVal val="#ppt_x"/>
                                          </p:val>
                                        </p:tav>
                                      </p:tavLst>
                                    </p:anim>
                                    <p:anim calcmode="lin" valueType="num">
                                      <p:cBhvr additive="base">
                                        <p:cTn id="92"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additive="base">
                                        <p:cTn id="97" dur="500" fill="hold"/>
                                        <p:tgtEl>
                                          <p:spTgt spid="12"/>
                                        </p:tgtEl>
                                        <p:attrNameLst>
                                          <p:attrName>ppt_x</p:attrName>
                                        </p:attrNameLst>
                                      </p:cBhvr>
                                      <p:tavLst>
                                        <p:tav tm="0">
                                          <p:val>
                                            <p:strVal val="#ppt_x"/>
                                          </p:val>
                                        </p:tav>
                                        <p:tav tm="100000">
                                          <p:val>
                                            <p:strVal val="#ppt_x"/>
                                          </p:val>
                                        </p:tav>
                                      </p:tavLst>
                                    </p:anim>
                                    <p:anim calcmode="lin" valueType="num">
                                      <p:cBhvr additive="base">
                                        <p:cTn id="9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409"/>
                                        </p:tgtEl>
                                        <p:attrNameLst>
                                          <p:attrName>style.visibility</p:attrName>
                                        </p:attrNameLst>
                                      </p:cBhvr>
                                      <p:to>
                                        <p:strVal val="visible"/>
                                      </p:to>
                                    </p:set>
                                    <p:anim calcmode="lin" valueType="num">
                                      <p:cBhvr additive="base">
                                        <p:cTn id="103" dur="500" fill="hold"/>
                                        <p:tgtEl>
                                          <p:spTgt spid="16409"/>
                                        </p:tgtEl>
                                        <p:attrNameLst>
                                          <p:attrName>ppt_x</p:attrName>
                                        </p:attrNameLst>
                                      </p:cBhvr>
                                      <p:tavLst>
                                        <p:tav tm="0">
                                          <p:val>
                                            <p:strVal val="#ppt_x"/>
                                          </p:val>
                                        </p:tav>
                                        <p:tav tm="100000">
                                          <p:val>
                                            <p:strVal val="#ppt_x"/>
                                          </p:val>
                                        </p:tav>
                                      </p:tavLst>
                                    </p:anim>
                                    <p:anim calcmode="lin" valueType="num">
                                      <p:cBhvr additive="base">
                                        <p:cTn id="104" dur="500" fill="hold"/>
                                        <p:tgtEl>
                                          <p:spTgt spid="1640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6410"/>
                                        </p:tgtEl>
                                        <p:attrNameLst>
                                          <p:attrName>style.visibility</p:attrName>
                                        </p:attrNameLst>
                                      </p:cBhvr>
                                      <p:to>
                                        <p:strVal val="visible"/>
                                      </p:to>
                                    </p:set>
                                    <p:anim calcmode="lin" valueType="num">
                                      <p:cBhvr additive="base">
                                        <p:cTn id="109" dur="500" fill="hold"/>
                                        <p:tgtEl>
                                          <p:spTgt spid="16410"/>
                                        </p:tgtEl>
                                        <p:attrNameLst>
                                          <p:attrName>ppt_x</p:attrName>
                                        </p:attrNameLst>
                                      </p:cBhvr>
                                      <p:tavLst>
                                        <p:tav tm="0">
                                          <p:val>
                                            <p:strVal val="#ppt_x"/>
                                          </p:val>
                                        </p:tav>
                                        <p:tav tm="100000">
                                          <p:val>
                                            <p:strVal val="#ppt_x"/>
                                          </p:val>
                                        </p:tav>
                                      </p:tavLst>
                                    </p:anim>
                                    <p:anim calcmode="lin" valueType="num">
                                      <p:cBhvr additive="base">
                                        <p:cTn id="110" dur="500" fill="hold"/>
                                        <p:tgtEl>
                                          <p:spTgt spid="16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p:bldP spid="5" grpId="0"/>
      <p:bldP spid="16395" grpId="0"/>
      <p:bldP spid="6" grpId="0"/>
      <p:bldP spid="16397" grpId="0"/>
      <p:bldP spid="16398" grpId="0"/>
      <p:bldP spid="7" grpId="0"/>
      <p:bldP spid="16400" grpId="0"/>
      <p:bldP spid="8" grpId="0"/>
      <p:bldP spid="9" grpId="0"/>
      <p:bldP spid="16403" grpId="0"/>
      <p:bldP spid="16404" grpId="0"/>
      <p:bldP spid="10" grpId="0"/>
      <p:bldP spid="16408" grpId="0"/>
      <p:bldP spid="16411" grpId="0"/>
      <p:bldP spid="12" grpId="0"/>
      <p:bldP spid="16409" grpId="0"/>
      <p:bldP spid="164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1762125" cy="442913"/>
          </a:xfrm>
        </p:spPr>
        <p:txBody>
          <a:bodyPr lIns="90170" tIns="46990" rIns="90170" bIns="4699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现学现用</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endParaRPr>
          </a:p>
        </p:txBody>
      </p:sp>
      <p:sp>
        <p:nvSpPr>
          <p:cNvPr id="65538" name="文本占位符 44033"/>
          <p:cNvSpPr>
            <a:spLocks noGrp="1"/>
          </p:cNvSpPr>
          <p:nvPr/>
        </p:nvSpPr>
        <p:spPr>
          <a:xfrm>
            <a:off x="152400" y="1219200"/>
            <a:ext cx="8839200" cy="4906963"/>
          </a:xfrm>
          <a:prstGeom prst="rect">
            <a:avLst/>
          </a:prstGeom>
          <a:noFill/>
          <a:ln w="9525">
            <a:noFill/>
          </a:ln>
        </p:spPr>
        <p:txBody>
          <a:bodyPr anchor="t" anchorCtr="0"/>
          <a:p>
            <a:pPr marL="342900" indent="-342900">
              <a:spcBef>
                <a:spcPct val="20000"/>
              </a:spcBef>
            </a:pPr>
            <a:endParaRPr lang="en-US" altLang="zh-CN" sz="3200" dirty="0">
              <a:solidFill>
                <a:srgbClr val="000000"/>
              </a:solidFill>
              <a:latin typeface="Arial" panose="020B0604020202020204" pitchFamily="34" charset="0"/>
              <a:ea typeface="宋体" panose="02010600030101010101" pitchFamily="2" charset="-122"/>
            </a:endParaRPr>
          </a:p>
          <a:p>
            <a:pPr marL="342900" indent="-342900">
              <a:spcBef>
                <a:spcPct val="20000"/>
              </a:spcBef>
            </a:pPr>
            <a:r>
              <a:rPr lang="en-US" altLang="zh-CN" sz="3200" dirty="0">
                <a:solidFill>
                  <a:srgbClr val="000000"/>
                </a:solidFill>
                <a:latin typeface="Arial" panose="020B0604020202020204" pitchFamily="34" charset="0"/>
                <a:ea typeface="宋体" panose="02010600030101010101" pitchFamily="2" charset="-122"/>
              </a:rPr>
              <a:t>1.monkey______2.brush______3.piano____</a:t>
            </a:r>
            <a:endParaRPr lang="en-US" altLang="zh-CN" sz="3200" dirty="0">
              <a:solidFill>
                <a:srgbClr val="000000"/>
              </a:solidFill>
              <a:latin typeface="Arial" panose="020B0604020202020204" pitchFamily="34" charset="0"/>
              <a:ea typeface="宋体" panose="02010600030101010101" pitchFamily="2" charset="-122"/>
            </a:endParaRPr>
          </a:p>
          <a:p>
            <a:pPr marL="342900" indent="-342900">
              <a:spcBef>
                <a:spcPct val="20000"/>
              </a:spcBef>
            </a:pPr>
            <a:r>
              <a:rPr lang="en-US" altLang="zh-CN" sz="3200" dirty="0">
                <a:solidFill>
                  <a:srgbClr val="000000"/>
                </a:solidFill>
                <a:latin typeface="Arial" panose="020B0604020202020204" pitchFamily="34" charset="0"/>
                <a:ea typeface="宋体" panose="02010600030101010101" pitchFamily="2" charset="-122"/>
              </a:rPr>
              <a:t>4.photo______   5.mouse______6.foot_______ </a:t>
            </a:r>
            <a:endParaRPr lang="en-US" altLang="zh-CN" sz="3200" dirty="0">
              <a:solidFill>
                <a:srgbClr val="000000"/>
              </a:solidFill>
              <a:latin typeface="Arial" panose="020B0604020202020204" pitchFamily="34" charset="0"/>
              <a:ea typeface="宋体" panose="02010600030101010101" pitchFamily="2" charset="-122"/>
            </a:endParaRPr>
          </a:p>
          <a:p>
            <a:pPr marL="342900" indent="-342900">
              <a:spcBef>
                <a:spcPct val="20000"/>
              </a:spcBef>
            </a:pPr>
            <a:r>
              <a:rPr lang="en-US" altLang="zh-CN" sz="3200" dirty="0">
                <a:solidFill>
                  <a:srgbClr val="000000"/>
                </a:solidFill>
                <a:latin typeface="Arial" panose="020B0604020202020204" pitchFamily="34" charset="0"/>
                <a:ea typeface="宋体" panose="02010600030101010101" pitchFamily="2" charset="-122"/>
              </a:rPr>
              <a:t>7.German______ 8.Canadian_________</a:t>
            </a:r>
            <a:endParaRPr lang="en-US" altLang="zh-CN" sz="3200" dirty="0">
              <a:solidFill>
                <a:srgbClr val="000000"/>
              </a:solidFill>
              <a:latin typeface="Arial" panose="020B0604020202020204" pitchFamily="34" charset="0"/>
              <a:ea typeface="宋体" panose="02010600030101010101" pitchFamily="2" charset="-122"/>
            </a:endParaRPr>
          </a:p>
          <a:p>
            <a:pPr marL="342900" indent="-342900">
              <a:spcBef>
                <a:spcPct val="20000"/>
              </a:spcBef>
            </a:pPr>
            <a:r>
              <a:rPr lang="en-US" altLang="zh-CN" sz="3200" dirty="0">
                <a:solidFill>
                  <a:srgbClr val="000000"/>
                </a:solidFill>
                <a:latin typeface="Arial" panose="020B0604020202020204" pitchFamily="34" charset="0"/>
                <a:ea typeface="宋体" panose="02010600030101010101" pitchFamily="2" charset="-122"/>
              </a:rPr>
              <a:t>9. policeman________</a:t>
            </a:r>
            <a:endParaRPr lang="en-US" altLang="zh-CN" sz="3200" dirty="0">
              <a:solidFill>
                <a:srgbClr val="000000"/>
              </a:solidFill>
              <a:latin typeface="Arial" panose="020B0604020202020204" pitchFamily="34" charset="0"/>
              <a:ea typeface="宋体" panose="02010600030101010101" pitchFamily="2" charset="-122"/>
            </a:endParaRPr>
          </a:p>
        </p:txBody>
      </p:sp>
      <p:sp>
        <p:nvSpPr>
          <p:cNvPr id="44035" name="文本框 44034"/>
          <p:cNvSpPr txBox="1"/>
          <p:nvPr/>
        </p:nvSpPr>
        <p:spPr>
          <a:xfrm>
            <a:off x="1981200" y="1828800"/>
            <a:ext cx="16764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monkeys</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44036" name="文本框 44035"/>
          <p:cNvSpPr txBox="1"/>
          <p:nvPr/>
        </p:nvSpPr>
        <p:spPr>
          <a:xfrm>
            <a:off x="4800600" y="1843088"/>
            <a:ext cx="1295400" cy="519112"/>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brushes</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65541" name="文本框 44036"/>
          <p:cNvSpPr txBox="1"/>
          <p:nvPr/>
        </p:nvSpPr>
        <p:spPr>
          <a:xfrm>
            <a:off x="7543800" y="1905000"/>
            <a:ext cx="1447800" cy="366713"/>
          </a:xfrm>
          <a:prstGeom prst="rect">
            <a:avLst/>
          </a:prstGeom>
          <a:noFill/>
          <a:ln w="9525">
            <a:noFill/>
          </a:ln>
        </p:spPr>
        <p:txBody>
          <a:bodyPr anchor="t" anchorCtr="0">
            <a:spAutoFit/>
          </a:bodyPr>
          <a:p>
            <a:pPr>
              <a:spcBef>
                <a:spcPct val="50000"/>
              </a:spcBef>
            </a:pPr>
            <a:endParaRPr lang="zh-CN" altLang="en-US" dirty="0">
              <a:latin typeface="Comic Sans MS" panose="030F0702030302020204" charset="0"/>
              <a:ea typeface="MingLiU_HKSCS-ExtB" panose="02020500000000000000" pitchFamily="2" charset="-120"/>
            </a:endParaRPr>
          </a:p>
        </p:txBody>
      </p:sp>
      <p:sp>
        <p:nvSpPr>
          <p:cNvPr id="44038" name="文本框 44037"/>
          <p:cNvSpPr txBox="1"/>
          <p:nvPr/>
        </p:nvSpPr>
        <p:spPr>
          <a:xfrm>
            <a:off x="7315200" y="1828800"/>
            <a:ext cx="12954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pianos</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44039" name="文本框 44038"/>
          <p:cNvSpPr txBox="1"/>
          <p:nvPr/>
        </p:nvSpPr>
        <p:spPr>
          <a:xfrm>
            <a:off x="1676400" y="2438400"/>
            <a:ext cx="12954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photos</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44040" name="文本框 44039"/>
          <p:cNvSpPr txBox="1"/>
          <p:nvPr/>
        </p:nvSpPr>
        <p:spPr>
          <a:xfrm>
            <a:off x="4953000" y="2438400"/>
            <a:ext cx="14478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mice</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65545" name="文本框 44040"/>
          <p:cNvSpPr txBox="1"/>
          <p:nvPr/>
        </p:nvSpPr>
        <p:spPr>
          <a:xfrm>
            <a:off x="7467600" y="2438400"/>
            <a:ext cx="838200" cy="366713"/>
          </a:xfrm>
          <a:prstGeom prst="rect">
            <a:avLst/>
          </a:prstGeom>
          <a:noFill/>
          <a:ln w="9525">
            <a:noFill/>
          </a:ln>
        </p:spPr>
        <p:txBody>
          <a:bodyPr anchor="t" anchorCtr="0">
            <a:spAutoFit/>
          </a:bodyPr>
          <a:p>
            <a:pPr>
              <a:spcBef>
                <a:spcPct val="50000"/>
              </a:spcBef>
            </a:pPr>
            <a:endParaRPr lang="zh-CN" altLang="en-US" dirty="0">
              <a:latin typeface="Comic Sans MS" panose="030F0702030302020204" charset="0"/>
              <a:ea typeface="宋体" panose="02010600030101010101" pitchFamily="2" charset="-122"/>
            </a:endParaRPr>
          </a:p>
        </p:txBody>
      </p:sp>
      <p:sp>
        <p:nvSpPr>
          <p:cNvPr id="44042" name="文本框 44041"/>
          <p:cNvSpPr txBox="1"/>
          <p:nvPr/>
        </p:nvSpPr>
        <p:spPr>
          <a:xfrm>
            <a:off x="7391400" y="2438400"/>
            <a:ext cx="9144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feet</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44043" name="文本框 44042"/>
          <p:cNvSpPr txBox="1"/>
          <p:nvPr/>
        </p:nvSpPr>
        <p:spPr>
          <a:xfrm>
            <a:off x="1981200" y="3048000"/>
            <a:ext cx="15240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Germans</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44044" name="文本框 44043"/>
          <p:cNvSpPr txBox="1"/>
          <p:nvPr/>
        </p:nvSpPr>
        <p:spPr>
          <a:xfrm>
            <a:off x="5638800" y="3048000"/>
            <a:ext cx="19812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Canadians</a:t>
            </a:r>
            <a:endParaRPr lang="en-US" altLang="zh-CN" sz="2800" dirty="0">
              <a:solidFill>
                <a:srgbClr val="FF6600"/>
              </a:solidFill>
              <a:latin typeface="Times New Roman" panose="02020603050405020304" pitchFamily="18" charset="0"/>
              <a:ea typeface="宋体" panose="02010600030101010101" pitchFamily="2" charset="-122"/>
            </a:endParaRPr>
          </a:p>
        </p:txBody>
      </p:sp>
      <p:sp>
        <p:nvSpPr>
          <p:cNvPr id="44045" name="文本框 44044"/>
          <p:cNvSpPr txBox="1"/>
          <p:nvPr/>
        </p:nvSpPr>
        <p:spPr>
          <a:xfrm>
            <a:off x="2590800" y="3581400"/>
            <a:ext cx="2362200" cy="519113"/>
          </a:xfrm>
          <a:prstGeom prst="rect">
            <a:avLst/>
          </a:prstGeom>
          <a:noFill/>
          <a:ln w="9525">
            <a:noFill/>
          </a:ln>
        </p:spPr>
        <p:txBody>
          <a:bodyPr anchor="t" anchorCtr="0">
            <a:spAutoFit/>
          </a:bodyPr>
          <a:p>
            <a:pPr>
              <a:spcBef>
                <a:spcPct val="50000"/>
              </a:spcBef>
            </a:pPr>
            <a:r>
              <a:rPr lang="en-US" altLang="zh-CN" sz="2800" dirty="0">
                <a:solidFill>
                  <a:srgbClr val="FF6600"/>
                </a:solidFill>
                <a:latin typeface="Times New Roman" panose="02020603050405020304" pitchFamily="18" charset="0"/>
                <a:ea typeface="宋体" panose="02010600030101010101" pitchFamily="2" charset="-122"/>
              </a:rPr>
              <a:t>policemen</a:t>
            </a:r>
            <a:endParaRPr lang="en-US" altLang="zh-CN" sz="2800" dirty="0">
              <a:solidFill>
                <a:srgbClr val="FF6600"/>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p:cTn id="7" dur="500" fill="hold"/>
                                        <p:tgtEl>
                                          <p:spTgt spid="44035"/>
                                        </p:tgtEl>
                                        <p:attrNameLst>
                                          <p:attrName>ppt_x</p:attrName>
                                        </p:attrNameLst>
                                      </p:cBhvr>
                                      <p:tavLst>
                                        <p:tav tm="0">
                                          <p:val>
                                            <p:strVal val="#ppt_x"/>
                                          </p:val>
                                        </p:tav>
                                        <p:tav tm="100000">
                                          <p:val>
                                            <p:strVal val="#ppt_x"/>
                                          </p:val>
                                        </p:tav>
                                      </p:tavLst>
                                    </p:anim>
                                    <p:anim calcmode="lin" valueType="num">
                                      <p:cBhvr>
                                        <p:cTn id="8"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charRg st="0" end="8"/>
                                            </p:txEl>
                                          </p:spTgt>
                                        </p:tgtEl>
                                        <p:attrNameLst>
                                          <p:attrName>style.visibility</p:attrName>
                                        </p:attrNameLst>
                                      </p:cBhvr>
                                      <p:to>
                                        <p:strVal val="visible"/>
                                      </p:to>
                                    </p:set>
                                    <p:anim calcmode="lin" valueType="num">
                                      <p:cBhvr>
                                        <p:cTn id="13" dur="500" fill="hold"/>
                                        <p:tgtEl>
                                          <p:spTgt spid="44036">
                                            <p:txEl>
                                              <p:charRg st="0" end="8"/>
                                            </p:txEl>
                                          </p:spTgt>
                                        </p:tgtEl>
                                        <p:attrNameLst>
                                          <p:attrName>ppt_x</p:attrName>
                                        </p:attrNameLst>
                                      </p:cBhvr>
                                      <p:tavLst>
                                        <p:tav tm="0">
                                          <p:val>
                                            <p:strVal val="#ppt_x"/>
                                          </p:val>
                                        </p:tav>
                                        <p:tav tm="100000">
                                          <p:val>
                                            <p:strVal val="#ppt_x"/>
                                          </p:val>
                                        </p:tav>
                                      </p:tavLst>
                                    </p:anim>
                                    <p:anim calcmode="lin" valueType="num">
                                      <p:cBhvr>
                                        <p:cTn id="14" dur="500" fill="hold"/>
                                        <p:tgtEl>
                                          <p:spTgt spid="44036">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8">
                                            <p:txEl>
                                              <p:charRg st="0" end="7"/>
                                            </p:txEl>
                                          </p:spTgt>
                                        </p:tgtEl>
                                        <p:attrNameLst>
                                          <p:attrName>style.visibility</p:attrName>
                                        </p:attrNameLst>
                                      </p:cBhvr>
                                      <p:to>
                                        <p:strVal val="visible"/>
                                      </p:to>
                                    </p:set>
                                    <p:anim calcmode="lin" valueType="num">
                                      <p:cBhvr>
                                        <p:cTn id="19" dur="500" fill="hold"/>
                                        <p:tgtEl>
                                          <p:spTgt spid="44038">
                                            <p:txEl>
                                              <p:charRg st="0" end="7"/>
                                            </p:txEl>
                                          </p:spTgt>
                                        </p:tgtEl>
                                        <p:attrNameLst>
                                          <p:attrName>ppt_x</p:attrName>
                                        </p:attrNameLst>
                                      </p:cBhvr>
                                      <p:tavLst>
                                        <p:tav tm="0">
                                          <p:val>
                                            <p:strVal val="#ppt_x"/>
                                          </p:val>
                                        </p:tav>
                                        <p:tav tm="100000">
                                          <p:val>
                                            <p:strVal val="#ppt_x"/>
                                          </p:val>
                                        </p:tav>
                                      </p:tavLst>
                                    </p:anim>
                                    <p:anim calcmode="lin" valueType="num">
                                      <p:cBhvr>
                                        <p:cTn id="20" dur="500" fill="hold"/>
                                        <p:tgtEl>
                                          <p:spTgt spid="44038">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9"/>
                                        </p:tgtEl>
                                        <p:attrNameLst>
                                          <p:attrName>style.visibility</p:attrName>
                                        </p:attrNameLst>
                                      </p:cBhvr>
                                      <p:to>
                                        <p:strVal val="visible"/>
                                      </p:to>
                                    </p:set>
                                    <p:anim calcmode="lin" valueType="num">
                                      <p:cBhvr>
                                        <p:cTn id="25" dur="500" fill="hold"/>
                                        <p:tgtEl>
                                          <p:spTgt spid="44039"/>
                                        </p:tgtEl>
                                        <p:attrNameLst>
                                          <p:attrName>ppt_x</p:attrName>
                                        </p:attrNameLst>
                                      </p:cBhvr>
                                      <p:tavLst>
                                        <p:tav tm="0">
                                          <p:val>
                                            <p:strVal val="#ppt_x"/>
                                          </p:val>
                                        </p:tav>
                                        <p:tav tm="100000">
                                          <p:val>
                                            <p:strVal val="#ppt_x"/>
                                          </p:val>
                                        </p:tav>
                                      </p:tavLst>
                                    </p:anim>
                                    <p:anim calcmode="lin" valueType="num">
                                      <p:cBhvr>
                                        <p:cTn id="26"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40">
                                            <p:txEl>
                                              <p:charRg st="0" end="5"/>
                                            </p:txEl>
                                          </p:spTgt>
                                        </p:tgtEl>
                                        <p:attrNameLst>
                                          <p:attrName>style.visibility</p:attrName>
                                        </p:attrNameLst>
                                      </p:cBhvr>
                                      <p:to>
                                        <p:strVal val="visible"/>
                                      </p:to>
                                    </p:set>
                                    <p:anim calcmode="lin" valueType="num">
                                      <p:cBhvr>
                                        <p:cTn id="31" dur="500" fill="hold"/>
                                        <p:tgtEl>
                                          <p:spTgt spid="44040">
                                            <p:txEl>
                                              <p:charRg st="0" end="5"/>
                                            </p:txEl>
                                          </p:spTgt>
                                        </p:tgtEl>
                                        <p:attrNameLst>
                                          <p:attrName>ppt_x</p:attrName>
                                        </p:attrNameLst>
                                      </p:cBhvr>
                                      <p:tavLst>
                                        <p:tav tm="0">
                                          <p:val>
                                            <p:strVal val="#ppt_x"/>
                                          </p:val>
                                        </p:tav>
                                        <p:tav tm="100000">
                                          <p:val>
                                            <p:strVal val="#ppt_x"/>
                                          </p:val>
                                        </p:tav>
                                      </p:tavLst>
                                    </p:anim>
                                    <p:anim calcmode="lin" valueType="num">
                                      <p:cBhvr>
                                        <p:cTn id="32" dur="500" fill="hold"/>
                                        <p:tgtEl>
                                          <p:spTgt spid="44040">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042">
                                            <p:txEl>
                                              <p:charRg st="0" end="5"/>
                                            </p:txEl>
                                          </p:spTgt>
                                        </p:tgtEl>
                                        <p:attrNameLst>
                                          <p:attrName>style.visibility</p:attrName>
                                        </p:attrNameLst>
                                      </p:cBhvr>
                                      <p:to>
                                        <p:strVal val="visible"/>
                                      </p:to>
                                    </p:set>
                                    <p:anim calcmode="lin" valueType="num">
                                      <p:cBhvr>
                                        <p:cTn id="37" dur="500" fill="hold"/>
                                        <p:tgtEl>
                                          <p:spTgt spid="44042">
                                            <p:txEl>
                                              <p:charRg st="0" end="5"/>
                                            </p:txEl>
                                          </p:spTgt>
                                        </p:tgtEl>
                                        <p:attrNameLst>
                                          <p:attrName>ppt_x</p:attrName>
                                        </p:attrNameLst>
                                      </p:cBhvr>
                                      <p:tavLst>
                                        <p:tav tm="0">
                                          <p:val>
                                            <p:strVal val="#ppt_x"/>
                                          </p:val>
                                        </p:tav>
                                        <p:tav tm="100000">
                                          <p:val>
                                            <p:strVal val="#ppt_x"/>
                                          </p:val>
                                        </p:tav>
                                      </p:tavLst>
                                    </p:anim>
                                    <p:anim calcmode="lin" valueType="num">
                                      <p:cBhvr>
                                        <p:cTn id="38" dur="500" fill="hold"/>
                                        <p:tgtEl>
                                          <p:spTgt spid="44042">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043">
                                            <p:txEl>
                                              <p:charRg st="0" end="8"/>
                                            </p:txEl>
                                          </p:spTgt>
                                        </p:tgtEl>
                                        <p:attrNameLst>
                                          <p:attrName>style.visibility</p:attrName>
                                        </p:attrNameLst>
                                      </p:cBhvr>
                                      <p:to>
                                        <p:strVal val="visible"/>
                                      </p:to>
                                    </p:set>
                                    <p:anim calcmode="lin" valueType="num">
                                      <p:cBhvr>
                                        <p:cTn id="43" dur="500" fill="hold"/>
                                        <p:tgtEl>
                                          <p:spTgt spid="44043">
                                            <p:txEl>
                                              <p:charRg st="0" end="8"/>
                                            </p:txEl>
                                          </p:spTgt>
                                        </p:tgtEl>
                                        <p:attrNameLst>
                                          <p:attrName>ppt_x</p:attrName>
                                        </p:attrNameLst>
                                      </p:cBhvr>
                                      <p:tavLst>
                                        <p:tav tm="0">
                                          <p:val>
                                            <p:strVal val="#ppt_x"/>
                                          </p:val>
                                        </p:tav>
                                        <p:tav tm="100000">
                                          <p:val>
                                            <p:strVal val="#ppt_x"/>
                                          </p:val>
                                        </p:tav>
                                      </p:tavLst>
                                    </p:anim>
                                    <p:anim calcmode="lin" valueType="num">
                                      <p:cBhvr>
                                        <p:cTn id="44" dur="500" fill="hold"/>
                                        <p:tgtEl>
                                          <p:spTgt spid="4404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4044"/>
                                        </p:tgtEl>
                                        <p:attrNameLst>
                                          <p:attrName>style.visibility</p:attrName>
                                        </p:attrNameLst>
                                      </p:cBhvr>
                                      <p:to>
                                        <p:strVal val="visible"/>
                                      </p:to>
                                    </p:set>
                                    <p:anim calcmode="lin" valueType="num">
                                      <p:cBhvr>
                                        <p:cTn id="49" dur="500" fill="hold"/>
                                        <p:tgtEl>
                                          <p:spTgt spid="44044"/>
                                        </p:tgtEl>
                                        <p:attrNameLst>
                                          <p:attrName>ppt_x</p:attrName>
                                        </p:attrNameLst>
                                      </p:cBhvr>
                                      <p:tavLst>
                                        <p:tav tm="0">
                                          <p:val>
                                            <p:strVal val="#ppt_x"/>
                                          </p:val>
                                        </p:tav>
                                        <p:tav tm="100000">
                                          <p:val>
                                            <p:strVal val="#ppt_x"/>
                                          </p:val>
                                        </p:tav>
                                      </p:tavLst>
                                    </p:anim>
                                    <p:anim calcmode="lin" valueType="num">
                                      <p:cBhvr>
                                        <p:cTn id="50" dur="500" fill="hold"/>
                                        <p:tgtEl>
                                          <p:spTgt spid="440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4045"/>
                                        </p:tgtEl>
                                        <p:attrNameLst>
                                          <p:attrName>style.visibility</p:attrName>
                                        </p:attrNameLst>
                                      </p:cBhvr>
                                      <p:to>
                                        <p:strVal val="visible"/>
                                      </p:to>
                                    </p:set>
                                    <p:anim calcmode="lin" valueType="num">
                                      <p:cBhvr>
                                        <p:cTn id="55" dur="500" fill="hold"/>
                                        <p:tgtEl>
                                          <p:spTgt spid="44045"/>
                                        </p:tgtEl>
                                        <p:attrNameLst>
                                          <p:attrName>ppt_x</p:attrName>
                                        </p:attrNameLst>
                                      </p:cBhvr>
                                      <p:tavLst>
                                        <p:tav tm="0">
                                          <p:val>
                                            <p:strVal val="#ppt_x"/>
                                          </p:val>
                                        </p:tav>
                                        <p:tav tm="100000">
                                          <p:val>
                                            <p:strVal val="#ppt_x"/>
                                          </p:val>
                                        </p:tav>
                                      </p:tavLst>
                                    </p:anim>
                                    <p:anim calcmode="lin" valueType="num">
                                      <p:cBhvr>
                                        <p:cTn id="56" dur="500" fill="hold"/>
                                        <p:tgtEl>
                                          <p:spTgt spid="44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9" grpId="0"/>
      <p:bldP spid="44044" grpId="0"/>
      <p:bldP spid="440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一、名词的种类</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3" name="内容占位符 2"/>
          <p:cNvSpPr>
            <a:spLocks noGrp="1"/>
          </p:cNvSpPr>
          <p:nvPr>
            <p:ph idx="1"/>
          </p:nvPr>
        </p:nvSpPr>
        <p:spPr>
          <a:xfrm>
            <a:off x="501650" y="952500"/>
            <a:ext cx="8140700" cy="5389563"/>
          </a:xfrm>
        </p:spPr>
        <p:txBody>
          <a:bodyPr lIns="90170" tIns="46990" rIns="90170" bIns="46990" rtlCol="0">
            <a:normAutofit/>
          </a:bodyPr>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ln w="12700" cmpd="sng">
                  <a:noFill/>
                  <a:prstDash val="solid"/>
                </a:ln>
                <a:solidFill>
                  <a:schemeClr val="tx1"/>
                </a:solidFill>
                <a:effectLst>
                  <a:outerShdw blurRad="38100" dist="38100" dir="2700000" algn="tl">
                    <a:srgbClr val="000000">
                      <a:alpha val="43137"/>
                    </a:srgbClr>
                  </a:outerShdw>
                </a:effectLst>
                <a:uFillTx/>
                <a:latin typeface="Arial" panose="020B0604020202020204" pitchFamily="34" charset="0"/>
                <a:ea typeface="微软雅黑" panose="020B0503020204020204" charset="-122"/>
                <a:cs typeface="+mn-cs"/>
              </a:rPr>
              <a:t>名词的定义</a:t>
            </a:r>
            <a:endParaRPr kumimoji="0" lang="zh-CN" altLang="en-US" sz="2400" b="0" i="0" u="none" strike="noStrike" kern="1200" cap="none" spc="150" normalizeH="0" baseline="0" noProof="1">
              <a:ln w="12700" cmpd="sng">
                <a:noFill/>
                <a:prstDash val="solid"/>
              </a:ln>
              <a:solidFill>
                <a:schemeClr val="tx1"/>
              </a:solidFill>
              <a:effectLst>
                <a:outerShdw blurRad="38100" dist="38100" dir="2700000" algn="tl">
                  <a:srgbClr val="000000">
                    <a:alpha val="43137"/>
                  </a:srgbClr>
                </a:outerShdw>
              </a:effectLst>
              <a:uFillTx/>
              <a:latin typeface="Arial" panose="020B0604020202020204" pitchFamily="34" charset="0"/>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Wingdings" panose="05000000000000000000" charset="0"/>
              <a:buChar char="Ø"/>
            </a:pPr>
            <a:r>
              <a:rPr kumimoji="0" lang="zh-CN" altLang="en-US" sz="2000" b="0" i="0" u="none" strike="noStrike" kern="1200" cap="none" spc="150" normalizeH="0" baseline="0" noProof="1">
                <a:solidFill>
                  <a:schemeClr val="tx1"/>
                </a:solidFill>
                <a:effectLst/>
                <a:uFillTx/>
                <a:latin typeface="Arial" panose="020B0604020202020204" pitchFamily="34" charset="0"/>
                <a:ea typeface="微软雅黑" panose="020B0503020204020204" charset="-122"/>
                <a:cs typeface="+mn-cs"/>
              </a:rPr>
              <a:t>名词表示人、事物、地点的名称或者抽象概念的词。通俗点讲，就是表示人或事物名称的词。</a:t>
            </a:r>
            <a:endParaRPr kumimoji="0" lang="zh-CN" altLang="en-US" sz="2000" b="0" i="0" u="none" strike="noStrike" kern="1200" cap="none" spc="150" normalizeH="0" baseline="0" noProof="1">
              <a:solidFill>
                <a:schemeClr val="tx1"/>
              </a:solidFill>
              <a:effectLst/>
              <a:uFillTx/>
              <a:latin typeface="Arial" panose="020B0604020202020204" pitchFamily="34" charset="0"/>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400" b="0" i="0" u="none" strike="noStrike" kern="1200" cap="none" spc="150" normalizeH="0" baseline="0" noProof="1">
                <a:ln w="12700" cmpd="sng">
                  <a:noFill/>
                  <a:prstDash val="solid"/>
                </a:ln>
                <a:solidFill>
                  <a:schemeClr val="tx1"/>
                </a:solidFill>
                <a:effectLst>
                  <a:outerShdw blurRad="38100" dist="38100" dir="2700000" algn="tl">
                    <a:srgbClr val="000000">
                      <a:alpha val="43137"/>
                    </a:srgbClr>
                  </a:outerShdw>
                </a:effectLst>
                <a:uFillTx/>
                <a:latin typeface="Arial" panose="020B0604020202020204" pitchFamily="34" charset="0"/>
                <a:ea typeface="微软雅黑" panose="020B0503020204020204" charset="-122"/>
                <a:cs typeface="+mn-cs"/>
                <a:sym typeface="+mn-ea"/>
              </a:rPr>
              <a:t>名词的种类</a:t>
            </a:r>
            <a:endParaRPr kumimoji="0" lang="zh-CN" altLang="en-US" sz="2400" b="0" i="0" u="none" strike="noStrike" kern="1200" cap="none" spc="150" normalizeH="0" baseline="0" noProof="1">
              <a:ln w="12700" cmpd="sng">
                <a:noFill/>
                <a:prstDash val="solid"/>
              </a:ln>
              <a:solidFill>
                <a:schemeClr val="tx1"/>
              </a:solidFill>
              <a:effectLst>
                <a:outerShdw blurRad="38100" dist="38100" dir="2700000" algn="tl">
                  <a:srgbClr val="000000">
                    <a:alpha val="43137"/>
                  </a:srgbClr>
                </a:outerShdw>
              </a:effectLst>
              <a:uFillTx/>
              <a:latin typeface="Arial" panose="020B0604020202020204" pitchFamily="34" charset="0"/>
              <a:ea typeface="微软雅黑" panose="020B0503020204020204" charset="-122"/>
              <a:cs typeface="+mn-cs"/>
            </a:endParaRPr>
          </a:p>
          <a:p>
            <a:pPr marL="171450" marR="0" indent="-171450" algn="l" defTabSz="914400" rtl="0" eaLnBrk="1" fontAlgn="auto" latinLnBrk="0" hangingPunct="1">
              <a:lnSpc>
                <a:spcPct val="130000"/>
              </a:lnSpc>
              <a:spcBef>
                <a:spcPts val="0"/>
              </a:spcBef>
              <a:spcAft>
                <a:spcPts val="1000"/>
              </a:spcAft>
              <a:buClrTx/>
              <a:buSzTx/>
              <a:buFont typeface="Wingdings" panose="05000000000000000000" charset="0"/>
              <a:buChar char="Ø"/>
            </a:pPr>
            <a:endParaRPr kumimoji="0" lang="zh-CN" altLang="en-US" sz="2000" b="0" i="0" u="none" strike="noStrike" kern="1200" cap="none" spc="150" normalizeH="0" baseline="0" noProof="1">
              <a:solidFill>
                <a:schemeClr val="tx1"/>
              </a:solidFill>
              <a:effectLst/>
              <a:uFillTx/>
              <a:latin typeface="Arial" panose="020B0604020202020204" pitchFamily="34" charset="0"/>
              <a:ea typeface="微软雅黑" panose="020B0503020204020204" charset="-122"/>
              <a:cs typeface="+mn-cs"/>
            </a:endParaRPr>
          </a:p>
        </p:txBody>
      </p:sp>
      <p:sp>
        <p:nvSpPr>
          <p:cNvPr id="4" name="圆角矩形 3"/>
          <p:cNvSpPr/>
          <p:nvPr/>
        </p:nvSpPr>
        <p:spPr>
          <a:xfrm>
            <a:off x="2092325" y="3533775"/>
            <a:ext cx="2247900"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zh-CN" sz="2400" strike="noStrike" noProof="1"/>
              <a:t>专有名词</a:t>
            </a:r>
            <a:endParaRPr lang="zh-CN" altLang="zh-CN" sz="2400" strike="noStrike" noProof="1"/>
          </a:p>
        </p:txBody>
      </p:sp>
      <p:sp>
        <p:nvSpPr>
          <p:cNvPr id="5" name="圆角矩形 4"/>
          <p:cNvSpPr/>
          <p:nvPr/>
        </p:nvSpPr>
        <p:spPr>
          <a:xfrm>
            <a:off x="5408613" y="3533775"/>
            <a:ext cx="2144713"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strike="noStrike" noProof="1"/>
              <a:t>普通名词</a:t>
            </a:r>
            <a:endParaRPr lang="zh-CN" altLang="en-US" sz="2400" strike="noStrike" noProof="1"/>
          </a:p>
        </p:txBody>
      </p:sp>
      <p:cxnSp>
        <p:nvCxnSpPr>
          <p:cNvPr id="6" name="直接连接符 5"/>
          <p:cNvCxnSpPr/>
          <p:nvPr/>
        </p:nvCxnSpPr>
        <p:spPr>
          <a:xfrm flipV="1">
            <a:off x="4006850" y="3313113"/>
            <a:ext cx="520700" cy="220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9050" y="3313113"/>
            <a:ext cx="534988" cy="257175"/>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3721100" y="2592388"/>
            <a:ext cx="2247900" cy="7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zh-CN" sz="3200" strike="noStrike" noProof="1"/>
              <a:t>名词</a:t>
            </a:r>
            <a:endParaRPr lang="zh-CN" altLang="zh-CN" sz="3200" strike="noStrike" noProof="1"/>
          </a:p>
        </p:txBody>
      </p:sp>
      <p:sp>
        <p:nvSpPr>
          <p:cNvPr id="10" name="左弧形箭头 9"/>
          <p:cNvSpPr/>
          <p:nvPr/>
        </p:nvSpPr>
        <p:spPr>
          <a:xfrm rot="19860000">
            <a:off x="6842125" y="4511675"/>
            <a:ext cx="928688" cy="2346325"/>
          </a:xfrm>
          <a:prstGeom prst="curvedRightArrow">
            <a:avLst>
              <a:gd name="adj1" fmla="val 33509"/>
              <a:gd name="adj2" fmla="val 50000"/>
              <a:gd name="adj3" fmla="val 22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1" name="圆角矩形 10"/>
          <p:cNvSpPr/>
          <p:nvPr/>
        </p:nvSpPr>
        <p:spPr>
          <a:xfrm>
            <a:off x="839788" y="4357688"/>
            <a:ext cx="4751388" cy="2344738"/>
          </a:xfrm>
          <a:prstGeom prst="roundRect">
            <a:avLst/>
          </a:prstGeom>
          <a:solidFill>
            <a:schemeClr val="accent1">
              <a:alpha val="5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文本框 11"/>
          <p:cNvSpPr txBox="1"/>
          <p:nvPr/>
        </p:nvSpPr>
        <p:spPr>
          <a:xfrm>
            <a:off x="1225550" y="4481513"/>
            <a:ext cx="4321175" cy="1014412"/>
          </a:xfrm>
          <a:prstGeom prst="rect">
            <a:avLst/>
          </a:prstGeom>
          <a:noFill/>
          <a:ln w="9525">
            <a:noFill/>
          </a:ln>
        </p:spPr>
        <p:txBody>
          <a:bodyPr wrap="square" anchor="t" anchorCtr="0">
            <a:spAutoFit/>
          </a:bodyPr>
          <a:p>
            <a:pPr marL="342900" indent="-342900">
              <a:buFont typeface="Wingdings" panose="05000000000000000000" charset="0"/>
              <a:buChar char="ü"/>
            </a:pPr>
            <a:r>
              <a:rPr lang="zh-CN" altLang="en-US" sz="2000" b="1">
                <a:solidFill>
                  <a:srgbClr val="695227"/>
                </a:solidFill>
                <a:latin typeface="Arial" panose="020B0604020202020204" pitchFamily="34" charset="0"/>
                <a:ea typeface="宋体" panose="02010600030101010101" pitchFamily="2" charset="-122"/>
              </a:rPr>
              <a:t>人名、地名、机构、组织、月份、星期、公共节日等等。</a:t>
            </a:r>
            <a:endParaRPr lang="zh-CN" altLang="en-US" sz="2000" b="1">
              <a:solidFill>
                <a:srgbClr val="695227"/>
              </a:solidFill>
              <a:latin typeface="Arial" panose="020B0604020202020204" pitchFamily="34" charset="0"/>
              <a:ea typeface="宋体" panose="02010600030101010101" pitchFamily="2" charset="-122"/>
            </a:endParaRPr>
          </a:p>
          <a:p>
            <a:pPr marL="342900" indent="-342900">
              <a:buFont typeface="Wingdings" panose="05000000000000000000" charset="0"/>
              <a:buChar char="ü"/>
            </a:pPr>
            <a:r>
              <a:rPr lang="zh-CN" altLang="en-US" sz="2000" b="1">
                <a:solidFill>
                  <a:srgbClr val="695227"/>
                </a:solidFill>
                <a:latin typeface="Arial" panose="020B0604020202020204" pitchFamily="34" charset="0"/>
                <a:ea typeface="宋体" panose="02010600030101010101" pitchFamily="2" charset="-122"/>
              </a:rPr>
              <a:t>首字母要大写。</a:t>
            </a:r>
            <a:endParaRPr lang="zh-CN" altLang="en-US" sz="2000" b="1">
              <a:solidFill>
                <a:srgbClr val="695227"/>
              </a:solidFill>
              <a:latin typeface="Arial" panose="020B0604020202020204" pitchFamily="34" charset="0"/>
              <a:ea typeface="宋体" panose="02010600030101010101" pitchFamily="2" charset="-122"/>
            </a:endParaRPr>
          </a:p>
        </p:txBody>
      </p:sp>
      <p:sp>
        <p:nvSpPr>
          <p:cNvPr id="13" name="文本框 12"/>
          <p:cNvSpPr txBox="1"/>
          <p:nvPr/>
        </p:nvSpPr>
        <p:spPr>
          <a:xfrm>
            <a:off x="1225550" y="5495925"/>
            <a:ext cx="2146300" cy="1016000"/>
          </a:xfrm>
          <a:prstGeom prst="rect">
            <a:avLst/>
          </a:prstGeom>
          <a:noFill/>
          <a:ln w="9525">
            <a:noFill/>
          </a:ln>
        </p:spPr>
        <p:txBody>
          <a:bodyPr wrap="square" anchor="t" anchorCtr="0">
            <a:spAutoFit/>
          </a:bodyPr>
          <a:p>
            <a:pPr>
              <a:buFont typeface="Arial" panose="020B0604020202020204" pitchFamily="34" charset="0"/>
            </a:pPr>
            <a:r>
              <a:rPr lang="en-US" altLang="zh-CN" sz="2000">
                <a:solidFill>
                  <a:srgbClr val="FF0000"/>
                </a:solidFill>
                <a:latin typeface="Comic Sans MS" panose="030F0702030302020204" charset="0"/>
                <a:ea typeface="宋体" panose="02010600030101010101" pitchFamily="2" charset="-122"/>
              </a:rPr>
              <a:t>M</a:t>
            </a:r>
            <a:r>
              <a:rPr lang="en-US" altLang="zh-CN" sz="2000">
                <a:latin typeface="Comic Sans MS" panose="030F0702030302020204" charset="0"/>
                <a:ea typeface="宋体" panose="02010600030101010101" pitchFamily="2" charset="-122"/>
              </a:rPr>
              <a:t>ichael </a:t>
            </a:r>
            <a:r>
              <a:rPr lang="en-US" altLang="zh-CN" sz="2000">
                <a:solidFill>
                  <a:srgbClr val="FF0000"/>
                </a:solidFill>
                <a:latin typeface="Comic Sans MS" panose="030F0702030302020204" charset="0"/>
                <a:ea typeface="宋体" panose="02010600030101010101" pitchFamily="2" charset="-122"/>
              </a:rPr>
              <a:t>J</a:t>
            </a:r>
            <a:r>
              <a:rPr lang="en-US" altLang="zh-CN" sz="2000">
                <a:latin typeface="Comic Sans MS" panose="030F0702030302020204" charset="0"/>
                <a:ea typeface="宋体" panose="02010600030101010101" pitchFamily="2" charset="-122"/>
              </a:rPr>
              <a:t>ackson</a:t>
            </a:r>
            <a:endParaRPr lang="en-US" altLang="zh-CN" sz="2000">
              <a:latin typeface="Comic Sans MS" panose="030F0702030302020204" charset="0"/>
              <a:ea typeface="宋体" panose="02010600030101010101" pitchFamily="2" charset="-122"/>
            </a:endParaRPr>
          </a:p>
          <a:p>
            <a:pPr>
              <a:buFont typeface="Arial" panose="020B0604020202020204" pitchFamily="34" charset="0"/>
            </a:pPr>
            <a:r>
              <a:rPr lang="en-US" altLang="zh-CN" sz="2000">
                <a:solidFill>
                  <a:srgbClr val="FF0000"/>
                </a:solidFill>
                <a:latin typeface="Comic Sans MS" panose="030F0702030302020204" charset="0"/>
                <a:ea typeface="宋体" panose="02010600030101010101" pitchFamily="2" charset="-122"/>
              </a:rPr>
              <a:t>C</a:t>
            </a:r>
            <a:r>
              <a:rPr lang="en-US" altLang="zh-CN" sz="2000">
                <a:latin typeface="Comic Sans MS" panose="030F0702030302020204" charset="0"/>
                <a:ea typeface="宋体" panose="02010600030101010101" pitchFamily="2" charset="-122"/>
              </a:rPr>
              <a:t>hina</a:t>
            </a:r>
            <a:endParaRPr lang="en-US" altLang="zh-CN" sz="2000">
              <a:latin typeface="Comic Sans MS" panose="030F0702030302020204" charset="0"/>
              <a:ea typeface="宋体" panose="02010600030101010101" pitchFamily="2" charset="-122"/>
            </a:endParaRPr>
          </a:p>
          <a:p>
            <a:pPr>
              <a:buFont typeface="Arial" panose="020B0604020202020204" pitchFamily="34" charset="0"/>
            </a:pPr>
            <a:r>
              <a:rPr lang="en-US" altLang="zh-CN" sz="2000">
                <a:solidFill>
                  <a:srgbClr val="FF0000"/>
                </a:solidFill>
                <a:latin typeface="Comic Sans MS" panose="030F0702030302020204" charset="0"/>
                <a:ea typeface="宋体" panose="02010600030101010101" pitchFamily="2" charset="-122"/>
              </a:rPr>
              <a:t>N</a:t>
            </a:r>
            <a:r>
              <a:rPr lang="en-US" altLang="zh-CN" sz="2000">
                <a:latin typeface="Comic Sans MS" panose="030F0702030302020204" charset="0"/>
                <a:ea typeface="宋体" panose="02010600030101010101" pitchFamily="2" charset="-122"/>
              </a:rPr>
              <a:t>ew</a:t>
            </a:r>
            <a:r>
              <a:rPr lang="en-US" altLang="zh-CN" sz="2000">
                <a:solidFill>
                  <a:srgbClr val="0070C0"/>
                </a:solidFill>
                <a:latin typeface="Comic Sans MS" panose="030F0702030302020204" charset="0"/>
                <a:ea typeface="宋体" panose="02010600030101010101" pitchFamily="2" charset="-122"/>
              </a:rPr>
              <a:t> </a:t>
            </a:r>
            <a:r>
              <a:rPr lang="en-US" altLang="zh-CN" sz="2000">
                <a:solidFill>
                  <a:srgbClr val="FF0000"/>
                </a:solidFill>
                <a:latin typeface="Comic Sans MS" panose="030F0702030302020204" charset="0"/>
                <a:ea typeface="宋体" panose="02010600030101010101" pitchFamily="2" charset="-122"/>
              </a:rPr>
              <a:t>Y</a:t>
            </a:r>
            <a:r>
              <a:rPr lang="en-US" altLang="zh-CN" sz="2000">
                <a:latin typeface="Comic Sans MS" panose="030F0702030302020204" charset="0"/>
                <a:ea typeface="宋体" panose="02010600030101010101" pitchFamily="2" charset="-122"/>
              </a:rPr>
              <a:t>ear's</a:t>
            </a:r>
            <a:r>
              <a:rPr lang="en-US" altLang="zh-CN" sz="2000">
                <a:solidFill>
                  <a:srgbClr val="0070C0"/>
                </a:solidFill>
                <a:latin typeface="Comic Sans MS" panose="030F0702030302020204" charset="0"/>
                <a:ea typeface="宋体" panose="02010600030101010101" pitchFamily="2" charset="-122"/>
              </a:rPr>
              <a:t> </a:t>
            </a:r>
            <a:r>
              <a:rPr lang="en-US" altLang="zh-CN" sz="2000">
                <a:solidFill>
                  <a:srgbClr val="FF0000"/>
                </a:solidFill>
                <a:latin typeface="Comic Sans MS" panose="030F0702030302020204" charset="0"/>
                <a:ea typeface="宋体" panose="02010600030101010101" pitchFamily="2" charset="-122"/>
              </a:rPr>
              <a:t>D</a:t>
            </a:r>
            <a:r>
              <a:rPr lang="en-US" altLang="zh-CN" sz="2000">
                <a:latin typeface="Comic Sans MS" panose="030F0702030302020204" charset="0"/>
                <a:ea typeface="宋体" panose="02010600030101010101" pitchFamily="2" charset="-122"/>
              </a:rPr>
              <a:t>ay</a:t>
            </a:r>
            <a:endParaRPr lang="en-US" altLang="zh-CN" sz="2000">
              <a:latin typeface="Comic Sans MS" panose="030F0702030302020204" charset="0"/>
              <a:ea typeface="宋体" panose="02010600030101010101" pitchFamily="2" charset="-122"/>
            </a:endParaRPr>
          </a:p>
        </p:txBody>
      </p:sp>
      <p:sp>
        <p:nvSpPr>
          <p:cNvPr id="14" name="文本框 13"/>
          <p:cNvSpPr txBox="1"/>
          <p:nvPr/>
        </p:nvSpPr>
        <p:spPr>
          <a:xfrm>
            <a:off x="3575050" y="5495925"/>
            <a:ext cx="2146300" cy="1016000"/>
          </a:xfrm>
          <a:prstGeom prst="rect">
            <a:avLst/>
          </a:prstGeom>
          <a:noFill/>
          <a:ln w="9525">
            <a:noFill/>
          </a:ln>
        </p:spPr>
        <p:txBody>
          <a:bodyPr wrap="square" anchor="t" anchorCtr="0">
            <a:spAutoFit/>
          </a:bodyPr>
          <a:p>
            <a:pPr>
              <a:buFont typeface="Arial" panose="020B0604020202020204" pitchFamily="34" charset="0"/>
            </a:pPr>
            <a:r>
              <a:rPr lang="en-US" altLang="zh-CN" sz="2000">
                <a:solidFill>
                  <a:srgbClr val="FF0000"/>
                </a:solidFill>
                <a:latin typeface="Comic Sans MS" panose="030F0702030302020204" charset="0"/>
                <a:ea typeface="宋体" panose="02010600030101010101" pitchFamily="2" charset="-122"/>
              </a:rPr>
              <a:t>M</a:t>
            </a:r>
            <a:r>
              <a:rPr lang="en-US" altLang="zh-CN" sz="2000">
                <a:latin typeface="Comic Sans MS" panose="030F0702030302020204" charset="0"/>
                <a:ea typeface="宋体" panose="02010600030101010101" pitchFamily="2" charset="-122"/>
              </a:rPr>
              <a:t>arch</a:t>
            </a:r>
            <a:endParaRPr lang="en-US" altLang="zh-CN" sz="2000">
              <a:latin typeface="Comic Sans MS" panose="030F0702030302020204" charset="0"/>
              <a:ea typeface="宋体" panose="02010600030101010101" pitchFamily="2" charset="-122"/>
            </a:endParaRPr>
          </a:p>
          <a:p>
            <a:pPr>
              <a:buFont typeface="Arial" panose="020B0604020202020204" pitchFamily="34" charset="0"/>
            </a:pPr>
            <a:r>
              <a:rPr lang="en-US" altLang="zh-CN" sz="2000">
                <a:solidFill>
                  <a:srgbClr val="FF0000"/>
                </a:solidFill>
                <a:latin typeface="Comic Sans MS" panose="030F0702030302020204" charset="0"/>
                <a:ea typeface="宋体" panose="02010600030101010101" pitchFamily="2" charset="-122"/>
              </a:rPr>
              <a:t>F</a:t>
            </a:r>
            <a:r>
              <a:rPr lang="en-US" altLang="zh-CN" sz="2000">
                <a:latin typeface="Comic Sans MS" panose="030F0702030302020204" charset="0"/>
                <a:ea typeface="宋体" panose="02010600030101010101" pitchFamily="2" charset="-122"/>
              </a:rPr>
              <a:t>riday</a:t>
            </a:r>
            <a:endParaRPr lang="en-US" altLang="zh-CN" sz="2000">
              <a:latin typeface="Comic Sans MS" panose="030F0702030302020204" charset="0"/>
              <a:ea typeface="宋体" panose="02010600030101010101" pitchFamily="2" charset="-122"/>
            </a:endParaRPr>
          </a:p>
          <a:p>
            <a:pPr>
              <a:buFont typeface="Arial" panose="020B0604020202020204" pitchFamily="34" charset="0"/>
            </a:pPr>
            <a:r>
              <a:rPr lang="en-US" altLang="zh-CN" sz="2000">
                <a:solidFill>
                  <a:srgbClr val="0070C0"/>
                </a:solidFill>
                <a:latin typeface="Comic Sans MS" panose="030F0702030302020204" charset="0"/>
                <a:ea typeface="宋体" panose="02010600030101010101" pitchFamily="2" charset="-122"/>
              </a:rPr>
              <a:t>t</a:t>
            </a:r>
            <a:r>
              <a:rPr lang="en-US" altLang="zh-CN" sz="2000">
                <a:latin typeface="Comic Sans MS" panose="030F0702030302020204" charset="0"/>
                <a:ea typeface="宋体" panose="02010600030101010101" pitchFamily="2" charset="-122"/>
              </a:rPr>
              <a:t>he </a:t>
            </a:r>
            <a:r>
              <a:rPr lang="en-US" altLang="zh-CN" sz="2000">
                <a:solidFill>
                  <a:srgbClr val="FF0000"/>
                </a:solidFill>
                <a:latin typeface="Comic Sans MS" panose="030F0702030302020204" charset="0"/>
                <a:ea typeface="宋体" panose="02010600030101010101" pitchFamily="2" charset="-122"/>
              </a:rPr>
              <a:t>G</a:t>
            </a:r>
            <a:r>
              <a:rPr lang="en-US" altLang="zh-CN" sz="2000">
                <a:latin typeface="Comic Sans MS" panose="030F0702030302020204" charset="0"/>
                <a:ea typeface="宋体" panose="02010600030101010101" pitchFamily="2" charset="-122"/>
              </a:rPr>
              <a:t>reat </a:t>
            </a:r>
            <a:r>
              <a:rPr lang="en-US" altLang="zh-CN" sz="2000">
                <a:solidFill>
                  <a:srgbClr val="FF0000"/>
                </a:solidFill>
                <a:latin typeface="Comic Sans MS" panose="030F0702030302020204" charset="0"/>
                <a:ea typeface="宋体" panose="02010600030101010101" pitchFamily="2" charset="-122"/>
              </a:rPr>
              <a:t>W</a:t>
            </a:r>
            <a:r>
              <a:rPr lang="en-US" altLang="zh-CN" sz="2000">
                <a:latin typeface="Comic Sans MS" panose="030F0702030302020204" charset="0"/>
                <a:ea typeface="宋体" panose="02010600030101010101" pitchFamily="2" charset="-122"/>
              </a:rPr>
              <a:t>all</a:t>
            </a:r>
            <a:endParaRPr lang="en-US" altLang="zh-CN" sz="2000">
              <a:latin typeface="Comic Sans MS" panose="030F0702030302020204" charset="0"/>
              <a:ea typeface="宋体" panose="02010600030101010101" pitchFamily="2" charset="-122"/>
            </a:endParaRPr>
          </a:p>
        </p:txBody>
      </p:sp>
      <p:cxnSp>
        <p:nvCxnSpPr>
          <p:cNvPr id="15" name="直接连接符 14"/>
          <p:cNvCxnSpPr/>
          <p:nvPr/>
        </p:nvCxnSpPr>
        <p:spPr>
          <a:xfrm>
            <a:off x="3452813" y="5640388"/>
            <a:ext cx="6350" cy="81280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云形标注 15"/>
          <p:cNvSpPr/>
          <p:nvPr/>
        </p:nvSpPr>
        <p:spPr>
          <a:xfrm rot="960000">
            <a:off x="5026025" y="2027238"/>
            <a:ext cx="3937000" cy="3803650"/>
          </a:xfrm>
          <a:prstGeom prst="cloudCallout">
            <a:avLst/>
          </a:prstGeom>
          <a:gradFill>
            <a:gsLst>
              <a:gs pos="94000">
                <a:srgbClr val="B3CED5"/>
              </a:gs>
              <a:gs pos="0">
                <a:srgbClr val="DDE3D8"/>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文本框 16"/>
          <p:cNvSpPr txBox="1"/>
          <p:nvPr/>
        </p:nvSpPr>
        <p:spPr>
          <a:xfrm>
            <a:off x="5546725" y="2924175"/>
            <a:ext cx="3095625" cy="1938338"/>
          </a:xfrm>
          <a:prstGeom prst="rect">
            <a:avLst/>
          </a:prstGeom>
          <a:noFill/>
          <a:ln w="9525">
            <a:noFill/>
          </a:ln>
        </p:spPr>
        <p:txBody>
          <a:bodyPr wrap="square" anchor="t" anchorCtr="0">
            <a:spAutoFit/>
          </a:bodyPr>
          <a:p>
            <a:r>
              <a:rPr lang="en-US" altLang="zh-CN" sz="2000">
                <a:latin typeface="Comic Sans MS" panose="030F0702030302020204" charset="0"/>
                <a:ea typeface="宋体" panose="02010600030101010101" pitchFamily="2" charset="-122"/>
              </a:rPr>
              <a:t>Tips:</a:t>
            </a:r>
            <a:r>
              <a:rPr lang="zh-CN" altLang="zh-CN" sz="2000">
                <a:latin typeface="Comic Sans MS" panose="030F0702030302020204" charset="0"/>
                <a:ea typeface="宋体" panose="02010600030101010101" pitchFamily="2" charset="-122"/>
              </a:rPr>
              <a:t>需要首字母大写的是</a:t>
            </a:r>
            <a:r>
              <a:rPr lang="zh-CN" altLang="zh-CN" sz="2000">
                <a:solidFill>
                  <a:srgbClr val="FF0000"/>
                </a:solidFill>
                <a:latin typeface="Comic Sans MS" panose="030F0702030302020204" charset="0"/>
                <a:ea typeface="宋体" panose="02010600030101010101" pitchFamily="2" charset="-122"/>
              </a:rPr>
              <a:t>实词，即具有实在意义的词。</a:t>
            </a:r>
            <a:r>
              <a:rPr lang="zh-CN" altLang="zh-CN" sz="2000">
                <a:latin typeface="Comic Sans MS" panose="030F0702030302020204" charset="0"/>
                <a:ea typeface="宋体" panose="02010600030101010101" pitchFamily="2" charset="-122"/>
              </a:rPr>
              <a:t>而像</a:t>
            </a:r>
            <a:r>
              <a:rPr lang="en-US" altLang="zh-CN" sz="2000">
                <a:latin typeface="Comic Sans MS" panose="030F0702030302020204" charset="0"/>
                <a:ea typeface="宋体" panose="02010600030101010101" pitchFamily="2" charset="-122"/>
              </a:rPr>
              <a:t>a, an, the, in, on, at, with</a:t>
            </a:r>
            <a:r>
              <a:rPr lang="zh-CN" altLang="en-US" sz="2000">
                <a:latin typeface="Comic Sans MS" panose="030F0702030302020204" charset="0"/>
                <a:ea typeface="宋体" panose="02010600030101010101" pitchFamily="2" charset="-122"/>
              </a:rPr>
              <a:t>等这些词语属于虚词。</a:t>
            </a:r>
            <a:endParaRPr lang="zh-CN" altLang="zh-CN" sz="2000">
              <a:latin typeface="Comic Sans MS" panose="030F0702030302020204" charset="0"/>
              <a:ea typeface="宋体" panose="02010600030101010101" pitchFamily="2" charset="-122"/>
            </a:endParaRPr>
          </a:p>
          <a:p>
            <a:endParaRPr lang="zh-CN" altLang="zh-CN" sz="2000">
              <a:latin typeface="Comic Sans MS" panose="030F070203030202020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charRg st="6" end="45"/>
                                            </p:txEl>
                                          </p:spTgt>
                                        </p:tgtEl>
                                        <p:attrNameLst>
                                          <p:attrName>style.visibility</p:attrName>
                                        </p:attrNameLst>
                                      </p:cBhvr>
                                      <p:to>
                                        <p:strVal val="visible"/>
                                      </p:to>
                                    </p:set>
                                    <p:animEffect transition="in" filter="wipe(down)">
                                      <p:cBhvr>
                                        <p:cTn id="11" dur="500"/>
                                        <p:tgtEl>
                                          <p:spTgt spid="3">
                                            <p:txEl>
                                              <p:charRg st="6" end="4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charRg st="45" end="5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par>
                                <p:cTn id="27" presetID="2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
                                            <p:txEl>
                                              <p:charRg st="0" end="2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xEl>
                                              <p:charRg st="26" end="3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1"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ppt_x</p:attrName>
                                        </p:attrNameLst>
                                      </p:cBhvr>
                                      <p:tavLst>
                                        <p:tav tm="0">
                                          <p:val>
                                            <p:strVal val="#ppt_x"/>
                                          </p:val>
                                        </p:tav>
                                        <p:tav tm="100000">
                                          <p:val>
                                            <p:strVal val="#ppt_x"/>
                                          </p:val>
                                        </p:tav>
                                      </p:tavLst>
                                    </p:anim>
                                    <p:anim calcmode="lin" valueType="num">
                                      <p:cBhvr>
                                        <p:cTn id="65" dur="500" fill="hold"/>
                                        <p:tgtEl>
                                          <p:spTgt spid="17"/>
                                        </p:tgtEl>
                                        <p:attrNameLst>
                                          <p:attrName>ppt_y</p:attrName>
                                        </p:attrNameLst>
                                      </p:cBhvr>
                                      <p:tavLst>
                                        <p:tav tm="0">
                                          <p:val>
                                            <p:strVal val="1+#ppt_h/2"/>
                                          </p:val>
                                        </p:tav>
                                        <p:tav tm="100000">
                                          <p:val>
                                            <p:strVal val="#ppt_y"/>
                                          </p:val>
                                        </p:tav>
                                      </p:tavLst>
                                    </p:anim>
                                  </p:childTnLst>
                                </p:cTn>
                              </p:par>
                              <p:par>
                                <p:cTn id="66" presetID="2" presetClass="entr" presetSubtype="4" fill="hold" grpId="1"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ppt_x</p:attrName>
                                        </p:attrNameLst>
                                      </p:cBhvr>
                                      <p:tavLst>
                                        <p:tav tm="0">
                                          <p:val>
                                            <p:strVal val="#ppt_x"/>
                                          </p:val>
                                        </p:tav>
                                        <p:tav tm="100000">
                                          <p:val>
                                            <p:strVal val="#ppt_x"/>
                                          </p:val>
                                        </p:tav>
                                      </p:tavLst>
                                    </p:anim>
                                    <p:anim calcmode="lin" valueType="num">
                                      <p:cBhvr>
                                        <p:cTn id="6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0" nodeType="clickEffect">
                                  <p:stCondLst>
                                    <p:cond delay="0"/>
                                  </p:stCondLst>
                                  <p:childTnLst>
                                    <p:anim calcmode="lin" valueType="num">
                                      <p:cBhvr>
                                        <p:cTn id="73" dur="500"/>
                                        <p:tgtEl>
                                          <p:spTgt spid="16"/>
                                        </p:tgtEl>
                                        <p:attrNameLst>
                                          <p:attrName>ppt_x</p:attrName>
                                        </p:attrNameLst>
                                      </p:cBhvr>
                                      <p:tavLst>
                                        <p:tav tm="0">
                                          <p:val>
                                            <p:strVal val="ppt_x"/>
                                          </p:val>
                                        </p:tav>
                                        <p:tav tm="100000">
                                          <p:val>
                                            <p:strVal val="ppt_x"/>
                                          </p:val>
                                        </p:tav>
                                      </p:tavLst>
                                    </p:anim>
                                    <p:anim calcmode="lin" valueType="num">
                                      <p:cBhvr>
                                        <p:cTn id="74" dur="500"/>
                                        <p:tgtEl>
                                          <p:spTgt spid="16"/>
                                        </p:tgtEl>
                                        <p:attrNameLst>
                                          <p:attrName>ppt_y</p:attrName>
                                        </p:attrNameLst>
                                      </p:cBhvr>
                                      <p:tavLst>
                                        <p:tav tm="0">
                                          <p:val>
                                            <p:strVal val="ppt_y"/>
                                          </p:val>
                                        </p:tav>
                                        <p:tav tm="100000">
                                          <p:val>
                                            <p:strVal val="1+ppt_h/2"/>
                                          </p:val>
                                        </p:tav>
                                      </p:tavLst>
                                    </p:anim>
                                    <p:set>
                                      <p:cBhvr>
                                        <p:cTn id="75" dur="1" fill="hold">
                                          <p:stCondLst>
                                            <p:cond delay="499"/>
                                          </p:stCondLst>
                                        </p:cTn>
                                        <p:tgtEl>
                                          <p:spTgt spid="16"/>
                                        </p:tgtEl>
                                        <p:attrNameLst>
                                          <p:attrName>style.visibility</p:attrName>
                                        </p:attrNameLst>
                                      </p:cBhvr>
                                      <p:to>
                                        <p:strVal val="hidden"/>
                                      </p:to>
                                    </p:set>
                                  </p:childTnLst>
                                </p:cTn>
                              </p:par>
                              <p:par>
                                <p:cTn id="76" presetID="2" presetClass="exit" presetSubtype="4" fill="hold" grpId="0" nodeType="withEffect">
                                  <p:stCondLst>
                                    <p:cond delay="0"/>
                                  </p:stCondLst>
                                  <p:childTnLst>
                                    <p:anim calcmode="lin" valueType="num">
                                      <p:cBhvr>
                                        <p:cTn id="77" dur="500"/>
                                        <p:tgtEl>
                                          <p:spTgt spid="17"/>
                                        </p:tgtEl>
                                        <p:attrNameLst>
                                          <p:attrName>ppt_x</p:attrName>
                                        </p:attrNameLst>
                                      </p:cBhvr>
                                      <p:tavLst>
                                        <p:tav tm="0">
                                          <p:val>
                                            <p:strVal val="ppt_x"/>
                                          </p:val>
                                        </p:tav>
                                        <p:tav tm="100000">
                                          <p:val>
                                            <p:strVal val="ppt_x"/>
                                          </p:val>
                                        </p:tav>
                                      </p:tavLst>
                                    </p:anim>
                                    <p:anim calcmode="lin" valueType="num">
                                      <p:cBhvr>
                                        <p:cTn id="78" dur="500"/>
                                        <p:tgtEl>
                                          <p:spTgt spid="17"/>
                                        </p:tgtEl>
                                        <p:attrNameLst>
                                          <p:attrName>ppt_y</p:attrName>
                                        </p:attrNameLst>
                                      </p:cBhvr>
                                      <p:tavLst>
                                        <p:tav tm="0">
                                          <p:val>
                                            <p:strVal val="ppt_y"/>
                                          </p:val>
                                        </p:tav>
                                        <p:tav tm="100000">
                                          <p:val>
                                            <p:strVal val="1+ppt_h/2"/>
                                          </p:val>
                                        </p:tav>
                                      </p:tavLst>
                                    </p:anim>
                                    <p:set>
                                      <p:cBhvr>
                                        <p:cTn id="79" dur="1" fill="hold">
                                          <p:stCondLst>
                                            <p:cond delay="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5" grpId="0" bldLvl="0" animBg="1"/>
      <p:bldP spid="11" grpId="0" bldLvl="0" animBg="1"/>
      <p:bldP spid="13" grpId="0"/>
      <p:bldP spid="14" grpId="0"/>
      <p:bldP spid="16" grpId="0" animBg="1"/>
      <p:bldP spid="17" grpId="0"/>
      <p:bldP spid="10" grpId="0" animBg="1"/>
      <p:bldP spid="17" grpId="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二、名词的数</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1025525" y="1379538"/>
            <a:ext cx="415925" cy="1568450"/>
          </a:xfrm>
          <a:prstGeom prst="rect">
            <a:avLst/>
          </a:prstGeom>
          <a:noFill/>
          <a:ln>
            <a:solidFill>
              <a:schemeClr val="tx1"/>
            </a:solidFill>
          </a:ln>
        </p:spPr>
        <p:txBody>
          <a:bodyPr wrap="square" rtlCol="0">
            <a:spAutoFit/>
          </a:bodyPr>
          <a:p>
            <a:r>
              <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名词的数</a:t>
            </a:r>
            <a:endParaRPr lang="zh-CN" altLang="zh-CN" sz="2400" noProof="1">
              <a:effectLst>
                <a:outerShdw blurRad="38100" dist="19050" dir="2700000" algn="tl" rotWithShape="0">
                  <a:schemeClr val="dk1">
                    <a:alpha val="40000"/>
                  </a:schemeClr>
                </a:outerShdw>
              </a:effectLst>
            </a:endParaRPr>
          </a:p>
        </p:txBody>
      </p:sp>
      <p:sp>
        <p:nvSpPr>
          <p:cNvPr id="9" name="右箭头 8"/>
          <p:cNvSpPr/>
          <p:nvPr/>
        </p:nvSpPr>
        <p:spPr>
          <a:xfrm>
            <a:off x="1606550" y="1911350"/>
            <a:ext cx="792163" cy="503238"/>
          </a:xfrm>
          <a:prstGeom prst="rightArrow">
            <a:avLst/>
          </a:prstGeom>
          <a:gradFill>
            <a:gsLst>
              <a:gs pos="100000">
                <a:srgbClr val="545454"/>
              </a:gs>
              <a:gs pos="1000">
                <a:srgbClr val="E7E9E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0" name="文本框 19"/>
          <p:cNvSpPr txBox="1"/>
          <p:nvPr/>
        </p:nvSpPr>
        <p:spPr>
          <a:xfrm>
            <a:off x="4040188" y="2765425"/>
            <a:ext cx="1855788" cy="460375"/>
          </a:xfrm>
          <a:prstGeom prst="rect">
            <a:avLst/>
          </a:prstGeom>
          <a:solidFill>
            <a:schemeClr val="bg1">
              <a:lumMod val="85000"/>
            </a:schemeClr>
          </a:solidFill>
        </p:spPr>
        <p:txBody>
          <a:bodyPr wrap="square" rtlCol="0">
            <a:spAutoFit/>
          </a:bodyPr>
          <a:p>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不可数名词</a:t>
            </a:r>
            <a:endParaRPr lang="zh-CN" altLang="en-US" sz="2400" noProof="1">
              <a:effectLst>
                <a:outerShdw blurRad="38100" dist="19050" dir="2700000" algn="tl" rotWithShape="0">
                  <a:schemeClr val="dk1">
                    <a:alpha val="40000"/>
                  </a:schemeClr>
                </a:outerShdw>
              </a:effectLst>
            </a:endParaRPr>
          </a:p>
        </p:txBody>
      </p:sp>
      <p:sp>
        <p:nvSpPr>
          <p:cNvPr id="21" name="矩形 20"/>
          <p:cNvSpPr/>
          <p:nvPr/>
        </p:nvSpPr>
        <p:spPr>
          <a:xfrm>
            <a:off x="2398713" y="1933575"/>
            <a:ext cx="1408113" cy="460375"/>
          </a:xfrm>
          <a:prstGeom prst="rect">
            <a:avLst/>
          </a:prstGeom>
          <a:noFill/>
          <a:ln>
            <a:noFill/>
          </a:ln>
        </p:spPr>
        <p:txBody>
          <a:bodyPr wrap="none" rtlCol="0" anchor="t">
            <a:spAutoFit/>
          </a:bodyPr>
          <a:p>
            <a:pPr algn="ctr" fontAlgn="base"/>
            <a:r>
              <a:rPr lang="zh-CN" altLang="en-US" sz="2400" b="1" strike="noStrike" noProof="1">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普通名词</a:t>
            </a:r>
            <a:endParaRPr lang="zh-CN" altLang="en-US" sz="2400" b="1" strike="noStrike" noProof="1">
              <a:solidFill>
                <a:schemeClr val="accent1"/>
              </a:solidFill>
              <a:effectLst>
                <a:outerShdw blurRad="38100" dist="25400" dir="5400000" algn="ctr" rotWithShape="0">
                  <a:srgbClr val="6E747A">
                    <a:alpha val="43000"/>
                  </a:srgbClr>
                </a:outerShdw>
              </a:effectLst>
            </a:endParaRPr>
          </a:p>
        </p:txBody>
      </p:sp>
      <p:sp>
        <p:nvSpPr>
          <p:cNvPr id="22" name="左中括号 21"/>
          <p:cNvSpPr/>
          <p:nvPr/>
        </p:nvSpPr>
        <p:spPr>
          <a:xfrm>
            <a:off x="3827463" y="1225550"/>
            <a:ext cx="153988" cy="178117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23" name="文本框 22"/>
          <p:cNvSpPr txBox="1"/>
          <p:nvPr/>
        </p:nvSpPr>
        <p:spPr>
          <a:xfrm>
            <a:off x="4040505" y="1040765"/>
            <a:ext cx="1443355" cy="460375"/>
          </a:xfrm>
          <a:prstGeom prst="rect">
            <a:avLst/>
          </a:prstGeom>
          <a:solidFill>
            <a:schemeClr val="bg1">
              <a:lumMod val="85000"/>
            </a:schemeClr>
          </a:solidFill>
          <a:ln>
            <a:solidFill>
              <a:schemeClr val="bg1">
                <a:lumMod val="75000"/>
              </a:schemeClr>
            </a:solidFill>
          </a:ln>
        </p:spPr>
        <p:txBody>
          <a:bodyPr wrap="square" rtlCol="0">
            <a:spAutoFit/>
            <a:scene3d>
              <a:camera prst="orthographicFront"/>
              <a:lightRig rig="threePt" dir="t"/>
            </a:scene3d>
          </a:bodyPr>
          <a:p>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可数名词</a:t>
            </a:r>
            <a:endParaRPr lang="zh-CN" altLang="en-US" sz="2400" noProof="1">
              <a:effectLst>
                <a:outerShdw blurRad="38100" dist="19050" dir="2700000" algn="tl" rotWithShape="0">
                  <a:schemeClr val="dk1">
                    <a:alpha val="40000"/>
                  </a:schemeClr>
                </a:outerShdw>
              </a:effectLst>
            </a:endParaRPr>
          </a:p>
        </p:txBody>
      </p:sp>
      <p:sp>
        <p:nvSpPr>
          <p:cNvPr id="24" name="文本框 23"/>
          <p:cNvSpPr txBox="1"/>
          <p:nvPr/>
        </p:nvSpPr>
        <p:spPr>
          <a:xfrm>
            <a:off x="6229350" y="1979613"/>
            <a:ext cx="1443038" cy="368300"/>
          </a:xfrm>
          <a:prstGeom prst="rect">
            <a:avLst/>
          </a:prstGeom>
          <a:noFill/>
          <a:ln>
            <a:solidFill>
              <a:schemeClr val="tx1">
                <a:lumMod val="50000"/>
                <a:lumOff val="50000"/>
              </a:schemeClr>
            </a:solidFill>
          </a:ln>
        </p:spPr>
        <p:txBody>
          <a:bodyPr wrap="square" rtlCol="0">
            <a:spAutoFit/>
          </a:bodyPr>
          <a:p>
            <a:pPr>
              <a:buClrTx/>
              <a:buSzTx/>
              <a:buFontTx/>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部分名词</a:t>
            </a:r>
            <a:endParaRPr lang="zh-CN" altLang="en-US" sz="2400" noProof="1">
              <a:effectLst>
                <a:outerShdw blurRad="38100" dist="19050" dir="2700000" algn="tl" rotWithShape="0">
                  <a:schemeClr val="dk1">
                    <a:alpha val="40000"/>
                  </a:schemeClr>
                </a:outerShdw>
              </a:effectLst>
              <a:sym typeface="+mn-ea"/>
            </a:endParaRPr>
          </a:p>
        </p:txBody>
      </p:sp>
      <p:cxnSp>
        <p:nvCxnSpPr>
          <p:cNvPr id="25" name="直接箭头连接符 24"/>
          <p:cNvCxnSpPr/>
          <p:nvPr/>
        </p:nvCxnSpPr>
        <p:spPr>
          <a:xfrm flipH="1" flipV="1">
            <a:off x="5354638" y="1549400"/>
            <a:ext cx="762000" cy="534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5354638" y="2336800"/>
            <a:ext cx="76200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600450" y="2516188"/>
            <a:ext cx="2736850" cy="958850"/>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文本框 2"/>
          <p:cNvSpPr txBox="1"/>
          <p:nvPr/>
        </p:nvSpPr>
        <p:spPr>
          <a:xfrm>
            <a:off x="3130550" y="3578225"/>
            <a:ext cx="3927475" cy="368300"/>
          </a:xfrm>
          <a:prstGeom prst="rect">
            <a:avLst/>
          </a:prstGeom>
          <a:solidFill>
            <a:srgbClr val="DBC69D">
              <a:alpha val="42999"/>
            </a:srgbClr>
          </a:solidFill>
          <a:ln w="9525">
            <a:noFill/>
          </a:ln>
        </p:spPr>
        <p:txBody>
          <a:bodyPr wrap="square" anchor="t" anchorCtr="0">
            <a:spAutoFit/>
          </a:bodyPr>
          <a:p>
            <a:r>
              <a:rPr lang="zh-CN" altLang="en-US">
                <a:latin typeface="Arial" panose="020B0604020202020204" pitchFamily="34" charset="0"/>
                <a:ea typeface="宋体" panose="02010600030101010101" pitchFamily="2" charset="-122"/>
              </a:rPr>
              <a:t>无法用具体数字来计算的事物和概念</a:t>
            </a:r>
            <a:endParaRPr lang="zh-CN" altLang="en-US">
              <a:latin typeface="Arial" panose="020B0604020202020204" pitchFamily="34" charset="0"/>
              <a:ea typeface="宋体" panose="02010600030101010101" pitchFamily="2" charset="-122"/>
            </a:endParaRPr>
          </a:p>
        </p:txBody>
      </p:sp>
      <p:cxnSp>
        <p:nvCxnSpPr>
          <p:cNvPr id="4" name="直接箭头连接符 3"/>
          <p:cNvCxnSpPr/>
          <p:nvPr/>
        </p:nvCxnSpPr>
        <p:spPr>
          <a:xfrm flipH="1">
            <a:off x="3708400" y="4016375"/>
            <a:ext cx="398463"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4960938" y="3949700"/>
            <a:ext cx="0" cy="395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919788" y="3978275"/>
            <a:ext cx="452438" cy="31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238375" y="4406900"/>
            <a:ext cx="1727200" cy="130016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zh-CN" b="1" strike="noStrike" noProof="1"/>
              <a:t>物质名词</a:t>
            </a:r>
            <a:endParaRPr lang="zh-CN" altLang="zh-CN" b="1" strike="noStrike" noProof="1"/>
          </a:p>
        </p:txBody>
      </p:sp>
      <p:sp>
        <p:nvSpPr>
          <p:cNvPr id="10" name="椭圆 9"/>
          <p:cNvSpPr/>
          <p:nvPr/>
        </p:nvSpPr>
        <p:spPr>
          <a:xfrm>
            <a:off x="4097338" y="4406900"/>
            <a:ext cx="1727200" cy="130016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t>抽象名词</a:t>
            </a:r>
            <a:endParaRPr lang="zh-CN" altLang="en-US" b="1" strike="noStrike" noProof="1"/>
          </a:p>
        </p:txBody>
      </p:sp>
      <p:sp>
        <p:nvSpPr>
          <p:cNvPr id="11" name="椭圆 10"/>
          <p:cNvSpPr/>
          <p:nvPr/>
        </p:nvSpPr>
        <p:spPr>
          <a:xfrm>
            <a:off x="5945188" y="4406900"/>
            <a:ext cx="1727200" cy="130016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t>部分集体名词</a:t>
            </a:r>
            <a:endParaRPr lang="zh-CN" altLang="en-US" b="1" strike="noStrike" noProof="1"/>
          </a:p>
        </p:txBody>
      </p:sp>
      <p:sp>
        <p:nvSpPr>
          <p:cNvPr id="12" name="文本框 11"/>
          <p:cNvSpPr txBox="1"/>
          <p:nvPr/>
        </p:nvSpPr>
        <p:spPr>
          <a:xfrm>
            <a:off x="2398713" y="5880100"/>
            <a:ext cx="5273675" cy="644525"/>
          </a:xfrm>
          <a:prstGeom prst="rect">
            <a:avLst/>
          </a:prstGeom>
          <a:solidFill>
            <a:srgbClr val="DBC69D">
              <a:alpha val="42999"/>
            </a:srgbClr>
          </a:solidFill>
          <a:ln w="9525">
            <a:noFill/>
          </a:ln>
        </p:spPr>
        <p:txBody>
          <a:bodyPr wrap="square" anchor="t" anchorCtr="0">
            <a:spAutoFit/>
          </a:bodyPr>
          <a:p>
            <a:r>
              <a:rPr lang="zh-CN" altLang="en-US">
                <a:latin typeface="Arial" panose="020B0604020202020204" pitchFamily="34" charset="0"/>
                <a:ea typeface="宋体" panose="02010600030101010101" pitchFamily="2" charset="-122"/>
              </a:rPr>
              <a:t>一般没有复数形式，但在某些具体情况下也可以用复数形式或变成可数名词</a:t>
            </a:r>
            <a:endParaRPr lang="zh-CN" altLang="en-US">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blinds(horizontal)">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bldLvl="0" animBg="1"/>
      <p:bldP spid="21" grpId="0"/>
      <p:bldP spid="22" grpId="0" bldLvl="0" animBg="1"/>
      <p:bldP spid="23" grpId="0" bldLvl="0" animBg="1"/>
      <p:bldP spid="20" grpId="0" bldLvl="0" animBg="1"/>
      <p:bldP spid="24" grpId="0" bldLvl="0" animBg="1"/>
      <p:bldP spid="28" grpId="0" bldLvl="0" animBg="1"/>
      <p:bldP spid="3" grpId="0" animBg="1"/>
      <p:bldP spid="8"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cs typeface="+mj-cs"/>
                <a:sym typeface="微软雅黑" panose="020B0503020204020204" charset="-122"/>
              </a:rPr>
              <a:t>二、名词的数</a:t>
            </a:r>
            <a:r>
              <a:rPr kumimoji="0" lang="en-US" altLang="zh-CN" sz="2800" b="1" i="0" u="none" strike="noStrike" kern="1200" cap="none" spc="200" normalizeH="0" baseline="0" noProof="1">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0070C0"/>
                </a:solidFill>
                <a:effectLst/>
                <a:uFillTx/>
                <a:latin typeface="Arial" panose="020B0604020202020204" pitchFamily="34" charset="0"/>
                <a:ea typeface="微软雅黑" panose="020B0503020204020204" charset="-122"/>
                <a:cs typeface="+mj-cs"/>
                <a:sym typeface="微软雅黑" panose="020B0503020204020204" charset="-122"/>
              </a:rPr>
              <a:t>不可数名词</a:t>
            </a:r>
            <a:endParaRPr kumimoji="0" lang="zh-CN" altLang="en-US" sz="2800" b="1" i="0" u="none" strike="noStrike" kern="1200" cap="none" spc="200" normalizeH="0" baseline="0" noProof="1">
              <a:solidFill>
                <a:srgbClr val="0070C0"/>
              </a:solidFill>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3" name="文本框 2"/>
          <p:cNvSpPr txBox="1"/>
          <p:nvPr/>
        </p:nvSpPr>
        <p:spPr>
          <a:xfrm>
            <a:off x="387350" y="1106488"/>
            <a:ext cx="8499475" cy="7623175"/>
          </a:xfrm>
          <a:prstGeom prst="rect">
            <a:avLst/>
          </a:prstGeom>
          <a:noFill/>
        </p:spPr>
        <p:txBody>
          <a:bodyPr wrap="square" rtlCol="0">
            <a:spAutoFit/>
          </a:bodyPr>
          <a:p>
            <a:pPr marL="457200" indent="-457200">
              <a:lnSpc>
                <a:spcPct val="120000"/>
              </a:lnSpc>
              <a:buClr>
                <a:srgbClr val="0070C0"/>
              </a:buClr>
              <a:buFont typeface="+mj-lt"/>
              <a:buAutoNum type="arabicPeriod"/>
            </a:pPr>
            <a:r>
              <a:rPr lang="zh-CN" altLang="en-US" sz="2400" noProof="1">
                <a:solidFill>
                  <a:srgbClr val="0070C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有些不可数的物质名词在表示不同类别时，可以用复数形式。</a:t>
            </a:r>
            <a:endParaRPr lang="zh-CN" altLang="en-US" sz="2400" noProof="1">
              <a:solidFill>
                <a:srgbClr val="C0000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fruit</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水果</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—fruits</a:t>
            </a:r>
            <a:r>
              <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各种水果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food</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食物</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—foods</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（各种食物）</a:t>
            </a:r>
            <a:endPar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marL="457200" indent="-457200">
              <a:lnSpc>
                <a:spcPct val="120000"/>
              </a:lnSpc>
              <a:buFont typeface="+mj-lt"/>
              <a:buAutoNum type="arabicPeriod" startAt="2"/>
            </a:pPr>
            <a:r>
              <a:rPr lang="zh-CN" altLang="en-US" sz="2400" noProof="1">
                <a:solidFill>
                  <a:srgbClr val="0070C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mn-ea"/>
              </a:rPr>
              <a:t>有些物质名词或抽象名词的单复数形式分别表示不同的意义。</a:t>
            </a:r>
            <a:endParaRPr lang="zh-CN" altLang="en-US" sz="2400" noProof="1">
              <a:solidFill>
                <a:srgbClr val="C00000"/>
              </a:solidFill>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custom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风俗</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customs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海关</a:t>
            </a:r>
            <a:endPar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value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价值</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—values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价值观</a:t>
            </a:r>
            <a:endPar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exercise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锻炼</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—exercises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练习</a:t>
            </a:r>
            <a:endPar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need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需要</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needs </a:t>
            </a:r>
            <a:r>
              <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需要的事物</a:t>
            </a:r>
            <a:endPar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zh-CN"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beauty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美丽</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 beauty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美人</a:t>
            </a:r>
            <a:endPar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youth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青春</a:t>
            </a: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 youth </a:t>
            </a:r>
            <a:r>
              <a:rPr lang="zh-CN" altLang="en-US"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小伙子</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a:p>
            <a:pPr>
              <a:lnSpc>
                <a:spcPct val="120000"/>
              </a:lnSpc>
              <a:buFont typeface="+mj-ea"/>
            </a:pPr>
            <a:r>
              <a:rPr lang="en-US" altLang="zh-CN" sz="2400" noProof="1">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rPr>
              <a:t>                              </a:t>
            </a:r>
            <a:endParaRPr lang="en-US" altLang="zh-CN" sz="2400" noProof="1">
              <a:effectLst>
                <a:outerShdw blurRad="38100" dist="19050" dir="2700000" algn="tl" rotWithShape="0">
                  <a:schemeClr val="dk1">
                    <a:alpha val="40000"/>
                  </a:scheme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charRg st="286" end="298"/>
                                            </p:txEl>
                                          </p:spTgt>
                                        </p:tgtEl>
                                        <p:attrNameLst>
                                          <p:attrName>style.visibility</p:attrName>
                                        </p:attrNameLst>
                                      </p:cBhvr>
                                      <p:to>
                                        <p:strVal val="visible"/>
                                      </p:to>
                                    </p:set>
                                    <p:animEffect transition="in" filter="barn(inVertical)">
                                      <p:cBhvr>
                                        <p:cTn id="7" dur="500"/>
                                        <p:tgtEl>
                                          <p:spTgt spid="3">
                                            <p:txEl>
                                              <p:charRg st="286" end="298"/>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charRg st="278" end="286"/>
                                            </p:txEl>
                                          </p:spTgt>
                                        </p:tgtEl>
                                        <p:attrNameLst>
                                          <p:attrName>style.visibility</p:attrName>
                                        </p:attrNameLst>
                                      </p:cBhvr>
                                      <p:to>
                                        <p:strVal val="visible"/>
                                      </p:to>
                                    </p:set>
                                    <p:animEffect transition="in" filter="wipe(down)">
                                      <p:cBhvr>
                                        <p:cTn id="10" dur="500"/>
                                        <p:tgtEl>
                                          <p:spTgt spid="3">
                                            <p:txEl>
                                              <p:charRg st="278" end="28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charRg st="298" end="305"/>
                                            </p:txEl>
                                          </p:spTgt>
                                        </p:tgtEl>
                                        <p:attrNameLst>
                                          <p:attrName>style.visibility</p:attrName>
                                        </p:attrNameLst>
                                      </p:cBhvr>
                                      <p:to>
                                        <p:strVal val="visible"/>
                                      </p:to>
                                    </p:set>
                                    <p:animEffect transition="in" filter="wipe(down)">
                                      <p:cBhvr>
                                        <p:cTn id="15" dur="500"/>
                                        <p:tgtEl>
                                          <p:spTgt spid="3">
                                            <p:txEl>
                                              <p:charRg st="298" end="30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charRg st="0" end="2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charRg st="28" end="74"/>
                                            </p:txEl>
                                          </p:spTgt>
                                        </p:tgtEl>
                                        <p:attrNameLst>
                                          <p:attrName>style.visibility</p:attrName>
                                        </p:attrNameLst>
                                      </p:cBhvr>
                                      <p:to>
                                        <p:strVal val="visible"/>
                                      </p:to>
                                    </p:set>
                                    <p:animEffect transition="in" filter="barn(inVertical)">
                                      <p:cBhvr>
                                        <p:cTn id="24" dur="500"/>
                                        <p:tgtEl>
                                          <p:spTgt spid="3">
                                            <p:txEl>
                                              <p:charRg st="28" end="7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charRg st="74" end="81"/>
                                            </p:txEl>
                                          </p:spTgt>
                                        </p:tgtEl>
                                        <p:attrNameLst>
                                          <p:attrName>style.visibility</p:attrName>
                                        </p:attrNameLst>
                                      </p:cBhvr>
                                      <p:to>
                                        <p:strVal val="visible"/>
                                      </p:to>
                                    </p:set>
                                    <p:animEffect transition="in" filter="barn(inVertical)">
                                      <p:cBhvr>
                                        <p:cTn id="29" dur="500"/>
                                        <p:tgtEl>
                                          <p:spTgt spid="3">
                                            <p:txEl>
                                              <p:charRg st="74" end="8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charRg st="81" end="109"/>
                                            </p:txEl>
                                          </p:spTgt>
                                        </p:tgtEl>
                                        <p:attrNameLst>
                                          <p:attrName>style.visibility</p:attrName>
                                        </p:attrNameLst>
                                      </p:cBhvr>
                                      <p:to>
                                        <p:strVal val="visible"/>
                                      </p:to>
                                    </p:set>
                                    <p:animEffect transition="in" filter="barn(inVertical)">
                                      <p:cBhvr>
                                        <p:cTn id="34" dur="500"/>
                                        <p:tgtEl>
                                          <p:spTgt spid="3">
                                            <p:txEl>
                                              <p:charRg st="81" end="10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charRg st="109" end="136"/>
                                            </p:txEl>
                                          </p:spTgt>
                                        </p:tgtEl>
                                        <p:attrNameLst>
                                          <p:attrName>style.visibility</p:attrName>
                                        </p:attrNameLst>
                                      </p:cBhvr>
                                      <p:to>
                                        <p:strVal val="visible"/>
                                      </p:to>
                                    </p:set>
                                    <p:animEffect transition="in" filter="barn(inVertical)">
                                      <p:cBhvr>
                                        <p:cTn id="39" dur="500"/>
                                        <p:tgtEl>
                                          <p:spTgt spid="3">
                                            <p:txEl>
                                              <p:charRg st="109" end="13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charRg st="136" end="161"/>
                                            </p:txEl>
                                          </p:spTgt>
                                        </p:tgtEl>
                                        <p:attrNameLst>
                                          <p:attrName>style.visibility</p:attrName>
                                        </p:attrNameLst>
                                      </p:cBhvr>
                                      <p:to>
                                        <p:strVal val="visible"/>
                                      </p:to>
                                    </p:set>
                                    <p:animEffect transition="in" filter="barn(inVertical)">
                                      <p:cBhvr>
                                        <p:cTn id="44" dur="500"/>
                                        <p:tgtEl>
                                          <p:spTgt spid="3">
                                            <p:txEl>
                                              <p:charRg st="136" end="16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charRg st="161" end="191"/>
                                            </p:txEl>
                                          </p:spTgt>
                                        </p:tgtEl>
                                        <p:attrNameLst>
                                          <p:attrName>style.visibility</p:attrName>
                                        </p:attrNameLst>
                                      </p:cBhvr>
                                      <p:to>
                                        <p:strVal val="visible"/>
                                      </p:to>
                                    </p:set>
                                    <p:animEffect transition="in" filter="barn(inVertical)">
                                      <p:cBhvr>
                                        <p:cTn id="49" dur="500"/>
                                        <p:tgtEl>
                                          <p:spTgt spid="3">
                                            <p:txEl>
                                              <p:charRg st="161" end="19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charRg st="191" end="217"/>
                                            </p:txEl>
                                          </p:spTgt>
                                        </p:tgtEl>
                                        <p:attrNameLst>
                                          <p:attrName>style.visibility</p:attrName>
                                        </p:attrNameLst>
                                      </p:cBhvr>
                                      <p:to>
                                        <p:strVal val="visible"/>
                                      </p:to>
                                    </p:set>
                                    <p:animEffect transition="in" filter="barn(inVertical)">
                                      <p:cBhvr>
                                        <p:cTn id="54" dur="500"/>
                                        <p:tgtEl>
                                          <p:spTgt spid="3">
                                            <p:txEl>
                                              <p:charRg st="191" end="21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
                                            <p:txEl>
                                              <p:charRg st="217" end="245"/>
                                            </p:txEl>
                                          </p:spTgt>
                                        </p:tgtEl>
                                        <p:attrNameLst>
                                          <p:attrName>style.visibility</p:attrName>
                                        </p:attrNameLst>
                                      </p:cBhvr>
                                      <p:to>
                                        <p:strVal val="visible"/>
                                      </p:to>
                                    </p:set>
                                    <p:animEffect transition="in" filter="barn(inVertical)">
                                      <p:cBhvr>
                                        <p:cTn id="59" dur="500"/>
                                        <p:tgtEl>
                                          <p:spTgt spid="3">
                                            <p:txEl>
                                              <p:charRg st="217" end="24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3">
                                            <p:txEl>
                                              <p:charRg st="245" end="272"/>
                                            </p:txEl>
                                          </p:spTgt>
                                        </p:tgtEl>
                                        <p:attrNameLst>
                                          <p:attrName>style.visibility</p:attrName>
                                        </p:attrNameLst>
                                      </p:cBhvr>
                                      <p:to>
                                        <p:strVal val="visible"/>
                                      </p:to>
                                    </p:set>
                                    <p:animEffect transition="in" filter="barn(inVertical)">
                                      <p:cBhvr>
                                        <p:cTn id="64" dur="500"/>
                                        <p:tgtEl>
                                          <p:spTgt spid="3">
                                            <p:txEl>
                                              <p:charRg st="245" end="27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
                                            <p:txEl>
                                              <p:charRg st="272" end="278"/>
                                            </p:txEl>
                                          </p:spTgt>
                                        </p:tgtEl>
                                        <p:attrNameLst>
                                          <p:attrName>style.visibility</p:attrName>
                                        </p:attrNameLst>
                                      </p:cBhvr>
                                      <p:to>
                                        <p:strVal val="visible"/>
                                      </p:to>
                                    </p:set>
                                    <p:animEffect transition="in" filter="blinds(horizontal)">
                                      <p:cBhvr>
                                        <p:cTn id="69" dur="500"/>
                                        <p:tgtEl>
                                          <p:spTgt spid="3">
                                            <p:txEl>
                                              <p:charRg st="272" end="2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lIns="90170" tIns="46990" rIns="90170" bIns="4699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现学现用 </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endParaRPr>
          </a:p>
        </p:txBody>
      </p:sp>
      <p:sp>
        <p:nvSpPr>
          <p:cNvPr id="3" name="Rectangle 4"/>
          <p:cNvSpPr/>
          <p:nvPr/>
        </p:nvSpPr>
        <p:spPr>
          <a:xfrm>
            <a:off x="168275" y="1100138"/>
            <a:ext cx="9144000" cy="5262562"/>
          </a:xfrm>
          <a:prstGeom prst="rect">
            <a:avLst/>
          </a:prstGeom>
          <a:noFill/>
          <a:ln w="9525">
            <a:noFill/>
          </a:ln>
        </p:spPr>
        <p:txBody>
          <a:bodyPr anchor="t" anchorCtr="0">
            <a:spAutoFit/>
          </a:bodyPr>
          <a:p>
            <a:r>
              <a:rPr lang="en-US" altLang="zh-CN" sz="2800" dirty="0">
                <a:latin typeface="Arial Narrow" panose="020B0606020202030204" pitchFamily="34" charset="0"/>
                <a:ea typeface="宋体" panose="02010600030101010101" pitchFamily="2" charset="-122"/>
              </a:rPr>
              <a:t>(1)—How many ____ do you want?</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—A kilo, please.</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A. bananas     B. meat         C. bread</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D. milk</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(2)—Taking a walk in the evening is a good ____.</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—So it is, it keep us healthy.</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A. rule</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B. hobby         C. habit</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D. favor</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(3)These people are from _______. They are _______.</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A. Germany; Germen</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B. German; Germany</a:t>
            </a:r>
            <a:r>
              <a:rPr lang="zh-CN" altLang="en-US" sz="2800" dirty="0">
                <a:latin typeface="Arial Narrow" panose="020B0606020202030204" pitchFamily="34" charset="0"/>
                <a:ea typeface="宋体" panose="02010600030101010101" pitchFamily="2" charset="-122"/>
              </a:rPr>
              <a:t>　</a:t>
            </a:r>
            <a:endParaRPr lang="zh-CN" altLang="en-US" sz="2800" dirty="0">
              <a:latin typeface="Arial Narrow" panose="020B0606020202030204" pitchFamily="34" charset="0"/>
              <a:ea typeface="宋体" panose="02010600030101010101" pitchFamily="2" charset="-122"/>
            </a:endParaRPr>
          </a:p>
          <a:p>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C. Germany; Germanies</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D. Germany; Germans</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(4)Would you pass me ______? I want to write a letter.</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A. a paper</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B. a piece of paper</a:t>
            </a:r>
            <a:endParaRPr lang="en-US" altLang="zh-CN" sz="2800" dirty="0">
              <a:latin typeface="Arial Narrow" panose="020B0606020202030204" pitchFamily="34" charset="0"/>
              <a:ea typeface="宋体" panose="02010600030101010101" pitchFamily="2" charset="-122"/>
            </a:endParaRPr>
          </a:p>
          <a:p>
            <a:r>
              <a:rPr lang="en-US" altLang="zh-CN" sz="2800" dirty="0">
                <a:latin typeface="Arial Narrow" panose="020B0606020202030204" pitchFamily="34" charset="0"/>
                <a:ea typeface="宋体" panose="02010600030101010101" pitchFamily="2" charset="-122"/>
              </a:rPr>
              <a:t>    C. two paper</a:t>
            </a:r>
            <a:r>
              <a:rPr lang="zh-CN" altLang="en-US" sz="2800" dirty="0">
                <a:latin typeface="Arial Narrow" panose="020B0606020202030204" pitchFamily="34" charset="0"/>
                <a:ea typeface="宋体" panose="02010600030101010101" pitchFamily="2" charset="-122"/>
              </a:rPr>
              <a:t>　　　　         </a:t>
            </a:r>
            <a:r>
              <a:rPr lang="en-US" altLang="zh-CN" sz="2800" dirty="0">
                <a:latin typeface="Arial Narrow" panose="020B0606020202030204" pitchFamily="34" charset="0"/>
                <a:ea typeface="宋体" panose="02010600030101010101" pitchFamily="2" charset="-122"/>
              </a:rPr>
              <a:t>D. two piece of paper</a:t>
            </a:r>
            <a:endParaRPr lang="en-US" altLang="zh-CN" sz="2800" dirty="0">
              <a:latin typeface="Arial Narrow" panose="020B0606020202030204" pitchFamily="34" charset="0"/>
              <a:ea typeface="宋体" panose="02010600030101010101" pitchFamily="2" charset="-122"/>
            </a:endParaRPr>
          </a:p>
        </p:txBody>
      </p:sp>
      <p:sp>
        <p:nvSpPr>
          <p:cNvPr id="34821" name="Rectangle 5"/>
          <p:cNvSpPr/>
          <p:nvPr/>
        </p:nvSpPr>
        <p:spPr>
          <a:xfrm>
            <a:off x="2795588" y="1100138"/>
            <a:ext cx="477837" cy="579437"/>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A</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34822" name="Rectangle 6"/>
          <p:cNvSpPr/>
          <p:nvPr/>
        </p:nvSpPr>
        <p:spPr>
          <a:xfrm>
            <a:off x="7277100" y="2324100"/>
            <a:ext cx="477838" cy="579438"/>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C</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34823" name="Rectangle 7"/>
          <p:cNvSpPr/>
          <p:nvPr/>
        </p:nvSpPr>
        <p:spPr>
          <a:xfrm>
            <a:off x="4502150" y="3640138"/>
            <a:ext cx="477838" cy="579437"/>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D</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34824" name="Rectangle 8"/>
          <p:cNvSpPr/>
          <p:nvPr/>
        </p:nvSpPr>
        <p:spPr>
          <a:xfrm>
            <a:off x="4230688" y="4849813"/>
            <a:ext cx="477837" cy="579437"/>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B</a:t>
            </a:r>
            <a:endParaRPr lang="en-US" altLang="zh-CN" sz="3200" b="1" dirty="0">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31"/>
                                            </p:txEl>
                                          </p:spTgt>
                                        </p:tgtEl>
                                        <p:attrNameLst>
                                          <p:attrName>style.visibility</p:attrName>
                                        </p:attrNameLst>
                                      </p:cBhvr>
                                      <p:to>
                                        <p:strVal val="visible"/>
                                      </p:to>
                                    </p:set>
                                    <p:animEffect transition="in" filter="blinds(horizontal)">
                                      <p:cBhvr>
                                        <p:cTn id="7" dur="500"/>
                                        <p:tgtEl>
                                          <p:spTgt spid="3">
                                            <p:txEl>
                                              <p:charRg st="0" end="3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31" end="52"/>
                                            </p:txEl>
                                          </p:spTgt>
                                        </p:tgtEl>
                                        <p:attrNameLst>
                                          <p:attrName>style.visibility</p:attrName>
                                        </p:attrNameLst>
                                      </p:cBhvr>
                                      <p:to>
                                        <p:strVal val="visible"/>
                                      </p:to>
                                    </p:set>
                                    <p:animEffect transition="in" filter="blinds(horizontal)">
                                      <p:cBhvr>
                                        <p:cTn id="10" dur="500"/>
                                        <p:tgtEl>
                                          <p:spTgt spid="3">
                                            <p:txEl>
                                              <p:charRg st="31"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charRg st="52" end="107"/>
                                            </p:txEl>
                                          </p:spTgt>
                                        </p:tgtEl>
                                        <p:attrNameLst>
                                          <p:attrName>style.visibility</p:attrName>
                                        </p:attrNameLst>
                                      </p:cBhvr>
                                      <p:to>
                                        <p:strVal val="visible"/>
                                      </p:to>
                                    </p:set>
                                    <p:animEffect transition="in" filter="blinds(horizontal)">
                                      <p:cBhvr>
                                        <p:cTn id="15" dur="500"/>
                                        <p:tgtEl>
                                          <p:spTgt spid="3">
                                            <p:txEl>
                                              <p:charRg st="52" end="10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821"/>
                                        </p:tgtEl>
                                        <p:attrNameLst>
                                          <p:attrName>style.visibility</p:attrName>
                                        </p:attrNameLst>
                                      </p:cBhvr>
                                      <p:to>
                                        <p:strVal val="visible"/>
                                      </p:to>
                                    </p:set>
                                    <p:animEffect transition="in" filter="blinds(horizontal)">
                                      <p:cBhvr>
                                        <p:cTn id="20" dur="500"/>
                                        <p:tgtEl>
                                          <p:spTgt spid="3482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charRg st="107" end="156"/>
                                            </p:txEl>
                                          </p:spTgt>
                                        </p:tgtEl>
                                        <p:attrNameLst>
                                          <p:attrName>style.visibility</p:attrName>
                                        </p:attrNameLst>
                                      </p:cBhvr>
                                      <p:to>
                                        <p:strVal val="visible"/>
                                      </p:to>
                                    </p:set>
                                    <p:animEffect transition="in" filter="blinds(horizontal)">
                                      <p:cBhvr>
                                        <p:cTn id="25" dur="500"/>
                                        <p:tgtEl>
                                          <p:spTgt spid="3">
                                            <p:txEl>
                                              <p:charRg st="107" end="15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charRg st="156" end="190"/>
                                            </p:txEl>
                                          </p:spTgt>
                                        </p:tgtEl>
                                        <p:attrNameLst>
                                          <p:attrName>style.visibility</p:attrName>
                                        </p:attrNameLst>
                                      </p:cBhvr>
                                      <p:to>
                                        <p:strVal val="visible"/>
                                      </p:to>
                                    </p:set>
                                    <p:animEffect transition="in" filter="blinds(horizontal)">
                                      <p:cBhvr>
                                        <p:cTn id="28" dur="500"/>
                                        <p:tgtEl>
                                          <p:spTgt spid="3">
                                            <p:txEl>
                                              <p:charRg st="156" end="19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charRg st="190" end="247"/>
                                            </p:txEl>
                                          </p:spTgt>
                                        </p:tgtEl>
                                        <p:attrNameLst>
                                          <p:attrName>style.visibility</p:attrName>
                                        </p:attrNameLst>
                                      </p:cBhvr>
                                      <p:to>
                                        <p:strVal val="visible"/>
                                      </p:to>
                                    </p:set>
                                    <p:animEffect transition="in" filter="blinds(horizontal)">
                                      <p:cBhvr>
                                        <p:cTn id="33" dur="500"/>
                                        <p:tgtEl>
                                          <p:spTgt spid="3">
                                            <p:txEl>
                                              <p:charRg st="190" end="24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4822"/>
                                        </p:tgtEl>
                                        <p:attrNameLst>
                                          <p:attrName>style.visibility</p:attrName>
                                        </p:attrNameLst>
                                      </p:cBhvr>
                                      <p:to>
                                        <p:strVal val="visible"/>
                                      </p:to>
                                    </p:set>
                                    <p:animEffect transition="in" filter="blinds(horizontal)">
                                      <p:cBhvr>
                                        <p:cTn id="38" dur="500"/>
                                        <p:tgtEl>
                                          <p:spTgt spid="3482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charRg st="247" end="299"/>
                                            </p:txEl>
                                          </p:spTgt>
                                        </p:tgtEl>
                                        <p:attrNameLst>
                                          <p:attrName>style.visibility</p:attrName>
                                        </p:attrNameLst>
                                      </p:cBhvr>
                                      <p:to>
                                        <p:strVal val="visible"/>
                                      </p:to>
                                    </p:set>
                                    <p:animEffect transition="in" filter="blinds(horizontal)">
                                      <p:cBhvr>
                                        <p:cTn id="43" dur="500"/>
                                        <p:tgtEl>
                                          <p:spTgt spid="3">
                                            <p:txEl>
                                              <p:charRg st="247" end="29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charRg st="299" end="347"/>
                                            </p:txEl>
                                          </p:spTgt>
                                        </p:tgtEl>
                                        <p:attrNameLst>
                                          <p:attrName>style.visibility</p:attrName>
                                        </p:attrNameLst>
                                      </p:cBhvr>
                                      <p:to>
                                        <p:strVal val="visible"/>
                                      </p:to>
                                    </p:set>
                                    <p:animEffect transition="in" filter="blinds(horizontal)">
                                      <p:cBhvr>
                                        <p:cTn id="48" dur="500"/>
                                        <p:tgtEl>
                                          <p:spTgt spid="3">
                                            <p:txEl>
                                              <p:charRg st="299" end="34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charRg st="347" end="394"/>
                                            </p:txEl>
                                          </p:spTgt>
                                        </p:tgtEl>
                                        <p:attrNameLst>
                                          <p:attrName>style.visibility</p:attrName>
                                        </p:attrNameLst>
                                      </p:cBhvr>
                                      <p:to>
                                        <p:strVal val="visible"/>
                                      </p:to>
                                    </p:set>
                                    <p:animEffect transition="in" filter="blinds(horizontal)">
                                      <p:cBhvr>
                                        <p:cTn id="53" dur="500"/>
                                        <p:tgtEl>
                                          <p:spTgt spid="3">
                                            <p:txEl>
                                              <p:charRg st="347" end="39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4823"/>
                                        </p:tgtEl>
                                        <p:attrNameLst>
                                          <p:attrName>style.visibility</p:attrName>
                                        </p:attrNameLst>
                                      </p:cBhvr>
                                      <p:to>
                                        <p:strVal val="visible"/>
                                      </p:to>
                                    </p:set>
                                    <p:animEffect transition="in" filter="blinds(horizontal)">
                                      <p:cBhvr>
                                        <p:cTn id="58" dur="500"/>
                                        <p:tgtEl>
                                          <p:spTgt spid="3482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xEl>
                                              <p:charRg st="394" end="449"/>
                                            </p:txEl>
                                          </p:spTgt>
                                        </p:tgtEl>
                                        <p:attrNameLst>
                                          <p:attrName>style.visibility</p:attrName>
                                        </p:attrNameLst>
                                      </p:cBhvr>
                                      <p:to>
                                        <p:strVal val="visible"/>
                                      </p:to>
                                    </p:set>
                                    <p:animEffect transition="in" filter="blinds(horizontal)">
                                      <p:cBhvr>
                                        <p:cTn id="63" dur="500"/>
                                        <p:tgtEl>
                                          <p:spTgt spid="3">
                                            <p:txEl>
                                              <p:charRg st="394" end="44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charRg st="449" end="500"/>
                                            </p:txEl>
                                          </p:spTgt>
                                        </p:tgtEl>
                                        <p:attrNameLst>
                                          <p:attrName>style.visibility</p:attrName>
                                        </p:attrNameLst>
                                      </p:cBhvr>
                                      <p:to>
                                        <p:strVal val="visible"/>
                                      </p:to>
                                    </p:set>
                                    <p:animEffect transition="in" filter="blinds(horizontal)">
                                      <p:cBhvr>
                                        <p:cTn id="68" dur="500"/>
                                        <p:tgtEl>
                                          <p:spTgt spid="3">
                                            <p:txEl>
                                              <p:charRg st="449" end="50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
                                            <p:txEl>
                                              <p:charRg st="500" end="551"/>
                                            </p:txEl>
                                          </p:spTgt>
                                        </p:tgtEl>
                                        <p:attrNameLst>
                                          <p:attrName>style.visibility</p:attrName>
                                        </p:attrNameLst>
                                      </p:cBhvr>
                                      <p:to>
                                        <p:strVal val="visible"/>
                                      </p:to>
                                    </p:set>
                                    <p:animEffect transition="in" filter="blinds(horizontal)">
                                      <p:cBhvr>
                                        <p:cTn id="73" dur="500"/>
                                        <p:tgtEl>
                                          <p:spTgt spid="3">
                                            <p:txEl>
                                              <p:charRg st="500" end="55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4824"/>
                                        </p:tgtEl>
                                        <p:attrNameLst>
                                          <p:attrName>style.visibility</p:attrName>
                                        </p:attrNameLst>
                                      </p:cBhvr>
                                      <p:to>
                                        <p:strVal val="visible"/>
                                      </p:to>
                                    </p:set>
                                    <p:animEffect transition="in" filter="blinds(horizontal)">
                                      <p:cBhvr>
                                        <p:cTn id="78"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P spid="34823" grpId="0"/>
      <p:bldP spid="348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pic>
        <p:nvPicPr>
          <p:cNvPr id="25605" name="图片 25604" descr="3901164320080617220044038_640"/>
          <p:cNvPicPr>
            <a:picLocks noChangeAspect="1"/>
          </p:cNvPicPr>
          <p:nvPr/>
        </p:nvPicPr>
        <p:blipFill>
          <a:blip r:embed="rId1"/>
          <a:stretch>
            <a:fillRect/>
          </a:stretch>
        </p:blipFill>
        <p:spPr>
          <a:xfrm>
            <a:off x="501650" y="1054100"/>
            <a:ext cx="2616200" cy="1962150"/>
          </a:xfrm>
          <a:prstGeom prst="rect">
            <a:avLst/>
          </a:prstGeom>
          <a:noFill/>
          <a:ln w="9525">
            <a:noFill/>
          </a:ln>
        </p:spPr>
      </p:pic>
      <p:pic>
        <p:nvPicPr>
          <p:cNvPr id="25608" name="图片 25607" descr="2010052107021205"/>
          <p:cNvPicPr>
            <a:picLocks noChangeAspect="1"/>
          </p:cNvPicPr>
          <p:nvPr/>
        </p:nvPicPr>
        <p:blipFill>
          <a:blip r:embed="rId2"/>
          <a:stretch>
            <a:fillRect/>
          </a:stretch>
        </p:blipFill>
        <p:spPr>
          <a:xfrm>
            <a:off x="3390900" y="1054100"/>
            <a:ext cx="2468563" cy="1962150"/>
          </a:xfrm>
          <a:prstGeom prst="rect">
            <a:avLst/>
          </a:prstGeom>
          <a:noFill/>
          <a:ln w="9525">
            <a:noFill/>
          </a:ln>
        </p:spPr>
      </p:pic>
      <p:pic>
        <p:nvPicPr>
          <p:cNvPr id="26629" name="图片 26628" descr="12PZ2DU2330-4b47"/>
          <p:cNvPicPr>
            <a:picLocks noChangeAspect="1"/>
          </p:cNvPicPr>
          <p:nvPr/>
        </p:nvPicPr>
        <p:blipFill>
          <a:blip r:embed="rId3"/>
          <a:srcRect l="198" t="-465" r="-198" b="14729"/>
          <a:stretch>
            <a:fillRect/>
          </a:stretch>
        </p:blipFill>
        <p:spPr>
          <a:xfrm>
            <a:off x="6130925" y="1052513"/>
            <a:ext cx="2244725" cy="1963737"/>
          </a:xfrm>
          <a:prstGeom prst="rect">
            <a:avLst/>
          </a:prstGeom>
          <a:noFill/>
          <a:ln w="9525">
            <a:noFill/>
          </a:ln>
        </p:spPr>
      </p:pic>
      <p:sp>
        <p:nvSpPr>
          <p:cNvPr id="26630" name="文本框 26629"/>
          <p:cNvSpPr txBox="1"/>
          <p:nvPr/>
        </p:nvSpPr>
        <p:spPr>
          <a:xfrm>
            <a:off x="6130925" y="4183063"/>
            <a:ext cx="2813050" cy="460375"/>
          </a:xfrm>
          <a:prstGeom prst="rect">
            <a:avLst/>
          </a:prstGeom>
          <a:noFill/>
          <a:ln w="9525">
            <a:noFill/>
          </a:ln>
        </p:spPr>
        <p:txBody>
          <a:bodyPr wrap="square" anchor="t" anchorCtr="0">
            <a:spAutoFit/>
          </a:bodyPr>
          <a:p>
            <a:pPr>
              <a:spcBef>
                <a:spcPct val="50000"/>
              </a:spcBef>
            </a:pPr>
            <a:r>
              <a:rPr lang="en-US" altLang="zh-CN" sz="2400" b="1">
                <a:solidFill>
                  <a:srgbClr val="695227"/>
                </a:solidFill>
                <a:latin typeface="Times New Roman" panose="02020603050405020304" pitchFamily="18" charset="0"/>
                <a:ea typeface="宋体" panose="02010600030101010101" pitchFamily="2" charset="-122"/>
              </a:rPr>
              <a:t>a  spoonful of</a:t>
            </a:r>
            <a:r>
              <a:rPr lang="en-US" altLang="zh-CN" sz="2400" b="1">
                <a:solidFill>
                  <a:schemeClr val="accent2"/>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honey </a:t>
            </a:r>
            <a:endParaRPr lang="en-US" altLang="zh-CN" sz="2400" b="1">
              <a:latin typeface="Times New Roman" panose="02020603050405020304" pitchFamily="18" charset="0"/>
              <a:ea typeface="宋体" panose="02010600030101010101" pitchFamily="2" charset="-122"/>
            </a:endParaRPr>
          </a:p>
        </p:txBody>
      </p:sp>
      <p:sp>
        <p:nvSpPr>
          <p:cNvPr id="2" name="文本框 1"/>
          <p:cNvSpPr txBox="1"/>
          <p:nvPr/>
        </p:nvSpPr>
        <p:spPr>
          <a:xfrm>
            <a:off x="6907213" y="3368675"/>
            <a:ext cx="962025" cy="460375"/>
          </a:xfrm>
          <a:prstGeom prst="rect">
            <a:avLst/>
          </a:prstGeom>
          <a:noFill/>
          <a:ln w="9525">
            <a:noFill/>
          </a:ln>
        </p:spPr>
        <p:txBody>
          <a:bodyPr wrap="none" anchor="t" anchorCtr="0">
            <a:spAutoFit/>
          </a:bodyPr>
          <a:p>
            <a:r>
              <a:rPr lang="en-US" altLang="zh-CN" sz="2400" b="1">
                <a:latin typeface="Times New Roman" panose="02020603050405020304" pitchFamily="18" charset="0"/>
                <a:ea typeface="宋体" panose="02010600030101010101" pitchFamily="2" charset="-122"/>
              </a:rPr>
              <a:t>honey</a:t>
            </a:r>
            <a:endParaRPr lang="en-US" altLang="zh-CN" sz="2400" b="1">
              <a:latin typeface="Times New Roman" panose="02020603050405020304" pitchFamily="18" charset="0"/>
              <a:ea typeface="宋体" panose="02010600030101010101" pitchFamily="2" charset="-122"/>
            </a:endParaRPr>
          </a:p>
        </p:txBody>
      </p:sp>
      <p:sp>
        <p:nvSpPr>
          <p:cNvPr id="25609" name="文本框 25608"/>
          <p:cNvSpPr txBox="1"/>
          <p:nvPr/>
        </p:nvSpPr>
        <p:spPr>
          <a:xfrm>
            <a:off x="3117850" y="4183063"/>
            <a:ext cx="3013075" cy="460375"/>
          </a:xfrm>
          <a:prstGeom prst="rect">
            <a:avLst/>
          </a:prstGeom>
          <a:noFill/>
          <a:ln w="9525">
            <a:noFill/>
          </a:ln>
        </p:spPr>
        <p:txBody>
          <a:bodyPr wrap="square" anchor="t" anchorCtr="0">
            <a:spAutoFit/>
          </a:bodyPr>
          <a:p>
            <a:pPr>
              <a:spcBef>
                <a:spcPct val="50000"/>
              </a:spcBef>
            </a:pPr>
            <a:r>
              <a:rPr lang="en-US" altLang="zh-CN" sz="2400" b="1">
                <a:solidFill>
                  <a:srgbClr val="695227"/>
                </a:solidFill>
                <a:latin typeface="Times New Roman" panose="02020603050405020304" pitchFamily="18" charset="0"/>
                <a:ea typeface="宋体" panose="02010600030101010101" pitchFamily="2" charset="-122"/>
              </a:rPr>
              <a:t>three pieces of</a:t>
            </a:r>
            <a:r>
              <a:rPr lang="en-US" altLang="zh-CN" sz="2400" b="1">
                <a:solidFill>
                  <a:schemeClr val="accent2"/>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bread </a:t>
            </a:r>
            <a:endParaRPr lang="en-US" altLang="zh-CN" sz="2400" b="1">
              <a:latin typeface="Times New Roman" panose="02020603050405020304" pitchFamily="18" charset="0"/>
              <a:ea typeface="宋体" panose="02010600030101010101" pitchFamily="2" charset="-122"/>
            </a:endParaRPr>
          </a:p>
        </p:txBody>
      </p:sp>
      <p:sp>
        <p:nvSpPr>
          <p:cNvPr id="3" name="文本框 2"/>
          <p:cNvSpPr txBox="1"/>
          <p:nvPr/>
        </p:nvSpPr>
        <p:spPr>
          <a:xfrm>
            <a:off x="4156075" y="3368675"/>
            <a:ext cx="938213" cy="460375"/>
          </a:xfrm>
          <a:prstGeom prst="rect">
            <a:avLst/>
          </a:prstGeom>
          <a:noFill/>
          <a:ln w="9525">
            <a:noFill/>
          </a:ln>
        </p:spPr>
        <p:txBody>
          <a:bodyPr wrap="none" anchor="t" anchorCtr="0">
            <a:spAutoFit/>
          </a:bodyPr>
          <a:p>
            <a:r>
              <a:rPr lang="en-US" altLang="zh-CN" sz="2400" b="1">
                <a:latin typeface="Times New Roman" panose="02020603050405020304" pitchFamily="18" charset="0"/>
                <a:ea typeface="宋体" panose="02010600030101010101" pitchFamily="2" charset="-122"/>
              </a:rPr>
              <a:t>bread</a:t>
            </a:r>
            <a:endParaRPr lang="en-US" altLang="zh-CN" sz="2400" b="1">
              <a:latin typeface="Times New Roman" panose="02020603050405020304" pitchFamily="18" charset="0"/>
              <a:ea typeface="宋体" panose="02010600030101010101" pitchFamily="2" charset="-122"/>
            </a:endParaRPr>
          </a:p>
        </p:txBody>
      </p:sp>
      <p:sp>
        <p:nvSpPr>
          <p:cNvPr id="25606" name="文本框 25605"/>
          <p:cNvSpPr txBox="1"/>
          <p:nvPr/>
        </p:nvSpPr>
        <p:spPr>
          <a:xfrm>
            <a:off x="657225" y="4183063"/>
            <a:ext cx="2460625" cy="460375"/>
          </a:xfrm>
          <a:prstGeom prst="rect">
            <a:avLst/>
          </a:prstGeom>
          <a:noFill/>
          <a:ln w="9525">
            <a:noFill/>
          </a:ln>
        </p:spPr>
        <p:txBody>
          <a:bodyPr wrap="square" anchor="t" anchorCtr="0">
            <a:spAutoFit/>
          </a:bodyPr>
          <a:p>
            <a:pPr>
              <a:spcBef>
                <a:spcPct val="50000"/>
              </a:spcBef>
            </a:pPr>
            <a:r>
              <a:rPr lang="en-US" altLang="zh-CN" sz="2400" b="1">
                <a:solidFill>
                  <a:srgbClr val="695227"/>
                </a:solidFill>
                <a:latin typeface="Times New Roman" panose="02020603050405020304" pitchFamily="18" charset="0"/>
                <a:ea typeface="宋体" panose="02010600030101010101" pitchFamily="2" charset="-122"/>
              </a:rPr>
              <a:t>a box of</a:t>
            </a:r>
            <a:r>
              <a:rPr lang="en-US" altLang="zh-CN" sz="2400" b="1">
                <a:latin typeface="Times New Roman" panose="02020603050405020304" pitchFamily="18" charset="0"/>
                <a:ea typeface="宋体" panose="02010600030101010101" pitchFamily="2" charset="-122"/>
              </a:rPr>
              <a:t>  cookies</a:t>
            </a:r>
            <a:endParaRPr lang="en-US" altLang="zh-CN" sz="2400" b="1">
              <a:latin typeface="Times New Roman" panose="02020603050405020304" pitchFamily="18" charset="0"/>
              <a:ea typeface="宋体" panose="02010600030101010101" pitchFamily="2" charset="-122"/>
            </a:endParaRPr>
          </a:p>
        </p:txBody>
      </p:sp>
      <p:sp>
        <p:nvSpPr>
          <p:cNvPr id="5" name="文本框 4"/>
          <p:cNvSpPr txBox="1"/>
          <p:nvPr/>
        </p:nvSpPr>
        <p:spPr>
          <a:xfrm>
            <a:off x="1244600" y="3368675"/>
            <a:ext cx="1130300" cy="460375"/>
          </a:xfrm>
          <a:prstGeom prst="rect">
            <a:avLst/>
          </a:prstGeom>
          <a:noFill/>
          <a:ln w="9525">
            <a:noFill/>
          </a:ln>
        </p:spPr>
        <p:txBody>
          <a:bodyPr wrap="none" anchor="t" anchorCtr="0">
            <a:spAutoFit/>
          </a:bodyPr>
          <a:p>
            <a:r>
              <a:rPr lang="en-US" altLang="zh-CN" sz="2400" b="1">
                <a:latin typeface="Times New Roman" panose="02020603050405020304" pitchFamily="18" charset="0"/>
                <a:ea typeface="宋体" panose="02010600030101010101" pitchFamily="2" charset="-122"/>
              </a:rPr>
              <a:t>cookies</a:t>
            </a:r>
            <a:endParaRPr lang="en-US" altLang="zh-CN" sz="2400" b="1">
              <a:latin typeface="Times New Roman" panose="02020603050405020304" pitchFamily="18" charset="0"/>
              <a:ea typeface="宋体" panose="02010600030101010101" pitchFamily="2"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5608"/>
                                        </p:tgtEl>
                                        <p:attrNameLst>
                                          <p:attrName>style.visibility</p:attrName>
                                        </p:attrNameLst>
                                      </p:cBhvr>
                                      <p:to>
                                        <p:strVal val="visible"/>
                                      </p:to>
                                    </p:set>
                                    <p:anim calcmode="lin" valueType="num">
                                      <p:cBhvr additive="base">
                                        <p:cTn id="15" dur="500" fill="hold"/>
                                        <p:tgtEl>
                                          <p:spTgt spid="25608"/>
                                        </p:tgtEl>
                                        <p:attrNameLst>
                                          <p:attrName>ppt_x</p:attrName>
                                        </p:attrNameLst>
                                      </p:cBhvr>
                                      <p:tavLst>
                                        <p:tav tm="0">
                                          <p:val>
                                            <p:strVal val="#ppt_x"/>
                                          </p:val>
                                        </p:tav>
                                        <p:tav tm="100000">
                                          <p:val>
                                            <p:strVal val="#ppt_x"/>
                                          </p:val>
                                        </p:tav>
                                      </p:tavLst>
                                    </p:anim>
                                    <p:anim calcmode="lin" valueType="num">
                                      <p:cBhvr additive="base">
                                        <p:cTn id="16"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anim calcmode="lin" valueType="num">
                                      <p:cBhvr additive="base">
                                        <p:cTn id="27" dur="500" fill="hold"/>
                                        <p:tgtEl>
                                          <p:spTgt spid="26629"/>
                                        </p:tgtEl>
                                        <p:attrNameLst>
                                          <p:attrName>ppt_x</p:attrName>
                                        </p:attrNameLst>
                                      </p:cBhvr>
                                      <p:tavLst>
                                        <p:tav tm="0">
                                          <p:val>
                                            <p:strVal val="#ppt_x"/>
                                          </p:val>
                                        </p:tav>
                                        <p:tav tm="100000">
                                          <p:val>
                                            <p:strVal val="#ppt_x"/>
                                          </p:val>
                                        </p:tav>
                                      </p:tavLst>
                                    </p:anim>
                                    <p:anim calcmode="lin" valueType="num">
                                      <p:cBhvr additive="base">
                                        <p:cTn id="28"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609"/>
                                        </p:tgtEl>
                                        <p:attrNameLst>
                                          <p:attrName>style.visibility</p:attrName>
                                        </p:attrNameLst>
                                      </p:cBhvr>
                                      <p:to>
                                        <p:strVal val="visible"/>
                                      </p:to>
                                    </p:set>
                                    <p:anim calcmode="lin" valueType="num">
                                      <p:cBhvr additive="base">
                                        <p:cTn id="43" dur="500" fill="hold"/>
                                        <p:tgtEl>
                                          <p:spTgt spid="25609"/>
                                        </p:tgtEl>
                                        <p:attrNameLst>
                                          <p:attrName>ppt_x</p:attrName>
                                        </p:attrNameLst>
                                      </p:cBhvr>
                                      <p:tavLst>
                                        <p:tav tm="0">
                                          <p:val>
                                            <p:strVal val="#ppt_x"/>
                                          </p:val>
                                        </p:tav>
                                        <p:tav tm="100000">
                                          <p:val>
                                            <p:strVal val="#ppt_x"/>
                                          </p:val>
                                        </p:tav>
                                      </p:tavLst>
                                    </p:anim>
                                    <p:anim calcmode="lin" valueType="num">
                                      <p:cBhvr additive="base">
                                        <p:cTn id="44" dur="500" fill="hold"/>
                                        <p:tgtEl>
                                          <p:spTgt spid="2560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630"/>
                                        </p:tgtEl>
                                        <p:attrNameLst>
                                          <p:attrName>style.visibility</p:attrName>
                                        </p:attrNameLst>
                                      </p:cBhvr>
                                      <p:to>
                                        <p:strVal val="visible"/>
                                      </p:to>
                                    </p:set>
                                    <p:anim calcmode="lin" valueType="num">
                                      <p:cBhvr additive="base">
                                        <p:cTn id="49" dur="500" fill="hold"/>
                                        <p:tgtEl>
                                          <p:spTgt spid="26630"/>
                                        </p:tgtEl>
                                        <p:attrNameLst>
                                          <p:attrName>ppt_x</p:attrName>
                                        </p:attrNameLst>
                                      </p:cBhvr>
                                      <p:tavLst>
                                        <p:tav tm="0">
                                          <p:val>
                                            <p:strVal val="#ppt_x"/>
                                          </p:val>
                                        </p:tav>
                                        <p:tav tm="100000">
                                          <p:val>
                                            <p:strVal val="#ppt_x"/>
                                          </p:val>
                                        </p:tav>
                                      </p:tavLst>
                                    </p:anim>
                                    <p:anim calcmode="lin" valueType="num">
                                      <p:cBhvr additive="base">
                                        <p:cTn id="50"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606" grpId="0"/>
      <p:bldP spid="3" grpId="0"/>
      <p:bldP spid="25609" grpId="0"/>
      <p:bldP spid="2" grpId="0"/>
      <p:bldP spid="266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29699" name="文本框 29698"/>
          <p:cNvSpPr txBox="1"/>
          <p:nvPr/>
        </p:nvSpPr>
        <p:spPr>
          <a:xfrm>
            <a:off x="2339975" y="2349500"/>
            <a:ext cx="3598863" cy="1311275"/>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  </a:t>
            </a:r>
            <a:r>
              <a:rPr lang="en-US" altLang="zh-CN" sz="3200" b="1">
                <a:latin typeface="Arial" panose="020B0604020202020204" pitchFamily="34" charset="0"/>
                <a:ea typeface="宋体" panose="02010600030101010101" pitchFamily="2" charset="-122"/>
              </a:rPr>
              <a:t>few       </a:t>
            </a:r>
            <a:r>
              <a:rPr lang="en-US" altLang="zh-CN" sz="3200" b="1">
                <a:solidFill>
                  <a:srgbClr val="FF0000"/>
                </a:solidFill>
                <a:latin typeface="Arial" panose="020B0604020202020204" pitchFamily="34" charset="0"/>
                <a:ea typeface="宋体" panose="02010600030101010101" pitchFamily="2" charset="-122"/>
              </a:rPr>
              <a:t>a</a:t>
            </a:r>
            <a:r>
              <a:rPr lang="en-US" altLang="zh-CN" sz="3200" b="1">
                <a:latin typeface="Arial" panose="020B0604020202020204" pitchFamily="34" charset="0"/>
                <a:ea typeface="宋体" panose="02010600030101010101" pitchFamily="2" charset="-122"/>
              </a:rPr>
              <a:t> few</a:t>
            </a:r>
            <a:endParaRPr lang="en-US" altLang="zh-CN"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 little      </a:t>
            </a:r>
            <a:r>
              <a:rPr lang="en-US" altLang="zh-CN" sz="3200" b="1">
                <a:solidFill>
                  <a:srgbClr val="FF0000"/>
                </a:solidFill>
                <a:latin typeface="Arial" panose="020B0604020202020204" pitchFamily="34" charset="0"/>
                <a:ea typeface="宋体" panose="02010600030101010101" pitchFamily="2" charset="-122"/>
              </a:rPr>
              <a:t>a</a:t>
            </a:r>
            <a:r>
              <a:rPr lang="en-US" altLang="zh-CN" sz="3200" b="1">
                <a:latin typeface="Arial" panose="020B0604020202020204" pitchFamily="34" charset="0"/>
                <a:ea typeface="宋体" panose="02010600030101010101" pitchFamily="2" charset="-122"/>
              </a:rPr>
              <a:t> little</a:t>
            </a:r>
            <a:endParaRPr lang="en-US" altLang="zh-CN" sz="3200" b="1">
              <a:latin typeface="Arial" panose="020B0604020202020204" pitchFamily="34" charset="0"/>
              <a:ea typeface="宋体" panose="02010600030101010101" pitchFamily="2" charset="-122"/>
            </a:endParaRPr>
          </a:p>
        </p:txBody>
      </p:sp>
      <p:sp>
        <p:nvSpPr>
          <p:cNvPr id="29700" name="文本框 29699"/>
          <p:cNvSpPr txBox="1"/>
          <p:nvPr/>
        </p:nvSpPr>
        <p:spPr>
          <a:xfrm>
            <a:off x="5580063" y="2420938"/>
            <a:ext cx="2736850" cy="1311275"/>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   </a:t>
            </a:r>
            <a:r>
              <a:rPr lang="en-US" altLang="zh-CN" sz="3200" b="1">
                <a:latin typeface="Arial" panose="020B0604020202020204" pitchFamily="34" charset="0"/>
                <a:ea typeface="宋体" panose="02010600030101010101" pitchFamily="2" charset="-122"/>
              </a:rPr>
              <a:t>how many</a:t>
            </a:r>
            <a:endParaRPr lang="en-US" altLang="zh-CN"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  how much</a:t>
            </a:r>
            <a:endParaRPr lang="en-US" altLang="zh-CN" sz="3200" b="1">
              <a:latin typeface="Arial" panose="020B0604020202020204" pitchFamily="34" charset="0"/>
              <a:ea typeface="宋体" panose="02010600030101010101" pitchFamily="2" charset="-122"/>
            </a:endParaRPr>
          </a:p>
        </p:txBody>
      </p:sp>
      <p:sp>
        <p:nvSpPr>
          <p:cNvPr id="29701" name="文本框 29700"/>
          <p:cNvSpPr txBox="1"/>
          <p:nvPr/>
        </p:nvSpPr>
        <p:spPr>
          <a:xfrm>
            <a:off x="0" y="2349500"/>
            <a:ext cx="2736850" cy="1311275"/>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可数名词</a:t>
            </a:r>
            <a:endParaRPr lang="zh-CN" altLang="en-US" sz="3200" b="1" dirty="0">
              <a:latin typeface="Arial" panose="020B0604020202020204" pitchFamily="34" charset="0"/>
              <a:ea typeface="宋体" panose="02010600030101010101" pitchFamily="2" charset="-122"/>
            </a:endParaRPr>
          </a:p>
          <a:p>
            <a:pPr>
              <a:spcBef>
                <a:spcPct val="50000"/>
              </a:spcBef>
            </a:pPr>
            <a:r>
              <a:rPr lang="zh-CN" altLang="en-US" sz="3200" b="1" dirty="0">
                <a:latin typeface="Arial" panose="020B0604020202020204" pitchFamily="34" charset="0"/>
                <a:ea typeface="宋体" panose="02010600030101010101" pitchFamily="2" charset="-122"/>
              </a:rPr>
              <a:t>不可数名词</a:t>
            </a:r>
            <a:endParaRPr lang="zh-CN" altLang="en-US" sz="3200" b="1" dirty="0">
              <a:latin typeface="Arial" panose="020B0604020202020204" pitchFamily="34" charset="0"/>
              <a:ea typeface="宋体" panose="02010600030101010101" pitchFamily="2" charset="-122"/>
            </a:endParaRPr>
          </a:p>
        </p:txBody>
      </p:sp>
      <p:sp>
        <p:nvSpPr>
          <p:cNvPr id="29702" name="文本框 29701"/>
          <p:cNvSpPr txBox="1"/>
          <p:nvPr/>
        </p:nvSpPr>
        <p:spPr>
          <a:xfrm>
            <a:off x="2339975" y="1628775"/>
            <a:ext cx="5832475" cy="579438"/>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   </a:t>
            </a:r>
            <a:r>
              <a:rPr lang="zh-CN" altLang="en-US" sz="3200" b="1" dirty="0">
                <a:latin typeface="Arial" panose="020B0604020202020204" pitchFamily="34" charset="0"/>
                <a:ea typeface="宋体" panose="02010600030101010101" pitchFamily="2" charset="-122"/>
              </a:rPr>
              <a:t>没有       少量             多少？</a:t>
            </a:r>
            <a:endParaRPr lang="zh-CN" altLang="en-US" sz="3200" b="1" dirty="0">
              <a:latin typeface="Arial" panose="020B0604020202020204" pitchFamily="34" charset="0"/>
              <a:ea typeface="宋体" panose="02010600030101010101" pitchFamily="2" charset="-122"/>
            </a:endParaRPr>
          </a:p>
        </p:txBody>
      </p:sp>
      <p:sp>
        <p:nvSpPr>
          <p:cNvPr id="29703" name="文本框 29702"/>
          <p:cNvSpPr txBox="1"/>
          <p:nvPr/>
        </p:nvSpPr>
        <p:spPr>
          <a:xfrm>
            <a:off x="228600" y="4495800"/>
            <a:ext cx="5791200" cy="579438"/>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   </a:t>
            </a:r>
            <a:r>
              <a:rPr lang="en-US" altLang="zh-CN" sz="3200" b="1">
                <a:latin typeface="Arial" panose="020B0604020202020204" pitchFamily="34" charset="0"/>
                <a:ea typeface="宋体" panose="02010600030101010101" pitchFamily="2" charset="-122"/>
              </a:rPr>
              <a:t>a lot of</a:t>
            </a:r>
            <a:endParaRPr lang="en-US" altLang="zh-CN" sz="3200" b="1">
              <a:latin typeface="Arial" panose="020B0604020202020204" pitchFamily="34" charset="0"/>
              <a:ea typeface="宋体" panose="02010600030101010101" pitchFamily="2" charset="-122"/>
            </a:endParaRPr>
          </a:p>
        </p:txBody>
      </p:sp>
      <p:sp>
        <p:nvSpPr>
          <p:cNvPr id="70663" name="矩形 29704"/>
          <p:cNvSpPr/>
          <p:nvPr/>
        </p:nvSpPr>
        <p:spPr>
          <a:xfrm>
            <a:off x="228600" y="1044575"/>
            <a:ext cx="4572000" cy="584200"/>
          </a:xfrm>
          <a:prstGeom prst="rect">
            <a:avLst/>
          </a:prstGeom>
          <a:noFill/>
          <a:ln w="9525">
            <a:noFill/>
          </a:ln>
        </p:spPr>
        <p:txBody>
          <a:bodyPr anchor="t" anchorCtr="0">
            <a:spAutoFit/>
          </a:bodyPr>
          <a:p>
            <a:r>
              <a:rPr lang="zh-CN" altLang="en-US" sz="3200" b="1" dirty="0">
                <a:solidFill>
                  <a:srgbClr val="FF0000"/>
                </a:solidFill>
                <a:latin typeface="Times New Roman" panose="02020603050405020304" pitchFamily="18" charset="0"/>
                <a:ea typeface="宋体" panose="02010600030101010101" pitchFamily="2" charset="-122"/>
              </a:rPr>
              <a:t>修饰名词</a:t>
            </a:r>
            <a:r>
              <a:rPr lang="zh-CN" altLang="en-US" sz="3200" b="1" dirty="0">
                <a:solidFill>
                  <a:srgbClr val="FF0000"/>
                </a:solidFill>
                <a:latin typeface="Times New Roman" panose="02020603050405020304" pitchFamily="18" charset="0"/>
                <a:ea typeface="宋体" panose="02010600030101010101" pitchFamily="2" charset="-122"/>
                <a:sym typeface="微软雅黑" panose="020B0503020204020204" charset="-122"/>
              </a:rPr>
              <a:t>（一）</a:t>
            </a:r>
            <a:endParaRPr lang="zh-CN" altLang="en-US" sz="3200" b="1" dirty="0">
              <a:solidFill>
                <a:srgbClr val="FF0000"/>
              </a:solidFill>
              <a:latin typeface="Times New Roman" panose="02020603050405020304" pitchFamily="18" charset="0"/>
              <a:ea typeface="宋体" panose="02010600030101010101" pitchFamily="2" charset="-122"/>
              <a:sym typeface="微软雅黑" panose="020B0503020204020204" charset="-122"/>
            </a:endParaRPr>
          </a:p>
        </p:txBody>
      </p:sp>
      <p:sp>
        <p:nvSpPr>
          <p:cNvPr id="29707" name="文本框 29706"/>
          <p:cNvSpPr txBox="1"/>
          <p:nvPr/>
        </p:nvSpPr>
        <p:spPr>
          <a:xfrm>
            <a:off x="304800" y="5257800"/>
            <a:ext cx="5791200" cy="579438"/>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 </a:t>
            </a:r>
            <a:r>
              <a:rPr lang="en-US" altLang="zh-CN" sz="3200" b="1">
                <a:latin typeface="Arial" panose="020B0604020202020204" pitchFamily="34" charset="0"/>
                <a:ea typeface="宋体" panose="02010600030101010101" pitchFamily="2" charset="-122"/>
              </a:rPr>
              <a:t>plenty of</a:t>
            </a:r>
            <a:endParaRPr lang="en-US" altLang="zh-CN" sz="3200" b="1">
              <a:latin typeface="Arial" panose="020B0604020202020204" pitchFamily="34" charset="0"/>
              <a:ea typeface="宋体" panose="02010600030101010101" pitchFamily="2" charset="-122"/>
            </a:endParaRPr>
          </a:p>
        </p:txBody>
      </p:sp>
      <p:sp>
        <p:nvSpPr>
          <p:cNvPr id="29704" name="文本框 29703"/>
          <p:cNvSpPr txBox="1"/>
          <p:nvPr/>
        </p:nvSpPr>
        <p:spPr>
          <a:xfrm>
            <a:off x="2209800" y="4495800"/>
            <a:ext cx="6934200" cy="579438"/>
          </a:xfrm>
          <a:prstGeom prst="rect">
            <a:avLst/>
          </a:prstGeom>
          <a:noFill/>
          <a:ln w="9525">
            <a:noFill/>
          </a:ln>
        </p:spPr>
        <p:txBody>
          <a:bodyPr anchor="t" anchorCtr="0">
            <a:spAutoFit/>
          </a:bodyPr>
          <a:p>
            <a:r>
              <a:rPr lang="en-US" altLang="zh-CN">
                <a:latin typeface="Arial" panose="020B0604020202020204" pitchFamily="34" charset="0"/>
                <a:ea typeface="宋体" panose="02010600030101010101" pitchFamily="2" charset="-122"/>
              </a:rPr>
              <a:t>   </a:t>
            </a:r>
            <a:r>
              <a:rPr lang="zh-CN" altLang="en-US" sz="3200" b="1" dirty="0">
                <a:solidFill>
                  <a:srgbClr val="FF0000"/>
                </a:solidFill>
                <a:latin typeface="Arial" panose="020B0604020202020204" pitchFamily="34" charset="0"/>
                <a:ea typeface="宋体" panose="02010600030101010101" pitchFamily="2" charset="-122"/>
              </a:rPr>
              <a:t>许多</a:t>
            </a:r>
            <a:r>
              <a:rPr lang="zh-CN" altLang="en-US" sz="3200" b="1" dirty="0">
                <a:latin typeface="Arial" panose="020B0604020202020204" pitchFamily="34" charset="0"/>
                <a:ea typeface="宋体" panose="02010600030101010101" pitchFamily="2" charset="-122"/>
              </a:rPr>
              <a:t>， </a:t>
            </a:r>
            <a:r>
              <a:rPr lang="zh-CN" altLang="zh-CN" sz="3200" b="1" dirty="0">
                <a:latin typeface="Arial" panose="020B0604020202020204" pitchFamily="34" charset="0"/>
                <a:ea typeface="宋体" panose="02010600030101010101" pitchFamily="2" charset="-122"/>
              </a:rPr>
              <a:t>可数名词</a:t>
            </a:r>
            <a:r>
              <a:rPr lang="zh-CN" altLang="en-US" sz="3200" b="1" dirty="0">
                <a:latin typeface="Arial" panose="020B0604020202020204" pitchFamily="34" charset="0"/>
                <a:ea typeface="宋体" panose="02010600030101010101" pitchFamily="2" charset="-122"/>
              </a:rPr>
              <a:t>、</a:t>
            </a:r>
            <a:r>
              <a:rPr lang="zh-CN" altLang="zh-CN" sz="3200" b="1" dirty="0">
                <a:latin typeface="Arial" panose="020B0604020202020204" pitchFamily="34" charset="0"/>
                <a:ea typeface="宋体" panose="02010600030101010101" pitchFamily="2" charset="-122"/>
              </a:rPr>
              <a:t>不可数名词。</a:t>
            </a:r>
            <a:endParaRPr lang="zh-CN" altLang="en-US" sz="3200" b="1">
              <a:latin typeface="Arial" panose="020B0604020202020204" pitchFamily="34" charset="0"/>
              <a:ea typeface="宋体" panose="02010600030101010101" pitchFamily="2" charset="-122"/>
            </a:endParaRPr>
          </a:p>
        </p:txBody>
      </p:sp>
      <p:sp>
        <p:nvSpPr>
          <p:cNvPr id="29706" name="文本框 29705"/>
          <p:cNvSpPr txBox="1"/>
          <p:nvPr/>
        </p:nvSpPr>
        <p:spPr>
          <a:xfrm>
            <a:off x="2209800" y="5257800"/>
            <a:ext cx="6934200" cy="579438"/>
          </a:xfrm>
          <a:prstGeom prst="rect">
            <a:avLst/>
          </a:prstGeom>
          <a:noFill/>
          <a:ln w="9525">
            <a:noFill/>
          </a:ln>
        </p:spPr>
        <p:txBody>
          <a:bodyPr anchor="t" anchorCtr="0">
            <a:spAutoFit/>
          </a:bodyPr>
          <a:p>
            <a:r>
              <a:rPr lang="en-US" altLang="zh-CN">
                <a:latin typeface="Arial" panose="020B0604020202020204" pitchFamily="34" charset="0"/>
                <a:ea typeface="宋体" panose="02010600030101010101" pitchFamily="2" charset="-122"/>
              </a:rPr>
              <a:t>   </a:t>
            </a:r>
            <a:r>
              <a:rPr lang="zh-CN" altLang="en-US" sz="3200" b="1" dirty="0">
                <a:solidFill>
                  <a:srgbClr val="FF0000"/>
                </a:solidFill>
                <a:latin typeface="Arial" panose="020B0604020202020204" pitchFamily="34" charset="0"/>
                <a:ea typeface="宋体" panose="02010600030101010101" pitchFamily="2" charset="-122"/>
              </a:rPr>
              <a:t>大量的，充分的</a:t>
            </a:r>
            <a:r>
              <a:rPr lang="zh-CN" altLang="en-US" sz="3200" b="1" dirty="0">
                <a:latin typeface="Arial" panose="020B0604020202020204" pitchFamily="34" charset="0"/>
                <a:ea typeface="宋体" panose="02010600030101010101" pitchFamily="2" charset="-122"/>
              </a:rPr>
              <a:t>， </a:t>
            </a:r>
            <a:r>
              <a:rPr lang="zh-CN" altLang="zh-CN" sz="3200" b="1" dirty="0">
                <a:latin typeface="Arial" panose="020B0604020202020204" pitchFamily="34" charset="0"/>
                <a:ea typeface="宋体" panose="02010600030101010101" pitchFamily="2" charset="-122"/>
              </a:rPr>
              <a:t>不可数名词。</a:t>
            </a:r>
            <a:endParaRPr lang="zh-CN" altLang="en-US" sz="3200" b="1">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blinds(horizontal)">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linds(horizontal)">
                                      <p:cBhvr>
                                        <p:cTn id="17" dur="500"/>
                                        <p:tgtEl>
                                          <p:spTgt spid="297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blinds(horizontal)">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703"/>
                                        </p:tgtEl>
                                        <p:attrNameLst>
                                          <p:attrName>style.visibility</p:attrName>
                                        </p:attrNameLst>
                                      </p:cBhvr>
                                      <p:to>
                                        <p:strVal val="visible"/>
                                      </p:to>
                                    </p:set>
                                    <p:animEffect transition="in" filter="blinds(horizontal)">
                                      <p:cBhvr>
                                        <p:cTn id="27" dur="500"/>
                                        <p:tgtEl>
                                          <p:spTgt spid="297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707"/>
                                        </p:tgtEl>
                                        <p:attrNameLst>
                                          <p:attrName>style.visibility</p:attrName>
                                        </p:attrNameLst>
                                      </p:cBhvr>
                                      <p:to>
                                        <p:strVal val="visible"/>
                                      </p:to>
                                    </p:set>
                                    <p:animEffect transition="in" filter="blinds(horizontal)">
                                      <p:cBhvr>
                                        <p:cTn id="32" dur="500"/>
                                        <p:tgtEl>
                                          <p:spTgt spid="2970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704"/>
                                        </p:tgtEl>
                                        <p:attrNameLst>
                                          <p:attrName>style.visibility</p:attrName>
                                        </p:attrNameLst>
                                      </p:cBhvr>
                                      <p:to>
                                        <p:strVal val="visible"/>
                                      </p:to>
                                    </p:set>
                                    <p:animEffect transition="in" filter="blinds(horizontal)">
                                      <p:cBhvr>
                                        <p:cTn id="37" dur="500"/>
                                        <p:tgtEl>
                                          <p:spTgt spid="2970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706"/>
                                        </p:tgtEl>
                                        <p:attrNameLst>
                                          <p:attrName>style.visibility</p:attrName>
                                        </p:attrNameLst>
                                      </p:cBhvr>
                                      <p:to>
                                        <p:strVal val="visible"/>
                                      </p:to>
                                    </p:set>
                                    <p:animEffect transition="in" filter="blinds(horizontal)">
                                      <p:cBhvr>
                                        <p:cTn id="42"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p:bldP spid="29701" grpId="0"/>
      <p:bldP spid="29702" grpId="0"/>
      <p:bldP spid="29703" grpId="0"/>
      <p:bldP spid="29707" grpId="0"/>
      <p:bldP spid="29704" grpId="0"/>
      <p:bldP spid="297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17410" name="矩形 17409"/>
          <p:cNvSpPr/>
          <p:nvPr/>
        </p:nvSpPr>
        <p:spPr>
          <a:xfrm>
            <a:off x="1143000" y="968852"/>
            <a:ext cx="6816725" cy="4769485"/>
          </a:xfrm>
          <a:prstGeom prst="rect">
            <a:avLst/>
          </a:prstGeom>
          <a:noFill/>
          <a:ln w="9525">
            <a:noFill/>
          </a:ln>
        </p:spPr>
        <p:txBody>
          <a:bodyPr anchor="ctr" anchorCtr="0">
            <a:spAutoFit/>
          </a:bodyPr>
          <a:p>
            <a:pPr>
              <a:spcBef>
                <a:spcPct val="50000"/>
              </a:spcBef>
            </a:pPr>
            <a:r>
              <a:rPr lang="en-US" altLang="zh-CN" sz="3200" b="1">
                <a:solidFill>
                  <a:srgbClr val="0070C0"/>
                </a:solidFill>
                <a:latin typeface="Times New Roman" panose="02020603050405020304" pitchFamily="18" charset="0"/>
                <a:ea typeface="宋体" panose="02010600030101010101" pitchFamily="2" charset="-122"/>
              </a:rPr>
              <a:t>There is still</a:t>
            </a:r>
            <a:r>
              <a:rPr lang="en-US" altLang="zh-CN" sz="3200" b="1">
                <a:solidFill>
                  <a:schemeClr val="accent2"/>
                </a:solidFill>
                <a:latin typeface="Times New Roman" panose="02020603050405020304" pitchFamily="18" charset="0"/>
                <a:ea typeface="宋体" panose="02010600030101010101" pitchFamily="2" charset="-122"/>
              </a:rPr>
              <a:t> </a:t>
            </a:r>
            <a:r>
              <a:rPr lang="en-US" altLang="zh-CN" sz="3200" b="1">
                <a:solidFill>
                  <a:srgbClr val="FF0000"/>
                </a:solidFill>
                <a:latin typeface="Times New Roman" panose="02020603050405020304" pitchFamily="18" charset="0"/>
                <a:ea typeface="宋体" panose="02010600030101010101" pitchFamily="2" charset="-122"/>
              </a:rPr>
              <a:t>much</a:t>
            </a:r>
            <a:r>
              <a:rPr lang="en-US" altLang="zh-CN" sz="3200" b="1">
                <a:solidFill>
                  <a:schemeClr val="accent2"/>
                </a:solidFill>
                <a:latin typeface="Times New Roman" panose="02020603050405020304" pitchFamily="18" charset="0"/>
                <a:ea typeface="宋体" panose="02010600030101010101" pitchFamily="2" charset="-122"/>
              </a:rPr>
              <a:t> </a:t>
            </a:r>
            <a:r>
              <a:rPr lang="en-US" altLang="zh-CN" sz="3200" b="1" u="sng">
                <a:solidFill>
                  <a:srgbClr val="0070C0"/>
                </a:solidFill>
                <a:latin typeface="Times New Roman" panose="02020603050405020304" pitchFamily="18" charset="0"/>
                <a:ea typeface="宋体" panose="02010600030101010101" pitchFamily="2" charset="-122"/>
              </a:rPr>
              <a:t>milk</a:t>
            </a:r>
            <a:r>
              <a:rPr lang="en-US" altLang="zh-CN" sz="3200" b="1">
                <a:solidFill>
                  <a:srgbClr val="0070C0"/>
                </a:solidFill>
                <a:latin typeface="Times New Roman" panose="02020603050405020304" pitchFamily="18" charset="0"/>
                <a:ea typeface="宋体" panose="02010600030101010101" pitchFamily="2" charset="-122"/>
              </a:rPr>
              <a:t> in the bottle.</a:t>
            </a:r>
            <a:endParaRPr lang="en-US" altLang="zh-CN" sz="3200" b="1">
              <a:solidFill>
                <a:schemeClr val="accent2"/>
              </a:solidFill>
              <a:latin typeface="Times New Roman" panose="02020603050405020304" pitchFamily="18" charset="0"/>
              <a:ea typeface="宋体" panose="02010600030101010101" pitchFamily="2" charset="-122"/>
            </a:endParaRPr>
          </a:p>
          <a:p>
            <a:pPr>
              <a:spcBef>
                <a:spcPct val="50000"/>
              </a:spcBef>
            </a:pPr>
            <a:r>
              <a:rPr lang="zh-CN" altLang="en-US" sz="3200" b="1" dirty="0">
                <a:solidFill>
                  <a:schemeClr val="accent2"/>
                </a:solidFill>
                <a:latin typeface="Times New Roman" panose="02020603050405020304" pitchFamily="18" charset="0"/>
                <a:ea typeface="宋体" panose="02010600030101010101" pitchFamily="2" charset="-122"/>
              </a:rPr>
              <a:t>瓶子里还有很多牛奶。</a:t>
            </a:r>
            <a:endParaRPr lang="zh-CN" altLang="en-US" sz="3200" b="1" dirty="0">
              <a:solidFill>
                <a:schemeClr val="accent2"/>
              </a:solidFill>
              <a:latin typeface="Times New Roman" panose="02020603050405020304" pitchFamily="18" charset="0"/>
              <a:ea typeface="宋体" panose="02010600030101010101" pitchFamily="2" charset="-122"/>
            </a:endParaRPr>
          </a:p>
          <a:p>
            <a:pPr>
              <a:spcBef>
                <a:spcPct val="50000"/>
              </a:spcBef>
            </a:pPr>
            <a:r>
              <a:rPr lang="en-US" altLang="zh-CN" sz="3200" b="1">
                <a:solidFill>
                  <a:srgbClr val="0070C0"/>
                </a:solidFill>
                <a:latin typeface="Times New Roman" panose="02020603050405020304" pitchFamily="18" charset="0"/>
                <a:ea typeface="宋体" panose="02010600030101010101" pitchFamily="2" charset="-122"/>
              </a:rPr>
              <a:t>We have</a:t>
            </a:r>
            <a:r>
              <a:rPr lang="en-US" altLang="zh-CN" sz="3200" b="1">
                <a:solidFill>
                  <a:schemeClr val="accent2"/>
                </a:solidFill>
                <a:latin typeface="Times New Roman" panose="02020603050405020304" pitchFamily="18" charset="0"/>
                <a:ea typeface="宋体" panose="02010600030101010101" pitchFamily="2" charset="-122"/>
              </a:rPr>
              <a:t> </a:t>
            </a:r>
            <a:r>
              <a:rPr lang="en-US" altLang="zh-CN" sz="3200" b="1">
                <a:solidFill>
                  <a:srgbClr val="FF0000"/>
                </a:solidFill>
                <a:latin typeface="Times New Roman" panose="02020603050405020304" pitchFamily="18" charset="0"/>
                <a:ea typeface="宋体" panose="02010600030101010101" pitchFamily="2" charset="-122"/>
              </a:rPr>
              <a:t>a few</a:t>
            </a:r>
            <a:r>
              <a:rPr lang="en-US" altLang="zh-CN" sz="3200" b="1">
                <a:solidFill>
                  <a:schemeClr val="accent2"/>
                </a:solidFill>
                <a:latin typeface="Times New Roman" panose="02020603050405020304" pitchFamily="18" charset="0"/>
                <a:ea typeface="宋体" panose="02010600030101010101" pitchFamily="2" charset="-122"/>
              </a:rPr>
              <a:t> </a:t>
            </a:r>
            <a:r>
              <a:rPr lang="en-US" altLang="zh-CN" sz="3200" b="1" u="sng">
                <a:solidFill>
                  <a:srgbClr val="0070C0"/>
                </a:solidFill>
                <a:latin typeface="Times New Roman" panose="02020603050405020304" pitchFamily="18" charset="0"/>
                <a:ea typeface="宋体" panose="02010600030101010101" pitchFamily="2" charset="-122"/>
              </a:rPr>
              <a:t>apples</a:t>
            </a:r>
            <a:r>
              <a:rPr lang="en-US" altLang="zh-CN" sz="3200" b="1">
                <a:solidFill>
                  <a:srgbClr val="0070C0"/>
                </a:solidFill>
                <a:latin typeface="Times New Roman" panose="02020603050405020304" pitchFamily="18" charset="0"/>
                <a:ea typeface="宋体" panose="02010600030101010101" pitchFamily="2" charset="-122"/>
              </a:rPr>
              <a:t> in the bag.</a:t>
            </a:r>
            <a:endParaRPr lang="en-US" altLang="zh-CN" sz="3200" b="1">
              <a:solidFill>
                <a:srgbClr val="0070C0"/>
              </a:solidFill>
              <a:latin typeface="Times New Roman" panose="02020603050405020304" pitchFamily="18" charset="0"/>
              <a:ea typeface="宋体" panose="02010600030101010101" pitchFamily="2" charset="-122"/>
            </a:endParaRPr>
          </a:p>
          <a:p>
            <a:pPr>
              <a:spcBef>
                <a:spcPct val="50000"/>
              </a:spcBef>
            </a:pPr>
            <a:r>
              <a:rPr lang="zh-CN" altLang="en-US" sz="3200" b="1" dirty="0">
                <a:solidFill>
                  <a:schemeClr val="accent2"/>
                </a:solidFill>
                <a:latin typeface="Times New Roman" panose="02020603050405020304" pitchFamily="18" charset="0"/>
                <a:ea typeface="宋体" panose="02010600030101010101" pitchFamily="2" charset="-122"/>
              </a:rPr>
              <a:t>我们有一些苹果在袋子里。</a:t>
            </a:r>
            <a:endParaRPr lang="zh-CN" altLang="en-US" sz="3200" b="1" dirty="0">
              <a:solidFill>
                <a:schemeClr val="accent2"/>
              </a:solidFill>
              <a:latin typeface="Times New Roman" panose="02020603050405020304" pitchFamily="18" charset="0"/>
              <a:ea typeface="宋体" panose="02010600030101010101" pitchFamily="2" charset="-122"/>
            </a:endParaRPr>
          </a:p>
          <a:p>
            <a:pPr>
              <a:spcBef>
                <a:spcPct val="50000"/>
              </a:spcBef>
            </a:pPr>
            <a:r>
              <a:rPr lang="en-US" altLang="zh-CN" sz="3200" b="1">
                <a:solidFill>
                  <a:srgbClr val="0070C0"/>
                </a:solidFill>
                <a:latin typeface="Times New Roman" panose="02020603050405020304" pitchFamily="18" charset="0"/>
                <a:ea typeface="宋体" panose="02010600030101010101" pitchFamily="2" charset="-122"/>
              </a:rPr>
              <a:t>He has made</a:t>
            </a:r>
            <a:r>
              <a:rPr lang="en-US" altLang="zh-CN" sz="3200" b="1">
                <a:solidFill>
                  <a:schemeClr val="accent2"/>
                </a:solidFill>
                <a:latin typeface="Times New Roman" panose="02020603050405020304" pitchFamily="18" charset="0"/>
                <a:ea typeface="宋体" panose="02010600030101010101" pitchFamily="2" charset="-122"/>
              </a:rPr>
              <a:t> </a:t>
            </a:r>
            <a:r>
              <a:rPr lang="en-US" altLang="zh-CN" sz="3200" b="1">
                <a:solidFill>
                  <a:srgbClr val="FF0000"/>
                </a:solidFill>
                <a:latin typeface="Times New Roman" panose="02020603050405020304" pitchFamily="18" charset="0"/>
                <a:ea typeface="宋体" panose="02010600030101010101" pitchFamily="2" charset="-122"/>
              </a:rPr>
              <a:t>a lot of</a:t>
            </a:r>
            <a:r>
              <a:rPr lang="en-US" altLang="zh-CN" sz="3200" b="1">
                <a:solidFill>
                  <a:schemeClr val="accent2"/>
                </a:solidFill>
                <a:latin typeface="Times New Roman" panose="02020603050405020304" pitchFamily="18" charset="0"/>
                <a:ea typeface="宋体" panose="02010600030101010101" pitchFamily="2" charset="-122"/>
              </a:rPr>
              <a:t> </a:t>
            </a:r>
            <a:r>
              <a:rPr lang="en-US" altLang="zh-CN" sz="3200" b="1" u="sng">
                <a:solidFill>
                  <a:srgbClr val="0070C0"/>
                </a:solidFill>
                <a:latin typeface="Times New Roman" panose="02020603050405020304" pitchFamily="18" charset="0"/>
                <a:ea typeface="宋体" panose="02010600030101010101" pitchFamily="2" charset="-122"/>
              </a:rPr>
              <a:t>money</a:t>
            </a:r>
            <a:r>
              <a:rPr lang="en-US" altLang="zh-CN" sz="3200" b="1">
                <a:solidFill>
                  <a:srgbClr val="0070C0"/>
                </a:solidFill>
                <a:latin typeface="Times New Roman" panose="02020603050405020304" pitchFamily="18" charset="0"/>
                <a:ea typeface="宋体" panose="02010600030101010101" pitchFamily="2" charset="-122"/>
              </a:rPr>
              <a:t> during these years.</a:t>
            </a:r>
            <a:endParaRPr lang="en-US" altLang="zh-CN" sz="3200" b="1">
              <a:solidFill>
                <a:srgbClr val="0070C0"/>
              </a:solidFill>
              <a:latin typeface="Times New Roman" panose="02020603050405020304" pitchFamily="18" charset="0"/>
              <a:ea typeface="宋体" panose="02010600030101010101" pitchFamily="2" charset="-122"/>
            </a:endParaRPr>
          </a:p>
          <a:p>
            <a:pPr>
              <a:spcBef>
                <a:spcPct val="50000"/>
              </a:spcBef>
            </a:pPr>
            <a:r>
              <a:rPr lang="zh-CN" altLang="en-US" sz="3200" b="1" dirty="0">
                <a:solidFill>
                  <a:schemeClr val="accent2"/>
                </a:solidFill>
                <a:latin typeface="Times New Roman" panose="02020603050405020304" pitchFamily="18" charset="0"/>
                <a:ea typeface="宋体" panose="02010600030101010101" pitchFamily="2" charset="-122"/>
              </a:rPr>
              <a:t>这些年他挣了很多钱。</a:t>
            </a:r>
            <a:endParaRPr lang="zh-CN" altLang="en-US" sz="3200" b="1" dirty="0">
              <a:solidFill>
                <a:schemeClr val="accent2"/>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xEl>
                                              <p:charRg st="0" end="40"/>
                                            </p:txEl>
                                          </p:spTgt>
                                        </p:tgtEl>
                                        <p:attrNameLst>
                                          <p:attrName>style.visibility</p:attrName>
                                        </p:attrNameLst>
                                      </p:cBhvr>
                                      <p:to>
                                        <p:strVal val="visible"/>
                                      </p:to>
                                    </p:set>
                                    <p:anim calcmode="lin" valueType="num">
                                      <p:cBhvr>
                                        <p:cTn id="7" dur="500" fill="hold"/>
                                        <p:tgtEl>
                                          <p:spTgt spid="17410">
                                            <p:txEl>
                                              <p:charRg st="0" end="40"/>
                                            </p:txEl>
                                          </p:spTgt>
                                        </p:tgtEl>
                                        <p:attrNameLst>
                                          <p:attrName>ppt_x</p:attrName>
                                        </p:attrNameLst>
                                      </p:cBhvr>
                                      <p:tavLst>
                                        <p:tav tm="0">
                                          <p:val>
                                            <p:strVal val="#ppt_x"/>
                                          </p:val>
                                        </p:tav>
                                        <p:tav tm="100000">
                                          <p:val>
                                            <p:strVal val="#ppt_x"/>
                                          </p:val>
                                        </p:tav>
                                      </p:tavLst>
                                    </p:anim>
                                    <p:anim calcmode="lin" valueType="num">
                                      <p:cBhvr>
                                        <p:cTn id="8" dur="500" fill="hold"/>
                                        <p:tgtEl>
                                          <p:spTgt spid="17410">
                                            <p:txEl>
                                              <p:charRg st="0" end="4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0">
                                            <p:txEl>
                                              <p:charRg st="40" end="51"/>
                                            </p:txEl>
                                          </p:spTgt>
                                        </p:tgtEl>
                                        <p:attrNameLst>
                                          <p:attrName>style.visibility</p:attrName>
                                        </p:attrNameLst>
                                      </p:cBhvr>
                                      <p:to>
                                        <p:strVal val="visible"/>
                                      </p:to>
                                    </p:set>
                                    <p:anim calcmode="lin" valueType="num">
                                      <p:cBhvr>
                                        <p:cTn id="11" dur="500" fill="hold"/>
                                        <p:tgtEl>
                                          <p:spTgt spid="17410">
                                            <p:txEl>
                                              <p:charRg st="40" end="51"/>
                                            </p:txEl>
                                          </p:spTgt>
                                        </p:tgtEl>
                                        <p:attrNameLst>
                                          <p:attrName>ppt_x</p:attrName>
                                        </p:attrNameLst>
                                      </p:cBhvr>
                                      <p:tavLst>
                                        <p:tav tm="0">
                                          <p:val>
                                            <p:strVal val="#ppt_x"/>
                                          </p:val>
                                        </p:tav>
                                        <p:tav tm="100000">
                                          <p:val>
                                            <p:strVal val="#ppt_x"/>
                                          </p:val>
                                        </p:tav>
                                      </p:tavLst>
                                    </p:anim>
                                    <p:anim calcmode="lin" valueType="num">
                                      <p:cBhvr>
                                        <p:cTn id="12" dur="500" fill="hold"/>
                                        <p:tgtEl>
                                          <p:spTgt spid="17410">
                                            <p:txEl>
                                              <p:charRg st="40" end="5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410">
                                            <p:txEl>
                                              <p:charRg st="51" end="84"/>
                                            </p:txEl>
                                          </p:spTgt>
                                        </p:tgtEl>
                                        <p:attrNameLst>
                                          <p:attrName>style.visibility</p:attrName>
                                        </p:attrNameLst>
                                      </p:cBhvr>
                                      <p:to>
                                        <p:strVal val="visible"/>
                                      </p:to>
                                    </p:set>
                                    <p:anim calcmode="lin" valueType="num">
                                      <p:cBhvr>
                                        <p:cTn id="17" dur="500" fill="hold"/>
                                        <p:tgtEl>
                                          <p:spTgt spid="17410">
                                            <p:txEl>
                                              <p:charRg st="51" end="84"/>
                                            </p:txEl>
                                          </p:spTgt>
                                        </p:tgtEl>
                                        <p:attrNameLst>
                                          <p:attrName>ppt_x</p:attrName>
                                        </p:attrNameLst>
                                      </p:cBhvr>
                                      <p:tavLst>
                                        <p:tav tm="0">
                                          <p:val>
                                            <p:strVal val="#ppt_x"/>
                                          </p:val>
                                        </p:tav>
                                        <p:tav tm="100000">
                                          <p:val>
                                            <p:strVal val="#ppt_x"/>
                                          </p:val>
                                        </p:tav>
                                      </p:tavLst>
                                    </p:anim>
                                    <p:anim calcmode="lin" valueType="num">
                                      <p:cBhvr>
                                        <p:cTn id="18" dur="500" fill="hold"/>
                                        <p:tgtEl>
                                          <p:spTgt spid="17410">
                                            <p:txEl>
                                              <p:charRg st="51"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410">
                                            <p:txEl>
                                              <p:charRg st="84" end="97"/>
                                            </p:txEl>
                                          </p:spTgt>
                                        </p:tgtEl>
                                        <p:attrNameLst>
                                          <p:attrName>style.visibility</p:attrName>
                                        </p:attrNameLst>
                                      </p:cBhvr>
                                      <p:to>
                                        <p:strVal val="visible"/>
                                      </p:to>
                                    </p:set>
                                    <p:anim calcmode="lin" valueType="num">
                                      <p:cBhvr>
                                        <p:cTn id="21" dur="500" fill="hold"/>
                                        <p:tgtEl>
                                          <p:spTgt spid="17410">
                                            <p:txEl>
                                              <p:charRg st="84" end="97"/>
                                            </p:txEl>
                                          </p:spTgt>
                                        </p:tgtEl>
                                        <p:attrNameLst>
                                          <p:attrName>ppt_x</p:attrName>
                                        </p:attrNameLst>
                                      </p:cBhvr>
                                      <p:tavLst>
                                        <p:tav tm="0">
                                          <p:val>
                                            <p:strVal val="#ppt_x"/>
                                          </p:val>
                                        </p:tav>
                                        <p:tav tm="100000">
                                          <p:val>
                                            <p:strVal val="#ppt_x"/>
                                          </p:val>
                                        </p:tav>
                                      </p:tavLst>
                                    </p:anim>
                                    <p:anim calcmode="lin" valueType="num">
                                      <p:cBhvr>
                                        <p:cTn id="22" dur="500" fill="hold"/>
                                        <p:tgtEl>
                                          <p:spTgt spid="17410">
                                            <p:txEl>
                                              <p:charRg st="84" end="9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410">
                                            <p:txEl>
                                              <p:charRg st="97" end="144"/>
                                            </p:txEl>
                                          </p:spTgt>
                                        </p:tgtEl>
                                        <p:attrNameLst>
                                          <p:attrName>style.visibility</p:attrName>
                                        </p:attrNameLst>
                                      </p:cBhvr>
                                      <p:to>
                                        <p:strVal val="visible"/>
                                      </p:to>
                                    </p:set>
                                    <p:anim calcmode="lin" valueType="num">
                                      <p:cBhvr>
                                        <p:cTn id="27" dur="500" fill="hold"/>
                                        <p:tgtEl>
                                          <p:spTgt spid="17410">
                                            <p:txEl>
                                              <p:charRg st="97" end="144"/>
                                            </p:txEl>
                                          </p:spTgt>
                                        </p:tgtEl>
                                        <p:attrNameLst>
                                          <p:attrName>ppt_x</p:attrName>
                                        </p:attrNameLst>
                                      </p:cBhvr>
                                      <p:tavLst>
                                        <p:tav tm="0">
                                          <p:val>
                                            <p:strVal val="#ppt_x"/>
                                          </p:val>
                                        </p:tav>
                                        <p:tav tm="100000">
                                          <p:val>
                                            <p:strVal val="#ppt_x"/>
                                          </p:val>
                                        </p:tav>
                                      </p:tavLst>
                                    </p:anim>
                                    <p:anim calcmode="lin" valueType="num">
                                      <p:cBhvr>
                                        <p:cTn id="28" dur="500" fill="hold"/>
                                        <p:tgtEl>
                                          <p:spTgt spid="17410">
                                            <p:txEl>
                                              <p:charRg st="97" end="14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410">
                                            <p:txEl>
                                              <p:charRg st="144" end="155"/>
                                            </p:txEl>
                                          </p:spTgt>
                                        </p:tgtEl>
                                        <p:attrNameLst>
                                          <p:attrName>style.visibility</p:attrName>
                                        </p:attrNameLst>
                                      </p:cBhvr>
                                      <p:to>
                                        <p:strVal val="visible"/>
                                      </p:to>
                                    </p:set>
                                    <p:anim calcmode="lin" valueType="num">
                                      <p:cBhvr>
                                        <p:cTn id="31" dur="500" fill="hold"/>
                                        <p:tgtEl>
                                          <p:spTgt spid="17410">
                                            <p:txEl>
                                              <p:charRg st="144" end="155"/>
                                            </p:txEl>
                                          </p:spTgt>
                                        </p:tgtEl>
                                        <p:attrNameLst>
                                          <p:attrName>ppt_x</p:attrName>
                                        </p:attrNameLst>
                                      </p:cBhvr>
                                      <p:tavLst>
                                        <p:tav tm="0">
                                          <p:val>
                                            <p:strVal val="#ppt_x"/>
                                          </p:val>
                                        </p:tav>
                                        <p:tav tm="100000">
                                          <p:val>
                                            <p:strVal val="#ppt_x"/>
                                          </p:val>
                                        </p:tav>
                                      </p:tavLst>
                                    </p:anim>
                                    <p:anim calcmode="lin" valueType="num">
                                      <p:cBhvr>
                                        <p:cTn id="32" dur="500" fill="hold"/>
                                        <p:tgtEl>
                                          <p:spTgt spid="17410">
                                            <p:txEl>
                                              <p:charRg st="144"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2706" name="矩形 14338"/>
          <p:cNvSpPr/>
          <p:nvPr/>
        </p:nvSpPr>
        <p:spPr>
          <a:xfrm>
            <a:off x="501650" y="963613"/>
            <a:ext cx="4572000" cy="582612"/>
          </a:xfrm>
          <a:prstGeom prst="rect">
            <a:avLst/>
          </a:prstGeom>
          <a:noFill/>
          <a:ln w="9525">
            <a:noFill/>
          </a:ln>
        </p:spPr>
        <p:txBody>
          <a:bodyPr anchor="t" anchorCtr="0">
            <a:spAutoFit/>
          </a:bodyPr>
          <a:p>
            <a:r>
              <a:rPr lang="zh-CN" altLang="en-US" sz="3200" b="1" dirty="0">
                <a:solidFill>
                  <a:srgbClr val="FF0000"/>
                </a:solidFill>
                <a:latin typeface="Times New Roman" panose="02020603050405020304" pitchFamily="18" charset="0"/>
                <a:ea typeface="宋体" panose="02010600030101010101" pitchFamily="2" charset="-122"/>
              </a:rPr>
              <a:t>修饰名词 </a:t>
            </a:r>
            <a:r>
              <a:rPr lang="zh-CN" altLang="en-US" sz="3200" b="1" dirty="0">
                <a:solidFill>
                  <a:srgbClr val="FF0000"/>
                </a:solidFill>
                <a:latin typeface="Times New Roman" panose="02020603050405020304" pitchFamily="18" charset="0"/>
                <a:ea typeface="宋体" panose="02010600030101010101" pitchFamily="2" charset="-122"/>
                <a:sym typeface="微软雅黑" panose="020B0503020204020204" charset="-122"/>
              </a:rPr>
              <a:t>（二）</a:t>
            </a:r>
            <a:endParaRPr lang="zh-CN" altLang="en-US" sz="3200" b="1" dirty="0">
              <a:solidFill>
                <a:srgbClr val="FF0000"/>
              </a:solidFill>
              <a:latin typeface="Times New Roman" panose="02020603050405020304" pitchFamily="18" charset="0"/>
              <a:ea typeface="宋体" panose="02010600030101010101" pitchFamily="2" charset="-122"/>
              <a:sym typeface="微软雅黑" panose="020B0503020204020204" charset="-122"/>
            </a:endParaRPr>
          </a:p>
        </p:txBody>
      </p:sp>
      <p:sp>
        <p:nvSpPr>
          <p:cNvPr id="14340" name="矩形 14339"/>
          <p:cNvSpPr/>
          <p:nvPr/>
        </p:nvSpPr>
        <p:spPr>
          <a:xfrm>
            <a:off x="501650" y="3441700"/>
            <a:ext cx="4953000" cy="1311275"/>
          </a:xfrm>
          <a:prstGeom prst="rect">
            <a:avLst/>
          </a:prstGeom>
          <a:noFill/>
          <a:ln w="9525">
            <a:noFill/>
          </a:ln>
        </p:spPr>
        <p:txBody>
          <a:bodyPr anchor="ctr" anchorCtr="0">
            <a:spAutoFit/>
          </a:bodyPr>
          <a:p>
            <a:pPr>
              <a:spcBef>
                <a:spcPct val="50000"/>
              </a:spcBef>
            </a:pPr>
            <a:r>
              <a:rPr lang="zh-CN" altLang="en-US" sz="3200" b="1" dirty="0">
                <a:latin typeface="Times New Roman" panose="02020603050405020304" pitchFamily="18" charset="0"/>
                <a:ea typeface="宋体" panose="02010600030101010101" pitchFamily="2" charset="-122"/>
              </a:rPr>
              <a:t>一袋米</a:t>
            </a:r>
            <a:endParaRPr lang="zh-CN" altLang="en-US" sz="3200" b="1">
              <a:latin typeface="Times New Roman" panose="02020603050405020304" pitchFamily="18" charset="0"/>
              <a:ea typeface="宋体" panose="02010600030101010101" pitchFamily="2" charset="-122"/>
            </a:endParaRPr>
          </a:p>
          <a:p>
            <a:pPr>
              <a:spcBef>
                <a:spcPct val="50000"/>
              </a:spcBef>
            </a:pPr>
            <a:r>
              <a:rPr lang="zh-CN" altLang="en-US" sz="3200" b="1" dirty="0">
                <a:latin typeface="Times New Roman" panose="02020603050405020304" pitchFamily="18" charset="0"/>
                <a:ea typeface="宋体" panose="02010600030101010101" pitchFamily="2" charset="-122"/>
              </a:rPr>
              <a:t>两袋米</a:t>
            </a:r>
            <a:endParaRPr lang="zh-CN" altLang="en-US" sz="3200" b="1">
              <a:latin typeface="Times New Roman" panose="02020603050405020304" pitchFamily="18" charset="0"/>
              <a:ea typeface="宋体" panose="02010600030101010101" pitchFamily="2" charset="-122"/>
            </a:endParaRPr>
          </a:p>
        </p:txBody>
      </p:sp>
      <p:sp>
        <p:nvSpPr>
          <p:cNvPr id="14341" name="矩形 14340"/>
          <p:cNvSpPr/>
          <p:nvPr/>
        </p:nvSpPr>
        <p:spPr>
          <a:xfrm>
            <a:off x="501650" y="5041900"/>
            <a:ext cx="4343400" cy="1311275"/>
          </a:xfrm>
          <a:prstGeom prst="rect">
            <a:avLst/>
          </a:prstGeom>
          <a:noFill/>
          <a:ln w="9525">
            <a:noFill/>
          </a:ln>
        </p:spPr>
        <p:txBody>
          <a:bodyPr anchor="ctr" anchorCtr="0">
            <a:spAutoFit/>
          </a:bodyPr>
          <a:p>
            <a:pPr>
              <a:spcBef>
                <a:spcPct val="50000"/>
              </a:spcBef>
            </a:pPr>
            <a:r>
              <a:rPr lang="zh-CN" altLang="en-US" sz="3200" b="1" dirty="0">
                <a:latin typeface="Times New Roman" panose="02020603050405020304" pitchFamily="18" charset="0"/>
                <a:ea typeface="宋体" panose="02010600030101010101" pitchFamily="2" charset="-122"/>
              </a:rPr>
              <a:t>一袋苹果</a:t>
            </a:r>
            <a:endParaRPr lang="zh-CN" altLang="en-US" sz="3200" b="1" dirty="0">
              <a:latin typeface="Times New Roman" panose="02020603050405020304" pitchFamily="18" charset="0"/>
              <a:ea typeface="宋体" panose="02010600030101010101" pitchFamily="2" charset="-122"/>
            </a:endParaRPr>
          </a:p>
          <a:p>
            <a:pPr>
              <a:spcBef>
                <a:spcPct val="50000"/>
              </a:spcBef>
            </a:pPr>
            <a:r>
              <a:rPr lang="zh-CN" altLang="en-US" sz="3200" b="1" dirty="0">
                <a:latin typeface="Times New Roman" panose="02020603050405020304" pitchFamily="18" charset="0"/>
                <a:ea typeface="宋体" panose="02010600030101010101" pitchFamily="2" charset="-122"/>
              </a:rPr>
              <a:t>两袋苹果</a:t>
            </a:r>
            <a:endParaRPr lang="zh-CN" altLang="en-US" sz="3200" b="1" dirty="0">
              <a:latin typeface="Times New Roman" panose="02020603050405020304" pitchFamily="18" charset="0"/>
              <a:ea typeface="宋体" panose="02010600030101010101" pitchFamily="2" charset="-122"/>
            </a:endParaRPr>
          </a:p>
        </p:txBody>
      </p:sp>
      <p:sp>
        <p:nvSpPr>
          <p:cNvPr id="14342" name="矩形 14341"/>
          <p:cNvSpPr/>
          <p:nvPr/>
        </p:nvSpPr>
        <p:spPr>
          <a:xfrm>
            <a:off x="2330450" y="3441700"/>
            <a:ext cx="4343400" cy="1311275"/>
          </a:xfrm>
          <a:prstGeom prst="rect">
            <a:avLst/>
          </a:prstGeom>
          <a:noFill/>
          <a:ln w="9525">
            <a:noFill/>
          </a:ln>
        </p:spPr>
        <p:txBody>
          <a:bodyPr anchor="ctr" anchorCtr="0">
            <a:spAutoFit/>
          </a:bodyPr>
          <a:p>
            <a:pPr>
              <a:spcBef>
                <a:spcPct val="50000"/>
              </a:spcBef>
            </a:pPr>
            <a:r>
              <a:rPr lang="en-US" altLang="zh-CN" sz="3200" b="1">
                <a:latin typeface="Times New Roman" panose="02020603050405020304" pitchFamily="18" charset="0"/>
                <a:ea typeface="宋体" panose="02010600030101010101" pitchFamily="2" charset="-122"/>
              </a:rPr>
              <a:t> a bag of rice</a:t>
            </a:r>
            <a:endParaRPr lang="en-US" altLang="zh-CN" sz="3200" b="1">
              <a:latin typeface="Times New Roman" panose="02020603050405020304" pitchFamily="18" charset="0"/>
              <a:ea typeface="宋体" panose="02010600030101010101" pitchFamily="2" charset="-122"/>
            </a:endParaRPr>
          </a:p>
          <a:p>
            <a:pPr>
              <a:spcBef>
                <a:spcPct val="50000"/>
              </a:spcBef>
            </a:pPr>
            <a:r>
              <a:rPr lang="en-US" altLang="zh-CN" sz="3200" b="1" dirty="0">
                <a:latin typeface="Times New Roman" panose="02020603050405020304" pitchFamily="18" charset="0"/>
                <a:ea typeface="宋体" panose="02010600030101010101" pitchFamily="2" charset="-122"/>
              </a:rPr>
              <a:t> </a:t>
            </a:r>
            <a:r>
              <a:rPr lang="en-US" altLang="zh-CN" sz="3200" b="1">
                <a:latin typeface="Times New Roman" panose="02020603050405020304" pitchFamily="18" charset="0"/>
                <a:ea typeface="宋体" panose="02010600030101010101" pitchFamily="2" charset="-122"/>
              </a:rPr>
              <a:t>two bag</a:t>
            </a:r>
            <a:r>
              <a:rPr lang="en-US" altLang="zh-CN" sz="3200" b="1">
                <a:solidFill>
                  <a:srgbClr val="FF0000"/>
                </a:solidFill>
                <a:latin typeface="Times New Roman" panose="02020603050405020304" pitchFamily="18" charset="0"/>
                <a:ea typeface="宋体" panose="02010600030101010101" pitchFamily="2" charset="-122"/>
              </a:rPr>
              <a:t>s</a:t>
            </a:r>
            <a:r>
              <a:rPr lang="en-US" altLang="zh-CN" sz="3200" b="1">
                <a:latin typeface="Times New Roman" panose="02020603050405020304" pitchFamily="18" charset="0"/>
                <a:ea typeface="宋体" panose="02010600030101010101" pitchFamily="2" charset="-122"/>
              </a:rPr>
              <a:t> of rice</a:t>
            </a:r>
            <a:endParaRPr lang="en-US" altLang="zh-CN" sz="3200" b="1">
              <a:latin typeface="Times New Roman" panose="02020603050405020304" pitchFamily="18" charset="0"/>
              <a:ea typeface="宋体" panose="02010600030101010101" pitchFamily="2" charset="-122"/>
            </a:endParaRPr>
          </a:p>
        </p:txBody>
      </p:sp>
      <p:sp>
        <p:nvSpPr>
          <p:cNvPr id="14343" name="矩形 14342"/>
          <p:cNvSpPr/>
          <p:nvPr/>
        </p:nvSpPr>
        <p:spPr>
          <a:xfrm>
            <a:off x="2400300" y="5041900"/>
            <a:ext cx="4343400" cy="2043113"/>
          </a:xfrm>
          <a:prstGeom prst="rect">
            <a:avLst/>
          </a:prstGeom>
          <a:noFill/>
          <a:ln w="9525">
            <a:noFill/>
          </a:ln>
        </p:spPr>
        <p:txBody>
          <a:bodyPr anchor="ctr" anchorCtr="0">
            <a:spAutoFit/>
          </a:bodyPr>
          <a:p>
            <a:pPr>
              <a:spcBef>
                <a:spcPct val="50000"/>
              </a:spcBef>
            </a:pPr>
            <a:r>
              <a:rPr lang="en-US" altLang="zh-CN" sz="3200" b="1">
                <a:latin typeface="Times New Roman" panose="02020603050405020304" pitchFamily="18" charset="0"/>
                <a:ea typeface="宋体" panose="02010600030101010101" pitchFamily="2" charset="-122"/>
              </a:rPr>
              <a:t> a bag of apple</a:t>
            </a:r>
            <a:r>
              <a:rPr lang="en-US" altLang="zh-CN" sz="3200" b="1">
                <a:solidFill>
                  <a:srgbClr val="FF0000"/>
                </a:solidFill>
                <a:latin typeface="Times New Roman" panose="02020603050405020304" pitchFamily="18" charset="0"/>
                <a:ea typeface="宋体" panose="02010600030101010101" pitchFamily="2" charset="-122"/>
              </a:rPr>
              <a:t>s</a:t>
            </a:r>
            <a:endParaRPr lang="en-US" altLang="zh-CN" sz="3200" b="1">
              <a:solidFill>
                <a:srgbClr val="FF0000"/>
              </a:solidFill>
              <a:latin typeface="Times New Roman" panose="02020603050405020304" pitchFamily="18" charset="0"/>
              <a:ea typeface="宋体" panose="02010600030101010101" pitchFamily="2" charset="-122"/>
            </a:endParaRPr>
          </a:p>
          <a:p>
            <a:pPr>
              <a:spcBef>
                <a:spcPct val="50000"/>
              </a:spcBef>
            </a:pPr>
            <a:r>
              <a:rPr lang="en-US" altLang="zh-CN" sz="3200" b="1" dirty="0">
                <a:latin typeface="Times New Roman" panose="02020603050405020304" pitchFamily="18" charset="0"/>
                <a:ea typeface="宋体" panose="02010600030101010101" pitchFamily="2" charset="-122"/>
              </a:rPr>
              <a:t> </a:t>
            </a:r>
            <a:r>
              <a:rPr lang="en-US" altLang="zh-CN" sz="3200" b="1">
                <a:latin typeface="Times New Roman" panose="02020603050405020304" pitchFamily="18" charset="0"/>
                <a:ea typeface="宋体" panose="02010600030101010101" pitchFamily="2" charset="-122"/>
              </a:rPr>
              <a:t>two bag</a:t>
            </a:r>
            <a:r>
              <a:rPr lang="en-US" altLang="zh-CN" sz="3200" b="1">
                <a:solidFill>
                  <a:srgbClr val="FF0000"/>
                </a:solidFill>
                <a:latin typeface="Times New Roman" panose="02020603050405020304" pitchFamily="18" charset="0"/>
                <a:ea typeface="宋体" panose="02010600030101010101" pitchFamily="2" charset="-122"/>
              </a:rPr>
              <a:t>s</a:t>
            </a:r>
            <a:r>
              <a:rPr lang="en-US" altLang="zh-CN" sz="3200" b="1">
                <a:latin typeface="Times New Roman" panose="02020603050405020304" pitchFamily="18" charset="0"/>
                <a:ea typeface="宋体" panose="02010600030101010101" pitchFamily="2" charset="-122"/>
              </a:rPr>
              <a:t> of apple</a:t>
            </a:r>
            <a:r>
              <a:rPr lang="en-US" altLang="zh-CN" sz="3200" b="1">
                <a:solidFill>
                  <a:srgbClr val="FF0000"/>
                </a:solidFill>
                <a:latin typeface="Times New Roman" panose="02020603050405020304" pitchFamily="18" charset="0"/>
                <a:ea typeface="宋体" panose="02010600030101010101" pitchFamily="2" charset="-122"/>
              </a:rPr>
              <a:t>s</a:t>
            </a:r>
            <a:endParaRPr lang="en-US" altLang="zh-CN" sz="3200" b="1">
              <a:solidFill>
                <a:srgbClr val="FF0000"/>
              </a:solidFill>
              <a:latin typeface="Times New Roman" panose="02020603050405020304" pitchFamily="18" charset="0"/>
              <a:ea typeface="宋体" panose="02010600030101010101" pitchFamily="2" charset="-122"/>
            </a:endParaRPr>
          </a:p>
          <a:p>
            <a:pPr>
              <a:spcBef>
                <a:spcPct val="50000"/>
              </a:spcBef>
            </a:pPr>
            <a:endParaRPr lang="en-US" altLang="zh-CN" sz="3200" b="1">
              <a:latin typeface="Times New Roman" panose="02020603050405020304" pitchFamily="18" charset="0"/>
              <a:ea typeface="宋体" panose="02010600030101010101" pitchFamily="2" charset="-122"/>
            </a:endParaRPr>
          </a:p>
        </p:txBody>
      </p:sp>
      <p:sp>
        <p:nvSpPr>
          <p:cNvPr id="14338" name="矩形 14337"/>
          <p:cNvSpPr/>
          <p:nvPr/>
        </p:nvSpPr>
        <p:spPr>
          <a:xfrm>
            <a:off x="425450" y="1806575"/>
            <a:ext cx="8093075" cy="1076325"/>
          </a:xfrm>
          <a:prstGeom prst="rect">
            <a:avLst/>
          </a:prstGeom>
          <a:noFill/>
          <a:ln w="9525">
            <a:noFill/>
          </a:ln>
        </p:spPr>
        <p:txBody>
          <a:bodyPr wrap="square" anchor="ctr" anchorCtr="0">
            <a:spAutoFit/>
          </a:bodyPr>
          <a:p>
            <a:pPr marL="457200" indent="-457200">
              <a:spcBef>
                <a:spcPct val="50000"/>
              </a:spcBef>
              <a:buFont typeface="Wingdings" panose="05000000000000000000" charset="0"/>
              <a:buChar char="Ø"/>
            </a:pP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数词</a:t>
            </a: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容器</a:t>
            </a:r>
            <a:r>
              <a:rPr lang="en-US" altLang="zh-CN" sz="3200" b="1" dirty="0">
                <a:latin typeface="Times New Roman" panose="02020603050405020304" pitchFamily="18" charset="0"/>
                <a:ea typeface="宋体" panose="02010600030101010101" pitchFamily="2" charset="-122"/>
              </a:rPr>
              <a:t>+ of + </a:t>
            </a:r>
            <a:r>
              <a:rPr lang="zh-CN" altLang="en-US" sz="3200" b="1" dirty="0">
                <a:latin typeface="Times New Roman" panose="02020603050405020304" pitchFamily="18" charset="0"/>
                <a:ea typeface="宋体" panose="02010600030101010101" pitchFamily="2" charset="-122"/>
              </a:rPr>
              <a:t>名词</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 of </a:t>
            </a:r>
            <a:r>
              <a:rPr lang="zh-CN" altLang="en-US" sz="3200" b="1" dirty="0">
                <a:latin typeface="Times New Roman" panose="02020603050405020304" pitchFamily="18" charset="0"/>
                <a:ea typeface="宋体" panose="02010600030101010101" pitchFamily="2" charset="-122"/>
              </a:rPr>
              <a:t>后面的名词如果是可数名词</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要用其复数形式。 </a:t>
            </a:r>
            <a:endParaRPr lang="zh-CN" altLang="en-US" sz="3200" b="1"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xEl>
                                              <p:charRg st="0" end="4"/>
                                            </p:txEl>
                                          </p:spTgt>
                                        </p:tgtEl>
                                        <p:attrNameLst>
                                          <p:attrName>style.visibility</p:attrName>
                                        </p:attrNameLst>
                                      </p:cBhvr>
                                      <p:to>
                                        <p:strVal val="visible"/>
                                      </p:to>
                                    </p:set>
                                    <p:anim calcmode="lin" valueType="num">
                                      <p:cBhvr>
                                        <p:cTn id="7" dur="500" fill="hold"/>
                                        <p:tgtEl>
                                          <p:spTgt spid="14340">
                                            <p:txEl>
                                              <p:charRg st="0" end="4"/>
                                            </p:txEl>
                                          </p:spTgt>
                                        </p:tgtEl>
                                        <p:attrNameLst>
                                          <p:attrName>ppt_x</p:attrName>
                                        </p:attrNameLst>
                                      </p:cBhvr>
                                      <p:tavLst>
                                        <p:tav tm="0">
                                          <p:val>
                                            <p:strVal val="#ppt_x"/>
                                          </p:val>
                                        </p:tav>
                                        <p:tav tm="100000">
                                          <p:val>
                                            <p:strVal val="#ppt_x"/>
                                          </p:val>
                                        </p:tav>
                                      </p:tavLst>
                                    </p:anim>
                                    <p:anim calcmode="lin" valueType="num">
                                      <p:cBhvr>
                                        <p:cTn id="8" dur="500" fill="hold"/>
                                        <p:tgtEl>
                                          <p:spTgt spid="14340">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0">
                                            <p:txEl>
                                              <p:charRg st="4" end="8"/>
                                            </p:txEl>
                                          </p:spTgt>
                                        </p:tgtEl>
                                        <p:attrNameLst>
                                          <p:attrName>style.visibility</p:attrName>
                                        </p:attrNameLst>
                                      </p:cBhvr>
                                      <p:to>
                                        <p:strVal val="visible"/>
                                      </p:to>
                                    </p:set>
                                    <p:anim calcmode="lin" valueType="num">
                                      <p:cBhvr>
                                        <p:cTn id="13" dur="500" fill="hold"/>
                                        <p:tgtEl>
                                          <p:spTgt spid="14340">
                                            <p:txEl>
                                              <p:charRg st="4" end="8"/>
                                            </p:txEl>
                                          </p:spTgt>
                                        </p:tgtEl>
                                        <p:attrNameLst>
                                          <p:attrName>ppt_x</p:attrName>
                                        </p:attrNameLst>
                                      </p:cBhvr>
                                      <p:tavLst>
                                        <p:tav tm="0">
                                          <p:val>
                                            <p:strVal val="#ppt_x"/>
                                          </p:val>
                                        </p:tav>
                                        <p:tav tm="100000">
                                          <p:val>
                                            <p:strVal val="#ppt_x"/>
                                          </p:val>
                                        </p:tav>
                                      </p:tavLst>
                                    </p:anim>
                                    <p:anim calcmode="lin" valueType="num">
                                      <p:cBhvr>
                                        <p:cTn id="14" dur="500" fill="hold"/>
                                        <p:tgtEl>
                                          <p:spTgt spid="14340">
                                            <p:txEl>
                                              <p:charRg st="4"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1">
                                            <p:txEl>
                                              <p:charRg st="0" end="5"/>
                                            </p:txEl>
                                          </p:spTgt>
                                        </p:tgtEl>
                                        <p:attrNameLst>
                                          <p:attrName>style.visibility</p:attrName>
                                        </p:attrNameLst>
                                      </p:cBhvr>
                                      <p:to>
                                        <p:strVal val="visible"/>
                                      </p:to>
                                    </p:set>
                                    <p:anim calcmode="lin" valueType="num">
                                      <p:cBhvr>
                                        <p:cTn id="19" dur="500" fill="hold"/>
                                        <p:tgtEl>
                                          <p:spTgt spid="14341">
                                            <p:txEl>
                                              <p:charRg st="0" end="5"/>
                                            </p:txEl>
                                          </p:spTgt>
                                        </p:tgtEl>
                                        <p:attrNameLst>
                                          <p:attrName>ppt_x</p:attrName>
                                        </p:attrNameLst>
                                      </p:cBhvr>
                                      <p:tavLst>
                                        <p:tav tm="0">
                                          <p:val>
                                            <p:strVal val="#ppt_x"/>
                                          </p:val>
                                        </p:tav>
                                        <p:tav tm="100000">
                                          <p:val>
                                            <p:strVal val="#ppt_x"/>
                                          </p:val>
                                        </p:tav>
                                      </p:tavLst>
                                    </p:anim>
                                    <p:anim calcmode="lin" valueType="num">
                                      <p:cBhvr>
                                        <p:cTn id="20" dur="500" fill="hold"/>
                                        <p:tgtEl>
                                          <p:spTgt spid="14341">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1">
                                            <p:txEl>
                                              <p:charRg st="5" end="10"/>
                                            </p:txEl>
                                          </p:spTgt>
                                        </p:tgtEl>
                                        <p:attrNameLst>
                                          <p:attrName>style.visibility</p:attrName>
                                        </p:attrNameLst>
                                      </p:cBhvr>
                                      <p:to>
                                        <p:strVal val="visible"/>
                                      </p:to>
                                    </p:set>
                                    <p:anim calcmode="lin" valueType="num">
                                      <p:cBhvr>
                                        <p:cTn id="25" dur="500" fill="hold"/>
                                        <p:tgtEl>
                                          <p:spTgt spid="14341">
                                            <p:txEl>
                                              <p:charRg st="5" end="10"/>
                                            </p:txEl>
                                          </p:spTgt>
                                        </p:tgtEl>
                                        <p:attrNameLst>
                                          <p:attrName>ppt_x</p:attrName>
                                        </p:attrNameLst>
                                      </p:cBhvr>
                                      <p:tavLst>
                                        <p:tav tm="0">
                                          <p:val>
                                            <p:strVal val="#ppt_x"/>
                                          </p:val>
                                        </p:tav>
                                        <p:tav tm="100000">
                                          <p:val>
                                            <p:strVal val="#ppt_x"/>
                                          </p:val>
                                        </p:tav>
                                      </p:tavLst>
                                    </p:anim>
                                    <p:anim calcmode="lin" valueType="num">
                                      <p:cBhvr>
                                        <p:cTn id="26" dur="500" fill="hold"/>
                                        <p:tgtEl>
                                          <p:spTgt spid="14341">
                                            <p:txEl>
                                              <p:charRg st="5"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2">
                                            <p:txEl>
                                              <p:charRg st="0" end="15"/>
                                            </p:txEl>
                                          </p:spTgt>
                                        </p:tgtEl>
                                        <p:attrNameLst>
                                          <p:attrName>style.visibility</p:attrName>
                                        </p:attrNameLst>
                                      </p:cBhvr>
                                      <p:to>
                                        <p:strVal val="visible"/>
                                      </p:to>
                                    </p:set>
                                    <p:anim calcmode="lin" valueType="num">
                                      <p:cBhvr>
                                        <p:cTn id="31" dur="500" fill="hold"/>
                                        <p:tgtEl>
                                          <p:spTgt spid="14342">
                                            <p:txEl>
                                              <p:charRg st="0" end="15"/>
                                            </p:txEl>
                                          </p:spTgt>
                                        </p:tgtEl>
                                        <p:attrNameLst>
                                          <p:attrName>ppt_x</p:attrName>
                                        </p:attrNameLst>
                                      </p:cBhvr>
                                      <p:tavLst>
                                        <p:tav tm="0">
                                          <p:val>
                                            <p:strVal val="#ppt_x"/>
                                          </p:val>
                                        </p:tav>
                                        <p:tav tm="100000">
                                          <p:val>
                                            <p:strVal val="#ppt_x"/>
                                          </p:val>
                                        </p:tav>
                                      </p:tavLst>
                                    </p:anim>
                                    <p:anim calcmode="lin" valueType="num">
                                      <p:cBhvr>
                                        <p:cTn id="32" dur="500" fill="hold"/>
                                        <p:tgtEl>
                                          <p:spTgt spid="14342">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42">
                                            <p:txEl>
                                              <p:charRg st="15" end="33"/>
                                            </p:txEl>
                                          </p:spTgt>
                                        </p:tgtEl>
                                        <p:attrNameLst>
                                          <p:attrName>style.visibility</p:attrName>
                                        </p:attrNameLst>
                                      </p:cBhvr>
                                      <p:to>
                                        <p:strVal val="visible"/>
                                      </p:to>
                                    </p:set>
                                    <p:anim calcmode="lin" valueType="num">
                                      <p:cBhvr>
                                        <p:cTn id="37" dur="500" fill="hold"/>
                                        <p:tgtEl>
                                          <p:spTgt spid="14342">
                                            <p:txEl>
                                              <p:charRg st="15" end="33"/>
                                            </p:txEl>
                                          </p:spTgt>
                                        </p:tgtEl>
                                        <p:attrNameLst>
                                          <p:attrName>ppt_x</p:attrName>
                                        </p:attrNameLst>
                                      </p:cBhvr>
                                      <p:tavLst>
                                        <p:tav tm="0">
                                          <p:val>
                                            <p:strVal val="#ppt_x"/>
                                          </p:val>
                                        </p:tav>
                                        <p:tav tm="100000">
                                          <p:val>
                                            <p:strVal val="#ppt_x"/>
                                          </p:val>
                                        </p:tav>
                                      </p:tavLst>
                                    </p:anim>
                                    <p:anim calcmode="lin" valueType="num">
                                      <p:cBhvr>
                                        <p:cTn id="38" dur="500" fill="hold"/>
                                        <p:tgtEl>
                                          <p:spTgt spid="14342">
                                            <p:txEl>
                                              <p:charRg st="15" end="3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43">
                                            <p:txEl>
                                              <p:charRg st="0" end="17"/>
                                            </p:txEl>
                                          </p:spTgt>
                                        </p:tgtEl>
                                        <p:attrNameLst>
                                          <p:attrName>style.visibility</p:attrName>
                                        </p:attrNameLst>
                                      </p:cBhvr>
                                      <p:to>
                                        <p:strVal val="visible"/>
                                      </p:to>
                                    </p:set>
                                    <p:anim calcmode="lin" valueType="num">
                                      <p:cBhvr>
                                        <p:cTn id="43" dur="500" fill="hold"/>
                                        <p:tgtEl>
                                          <p:spTgt spid="14343">
                                            <p:txEl>
                                              <p:charRg st="0" end="17"/>
                                            </p:txEl>
                                          </p:spTgt>
                                        </p:tgtEl>
                                        <p:attrNameLst>
                                          <p:attrName>ppt_x</p:attrName>
                                        </p:attrNameLst>
                                      </p:cBhvr>
                                      <p:tavLst>
                                        <p:tav tm="0">
                                          <p:val>
                                            <p:strVal val="#ppt_x"/>
                                          </p:val>
                                        </p:tav>
                                        <p:tav tm="100000">
                                          <p:val>
                                            <p:strVal val="#ppt_x"/>
                                          </p:val>
                                        </p:tav>
                                      </p:tavLst>
                                    </p:anim>
                                    <p:anim calcmode="lin" valueType="num">
                                      <p:cBhvr>
                                        <p:cTn id="44" dur="500" fill="hold"/>
                                        <p:tgtEl>
                                          <p:spTgt spid="14343">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43">
                                            <p:txEl>
                                              <p:charRg st="17" end="37"/>
                                            </p:txEl>
                                          </p:spTgt>
                                        </p:tgtEl>
                                        <p:attrNameLst>
                                          <p:attrName>style.visibility</p:attrName>
                                        </p:attrNameLst>
                                      </p:cBhvr>
                                      <p:to>
                                        <p:strVal val="visible"/>
                                      </p:to>
                                    </p:set>
                                    <p:anim calcmode="lin" valueType="num">
                                      <p:cBhvr>
                                        <p:cTn id="49" dur="500" fill="hold"/>
                                        <p:tgtEl>
                                          <p:spTgt spid="14343">
                                            <p:txEl>
                                              <p:charRg st="17" end="37"/>
                                            </p:txEl>
                                          </p:spTgt>
                                        </p:tgtEl>
                                        <p:attrNameLst>
                                          <p:attrName>ppt_x</p:attrName>
                                        </p:attrNameLst>
                                      </p:cBhvr>
                                      <p:tavLst>
                                        <p:tav tm="0">
                                          <p:val>
                                            <p:strVal val="#ppt_x"/>
                                          </p:val>
                                        </p:tav>
                                        <p:tav tm="100000">
                                          <p:val>
                                            <p:strVal val="#ppt_x"/>
                                          </p:val>
                                        </p:tav>
                                      </p:tavLst>
                                    </p:anim>
                                    <p:anim calcmode="lin" valueType="num">
                                      <p:cBhvr>
                                        <p:cTn id="50" dur="500" fill="hold"/>
                                        <p:tgtEl>
                                          <p:spTgt spid="14343">
                                            <p:txEl>
                                              <p:charRg st="17" end="3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338">
                                            <p:txEl>
                                              <p:charRg st="0" end="28"/>
                                            </p:txEl>
                                          </p:spTgt>
                                        </p:tgtEl>
                                        <p:attrNameLst>
                                          <p:attrName>style.visibility</p:attrName>
                                        </p:attrNameLst>
                                      </p:cBhvr>
                                      <p:to>
                                        <p:strVal val="visible"/>
                                      </p:to>
                                    </p:set>
                                    <p:anim calcmode="lin" valueType="num">
                                      <p:cBhvr>
                                        <p:cTn id="55" dur="500" fill="hold"/>
                                        <p:tgtEl>
                                          <p:spTgt spid="14338">
                                            <p:txEl>
                                              <p:charRg st="0" end="28"/>
                                            </p:txEl>
                                          </p:spTgt>
                                        </p:tgtEl>
                                        <p:attrNameLst>
                                          <p:attrName>ppt_x</p:attrName>
                                        </p:attrNameLst>
                                      </p:cBhvr>
                                      <p:tavLst>
                                        <p:tav tm="0">
                                          <p:val>
                                            <p:strVal val="#ppt_x"/>
                                          </p:val>
                                        </p:tav>
                                        <p:tav tm="100000">
                                          <p:val>
                                            <p:strVal val="#ppt_x"/>
                                          </p:val>
                                        </p:tav>
                                      </p:tavLst>
                                    </p:anim>
                                    <p:anim calcmode="lin" valueType="num">
                                      <p:cBhvr>
                                        <p:cTn id="56" dur="500" fill="hold"/>
                                        <p:tgtEl>
                                          <p:spTgt spid="14338">
                                            <p:txEl>
                                              <p:charRg st="0" end="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13314" name="矩形 13313"/>
          <p:cNvSpPr/>
          <p:nvPr/>
        </p:nvSpPr>
        <p:spPr>
          <a:xfrm>
            <a:off x="1330325" y="638175"/>
            <a:ext cx="5943600" cy="4970463"/>
          </a:xfrm>
          <a:prstGeom prst="rect">
            <a:avLst/>
          </a:prstGeom>
          <a:noFill/>
          <a:ln w="9525">
            <a:noFill/>
          </a:ln>
        </p:spPr>
        <p:txBody>
          <a:bodyPr anchor="ctr" anchorCtr="0">
            <a:spAutoFit/>
          </a:bodyPr>
          <a:p>
            <a:pPr>
              <a:spcBef>
                <a:spcPct val="50000"/>
              </a:spcBef>
            </a:pPr>
            <a:endParaRPr lang="en-US" altLang="zh-CN" sz="3200" b="1">
              <a:solidFill>
                <a:srgbClr val="333399"/>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rgbClr val="333399"/>
                </a:solidFill>
                <a:latin typeface="Times New Roman" panose="02020603050405020304" pitchFamily="18" charset="0"/>
                <a:ea typeface="宋体" panose="02010600030101010101" pitchFamily="2" charset="-122"/>
              </a:rPr>
              <a:t>a cup of tea </a:t>
            </a:r>
            <a:r>
              <a:rPr lang="zh-CN" altLang="en-US" sz="3200" b="1" dirty="0">
                <a:solidFill>
                  <a:srgbClr val="333399"/>
                </a:solidFill>
                <a:latin typeface="Times New Roman" panose="02020603050405020304" pitchFamily="18" charset="0"/>
                <a:ea typeface="宋体" panose="02010600030101010101" pitchFamily="2" charset="-122"/>
              </a:rPr>
              <a:t>一杯茶</a:t>
            </a:r>
            <a:endParaRPr lang="zh-CN" altLang="en-US" sz="3200" b="1" dirty="0">
              <a:solidFill>
                <a:srgbClr val="333399"/>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rgbClr val="333399"/>
                </a:solidFill>
                <a:latin typeface="Times New Roman" panose="02020603050405020304" pitchFamily="18" charset="0"/>
                <a:ea typeface="宋体" panose="02010600030101010101" pitchFamily="2" charset="-122"/>
              </a:rPr>
              <a:t>two cups of tea </a:t>
            </a:r>
            <a:r>
              <a:rPr lang="zh-CN" altLang="en-US" sz="3200" b="1" dirty="0">
                <a:solidFill>
                  <a:srgbClr val="333399"/>
                </a:solidFill>
                <a:latin typeface="Times New Roman" panose="02020603050405020304" pitchFamily="18" charset="0"/>
                <a:ea typeface="宋体" panose="02010600030101010101" pitchFamily="2" charset="-122"/>
              </a:rPr>
              <a:t>两杯茶</a:t>
            </a:r>
            <a:endParaRPr lang="zh-CN" altLang="en-US" sz="3200" b="1" dirty="0">
              <a:solidFill>
                <a:srgbClr val="333399"/>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rgbClr val="333399"/>
                </a:solidFill>
                <a:latin typeface="Times New Roman" panose="02020603050405020304" pitchFamily="18" charset="0"/>
                <a:ea typeface="宋体" panose="02010600030101010101" pitchFamily="2" charset="-122"/>
              </a:rPr>
              <a:t>a glass of water </a:t>
            </a:r>
            <a:r>
              <a:rPr lang="zh-CN" altLang="en-US" sz="3200" b="1" dirty="0">
                <a:solidFill>
                  <a:srgbClr val="333399"/>
                </a:solidFill>
                <a:latin typeface="Times New Roman" panose="02020603050405020304" pitchFamily="18" charset="0"/>
                <a:ea typeface="宋体" panose="02010600030101010101" pitchFamily="2" charset="-122"/>
              </a:rPr>
              <a:t>一杯水</a:t>
            </a:r>
            <a:endParaRPr lang="zh-CN" altLang="en-US" sz="3200" b="1" dirty="0">
              <a:solidFill>
                <a:srgbClr val="333399"/>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rgbClr val="333399"/>
                </a:solidFill>
                <a:latin typeface="Times New Roman" panose="02020603050405020304" pitchFamily="18" charset="0"/>
                <a:ea typeface="宋体" panose="02010600030101010101" pitchFamily="2" charset="-122"/>
              </a:rPr>
              <a:t>three glasses of water </a:t>
            </a:r>
            <a:r>
              <a:rPr lang="zh-CN" altLang="en-US" sz="3200" b="1" dirty="0">
                <a:solidFill>
                  <a:srgbClr val="333399"/>
                </a:solidFill>
                <a:latin typeface="Times New Roman" panose="02020603050405020304" pitchFamily="18" charset="0"/>
                <a:ea typeface="宋体" panose="02010600030101010101" pitchFamily="2" charset="-122"/>
              </a:rPr>
              <a:t>三杯水</a:t>
            </a:r>
            <a:endParaRPr lang="zh-CN" altLang="en-US" sz="3200" b="1" dirty="0">
              <a:solidFill>
                <a:srgbClr val="333399"/>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rgbClr val="333399"/>
                </a:solidFill>
                <a:latin typeface="Times New Roman" panose="02020603050405020304" pitchFamily="18" charset="0"/>
                <a:ea typeface="宋体" panose="02010600030101010101" pitchFamily="2" charset="-122"/>
              </a:rPr>
              <a:t>a kilo of pears </a:t>
            </a:r>
            <a:r>
              <a:rPr lang="zh-CN" altLang="en-US" sz="3200" b="1" dirty="0">
                <a:solidFill>
                  <a:srgbClr val="333399"/>
                </a:solidFill>
                <a:latin typeface="Times New Roman" panose="02020603050405020304" pitchFamily="18" charset="0"/>
                <a:ea typeface="宋体" panose="02010600030101010101" pitchFamily="2" charset="-122"/>
              </a:rPr>
              <a:t>一公斤梨</a:t>
            </a:r>
            <a:endParaRPr lang="zh-CN" altLang="en-US" sz="3200" b="1" dirty="0">
              <a:solidFill>
                <a:srgbClr val="333399"/>
              </a:solidFill>
              <a:latin typeface="Times New Roman" panose="02020603050405020304" pitchFamily="18" charset="0"/>
              <a:ea typeface="宋体" panose="02010600030101010101" pitchFamily="2" charset="-122"/>
            </a:endParaRPr>
          </a:p>
          <a:p>
            <a:pPr>
              <a:spcBef>
                <a:spcPct val="50000"/>
              </a:spcBef>
            </a:pPr>
            <a:r>
              <a:rPr lang="en-US" altLang="zh-CN" sz="3200" b="1" dirty="0">
                <a:solidFill>
                  <a:srgbClr val="333399"/>
                </a:solidFill>
                <a:latin typeface="Times New Roman" panose="02020603050405020304" pitchFamily="18" charset="0"/>
                <a:ea typeface="宋体" panose="02010600030101010101" pitchFamily="2" charset="-122"/>
              </a:rPr>
              <a:t>four kilos of pears </a:t>
            </a:r>
            <a:r>
              <a:rPr lang="zh-CN" altLang="en-US" sz="3200" b="1" dirty="0">
                <a:solidFill>
                  <a:srgbClr val="333399"/>
                </a:solidFill>
                <a:latin typeface="Times New Roman" panose="02020603050405020304" pitchFamily="18" charset="0"/>
                <a:ea typeface="宋体" panose="02010600030101010101" pitchFamily="2" charset="-122"/>
              </a:rPr>
              <a:t>四公斤梨 </a:t>
            </a:r>
            <a:endParaRPr lang="zh-CN" altLang="en-US" sz="3200" b="1" dirty="0">
              <a:solidFill>
                <a:srgbClr val="333399"/>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charRg st="1" end="18"/>
                                            </p:txEl>
                                          </p:spTgt>
                                        </p:tgtEl>
                                        <p:attrNameLst>
                                          <p:attrName>style.visibility</p:attrName>
                                        </p:attrNameLst>
                                      </p:cBhvr>
                                      <p:to>
                                        <p:strVal val="visible"/>
                                      </p:to>
                                    </p:set>
                                    <p:anim calcmode="lin" valueType="num">
                                      <p:cBhvr>
                                        <p:cTn id="7" dur="500" fill="hold"/>
                                        <p:tgtEl>
                                          <p:spTgt spid="13314">
                                            <p:txEl>
                                              <p:charRg st="1" end="18"/>
                                            </p:txEl>
                                          </p:spTgt>
                                        </p:tgtEl>
                                        <p:attrNameLst>
                                          <p:attrName>ppt_x</p:attrName>
                                        </p:attrNameLst>
                                      </p:cBhvr>
                                      <p:tavLst>
                                        <p:tav tm="0">
                                          <p:val>
                                            <p:strVal val="#ppt_x"/>
                                          </p:val>
                                        </p:tav>
                                        <p:tav tm="100000">
                                          <p:val>
                                            <p:strVal val="#ppt_x"/>
                                          </p:val>
                                        </p:tav>
                                      </p:tavLst>
                                    </p:anim>
                                    <p:anim calcmode="lin" valueType="num">
                                      <p:cBhvr>
                                        <p:cTn id="8" dur="500" fill="hold"/>
                                        <p:tgtEl>
                                          <p:spTgt spid="13314">
                                            <p:txEl>
                                              <p:charRg st="1"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charRg st="18" end="38"/>
                                            </p:txEl>
                                          </p:spTgt>
                                        </p:tgtEl>
                                        <p:attrNameLst>
                                          <p:attrName>style.visibility</p:attrName>
                                        </p:attrNameLst>
                                      </p:cBhvr>
                                      <p:to>
                                        <p:strVal val="visible"/>
                                      </p:to>
                                    </p:set>
                                    <p:anim calcmode="lin" valueType="num">
                                      <p:cBhvr>
                                        <p:cTn id="13" dur="500" fill="hold"/>
                                        <p:tgtEl>
                                          <p:spTgt spid="13314">
                                            <p:txEl>
                                              <p:charRg st="18" end="38"/>
                                            </p:txEl>
                                          </p:spTgt>
                                        </p:tgtEl>
                                        <p:attrNameLst>
                                          <p:attrName>ppt_x</p:attrName>
                                        </p:attrNameLst>
                                      </p:cBhvr>
                                      <p:tavLst>
                                        <p:tav tm="0">
                                          <p:val>
                                            <p:strVal val="#ppt_x"/>
                                          </p:val>
                                        </p:tav>
                                        <p:tav tm="100000">
                                          <p:val>
                                            <p:strVal val="#ppt_x"/>
                                          </p:val>
                                        </p:tav>
                                      </p:tavLst>
                                    </p:anim>
                                    <p:anim calcmode="lin" valueType="num">
                                      <p:cBhvr>
                                        <p:cTn id="14" dur="500" fill="hold"/>
                                        <p:tgtEl>
                                          <p:spTgt spid="13314">
                                            <p:txEl>
                                              <p:charRg st="18"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4">
                                            <p:txEl>
                                              <p:charRg st="38" end="59"/>
                                            </p:txEl>
                                          </p:spTgt>
                                        </p:tgtEl>
                                        <p:attrNameLst>
                                          <p:attrName>style.visibility</p:attrName>
                                        </p:attrNameLst>
                                      </p:cBhvr>
                                      <p:to>
                                        <p:strVal val="visible"/>
                                      </p:to>
                                    </p:set>
                                    <p:anim calcmode="lin" valueType="num">
                                      <p:cBhvr>
                                        <p:cTn id="19" dur="500" fill="hold"/>
                                        <p:tgtEl>
                                          <p:spTgt spid="13314">
                                            <p:txEl>
                                              <p:charRg st="38" end="59"/>
                                            </p:txEl>
                                          </p:spTgt>
                                        </p:tgtEl>
                                        <p:attrNameLst>
                                          <p:attrName>ppt_x</p:attrName>
                                        </p:attrNameLst>
                                      </p:cBhvr>
                                      <p:tavLst>
                                        <p:tav tm="0">
                                          <p:val>
                                            <p:strVal val="#ppt_x"/>
                                          </p:val>
                                        </p:tav>
                                        <p:tav tm="100000">
                                          <p:val>
                                            <p:strVal val="#ppt_x"/>
                                          </p:val>
                                        </p:tav>
                                      </p:tavLst>
                                    </p:anim>
                                    <p:anim calcmode="lin" valueType="num">
                                      <p:cBhvr>
                                        <p:cTn id="20" dur="500" fill="hold"/>
                                        <p:tgtEl>
                                          <p:spTgt spid="13314">
                                            <p:txEl>
                                              <p:charRg st="38" end="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4">
                                            <p:txEl>
                                              <p:charRg st="59" end="86"/>
                                            </p:txEl>
                                          </p:spTgt>
                                        </p:tgtEl>
                                        <p:attrNameLst>
                                          <p:attrName>style.visibility</p:attrName>
                                        </p:attrNameLst>
                                      </p:cBhvr>
                                      <p:to>
                                        <p:strVal val="visible"/>
                                      </p:to>
                                    </p:set>
                                    <p:anim calcmode="lin" valueType="num">
                                      <p:cBhvr>
                                        <p:cTn id="25" dur="500" fill="hold"/>
                                        <p:tgtEl>
                                          <p:spTgt spid="13314">
                                            <p:txEl>
                                              <p:charRg st="59" end="86"/>
                                            </p:txEl>
                                          </p:spTgt>
                                        </p:tgtEl>
                                        <p:attrNameLst>
                                          <p:attrName>ppt_x</p:attrName>
                                        </p:attrNameLst>
                                      </p:cBhvr>
                                      <p:tavLst>
                                        <p:tav tm="0">
                                          <p:val>
                                            <p:strVal val="#ppt_x"/>
                                          </p:val>
                                        </p:tav>
                                        <p:tav tm="100000">
                                          <p:val>
                                            <p:strVal val="#ppt_x"/>
                                          </p:val>
                                        </p:tav>
                                      </p:tavLst>
                                    </p:anim>
                                    <p:anim calcmode="lin" valueType="num">
                                      <p:cBhvr>
                                        <p:cTn id="26" dur="500" fill="hold"/>
                                        <p:tgtEl>
                                          <p:spTgt spid="13314">
                                            <p:txEl>
                                              <p:charRg st="59" end="8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4">
                                            <p:txEl>
                                              <p:charRg st="86" end="107"/>
                                            </p:txEl>
                                          </p:spTgt>
                                        </p:tgtEl>
                                        <p:attrNameLst>
                                          <p:attrName>style.visibility</p:attrName>
                                        </p:attrNameLst>
                                      </p:cBhvr>
                                      <p:to>
                                        <p:strVal val="visible"/>
                                      </p:to>
                                    </p:set>
                                    <p:anim calcmode="lin" valueType="num">
                                      <p:cBhvr>
                                        <p:cTn id="31" dur="500" fill="hold"/>
                                        <p:tgtEl>
                                          <p:spTgt spid="13314">
                                            <p:txEl>
                                              <p:charRg st="86" end="107"/>
                                            </p:txEl>
                                          </p:spTgt>
                                        </p:tgtEl>
                                        <p:attrNameLst>
                                          <p:attrName>ppt_x</p:attrName>
                                        </p:attrNameLst>
                                      </p:cBhvr>
                                      <p:tavLst>
                                        <p:tav tm="0">
                                          <p:val>
                                            <p:strVal val="#ppt_x"/>
                                          </p:val>
                                        </p:tav>
                                        <p:tav tm="100000">
                                          <p:val>
                                            <p:strVal val="#ppt_x"/>
                                          </p:val>
                                        </p:tav>
                                      </p:tavLst>
                                    </p:anim>
                                    <p:anim calcmode="lin" valueType="num">
                                      <p:cBhvr>
                                        <p:cTn id="32" dur="500" fill="hold"/>
                                        <p:tgtEl>
                                          <p:spTgt spid="13314">
                                            <p:txEl>
                                              <p:charRg st="86" end="10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4">
                                            <p:txEl>
                                              <p:charRg st="107" end="133"/>
                                            </p:txEl>
                                          </p:spTgt>
                                        </p:tgtEl>
                                        <p:attrNameLst>
                                          <p:attrName>style.visibility</p:attrName>
                                        </p:attrNameLst>
                                      </p:cBhvr>
                                      <p:to>
                                        <p:strVal val="visible"/>
                                      </p:to>
                                    </p:set>
                                    <p:anim calcmode="lin" valueType="num">
                                      <p:cBhvr>
                                        <p:cTn id="37" dur="500" fill="hold"/>
                                        <p:tgtEl>
                                          <p:spTgt spid="13314">
                                            <p:txEl>
                                              <p:charRg st="107" end="133"/>
                                            </p:txEl>
                                          </p:spTgt>
                                        </p:tgtEl>
                                        <p:attrNameLst>
                                          <p:attrName>ppt_x</p:attrName>
                                        </p:attrNameLst>
                                      </p:cBhvr>
                                      <p:tavLst>
                                        <p:tav tm="0">
                                          <p:val>
                                            <p:strVal val="#ppt_x"/>
                                          </p:val>
                                        </p:tav>
                                        <p:tav tm="100000">
                                          <p:val>
                                            <p:strVal val="#ppt_x"/>
                                          </p:val>
                                        </p:tav>
                                      </p:tavLst>
                                    </p:anim>
                                    <p:anim calcmode="lin" valueType="num">
                                      <p:cBhvr>
                                        <p:cTn id="38" dur="500" fill="hold"/>
                                        <p:tgtEl>
                                          <p:spTgt spid="13314">
                                            <p:txEl>
                                              <p:charRg st="107" end="1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12290" name="矩形 12289"/>
          <p:cNvSpPr/>
          <p:nvPr/>
        </p:nvSpPr>
        <p:spPr>
          <a:xfrm>
            <a:off x="946150" y="1184275"/>
            <a:ext cx="7696200" cy="4276725"/>
          </a:xfrm>
          <a:prstGeom prst="rect">
            <a:avLst/>
          </a:prstGeom>
          <a:noFill/>
          <a:ln w="9525">
            <a:noFill/>
          </a:ln>
        </p:spPr>
        <p:txBody>
          <a:bodyPr anchor="ctr">
            <a:spAutoFit/>
          </a:bodyPr>
          <a:p>
            <a:pPr marL="457200" indent="-457200" fontAlgn="base">
              <a:spcBef>
                <a:spcPct val="50000"/>
              </a:spcBef>
              <a:buFont typeface="Wingdings" panose="05000000000000000000" charset="0"/>
              <a:buChar char="Ø"/>
            </a:pPr>
            <a:r>
              <a:rPr lang="zh-CN" altLang="en-US" sz="3200" b="1" strike="noStrike" noProof="1" dirty="0">
                <a:latin typeface="Times New Roman" panose="02020603050405020304" pitchFamily="18" charset="0"/>
                <a:ea typeface="宋体" panose="02010600030101010101" pitchFamily="2" charset="-122"/>
                <a:cs typeface="+mn-cs"/>
              </a:rPr>
              <a:t>如果这类短语作主语</a:t>
            </a:r>
            <a:r>
              <a:rPr lang="en-US" altLang="zh-CN" sz="3200" b="1" strike="noStrike" noProof="1" dirty="0">
                <a:latin typeface="Times New Roman" panose="02020603050405020304" pitchFamily="18" charset="0"/>
                <a:ea typeface="宋体" panose="02010600030101010101" pitchFamily="2" charset="-122"/>
                <a:cs typeface="+mn-cs"/>
              </a:rPr>
              <a:t>,</a:t>
            </a:r>
            <a:r>
              <a:rPr lang="zh-CN" altLang="en-US" sz="3200" b="1" strike="noStrike" noProof="1" dirty="0">
                <a:latin typeface="Times New Roman" panose="02020603050405020304" pitchFamily="18" charset="0"/>
                <a:ea typeface="宋体" panose="02010600030101010101" pitchFamily="2" charset="-122"/>
                <a:cs typeface="+mn-cs"/>
              </a:rPr>
              <a:t>那么句中的谓语</a:t>
            </a:r>
            <a:endParaRPr lang="zh-CN" altLang="en-US" sz="3200" b="1" strike="noStrike" noProof="1" dirty="0">
              <a:latin typeface="Times New Roman" panose="02020603050405020304" pitchFamily="18" charset="0"/>
            </a:endParaRPr>
          </a:p>
          <a:p>
            <a:pPr fontAlgn="base">
              <a:spcBef>
                <a:spcPct val="50000"/>
              </a:spcBef>
            </a:pPr>
            <a:r>
              <a:rPr lang="zh-CN" altLang="en-US" sz="3200" b="1" strike="noStrike" noProof="1" dirty="0">
                <a:latin typeface="Times New Roman" panose="02020603050405020304" pitchFamily="18" charset="0"/>
                <a:ea typeface="宋体" panose="02010600030101010101" pitchFamily="2" charset="-122"/>
                <a:cs typeface="+mn-cs"/>
              </a:rPr>
              <a:t>动词要</a:t>
            </a:r>
            <a:r>
              <a:rPr lang="zh-CN" altLang="en-US" sz="3200" b="1" strike="noStrike" noProof="1" dirty="0">
                <a:solidFill>
                  <a:srgbClr val="FF0000"/>
                </a:solidFill>
                <a:latin typeface="Times New Roman" panose="02020603050405020304" pitchFamily="18" charset="0"/>
                <a:ea typeface="宋体" panose="02010600030101010101" pitchFamily="2" charset="-122"/>
                <a:cs typeface="+mn-cs"/>
              </a:rPr>
              <a:t>与容器的单复数</a:t>
            </a:r>
            <a:r>
              <a:rPr lang="zh-CN" altLang="en-US" sz="3200" b="1" strike="noStrike" noProof="1" dirty="0">
                <a:latin typeface="Times New Roman" panose="02020603050405020304" pitchFamily="18" charset="0"/>
                <a:ea typeface="宋体" panose="02010600030101010101" pitchFamily="2" charset="-122"/>
                <a:cs typeface="+mn-cs"/>
              </a:rPr>
              <a:t>保持一致。</a:t>
            </a:r>
            <a:endParaRPr lang="zh-CN" altLang="en-US" sz="3200" b="1" strike="noStrike" noProof="1" dirty="0">
              <a:latin typeface="Times New Roman" panose="02020603050405020304" pitchFamily="18" charset="0"/>
            </a:endParaRPr>
          </a:p>
          <a:p>
            <a:pPr fontAlgn="base">
              <a:spcBef>
                <a:spcPct val="50000"/>
              </a:spcBef>
            </a:pPr>
            <a:r>
              <a:rPr lang="en-US" altLang="zh-CN" sz="3200" b="1" strike="noStrike" noProof="1">
                <a:solidFill>
                  <a:srgbClr val="333399"/>
                </a:solidFill>
                <a:latin typeface="Times New Roman" panose="02020603050405020304" pitchFamily="18" charset="0"/>
                <a:ea typeface="宋体" panose="02010600030101010101" pitchFamily="2" charset="-122"/>
                <a:cs typeface="+mn-cs"/>
              </a:rPr>
              <a:t>A </a:t>
            </a:r>
            <a:r>
              <a:rPr lang="en-US" altLang="zh-CN" sz="3200" b="1" strike="noStrike" noProof="1">
                <a:solidFill>
                  <a:srgbClr val="FF0000"/>
                </a:solidFill>
                <a:latin typeface="Times New Roman" panose="02020603050405020304" pitchFamily="18" charset="0"/>
                <a:ea typeface="宋体" panose="02010600030101010101" pitchFamily="2" charset="-122"/>
                <a:cs typeface="+mn-cs"/>
              </a:rPr>
              <a:t>bag</a:t>
            </a:r>
            <a:r>
              <a:rPr lang="en-US" altLang="zh-CN" sz="3200" b="1" strike="noStrike" noProof="1">
                <a:solidFill>
                  <a:srgbClr val="333399"/>
                </a:solidFill>
                <a:latin typeface="Times New Roman" panose="02020603050405020304" pitchFamily="18" charset="0"/>
                <a:ea typeface="宋体" panose="02010600030101010101" pitchFamily="2" charset="-122"/>
                <a:cs typeface="+mn-cs"/>
              </a:rPr>
              <a:t> of bananas  </a:t>
            </a:r>
            <a:r>
              <a:rPr lang="en-US" altLang="zh-CN" sz="3200" b="1" u="sng" strike="noStrike" noProof="1">
                <a:solidFill>
                  <a:srgbClr val="333399"/>
                </a:solidFill>
                <a:latin typeface="Times New Roman" panose="02020603050405020304" pitchFamily="18" charset="0"/>
                <a:ea typeface="宋体" panose="02010600030101010101" pitchFamily="2" charset="-122"/>
                <a:cs typeface="+mn-cs"/>
              </a:rPr>
              <a:t>        </a:t>
            </a:r>
            <a:r>
              <a:rPr lang="en-US" altLang="zh-CN" sz="3200" b="1" strike="noStrike" noProof="1">
                <a:solidFill>
                  <a:srgbClr val="333399"/>
                </a:solidFill>
                <a:latin typeface="Times New Roman" panose="02020603050405020304" pitchFamily="18" charset="0"/>
                <a:ea typeface="宋体" panose="02010600030101010101" pitchFamily="2" charset="-122"/>
                <a:cs typeface="+mn-cs"/>
              </a:rPr>
              <a:t> on the table.</a:t>
            </a:r>
            <a:endParaRPr lang="en-US" altLang="zh-CN" sz="3200" b="1" strike="noStrike" noProof="1">
              <a:solidFill>
                <a:srgbClr val="333399"/>
              </a:solidFill>
              <a:latin typeface="Times New Roman" panose="02020603050405020304" pitchFamily="18" charset="0"/>
            </a:endParaRPr>
          </a:p>
          <a:p>
            <a:pPr fontAlgn="base">
              <a:spcBef>
                <a:spcPct val="50000"/>
              </a:spcBef>
            </a:pPr>
            <a:r>
              <a:rPr lang="zh-CN" altLang="en-US" sz="3200" b="1" strike="noStrike" noProof="1" dirty="0">
                <a:solidFill>
                  <a:srgbClr val="333399"/>
                </a:solidFill>
                <a:latin typeface="Times New Roman" panose="02020603050405020304" pitchFamily="18" charset="0"/>
                <a:ea typeface="宋体" panose="02010600030101010101" pitchFamily="2" charset="-122"/>
                <a:cs typeface="+mn-cs"/>
              </a:rPr>
              <a:t>桌子上有一袋香蕉。</a:t>
            </a:r>
            <a:endParaRPr lang="zh-CN" altLang="en-US" sz="3200" b="1" strike="noStrike" noProof="1" dirty="0">
              <a:solidFill>
                <a:srgbClr val="333399"/>
              </a:solidFill>
              <a:latin typeface="Times New Roman" panose="02020603050405020304" pitchFamily="18" charset="0"/>
            </a:endParaRPr>
          </a:p>
          <a:p>
            <a:pPr fontAlgn="base">
              <a:spcBef>
                <a:spcPct val="50000"/>
              </a:spcBef>
            </a:pPr>
            <a:r>
              <a:rPr lang="en-US" altLang="zh-CN" sz="3200" b="1" strike="noStrike" noProof="1">
                <a:solidFill>
                  <a:srgbClr val="333399"/>
                </a:solidFill>
                <a:latin typeface="Times New Roman" panose="02020603050405020304" pitchFamily="18" charset="0"/>
                <a:ea typeface="宋体" panose="02010600030101010101" pitchFamily="2" charset="-122"/>
                <a:cs typeface="+mn-cs"/>
              </a:rPr>
              <a:t>Four </a:t>
            </a:r>
            <a:r>
              <a:rPr lang="en-US" altLang="zh-CN" sz="3200" b="1" strike="noStrike" noProof="1">
                <a:solidFill>
                  <a:srgbClr val="FF0000"/>
                </a:solidFill>
                <a:latin typeface="Times New Roman" panose="02020603050405020304" pitchFamily="18" charset="0"/>
                <a:ea typeface="宋体" panose="02010600030101010101" pitchFamily="2" charset="-122"/>
                <a:cs typeface="+mn-cs"/>
              </a:rPr>
              <a:t>bottles</a:t>
            </a:r>
            <a:r>
              <a:rPr lang="en-US" altLang="zh-CN" sz="3200" b="1" strike="noStrike" noProof="1">
                <a:solidFill>
                  <a:srgbClr val="333399"/>
                </a:solidFill>
                <a:latin typeface="Times New Roman" panose="02020603050405020304" pitchFamily="18" charset="0"/>
                <a:ea typeface="宋体" panose="02010600030101010101" pitchFamily="2" charset="-122"/>
                <a:cs typeface="+mn-cs"/>
              </a:rPr>
              <a:t> of orange </a:t>
            </a:r>
            <a:r>
              <a:rPr lang="en-US" altLang="zh-CN" sz="3200" b="1" u="sng" strike="noStrike" noProof="1">
                <a:solidFill>
                  <a:srgbClr val="333399"/>
                </a:solidFill>
                <a:latin typeface="Times New Roman" panose="02020603050405020304" pitchFamily="18" charset="0"/>
                <a:ea typeface="宋体" panose="02010600030101010101" pitchFamily="2" charset="-122"/>
                <a:cs typeface="+mn-cs"/>
              </a:rPr>
              <a:t>           </a:t>
            </a:r>
            <a:r>
              <a:rPr lang="en-US" altLang="zh-CN" sz="3200" b="1" strike="noStrike" noProof="1">
                <a:solidFill>
                  <a:srgbClr val="333399"/>
                </a:solidFill>
                <a:latin typeface="Times New Roman" panose="02020603050405020304" pitchFamily="18" charset="0"/>
                <a:ea typeface="宋体" panose="02010600030101010101" pitchFamily="2" charset="-122"/>
                <a:cs typeface="+mn-cs"/>
              </a:rPr>
              <a:t> in the fridge.</a:t>
            </a:r>
            <a:endParaRPr lang="en-US" altLang="zh-CN" sz="3200" b="1" strike="noStrike" noProof="1">
              <a:solidFill>
                <a:srgbClr val="333399"/>
              </a:solidFill>
              <a:latin typeface="Times New Roman" panose="02020603050405020304" pitchFamily="18" charset="0"/>
            </a:endParaRPr>
          </a:p>
          <a:p>
            <a:pPr fontAlgn="base">
              <a:spcBef>
                <a:spcPct val="50000"/>
              </a:spcBef>
            </a:pPr>
            <a:r>
              <a:rPr lang="zh-CN" altLang="en-US" sz="3200" b="1" strike="noStrike" noProof="1" dirty="0">
                <a:solidFill>
                  <a:srgbClr val="333399"/>
                </a:solidFill>
                <a:latin typeface="Times New Roman" panose="02020603050405020304" pitchFamily="18" charset="0"/>
                <a:ea typeface="宋体" panose="02010600030101010101" pitchFamily="2" charset="-122"/>
                <a:cs typeface="+mn-cs"/>
              </a:rPr>
              <a:t>冰箱里有四瓶橙汁。</a:t>
            </a:r>
            <a:r>
              <a:rPr lang="zh-CN" altLang="en-US" sz="3200" b="1" strike="noStrike" noProof="1" dirty="0">
                <a:latin typeface="Times New Roman" panose="02020603050405020304" pitchFamily="18" charset="0"/>
                <a:ea typeface="宋体" panose="02010600030101010101" pitchFamily="2" charset="-122"/>
                <a:cs typeface="+mn-cs"/>
              </a:rPr>
              <a:t> </a:t>
            </a:r>
            <a:endParaRPr lang="zh-CN" altLang="en-US" sz="3200" b="1" strike="noStrike" noProof="1" dirty="0">
              <a:latin typeface="Times New Roman" panose="02020603050405020304" pitchFamily="18" charset="0"/>
            </a:endParaRPr>
          </a:p>
        </p:txBody>
      </p:sp>
      <p:sp>
        <p:nvSpPr>
          <p:cNvPr id="12291" name="文本框 12290"/>
          <p:cNvSpPr txBox="1"/>
          <p:nvPr/>
        </p:nvSpPr>
        <p:spPr>
          <a:xfrm>
            <a:off x="4222750" y="2574925"/>
            <a:ext cx="914400" cy="701675"/>
          </a:xfrm>
          <a:prstGeom prst="rect">
            <a:avLst/>
          </a:prstGeom>
          <a:noFill/>
          <a:ln w="9525">
            <a:noFill/>
          </a:ln>
        </p:spPr>
        <p:txBody>
          <a:bodyPr anchor="t" anchorCtr="0">
            <a:spAutoFit/>
          </a:bodyPr>
          <a:p>
            <a:pPr>
              <a:spcBef>
                <a:spcPct val="50000"/>
              </a:spcBef>
            </a:pPr>
            <a:r>
              <a:rPr lang="en-US" altLang="zh-CN" sz="4000" b="1">
                <a:solidFill>
                  <a:srgbClr val="FF0000"/>
                </a:solidFill>
                <a:latin typeface="Arial" panose="020B0604020202020204" pitchFamily="34" charset="0"/>
                <a:ea typeface="宋体" panose="02010600030101010101" pitchFamily="2" charset="-122"/>
              </a:rPr>
              <a:t>is</a:t>
            </a:r>
            <a:endParaRPr lang="en-US" altLang="zh-CN" sz="4000" b="1">
              <a:solidFill>
                <a:srgbClr val="FF0000"/>
              </a:solidFill>
              <a:latin typeface="Arial" panose="020B0604020202020204" pitchFamily="34" charset="0"/>
              <a:ea typeface="宋体" panose="02010600030101010101" pitchFamily="2" charset="-122"/>
            </a:endParaRPr>
          </a:p>
        </p:txBody>
      </p:sp>
      <p:sp>
        <p:nvSpPr>
          <p:cNvPr id="12292" name="文本框 12291"/>
          <p:cNvSpPr txBox="1"/>
          <p:nvPr/>
        </p:nvSpPr>
        <p:spPr>
          <a:xfrm>
            <a:off x="4984750" y="4022725"/>
            <a:ext cx="1447800" cy="701675"/>
          </a:xfrm>
          <a:prstGeom prst="rect">
            <a:avLst/>
          </a:prstGeom>
          <a:noFill/>
          <a:ln w="9525">
            <a:noFill/>
          </a:ln>
        </p:spPr>
        <p:txBody>
          <a:bodyPr anchor="t" anchorCtr="0">
            <a:spAutoFit/>
          </a:bodyPr>
          <a:p>
            <a:pPr>
              <a:spcBef>
                <a:spcPct val="50000"/>
              </a:spcBef>
            </a:pPr>
            <a:r>
              <a:rPr lang="en-US" altLang="zh-CN" sz="4000" b="1">
                <a:solidFill>
                  <a:srgbClr val="FF0000"/>
                </a:solidFill>
                <a:latin typeface="Arial" panose="020B0604020202020204" pitchFamily="34" charset="0"/>
                <a:ea typeface="宋体" panose="02010600030101010101" pitchFamily="2" charset="-122"/>
              </a:rPr>
              <a:t>are</a:t>
            </a:r>
            <a:endParaRPr lang="en-US" altLang="zh-CN" sz="4000" b="1">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charRg st="34" end="75"/>
                                            </p:txEl>
                                          </p:spTgt>
                                        </p:tgtEl>
                                        <p:attrNameLst>
                                          <p:attrName>style.visibility</p:attrName>
                                        </p:attrNameLst>
                                      </p:cBhvr>
                                      <p:to>
                                        <p:strVal val="visible"/>
                                      </p:to>
                                    </p:set>
                                    <p:anim calcmode="lin" valueType="num">
                                      <p:cBhvr>
                                        <p:cTn id="7" dur="500" fill="hold"/>
                                        <p:tgtEl>
                                          <p:spTgt spid="12290">
                                            <p:txEl>
                                              <p:charRg st="34" end="75"/>
                                            </p:txEl>
                                          </p:spTgt>
                                        </p:tgtEl>
                                        <p:attrNameLst>
                                          <p:attrName>ppt_x</p:attrName>
                                        </p:attrNameLst>
                                      </p:cBhvr>
                                      <p:tavLst>
                                        <p:tav tm="0">
                                          <p:val>
                                            <p:strVal val="#ppt_x"/>
                                          </p:val>
                                        </p:tav>
                                        <p:tav tm="100000">
                                          <p:val>
                                            <p:strVal val="#ppt_x"/>
                                          </p:val>
                                        </p:tav>
                                      </p:tavLst>
                                    </p:anim>
                                    <p:anim calcmode="lin" valueType="num">
                                      <p:cBhvr>
                                        <p:cTn id="8" dur="500" fill="hold"/>
                                        <p:tgtEl>
                                          <p:spTgt spid="12290">
                                            <p:txEl>
                                              <p:charRg st="34" end="7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0">
                                            <p:txEl>
                                              <p:charRg st="75" end="85"/>
                                            </p:txEl>
                                          </p:spTgt>
                                        </p:tgtEl>
                                        <p:attrNameLst>
                                          <p:attrName>style.visibility</p:attrName>
                                        </p:attrNameLst>
                                      </p:cBhvr>
                                      <p:to>
                                        <p:strVal val="visible"/>
                                      </p:to>
                                    </p:set>
                                    <p:anim calcmode="lin" valueType="num">
                                      <p:cBhvr>
                                        <p:cTn id="11" dur="500" fill="hold"/>
                                        <p:tgtEl>
                                          <p:spTgt spid="12290">
                                            <p:txEl>
                                              <p:charRg st="75" end="85"/>
                                            </p:txEl>
                                          </p:spTgt>
                                        </p:tgtEl>
                                        <p:attrNameLst>
                                          <p:attrName>ppt_x</p:attrName>
                                        </p:attrNameLst>
                                      </p:cBhvr>
                                      <p:tavLst>
                                        <p:tav tm="0">
                                          <p:val>
                                            <p:strVal val="#ppt_x"/>
                                          </p:val>
                                        </p:tav>
                                        <p:tav tm="100000">
                                          <p:val>
                                            <p:strVal val="#ppt_x"/>
                                          </p:val>
                                        </p:tav>
                                      </p:tavLst>
                                    </p:anim>
                                    <p:anim calcmode="lin" valueType="num">
                                      <p:cBhvr>
                                        <p:cTn id="12" dur="500" fill="hold"/>
                                        <p:tgtEl>
                                          <p:spTgt spid="12290">
                                            <p:txEl>
                                              <p:charRg st="75" end="8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90">
                                            <p:txEl>
                                              <p:charRg st="85" end="135"/>
                                            </p:txEl>
                                          </p:spTgt>
                                        </p:tgtEl>
                                        <p:attrNameLst>
                                          <p:attrName>style.visibility</p:attrName>
                                        </p:attrNameLst>
                                      </p:cBhvr>
                                      <p:to>
                                        <p:strVal val="visible"/>
                                      </p:to>
                                    </p:set>
                                    <p:anim calcmode="lin" valueType="num">
                                      <p:cBhvr>
                                        <p:cTn id="17" dur="500" fill="hold"/>
                                        <p:tgtEl>
                                          <p:spTgt spid="12290">
                                            <p:txEl>
                                              <p:charRg st="85" end="135"/>
                                            </p:txEl>
                                          </p:spTgt>
                                        </p:tgtEl>
                                        <p:attrNameLst>
                                          <p:attrName>ppt_x</p:attrName>
                                        </p:attrNameLst>
                                      </p:cBhvr>
                                      <p:tavLst>
                                        <p:tav tm="0">
                                          <p:val>
                                            <p:strVal val="#ppt_x"/>
                                          </p:val>
                                        </p:tav>
                                        <p:tav tm="100000">
                                          <p:val>
                                            <p:strVal val="#ppt_x"/>
                                          </p:val>
                                        </p:tav>
                                      </p:tavLst>
                                    </p:anim>
                                    <p:anim calcmode="lin" valueType="num">
                                      <p:cBhvr>
                                        <p:cTn id="18" dur="500" fill="hold"/>
                                        <p:tgtEl>
                                          <p:spTgt spid="12290">
                                            <p:txEl>
                                              <p:charRg st="85" end="13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0">
                                            <p:txEl>
                                              <p:charRg st="135" end="146"/>
                                            </p:txEl>
                                          </p:spTgt>
                                        </p:tgtEl>
                                        <p:attrNameLst>
                                          <p:attrName>style.visibility</p:attrName>
                                        </p:attrNameLst>
                                      </p:cBhvr>
                                      <p:to>
                                        <p:strVal val="visible"/>
                                      </p:to>
                                    </p:set>
                                    <p:anim calcmode="lin" valueType="num">
                                      <p:cBhvr>
                                        <p:cTn id="21" dur="500" fill="hold"/>
                                        <p:tgtEl>
                                          <p:spTgt spid="12290">
                                            <p:txEl>
                                              <p:charRg st="135" end="146"/>
                                            </p:txEl>
                                          </p:spTgt>
                                        </p:tgtEl>
                                        <p:attrNameLst>
                                          <p:attrName>ppt_x</p:attrName>
                                        </p:attrNameLst>
                                      </p:cBhvr>
                                      <p:tavLst>
                                        <p:tav tm="0">
                                          <p:val>
                                            <p:strVal val="#ppt_x"/>
                                          </p:val>
                                        </p:tav>
                                        <p:tav tm="100000">
                                          <p:val>
                                            <p:strVal val="#ppt_x"/>
                                          </p:val>
                                        </p:tav>
                                      </p:tavLst>
                                    </p:anim>
                                    <p:anim calcmode="lin" valueType="num">
                                      <p:cBhvr>
                                        <p:cTn id="22" dur="500" fill="hold"/>
                                        <p:tgtEl>
                                          <p:spTgt spid="12290">
                                            <p:txEl>
                                              <p:charRg st="135" end="14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gtEl>
                                        <p:attrNameLst>
                                          <p:attrName>style.visibility</p:attrName>
                                        </p:attrNameLst>
                                      </p:cBhvr>
                                      <p:to>
                                        <p:strVal val="visible"/>
                                      </p:to>
                                    </p:set>
                                    <p:animEffect transition="in" filter="blinds(horizontal)">
                                      <p:cBhvr>
                                        <p:cTn id="27" dur="500"/>
                                        <p:tgtEl>
                                          <p:spTgt spid="122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2"/>
                                        </p:tgtEl>
                                        <p:attrNameLst>
                                          <p:attrName>style.visibility</p:attrName>
                                        </p:attrNameLst>
                                      </p:cBhvr>
                                      <p:to>
                                        <p:strVal val="visible"/>
                                      </p:to>
                                    </p:set>
                                    <p:animEffect transition="in" filter="blinds(horizontal)">
                                      <p:cBhvr>
                                        <p:cTn id="32" dur="500"/>
                                        <p:tgtEl>
                                          <p:spTgt spid="1229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90">
                                            <p:txEl>
                                              <p:charRg st="0" end="18"/>
                                            </p:txEl>
                                          </p:spTgt>
                                        </p:tgtEl>
                                        <p:attrNameLst>
                                          <p:attrName>style.visibility</p:attrName>
                                        </p:attrNameLst>
                                      </p:cBhvr>
                                      <p:to>
                                        <p:strVal val="visible"/>
                                      </p:to>
                                    </p:set>
                                    <p:anim calcmode="lin" valueType="num">
                                      <p:cBhvr>
                                        <p:cTn id="37" dur="500" fill="hold"/>
                                        <p:tgtEl>
                                          <p:spTgt spid="12290">
                                            <p:txEl>
                                              <p:charRg st="0" end="18"/>
                                            </p:txEl>
                                          </p:spTgt>
                                        </p:tgtEl>
                                        <p:attrNameLst>
                                          <p:attrName>ppt_x</p:attrName>
                                        </p:attrNameLst>
                                      </p:cBhvr>
                                      <p:tavLst>
                                        <p:tav tm="0">
                                          <p:val>
                                            <p:strVal val="#ppt_x"/>
                                          </p:val>
                                        </p:tav>
                                        <p:tav tm="100000">
                                          <p:val>
                                            <p:strVal val="#ppt_x"/>
                                          </p:val>
                                        </p:tav>
                                      </p:tavLst>
                                    </p:anim>
                                    <p:anim calcmode="lin" valueType="num">
                                      <p:cBhvr>
                                        <p:cTn id="38" dur="500" fill="hold"/>
                                        <p:tgtEl>
                                          <p:spTgt spid="12290">
                                            <p:txEl>
                                              <p:charRg st="0" end="1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290">
                                            <p:txEl>
                                              <p:charRg st="18" end="34"/>
                                            </p:txEl>
                                          </p:spTgt>
                                        </p:tgtEl>
                                        <p:attrNameLst>
                                          <p:attrName>style.visibility</p:attrName>
                                        </p:attrNameLst>
                                      </p:cBhvr>
                                      <p:to>
                                        <p:strVal val="visible"/>
                                      </p:to>
                                    </p:set>
                                    <p:anim calcmode="lin" valueType="num">
                                      <p:cBhvr>
                                        <p:cTn id="41" dur="500" fill="hold"/>
                                        <p:tgtEl>
                                          <p:spTgt spid="12290">
                                            <p:txEl>
                                              <p:charRg st="18" end="34"/>
                                            </p:txEl>
                                          </p:spTgt>
                                        </p:tgtEl>
                                        <p:attrNameLst>
                                          <p:attrName>ppt_x</p:attrName>
                                        </p:attrNameLst>
                                      </p:cBhvr>
                                      <p:tavLst>
                                        <p:tav tm="0">
                                          <p:val>
                                            <p:strVal val="#ppt_x"/>
                                          </p:val>
                                        </p:tav>
                                        <p:tav tm="100000">
                                          <p:val>
                                            <p:strVal val="#ppt_x"/>
                                          </p:val>
                                        </p:tav>
                                      </p:tavLst>
                                    </p:anim>
                                    <p:anim calcmode="lin" valueType="num">
                                      <p:cBhvr>
                                        <p:cTn id="42" dur="500" fill="hold"/>
                                        <p:tgtEl>
                                          <p:spTgt spid="12290">
                                            <p:txEl>
                                              <p:charRg st="18" end="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49275" y="2270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5778" name="矩形 11265"/>
          <p:cNvSpPr/>
          <p:nvPr/>
        </p:nvSpPr>
        <p:spPr>
          <a:xfrm>
            <a:off x="454025" y="801688"/>
            <a:ext cx="8235950" cy="5851525"/>
          </a:xfrm>
          <a:prstGeom prst="rect">
            <a:avLst/>
          </a:prstGeom>
          <a:noFill/>
          <a:ln w="9525">
            <a:noFill/>
          </a:ln>
        </p:spPr>
        <p:txBody>
          <a:bodyPr wrap="square" anchor="ctr" anchorCtr="0">
            <a:spAutoFit/>
          </a:bodyPr>
          <a:p>
            <a:pPr>
              <a:spcBef>
                <a:spcPct val="30000"/>
              </a:spcBef>
            </a:pPr>
            <a:r>
              <a:rPr lang="en-US" altLang="zh-CN" sz="2600" b="1" dirty="0">
                <a:latin typeface="Times New Roman" panose="02020603050405020304" pitchFamily="18" charset="0"/>
                <a:ea typeface="宋体" panose="02010600030101010101" pitchFamily="2" charset="-122"/>
              </a:rPr>
              <a:t>                    1</a:t>
            </a:r>
            <a:r>
              <a:rPr lang="zh-CN" altLang="en-US" sz="2600" b="1" dirty="0">
                <a:latin typeface="Times New Roman" panose="02020603050405020304" pitchFamily="18" charset="0"/>
                <a:ea typeface="宋体" panose="02010600030101010101" pitchFamily="2" charset="-122"/>
              </a:rPr>
              <a:t>、单项选择。</a:t>
            </a:r>
            <a:endParaRPr lang="zh-CN" altLang="en-US" sz="2600" b="1" dirty="0">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1. —Would you like some coffee?</a:t>
            </a:r>
            <a:br>
              <a:rPr lang="en-US" altLang="zh-CN" sz="2600" b="1">
                <a:latin typeface="Times New Roman" panose="02020603050405020304" pitchFamily="18" charset="0"/>
                <a:ea typeface="宋体" panose="02010600030101010101" pitchFamily="2" charset="-122"/>
              </a:rPr>
            </a:br>
            <a:r>
              <a:rPr lang="en-US" altLang="zh-CN" sz="2600" b="1">
                <a:latin typeface="Times New Roman" panose="02020603050405020304" pitchFamily="18" charset="0"/>
                <a:ea typeface="宋体" panose="02010600030101010101" pitchFamily="2" charset="-122"/>
              </a:rPr>
              <a:t>     —Yes, _______.</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   A. little       B. a little       C. few             D. a few</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2. —What would you like?</a:t>
            </a:r>
            <a:br>
              <a:rPr lang="en-US" altLang="zh-CN" sz="2600" b="1">
                <a:latin typeface="Times New Roman" panose="02020603050405020304" pitchFamily="18" charset="0"/>
                <a:ea typeface="宋体" panose="02010600030101010101" pitchFamily="2" charset="-122"/>
              </a:rPr>
            </a:br>
            <a:r>
              <a:rPr lang="en-US" altLang="zh-CN" sz="2600" b="1">
                <a:latin typeface="Times New Roman" panose="02020603050405020304" pitchFamily="18" charset="0"/>
                <a:ea typeface="宋体" panose="02010600030101010101" pitchFamily="2" charset="-122"/>
              </a:rPr>
              <a:t>     —I’d like two _______.</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  A. kilo of tomato           B. kilo of tomatoes</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  C. kilos of tomatoes      D. kilos of tomato</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3. _________ meat is in the fridge, and _______ hamburgers are in the bag.</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  A. Many; a little          B. Much; a little</a:t>
            </a:r>
            <a:endParaRPr lang="en-US" altLang="zh-CN" sz="2600" b="1">
              <a:latin typeface="Times New Roman" panose="02020603050405020304" pitchFamily="18" charset="0"/>
              <a:ea typeface="宋体" panose="02010600030101010101" pitchFamily="2" charset="-122"/>
            </a:endParaRPr>
          </a:p>
          <a:p>
            <a:pPr>
              <a:spcBef>
                <a:spcPct val="30000"/>
              </a:spcBef>
            </a:pPr>
            <a:r>
              <a:rPr lang="en-US" altLang="zh-CN" sz="2600" b="1">
                <a:latin typeface="Times New Roman" panose="02020603050405020304" pitchFamily="18" charset="0"/>
                <a:ea typeface="宋体" panose="02010600030101010101" pitchFamily="2" charset="-122"/>
              </a:rPr>
              <a:t>  C. Much; a few            D. Many; a few</a:t>
            </a:r>
            <a:endParaRPr lang="en-US" altLang="zh-CN" sz="2600" b="1">
              <a:latin typeface="Times New Roman" panose="02020603050405020304" pitchFamily="18" charset="0"/>
              <a:ea typeface="宋体" panose="02010600030101010101" pitchFamily="2" charset="-122"/>
            </a:endParaRPr>
          </a:p>
        </p:txBody>
      </p:sp>
      <p:sp>
        <p:nvSpPr>
          <p:cNvPr id="11269" name="矩形 11268"/>
          <p:cNvSpPr/>
          <p:nvPr/>
        </p:nvSpPr>
        <p:spPr>
          <a:xfrm>
            <a:off x="2265363" y="1622425"/>
            <a:ext cx="420687" cy="520700"/>
          </a:xfrm>
          <a:prstGeom prst="rect">
            <a:avLst/>
          </a:prstGeom>
          <a:noFill/>
          <a:ln w="9525">
            <a:noFill/>
          </a:ln>
        </p:spPr>
        <p:txBody>
          <a:bodyPr wrap="squar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B</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11270" name="矩形 11269"/>
          <p:cNvSpPr/>
          <p:nvPr/>
        </p:nvSpPr>
        <p:spPr>
          <a:xfrm>
            <a:off x="3279775" y="3168650"/>
            <a:ext cx="441325" cy="520700"/>
          </a:xfrm>
          <a:prstGeom prst="rect">
            <a:avLst/>
          </a:prstGeom>
          <a:noFill/>
          <a:ln w="9525">
            <a:noFill/>
          </a:ln>
        </p:spPr>
        <p:txBody>
          <a:bodyPr wrap="squar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C</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11271" name="矩形 11270"/>
          <p:cNvSpPr/>
          <p:nvPr/>
        </p:nvSpPr>
        <p:spPr>
          <a:xfrm>
            <a:off x="1663700" y="4667250"/>
            <a:ext cx="441325" cy="522288"/>
          </a:xfrm>
          <a:prstGeom prst="rect">
            <a:avLst/>
          </a:prstGeom>
          <a:noFill/>
          <a:ln w="9525">
            <a:noFill/>
          </a:ln>
        </p:spPr>
        <p:txBody>
          <a:bodyPr wrap="squar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C</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2" name="标题 1"/>
          <p:cNvSpPr>
            <a:spLocks noGrp="1"/>
          </p:cNvSpPr>
          <p:nvPr/>
        </p:nvSpPr>
        <p:spPr>
          <a:xfrm>
            <a:off x="342900" y="801688"/>
            <a:ext cx="1762125" cy="442913"/>
          </a:xfrm>
          <a:prstGeom prst="rect">
            <a:avLst/>
          </a:prstGeom>
          <a:noFill/>
          <a:ln w="9525">
            <a:noFill/>
          </a:ln>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现学现用</a:t>
            </a:r>
            <a:r>
              <a:rPr kumimoji="0" lang="en-US" altLang="zh-CN"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 </a:t>
            </a:r>
            <a:endParaRPr kumimoji="0" lang="en-US" altLang="zh-CN"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down)">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wipe(down)">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wipe(down)">
                                      <p:cBhvr>
                                        <p:cTn id="1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71450"/>
            <a:ext cx="9144000" cy="7019925"/>
          </a:xfrm>
          <a:prstGeom prst="rect">
            <a:avLst/>
          </a:prstGeom>
          <a:solidFill>
            <a:srgbClr val="3E516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5058" name="Text Box 3"/>
          <p:cNvSpPr txBox="1"/>
          <p:nvPr/>
        </p:nvSpPr>
        <p:spPr>
          <a:xfrm>
            <a:off x="136525" y="990600"/>
            <a:ext cx="549275" cy="4038600"/>
          </a:xfrm>
          <a:prstGeom prst="rect">
            <a:avLst/>
          </a:prstGeom>
          <a:noFill/>
          <a:ln w="9525">
            <a:noFill/>
          </a:ln>
        </p:spPr>
        <p:txBody>
          <a:bodyPr vert="eaVert" anchor="t" anchorCtr="0">
            <a:spAutoFit/>
          </a:bodyPr>
          <a:p>
            <a:pPr>
              <a:spcBef>
                <a:spcPct val="50000"/>
              </a:spcBef>
            </a:pPr>
            <a:r>
              <a:rPr lang="en-US" altLang="zh-CN" sz="2400" dirty="0">
                <a:solidFill>
                  <a:srgbClr val="FFFF66"/>
                </a:solidFill>
                <a:latin typeface="Times New Roman" panose="02020603050405020304" pitchFamily="18" charset="0"/>
                <a:ea typeface="宋体" panose="02010600030101010101" pitchFamily="2" charset="-122"/>
              </a:rPr>
              <a:t>                  </a:t>
            </a:r>
            <a:r>
              <a:rPr lang="zh-CN" altLang="en-US" sz="2400" b="1" dirty="0">
                <a:solidFill>
                  <a:schemeClr val="bg1"/>
                </a:solidFill>
                <a:latin typeface="Times New Roman" panose="02020603050405020304" pitchFamily="18" charset="0"/>
                <a:ea typeface="宋体" panose="02010600030101010101" pitchFamily="2" charset="-122"/>
              </a:rPr>
              <a:t>名词的种类</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6148" name="AutoShape 4"/>
          <p:cNvSpPr/>
          <p:nvPr/>
        </p:nvSpPr>
        <p:spPr>
          <a:xfrm>
            <a:off x="684213" y="765175"/>
            <a:ext cx="287337" cy="4032250"/>
          </a:xfrm>
          <a:prstGeom prst="leftBrace">
            <a:avLst>
              <a:gd name="adj1" fmla="val 116553"/>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9" name="Text Box 5"/>
          <p:cNvSpPr txBox="1"/>
          <p:nvPr/>
        </p:nvSpPr>
        <p:spPr>
          <a:xfrm>
            <a:off x="971550" y="765175"/>
            <a:ext cx="1524000"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专有名词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0" name="Text Box 6"/>
          <p:cNvSpPr txBox="1"/>
          <p:nvPr/>
        </p:nvSpPr>
        <p:spPr>
          <a:xfrm>
            <a:off x="863600" y="3467100"/>
            <a:ext cx="19050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普通名词：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1" name="AutoShape 7"/>
          <p:cNvSpPr/>
          <p:nvPr/>
        </p:nvSpPr>
        <p:spPr>
          <a:xfrm>
            <a:off x="2495550" y="1689100"/>
            <a:ext cx="381000" cy="3686175"/>
          </a:xfrm>
          <a:prstGeom prst="leftBrace">
            <a:avLst>
              <a:gd name="adj1" fmla="val 60110"/>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2" name="Text Box 8"/>
          <p:cNvSpPr txBox="1"/>
          <p:nvPr/>
        </p:nvSpPr>
        <p:spPr>
          <a:xfrm>
            <a:off x="2768600" y="156845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3" name="Text Box 9"/>
          <p:cNvSpPr txBox="1"/>
          <p:nvPr/>
        </p:nvSpPr>
        <p:spPr>
          <a:xfrm>
            <a:off x="3048000" y="438150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不可数：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4" name="AutoShape 10"/>
          <p:cNvSpPr/>
          <p:nvPr/>
        </p:nvSpPr>
        <p:spPr>
          <a:xfrm>
            <a:off x="3776663" y="1063625"/>
            <a:ext cx="215900" cy="1655763"/>
          </a:xfrm>
          <a:prstGeom prst="leftBrace">
            <a:avLst>
              <a:gd name="adj1" fmla="val 63696"/>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5" name="AutoShape 11"/>
          <p:cNvSpPr/>
          <p:nvPr/>
        </p:nvSpPr>
        <p:spPr>
          <a:xfrm>
            <a:off x="4140200" y="4151313"/>
            <a:ext cx="215900" cy="877887"/>
          </a:xfrm>
          <a:prstGeom prst="leftBrace">
            <a:avLst>
              <a:gd name="adj1" fmla="val 47118"/>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6" name="Text Box 12"/>
          <p:cNvSpPr txBox="1"/>
          <p:nvPr/>
        </p:nvSpPr>
        <p:spPr>
          <a:xfrm>
            <a:off x="3708400" y="1063625"/>
            <a:ext cx="5364163"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个体名词 </a:t>
            </a:r>
            <a:r>
              <a:rPr lang="en-US" altLang="zh-CN" sz="2400" dirty="0">
                <a:solidFill>
                  <a:schemeClr val="bg1"/>
                </a:solidFill>
                <a:latin typeface="Times New Roman" panose="02020603050405020304" pitchFamily="18" charset="0"/>
                <a:ea typeface="宋体" panose="02010600030101010101" pitchFamily="2" charset="-122"/>
              </a:rPr>
              <a:t>apple, house, dog, desk, pen</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57" name="Text Box 13"/>
          <p:cNvSpPr txBox="1"/>
          <p:nvPr/>
        </p:nvSpPr>
        <p:spPr>
          <a:xfrm>
            <a:off x="3708400" y="2328863"/>
            <a:ext cx="5435600" cy="460375"/>
          </a:xfrm>
          <a:prstGeom prst="rect">
            <a:avLst/>
          </a:prstGeom>
          <a:noFill/>
          <a:ln w="9525">
            <a:noFill/>
          </a:ln>
        </p:spPr>
        <p:txBody>
          <a:bodyPr anchor="t" anchorCtr="0">
            <a:spAutoFit/>
          </a:bodyPr>
          <a:p>
            <a:pPr algn="ctr">
              <a:spcBef>
                <a:spcPct val="50000"/>
              </a:spcBef>
            </a:pPr>
            <a:r>
              <a:rPr lang="zh-CN" altLang="en-US" sz="2400" dirty="0">
                <a:solidFill>
                  <a:srgbClr val="FFFF00"/>
                </a:solidFill>
                <a:latin typeface="Times New Roman" panose="02020603050405020304" pitchFamily="18" charset="0"/>
                <a:ea typeface="宋体" panose="02010600030101010101" pitchFamily="2" charset="-122"/>
              </a:rPr>
              <a:t>集体名词 </a:t>
            </a:r>
            <a:r>
              <a:rPr lang="en-US" altLang="zh-CN" sz="2400" dirty="0">
                <a:solidFill>
                  <a:schemeClr val="bg1"/>
                </a:solidFill>
                <a:latin typeface="Times New Roman" panose="02020603050405020304" pitchFamily="18" charset="0"/>
                <a:ea typeface="宋体" panose="02010600030101010101" pitchFamily="2" charset="-122"/>
              </a:rPr>
              <a:t>people, family, class, group</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58" name="Text Box 14"/>
          <p:cNvSpPr txBox="1"/>
          <p:nvPr/>
        </p:nvSpPr>
        <p:spPr>
          <a:xfrm>
            <a:off x="4198938" y="3922713"/>
            <a:ext cx="4724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物质名词： </a:t>
            </a:r>
            <a:r>
              <a:rPr lang="en-US" altLang="zh-CN" sz="2400" dirty="0">
                <a:solidFill>
                  <a:schemeClr val="bg1"/>
                </a:solidFill>
                <a:latin typeface="Times New Roman" panose="02020603050405020304" pitchFamily="18" charset="0"/>
                <a:ea typeface="宋体" panose="02010600030101010101" pitchFamily="2" charset="-122"/>
              </a:rPr>
              <a:t>water, paper, air, milk</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59" name="Text Box 15"/>
          <p:cNvSpPr txBox="1"/>
          <p:nvPr/>
        </p:nvSpPr>
        <p:spPr>
          <a:xfrm>
            <a:off x="4341813" y="4727575"/>
            <a:ext cx="5113337" cy="2122488"/>
          </a:xfrm>
          <a:prstGeom prst="rect">
            <a:avLst/>
          </a:prstGeom>
          <a:noFill/>
          <a:ln w="9525">
            <a:noFill/>
          </a:ln>
        </p:spPr>
        <p:txBody>
          <a:bodyPr anchor="t" anchorCtr="0">
            <a:spAutoFit/>
          </a:bodyPr>
          <a:p>
            <a:pP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抽象名词： </a:t>
            </a:r>
            <a:r>
              <a:rPr lang="en-US" altLang="zh-CN" sz="2400" dirty="0">
                <a:solidFill>
                  <a:schemeClr val="bg1"/>
                </a:solidFill>
                <a:latin typeface="Times New Roman" panose="02020603050405020304" pitchFamily="18" charset="0"/>
                <a:ea typeface="宋体" panose="02010600030101010101" pitchFamily="2" charset="-122"/>
              </a:rPr>
              <a:t>work, homework,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information, health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news,  love, friendship</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61" name="Rectangle 17"/>
          <p:cNvSpPr/>
          <p:nvPr/>
        </p:nvSpPr>
        <p:spPr>
          <a:xfrm>
            <a:off x="374650" y="5375275"/>
            <a:ext cx="4752975" cy="1311275"/>
          </a:xfrm>
          <a:prstGeom prst="rect">
            <a:avLst/>
          </a:prstGeom>
          <a:noFill/>
          <a:ln w="9525">
            <a:noFill/>
          </a:ln>
        </p:spPr>
        <p:txBody>
          <a:bodyPr anchor="t" anchorCtr="0">
            <a:spAutoFit/>
          </a:bodyPr>
          <a:p>
            <a:r>
              <a:rPr lang="zh-CN" altLang="en-US" sz="2000" b="1" dirty="0">
                <a:solidFill>
                  <a:schemeClr val="bg1"/>
                </a:solidFill>
                <a:latin typeface="Arial" panose="020B0604020202020204" pitchFamily="34" charset="0"/>
                <a:ea typeface="宋体" panose="02010600030101010101" pitchFamily="2" charset="-122"/>
              </a:rPr>
              <a:t>物质名词与抽象名词一般无法用数目计算，为不可数名词。 不可数名词前不能加冠词</a:t>
            </a:r>
            <a:r>
              <a:rPr lang="en-US" altLang="zh-CN" sz="2000" b="1" dirty="0">
                <a:solidFill>
                  <a:schemeClr val="bg1"/>
                </a:solidFill>
                <a:latin typeface="Arial" panose="020B0604020202020204" pitchFamily="34" charset="0"/>
                <a:ea typeface="宋体" panose="02010600030101010101" pitchFamily="2" charset="-122"/>
              </a:rPr>
              <a:t>a </a:t>
            </a:r>
            <a:r>
              <a:rPr lang="zh-CN" altLang="en-US" sz="2000" b="1" dirty="0">
                <a:solidFill>
                  <a:schemeClr val="bg1"/>
                </a:solidFill>
                <a:latin typeface="Arial" panose="020B0604020202020204" pitchFamily="34" charset="0"/>
                <a:ea typeface="宋体" panose="02010600030101010101" pitchFamily="2" charset="-122"/>
              </a:rPr>
              <a:t>或</a:t>
            </a:r>
            <a:r>
              <a:rPr lang="en-US" altLang="zh-CN" sz="2000" b="1" dirty="0">
                <a:solidFill>
                  <a:schemeClr val="bg1"/>
                </a:solidFill>
                <a:latin typeface="Arial" panose="020B0604020202020204" pitchFamily="34" charset="0"/>
                <a:ea typeface="宋体" panose="02010600030101010101" pitchFamily="2" charset="-122"/>
              </a:rPr>
              <a:t>an</a:t>
            </a:r>
            <a:r>
              <a:rPr lang="zh-CN" altLang="en-US" sz="2000" b="1" dirty="0">
                <a:solidFill>
                  <a:schemeClr val="bg1"/>
                </a:solidFill>
                <a:latin typeface="Arial" panose="020B0604020202020204" pitchFamily="34" charset="0"/>
                <a:ea typeface="宋体" panose="02010600030101010101" pitchFamily="2" charset="-122"/>
              </a:rPr>
              <a:t>来表示量， 也没有复数形式。</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3" name="椭圆 2"/>
          <p:cNvSpPr/>
          <p:nvPr/>
        </p:nvSpPr>
        <p:spPr>
          <a:xfrm>
            <a:off x="3992563" y="989013"/>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椭圆 3"/>
          <p:cNvSpPr/>
          <p:nvPr/>
        </p:nvSpPr>
        <p:spPr>
          <a:xfrm>
            <a:off x="3992563" y="2273300"/>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直接箭头连接符 4"/>
          <p:cNvCxnSpPr/>
          <p:nvPr/>
        </p:nvCxnSpPr>
        <p:spPr>
          <a:xfrm flipH="1" flipV="1">
            <a:off x="3933825" y="773113"/>
            <a:ext cx="2746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924300" y="2817813"/>
            <a:ext cx="284163" cy="25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64050" y="2798763"/>
            <a:ext cx="333375"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464050" y="773113"/>
            <a:ext cx="2619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49650" y="120650"/>
            <a:ext cx="669925" cy="644525"/>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个体的人</a:t>
            </a:r>
            <a:endParaRPr lang="zh-CN" altLang="en-US">
              <a:solidFill>
                <a:srgbClr val="FFFF00"/>
              </a:solidFill>
              <a:latin typeface="Arial" panose="020B0604020202020204" pitchFamily="34" charset="0"/>
              <a:ea typeface="宋体" panose="02010600030101010101" pitchFamily="2" charset="-122"/>
            </a:endParaRPr>
          </a:p>
        </p:txBody>
      </p:sp>
      <p:sp>
        <p:nvSpPr>
          <p:cNvPr id="10" name="文本框 9"/>
          <p:cNvSpPr txBox="1"/>
          <p:nvPr/>
        </p:nvSpPr>
        <p:spPr>
          <a:xfrm>
            <a:off x="4464050" y="127000"/>
            <a:ext cx="931863" cy="646113"/>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个体的事物</a:t>
            </a:r>
            <a:endParaRPr lang="zh-CN" altLang="en-US">
              <a:solidFill>
                <a:srgbClr val="FFFF00"/>
              </a:solidFill>
              <a:latin typeface="Arial" panose="020B0604020202020204" pitchFamily="34" charset="0"/>
              <a:ea typeface="宋体" panose="02010600030101010101" pitchFamily="2" charset="-122"/>
            </a:endParaRPr>
          </a:p>
        </p:txBody>
      </p:sp>
      <p:sp>
        <p:nvSpPr>
          <p:cNvPr id="11" name="文本框 10"/>
          <p:cNvSpPr txBox="1"/>
          <p:nvPr/>
        </p:nvSpPr>
        <p:spPr>
          <a:xfrm>
            <a:off x="3330575" y="3106738"/>
            <a:ext cx="1027113"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一群人</a:t>
            </a:r>
            <a:endParaRPr lang="zh-CN" altLang="en-US">
              <a:solidFill>
                <a:srgbClr val="FFFF00"/>
              </a:solidFill>
              <a:latin typeface="Arial" panose="020B0604020202020204" pitchFamily="34" charset="0"/>
              <a:ea typeface="宋体" panose="02010600030101010101" pitchFamily="2" charset="-122"/>
            </a:endParaRPr>
          </a:p>
        </p:txBody>
      </p:sp>
      <p:sp>
        <p:nvSpPr>
          <p:cNvPr id="12" name="文本框 11"/>
          <p:cNvSpPr txBox="1"/>
          <p:nvPr/>
        </p:nvSpPr>
        <p:spPr>
          <a:xfrm>
            <a:off x="4464050" y="3106738"/>
            <a:ext cx="1195388"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一些事物</a:t>
            </a:r>
            <a:endParaRPr lang="zh-CN" altLang="en-US">
              <a:solidFill>
                <a:srgbClr val="FFFF00"/>
              </a:solidFill>
              <a:latin typeface="Arial" panose="020B0604020202020204" pitchFamily="34" charset="0"/>
              <a:ea typeface="宋体" panose="02010600030101010101" pitchFamily="2" charset="-122"/>
            </a:endParaRPr>
          </a:p>
        </p:txBody>
      </p:sp>
      <p:cxnSp>
        <p:nvCxnSpPr>
          <p:cNvPr id="13" name="直接连接符 12"/>
          <p:cNvCxnSpPr>
            <a:stCxn id="6157" idx="2"/>
          </p:cNvCxnSpPr>
          <p:nvPr/>
        </p:nvCxnSpPr>
        <p:spPr>
          <a:xfrm>
            <a:off x="6426200" y="2789238"/>
            <a:ext cx="758825"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10328" y="3356928"/>
            <a:ext cx="9085431" cy="3442970"/>
            <a:chOff x="174" y="5287"/>
            <a:chExt cx="14307" cy="5422"/>
          </a:xfrm>
        </p:grpSpPr>
        <p:sp>
          <p:nvSpPr>
            <p:cNvPr id="14" name="矩形标注 13"/>
            <p:cNvSpPr/>
            <p:nvPr/>
          </p:nvSpPr>
          <p:spPr>
            <a:xfrm>
              <a:off x="174" y="5287"/>
              <a:ext cx="14307" cy="5382"/>
            </a:xfrm>
            <a:prstGeom prst="wedgeRectCallout">
              <a:avLst>
                <a:gd name="adj1" fmla="val 23104"/>
                <a:gd name="adj2" fmla="val -66373"/>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文本框 14"/>
            <p:cNvSpPr txBox="1"/>
            <p:nvPr/>
          </p:nvSpPr>
          <p:spPr>
            <a:xfrm>
              <a:off x="635" y="5428"/>
              <a:ext cx="13203" cy="5281"/>
            </a:xfrm>
            <a:prstGeom prst="rect">
              <a:avLst/>
            </a:prstGeom>
            <a:noFill/>
          </p:spPr>
          <p:txBody>
            <a:bodyPr wrap="square" rtlCol="0">
              <a:spAutoFit/>
            </a:bodyPr>
            <a:p>
              <a:pPr>
                <a:lnSpc>
                  <a:spcPct val="120000"/>
                </a:lnSpc>
              </a:pPr>
              <a:r>
                <a:rPr lang="en-US" altLang="zh-CN" sz="2000" noProof="1">
                  <a:solidFill>
                    <a:srgbClr val="FF0000"/>
                  </a:solidFill>
                  <a:latin typeface="Comic Sans MS" panose="030F0702030302020204" charset="0"/>
                  <a:ea typeface="宋体" panose="02010600030101010101" pitchFamily="2" charset="-122"/>
                  <a:cs typeface="Comic Sans MS" panose="030F0702030302020204" charset="0"/>
                </a:rPr>
                <a:t>Tips:</a:t>
              </a:r>
              <a:r>
                <a:rPr lang="en-US" altLang="zh-CN" sz="2000" noProof="1">
                  <a:solidFill>
                    <a:schemeClr val="accent6">
                      <a:lumMod val="50000"/>
                    </a:schemeClr>
                  </a:solidFill>
                  <a:latin typeface="Comic Sans MS" panose="030F0702030302020204" charset="0"/>
                  <a:ea typeface="宋体" panose="02010600030101010101" pitchFamily="2" charset="-122"/>
                  <a:cs typeface="Comic Sans MS" panose="030F0702030302020204" charset="0"/>
                </a:rPr>
                <a:t> </a:t>
              </a:r>
              <a:r>
                <a:rPr lang="zh-CN" altLang="en-US" sz="2000" b="1" noProof="1">
                  <a:solidFill>
                    <a:srgbClr val="7030A0"/>
                  </a:solidFill>
                  <a:latin typeface="Comic Sans MS" panose="030F0702030302020204" charset="0"/>
                  <a:ea typeface="宋体" panose="02010600030101010101" pitchFamily="2" charset="-122"/>
                  <a:cs typeface="Comic Sans MS" panose="030F0702030302020204" charset="0"/>
                </a:rPr>
                <a:t>集体名词多数也是可数，有单、复数形式，但需注意以下情形</a:t>
              </a:r>
              <a:r>
                <a:rPr lang="zh-CN" altLang="en-US" sz="2000" noProof="1">
                  <a:solidFill>
                    <a:srgbClr val="7030A0"/>
                  </a:solidFill>
                  <a:latin typeface="Comic Sans MS" panose="030F0702030302020204" charset="0"/>
                  <a:ea typeface="宋体" panose="02010600030101010101" pitchFamily="2" charset="-122"/>
                  <a:cs typeface="Comic Sans MS" panose="030F0702030302020204" charset="0"/>
                </a:rPr>
                <a:t>。如：</a:t>
              </a:r>
              <a:r>
                <a:rPr lang="en-US" altLang="zh-CN" sz="2000" noProof="1">
                  <a:solidFill>
                    <a:srgbClr val="7030A0"/>
                  </a:solidFill>
                  <a:latin typeface="Comic Sans MS" panose="030F0702030302020204" charset="0"/>
                  <a:ea typeface="宋体" panose="02010600030101010101" pitchFamily="2" charset="-122"/>
                  <a:cs typeface="Comic Sans MS" panose="030F0702030302020204" charset="0"/>
                </a:rPr>
                <a:t>family</a:t>
              </a:r>
              <a:endParaRPr lang="en-US" altLang="zh-CN" sz="2000" noProof="1">
                <a:solidFill>
                  <a:srgbClr val="7030A0"/>
                </a:solidFill>
                <a:latin typeface="Comic Sans MS" panose="030F0702030302020204" charset="0"/>
                <a:cs typeface="Comic Sans MS" panose="030F0702030302020204" charset="0"/>
              </a:endParaRPr>
            </a:p>
            <a:p>
              <a:pPr marL="285750" indent="-285750">
                <a:lnSpc>
                  <a:spcPct val="120000"/>
                </a:lnSpc>
                <a:buFont typeface="Wingdings" panose="05000000000000000000" charset="0"/>
                <a:buChar char="Ø"/>
              </a:pPr>
              <a:r>
                <a:rPr sz="2000" noProof="1">
                  <a:latin typeface="Comic Sans MS" panose="030F0702030302020204" charset="0"/>
                  <a:ea typeface="宋体" panose="02010600030101010101" pitchFamily="2" charset="-122"/>
                  <a:cs typeface="Comic Sans MS" panose="030F0702030302020204" charset="0"/>
                </a:rPr>
                <a:t>①集体名词被看作一个整体时，表达单数概念。</a:t>
              </a:r>
              <a:endParaRPr sz="2000" noProof="1">
                <a:latin typeface="Comic Sans MS" panose="030F0702030302020204" charset="0"/>
                <a:ea typeface="宋体" panose="02010600030101010101" pitchFamily="2" charset="-122"/>
                <a:cs typeface="Comic Sans MS" panose="030F0702030302020204" charset="0"/>
              </a:endParaRPr>
            </a:p>
            <a:p>
              <a:pPr marL="285750" indent="-285750">
                <a:lnSpc>
                  <a:spcPct val="120000"/>
                </a:lnSpc>
                <a:buFont typeface="Wingdings" panose="05000000000000000000" charset="0"/>
                <a:buChar char="Ø"/>
              </a:pPr>
              <a:r>
                <a:rPr sz="2000" noProof="1">
                  <a:latin typeface="Comic Sans MS" panose="030F0702030302020204" charset="0"/>
                  <a:ea typeface="宋体" panose="02010600030101010101" pitchFamily="2" charset="-122"/>
                  <a:cs typeface="Comic Sans MS" panose="030F0702030302020204" charset="0"/>
                </a:rPr>
                <a:t>e.g. His family was well known in the town.  他家在镇里是名门望族。</a:t>
              </a:r>
              <a:endParaRPr sz="2000" noProof="1">
                <a:latin typeface="Comic Sans MS" panose="030F0702030302020204" charset="0"/>
                <a:ea typeface="宋体" panose="02010600030101010101" pitchFamily="2" charset="-122"/>
                <a:cs typeface="Comic Sans MS" panose="030F0702030302020204" charset="0"/>
              </a:endParaRPr>
            </a:p>
            <a:p>
              <a:pPr marL="285750" indent="-285750">
                <a:lnSpc>
                  <a:spcPct val="120000"/>
                </a:lnSpc>
                <a:buFont typeface="Wingdings" panose="05000000000000000000" charset="0"/>
                <a:buChar char="Ø"/>
              </a:pPr>
              <a:r>
                <a:rPr sz="2000" noProof="1">
                  <a:latin typeface="Comic Sans MS" panose="030F0702030302020204" charset="0"/>
                  <a:ea typeface="宋体" panose="02010600030101010101" pitchFamily="2" charset="-122"/>
                  <a:cs typeface="Comic Sans MS" panose="030F0702030302020204" charset="0"/>
                </a:rPr>
                <a:t>②集体名词被看作若干个体的集合时，表达复数概念。</a:t>
              </a:r>
              <a:endParaRPr sz="2000" noProof="1">
                <a:latin typeface="Comic Sans MS" panose="030F0702030302020204" charset="0"/>
                <a:ea typeface="宋体" panose="02010600030101010101" pitchFamily="2" charset="-122"/>
                <a:cs typeface="Comic Sans MS" panose="030F0702030302020204" charset="0"/>
              </a:endParaRPr>
            </a:p>
            <a:p>
              <a:pPr marL="285750" indent="-285750">
                <a:lnSpc>
                  <a:spcPct val="120000"/>
                </a:lnSpc>
                <a:buFont typeface="Wingdings" panose="05000000000000000000" charset="0"/>
                <a:buChar char="Ø"/>
              </a:pPr>
              <a:r>
                <a:rPr sz="2000" noProof="1">
                  <a:latin typeface="Comic Sans MS" panose="030F0702030302020204" charset="0"/>
                  <a:ea typeface="宋体" panose="02010600030101010101" pitchFamily="2" charset="-122"/>
                  <a:cs typeface="Comic Sans MS" panose="030F0702030302020204" charset="0"/>
                </a:rPr>
                <a:t>e.g. His family are waiting for him. 她的家人正在等他。</a:t>
              </a:r>
              <a:endParaRPr sz="2000" noProof="1">
                <a:latin typeface="Comic Sans MS" panose="030F0702030302020204" charset="0"/>
                <a:ea typeface="宋体" panose="02010600030101010101" pitchFamily="2" charset="-122"/>
                <a:cs typeface="Comic Sans MS" panose="030F0702030302020204" charset="0"/>
              </a:endParaRPr>
            </a:p>
            <a:p>
              <a:pPr marL="285750" indent="-285750">
                <a:lnSpc>
                  <a:spcPct val="120000"/>
                </a:lnSpc>
                <a:buFont typeface="Wingdings" panose="05000000000000000000" charset="0"/>
                <a:buChar char="Ø"/>
              </a:pPr>
              <a:r>
                <a:rPr sz="2000" noProof="1">
                  <a:latin typeface="Comic Sans MS" panose="030F0702030302020204" charset="0"/>
                  <a:ea typeface="宋体" panose="02010600030101010101" pitchFamily="2" charset="-122"/>
                  <a:cs typeface="Comic Sans MS" panose="030F0702030302020204" charset="0"/>
                </a:rPr>
                <a:t>③集体名词表达多个集体时，也有复数形式。</a:t>
              </a:r>
              <a:endParaRPr sz="2000" noProof="1">
                <a:latin typeface="Comic Sans MS" panose="030F0702030302020204" charset="0"/>
                <a:ea typeface="宋体" panose="02010600030101010101" pitchFamily="2" charset="-122"/>
                <a:cs typeface="Comic Sans MS" panose="030F0702030302020204" charset="0"/>
              </a:endParaRPr>
            </a:p>
            <a:p>
              <a:pPr marL="285750" indent="-285750">
                <a:lnSpc>
                  <a:spcPct val="120000"/>
                </a:lnSpc>
                <a:buFont typeface="Wingdings" panose="05000000000000000000" charset="0"/>
                <a:buChar char="Ø"/>
              </a:pPr>
              <a:r>
                <a:rPr sz="2000" noProof="1">
                  <a:latin typeface="Comic Sans MS" panose="030F0702030302020204" charset="0"/>
                  <a:ea typeface="宋体" panose="02010600030101010101" pitchFamily="2" charset="-122"/>
                  <a:cs typeface="Comic Sans MS" panose="030F0702030302020204" charset="0"/>
                </a:rPr>
                <a:t>e.g. Our village is made up of 300 families. 我们村有300户人家。</a:t>
              </a:r>
              <a:endParaRPr sz="2000" noProof="1">
                <a:latin typeface="Comic Sans MS" panose="030F0702030302020204" charset="0"/>
                <a:ea typeface="宋体" panose="02010600030101010101" pitchFamily="2" charset="-122"/>
                <a:cs typeface="Comic Sans MS" panose="030F0702030302020204" charset="0"/>
              </a:endParaRPr>
            </a:p>
            <a:p>
              <a:endParaRPr lang="zh-CN" altLang="en-US" sz="2000" noProof="1">
                <a:latin typeface="Comic Sans MS" panose="030F0702030302020204" charset="0"/>
                <a:cs typeface="Comic Sans MS" panose="030F070203030202020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 calcmode="lin" valueType="num">
                                      <p:cBhvr>
                                        <p:cTn id="12" dur="500" fill="hold"/>
                                        <p:tgtEl>
                                          <p:spTgt spid="6149"/>
                                        </p:tgtEl>
                                        <p:attrNameLst>
                                          <p:attrName>ppt_x</p:attrName>
                                        </p:attrNameLst>
                                      </p:cBhvr>
                                      <p:tavLst>
                                        <p:tav tm="0">
                                          <p:val>
                                            <p:strVal val="0-#ppt_w/2"/>
                                          </p:val>
                                        </p:tav>
                                        <p:tav tm="100000">
                                          <p:val>
                                            <p:strVal val="#ppt_x"/>
                                          </p:val>
                                        </p:tav>
                                      </p:tavLst>
                                    </p:anim>
                                    <p:anim calcmode="lin" valueType="num">
                                      <p:cBhvr>
                                        <p:cTn id="13"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150"/>
                                        </p:tgtEl>
                                        <p:attrNameLst>
                                          <p:attrName>style.visibility</p:attrName>
                                        </p:attrNameLst>
                                      </p:cBhvr>
                                      <p:to>
                                        <p:strVal val="visible"/>
                                      </p:to>
                                    </p:set>
                                    <p:anim calcmode="lin" valueType="num">
                                      <p:cBhvr>
                                        <p:cTn id="18" dur="500" fill="hold"/>
                                        <p:tgtEl>
                                          <p:spTgt spid="6150"/>
                                        </p:tgtEl>
                                        <p:attrNameLst>
                                          <p:attrName>ppt_x</p:attrName>
                                        </p:attrNameLst>
                                      </p:cBhvr>
                                      <p:tavLst>
                                        <p:tav tm="0">
                                          <p:val>
                                            <p:strVal val="0-#ppt_w/2"/>
                                          </p:val>
                                        </p:tav>
                                        <p:tav tm="100000">
                                          <p:val>
                                            <p:strVal val="#ppt_x"/>
                                          </p:val>
                                        </p:tav>
                                      </p:tavLst>
                                    </p:anim>
                                    <p:anim calcmode="lin" valueType="num">
                                      <p:cBhvr>
                                        <p:cTn id="19"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151"/>
                                        </p:tgtEl>
                                        <p:attrNameLst>
                                          <p:attrName>style.visibility</p:attrName>
                                        </p:attrNameLst>
                                      </p:cBhvr>
                                      <p:to>
                                        <p:strVal val="visible"/>
                                      </p:to>
                                    </p:set>
                                    <p:animEffect transition="in" filter="blinds(horizontal)">
                                      <p:cBhvr>
                                        <p:cTn id="24" dur="500"/>
                                        <p:tgtEl>
                                          <p:spTgt spid="6151"/>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6152"/>
                                        </p:tgtEl>
                                        <p:attrNameLst>
                                          <p:attrName>style.visibility</p:attrName>
                                        </p:attrNameLst>
                                      </p:cBhvr>
                                      <p:to>
                                        <p:strVal val="visible"/>
                                      </p:to>
                                    </p:set>
                                    <p:animEffect transition="in" filter="diamond(in)">
                                      <p:cBhvr>
                                        <p:cTn id="29" dur="2000"/>
                                        <p:tgtEl>
                                          <p:spTgt spid="615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153"/>
                                        </p:tgtEl>
                                        <p:attrNameLst>
                                          <p:attrName>style.visibility</p:attrName>
                                        </p:attrNameLst>
                                      </p:cBhvr>
                                      <p:to>
                                        <p:strVal val="visible"/>
                                      </p:to>
                                    </p:set>
                                    <p:animEffect transition="in" filter="blinds(horizontal)">
                                      <p:cBhvr>
                                        <p:cTn id="34" dur="500"/>
                                        <p:tgtEl>
                                          <p:spTgt spid="615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154"/>
                                        </p:tgtEl>
                                        <p:attrNameLst>
                                          <p:attrName>style.visibility</p:attrName>
                                        </p:attrNameLst>
                                      </p:cBhvr>
                                      <p:to>
                                        <p:strVal val="visible"/>
                                      </p:to>
                                    </p:set>
                                    <p:animEffect transition="in" filter="blinds(horizontal)">
                                      <p:cBhvr>
                                        <p:cTn id="39" dur="500"/>
                                        <p:tgtEl>
                                          <p:spTgt spid="615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156"/>
                                        </p:tgtEl>
                                        <p:attrNameLst>
                                          <p:attrName>style.visibility</p:attrName>
                                        </p:attrNameLst>
                                      </p:cBhvr>
                                      <p:to>
                                        <p:strVal val="visible"/>
                                      </p:to>
                                    </p:set>
                                    <p:animEffect transition="in" filter="blinds(horizontal)">
                                      <p:cBhvr>
                                        <p:cTn id="44" dur="500"/>
                                        <p:tgtEl>
                                          <p:spTgt spid="615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157"/>
                                        </p:tgtEl>
                                        <p:attrNameLst>
                                          <p:attrName>style.visibility</p:attrName>
                                        </p:attrNameLst>
                                      </p:cBhvr>
                                      <p:to>
                                        <p:strVal val="visible"/>
                                      </p:to>
                                    </p:set>
                                    <p:animEffect transition="in" filter="blinds(horizontal)">
                                      <p:cBhvr>
                                        <p:cTn id="66" dur="500"/>
                                        <p:tgtEl>
                                          <p:spTgt spid="615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linds(horizontal)">
                                      <p:cBhvr>
                                        <p:cTn id="71" dur="5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down)">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500" fill="hold"/>
                                        <p:tgtEl>
                                          <p:spTgt spid="16"/>
                                        </p:tgtEl>
                                        <p:attrNameLst>
                                          <p:attrName>ppt_x</p:attrName>
                                        </p:attrNameLst>
                                      </p:cBhvr>
                                      <p:tavLst>
                                        <p:tav tm="0">
                                          <p:val>
                                            <p:strVal val="#ppt_x"/>
                                          </p:val>
                                        </p:tav>
                                        <p:tav tm="100000">
                                          <p:val>
                                            <p:strVal val="#ppt_x"/>
                                          </p:val>
                                        </p:tav>
                                      </p:tavLst>
                                    </p:anim>
                                    <p:anim calcmode="lin" valueType="num">
                                      <p:cBhvr additive="base">
                                        <p:cTn id="9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xit" presetSubtype="4" fill="hold" nodeType="clickEffect">
                                  <p:stCondLst>
                                    <p:cond delay="0"/>
                                  </p:stCondLst>
                                  <p:childTnLst>
                                    <p:anim calcmode="lin" valueType="num">
                                      <p:cBhvr additive="base">
                                        <p:cTn id="98" dur="500"/>
                                        <p:tgtEl>
                                          <p:spTgt spid="16"/>
                                        </p:tgtEl>
                                        <p:attrNameLst>
                                          <p:attrName>ppt_x</p:attrName>
                                        </p:attrNameLst>
                                      </p:cBhvr>
                                      <p:tavLst>
                                        <p:tav tm="0">
                                          <p:val>
                                            <p:strVal val="ppt_x"/>
                                          </p:val>
                                        </p:tav>
                                        <p:tav tm="100000">
                                          <p:val>
                                            <p:strVal val="ppt_x"/>
                                          </p:val>
                                        </p:tav>
                                      </p:tavLst>
                                    </p:anim>
                                    <p:anim calcmode="lin" valueType="num">
                                      <p:cBhvr additive="base">
                                        <p:cTn id="99" dur="500"/>
                                        <p:tgtEl>
                                          <p:spTgt spid="16"/>
                                        </p:tgtEl>
                                        <p:attrNameLst>
                                          <p:attrName>ppt_y</p:attrName>
                                        </p:attrNameLst>
                                      </p:cBhvr>
                                      <p:tavLst>
                                        <p:tav tm="0">
                                          <p:val>
                                            <p:strVal val="ppt_y"/>
                                          </p:val>
                                        </p:tav>
                                        <p:tav tm="100000">
                                          <p:val>
                                            <p:strVal val="1+ppt_h/2"/>
                                          </p:val>
                                        </p:tav>
                                      </p:tavLst>
                                    </p:anim>
                                    <p:set>
                                      <p:cBhvr>
                                        <p:cTn id="100" dur="1" fill="hold">
                                          <p:stCondLst>
                                            <p:cond delay="499"/>
                                          </p:stCondLst>
                                        </p:cTn>
                                        <p:tgtEl>
                                          <p:spTgt spid="1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6155"/>
                                        </p:tgtEl>
                                        <p:attrNameLst>
                                          <p:attrName>style.visibility</p:attrName>
                                        </p:attrNameLst>
                                      </p:cBhvr>
                                      <p:to>
                                        <p:strVal val="visible"/>
                                      </p:to>
                                    </p:set>
                                    <p:animEffect transition="in" filter="blinds(horizontal)">
                                      <p:cBhvr>
                                        <p:cTn id="105" dur="500"/>
                                        <p:tgtEl>
                                          <p:spTgt spid="6155"/>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158"/>
                                        </p:tgtEl>
                                        <p:attrNameLst>
                                          <p:attrName>style.visibility</p:attrName>
                                        </p:attrNameLst>
                                      </p:cBhvr>
                                      <p:to>
                                        <p:strVal val="visible"/>
                                      </p:to>
                                    </p:set>
                                    <p:anim calcmode="lin" valueType="num">
                                      <p:cBhvr>
                                        <p:cTn id="110" dur="500" fill="hold"/>
                                        <p:tgtEl>
                                          <p:spTgt spid="6158"/>
                                        </p:tgtEl>
                                        <p:attrNameLst>
                                          <p:attrName>ppt_x</p:attrName>
                                        </p:attrNameLst>
                                      </p:cBhvr>
                                      <p:tavLst>
                                        <p:tav tm="0">
                                          <p:val>
                                            <p:strVal val="#ppt_x"/>
                                          </p:val>
                                        </p:tav>
                                        <p:tav tm="100000">
                                          <p:val>
                                            <p:strVal val="#ppt_x"/>
                                          </p:val>
                                        </p:tav>
                                      </p:tavLst>
                                    </p:anim>
                                    <p:anim calcmode="lin" valueType="num">
                                      <p:cBhvr>
                                        <p:cTn id="111" dur="500" fill="hold"/>
                                        <p:tgtEl>
                                          <p:spTgt spid="6158"/>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159"/>
                                        </p:tgtEl>
                                        <p:attrNameLst>
                                          <p:attrName>style.visibility</p:attrName>
                                        </p:attrNameLst>
                                      </p:cBhvr>
                                      <p:to>
                                        <p:strVal val="visible"/>
                                      </p:to>
                                    </p:set>
                                    <p:animEffect transition="in" filter="blinds(horizontal)">
                                      <p:cBhvr>
                                        <p:cTn id="116" dur="500"/>
                                        <p:tgtEl>
                                          <p:spTgt spid="6159"/>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6161"/>
                                        </p:tgtEl>
                                        <p:attrNameLst>
                                          <p:attrName>style.visibility</p:attrName>
                                        </p:attrNameLst>
                                      </p:cBhvr>
                                      <p:to>
                                        <p:strVal val="visible"/>
                                      </p:to>
                                    </p:set>
                                    <p:animEffect transition="in" filter="blinds(horizontal)">
                                      <p:cBhvr>
                                        <p:cTn id="121" dur="500"/>
                                        <p:tgtEl>
                                          <p:spTgt spid="6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p:bldP spid="6149" grpId="0"/>
      <p:bldP spid="6150" grpId="0"/>
      <p:bldP spid="6151" grpId="0" bldLvl="0" animBg="1"/>
      <p:bldP spid="6152" grpId="0"/>
      <p:bldP spid="6153" grpId="0"/>
      <p:bldP spid="6154" grpId="0" bldLvl="0" animBg="1"/>
      <p:bldP spid="6155" grpId="0" bldLvl="0" animBg="1"/>
      <p:bldP spid="6156" grpId="0"/>
      <p:bldP spid="6157" grpId="0"/>
      <p:bldP spid="6158" grpId="0"/>
      <p:bldP spid="6159" grpId="0"/>
      <p:bldP spid="6161" grpId="0"/>
      <p:bldP spid="3" grpId="0" bldLvl="0" animBg="1"/>
      <p:bldP spid="9" grpId="0"/>
      <p:bldP spid="10" grpId="0"/>
      <p:bldP spid="4" grpId="0" bldLvl="0" animBg="1"/>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6802" name="矩形 8194"/>
          <p:cNvSpPr/>
          <p:nvPr/>
        </p:nvSpPr>
        <p:spPr>
          <a:xfrm>
            <a:off x="501650" y="885825"/>
            <a:ext cx="8077200" cy="5818188"/>
          </a:xfrm>
          <a:prstGeom prst="rect">
            <a:avLst/>
          </a:prstGeom>
          <a:noFill/>
          <a:ln w="9525">
            <a:noFill/>
          </a:ln>
        </p:spPr>
        <p:txBody>
          <a:bodyPr anchor="ctr" anchorCtr="0">
            <a:spAutoFit/>
          </a:bodyPr>
          <a:p>
            <a:pPr>
              <a:spcBef>
                <a:spcPct val="30000"/>
              </a:spcBef>
            </a:pPr>
            <a:r>
              <a:rPr lang="en-US" altLang="zh-CN" sz="2800" b="1">
                <a:latin typeface="Times New Roman" panose="02020603050405020304" pitchFamily="18" charset="0"/>
                <a:ea typeface="宋体" panose="02010600030101010101" pitchFamily="2" charset="-122"/>
              </a:rPr>
              <a:t>4. There is ________ paper on the table. Do you know who put it there?</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  A. a bowl of  B. a piece of  C. a cup of  D. a glass of</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5. Don’t worry. We have _______ oranges. Everyone could have one.</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  A. many         B. much        C. little        D. few </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6. Look! Two bottles of water _______ on the table.</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  A. is                B. are           C. has           D. have </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7. I’d like three _____ of _____.</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  A. pound; grape         B. pounds; grape</a:t>
            </a:r>
            <a:endParaRPr lang="en-US" altLang="zh-CN" sz="2800" b="1">
              <a:latin typeface="Times New Roman" panose="02020603050405020304" pitchFamily="18" charset="0"/>
              <a:ea typeface="宋体" panose="02010600030101010101" pitchFamily="2" charset="-122"/>
            </a:endParaRPr>
          </a:p>
          <a:p>
            <a:pPr>
              <a:spcBef>
                <a:spcPct val="30000"/>
              </a:spcBef>
            </a:pPr>
            <a:r>
              <a:rPr lang="en-US" altLang="zh-CN" sz="2800" b="1">
                <a:latin typeface="Times New Roman" panose="02020603050405020304" pitchFamily="18" charset="0"/>
                <a:ea typeface="宋体" panose="02010600030101010101" pitchFamily="2" charset="-122"/>
              </a:rPr>
              <a:t>  C. pound; grapes        D. pounds; grapes </a:t>
            </a:r>
            <a:endParaRPr lang="en-US" altLang="zh-CN" sz="2800" b="1">
              <a:latin typeface="Times New Roman" panose="02020603050405020304" pitchFamily="18" charset="0"/>
              <a:ea typeface="宋体" panose="02010600030101010101" pitchFamily="2" charset="-122"/>
            </a:endParaRPr>
          </a:p>
        </p:txBody>
      </p:sp>
      <p:sp>
        <p:nvSpPr>
          <p:cNvPr id="8196" name="矩形 8195"/>
          <p:cNvSpPr/>
          <p:nvPr/>
        </p:nvSpPr>
        <p:spPr>
          <a:xfrm>
            <a:off x="2711450" y="885825"/>
            <a:ext cx="420688" cy="519113"/>
          </a:xfrm>
          <a:prstGeom prst="rect">
            <a:avLst/>
          </a:prstGeom>
          <a:noFill/>
          <a:ln w="9525">
            <a:noFill/>
          </a:ln>
        </p:spPr>
        <p:txBody>
          <a:bodyPr wrap="non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B</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8197" name="矩形 8196"/>
          <p:cNvSpPr/>
          <p:nvPr/>
        </p:nvSpPr>
        <p:spPr>
          <a:xfrm>
            <a:off x="4768850" y="2409825"/>
            <a:ext cx="441325" cy="519113"/>
          </a:xfrm>
          <a:prstGeom prst="rect">
            <a:avLst/>
          </a:prstGeom>
          <a:noFill/>
          <a:ln w="9525">
            <a:noFill/>
          </a:ln>
        </p:spPr>
        <p:txBody>
          <a:bodyPr wrap="non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A</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8198" name="矩形 8197"/>
          <p:cNvSpPr/>
          <p:nvPr/>
        </p:nvSpPr>
        <p:spPr>
          <a:xfrm>
            <a:off x="5454650" y="3933825"/>
            <a:ext cx="420688" cy="519113"/>
          </a:xfrm>
          <a:prstGeom prst="rect">
            <a:avLst/>
          </a:prstGeom>
          <a:noFill/>
          <a:ln w="9525">
            <a:noFill/>
          </a:ln>
        </p:spPr>
        <p:txBody>
          <a:bodyPr wrap="non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B</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8199" name="矩形 8198"/>
          <p:cNvSpPr/>
          <p:nvPr/>
        </p:nvSpPr>
        <p:spPr>
          <a:xfrm>
            <a:off x="3321050" y="5091113"/>
            <a:ext cx="441325" cy="519112"/>
          </a:xfrm>
          <a:prstGeom prst="rect">
            <a:avLst/>
          </a:prstGeom>
          <a:noFill/>
          <a:ln w="9525">
            <a:noFill/>
          </a:ln>
        </p:spPr>
        <p:txBody>
          <a:bodyPr wrap="none" anchor="t" anchorCtr="0">
            <a:spAutoFit/>
          </a:bodyPr>
          <a:p>
            <a:r>
              <a:rPr lang="en-US" altLang="zh-CN" sz="2800" b="1">
                <a:solidFill>
                  <a:srgbClr val="333399"/>
                </a:solidFill>
                <a:latin typeface="Times New Roman" panose="02020603050405020304" pitchFamily="18" charset="0"/>
                <a:ea typeface="宋体" panose="02010600030101010101" pitchFamily="2" charset="-122"/>
              </a:rPr>
              <a:t>D</a:t>
            </a:r>
            <a:endParaRPr lang="en-US" altLang="zh-CN" sz="2800" b="1">
              <a:solidFill>
                <a:srgbClr val="333399"/>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down)">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down)">
                                      <p:cBhvr>
                                        <p:cTn id="12" dur="500"/>
                                        <p:tgtEl>
                                          <p:spTgt spid="81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down)">
                                      <p:cBhvr>
                                        <p:cTn id="17" dur="500"/>
                                        <p:tgtEl>
                                          <p:spTgt spid="8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wipe(down)">
                                      <p:cBhvr>
                                        <p:cTn id="22"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819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7826" name="矩形 10241"/>
          <p:cNvSpPr/>
          <p:nvPr/>
        </p:nvSpPr>
        <p:spPr>
          <a:xfrm>
            <a:off x="631825" y="1228725"/>
            <a:ext cx="7620000" cy="4400550"/>
          </a:xfrm>
          <a:prstGeom prst="rect">
            <a:avLst/>
          </a:prstGeom>
          <a:noFill/>
          <a:ln w="9525">
            <a:noFill/>
          </a:ln>
        </p:spPr>
        <p:txBody>
          <a:bodyPr anchor="ctr"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、从括号中选择适当的单词填空。</a:t>
            </a:r>
            <a:endParaRPr lang="zh-CN" altLang="en-US" sz="2800" b="1" dirty="0">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1. ___________ flowers are on the teacher’s desk. </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(Many / Much)</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2. There is only _______ rice left. Could you buy </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me some? (a few / a little)</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3. I have _________ books on my bookshelf. (a </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few / a little)</a:t>
            </a:r>
            <a:endParaRPr lang="en-US" altLang="zh-CN" sz="2800" b="1">
              <a:latin typeface="Times New Roman" panose="02020603050405020304" pitchFamily="18" charset="0"/>
              <a:ea typeface="宋体" panose="02010600030101010101" pitchFamily="2" charset="-122"/>
            </a:endParaRPr>
          </a:p>
        </p:txBody>
      </p:sp>
      <p:sp>
        <p:nvSpPr>
          <p:cNvPr id="10243" name="矩形 10242"/>
          <p:cNvSpPr/>
          <p:nvPr/>
        </p:nvSpPr>
        <p:spPr>
          <a:xfrm>
            <a:off x="1546225" y="1870075"/>
            <a:ext cx="1162050" cy="519113"/>
          </a:xfrm>
          <a:prstGeom prst="rect">
            <a:avLst/>
          </a:prstGeom>
          <a:noFill/>
          <a:ln w="9525">
            <a:noFill/>
          </a:ln>
        </p:spPr>
        <p:txBody>
          <a:bodyPr wrap="none" anchor="ctr" anchorCtr="0">
            <a:spAutoFit/>
          </a:bodyPr>
          <a:p>
            <a:r>
              <a:rPr lang="en-US" altLang="zh-CN" sz="2800" b="1">
                <a:solidFill>
                  <a:srgbClr val="0070C0"/>
                </a:solidFill>
                <a:latin typeface="Times New Roman" panose="02020603050405020304" pitchFamily="18" charset="0"/>
                <a:ea typeface="宋体" panose="02010600030101010101" pitchFamily="2" charset="-122"/>
              </a:rPr>
              <a:t>Many </a:t>
            </a:r>
            <a:endParaRPr lang="en-US" altLang="zh-CN" sz="2800" b="1">
              <a:solidFill>
                <a:srgbClr val="0070C0"/>
              </a:solidFill>
              <a:latin typeface="Times New Roman" panose="02020603050405020304" pitchFamily="18" charset="0"/>
              <a:ea typeface="宋体" panose="02010600030101010101" pitchFamily="2" charset="-122"/>
            </a:endParaRPr>
          </a:p>
        </p:txBody>
      </p:sp>
      <p:sp>
        <p:nvSpPr>
          <p:cNvPr id="10244" name="矩形 10243"/>
          <p:cNvSpPr/>
          <p:nvPr/>
        </p:nvSpPr>
        <p:spPr>
          <a:xfrm>
            <a:off x="3222625" y="3165475"/>
            <a:ext cx="1230313" cy="519113"/>
          </a:xfrm>
          <a:prstGeom prst="rect">
            <a:avLst/>
          </a:prstGeom>
          <a:noFill/>
          <a:ln w="9525">
            <a:noFill/>
          </a:ln>
        </p:spPr>
        <p:txBody>
          <a:bodyPr wrap="none" anchor="ctr" anchorCtr="0">
            <a:spAutoFit/>
          </a:bodyPr>
          <a:p>
            <a:r>
              <a:rPr lang="en-US" altLang="zh-CN" sz="2800" b="1">
                <a:solidFill>
                  <a:srgbClr val="0070C0"/>
                </a:solidFill>
                <a:latin typeface="Times New Roman" panose="02020603050405020304" pitchFamily="18" charset="0"/>
                <a:ea typeface="宋体" panose="02010600030101010101" pitchFamily="2" charset="-122"/>
              </a:rPr>
              <a:t>a little</a:t>
            </a:r>
            <a:r>
              <a:rPr lang="en-US" altLang="zh-CN" sz="2800" b="1">
                <a:solidFill>
                  <a:schemeClr val="accent2"/>
                </a:solidFill>
                <a:latin typeface="Times New Roman" panose="02020603050405020304" pitchFamily="18" charset="0"/>
                <a:ea typeface="宋体" panose="02010600030101010101" pitchFamily="2" charset="-122"/>
              </a:rPr>
              <a:t> </a:t>
            </a:r>
            <a:endParaRPr lang="en-US" altLang="zh-CN" sz="2800" b="1">
              <a:solidFill>
                <a:schemeClr val="accent2"/>
              </a:solidFill>
              <a:latin typeface="Times New Roman" panose="02020603050405020304" pitchFamily="18" charset="0"/>
              <a:ea typeface="宋体" panose="02010600030101010101" pitchFamily="2" charset="-122"/>
            </a:endParaRPr>
          </a:p>
        </p:txBody>
      </p:sp>
      <p:sp>
        <p:nvSpPr>
          <p:cNvPr id="10245" name="矩形 10244"/>
          <p:cNvSpPr/>
          <p:nvPr/>
        </p:nvSpPr>
        <p:spPr>
          <a:xfrm>
            <a:off x="2308225" y="4460875"/>
            <a:ext cx="1162050" cy="519113"/>
          </a:xfrm>
          <a:prstGeom prst="rect">
            <a:avLst/>
          </a:prstGeom>
          <a:noFill/>
          <a:ln w="9525">
            <a:noFill/>
          </a:ln>
        </p:spPr>
        <p:txBody>
          <a:bodyPr wrap="none" anchor="ctr" anchorCtr="0">
            <a:spAutoFit/>
          </a:bodyPr>
          <a:p>
            <a:r>
              <a:rPr lang="en-US" altLang="zh-CN" sz="2800" b="1">
                <a:solidFill>
                  <a:srgbClr val="0070C0"/>
                </a:solidFill>
                <a:latin typeface="Times New Roman" panose="02020603050405020304" pitchFamily="18" charset="0"/>
                <a:ea typeface="宋体" panose="02010600030101010101" pitchFamily="2" charset="-122"/>
              </a:rPr>
              <a:t>a few</a:t>
            </a:r>
            <a:r>
              <a:rPr lang="en-US" altLang="zh-CN" sz="2800" b="1">
                <a:solidFill>
                  <a:schemeClr val="accent2"/>
                </a:solidFill>
                <a:latin typeface="Times New Roman" panose="02020603050405020304" pitchFamily="18" charset="0"/>
                <a:ea typeface="宋体" panose="02010600030101010101" pitchFamily="2" charset="-122"/>
              </a:rPr>
              <a:t>  </a:t>
            </a:r>
            <a:endParaRPr lang="en-US" altLang="zh-CN" sz="2800" b="1">
              <a:solidFill>
                <a:schemeClr val="accent2"/>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horizont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horizontal)">
                                      <p:cBhvr>
                                        <p:cTn id="1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P spid="102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三、名词的量</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8850" name="矩形 9217"/>
          <p:cNvSpPr/>
          <p:nvPr/>
        </p:nvSpPr>
        <p:spPr>
          <a:xfrm>
            <a:off x="914400" y="2590800"/>
            <a:ext cx="6553200" cy="368300"/>
          </a:xfrm>
          <a:prstGeom prst="rect">
            <a:avLst/>
          </a:prstGeom>
          <a:noFill/>
          <a:ln w="9525">
            <a:noFill/>
          </a:ln>
        </p:spPr>
        <p:txBody>
          <a:bodyPr wrap="square" anchor="ctr" anchorCtr="0">
            <a:spAutoFit/>
          </a:bodyPr>
          <a:p>
            <a:endParaRPr lang="zh-CN" altLang="zh-CN" dirty="0">
              <a:latin typeface="Arial" panose="020B0604020202020204" pitchFamily="34" charset="0"/>
              <a:ea typeface="宋体" panose="02010600030101010101" pitchFamily="2" charset="-122"/>
            </a:endParaRPr>
          </a:p>
        </p:txBody>
      </p:sp>
      <p:sp>
        <p:nvSpPr>
          <p:cNvPr id="78851" name="矩形 9219"/>
          <p:cNvSpPr/>
          <p:nvPr/>
        </p:nvSpPr>
        <p:spPr>
          <a:xfrm>
            <a:off x="838200" y="1219200"/>
            <a:ext cx="8439150" cy="3752850"/>
          </a:xfrm>
          <a:prstGeom prst="rect">
            <a:avLst/>
          </a:prstGeom>
          <a:noFill/>
          <a:ln w="9525">
            <a:noFill/>
          </a:ln>
        </p:spPr>
        <p:txBody>
          <a:bodyPr wrap="square" anchor="t" anchorCtr="0">
            <a:spAutoFit/>
          </a:bodyPr>
          <a:p>
            <a:pPr>
              <a:spcBef>
                <a:spcPct val="50000"/>
              </a:spcBef>
            </a:pPr>
            <a:r>
              <a:rPr lang="en-US" altLang="zh-CN" sz="2800" b="1">
                <a:latin typeface="Times New Roman" panose="02020603050405020304" pitchFamily="18" charset="0"/>
                <a:ea typeface="宋体" panose="02010600030101010101" pitchFamily="2" charset="-122"/>
              </a:rPr>
              <a:t>4. There is ______ food for lunch. Let’s go and </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buy some. (a lot of / a little)</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5. We still have ______ dumplings in the </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fridge. (a lot of / a little)</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6. The boy always spends _______ time </a:t>
            </a:r>
            <a:endParaRPr lang="en-US" altLang="zh-CN" sz="2800" b="1">
              <a:latin typeface="Times New Roman" panose="02020603050405020304" pitchFamily="18" charset="0"/>
              <a:ea typeface="宋体" panose="02010600030101010101" pitchFamily="2" charset="-122"/>
            </a:endParaRPr>
          </a:p>
          <a:p>
            <a:pPr>
              <a:spcBef>
                <a:spcPct val="50000"/>
              </a:spcBef>
            </a:pPr>
            <a:r>
              <a:rPr lang="en-US" altLang="zh-CN" sz="2800" b="1">
                <a:latin typeface="Times New Roman" panose="02020603050405020304" pitchFamily="18" charset="0"/>
                <a:ea typeface="宋体" panose="02010600030101010101" pitchFamily="2" charset="-122"/>
              </a:rPr>
              <a:t>playing computer games every day. (many / much) </a:t>
            </a:r>
            <a:endParaRPr lang="en-US" altLang="zh-CN" sz="2800" b="1">
              <a:latin typeface="Times New Roman" panose="02020603050405020304" pitchFamily="18" charset="0"/>
              <a:ea typeface="宋体" panose="02010600030101010101" pitchFamily="2" charset="-122"/>
            </a:endParaRPr>
          </a:p>
        </p:txBody>
      </p:sp>
      <p:sp>
        <p:nvSpPr>
          <p:cNvPr id="9221" name="矩形 9220"/>
          <p:cNvSpPr/>
          <p:nvPr/>
        </p:nvSpPr>
        <p:spPr>
          <a:xfrm>
            <a:off x="2590800" y="1217613"/>
            <a:ext cx="1333500" cy="522287"/>
          </a:xfrm>
          <a:prstGeom prst="rect">
            <a:avLst/>
          </a:prstGeom>
          <a:noFill/>
          <a:ln w="9525">
            <a:noFill/>
          </a:ln>
        </p:spPr>
        <p:txBody>
          <a:bodyPr wrap="square" anchor="ctr" anchorCtr="0">
            <a:spAutoFit/>
          </a:bodyPr>
          <a:p>
            <a:r>
              <a:rPr lang="en-US" altLang="zh-CN" sz="2800" b="1">
                <a:solidFill>
                  <a:srgbClr val="333399"/>
                </a:solidFill>
                <a:latin typeface="Times New Roman" panose="02020603050405020304" pitchFamily="18" charset="0"/>
                <a:ea typeface="宋体" panose="02010600030101010101" pitchFamily="2" charset="-122"/>
              </a:rPr>
              <a:t>a little </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9222" name="矩形 9221"/>
          <p:cNvSpPr/>
          <p:nvPr/>
        </p:nvSpPr>
        <p:spPr>
          <a:xfrm>
            <a:off x="3251200" y="2436813"/>
            <a:ext cx="1430338" cy="522287"/>
          </a:xfrm>
          <a:prstGeom prst="rect">
            <a:avLst/>
          </a:prstGeom>
          <a:noFill/>
          <a:ln w="9525">
            <a:noFill/>
          </a:ln>
        </p:spPr>
        <p:txBody>
          <a:bodyPr wrap="square" anchor="ctr" anchorCtr="0">
            <a:spAutoFit/>
          </a:bodyPr>
          <a:p>
            <a:r>
              <a:rPr lang="en-US" altLang="zh-CN" sz="2800" b="1">
                <a:solidFill>
                  <a:srgbClr val="333399"/>
                </a:solidFill>
                <a:latin typeface="Times New Roman" panose="02020603050405020304" pitchFamily="18" charset="0"/>
                <a:ea typeface="宋体" panose="02010600030101010101" pitchFamily="2" charset="-122"/>
              </a:rPr>
              <a:t>a lot of </a:t>
            </a:r>
            <a:endParaRPr lang="en-US" altLang="zh-CN" sz="2800" b="1">
              <a:solidFill>
                <a:srgbClr val="333399"/>
              </a:solidFill>
              <a:latin typeface="Times New Roman" panose="02020603050405020304" pitchFamily="18" charset="0"/>
              <a:ea typeface="宋体" panose="02010600030101010101" pitchFamily="2" charset="-122"/>
            </a:endParaRPr>
          </a:p>
        </p:txBody>
      </p:sp>
      <p:sp>
        <p:nvSpPr>
          <p:cNvPr id="9223" name="矩形 9222"/>
          <p:cNvSpPr/>
          <p:nvPr/>
        </p:nvSpPr>
        <p:spPr>
          <a:xfrm>
            <a:off x="4876800" y="3808413"/>
            <a:ext cx="1217613" cy="522287"/>
          </a:xfrm>
          <a:prstGeom prst="rect">
            <a:avLst/>
          </a:prstGeom>
          <a:noFill/>
          <a:ln w="9525">
            <a:noFill/>
          </a:ln>
        </p:spPr>
        <p:txBody>
          <a:bodyPr wrap="square" anchor="ctr" anchorCtr="0">
            <a:spAutoFit/>
          </a:bodyPr>
          <a:p>
            <a:r>
              <a:rPr lang="en-US" altLang="zh-CN" sz="2800" b="1">
                <a:solidFill>
                  <a:srgbClr val="333399"/>
                </a:solidFill>
                <a:latin typeface="Times New Roman" panose="02020603050405020304" pitchFamily="18" charset="0"/>
                <a:ea typeface="宋体" panose="02010600030101010101" pitchFamily="2" charset="-122"/>
              </a:rPr>
              <a:t>much </a:t>
            </a:r>
            <a:endParaRPr lang="en-US" altLang="zh-CN" sz="2800" b="1">
              <a:solidFill>
                <a:srgbClr val="333399"/>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linds(horizontal)">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linds(horizontal)">
                                      <p:cBhvr>
                                        <p:cTn id="12" dur="500"/>
                                        <p:tgtEl>
                                          <p:spTgt spid="92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3"/>
                                        </p:tgtEl>
                                        <p:attrNameLst>
                                          <p:attrName>style.visibility</p:attrName>
                                        </p:attrNameLst>
                                      </p:cBhvr>
                                      <p:to>
                                        <p:strVal val="visible"/>
                                      </p:to>
                                    </p:set>
                                    <p:animEffect transition="in" filter="blinds(horizontal)">
                                      <p:cBhvr>
                                        <p:cTn id="17"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92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2" name="圆角矩形 1"/>
          <p:cNvSpPr/>
          <p:nvPr/>
        </p:nvSpPr>
        <p:spPr>
          <a:xfrm>
            <a:off x="877888" y="2759075"/>
            <a:ext cx="1492250" cy="6778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fontAlgn="base"/>
            <a:r>
              <a:rPr lang="zh-CN" altLang="en-US" sz="2400" strike="noStrike" noProof="1"/>
              <a:t>名词的格</a:t>
            </a:r>
            <a:endParaRPr lang="zh-CN" altLang="en-US" sz="2400" strike="noStrike" noProof="1"/>
          </a:p>
        </p:txBody>
      </p:sp>
      <p:sp>
        <p:nvSpPr>
          <p:cNvPr id="4" name="左大括号 3"/>
          <p:cNvSpPr/>
          <p:nvPr/>
        </p:nvSpPr>
        <p:spPr>
          <a:xfrm>
            <a:off x="2581275" y="1819275"/>
            <a:ext cx="288925" cy="2593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5" name="圆角矩形 4"/>
          <p:cNvSpPr/>
          <p:nvPr/>
        </p:nvSpPr>
        <p:spPr>
          <a:xfrm>
            <a:off x="3086100" y="1603375"/>
            <a:ext cx="1584325"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主格</a:t>
            </a:r>
            <a:endParaRPr lang="zh-CN" altLang="en-US" strike="noStrike" noProof="1"/>
          </a:p>
        </p:txBody>
      </p:sp>
      <p:sp>
        <p:nvSpPr>
          <p:cNvPr id="6" name="圆角矩形 5"/>
          <p:cNvSpPr/>
          <p:nvPr/>
        </p:nvSpPr>
        <p:spPr>
          <a:xfrm>
            <a:off x="3086100" y="2846388"/>
            <a:ext cx="1584325"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宾格</a:t>
            </a:r>
            <a:endParaRPr lang="zh-CN" altLang="en-US" strike="noStrike" noProof="1"/>
          </a:p>
        </p:txBody>
      </p:sp>
      <p:sp>
        <p:nvSpPr>
          <p:cNvPr id="7" name="圆角矩形 6"/>
          <p:cNvSpPr/>
          <p:nvPr/>
        </p:nvSpPr>
        <p:spPr>
          <a:xfrm>
            <a:off x="3086100" y="4122738"/>
            <a:ext cx="1584325"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所有格</a:t>
            </a:r>
            <a:endParaRPr lang="zh-CN" altLang="en-US" strike="noStrike" noProof="1"/>
          </a:p>
        </p:txBody>
      </p:sp>
      <p:sp>
        <p:nvSpPr>
          <p:cNvPr id="8" name="五边形 7"/>
          <p:cNvSpPr/>
          <p:nvPr/>
        </p:nvSpPr>
        <p:spPr>
          <a:xfrm rot="10800000">
            <a:off x="5045075" y="1620838"/>
            <a:ext cx="3070225" cy="468313"/>
          </a:xfrm>
          <a:prstGeom prst="homePlate">
            <a:avLst/>
          </a:prstGeom>
          <a:gradFill>
            <a:gsLst>
              <a:gs pos="50000">
                <a:srgbClr val="EBA874"/>
              </a:gs>
              <a:gs pos="0">
                <a:srgbClr val="F2C5A2"/>
              </a:gs>
              <a:gs pos="100000">
                <a:srgbClr val="E48B45"/>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文本框 8"/>
          <p:cNvSpPr txBox="1"/>
          <p:nvPr/>
        </p:nvSpPr>
        <p:spPr>
          <a:xfrm>
            <a:off x="6235700" y="1654175"/>
            <a:ext cx="960438" cy="400050"/>
          </a:xfrm>
          <a:prstGeom prst="rect">
            <a:avLst/>
          </a:prstGeom>
          <a:noFill/>
          <a:ln w="9525">
            <a:noFill/>
          </a:ln>
        </p:spPr>
        <p:txBody>
          <a:bodyPr wrap="square" anchor="t" anchorCtr="0">
            <a:spAutoFit/>
          </a:bodyPr>
          <a:p>
            <a:r>
              <a:rPr lang="zh-CN" altLang="en-US" sz="2000" b="1">
                <a:solidFill>
                  <a:schemeClr val="bg1"/>
                </a:solidFill>
                <a:latin typeface="Arial" panose="020B0604020202020204" pitchFamily="34" charset="0"/>
                <a:ea typeface="宋体" panose="02010600030101010101" pitchFamily="2" charset="-122"/>
              </a:rPr>
              <a:t>主语</a:t>
            </a:r>
            <a:endParaRPr lang="zh-CN" altLang="en-US" sz="2000" b="1">
              <a:solidFill>
                <a:schemeClr val="bg1"/>
              </a:solidFill>
              <a:latin typeface="Arial" panose="020B0604020202020204" pitchFamily="34" charset="0"/>
              <a:ea typeface="宋体" panose="02010600030101010101" pitchFamily="2" charset="-122"/>
            </a:endParaRPr>
          </a:p>
        </p:txBody>
      </p:sp>
      <p:sp>
        <p:nvSpPr>
          <p:cNvPr id="10" name="五边形 9"/>
          <p:cNvSpPr/>
          <p:nvPr/>
        </p:nvSpPr>
        <p:spPr>
          <a:xfrm rot="10800000">
            <a:off x="5108575" y="2882900"/>
            <a:ext cx="3006725" cy="466725"/>
          </a:xfrm>
          <a:prstGeom prst="homePlate">
            <a:avLst/>
          </a:prstGeom>
          <a:gradFill>
            <a:gsLst>
              <a:gs pos="50000">
                <a:srgbClr val="EBA874"/>
              </a:gs>
              <a:gs pos="0">
                <a:srgbClr val="F2C5A2"/>
              </a:gs>
              <a:gs pos="100000">
                <a:srgbClr val="E48B45"/>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文本框 10"/>
          <p:cNvSpPr txBox="1"/>
          <p:nvPr/>
        </p:nvSpPr>
        <p:spPr>
          <a:xfrm>
            <a:off x="5724525" y="2917825"/>
            <a:ext cx="2270125" cy="400050"/>
          </a:xfrm>
          <a:prstGeom prst="rect">
            <a:avLst/>
          </a:prstGeom>
          <a:noFill/>
          <a:ln w="9525">
            <a:noFill/>
          </a:ln>
        </p:spPr>
        <p:txBody>
          <a:bodyPr wrap="square" anchor="t" anchorCtr="0">
            <a:spAutoFit/>
          </a:bodyPr>
          <a:p>
            <a:r>
              <a:rPr lang="zh-CN" altLang="en-US" sz="2000" b="1">
                <a:solidFill>
                  <a:schemeClr val="bg1"/>
                </a:solidFill>
                <a:latin typeface="Arial" panose="020B0604020202020204" pitchFamily="34" charset="0"/>
                <a:ea typeface="宋体" panose="02010600030101010101" pitchFamily="2" charset="-122"/>
              </a:rPr>
              <a:t>动词或介词的宾语</a:t>
            </a:r>
            <a:endParaRPr lang="zh-CN" altLang="en-US" sz="2000" b="1">
              <a:solidFill>
                <a:schemeClr val="bg1"/>
              </a:solidFill>
              <a:latin typeface="Arial" panose="020B0604020202020204" pitchFamily="34" charset="0"/>
              <a:ea typeface="宋体" panose="02010600030101010101" pitchFamily="2" charset="-122"/>
            </a:endParaRPr>
          </a:p>
        </p:txBody>
      </p:sp>
      <p:sp>
        <p:nvSpPr>
          <p:cNvPr id="12" name="五边形 11"/>
          <p:cNvSpPr/>
          <p:nvPr/>
        </p:nvSpPr>
        <p:spPr>
          <a:xfrm rot="10800000">
            <a:off x="5045075" y="4192588"/>
            <a:ext cx="3071813" cy="468313"/>
          </a:xfrm>
          <a:prstGeom prst="homePlate">
            <a:avLst/>
          </a:prstGeom>
          <a:gradFill>
            <a:gsLst>
              <a:gs pos="50000">
                <a:srgbClr val="EBA874"/>
              </a:gs>
              <a:gs pos="0">
                <a:srgbClr val="F2C5A2"/>
              </a:gs>
              <a:gs pos="100000">
                <a:srgbClr val="E48B45"/>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文本框 12"/>
          <p:cNvSpPr txBox="1"/>
          <p:nvPr/>
        </p:nvSpPr>
        <p:spPr>
          <a:xfrm>
            <a:off x="6235700" y="4229100"/>
            <a:ext cx="1365250" cy="398780"/>
          </a:xfrm>
          <a:prstGeom prst="rect">
            <a:avLst/>
          </a:prstGeom>
          <a:noFill/>
          <a:ln w="9525">
            <a:noFill/>
          </a:ln>
        </p:spPr>
        <p:txBody>
          <a:bodyPr wrap="square" anchor="t" anchorCtr="0">
            <a:spAutoFit/>
          </a:bodyPr>
          <a:p>
            <a:r>
              <a:rPr lang="zh-CN" altLang="en-US" sz="2000" b="1">
                <a:solidFill>
                  <a:schemeClr val="bg1"/>
                </a:solidFill>
                <a:latin typeface="Arial" panose="020B0604020202020204" pitchFamily="34" charset="0"/>
                <a:ea typeface="宋体" panose="02010600030101010101" pitchFamily="2" charset="-122"/>
              </a:rPr>
              <a:t>所有关系</a:t>
            </a:r>
            <a:endParaRPr lang="zh-CN" altLang="en-US" sz="2000" b="1">
              <a:solidFill>
                <a:schemeClr val="bg1"/>
              </a:solidFill>
              <a:latin typeface="Arial" panose="020B0604020202020204" pitchFamily="34" charset="0"/>
              <a:ea typeface="宋体" panose="02010600030101010101" pitchFamily="2" charset="-122"/>
            </a:endParaRPr>
          </a:p>
        </p:txBody>
      </p:sp>
      <p:sp>
        <p:nvSpPr>
          <p:cNvPr id="14" name="椭圆 13"/>
          <p:cNvSpPr/>
          <p:nvPr/>
        </p:nvSpPr>
        <p:spPr>
          <a:xfrm>
            <a:off x="2292350" y="3763963"/>
            <a:ext cx="3025775" cy="1152525"/>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矩形 16"/>
          <p:cNvSpPr/>
          <p:nvPr/>
        </p:nvSpPr>
        <p:spPr>
          <a:xfrm>
            <a:off x="2071688" y="5008563"/>
            <a:ext cx="3856038" cy="460375"/>
          </a:xfrm>
          <a:prstGeom prst="rect">
            <a:avLst/>
          </a:prstGeom>
          <a:noFill/>
          <a:ln>
            <a:solidFill>
              <a:schemeClr val="tx1"/>
            </a:solidFill>
          </a:ln>
        </p:spPr>
        <p:txBody>
          <a:bodyPr wrap="none" rtlCol="0" anchor="t">
            <a:spAutoFit/>
          </a:bodyPr>
          <a:p>
            <a:pPr algn="ctr" fontAlgn="base"/>
            <a:r>
              <a:rPr lang="zh-CN" altLang="en-US" sz="2400" b="1" strike="noStrike" noProof="1">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只有所有格有形式上有变化</a:t>
            </a:r>
            <a:endParaRPr lang="zh-CN" altLang="en-US" sz="2400" b="1" strike="noStrike" noProof="1">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linds(horizontal)">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p:bldP spid="10" grpId="0" animBg="1"/>
      <p:bldP spid="11" grpId="0"/>
      <p:bldP spid="12" grpId="0" animBg="1"/>
      <p:bldP spid="13" grpId="0"/>
      <p:bldP spid="14" grpId="0" animBg="1"/>
      <p:bldP spid="1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上箭头标注 13"/>
          <p:cNvSpPr/>
          <p:nvPr/>
        </p:nvSpPr>
        <p:spPr>
          <a:xfrm>
            <a:off x="6630035" y="4364355"/>
            <a:ext cx="1296035" cy="1224280"/>
          </a:xfrm>
          <a:prstGeom prst="upArrowCallout">
            <a:avLst/>
          </a:prstGeom>
          <a:solidFill>
            <a:schemeClr val="accent6">
              <a:lumMod val="7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 name="圆角矩形 6"/>
          <p:cNvSpPr/>
          <p:nvPr/>
        </p:nvSpPr>
        <p:spPr>
          <a:xfrm>
            <a:off x="3282633" y="2888933"/>
            <a:ext cx="1933575"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strike="noStrike" noProof="1"/>
              <a:t>名词所有格</a:t>
            </a:r>
            <a:endParaRPr lang="zh-CN" altLang="en-US" sz="2400" strike="noStrike" noProof="1"/>
          </a:p>
        </p:txBody>
      </p:sp>
      <p:cxnSp>
        <p:nvCxnSpPr>
          <p:cNvPr id="2" name="直接箭头连接符 1"/>
          <p:cNvCxnSpPr/>
          <p:nvPr/>
        </p:nvCxnSpPr>
        <p:spPr>
          <a:xfrm flipV="1">
            <a:off x="5465445" y="2434273"/>
            <a:ext cx="669925" cy="511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5446395" y="3270885"/>
            <a:ext cx="8651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5465445" y="3616960"/>
            <a:ext cx="606425" cy="387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444614" y="2132964"/>
            <a:ext cx="2213610" cy="460375"/>
          </a:xfrm>
          <a:prstGeom prst="rect">
            <a:avLst/>
          </a:prstGeom>
          <a:noFill/>
          <a:ln w="12700" cmpd="sng">
            <a:solidFill>
              <a:schemeClr val="accent1">
                <a:shade val="50000"/>
              </a:schemeClr>
            </a:solidFill>
            <a:prstDash val="sysDot"/>
          </a:ln>
        </p:spPr>
        <p:txBody>
          <a:bodyPr wrap="square" rtlCol="0">
            <a:spAutoFit/>
            <a:scene3d>
              <a:camera prst="orthographicFront"/>
              <a:lightRig rig="threePt" dir="t"/>
            </a:scene3d>
          </a:bodyPr>
          <a:p>
            <a:r>
              <a:rPr lang="en-US" altLang="zh-CN" sz="2400" noProof="1">
                <a:solidFill>
                  <a:srgbClr val="FF000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 -' s ”</a:t>
            </a:r>
            <a:r>
              <a:rPr lang="zh-CN" altLang="zh-CN" sz="2400" noProof="1">
                <a:solidFill>
                  <a:srgbClr val="FF000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属格</a:t>
            </a:r>
            <a:endParaRPr lang="zh-CN" altLang="zh-CN" sz="2400" noProof="1">
              <a:solidFill>
                <a:srgbClr val="FF0000"/>
              </a:solidFill>
              <a:effectLst>
                <a:outerShdw blurRad="38100" dist="25400" dir="5400000" algn="ctr" rotWithShape="0">
                  <a:srgbClr val="6E747A">
                    <a:alpha val="43000"/>
                  </a:srgbClr>
                </a:outerShdw>
              </a:effectLst>
            </a:endParaRPr>
          </a:p>
        </p:txBody>
      </p:sp>
      <p:sp>
        <p:nvSpPr>
          <p:cNvPr id="6" name="文本框 5"/>
          <p:cNvSpPr txBox="1"/>
          <p:nvPr/>
        </p:nvSpPr>
        <p:spPr>
          <a:xfrm>
            <a:off x="6443980" y="2988945"/>
            <a:ext cx="2213610" cy="460375"/>
          </a:xfrm>
          <a:prstGeom prst="rect">
            <a:avLst/>
          </a:prstGeom>
          <a:noFill/>
          <a:ln w="12700" cmpd="sng">
            <a:solidFill>
              <a:schemeClr val="accent1">
                <a:shade val="50000"/>
              </a:schemeClr>
            </a:solidFill>
            <a:prstDash val="sysDot"/>
          </a:ln>
        </p:spPr>
        <p:txBody>
          <a:bodyPr wrap="square" rtlCol="0">
            <a:spAutoFit/>
            <a:scene3d>
              <a:camera prst="orthographicFront"/>
              <a:lightRig rig="threePt" dir="t"/>
            </a:scene3d>
          </a:bodyPr>
          <a:p>
            <a:r>
              <a:rPr lang="en-US" altLang="zh-CN" sz="2400" noProof="1">
                <a:solidFill>
                  <a:srgbClr val="00B05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of </a:t>
            </a:r>
            <a:r>
              <a:rPr lang="zh-CN" altLang="en-US" sz="2400" noProof="1">
                <a:solidFill>
                  <a:srgbClr val="00B05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属格</a:t>
            </a:r>
            <a:endParaRPr lang="zh-CN" altLang="en-US" sz="2400" noProof="1">
              <a:solidFill>
                <a:srgbClr val="00B050"/>
              </a:solidFill>
              <a:effectLst>
                <a:outerShdw blurRad="38100" dist="25400" dir="5400000" algn="ctr" rotWithShape="0">
                  <a:srgbClr val="6E747A">
                    <a:alpha val="43000"/>
                  </a:srgbClr>
                </a:outerShdw>
              </a:effectLst>
            </a:endParaRPr>
          </a:p>
        </p:txBody>
      </p:sp>
      <p:sp>
        <p:nvSpPr>
          <p:cNvPr id="8" name="文本框 7"/>
          <p:cNvSpPr txBox="1"/>
          <p:nvPr/>
        </p:nvSpPr>
        <p:spPr>
          <a:xfrm>
            <a:off x="6444933" y="3845560"/>
            <a:ext cx="2212975" cy="460375"/>
          </a:xfrm>
          <a:prstGeom prst="rect">
            <a:avLst/>
          </a:prstGeom>
          <a:noFill/>
          <a:ln w="12700" cmpd="sng">
            <a:solidFill>
              <a:schemeClr val="accent1">
                <a:shade val="50000"/>
              </a:schemeClr>
            </a:solidFill>
            <a:prstDash val="sysDot"/>
          </a:ln>
        </p:spPr>
        <p:txBody>
          <a:bodyPr wrap="square" rtlCol="0">
            <a:spAutoFit/>
          </a:bodyPr>
          <a:p>
            <a:r>
              <a:rPr lang="zh-CN" altLang="en-US" sz="2400" noProof="1">
                <a:solidFill>
                  <a:srgbClr val="7030A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双重属格</a:t>
            </a:r>
            <a:endParaRPr lang="zh-CN" altLang="en-US" sz="2400" noProof="1">
              <a:solidFill>
                <a:srgbClr val="7030A0"/>
              </a:solidFill>
              <a:effectLst>
                <a:outerShdw blurRad="38100" dist="25400" dir="5400000" algn="ctr" rotWithShape="0">
                  <a:srgbClr val="6E747A">
                    <a:alpha val="43000"/>
                  </a:srgbClr>
                </a:outerShdw>
              </a:effectLst>
            </a:endParaRPr>
          </a:p>
        </p:txBody>
      </p:sp>
      <p:sp>
        <p:nvSpPr>
          <p:cNvPr id="9" name="文本框 8"/>
          <p:cNvSpPr txBox="1"/>
          <p:nvPr/>
        </p:nvSpPr>
        <p:spPr>
          <a:xfrm>
            <a:off x="523875" y="2536825"/>
            <a:ext cx="2381885" cy="1198880"/>
          </a:xfrm>
          <a:prstGeom prst="rect">
            <a:avLst/>
          </a:prstGeom>
          <a:noFill/>
          <a:ln>
            <a:solidFill>
              <a:schemeClr val="tx1"/>
            </a:solidFill>
            <a:prstDash val="dashDot"/>
          </a:ln>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zh-CN" altLang="en-US" sz="2400" b="1">
                <a:solidFill>
                  <a:schemeClr val="accent3"/>
                </a:solidFill>
                <a:effectLst/>
              </a:rPr>
              <a:t>名词中表示</a:t>
            </a:r>
            <a:r>
              <a:rPr lang="zh-CN" altLang="en-US" sz="2400" b="1">
                <a:solidFill>
                  <a:srgbClr val="FF0000"/>
                </a:solidFill>
                <a:effectLst/>
              </a:rPr>
              <a:t>所有</a:t>
            </a:r>
            <a:r>
              <a:rPr lang="zh-CN" altLang="en-US" sz="2400" b="1">
                <a:solidFill>
                  <a:schemeClr val="accent3"/>
                </a:solidFill>
                <a:effectLst/>
              </a:rPr>
              <a:t>或</a:t>
            </a:r>
            <a:r>
              <a:rPr lang="zh-CN" altLang="en-US" sz="2400" b="1">
                <a:solidFill>
                  <a:srgbClr val="FF0000"/>
                </a:solidFill>
                <a:effectLst/>
              </a:rPr>
              <a:t>所属关系</a:t>
            </a:r>
            <a:r>
              <a:rPr lang="zh-CN" altLang="en-US" sz="2400" b="1">
                <a:solidFill>
                  <a:schemeClr val="accent3"/>
                </a:solidFill>
                <a:effectLst/>
              </a:rPr>
              <a:t>的形式</a:t>
            </a:r>
            <a:endParaRPr lang="zh-CN" altLang="en-US" sz="2400" b="1">
              <a:solidFill>
                <a:schemeClr val="accent3"/>
              </a:solidFill>
              <a:effectLst/>
            </a:endParaRPr>
          </a:p>
        </p:txBody>
      </p:sp>
      <p:cxnSp>
        <p:nvCxnSpPr>
          <p:cNvPr id="10" name="直接箭头连接符 9"/>
          <p:cNvCxnSpPr>
            <a:stCxn id="9" idx="3"/>
            <a:endCxn id="7" idx="1"/>
          </p:cNvCxnSpPr>
          <p:nvPr/>
        </p:nvCxnSpPr>
        <p:spPr>
          <a:xfrm>
            <a:off x="2905760" y="3136265"/>
            <a:ext cx="377190" cy="44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07695" y="3804285"/>
            <a:ext cx="2214880" cy="706755"/>
          </a:xfrm>
          <a:prstGeom prst="rect">
            <a:avLst/>
          </a:prstGeom>
          <a:noFill/>
        </p:spPr>
        <p:txBody>
          <a:bodyPr wrap="none" rtlCol="0">
            <a:spAutoFit/>
          </a:bodyPr>
          <a:p>
            <a:pPr algn="ctr"/>
            <a:r>
              <a:rPr lang="en-US" altLang="zh-CN" sz="4000">
                <a:gradFill>
                  <a:gsLst>
                    <a:gs pos="17000">
                      <a:srgbClr val="E14825"/>
                    </a:gs>
                    <a:gs pos="85000">
                      <a:srgbClr val="E76F51"/>
                    </a:gs>
                    <a:gs pos="57000">
                      <a:srgbClr val="F4A261"/>
                    </a:gs>
                  </a:gsLst>
                </a:gradFill>
                <a:effectLst>
                  <a:outerShdw blurRad="19987" dist="50800" dir="1140000" algn="ctr" rotWithShape="0">
                    <a:srgbClr val="E9C46A">
                      <a:alpha val="20000"/>
                    </a:srgbClr>
                  </a:outerShdw>
                </a:effectLst>
                <a:latin typeface="汉仪旗黑-105简" panose="00020600040101010101" charset="-122"/>
                <a:ea typeface="汉仪旗黑-105简" panose="00020600040101010101" charset="-122"/>
                <a:cs typeface="汉仪旗黑-105简" panose="00020600040101010101" charset="-122"/>
                <a:sym typeface="+mn-ea"/>
              </a:rPr>
              <a:t>“</a:t>
            </a:r>
            <a:r>
              <a:rPr lang="zh-CN" altLang="en-US" sz="4000">
                <a:gradFill>
                  <a:gsLst>
                    <a:gs pos="17000">
                      <a:srgbClr val="E14825"/>
                    </a:gs>
                    <a:gs pos="85000">
                      <a:srgbClr val="E76F51"/>
                    </a:gs>
                    <a:gs pos="57000">
                      <a:srgbClr val="F4A261"/>
                    </a:gs>
                  </a:gsLst>
                </a:gradFill>
                <a:effectLst>
                  <a:outerShdw blurRad="19987" dist="50800" dir="1140000" algn="ctr" rotWithShape="0">
                    <a:srgbClr val="E9C46A">
                      <a:alpha val="20000"/>
                    </a:srgbClr>
                  </a:outerShdw>
                </a:effectLst>
                <a:latin typeface="汉仪旗黑-105简" panose="00020600040101010101" charset="-122"/>
                <a:ea typeface="汉仪旗黑-105简" panose="00020600040101010101" charset="-122"/>
                <a:cs typeface="汉仪旗黑-105简" panose="00020600040101010101" charset="-122"/>
                <a:sym typeface="+mn-ea"/>
              </a:rPr>
              <a:t>谁的</a:t>
            </a:r>
            <a:r>
              <a:rPr lang="en-US" altLang="zh-CN" sz="4000">
                <a:gradFill>
                  <a:gsLst>
                    <a:gs pos="17000">
                      <a:srgbClr val="E14825"/>
                    </a:gs>
                    <a:gs pos="85000">
                      <a:srgbClr val="E76F51"/>
                    </a:gs>
                    <a:gs pos="57000">
                      <a:srgbClr val="F4A261"/>
                    </a:gs>
                  </a:gsLst>
                </a:gradFill>
                <a:effectLst>
                  <a:outerShdw blurRad="19987" dist="50800" dir="1140000" algn="ctr" rotWithShape="0">
                    <a:srgbClr val="E9C46A">
                      <a:alpha val="20000"/>
                    </a:srgbClr>
                  </a:outerShdw>
                </a:effectLst>
                <a:latin typeface="汉仪旗黑-105简" panose="00020600040101010101" charset="-122"/>
                <a:ea typeface="汉仪旗黑-105简" panose="00020600040101010101" charset="-122"/>
                <a:cs typeface="汉仪旗黑-105简" panose="00020600040101010101" charset="-122"/>
                <a:sym typeface="+mn-ea"/>
              </a:rPr>
              <a:t>”</a:t>
            </a:r>
            <a:endParaRPr lang="en-US" altLang="zh-CN" sz="4000">
              <a:gradFill>
                <a:gsLst>
                  <a:gs pos="17000">
                    <a:srgbClr val="E14825"/>
                  </a:gs>
                  <a:gs pos="85000">
                    <a:srgbClr val="E76F51"/>
                  </a:gs>
                  <a:gs pos="57000">
                    <a:srgbClr val="F4A261"/>
                  </a:gs>
                </a:gsLst>
              </a:gradFill>
              <a:effectLst>
                <a:outerShdw blurRad="19987" dist="50800" dir="1140000" algn="ctr" rotWithShape="0">
                  <a:srgbClr val="E9C46A">
                    <a:alpha val="20000"/>
                  </a:srgbClr>
                </a:outerShdw>
              </a:effectLst>
              <a:latin typeface="汉仪旗黑-105简" panose="00020600040101010101" charset="-122"/>
              <a:ea typeface="汉仪旗黑-105简" panose="00020600040101010101" charset="-122"/>
              <a:cs typeface="汉仪旗黑-105简" panose="00020600040101010101" charset="-122"/>
            </a:endParaRPr>
          </a:p>
        </p:txBody>
      </p:sp>
      <p:sp>
        <p:nvSpPr>
          <p:cNvPr id="13" name="文本框 12"/>
          <p:cNvSpPr txBox="1"/>
          <p:nvPr/>
        </p:nvSpPr>
        <p:spPr>
          <a:xfrm>
            <a:off x="6659880" y="4940935"/>
            <a:ext cx="1236345" cy="521970"/>
          </a:xfrm>
          <a:prstGeom prst="rect">
            <a:avLst/>
          </a:prstGeom>
          <a:noFill/>
          <a:ln>
            <a:solidFill>
              <a:schemeClr val="tx1"/>
            </a:solidFill>
            <a:prstDash val="lgDash"/>
          </a:ln>
        </p:spPr>
        <p:txBody>
          <a:bodyPr wrap="square" rtlCol="0">
            <a:spAutoFit/>
          </a:bodyPr>
          <a:p>
            <a:r>
              <a:rPr lang="en-US" altLang="zh-CN" sz="2800"/>
              <a:t>of + ‘s</a:t>
            </a:r>
            <a:endParaRPr lang="en-US" altLang="zh-CN"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p:tgtEl>
                                          <p:spTgt spid="14"/>
                                        </p:tgtEl>
                                        <p:attrNameLst>
                                          <p:attrName>ppt_y</p:attrName>
                                        </p:attrNameLst>
                                      </p:cBhvr>
                                      <p:tavLst>
                                        <p:tav tm="0">
                                          <p:val>
                                            <p:strVal val="#ppt_y+#ppt_h*1.125000"/>
                                          </p:val>
                                        </p:tav>
                                        <p:tav tm="100000">
                                          <p:val>
                                            <p:strVal val="#ppt_y"/>
                                          </p:val>
                                        </p:tav>
                                      </p:tavLst>
                                    </p:anim>
                                    <p:animEffect transition="in" filter="wipe(up)">
                                      <p:cBhvr>
                                        <p:cTn id="53" dur="500"/>
                                        <p:tgtEl>
                                          <p:spTgt spid="14"/>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p:tgtEl>
                                          <p:spTgt spid="13"/>
                                        </p:tgtEl>
                                        <p:attrNameLst>
                                          <p:attrName>ppt_y</p:attrName>
                                        </p:attrNameLst>
                                      </p:cBhvr>
                                      <p:tavLst>
                                        <p:tav tm="0">
                                          <p:val>
                                            <p:strVal val="#ppt_y+#ppt_h*1.125000"/>
                                          </p:val>
                                        </p:tav>
                                        <p:tav tm="100000">
                                          <p:val>
                                            <p:strVal val="#ppt_y"/>
                                          </p:val>
                                        </p:tav>
                                      </p:tavLst>
                                    </p:anim>
                                    <p:animEffect transition="in" filter="wipe(up)">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6" grpId="0" bldLvl="0" animBg="1"/>
      <p:bldP spid="8" grpId="0" bldLvl="0" animBg="1"/>
      <p:bldP spid="9" grpId="0" bldLvl="0" animBg="1"/>
      <p:bldP spid="12" grpId="0"/>
      <p:bldP spid="14"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217488"/>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0" y="1316038"/>
            <a:ext cx="9083675" cy="5408295"/>
          </a:xfrm>
          <a:prstGeom prst="rect">
            <a:avLst/>
          </a:prstGeom>
          <a:gradFill>
            <a:gsLst>
              <a:gs pos="50000">
                <a:srgbClr val="F6EDE1"/>
              </a:gs>
              <a:gs pos="0">
                <a:srgbClr val="F9F3EB"/>
              </a:gs>
              <a:gs pos="100000">
                <a:srgbClr val="F3E6D7"/>
              </a:gs>
            </a:gsLst>
            <a:lin scaled="1"/>
          </a:gradFill>
          <a:ln w="9525">
            <a:noFill/>
          </a:ln>
        </p:spPr>
        <p:txBody>
          <a:bodyPr wrap="square" anchor="t">
            <a:spAutoFit/>
          </a:bodyPr>
          <a:p>
            <a:pPr marL="457200" indent="-457200" algn="l" fontAlgn="base">
              <a:lnSpc>
                <a:spcPct val="100000"/>
              </a:lnSpc>
              <a:buFont typeface="Wingdings" panose="05000000000000000000" charset="0"/>
              <a:buChar char="n"/>
            </a:pPr>
            <a:r>
              <a:rPr lang="zh-CN" altLang="en-US" sz="25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表示</a:t>
            </a:r>
            <a:r>
              <a:rPr lang="zh-CN" altLang="en-US" sz="2500" strike="noStrike" noProof="1" dirty="0">
                <a:solidFill>
                  <a:srgbClr val="DF638F"/>
                </a:solidFill>
                <a:latin typeface="Arial" panose="020B0604020202020204" pitchFamily="34" charset="0"/>
                <a:ea typeface="宋体" panose="02010600030101010101" pitchFamily="2" charset="-122"/>
                <a:cs typeface="+mn-cs"/>
                <a:sym typeface="宋体" panose="02010600030101010101" pitchFamily="2" charset="-122"/>
              </a:rPr>
              <a:t>有生命的东西</a:t>
            </a:r>
            <a:r>
              <a:rPr lang="zh-CN" altLang="en-US" sz="25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的名词，所有格一般在名词后加“</a:t>
            </a:r>
            <a:r>
              <a:rPr lang="zh-CN" altLang="en-US" sz="25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a:t>
            </a:r>
            <a:r>
              <a:rPr lang="en-US" altLang="zh-CN" sz="25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s </a:t>
            </a:r>
            <a:r>
              <a:rPr lang="en-US" altLang="zh-CN" sz="2500" strike="noStrike" noProof="1"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cs typeface="+mn-cs"/>
                <a:sym typeface="宋体" panose="02010600030101010101" pitchFamily="2" charset="-122"/>
              </a:rPr>
              <a:t>”</a:t>
            </a:r>
            <a:r>
              <a:rPr lang="zh-CN" altLang="en-US" sz="25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，其构成形式如下：</a:t>
            </a:r>
            <a:endParaRPr lang="zh-CN" altLang="en-US" sz="2500" strike="noStrike" noProof="1" dirty="0">
              <a:solidFill>
                <a:srgbClr val="000000"/>
              </a:solidFill>
              <a:latin typeface="Arial" panose="020B0604020202020204" pitchFamily="34" charset="0"/>
              <a:ea typeface="宋体" panose="02010600030101010101" pitchFamily="2" charset="-122"/>
              <a:sym typeface="宋体" panose="02010600030101010101" pitchFamily="2" charset="-122"/>
            </a:endParaRPr>
          </a:p>
          <a:p>
            <a:pPr marL="457200" indent="-457200" algn="l" fontAlgn="base">
              <a:lnSpc>
                <a:spcPct val="100000"/>
              </a:lnSpc>
            </a:pPr>
            <a:endParaRPr lang="zh-CN" altLang="en-US" sz="1600" strike="noStrike" noProof="1" dirty="0">
              <a:latin typeface="Arial" panose="020B0604020202020204" pitchFamily="34" charset="0"/>
              <a:ea typeface="宋体" panose="02010600030101010101" pitchFamily="2" charset="-122"/>
            </a:endParaRPr>
          </a:p>
          <a:p>
            <a:pPr marL="457200" indent="-457200" algn="l" fontAlgn="base">
              <a:lnSpc>
                <a:spcPct val="100000"/>
              </a:lnSpc>
            </a:pPr>
            <a:r>
              <a:rPr lang="zh-CN" altLang="en-US" sz="2400" strike="noStrike" noProof="1" dirty="0">
                <a:solidFill>
                  <a:srgbClr val="FF3300"/>
                </a:solidFill>
                <a:latin typeface="Arial" panose="020B0604020202020204" pitchFamily="34" charset="0"/>
                <a:ea typeface="宋体" panose="02010600030101010101" pitchFamily="2" charset="-122"/>
                <a:cs typeface="+mn-cs"/>
                <a:sym typeface="宋体" panose="02010600030101010101" pitchFamily="2" charset="-122"/>
              </a:rPr>
              <a:t>    ①</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一般名词后加“</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s</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endParaRPr lang="zh-CN" altLang="en-US" sz="2400" strike="noStrike" noProof="1" dirty="0">
              <a:solidFill>
                <a:srgbClr val="000000"/>
              </a:solidFill>
              <a:latin typeface="Arial" panose="020B0604020202020204" pitchFamily="34" charset="0"/>
              <a:ea typeface="宋体" panose="02010600030101010101" pitchFamily="2" charset="-122"/>
              <a:sym typeface="宋体" panose="02010600030101010101" pitchFamily="2" charset="-122"/>
            </a:endParaRPr>
          </a:p>
          <a:p>
            <a:pPr marL="457200" indent="-457200" algn="l" fontAlgn="base">
              <a:lnSpc>
                <a:spcPct val="100000"/>
              </a:lnSpc>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例如：</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my brother’s bag            the passer-by’s words</a:t>
            </a:r>
            <a:endParaRPr lang="en-US" altLang="zh-CN" sz="2400" strike="noStrike" noProof="1" dirty="0">
              <a:solidFill>
                <a:srgbClr val="FF00FF"/>
              </a:solidFill>
              <a:latin typeface="Arial" panose="020B0604020202020204" pitchFamily="34" charset="0"/>
              <a:ea typeface="宋体" panose="02010600030101010101" pitchFamily="2" charset="-122"/>
              <a:sym typeface="宋体" panose="02010600030101010101" pitchFamily="2" charset="-122"/>
            </a:endParaRPr>
          </a:p>
          <a:p>
            <a:pPr marL="457200" indent="-457200" algn="l" fontAlgn="base">
              <a:lnSpc>
                <a:spcPct val="90000"/>
              </a:lnSpc>
            </a:pPr>
            <a:endParaRPr lang="en-US" altLang="zh-CN" sz="2400" strike="noStrike" noProof="1" dirty="0">
              <a:solidFill>
                <a:srgbClr val="FF00FF"/>
              </a:solidFill>
              <a:latin typeface="Arial" panose="020B0604020202020204" pitchFamily="34" charset="0"/>
              <a:ea typeface="宋体" panose="02010600030101010101" pitchFamily="2" charset="-122"/>
            </a:endParaRPr>
          </a:p>
          <a:p>
            <a:pPr marL="457200" indent="-457200" algn="l" fontAlgn="base">
              <a:lnSpc>
                <a:spcPct val="90000"/>
              </a:lnSpc>
            </a:pPr>
            <a:r>
              <a:rPr lang="zh-CN" altLang="en-US" sz="2400" strike="noStrike" noProof="1" dirty="0">
                <a:solidFill>
                  <a:srgbClr val="FF3300"/>
                </a:solidFill>
                <a:latin typeface="Arial" panose="020B0604020202020204" pitchFamily="34" charset="0"/>
                <a:ea typeface="宋体" panose="02010600030101010101" pitchFamily="2" charset="-122"/>
                <a:cs typeface="+mn-cs"/>
                <a:sym typeface="宋体" panose="02010600030101010101" pitchFamily="2" charset="-122"/>
              </a:rPr>
              <a:t>    ②</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以</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-s</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或</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-es</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结尾的</a:t>
            </a:r>
            <a:r>
              <a:rPr lang="zh-CN" altLang="en-US" sz="2400" u="sng"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复数名词</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的所有格，只在名词右上方加“</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endParaRPr lang="en-US" altLang="zh-CN" sz="2400" strike="noStrike" noProof="1" dirty="0">
              <a:latin typeface="Arial" panose="020B0604020202020204" pitchFamily="34" charset="0"/>
              <a:ea typeface="宋体" panose="02010600030101010101" pitchFamily="2" charset="-122"/>
            </a:endParaRPr>
          </a:p>
          <a:p>
            <a:pPr marL="457200" indent="-457200" algn="l" fontAlgn="base">
              <a:lnSpc>
                <a:spcPct val="90000"/>
              </a:lnSpc>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例如：</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the workers’ club            the managers’ office</a:t>
            </a:r>
            <a:endParaRPr lang="en-US" altLang="zh-CN" sz="2400" strike="noStrike" noProof="1" dirty="0">
              <a:solidFill>
                <a:srgbClr val="FF00FF"/>
              </a:solidFill>
              <a:latin typeface="Arial" panose="020B0604020202020204" pitchFamily="34" charset="0"/>
              <a:ea typeface="宋体" panose="02010600030101010101" pitchFamily="2" charset="-122"/>
              <a:sym typeface="宋体" panose="02010600030101010101" pitchFamily="2" charset="-122"/>
            </a:endParaRPr>
          </a:p>
          <a:p>
            <a:pPr marL="457200" indent="-457200" algn="l" fontAlgn="base">
              <a:lnSpc>
                <a:spcPct val="90000"/>
              </a:lnSpc>
            </a:pPr>
            <a:r>
              <a:rPr lang="en-US" altLang="zh-CN" sz="28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 </a:t>
            </a:r>
            <a:endParaRPr lang="en-US" altLang="zh-CN" sz="200" strike="noStrike" noProof="1" dirty="0">
              <a:solidFill>
                <a:srgbClr val="FF00FF"/>
              </a:solidFill>
              <a:latin typeface="Arial" panose="020B0604020202020204" pitchFamily="34" charset="0"/>
              <a:ea typeface="宋体" panose="02010600030101010101" pitchFamily="2" charset="-122"/>
            </a:endParaRPr>
          </a:p>
          <a:p>
            <a:pPr marL="457200" indent="-457200" algn="l" fontAlgn="base">
              <a:lnSpc>
                <a:spcPct val="100000"/>
              </a:lnSpc>
            </a:pPr>
            <a:r>
              <a:rPr lang="zh-CN" altLang="en-US" sz="2400" strike="noStrike" noProof="1" dirty="0">
                <a:solidFill>
                  <a:srgbClr val="FF3300"/>
                </a:solidFill>
                <a:latin typeface="Arial" panose="020B0604020202020204" pitchFamily="34" charset="0"/>
                <a:ea typeface="宋体" panose="02010600030101010101" pitchFamily="2" charset="-122"/>
                <a:cs typeface="+mn-cs"/>
                <a:sym typeface="宋体" panose="02010600030101010101" pitchFamily="2" charset="-122"/>
              </a:rPr>
              <a:t>    ③</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以</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-s</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结尾的</a:t>
            </a:r>
            <a:r>
              <a:rPr lang="zh-CN" altLang="en-US" sz="2400" u="sng"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专有名词</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所有格，若以读音</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[z]</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结尾，一般可在名  </a:t>
            </a:r>
            <a:endParaRPr lang="zh-CN" altLang="en-US" sz="2400" strike="noStrike" noProof="1" dirty="0">
              <a:solidFill>
                <a:srgbClr val="000000"/>
              </a:solidFill>
              <a:latin typeface="Arial" panose="020B0604020202020204" pitchFamily="34" charset="0"/>
              <a:ea typeface="宋体" panose="02010600030101010101" pitchFamily="2" charset="-122"/>
              <a:sym typeface="宋体" panose="02010600030101010101" pitchFamily="2" charset="-122"/>
            </a:endParaRPr>
          </a:p>
          <a:p>
            <a:pPr marL="457200" indent="-457200" algn="l" fontAlgn="base">
              <a:lnSpc>
                <a:spcPct val="100000"/>
              </a:lnSpc>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词右上方加“</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”，也可加“</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s</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，其读音分别为</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[z]</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[iz]</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a:t>
            </a:r>
            <a:endParaRPr lang="en-US" altLang="zh-CN" sz="2400" strike="noStrike" noProof="1" dirty="0">
              <a:latin typeface="Arial" panose="020B0604020202020204" pitchFamily="34" charset="0"/>
              <a:ea typeface="宋体" panose="02010600030101010101" pitchFamily="2" charset="-122"/>
            </a:endParaRPr>
          </a:p>
          <a:p>
            <a:pPr marL="457200" indent="-457200" algn="l" fontAlgn="base">
              <a:lnSpc>
                <a:spcPct val="100000"/>
              </a:lnSpc>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例如：</a:t>
            </a:r>
            <a:r>
              <a:rPr lang="en-US" altLang="zh-CN" sz="2400" dirty="0">
                <a:solidFill>
                  <a:srgbClr val="FF00FF"/>
                </a:solidFill>
                <a:sym typeface="宋体" panose="02010600030101010101" pitchFamily="2" charset="-122"/>
              </a:rPr>
              <a:t>/ˈdɪkɪnz/ </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Dickens’ </a:t>
            </a:r>
            <a:r>
              <a:rPr lang="zh-CN" altLang="en-US"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Dickens’s book </a:t>
            </a:r>
            <a:endParaRPr lang="en-US" altLang="zh-CN" sz="2400" strike="noStrike" noProof="1" dirty="0">
              <a:solidFill>
                <a:srgbClr val="FF00FF"/>
              </a:solidFill>
              <a:latin typeface="Arial" panose="020B0604020202020204" pitchFamily="34" charset="0"/>
              <a:ea typeface="宋体" panose="02010600030101010101" pitchFamily="2" charset="-122"/>
            </a:endParaRPr>
          </a:p>
          <a:p>
            <a:pPr marL="457200" indent="-457200" algn="l" fontAlgn="base">
              <a:lnSpc>
                <a:spcPct val="100000"/>
              </a:lnSpc>
              <a:buBlip>
                <a:blip r:embed="rId1"/>
              </a:buBlip>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但若不以读音</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[z]</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结尾，则仍用“’</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宋体" panose="02010600030101010101" pitchFamily="2" charset="-122"/>
              </a:rPr>
              <a:t>s</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a:t>
            </a:r>
            <a:endParaRPr lang="en-US" altLang="zh-CN" sz="2400" strike="noStrike" noProof="1" dirty="0">
              <a:latin typeface="Arial" panose="020B0604020202020204" pitchFamily="34" charset="0"/>
              <a:ea typeface="宋体" panose="02010600030101010101" pitchFamily="2" charset="-122"/>
            </a:endParaRPr>
          </a:p>
          <a:p>
            <a:pPr marL="457200" indent="-457200" algn="l" fontAlgn="base">
              <a:lnSpc>
                <a:spcPct val="100000"/>
              </a:lnSpc>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例如：</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 /rɔs/</a:t>
            </a: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宋体" panose="02010600030101010101" pitchFamily="2" charset="-122"/>
              </a:rPr>
              <a:t>Ross’s book</a:t>
            </a:r>
            <a:endParaRPr lang="en-US" altLang="zh-CN" sz="2400" strike="noStrike" noProof="1" dirty="0">
              <a:solidFill>
                <a:srgbClr val="FF00FF"/>
              </a:solidFill>
              <a:latin typeface="Arial" panose="020B0604020202020204" pitchFamily="34" charset="0"/>
              <a:ea typeface="宋体" panose="02010600030101010101" pitchFamily="2" charset="-122"/>
              <a:cs typeface="+mn-ea"/>
              <a:sym typeface="宋体" panose="02010600030101010101" pitchFamily="2" charset="-122"/>
            </a:endParaRPr>
          </a:p>
        </p:txBody>
      </p:sp>
      <p:sp>
        <p:nvSpPr>
          <p:cNvPr id="2" name="矩形 1"/>
          <p:cNvSpPr/>
          <p:nvPr/>
        </p:nvSpPr>
        <p:spPr>
          <a:xfrm>
            <a:off x="275590" y="292735"/>
            <a:ext cx="1903730"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1. ‘s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charRg st="0" end="37"/>
                                            </p:txEl>
                                          </p:spTgt>
                                        </p:tgtEl>
                                        <p:attrNameLst>
                                          <p:attrName>style.visibility</p:attrName>
                                        </p:attrNameLst>
                                      </p:cBhvr>
                                      <p:to>
                                        <p:strVal val="visible"/>
                                      </p:to>
                                    </p:set>
                                    <p:animEffect transition="in" filter="barn(inVertical)">
                                      <p:cBhvr>
                                        <p:cTn id="7" dur="500"/>
                                        <p:tgtEl>
                                          <p:spTgt spid="5121">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charRg st="38" end="55"/>
                                            </p:txEl>
                                          </p:spTgt>
                                        </p:tgtEl>
                                        <p:attrNameLst>
                                          <p:attrName>style.visibility</p:attrName>
                                        </p:attrNameLst>
                                      </p:cBhvr>
                                      <p:to>
                                        <p:strVal val="visible"/>
                                      </p:to>
                                    </p:set>
                                    <p:animEffect transition="in" filter="barn(inVertical)">
                                      <p:cBhvr>
                                        <p:cTn id="12" dur="500"/>
                                        <p:tgtEl>
                                          <p:spTgt spid="5121">
                                            <p:txEl>
                                              <p:charRg st="38"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charRg st="55" end="83"/>
                                            </p:txEl>
                                          </p:spTgt>
                                        </p:tgtEl>
                                        <p:attrNameLst>
                                          <p:attrName>style.visibility</p:attrName>
                                        </p:attrNameLst>
                                      </p:cBhvr>
                                      <p:to>
                                        <p:strVal val="visible"/>
                                      </p:to>
                                    </p:set>
                                    <p:animEffect transition="in" filter="barn(inVertical)">
                                      <p:cBhvr>
                                        <p:cTn id="17" dur="500"/>
                                        <p:tgtEl>
                                          <p:spTgt spid="5121">
                                            <p:txEl>
                                              <p:charRg st="55"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charRg st="84" end="121"/>
                                            </p:txEl>
                                          </p:spTgt>
                                        </p:tgtEl>
                                        <p:attrNameLst>
                                          <p:attrName>style.visibility</p:attrName>
                                        </p:attrNameLst>
                                      </p:cBhvr>
                                      <p:to>
                                        <p:strVal val="visible"/>
                                      </p:to>
                                    </p:set>
                                    <p:animEffect transition="in" filter="barn(inVertical)">
                                      <p:cBhvr>
                                        <p:cTn id="22" dur="500"/>
                                        <p:tgtEl>
                                          <p:spTgt spid="5121">
                                            <p:txEl>
                                              <p:charRg st="84" end="12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charRg st="121" end="168"/>
                                            </p:txEl>
                                          </p:spTgt>
                                        </p:tgtEl>
                                        <p:attrNameLst>
                                          <p:attrName>style.visibility</p:attrName>
                                        </p:attrNameLst>
                                      </p:cBhvr>
                                      <p:to>
                                        <p:strVal val="visible"/>
                                      </p:to>
                                    </p:set>
                                    <p:animEffect transition="in" filter="barn(inVertical)">
                                      <p:cBhvr>
                                        <p:cTn id="27" dur="500"/>
                                        <p:tgtEl>
                                          <p:spTgt spid="5121">
                                            <p:txEl>
                                              <p:charRg st="121"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1">
                                            <p:txEl>
                                              <p:charRg st="170" end="207"/>
                                            </p:txEl>
                                          </p:spTgt>
                                        </p:tgtEl>
                                        <p:attrNameLst>
                                          <p:attrName>style.visibility</p:attrName>
                                        </p:attrNameLst>
                                      </p:cBhvr>
                                      <p:to>
                                        <p:strVal val="visible"/>
                                      </p:to>
                                    </p:set>
                                    <p:animEffect transition="in" filter="barn(inVertical)">
                                      <p:cBhvr>
                                        <p:cTn id="32" dur="500"/>
                                        <p:tgtEl>
                                          <p:spTgt spid="5121">
                                            <p:txEl>
                                              <p:charRg st="170" end="20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1">
                                            <p:txEl>
                                              <p:charRg st="207" end="248"/>
                                            </p:txEl>
                                          </p:spTgt>
                                        </p:tgtEl>
                                        <p:attrNameLst>
                                          <p:attrName>style.visibility</p:attrName>
                                        </p:attrNameLst>
                                      </p:cBhvr>
                                      <p:to>
                                        <p:strVal val="visible"/>
                                      </p:to>
                                    </p:set>
                                    <p:animEffect transition="in" filter="barn(inVertical)">
                                      <p:cBhvr>
                                        <p:cTn id="37" dur="500"/>
                                        <p:tgtEl>
                                          <p:spTgt spid="5121">
                                            <p:txEl>
                                              <p:charRg st="207" end="24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121">
                                            <p:txEl>
                                              <p:charRg st="248" end="283"/>
                                            </p:txEl>
                                          </p:spTgt>
                                        </p:tgtEl>
                                        <p:attrNameLst>
                                          <p:attrName>style.visibility</p:attrName>
                                        </p:attrNameLst>
                                      </p:cBhvr>
                                      <p:to>
                                        <p:strVal val="visible"/>
                                      </p:to>
                                    </p:set>
                                    <p:animEffect transition="in" filter="barn(inVertical)">
                                      <p:cBhvr>
                                        <p:cTn id="42" dur="500"/>
                                        <p:tgtEl>
                                          <p:spTgt spid="5121">
                                            <p:txEl>
                                              <p:charRg st="248" end="28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121">
                                            <p:txEl>
                                              <p:charRg st="283" end="306"/>
                                            </p:txEl>
                                          </p:spTgt>
                                        </p:tgtEl>
                                        <p:attrNameLst>
                                          <p:attrName>style.visibility</p:attrName>
                                        </p:attrNameLst>
                                      </p:cBhvr>
                                      <p:to>
                                        <p:strVal val="visible"/>
                                      </p:to>
                                    </p:set>
                                    <p:animEffect transition="in" filter="barn(inVertical)">
                                      <p:cBhvr>
                                        <p:cTn id="47" dur="500"/>
                                        <p:tgtEl>
                                          <p:spTgt spid="5121">
                                            <p:txEl>
                                              <p:charRg st="283" end="30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121">
                                            <p:txEl>
                                              <p:charRg st="306" end="328"/>
                                            </p:txEl>
                                          </p:spTgt>
                                        </p:tgtEl>
                                        <p:attrNameLst>
                                          <p:attrName>style.visibility</p:attrName>
                                        </p:attrNameLst>
                                      </p:cBhvr>
                                      <p:to>
                                        <p:strVal val="visible"/>
                                      </p:to>
                                    </p:set>
                                    <p:animEffect transition="in" filter="barn(inVertical)">
                                      <p:cBhvr>
                                        <p:cTn id="52" dur="500"/>
                                        <p:tgtEl>
                                          <p:spTgt spid="5121">
                                            <p:txEl>
                                              <p:charRg st="306" end="3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68263" y="1781175"/>
            <a:ext cx="9007475" cy="5137785"/>
          </a:xfrm>
          <a:prstGeom prst="rect">
            <a:avLst/>
          </a:prstGeom>
          <a:gradFill rotWithShape="1">
            <a:gsLst>
              <a:gs pos="0">
                <a:srgbClr val="F9F3EB">
                  <a:alpha val="100000"/>
                </a:srgbClr>
              </a:gs>
              <a:gs pos="50000">
                <a:srgbClr val="F6EDE1">
                  <a:alpha val="100000"/>
                </a:srgbClr>
              </a:gs>
              <a:gs pos="100000">
                <a:srgbClr val="F3E6D7">
                  <a:alpha val="100000"/>
                </a:srgbClr>
              </a:gs>
            </a:gsLst>
            <a:lin ang="0" scaled="1"/>
            <a:tileRect/>
          </a:gradFill>
          <a:ln w="9525">
            <a:noFill/>
          </a:ln>
        </p:spPr>
        <p:txBody>
          <a:bodyPr wrap="square" anchor="t" anchorCtr="0">
            <a:spAutoFit/>
          </a:bodyPr>
          <a:p>
            <a:pPr marL="457200" indent="-457200"/>
            <a:endParaRPr lang="zh-CN" altLang="en-US" sz="1600" dirty="0">
              <a:latin typeface="Arial" panose="020B0604020202020204" pitchFamily="34" charset="0"/>
              <a:ea typeface="宋体" panose="02010600030101010101" pitchFamily="2" charset="-122"/>
            </a:endParaRPr>
          </a:p>
          <a:p>
            <a:pPr marL="457200" indent="-457200">
              <a:lnSpc>
                <a:spcPct val="120000"/>
              </a:lnSpc>
            </a:pP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    ④</a:t>
            </a:r>
            <a:r>
              <a:rPr sz="2400" u="sng" dirty="0">
                <a:latin typeface="Arial" panose="020B0604020202020204" pitchFamily="34" charset="0"/>
                <a:sym typeface="微软雅黑" panose="020B0503020204020204" charset="-122"/>
              </a:rPr>
              <a:t>复合名词</a:t>
            </a:r>
            <a:r>
              <a:rPr sz="2400" dirty="0">
                <a:latin typeface="Arial" panose="020B0604020202020204" pitchFamily="34" charset="0"/>
                <a:sym typeface="微软雅黑" panose="020B0503020204020204" charset="-122"/>
              </a:rPr>
              <a:t>或</a:t>
            </a:r>
            <a:r>
              <a:rPr sz="2400" u="sng" dirty="0">
                <a:latin typeface="Arial" panose="020B0604020202020204" pitchFamily="34" charset="0"/>
                <a:sym typeface="微软雅黑" panose="020B0503020204020204" charset="-122"/>
              </a:rPr>
              <a:t>作为一个整体的短语</a:t>
            </a:r>
            <a:r>
              <a:rPr sz="2400" dirty="0">
                <a:latin typeface="Arial" panose="020B0604020202020204" pitchFamily="34" charset="0"/>
                <a:sym typeface="微软雅黑" panose="020B0503020204020204" charset="-122"/>
              </a:rPr>
              <a:t>，在最后一个词的词尾加's 。</a:t>
            </a:r>
            <a:endParaRPr sz="2400" dirty="0">
              <a:latin typeface="Arial" panose="020B0604020202020204" pitchFamily="34" charset="0"/>
              <a:sym typeface="微软雅黑" panose="020B0503020204020204" charset="-122"/>
            </a:endParaRPr>
          </a:p>
          <a:p>
            <a:pPr marL="457200" indent="-457200">
              <a:lnSpc>
                <a:spcPct val="120000"/>
              </a:lnSpc>
            </a:pPr>
            <a:r>
              <a:rPr sz="2400" dirty="0">
                <a:latin typeface="Arial" panose="020B0604020202020204" pitchFamily="34" charset="0"/>
                <a:sym typeface="微软雅黑" panose="020B0503020204020204" charset="-122"/>
              </a:rPr>
              <a:t>        例如：</a:t>
            </a:r>
            <a:r>
              <a:rPr lang="en-US" altLang="zh-CN" sz="2400" dirty="0">
                <a:solidFill>
                  <a:srgbClr val="FF00FF"/>
                </a:solidFill>
                <a:latin typeface="Arial" panose="020B0604020202020204" pitchFamily="34" charset="0"/>
                <a:sym typeface="微软雅黑" panose="020B0503020204020204" charset="-122"/>
              </a:rPr>
              <a:t>a grown-up's problem</a:t>
            </a:r>
            <a:endParaRPr lang="en-US" altLang="zh-CN" sz="2400" dirty="0">
              <a:solidFill>
                <a:srgbClr val="FF00FF"/>
              </a:solidFill>
              <a:latin typeface="Arial" panose="020B0604020202020204" pitchFamily="34" charset="0"/>
              <a:sym typeface="微软雅黑" panose="020B0503020204020204" charset="-122"/>
            </a:endParaRPr>
          </a:p>
          <a:p>
            <a:pPr marL="457200" indent="-457200">
              <a:lnSpc>
                <a:spcPct val="120000"/>
              </a:lnSpc>
            </a:pPr>
            <a:r>
              <a:rPr lang="en-US" altLang="zh-CN" sz="2400" dirty="0">
                <a:solidFill>
                  <a:srgbClr val="FF00FF"/>
                </a:solidFill>
                <a:latin typeface="Arial" panose="020B0604020202020204" pitchFamily="34" charset="0"/>
                <a:sym typeface="微软雅黑" panose="020B0503020204020204" charset="-122"/>
              </a:rPr>
              <a:t>                   a month or two's absence</a:t>
            </a:r>
            <a:endParaRPr lang="en-US" altLang="zh-CN" sz="2400" dirty="0">
              <a:solidFill>
                <a:srgbClr val="FF00FF"/>
              </a:solidFill>
              <a:latin typeface="Arial" panose="020B0604020202020204" pitchFamily="34" charset="0"/>
              <a:ea typeface="宋体" panose="02010600030101010101" pitchFamily="2" charset="-122"/>
            </a:endParaRPr>
          </a:p>
          <a:p>
            <a:pPr marL="457200" indent="-457200">
              <a:lnSpc>
                <a:spcPct val="120000"/>
              </a:lnSpc>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two</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sons-in-law’s photos </a:t>
            </a:r>
            <a:endPar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pPr>
            <a:endParaRPr lang="en-US" altLang="zh-CN" sz="2400" dirty="0">
              <a:solidFill>
                <a:srgbClr val="FF00FF"/>
              </a:solidFill>
              <a:latin typeface="Arial" panose="020B0604020202020204" pitchFamily="34" charset="0"/>
              <a:ea typeface="宋体" panose="02010600030101010101" pitchFamily="2" charset="-122"/>
            </a:endParaRPr>
          </a:p>
          <a:p>
            <a:pPr marL="457200" indent="-457200">
              <a:lnSpc>
                <a:spcPct val="120000"/>
              </a:lnSpc>
            </a:pP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     ⑤</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如果</a:t>
            </a:r>
            <a:r>
              <a:rPr lang="zh-CN" altLang="en-US" sz="2400" u="sng" dirty="0">
                <a:solidFill>
                  <a:srgbClr val="000000"/>
                </a:solidFill>
                <a:latin typeface="Arial" panose="020B0604020202020204" pitchFamily="34" charset="0"/>
                <a:ea typeface="宋体" panose="02010600030101010101" pitchFamily="2" charset="-122"/>
                <a:sym typeface="微软雅黑" panose="020B0503020204020204" charset="-122"/>
              </a:rPr>
              <a:t>一样东西为两个人共有</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，则只在后一个名词加“</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；如果</a:t>
            </a:r>
            <a:r>
              <a:rPr lang="zh-CN" altLang="en-US" sz="2400" u="sng" dirty="0">
                <a:solidFill>
                  <a:srgbClr val="000000"/>
                </a:solidFill>
                <a:latin typeface="Arial" panose="020B0604020202020204" pitchFamily="34" charset="0"/>
                <a:ea typeface="宋体" panose="02010600030101010101" pitchFamily="2" charset="-122"/>
                <a:sym typeface="微软雅黑" panose="020B0503020204020204" charset="-122"/>
              </a:rPr>
              <a:t>不是共有的</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，两个名词后都要加“</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endParaRPr lang="en-US" altLang="zh-CN" sz="2400" dirty="0">
              <a:latin typeface="Arial" panose="020B0604020202020204" pitchFamily="34" charset="0"/>
              <a:ea typeface="宋体" panose="02010600030101010101" pitchFamily="2" charset="-122"/>
            </a:endParaRPr>
          </a:p>
          <a:p>
            <a:pPr marL="457200" indent="-457200">
              <a:lnSpc>
                <a:spcPct val="120000"/>
              </a:lnSpc>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例如：</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Jane and Mary’ s </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room</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00FF"/>
                </a:solidFill>
                <a:latin typeface="Arial" panose="020B0604020202020204" pitchFamily="34" charset="0"/>
                <a:ea typeface="宋体" panose="02010600030101010101" pitchFamily="2" charset="-122"/>
                <a:sym typeface="微软雅黑" panose="020B0503020204020204" charset="-122"/>
              </a:rPr>
              <a:t>共有</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a:t>
            </a:r>
            <a:endParaRPr lang="en-US" altLang="zh-CN" sz="2400" dirty="0">
              <a:solidFill>
                <a:srgbClr val="FF00FF"/>
              </a:solidFill>
              <a:latin typeface="Arial" panose="020B0604020202020204" pitchFamily="34" charset="0"/>
              <a:ea typeface="宋体" panose="02010600030101010101" pitchFamily="2" charset="-122"/>
            </a:endParaRPr>
          </a:p>
          <a:p>
            <a:pPr marL="457200" indent="-457200">
              <a:lnSpc>
                <a:spcPct val="120000"/>
              </a:lnSpc>
            </a:pP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Jane’s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and Tom’ s </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books</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00FF"/>
                </a:solidFill>
                <a:latin typeface="Arial" panose="020B0604020202020204" pitchFamily="34" charset="0"/>
                <a:ea typeface="宋体" panose="02010600030101010101" pitchFamily="2" charset="-122"/>
                <a:sym typeface="微软雅黑" panose="020B0503020204020204" charset="-122"/>
              </a:rPr>
              <a:t>不共有</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a:t>
            </a:r>
            <a:endParaRPr lang="en-US" altLang="zh-CN" sz="2400" dirty="0">
              <a:solidFill>
                <a:srgbClr val="FF00FF"/>
              </a:solidFill>
              <a:latin typeface="Arial" panose="020B0604020202020204" pitchFamily="34" charset="0"/>
              <a:ea typeface="宋体" panose="02010600030101010101" pitchFamily="2" charset="-122"/>
            </a:endParaRPr>
          </a:p>
          <a:p>
            <a:pPr marL="457200" indent="-457200">
              <a:lnSpc>
                <a:spcPct val="120000"/>
              </a:lnSpc>
            </a:pP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=Jane’ s book  and Tom’ s book </a:t>
            </a:r>
            <a:endParaRPr lang="zh-CN" altLang="zh-CN" sz="2400">
              <a:latin typeface="Arial" panose="020B0604020202020204" pitchFamily="34" charset="0"/>
              <a:ea typeface="宋体" panose="02010600030101010101" pitchFamily="2" charset="-122"/>
            </a:endParaRPr>
          </a:p>
          <a:p>
            <a:pPr marL="457200" indent="-457200"/>
            <a:endParaRPr lang="zh-CN" altLang="zh-CN" sz="2400" dirty="0">
              <a:latin typeface="Arial" panose="020B0604020202020204" pitchFamily="34" charset="0"/>
              <a:ea typeface="宋体" panose="02010600030101010101" pitchFamily="2" charset="-122"/>
              <a:sym typeface="宋体" panose="02010600030101010101" pitchFamily="2" charset="-122"/>
            </a:endParaRPr>
          </a:p>
        </p:txBody>
      </p:sp>
      <p:sp>
        <p:nvSpPr>
          <p:cNvPr id="2" name="矩形 1"/>
          <p:cNvSpPr/>
          <p:nvPr/>
        </p:nvSpPr>
        <p:spPr>
          <a:xfrm>
            <a:off x="67944" y="581660"/>
            <a:ext cx="1903731"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1. ‘s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charRg st="1" end="30"/>
                                            </p:txEl>
                                          </p:spTgt>
                                        </p:tgtEl>
                                        <p:attrNameLst>
                                          <p:attrName>style.visibility</p:attrName>
                                        </p:attrNameLst>
                                      </p:cBhvr>
                                      <p:to>
                                        <p:strVal val="visible"/>
                                      </p:to>
                                    </p:set>
                                    <p:animEffect transition="in" filter="barn(inVertical)">
                                      <p:cBhvr>
                                        <p:cTn id="7" dur="500"/>
                                        <p:tgtEl>
                                          <p:spTgt spid="5121">
                                            <p:txEl>
                                              <p:charRg st="1"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charRg st="2" end="2"/>
                                            </p:txEl>
                                          </p:spTgt>
                                        </p:tgtEl>
                                        <p:attrNameLst>
                                          <p:attrName>style.visibility</p:attrName>
                                        </p:attrNameLst>
                                      </p:cBhvr>
                                      <p:to>
                                        <p:strVal val="visible"/>
                                      </p:to>
                                    </p:set>
                                    <p:animEffect transition="in" filter="barn(inVertical)">
                                      <p:cBhvr>
                                        <p:cTn id="12" dur="500"/>
                                        <p:tgtEl>
                                          <p:spTgt spid="5121">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charRg st="2" end="2"/>
                                            </p:txEl>
                                          </p:spTgt>
                                        </p:tgtEl>
                                        <p:attrNameLst>
                                          <p:attrName>style.visibility</p:attrName>
                                        </p:attrNameLst>
                                      </p:cBhvr>
                                      <p:to>
                                        <p:strVal val="visible"/>
                                      </p:to>
                                    </p:set>
                                    <p:animEffect transition="in" filter="barn(inVertical)">
                                      <p:cBhvr>
                                        <p:cTn id="17" dur="500"/>
                                        <p:tgtEl>
                                          <p:spTgt spid="512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charRg st="30" end="67"/>
                                            </p:txEl>
                                          </p:spTgt>
                                        </p:tgtEl>
                                        <p:attrNameLst>
                                          <p:attrName>style.visibility</p:attrName>
                                        </p:attrNameLst>
                                      </p:cBhvr>
                                      <p:to>
                                        <p:strVal val="visible"/>
                                      </p:to>
                                    </p:set>
                                    <p:animEffect transition="in" filter="barn(inVertical)">
                                      <p:cBhvr>
                                        <p:cTn id="22" dur="500"/>
                                        <p:tgtEl>
                                          <p:spTgt spid="5121">
                                            <p:txEl>
                                              <p:charRg st="30"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charRg st="68" end="123"/>
                                            </p:txEl>
                                          </p:spTgt>
                                        </p:tgtEl>
                                        <p:attrNameLst>
                                          <p:attrName>style.visibility</p:attrName>
                                        </p:attrNameLst>
                                      </p:cBhvr>
                                      <p:to>
                                        <p:strVal val="visible"/>
                                      </p:to>
                                    </p:set>
                                    <p:animEffect transition="in" filter="barn(inVertical)">
                                      <p:cBhvr>
                                        <p:cTn id="27" dur="500"/>
                                        <p:tgtEl>
                                          <p:spTgt spid="5121">
                                            <p:txEl>
                                              <p:charRg st="68"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1">
                                            <p:txEl>
                                              <p:charRg st="123" end="161"/>
                                            </p:txEl>
                                          </p:spTgt>
                                        </p:tgtEl>
                                        <p:attrNameLst>
                                          <p:attrName>style.visibility</p:attrName>
                                        </p:attrNameLst>
                                      </p:cBhvr>
                                      <p:to>
                                        <p:strVal val="visible"/>
                                      </p:to>
                                    </p:set>
                                    <p:animEffect transition="in" filter="barn(inVertical)">
                                      <p:cBhvr>
                                        <p:cTn id="32" dur="500"/>
                                        <p:tgtEl>
                                          <p:spTgt spid="5121">
                                            <p:txEl>
                                              <p:charRg st="123" end="16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1">
                                            <p:txEl>
                                              <p:charRg st="161" end="208"/>
                                            </p:txEl>
                                          </p:spTgt>
                                        </p:tgtEl>
                                        <p:attrNameLst>
                                          <p:attrName>style.visibility</p:attrName>
                                        </p:attrNameLst>
                                      </p:cBhvr>
                                      <p:to>
                                        <p:strVal val="visible"/>
                                      </p:to>
                                    </p:set>
                                    <p:animEffect transition="in" filter="barn(inVertical)">
                                      <p:cBhvr>
                                        <p:cTn id="37" dur="500"/>
                                        <p:tgtEl>
                                          <p:spTgt spid="5121">
                                            <p:txEl>
                                              <p:charRg st="161" end="20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121">
                                            <p:txEl>
                                              <p:charRg st="208" end="258"/>
                                            </p:txEl>
                                          </p:spTgt>
                                        </p:tgtEl>
                                        <p:attrNameLst>
                                          <p:attrName>style.visibility</p:attrName>
                                        </p:attrNameLst>
                                      </p:cBhvr>
                                      <p:to>
                                        <p:strVal val="visible"/>
                                      </p:to>
                                    </p:set>
                                    <p:animEffect transition="in" filter="barn(inVertical)">
                                      <p:cBhvr>
                                        <p:cTn id="42" dur="500"/>
                                        <p:tgtEl>
                                          <p:spTgt spid="5121">
                                            <p:txEl>
                                              <p:charRg st="208"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68263" y="1781175"/>
            <a:ext cx="9007475" cy="4335145"/>
          </a:xfrm>
          <a:prstGeom prst="rect">
            <a:avLst/>
          </a:prstGeom>
          <a:gradFill rotWithShape="1">
            <a:gsLst>
              <a:gs pos="0">
                <a:srgbClr val="F9F3EB">
                  <a:alpha val="100000"/>
                </a:srgbClr>
              </a:gs>
              <a:gs pos="50000">
                <a:srgbClr val="F6EDE1">
                  <a:alpha val="100000"/>
                </a:srgbClr>
              </a:gs>
              <a:gs pos="100000">
                <a:srgbClr val="F3E6D7">
                  <a:alpha val="100000"/>
                </a:srgbClr>
              </a:gs>
            </a:gsLst>
            <a:lin ang="0" scaled="1"/>
            <a:tileRect/>
          </a:gradFill>
          <a:ln w="9525">
            <a:noFill/>
          </a:ln>
        </p:spPr>
        <p:txBody>
          <a:bodyPr wrap="square" anchor="t" anchorCtr="0">
            <a:spAutoFit/>
          </a:bodyPr>
          <a:p>
            <a:pPr marL="457200" indent="-457200"/>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    ⑥</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在表示“某人家”、“店铺”的名词所有格后面，一般省略</a:t>
            </a:r>
            <a:endPar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endParaRPr>
          </a:p>
          <a:p>
            <a:pPr marL="457200" indent="-457200"/>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它所修饰的名词。</a:t>
            </a:r>
            <a:endParaRPr lang="en-US" altLang="zh-CN" sz="2400" dirty="0">
              <a:latin typeface="Arial" panose="020B0604020202020204" pitchFamily="34" charset="0"/>
              <a:ea typeface="宋体" panose="02010600030101010101" pitchFamily="2" charset="-122"/>
            </a:endParaRPr>
          </a:p>
          <a:p>
            <a:pPr marL="457200" indent="-457200">
              <a:lnSpc>
                <a:spcPct val="110000"/>
              </a:lnSpc>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例如：</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at the doctor’s</a:t>
            </a:r>
            <a:r>
              <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rPr>
              <a:t>在诊所</a:t>
            </a:r>
            <a:endPar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10000"/>
              </a:lnSpc>
            </a:pPr>
            <a:r>
              <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to my uncle’s</a:t>
            </a:r>
            <a:r>
              <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rPr>
              <a:t>到我叔叔家 </a:t>
            </a:r>
            <a:endPar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10000"/>
              </a:lnSpc>
            </a:pPr>
            <a:r>
              <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at Mr. Green’s</a:t>
            </a:r>
            <a:r>
              <a:rPr lang="zh-CN" altLang="en-US" sz="2400" dirty="0">
                <a:solidFill>
                  <a:srgbClr val="000808"/>
                </a:solidFill>
                <a:latin typeface="Arial" panose="020B0604020202020204" pitchFamily="34" charset="0"/>
                <a:ea typeface="宋体" panose="02010600030101010101" pitchFamily="2" charset="-122"/>
                <a:sym typeface="微软雅黑" panose="020B0503020204020204" charset="-122"/>
              </a:rPr>
              <a:t>在格林先生家</a:t>
            </a:r>
            <a:endParaRPr lang="en-US" altLang="zh-CN" sz="2400" dirty="0">
              <a:solidFill>
                <a:srgbClr val="FF3300"/>
              </a:solidFill>
              <a:latin typeface="Arial" panose="020B0604020202020204" pitchFamily="34" charset="0"/>
              <a:ea typeface="宋体" panose="02010600030101010101" pitchFamily="2" charset="-122"/>
            </a:endParaRPr>
          </a:p>
          <a:p>
            <a:pPr marL="457200" indent="-457200"/>
            <a:endPar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30000"/>
              </a:lnSpc>
            </a:pP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     ⑦</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起修饰作用的名词，</a:t>
            </a:r>
            <a:r>
              <a:rPr lang="zh-CN" altLang="en-US" sz="2400" u="sng" dirty="0">
                <a:solidFill>
                  <a:srgbClr val="000000"/>
                </a:solidFill>
                <a:latin typeface="Arial" panose="020B0604020202020204" pitchFamily="34" charset="0"/>
                <a:ea typeface="宋体" panose="02010600030101010101" pitchFamily="2" charset="-122"/>
                <a:sym typeface="微软雅黑" panose="020B0503020204020204" charset="-122"/>
              </a:rPr>
              <a:t>如不表示所属关系</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r>
              <a:rPr lang="zh-CN" altLang="en-US" sz="2400" u="sng" dirty="0">
                <a:solidFill>
                  <a:srgbClr val="000000"/>
                </a:solidFill>
                <a:latin typeface="Arial" panose="020B0604020202020204" pitchFamily="34" charset="0"/>
                <a:ea typeface="宋体" panose="02010600030101010101" pitchFamily="2" charset="-122"/>
                <a:sym typeface="微软雅黑" panose="020B0503020204020204" charset="-122"/>
              </a:rPr>
              <a:t>通常不用“’</a:t>
            </a:r>
            <a:r>
              <a:rPr lang="en-US" altLang="zh-CN" sz="2400" u="sng" dirty="0">
                <a:solidFill>
                  <a:srgbClr val="000000"/>
                </a:solidFill>
                <a:latin typeface="Arial" panose="020B0604020202020204" pitchFamily="34" charset="0"/>
                <a:ea typeface="宋体" panose="02010600030101010101" pitchFamily="2" charset="-122"/>
                <a:sym typeface="微软雅黑" panose="020B0503020204020204" charset="-122"/>
              </a:rPr>
              <a:t>s”</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endParaRPr lang="en-US" altLang="zh-CN" sz="2400" dirty="0">
              <a:latin typeface="Arial" panose="020B0604020202020204" pitchFamily="34" charset="0"/>
              <a:ea typeface="宋体" panose="02010600030101010101" pitchFamily="2" charset="-122"/>
            </a:endParaRPr>
          </a:p>
          <a:p>
            <a:pPr marL="457200" indent="-457200">
              <a:lnSpc>
                <a:spcPct val="130000"/>
              </a:lnSpc>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例如：</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coffee cups, room number</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endParaRPr lang="en-US" altLang="zh-CN" sz="2400" dirty="0">
              <a:latin typeface="Arial" panose="020B0604020202020204" pitchFamily="34" charset="0"/>
              <a:ea typeface="宋体" panose="02010600030101010101" pitchFamily="2" charset="-122"/>
            </a:endParaRPr>
          </a:p>
          <a:p>
            <a:pPr marL="457200" indent="-457200">
              <a:lnSpc>
                <a:spcPct val="130000"/>
              </a:lnSpc>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若仅表示一种类别或类型，名词往往用</a:t>
            </a:r>
            <a:r>
              <a:rPr lang="zh-CN" altLang="en-US" sz="2400" u="sng" dirty="0">
                <a:solidFill>
                  <a:srgbClr val="FF0000"/>
                </a:solidFill>
                <a:latin typeface="Arial" panose="020B0604020202020204" pitchFamily="34" charset="0"/>
                <a:ea typeface="宋体" panose="02010600030101010101" pitchFamily="2" charset="-122"/>
                <a:sym typeface="微软雅黑" panose="020B0503020204020204" charset="-122"/>
              </a:rPr>
              <a:t>单数</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形式。</a:t>
            </a:r>
            <a:endParaRPr lang="en-US" altLang="zh-CN" sz="2400" dirty="0">
              <a:solidFill>
                <a:srgbClr val="FF00FF"/>
              </a:solidFill>
              <a:latin typeface="Arial" panose="020B0604020202020204" pitchFamily="34" charset="0"/>
              <a:ea typeface="宋体" panose="02010600030101010101" pitchFamily="2" charset="-122"/>
            </a:endParaRPr>
          </a:p>
          <a:p>
            <a:pPr marL="457200" indent="-457200">
              <a:lnSpc>
                <a:spcPct val="130000"/>
              </a:lnSpc>
            </a:pP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a:t>
            </a:r>
            <a:r>
              <a:rPr lang="zh-CN" altLang="en-US" sz="2400" b="1" dirty="0">
                <a:solidFill>
                  <a:srgbClr val="FF00FF"/>
                </a:solidFill>
                <a:latin typeface="Arial" panose="020B0604020202020204" pitchFamily="34" charset="0"/>
                <a:ea typeface="宋体" panose="02010600030101010101" pitchFamily="2" charset="-122"/>
                <a:sym typeface="微软雅黑" panose="020B0503020204020204" charset="-122"/>
              </a:rPr>
              <a:t>例如：</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book club, word order,</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student life</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endParaRPr lang="zh-CN" altLang="zh-CN" sz="2400" dirty="0">
              <a:latin typeface="Arial" panose="020B0604020202020204" pitchFamily="34" charset="0"/>
              <a:ea typeface="宋体" panose="02010600030101010101" pitchFamily="2" charset="-122"/>
              <a:sym typeface="宋体" panose="02010600030101010101" pitchFamily="2" charset="-122"/>
            </a:endParaRPr>
          </a:p>
        </p:txBody>
      </p:sp>
      <p:sp>
        <p:nvSpPr>
          <p:cNvPr id="2" name="矩形 1"/>
          <p:cNvSpPr/>
          <p:nvPr/>
        </p:nvSpPr>
        <p:spPr>
          <a:xfrm>
            <a:off x="67944" y="581660"/>
            <a:ext cx="1903731"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1. ‘s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charRg st="0" end="32"/>
                                            </p:txEl>
                                          </p:spTgt>
                                        </p:tgtEl>
                                        <p:attrNameLst>
                                          <p:attrName>style.visibility</p:attrName>
                                        </p:attrNameLst>
                                      </p:cBhvr>
                                      <p:to>
                                        <p:strVal val="visible"/>
                                      </p:to>
                                    </p:set>
                                    <p:animEffect transition="in" filter="barn(inVertical)">
                                      <p:cBhvr>
                                        <p:cTn id="7" dur="500"/>
                                        <p:tgtEl>
                                          <p:spTgt spid="512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charRg st="32" end="49"/>
                                            </p:txEl>
                                          </p:spTgt>
                                        </p:tgtEl>
                                        <p:attrNameLst>
                                          <p:attrName>style.visibility</p:attrName>
                                        </p:attrNameLst>
                                      </p:cBhvr>
                                      <p:to>
                                        <p:strVal val="visible"/>
                                      </p:to>
                                    </p:set>
                                    <p:animEffect transition="in" filter="barn(inVertical)">
                                      <p:cBhvr>
                                        <p:cTn id="12" dur="500"/>
                                        <p:tgtEl>
                                          <p:spTgt spid="5121">
                                            <p:txEl>
                                              <p:charRg st="32"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charRg st="49" end="79"/>
                                            </p:txEl>
                                          </p:spTgt>
                                        </p:tgtEl>
                                        <p:attrNameLst>
                                          <p:attrName>style.visibility</p:attrName>
                                        </p:attrNameLst>
                                      </p:cBhvr>
                                      <p:to>
                                        <p:strVal val="visible"/>
                                      </p:to>
                                    </p:set>
                                    <p:animEffect transition="in" filter="barn(inVertical)">
                                      <p:cBhvr>
                                        <p:cTn id="17" dur="500"/>
                                        <p:tgtEl>
                                          <p:spTgt spid="5121">
                                            <p:txEl>
                                              <p:charRg st="49"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charRg st="79" end="118"/>
                                            </p:txEl>
                                          </p:spTgt>
                                        </p:tgtEl>
                                        <p:attrNameLst>
                                          <p:attrName>style.visibility</p:attrName>
                                        </p:attrNameLst>
                                      </p:cBhvr>
                                      <p:to>
                                        <p:strVal val="visible"/>
                                      </p:to>
                                    </p:set>
                                    <p:animEffect transition="in" filter="barn(inVertical)">
                                      <p:cBhvr>
                                        <p:cTn id="22" dur="500"/>
                                        <p:tgtEl>
                                          <p:spTgt spid="5121">
                                            <p:txEl>
                                              <p:charRg st="79"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charRg st="118" end="158"/>
                                            </p:txEl>
                                          </p:spTgt>
                                        </p:tgtEl>
                                        <p:attrNameLst>
                                          <p:attrName>style.visibility</p:attrName>
                                        </p:attrNameLst>
                                      </p:cBhvr>
                                      <p:to>
                                        <p:strVal val="visible"/>
                                      </p:to>
                                    </p:set>
                                    <p:animEffect transition="in" filter="barn(inVertical)">
                                      <p:cBhvr>
                                        <p:cTn id="27" dur="500"/>
                                        <p:tgtEl>
                                          <p:spTgt spid="5121">
                                            <p:txEl>
                                              <p:charRg st="118" end="1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1">
                                            <p:txEl>
                                              <p:charRg st="159" end="193"/>
                                            </p:txEl>
                                          </p:spTgt>
                                        </p:tgtEl>
                                        <p:attrNameLst>
                                          <p:attrName>style.visibility</p:attrName>
                                        </p:attrNameLst>
                                      </p:cBhvr>
                                      <p:to>
                                        <p:strVal val="visible"/>
                                      </p:to>
                                    </p:set>
                                    <p:animEffect transition="in" filter="barn(inVertical)">
                                      <p:cBhvr>
                                        <p:cTn id="32" dur="500"/>
                                        <p:tgtEl>
                                          <p:spTgt spid="5121">
                                            <p:txEl>
                                              <p:charRg st="159"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1">
                                            <p:txEl>
                                              <p:charRg st="193" end="230"/>
                                            </p:txEl>
                                          </p:spTgt>
                                        </p:tgtEl>
                                        <p:attrNameLst>
                                          <p:attrName>style.visibility</p:attrName>
                                        </p:attrNameLst>
                                      </p:cBhvr>
                                      <p:to>
                                        <p:strVal val="visible"/>
                                      </p:to>
                                    </p:set>
                                    <p:animEffect transition="in" filter="barn(inVertical)">
                                      <p:cBhvr>
                                        <p:cTn id="37" dur="500"/>
                                        <p:tgtEl>
                                          <p:spTgt spid="5121">
                                            <p:txEl>
                                              <p:charRg st="193" end="2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121">
                                            <p:txEl>
                                              <p:charRg st="230" end="261"/>
                                            </p:txEl>
                                          </p:spTgt>
                                        </p:tgtEl>
                                        <p:attrNameLst>
                                          <p:attrName>style.visibility</p:attrName>
                                        </p:attrNameLst>
                                      </p:cBhvr>
                                      <p:to>
                                        <p:strVal val="visible"/>
                                      </p:to>
                                    </p:set>
                                    <p:animEffect transition="in" filter="barn(inVertical)">
                                      <p:cBhvr>
                                        <p:cTn id="42" dur="500"/>
                                        <p:tgtEl>
                                          <p:spTgt spid="5121">
                                            <p:txEl>
                                              <p:charRg st="230" end="26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121">
                                            <p:txEl>
                                              <p:charRg st="261" end="310"/>
                                            </p:txEl>
                                          </p:spTgt>
                                        </p:tgtEl>
                                        <p:attrNameLst>
                                          <p:attrName>style.visibility</p:attrName>
                                        </p:attrNameLst>
                                      </p:cBhvr>
                                      <p:to>
                                        <p:strVal val="visible"/>
                                      </p:to>
                                    </p:set>
                                    <p:animEffect transition="in" filter="barn(inVertical)">
                                      <p:cBhvr>
                                        <p:cTn id="47" dur="500"/>
                                        <p:tgtEl>
                                          <p:spTgt spid="5121">
                                            <p:txEl>
                                              <p:charRg st="261"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68263" y="1781175"/>
            <a:ext cx="9007475" cy="2786380"/>
          </a:xfrm>
          <a:prstGeom prst="rect">
            <a:avLst/>
          </a:prstGeom>
          <a:gradFill rotWithShape="1">
            <a:gsLst>
              <a:gs pos="0">
                <a:srgbClr val="F9F3EB">
                  <a:alpha val="100000"/>
                </a:srgbClr>
              </a:gs>
              <a:gs pos="50000">
                <a:srgbClr val="F6EDE1">
                  <a:alpha val="100000"/>
                </a:srgbClr>
              </a:gs>
              <a:gs pos="100000">
                <a:srgbClr val="F3E6D7">
                  <a:alpha val="100000"/>
                </a:srgbClr>
              </a:gs>
            </a:gsLst>
            <a:lin ang="0" scaled="1"/>
            <a:tileRect/>
          </a:gradFill>
          <a:ln w="9525">
            <a:noFill/>
          </a:ln>
        </p:spPr>
        <p:txBody>
          <a:bodyPr wrap="square" anchor="t" anchorCtr="0">
            <a:spAutoFit/>
          </a:bodyPr>
          <a:p>
            <a:pPr marL="457200" indent="-457200">
              <a:lnSpc>
                <a:spcPct val="120000"/>
              </a:lnSpc>
            </a:pP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    </a:t>
            </a:r>
            <a:endPar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pP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    ⑧ </a:t>
            </a:r>
            <a:r>
              <a:rPr lang="en-US" altLang="zh-CN" sz="2400" dirty="0">
                <a:solidFill>
                  <a:srgbClr val="FF33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名词（短语）</a:t>
            </a:r>
            <a:r>
              <a:rPr lang="en-US" altLang="zh-CN" sz="2400" dirty="0">
                <a:solidFill>
                  <a:srgbClr val="FF33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同位语</a:t>
            </a:r>
            <a:r>
              <a:rPr lang="en-US" altLang="zh-CN" sz="2400" dirty="0">
                <a:solidFill>
                  <a:srgbClr val="FF33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3300"/>
                </a:solidFill>
                <a:latin typeface="Arial" panose="020B0604020202020204" pitchFamily="34" charset="0"/>
                <a:ea typeface="宋体" panose="02010600030101010101" pitchFamily="2" charset="-122"/>
                <a:sym typeface="微软雅黑" panose="020B0503020204020204" charset="-122"/>
              </a:rPr>
              <a:t>构成所有格时，</a:t>
            </a:r>
            <a:r>
              <a:rPr lang="zh-CN" altLang="en-US" sz="2400" dirty="0">
                <a:latin typeface="Arial" panose="020B0604020202020204" pitchFamily="34" charset="0"/>
                <a:ea typeface="宋体" panose="02010600030101010101" pitchFamily="2" charset="-122"/>
                <a:sym typeface="微软雅黑" panose="020B0503020204020204" charset="-122"/>
              </a:rPr>
              <a:t>一般只在同位语后加</a:t>
            </a:r>
            <a:endParaRPr lang="zh-CN" altLang="en-US" sz="2400" dirty="0">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pPr>
            <a:r>
              <a:rPr lang="en-US" altLang="zh-CN" sz="2400" dirty="0">
                <a:latin typeface="Arial" panose="020B0604020202020204" pitchFamily="34" charset="0"/>
                <a:ea typeface="宋体" panose="02010600030101010101" pitchFamily="2" charset="-122"/>
                <a:sym typeface="微软雅黑" panose="020B0503020204020204" charset="-122"/>
              </a:rPr>
              <a:t>“ 's ”</a:t>
            </a:r>
            <a:r>
              <a:rPr lang="zh-CN" altLang="en-US" sz="2400" dirty="0">
                <a:latin typeface="Arial" panose="020B0604020202020204" pitchFamily="34" charset="0"/>
                <a:ea typeface="宋体" panose="02010600030101010101" pitchFamily="2" charset="-122"/>
                <a:sym typeface="微软雅黑" panose="020B0503020204020204" charset="-122"/>
              </a:rPr>
              <a:t>或</a:t>
            </a:r>
            <a:r>
              <a:rPr lang="en-US" altLang="zh-CN" sz="2400" dirty="0">
                <a:latin typeface="Arial" panose="020B0604020202020204" pitchFamily="34" charset="0"/>
                <a:ea typeface="宋体" panose="02010600030101010101" pitchFamily="2" charset="-122"/>
                <a:sym typeface="微软雅黑" panose="020B0503020204020204" charset="-122"/>
              </a:rPr>
              <a:t>“ ' ” </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endPar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例如：</a:t>
            </a:r>
            <a:r>
              <a:rPr lang="en-US" altLang="zh-CN" sz="2400" dirty="0">
                <a:solidFill>
                  <a:srgbClr val="FF00FD"/>
                </a:solidFill>
                <a:latin typeface="Arial" panose="020B0604020202020204" pitchFamily="34" charset="0"/>
                <a:ea typeface="宋体" panose="02010600030101010101" pitchFamily="2" charset="-122"/>
                <a:sym typeface="微软雅黑" panose="020B0503020204020204" charset="-122"/>
              </a:rPr>
              <a:t>his schoolmate </a:t>
            </a:r>
            <a:r>
              <a:rPr lang="en-US" altLang="zh-CN" sz="2400" u="sng" dirty="0">
                <a:solidFill>
                  <a:srgbClr val="FF00FD"/>
                </a:solidFill>
                <a:latin typeface="Arial" panose="020B0604020202020204" pitchFamily="34" charset="0"/>
                <a:ea typeface="宋体" panose="02010600030101010101" pitchFamily="2" charset="-122"/>
                <a:sym typeface="微软雅黑" panose="020B0503020204020204" charset="-122"/>
              </a:rPr>
              <a:t>Mary</a:t>
            </a:r>
            <a:r>
              <a:rPr lang="en-US" altLang="zh-CN" sz="2400" dirty="0">
                <a:solidFill>
                  <a:srgbClr val="FF00FD"/>
                </a:solidFill>
                <a:latin typeface="Arial" panose="020B0604020202020204" pitchFamily="34" charset="0"/>
                <a:ea typeface="宋体" panose="02010600030101010101" pitchFamily="2" charset="-122"/>
                <a:sym typeface="微软雅黑" panose="020B0503020204020204" charset="-122"/>
              </a:rPr>
              <a:t>' 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car</a:t>
            </a:r>
            <a:endPar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pP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Ross </a:t>
            </a:r>
            <a:r>
              <a:rPr lang="en-US" altLang="zh-CN" sz="2400" u="sng" dirty="0">
                <a:solidFill>
                  <a:srgbClr val="FF00FF"/>
                </a:solidFill>
                <a:latin typeface="Arial" panose="020B0604020202020204" pitchFamily="34" charset="0"/>
                <a:ea typeface="宋体" panose="02010600030101010101" pitchFamily="2" charset="-122"/>
                <a:sym typeface="微软雅黑" panose="020B0503020204020204" charset="-122"/>
              </a:rPr>
              <a:t>the bookseller</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story</a:t>
            </a:r>
            <a:endParaRPr lang="zh-CN" altLang="zh-CN" sz="2400">
              <a:latin typeface="Arial" panose="020B0604020202020204" pitchFamily="34" charset="0"/>
              <a:ea typeface="宋体" panose="02010600030101010101" pitchFamily="2" charset="-122"/>
            </a:endParaRPr>
          </a:p>
          <a:p>
            <a:pPr marL="457200" indent="-457200">
              <a:lnSpc>
                <a:spcPct val="130000"/>
              </a:lnSpc>
            </a:pPr>
            <a:endParaRPr lang="zh-CN" altLang="zh-CN" sz="2400" dirty="0">
              <a:latin typeface="Arial" panose="020B0604020202020204" pitchFamily="34" charset="0"/>
              <a:ea typeface="宋体" panose="02010600030101010101" pitchFamily="2" charset="-122"/>
              <a:sym typeface="宋体" panose="02010600030101010101" pitchFamily="2" charset="-122"/>
            </a:endParaRPr>
          </a:p>
        </p:txBody>
      </p:sp>
      <p:sp>
        <p:nvSpPr>
          <p:cNvPr id="2" name="矩形 1"/>
          <p:cNvSpPr/>
          <p:nvPr/>
        </p:nvSpPr>
        <p:spPr>
          <a:xfrm>
            <a:off x="67944" y="581660"/>
            <a:ext cx="1903731"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1. ‘s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charRg st="0" end="35"/>
                                            </p:txEl>
                                          </p:spTgt>
                                        </p:tgtEl>
                                        <p:attrNameLst>
                                          <p:attrName>style.visibility</p:attrName>
                                        </p:attrNameLst>
                                      </p:cBhvr>
                                      <p:to>
                                        <p:strVal val="visible"/>
                                      </p:to>
                                    </p:set>
                                    <p:animEffect transition="in" filter="barn(inVertical)">
                                      <p:cBhvr>
                                        <p:cTn id="7" dur="500"/>
                                        <p:tgtEl>
                                          <p:spTgt spid="512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charRg st="112" end="147"/>
                                            </p:txEl>
                                          </p:spTgt>
                                        </p:tgtEl>
                                        <p:attrNameLst>
                                          <p:attrName>style.visibility</p:attrName>
                                        </p:attrNameLst>
                                      </p:cBhvr>
                                      <p:to>
                                        <p:strVal val="visible"/>
                                      </p:to>
                                    </p:set>
                                    <p:animEffect transition="in" filter="barn(inVertical)">
                                      <p:cBhvr>
                                        <p:cTn id="12" dur="500"/>
                                        <p:tgtEl>
                                          <p:spTgt spid="5121">
                                            <p:txEl>
                                              <p:charRg st="112" end="1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charRg st="147" end="162"/>
                                            </p:txEl>
                                          </p:spTgt>
                                        </p:tgtEl>
                                        <p:attrNameLst>
                                          <p:attrName>style.visibility</p:attrName>
                                        </p:attrNameLst>
                                      </p:cBhvr>
                                      <p:to>
                                        <p:strVal val="visible"/>
                                      </p:to>
                                    </p:set>
                                    <p:animEffect transition="in" filter="barn(inVertical)">
                                      <p:cBhvr>
                                        <p:cTn id="17" dur="500"/>
                                        <p:tgtEl>
                                          <p:spTgt spid="5121">
                                            <p:txEl>
                                              <p:charRg st="147" end="1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charRg st="162" end="200"/>
                                            </p:txEl>
                                          </p:spTgt>
                                        </p:tgtEl>
                                        <p:attrNameLst>
                                          <p:attrName>style.visibility</p:attrName>
                                        </p:attrNameLst>
                                      </p:cBhvr>
                                      <p:to>
                                        <p:strVal val="visible"/>
                                      </p:to>
                                    </p:set>
                                    <p:animEffect transition="in" filter="barn(inVertical)">
                                      <p:cBhvr>
                                        <p:cTn id="22" dur="500"/>
                                        <p:tgtEl>
                                          <p:spTgt spid="5121">
                                            <p:txEl>
                                              <p:charRg st="162" end="2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charRg st="200" end="248"/>
                                            </p:txEl>
                                          </p:spTgt>
                                        </p:tgtEl>
                                        <p:attrNameLst>
                                          <p:attrName>style.visibility</p:attrName>
                                        </p:attrNameLst>
                                      </p:cBhvr>
                                      <p:to>
                                        <p:strVal val="visible"/>
                                      </p:to>
                                    </p:set>
                                    <p:animEffect transition="in" filter="barn(inVertical)">
                                      <p:cBhvr>
                                        <p:cTn id="27" dur="500"/>
                                        <p:tgtEl>
                                          <p:spTgt spid="5121">
                                            <p:txEl>
                                              <p:charRg st="200"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67944" y="1743075"/>
            <a:ext cx="9008110" cy="4875528"/>
          </a:xfrm>
          <a:prstGeom prst="rect">
            <a:avLst/>
          </a:prstGeom>
          <a:gradFill>
            <a:gsLst>
              <a:gs pos="50000">
                <a:srgbClr val="F6EDE1"/>
              </a:gs>
              <a:gs pos="0">
                <a:srgbClr val="F9F3EB"/>
              </a:gs>
              <a:gs pos="100000">
                <a:srgbClr val="F3E6D7"/>
              </a:gs>
            </a:gsLst>
            <a:lin scaled="1"/>
          </a:gradFill>
          <a:ln w="9525">
            <a:noFill/>
          </a:ln>
        </p:spPr>
        <p:txBody>
          <a:bodyPr wrap="square" anchor="t">
            <a:spAutoFit/>
          </a:bodyPr>
          <a:p>
            <a:pPr marL="514350" indent="-514350" algn="l" fontAlgn="base">
              <a:lnSpc>
                <a:spcPct val="120000"/>
              </a:lnSpc>
              <a:buFont typeface="+mj-ea"/>
              <a:buAutoNum type="circleNumDbPlain"/>
            </a:pP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表示</a:t>
            </a:r>
            <a:r>
              <a:rPr lang="zh-CN" altLang="en-US" sz="2600" strike="noStrike" noProof="1" dirty="0">
                <a:solidFill>
                  <a:srgbClr val="FF0000"/>
                </a:solidFill>
                <a:latin typeface="Arial" panose="020B0604020202020204" pitchFamily="34" charset="0"/>
                <a:ea typeface="宋体" panose="02010600030101010101" pitchFamily="2" charset="-122"/>
                <a:cs typeface="+mn-cs"/>
                <a:sym typeface="+mn-ea"/>
              </a:rPr>
              <a:t>无生命</a:t>
            </a: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东西的名词，通常采用</a:t>
            </a:r>
            <a:r>
              <a:rPr lang="en-US" altLang="zh-CN" sz="2600" strike="noStrike" noProof="1" dirty="0">
                <a:solidFill>
                  <a:srgbClr val="FF0000"/>
                </a:solidFill>
                <a:latin typeface="Arial" panose="020B0604020202020204" pitchFamily="34" charset="0"/>
                <a:ea typeface="宋体" panose="02010600030101010101" pitchFamily="2" charset="-122"/>
                <a:cs typeface="+mn-cs"/>
                <a:sym typeface="+mn-ea"/>
              </a:rPr>
              <a:t>of+</a:t>
            </a:r>
            <a:r>
              <a:rPr lang="zh-CN" altLang="en-US" sz="2600" strike="noStrike" noProof="1" dirty="0">
                <a:solidFill>
                  <a:srgbClr val="FF0000"/>
                </a:solidFill>
                <a:latin typeface="Arial" panose="020B0604020202020204" pitchFamily="34" charset="0"/>
                <a:ea typeface="宋体" panose="02010600030101010101" pitchFamily="2" charset="-122"/>
                <a:cs typeface="+mn-cs"/>
                <a:sym typeface="+mn-ea"/>
              </a:rPr>
              <a:t>名词</a:t>
            </a: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的结构来表示</a:t>
            </a:r>
            <a:endParaRPr lang="zh-CN" altLang="en-US" sz="2600" strike="noStrike" noProof="1" dirty="0">
              <a:solidFill>
                <a:srgbClr val="000000"/>
              </a:solidFill>
              <a:sym typeface="+mn-ea"/>
            </a:endParaRPr>
          </a:p>
          <a:p>
            <a:pPr marL="457200" indent="-457200" algn="l" fontAlgn="base">
              <a:lnSpc>
                <a:spcPct val="120000"/>
              </a:lnSpc>
            </a:pP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所有关系。</a:t>
            </a:r>
            <a:endParaRPr lang="en-US" altLang="zh-CN" sz="2600" strike="noStrike" noProof="1" dirty="0">
              <a:latin typeface="Arial" panose="020B0604020202020204" pitchFamily="34" charset="0"/>
              <a:ea typeface="宋体" panose="02010600030101010101" pitchFamily="2" charset="-122"/>
            </a:endParaRPr>
          </a:p>
          <a:p>
            <a:pPr marL="457200" indent="-457200" algn="l" fontAlgn="base">
              <a:lnSpc>
                <a:spcPct val="120000"/>
              </a:lnSpc>
            </a:pP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   例如： </a:t>
            </a:r>
            <a:r>
              <a:rPr lang="en-US" altLang="zh-CN" sz="2600" strike="noStrike" noProof="1" dirty="0">
                <a:solidFill>
                  <a:srgbClr val="FF00FF"/>
                </a:solidFill>
                <a:latin typeface="Arial" panose="020B0604020202020204" pitchFamily="34" charset="0"/>
                <a:ea typeface="宋体" panose="02010600030101010101" pitchFamily="2" charset="-122"/>
                <a:cs typeface="+mn-cs"/>
                <a:sym typeface="+mn-ea"/>
              </a:rPr>
              <a:t>the gate of the school ,</a:t>
            </a: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 </a:t>
            </a:r>
            <a:r>
              <a:rPr lang="en-US" altLang="zh-CN" sz="2600" strike="noStrike" noProof="1" dirty="0">
                <a:solidFill>
                  <a:srgbClr val="FF00FF"/>
                </a:solidFill>
                <a:latin typeface="Arial" panose="020B0604020202020204" pitchFamily="34" charset="0"/>
                <a:ea typeface="宋体" panose="02010600030101010101" pitchFamily="2" charset="-122"/>
                <a:cs typeface="+mn-cs"/>
                <a:sym typeface="+mn-ea"/>
              </a:rPr>
              <a:t>the window of the room</a:t>
            </a:r>
            <a:r>
              <a:rPr lang="en-US" altLang="zh-CN" sz="2800" strike="noStrike" noProof="1" dirty="0">
                <a:solidFill>
                  <a:srgbClr val="FF00FF"/>
                </a:solidFill>
                <a:latin typeface="Arial" panose="020B0604020202020204" pitchFamily="34" charset="0"/>
                <a:ea typeface="宋体" panose="02010600030101010101" pitchFamily="2" charset="-122"/>
                <a:cs typeface="+mn-cs"/>
                <a:sym typeface="+mn-ea"/>
              </a:rPr>
              <a:t> </a:t>
            </a:r>
            <a:endParaRPr lang="en-US" altLang="zh-CN" sz="2800" strike="noStrike" noProof="1" dirty="0">
              <a:solidFill>
                <a:srgbClr val="FF00FF"/>
              </a:solidFill>
              <a:latin typeface="Arial" panose="020B0604020202020204" pitchFamily="34" charset="0"/>
              <a:ea typeface="宋体" panose="02010600030101010101" pitchFamily="2" charset="-122"/>
              <a:sym typeface="+mn-ea"/>
            </a:endParaRPr>
          </a:p>
          <a:p>
            <a:pPr marL="457200" indent="-457200" algn="l" fontAlgn="base">
              <a:lnSpc>
                <a:spcPct val="100000"/>
              </a:lnSpc>
            </a:pPr>
            <a:endParaRPr lang="en-US" altLang="zh-CN" sz="2000" strike="noStrike" noProof="1" dirty="0">
              <a:solidFill>
                <a:srgbClr val="FF00FF"/>
              </a:solidFill>
              <a:latin typeface="Arial" panose="020B0604020202020204" pitchFamily="34" charset="0"/>
              <a:ea typeface="宋体" panose="02010600030101010101" pitchFamily="2" charset="-122"/>
            </a:endParaRPr>
          </a:p>
          <a:p>
            <a:pPr marL="457200" indent="-457200" algn="l" fontAlgn="base">
              <a:lnSpc>
                <a:spcPct val="130000"/>
              </a:lnSpc>
              <a:buBlip>
                <a:blip r:embed="rId1"/>
              </a:buBlip>
            </a:pPr>
            <a:r>
              <a:rPr lang="zh-CN" altLang="en-US" sz="2600" strike="noStrike" noProof="1" dirty="0">
                <a:ln w="22225">
                  <a:solidFill>
                    <a:schemeClr val="accent2"/>
                  </a:solidFill>
                  <a:prstDash val="solid"/>
                </a:ln>
                <a:solidFill>
                  <a:schemeClr val="accent2">
                    <a:lumMod val="40000"/>
                    <a:lumOff val="60000"/>
                  </a:schemeClr>
                </a:solidFill>
                <a:effectLst/>
                <a:latin typeface="Arial" panose="020B0604020202020204" pitchFamily="34" charset="0"/>
                <a:ea typeface="宋体" panose="02010600030101010101" pitchFamily="2" charset="-122"/>
                <a:cs typeface="+mn-cs"/>
                <a:sym typeface="+mn-ea"/>
              </a:rPr>
              <a:t>特例：</a:t>
            </a:r>
            <a:r>
              <a:rPr lang="zh-CN" altLang="en-US" sz="2600" strike="noStrike" noProof="1" dirty="0">
                <a:solidFill>
                  <a:srgbClr val="FF0000"/>
                </a:solidFill>
                <a:latin typeface="Arial" panose="020B0604020202020204" pitchFamily="34" charset="0"/>
                <a:ea typeface="宋体" panose="02010600030101010101" pitchFamily="2" charset="-122"/>
                <a:cs typeface="+mn-cs"/>
                <a:sym typeface="+mn-ea"/>
              </a:rPr>
              <a:t>有些表示时间、距离、国家、城市、团体、机构等</a:t>
            </a:r>
            <a:endParaRPr lang="zh-CN" altLang="en-US" sz="2600" strike="noStrike" noProof="1" dirty="0">
              <a:solidFill>
                <a:srgbClr val="FF0000"/>
              </a:solidFill>
              <a:sym typeface="+mn-ea"/>
            </a:endParaRPr>
          </a:p>
          <a:p>
            <a:pPr algn="l" fontAlgn="base">
              <a:lnSpc>
                <a:spcPct val="130000"/>
              </a:lnSpc>
            </a:pPr>
            <a:r>
              <a:rPr lang="zh-CN" altLang="en-US" sz="2600" strike="noStrike" noProof="1" dirty="0">
                <a:solidFill>
                  <a:srgbClr val="FF0000"/>
                </a:solidFill>
                <a:latin typeface="Arial" panose="020B0604020202020204" pitchFamily="34" charset="0"/>
                <a:ea typeface="宋体" panose="02010600030101010101" pitchFamily="2" charset="-122"/>
                <a:cs typeface="+mn-cs"/>
                <a:sym typeface="+mn-ea"/>
              </a:rPr>
              <a:t>无生命东西的名词，也可以加“’</a:t>
            </a:r>
            <a:r>
              <a:rPr lang="en-US" altLang="zh-CN" sz="2600" strike="noStrike" noProof="1" dirty="0">
                <a:solidFill>
                  <a:srgbClr val="FF0000"/>
                </a:solidFill>
                <a:latin typeface="Arial" panose="020B0604020202020204" pitchFamily="34" charset="0"/>
                <a:ea typeface="宋体" panose="02010600030101010101" pitchFamily="2" charset="-122"/>
                <a:cs typeface="+mn-cs"/>
                <a:sym typeface="+mn-ea"/>
              </a:rPr>
              <a:t>s”</a:t>
            </a:r>
            <a:r>
              <a:rPr lang="zh-CN" altLang="en-US" sz="2600" strike="noStrike" noProof="1" dirty="0">
                <a:solidFill>
                  <a:srgbClr val="FF0000"/>
                </a:solidFill>
                <a:latin typeface="Arial" panose="020B0604020202020204" pitchFamily="34" charset="0"/>
                <a:ea typeface="宋体" panose="02010600030101010101" pitchFamily="2" charset="-122"/>
                <a:cs typeface="+mn-cs"/>
                <a:sym typeface="+mn-ea"/>
              </a:rPr>
              <a:t>来构成所有格</a:t>
            </a: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 </a:t>
            </a:r>
            <a:endParaRPr lang="zh-CN" altLang="en-US" sz="2600" strike="noStrike" noProof="1" dirty="0">
              <a:latin typeface="Arial" panose="020B0604020202020204" pitchFamily="34" charset="0"/>
              <a:ea typeface="宋体" panose="02010600030101010101" pitchFamily="2" charset="-122"/>
            </a:endParaRPr>
          </a:p>
          <a:p>
            <a:pPr marL="457200" indent="-457200" algn="l" fontAlgn="base">
              <a:lnSpc>
                <a:spcPct val="130000"/>
              </a:lnSpc>
            </a:pPr>
            <a:r>
              <a:rPr lang="zh-CN" altLang="en-US" sz="2600" strike="noStrike" noProof="1" dirty="0">
                <a:solidFill>
                  <a:srgbClr val="000000"/>
                </a:solidFill>
                <a:latin typeface="Arial" panose="020B0604020202020204" pitchFamily="34" charset="0"/>
                <a:ea typeface="宋体" panose="02010600030101010101" pitchFamily="2" charset="-122"/>
                <a:cs typeface="+mn-cs"/>
                <a:sym typeface="+mn-ea"/>
              </a:rPr>
              <a:t>   例如：</a:t>
            </a:r>
            <a:r>
              <a:rPr lang="en-US" altLang="zh-CN" sz="2600" strike="noStrike" noProof="1" dirty="0">
                <a:solidFill>
                  <a:srgbClr val="FF00FF"/>
                </a:solidFill>
                <a:latin typeface="Arial" panose="020B0604020202020204" pitchFamily="34" charset="0"/>
                <a:ea typeface="宋体" panose="02010600030101010101" pitchFamily="2" charset="-122"/>
                <a:cs typeface="+mn-cs"/>
                <a:sym typeface="+mn-ea"/>
              </a:rPr>
              <a:t>China’s industry</a:t>
            </a:r>
            <a:endParaRPr lang="en-US" altLang="zh-CN" sz="2600" strike="noStrike" noProof="1" dirty="0">
              <a:solidFill>
                <a:srgbClr val="000000"/>
              </a:solidFill>
              <a:sym typeface="+mn-ea"/>
            </a:endParaRPr>
          </a:p>
          <a:p>
            <a:pPr marL="457200" indent="-457200" algn="l" fontAlgn="base">
              <a:lnSpc>
                <a:spcPct val="130000"/>
              </a:lnSpc>
            </a:pPr>
            <a:r>
              <a:rPr lang="en-US" altLang="zh-CN" sz="2600" strike="noStrike" noProof="1" dirty="0">
                <a:solidFill>
                  <a:srgbClr val="000000"/>
                </a:solidFill>
                <a:latin typeface="Arial" panose="020B0604020202020204" pitchFamily="34" charset="0"/>
                <a:ea typeface="宋体" panose="02010600030101010101" pitchFamily="2" charset="-122"/>
                <a:cs typeface="+mn-cs"/>
                <a:sym typeface="+mn-ea"/>
              </a:rPr>
              <a:t>              </a:t>
            </a:r>
            <a:r>
              <a:rPr lang="en-US" altLang="zh-CN" sz="2600" strike="noStrike" noProof="1" dirty="0">
                <a:solidFill>
                  <a:srgbClr val="FF00FF"/>
                </a:solidFill>
                <a:latin typeface="Arial" panose="020B0604020202020204" pitchFamily="34" charset="0"/>
                <a:ea typeface="宋体" panose="02010600030101010101" pitchFamily="2" charset="-122"/>
                <a:cs typeface="+mn-cs"/>
                <a:sym typeface="+mn-ea"/>
              </a:rPr>
              <a:t>today’s newspaper</a:t>
            </a:r>
            <a:endParaRPr lang="en-US" altLang="zh-CN" sz="2600" strike="noStrike" noProof="1" dirty="0">
              <a:solidFill>
                <a:srgbClr val="FF00FF"/>
              </a:solidFill>
              <a:latin typeface="Arial" panose="020B0604020202020204" pitchFamily="34" charset="0"/>
              <a:ea typeface="宋体" panose="02010600030101010101" pitchFamily="2" charset="-122"/>
            </a:endParaRPr>
          </a:p>
          <a:p>
            <a:pPr marL="457200" indent="-457200" algn="l" fontAlgn="base">
              <a:lnSpc>
                <a:spcPct val="130000"/>
              </a:lnSpc>
            </a:pPr>
            <a:r>
              <a:rPr lang="en-US" altLang="zh-CN" sz="2600" strike="noStrike" noProof="1" dirty="0">
                <a:solidFill>
                  <a:srgbClr val="FF00FF"/>
                </a:solidFill>
                <a:latin typeface="Arial" panose="020B0604020202020204" pitchFamily="34" charset="0"/>
                <a:ea typeface="宋体" panose="02010600030101010101" pitchFamily="2" charset="-122"/>
                <a:cs typeface="+mn-cs"/>
                <a:sym typeface="+mn-ea"/>
              </a:rPr>
              <a:t>              ten minutes’ walk </a:t>
            </a:r>
            <a:endParaRPr lang="zh-CN" altLang="zh-CN" sz="2600" strike="noStrike" noProof="1">
              <a:solidFill>
                <a:schemeClr val="tx1"/>
              </a:solidFill>
              <a:latin typeface="Arial" panose="020B0604020202020204" pitchFamily="34" charset="0"/>
              <a:ea typeface="宋体" panose="02010600030101010101" pitchFamily="2" charset="-122"/>
              <a:cs typeface="+mn-cs"/>
            </a:endParaRPr>
          </a:p>
          <a:p>
            <a:pPr marL="457200" indent="-457200" algn="l" fontAlgn="base">
              <a:lnSpc>
                <a:spcPct val="100000"/>
              </a:lnSpc>
            </a:pPr>
            <a:endParaRPr lang="zh-CN" altLang="zh-CN" sz="2600" strike="noStrike" noProof="1" dirty="0">
              <a:solidFill>
                <a:schemeClr val="tx1"/>
              </a:solidFill>
              <a:latin typeface="Arial" panose="020B0604020202020204" pitchFamily="34" charset="0"/>
              <a:ea typeface="宋体" panose="02010600030101010101" pitchFamily="2" charset="-122"/>
              <a:cs typeface="+mn-cs"/>
              <a:sym typeface="宋体" panose="02010600030101010101" pitchFamily="2" charset="-122"/>
            </a:endParaRPr>
          </a:p>
        </p:txBody>
      </p:sp>
      <p:sp>
        <p:nvSpPr>
          <p:cNvPr id="2" name="矩形 1"/>
          <p:cNvSpPr/>
          <p:nvPr/>
        </p:nvSpPr>
        <p:spPr>
          <a:xfrm>
            <a:off x="67944" y="544194"/>
            <a:ext cx="1948181" cy="1198881"/>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2. of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barn(inVertical)">
                                      <p:cBhvr>
                                        <p:cTn id="7" dur="500"/>
                                        <p:tgtEl>
                                          <p:spTgt spid="5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pRg st="1" end="1"/>
                                            </p:txEl>
                                          </p:spTgt>
                                        </p:tgtEl>
                                        <p:attrNameLst>
                                          <p:attrName>style.visibility</p:attrName>
                                        </p:attrNameLst>
                                      </p:cBhvr>
                                      <p:to>
                                        <p:strVal val="visible"/>
                                      </p:to>
                                    </p:set>
                                    <p:animEffect transition="in" filter="barn(inVertical)">
                                      <p:cBhvr>
                                        <p:cTn id="12" dur="500"/>
                                        <p:tgtEl>
                                          <p:spTgt spid="5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pRg st="2" end="2"/>
                                            </p:txEl>
                                          </p:spTgt>
                                        </p:tgtEl>
                                        <p:attrNameLst>
                                          <p:attrName>style.visibility</p:attrName>
                                        </p:attrNameLst>
                                      </p:cBhvr>
                                      <p:to>
                                        <p:strVal val="visible"/>
                                      </p:to>
                                    </p:set>
                                    <p:animEffect transition="in" filter="barn(inVertical)">
                                      <p:cBhvr>
                                        <p:cTn id="17" dur="500"/>
                                        <p:tgtEl>
                                          <p:spTgt spid="5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pRg st="4" end="4"/>
                                            </p:txEl>
                                          </p:spTgt>
                                        </p:tgtEl>
                                        <p:attrNameLst>
                                          <p:attrName>style.visibility</p:attrName>
                                        </p:attrNameLst>
                                      </p:cBhvr>
                                      <p:to>
                                        <p:strVal val="visible"/>
                                      </p:to>
                                    </p:set>
                                    <p:animEffect transition="in" filter="barn(inVertical)">
                                      <p:cBhvr>
                                        <p:cTn id="22" dur="500"/>
                                        <p:tgtEl>
                                          <p:spTgt spid="512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pRg st="5" end="5"/>
                                            </p:txEl>
                                          </p:spTgt>
                                        </p:tgtEl>
                                        <p:attrNameLst>
                                          <p:attrName>style.visibility</p:attrName>
                                        </p:attrNameLst>
                                      </p:cBhvr>
                                      <p:to>
                                        <p:strVal val="visible"/>
                                      </p:to>
                                    </p:set>
                                    <p:animEffect transition="in" filter="barn(inVertical)">
                                      <p:cBhvr>
                                        <p:cTn id="27" dur="500"/>
                                        <p:tgtEl>
                                          <p:spTgt spid="512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1">
                                            <p:txEl>
                                              <p:pRg st="6" end="6"/>
                                            </p:txEl>
                                          </p:spTgt>
                                        </p:tgtEl>
                                        <p:attrNameLst>
                                          <p:attrName>style.visibility</p:attrName>
                                        </p:attrNameLst>
                                      </p:cBhvr>
                                      <p:to>
                                        <p:strVal val="visible"/>
                                      </p:to>
                                    </p:set>
                                    <p:animEffect transition="in" filter="barn(inVertical)">
                                      <p:cBhvr>
                                        <p:cTn id="32" dur="500"/>
                                        <p:tgtEl>
                                          <p:spTgt spid="512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1">
                                            <p:txEl>
                                              <p:pRg st="7" end="7"/>
                                            </p:txEl>
                                          </p:spTgt>
                                        </p:tgtEl>
                                        <p:attrNameLst>
                                          <p:attrName>style.visibility</p:attrName>
                                        </p:attrNameLst>
                                      </p:cBhvr>
                                      <p:to>
                                        <p:strVal val="visible"/>
                                      </p:to>
                                    </p:set>
                                    <p:animEffect transition="in" filter="barn(inVertical)">
                                      <p:cBhvr>
                                        <p:cTn id="37" dur="500"/>
                                        <p:tgtEl>
                                          <p:spTgt spid="512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121">
                                            <p:txEl>
                                              <p:pRg st="8" end="8"/>
                                            </p:txEl>
                                          </p:spTgt>
                                        </p:tgtEl>
                                        <p:attrNameLst>
                                          <p:attrName>style.visibility</p:attrName>
                                        </p:attrNameLst>
                                      </p:cBhvr>
                                      <p:to>
                                        <p:strVal val="visible"/>
                                      </p:to>
                                    </p:set>
                                    <p:animEffect transition="in" filter="barn(inVertical)">
                                      <p:cBhvr>
                                        <p:cTn id="42"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71450"/>
            <a:ext cx="9144000" cy="7019925"/>
          </a:xfrm>
          <a:prstGeom prst="rect">
            <a:avLst/>
          </a:prstGeom>
          <a:solidFill>
            <a:srgbClr val="3E516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5058" name="Text Box 3"/>
          <p:cNvSpPr txBox="1"/>
          <p:nvPr/>
        </p:nvSpPr>
        <p:spPr>
          <a:xfrm>
            <a:off x="136525" y="990600"/>
            <a:ext cx="549275" cy="4038600"/>
          </a:xfrm>
          <a:prstGeom prst="rect">
            <a:avLst/>
          </a:prstGeom>
          <a:noFill/>
          <a:ln w="9525">
            <a:noFill/>
          </a:ln>
        </p:spPr>
        <p:txBody>
          <a:bodyPr vert="eaVert" anchor="t" anchorCtr="0">
            <a:spAutoFit/>
          </a:bodyPr>
          <a:p>
            <a:pPr>
              <a:spcBef>
                <a:spcPct val="50000"/>
              </a:spcBef>
            </a:pPr>
            <a:r>
              <a:rPr lang="en-US" altLang="zh-CN" sz="2400" dirty="0">
                <a:solidFill>
                  <a:srgbClr val="FFFF66"/>
                </a:solidFill>
                <a:latin typeface="Times New Roman" panose="02020603050405020304" pitchFamily="18" charset="0"/>
                <a:ea typeface="宋体" panose="02010600030101010101" pitchFamily="2" charset="-122"/>
              </a:rPr>
              <a:t>                  </a:t>
            </a:r>
            <a:r>
              <a:rPr lang="zh-CN" altLang="en-US" sz="2400" b="1" dirty="0">
                <a:solidFill>
                  <a:schemeClr val="bg1"/>
                </a:solidFill>
                <a:latin typeface="Times New Roman" panose="02020603050405020304" pitchFamily="18" charset="0"/>
                <a:ea typeface="宋体" panose="02010600030101010101" pitchFamily="2" charset="-122"/>
              </a:rPr>
              <a:t>名词的种类</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6148" name="AutoShape 4"/>
          <p:cNvSpPr/>
          <p:nvPr/>
        </p:nvSpPr>
        <p:spPr>
          <a:xfrm>
            <a:off x="684213" y="765175"/>
            <a:ext cx="287337" cy="4032250"/>
          </a:xfrm>
          <a:prstGeom prst="leftBrace">
            <a:avLst>
              <a:gd name="adj1" fmla="val 116553"/>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9" name="Text Box 5"/>
          <p:cNvSpPr txBox="1"/>
          <p:nvPr/>
        </p:nvSpPr>
        <p:spPr>
          <a:xfrm>
            <a:off x="971550" y="765175"/>
            <a:ext cx="1524000"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专有名词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0" name="Text Box 6"/>
          <p:cNvSpPr txBox="1"/>
          <p:nvPr/>
        </p:nvSpPr>
        <p:spPr>
          <a:xfrm>
            <a:off x="863600" y="3467100"/>
            <a:ext cx="19050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普通名词：</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1" name="AutoShape 7"/>
          <p:cNvSpPr/>
          <p:nvPr/>
        </p:nvSpPr>
        <p:spPr>
          <a:xfrm>
            <a:off x="2495550" y="1689100"/>
            <a:ext cx="381000" cy="3686175"/>
          </a:xfrm>
          <a:prstGeom prst="leftBrace">
            <a:avLst>
              <a:gd name="adj1" fmla="val 60110"/>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2" name="Text Box 8"/>
          <p:cNvSpPr txBox="1"/>
          <p:nvPr/>
        </p:nvSpPr>
        <p:spPr>
          <a:xfrm>
            <a:off x="2768600" y="156845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3" name="Text Box 9"/>
          <p:cNvSpPr txBox="1"/>
          <p:nvPr/>
        </p:nvSpPr>
        <p:spPr>
          <a:xfrm>
            <a:off x="3048000" y="4381500"/>
            <a:ext cx="1295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不可数：</a:t>
            </a:r>
            <a:endParaRPr lang="zh-CN" altLang="en-US" sz="2400" dirty="0">
              <a:solidFill>
                <a:srgbClr val="FFFF66"/>
              </a:solidFill>
              <a:latin typeface="Times New Roman" panose="02020603050405020304" pitchFamily="18" charset="0"/>
              <a:ea typeface="宋体" panose="02010600030101010101" pitchFamily="2" charset="-122"/>
            </a:endParaRPr>
          </a:p>
        </p:txBody>
      </p:sp>
      <p:sp>
        <p:nvSpPr>
          <p:cNvPr id="6154" name="AutoShape 10"/>
          <p:cNvSpPr/>
          <p:nvPr/>
        </p:nvSpPr>
        <p:spPr>
          <a:xfrm>
            <a:off x="3776663" y="1063625"/>
            <a:ext cx="215900" cy="1655763"/>
          </a:xfrm>
          <a:prstGeom prst="leftBrace">
            <a:avLst>
              <a:gd name="adj1" fmla="val 63696"/>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5" name="AutoShape 11"/>
          <p:cNvSpPr/>
          <p:nvPr/>
        </p:nvSpPr>
        <p:spPr>
          <a:xfrm>
            <a:off x="4140200" y="4151313"/>
            <a:ext cx="215900" cy="877887"/>
          </a:xfrm>
          <a:prstGeom prst="leftBrace">
            <a:avLst>
              <a:gd name="adj1" fmla="val 47118"/>
              <a:gd name="adj2" fmla="val 50000"/>
            </a:avLst>
          </a:prstGeom>
          <a:noFill/>
          <a:ln w="9525" cap="flat" cmpd="sng">
            <a:solidFill>
              <a:srgbClr val="FFCC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6" name="Text Box 12"/>
          <p:cNvSpPr txBox="1"/>
          <p:nvPr/>
        </p:nvSpPr>
        <p:spPr>
          <a:xfrm>
            <a:off x="3708400" y="1063625"/>
            <a:ext cx="5364163" cy="460375"/>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个体名词 </a:t>
            </a:r>
            <a:r>
              <a:rPr lang="en-US" altLang="zh-CN" sz="2400" dirty="0">
                <a:solidFill>
                  <a:schemeClr val="bg1"/>
                </a:solidFill>
                <a:latin typeface="Times New Roman" panose="02020603050405020304" pitchFamily="18" charset="0"/>
                <a:ea typeface="宋体" panose="02010600030101010101" pitchFamily="2" charset="-122"/>
              </a:rPr>
              <a:t>apple, house, dog, desk, pen</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57" name="Text Box 13"/>
          <p:cNvSpPr txBox="1"/>
          <p:nvPr/>
        </p:nvSpPr>
        <p:spPr>
          <a:xfrm>
            <a:off x="3708400" y="2328863"/>
            <a:ext cx="5435600" cy="460375"/>
          </a:xfrm>
          <a:prstGeom prst="rect">
            <a:avLst/>
          </a:prstGeom>
          <a:noFill/>
          <a:ln w="9525">
            <a:noFill/>
          </a:ln>
        </p:spPr>
        <p:txBody>
          <a:bodyPr anchor="t" anchorCtr="0">
            <a:spAutoFit/>
          </a:bodyPr>
          <a:p>
            <a:pPr algn="ctr">
              <a:spcBef>
                <a:spcPct val="50000"/>
              </a:spcBef>
            </a:pPr>
            <a:r>
              <a:rPr lang="zh-CN" altLang="en-US" sz="2400" dirty="0">
                <a:solidFill>
                  <a:srgbClr val="FFFF00"/>
                </a:solidFill>
                <a:latin typeface="Times New Roman" panose="02020603050405020304" pitchFamily="18" charset="0"/>
                <a:ea typeface="宋体" panose="02010600030101010101" pitchFamily="2" charset="-122"/>
              </a:rPr>
              <a:t>集体名词 </a:t>
            </a:r>
            <a:r>
              <a:rPr lang="en-US" altLang="zh-CN" sz="2400" dirty="0">
                <a:solidFill>
                  <a:schemeClr val="bg1"/>
                </a:solidFill>
                <a:latin typeface="Times New Roman" panose="02020603050405020304" pitchFamily="18" charset="0"/>
                <a:ea typeface="宋体" panose="02010600030101010101" pitchFamily="2" charset="-122"/>
              </a:rPr>
              <a:t>people, family, class, group</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58" name="Text Box 14"/>
          <p:cNvSpPr txBox="1"/>
          <p:nvPr/>
        </p:nvSpPr>
        <p:spPr>
          <a:xfrm>
            <a:off x="4198938" y="3922713"/>
            <a:ext cx="4724400" cy="457200"/>
          </a:xfrm>
          <a:prstGeom prst="rect">
            <a:avLst/>
          </a:prstGeom>
          <a:noFill/>
          <a:ln w="9525">
            <a:noFill/>
          </a:ln>
        </p:spPr>
        <p:txBody>
          <a:bodyPr anchor="t" anchorCtr="0">
            <a:spAutoFit/>
          </a:bodyPr>
          <a:p>
            <a:pPr algn="ct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物质名词： </a:t>
            </a:r>
            <a:r>
              <a:rPr lang="en-US" altLang="zh-CN" sz="2400" dirty="0">
                <a:solidFill>
                  <a:schemeClr val="bg1"/>
                </a:solidFill>
                <a:latin typeface="Times New Roman" panose="02020603050405020304" pitchFamily="18" charset="0"/>
                <a:ea typeface="宋体" panose="02010600030101010101" pitchFamily="2" charset="-122"/>
              </a:rPr>
              <a:t>water, paper, air, milk</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59" name="Text Box 15"/>
          <p:cNvSpPr txBox="1"/>
          <p:nvPr/>
        </p:nvSpPr>
        <p:spPr>
          <a:xfrm>
            <a:off x="4341813" y="4727575"/>
            <a:ext cx="5113337" cy="2122488"/>
          </a:xfrm>
          <a:prstGeom prst="rect">
            <a:avLst/>
          </a:prstGeom>
          <a:noFill/>
          <a:ln w="9525">
            <a:noFill/>
          </a:ln>
        </p:spPr>
        <p:txBody>
          <a:bodyPr anchor="t" anchorCtr="0">
            <a:spAutoFit/>
          </a:bodyPr>
          <a:p>
            <a:pPr>
              <a:spcBef>
                <a:spcPct val="50000"/>
              </a:spcBef>
            </a:pPr>
            <a:r>
              <a:rPr lang="zh-CN" altLang="en-US" sz="2400" dirty="0">
                <a:solidFill>
                  <a:srgbClr val="FFFF66"/>
                </a:solidFill>
                <a:latin typeface="Times New Roman" panose="02020603050405020304" pitchFamily="18" charset="0"/>
                <a:ea typeface="宋体" panose="02010600030101010101" pitchFamily="2" charset="-122"/>
              </a:rPr>
              <a:t>抽象名词： </a:t>
            </a:r>
            <a:r>
              <a:rPr lang="en-US" altLang="zh-CN" sz="2400" dirty="0">
                <a:solidFill>
                  <a:schemeClr val="bg1"/>
                </a:solidFill>
                <a:latin typeface="Times New Roman" panose="02020603050405020304" pitchFamily="18" charset="0"/>
                <a:ea typeface="宋体" panose="02010600030101010101" pitchFamily="2" charset="-122"/>
              </a:rPr>
              <a:t>work, homework,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information, health                 </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2400" dirty="0">
                <a:solidFill>
                  <a:schemeClr val="bg1"/>
                </a:solidFill>
                <a:latin typeface="Times New Roman" panose="02020603050405020304" pitchFamily="18" charset="0"/>
                <a:ea typeface="宋体" panose="02010600030101010101" pitchFamily="2" charset="-122"/>
              </a:rPr>
              <a:t>                     news,  love, friendship</a:t>
            </a:r>
            <a:endParaRPr lang="en-US" altLang="zh-CN" sz="2400" dirty="0">
              <a:solidFill>
                <a:schemeClr val="bg1"/>
              </a:solidFill>
              <a:latin typeface="Times New Roman" panose="02020603050405020304" pitchFamily="18" charset="0"/>
              <a:ea typeface="宋体" panose="02010600030101010101" pitchFamily="2" charset="-122"/>
            </a:endParaRPr>
          </a:p>
          <a:p>
            <a:pPr>
              <a:spcBef>
                <a:spcPct val="50000"/>
              </a:spcBef>
            </a:pP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6161" name="Rectangle 17"/>
          <p:cNvSpPr/>
          <p:nvPr/>
        </p:nvSpPr>
        <p:spPr>
          <a:xfrm>
            <a:off x="374650" y="5375275"/>
            <a:ext cx="4752975" cy="1311275"/>
          </a:xfrm>
          <a:prstGeom prst="rect">
            <a:avLst/>
          </a:prstGeom>
          <a:noFill/>
          <a:ln w="9525">
            <a:noFill/>
          </a:ln>
        </p:spPr>
        <p:txBody>
          <a:bodyPr anchor="t" anchorCtr="0">
            <a:spAutoFit/>
          </a:bodyPr>
          <a:p>
            <a:r>
              <a:rPr lang="zh-CN" altLang="en-US" sz="2000" b="1" dirty="0">
                <a:solidFill>
                  <a:schemeClr val="bg1"/>
                </a:solidFill>
                <a:latin typeface="Arial" panose="020B0604020202020204" pitchFamily="34" charset="0"/>
                <a:ea typeface="宋体" panose="02010600030101010101" pitchFamily="2" charset="-122"/>
              </a:rPr>
              <a:t>物质名词与抽象名词一般无法用数目计算，为不可数名词。 不可数名词前不能加冠词</a:t>
            </a:r>
            <a:r>
              <a:rPr lang="en-US" altLang="zh-CN" sz="2000" b="1" dirty="0">
                <a:solidFill>
                  <a:schemeClr val="bg1"/>
                </a:solidFill>
                <a:latin typeface="Arial" panose="020B0604020202020204" pitchFamily="34" charset="0"/>
                <a:ea typeface="宋体" panose="02010600030101010101" pitchFamily="2" charset="-122"/>
              </a:rPr>
              <a:t>a </a:t>
            </a:r>
            <a:r>
              <a:rPr lang="zh-CN" altLang="en-US" sz="2000" b="1" dirty="0">
                <a:solidFill>
                  <a:schemeClr val="bg1"/>
                </a:solidFill>
                <a:latin typeface="Arial" panose="020B0604020202020204" pitchFamily="34" charset="0"/>
                <a:ea typeface="宋体" panose="02010600030101010101" pitchFamily="2" charset="-122"/>
              </a:rPr>
              <a:t>或</a:t>
            </a:r>
            <a:r>
              <a:rPr lang="en-US" altLang="zh-CN" sz="2000" b="1" dirty="0">
                <a:solidFill>
                  <a:schemeClr val="bg1"/>
                </a:solidFill>
                <a:latin typeface="Arial" panose="020B0604020202020204" pitchFamily="34" charset="0"/>
                <a:ea typeface="宋体" panose="02010600030101010101" pitchFamily="2" charset="-122"/>
              </a:rPr>
              <a:t>an</a:t>
            </a:r>
            <a:r>
              <a:rPr lang="zh-CN" altLang="en-US" sz="2000" b="1" dirty="0">
                <a:solidFill>
                  <a:schemeClr val="bg1"/>
                </a:solidFill>
                <a:latin typeface="Arial" panose="020B0604020202020204" pitchFamily="34" charset="0"/>
                <a:ea typeface="宋体" panose="02010600030101010101" pitchFamily="2" charset="-122"/>
              </a:rPr>
              <a:t>来表示量， 也没有复数形式。</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3" name="椭圆 2"/>
          <p:cNvSpPr/>
          <p:nvPr/>
        </p:nvSpPr>
        <p:spPr>
          <a:xfrm>
            <a:off x="3992563" y="989013"/>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椭圆 3"/>
          <p:cNvSpPr/>
          <p:nvPr/>
        </p:nvSpPr>
        <p:spPr>
          <a:xfrm>
            <a:off x="3992563" y="2273300"/>
            <a:ext cx="647700" cy="576263"/>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5" name="直接箭头连接符 4"/>
          <p:cNvCxnSpPr/>
          <p:nvPr/>
        </p:nvCxnSpPr>
        <p:spPr>
          <a:xfrm flipH="1" flipV="1">
            <a:off x="3933825" y="773113"/>
            <a:ext cx="2746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924300" y="2817813"/>
            <a:ext cx="284163" cy="250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64050" y="2798763"/>
            <a:ext cx="333375"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464050" y="773113"/>
            <a:ext cx="26193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49650" y="120650"/>
            <a:ext cx="669925" cy="644525"/>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个体的人</a:t>
            </a:r>
            <a:endParaRPr lang="zh-CN" altLang="en-US">
              <a:solidFill>
                <a:srgbClr val="FFFF00"/>
              </a:solidFill>
              <a:latin typeface="Arial" panose="020B0604020202020204" pitchFamily="34" charset="0"/>
              <a:ea typeface="宋体" panose="02010600030101010101" pitchFamily="2" charset="-122"/>
            </a:endParaRPr>
          </a:p>
        </p:txBody>
      </p:sp>
      <p:sp>
        <p:nvSpPr>
          <p:cNvPr id="10" name="文本框 9"/>
          <p:cNvSpPr txBox="1"/>
          <p:nvPr/>
        </p:nvSpPr>
        <p:spPr>
          <a:xfrm>
            <a:off x="4464050" y="127000"/>
            <a:ext cx="931863" cy="646113"/>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个体的事物</a:t>
            </a:r>
            <a:endParaRPr lang="zh-CN" altLang="en-US">
              <a:solidFill>
                <a:srgbClr val="FFFF00"/>
              </a:solidFill>
              <a:latin typeface="Arial" panose="020B0604020202020204" pitchFamily="34" charset="0"/>
              <a:ea typeface="宋体" panose="02010600030101010101" pitchFamily="2" charset="-122"/>
            </a:endParaRPr>
          </a:p>
        </p:txBody>
      </p:sp>
      <p:sp>
        <p:nvSpPr>
          <p:cNvPr id="11" name="文本框 10"/>
          <p:cNvSpPr txBox="1"/>
          <p:nvPr/>
        </p:nvSpPr>
        <p:spPr>
          <a:xfrm>
            <a:off x="3330575" y="3106738"/>
            <a:ext cx="1027113"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一群人</a:t>
            </a:r>
            <a:endParaRPr lang="zh-CN" altLang="en-US">
              <a:solidFill>
                <a:srgbClr val="FFFF00"/>
              </a:solidFill>
              <a:latin typeface="Arial" panose="020B0604020202020204" pitchFamily="34" charset="0"/>
              <a:ea typeface="宋体" panose="02010600030101010101" pitchFamily="2" charset="-122"/>
            </a:endParaRPr>
          </a:p>
        </p:txBody>
      </p:sp>
      <p:sp>
        <p:nvSpPr>
          <p:cNvPr id="12" name="文本框 11"/>
          <p:cNvSpPr txBox="1"/>
          <p:nvPr/>
        </p:nvSpPr>
        <p:spPr>
          <a:xfrm>
            <a:off x="4464050" y="3106738"/>
            <a:ext cx="1195388" cy="368300"/>
          </a:xfrm>
          <a:prstGeom prst="rect">
            <a:avLst/>
          </a:prstGeom>
          <a:noFill/>
          <a:ln w="9525">
            <a:noFill/>
          </a:ln>
        </p:spPr>
        <p:txBody>
          <a:bodyPr wrap="square" anchor="t" anchorCtr="0">
            <a:spAutoFit/>
          </a:bodyPr>
          <a:p>
            <a:r>
              <a:rPr lang="zh-CN" altLang="en-US">
                <a:solidFill>
                  <a:srgbClr val="FFFF00"/>
                </a:solidFill>
                <a:latin typeface="Arial" panose="020B0604020202020204" pitchFamily="34" charset="0"/>
                <a:ea typeface="宋体" panose="02010600030101010101" pitchFamily="2" charset="-122"/>
              </a:rPr>
              <a:t>一些事物</a:t>
            </a:r>
            <a:endParaRPr lang="zh-CN" altLang="en-US">
              <a:solidFill>
                <a:srgbClr val="FFFF00"/>
              </a:solidFill>
              <a:latin typeface="Arial" panose="020B0604020202020204" pitchFamily="34" charset="0"/>
              <a:ea typeface="宋体" panose="02010600030101010101" pitchFamily="2" charset="-122"/>
            </a:endParaRPr>
          </a:p>
        </p:txBody>
      </p:sp>
      <p:cxnSp>
        <p:nvCxnSpPr>
          <p:cNvPr id="13" name="直接连接符 12"/>
          <p:cNvCxnSpPr>
            <a:stCxn id="6157" idx="2"/>
          </p:cNvCxnSpPr>
          <p:nvPr/>
        </p:nvCxnSpPr>
        <p:spPr>
          <a:xfrm>
            <a:off x="6426200" y="2789238"/>
            <a:ext cx="758825"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36363" y="3402648"/>
            <a:ext cx="9085431" cy="3417570"/>
            <a:chOff x="174" y="5287"/>
            <a:chExt cx="14307" cy="5382"/>
          </a:xfrm>
        </p:grpSpPr>
        <p:sp>
          <p:nvSpPr>
            <p:cNvPr id="14" name="矩形标注 13"/>
            <p:cNvSpPr/>
            <p:nvPr/>
          </p:nvSpPr>
          <p:spPr>
            <a:xfrm>
              <a:off x="174" y="5287"/>
              <a:ext cx="14307" cy="5382"/>
            </a:xfrm>
            <a:prstGeom prst="wedgeRectCallout">
              <a:avLst>
                <a:gd name="adj1" fmla="val 23104"/>
                <a:gd name="adj2" fmla="val -66373"/>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文本框 14"/>
            <p:cNvSpPr txBox="1"/>
            <p:nvPr/>
          </p:nvSpPr>
          <p:spPr>
            <a:xfrm>
              <a:off x="635" y="5428"/>
              <a:ext cx="13203" cy="1888"/>
            </a:xfrm>
            <a:prstGeom prst="rect">
              <a:avLst/>
            </a:prstGeom>
            <a:noFill/>
          </p:spPr>
          <p:txBody>
            <a:bodyPr wrap="square" rtlCol="0">
              <a:spAutoFit/>
            </a:bodyPr>
            <a:p>
              <a:pPr>
                <a:lnSpc>
                  <a:spcPct val="120000"/>
                </a:lnSpc>
              </a:pPr>
              <a:r>
                <a:rPr lang="en-US" altLang="zh-CN" sz="2000" noProof="1">
                  <a:solidFill>
                    <a:srgbClr val="FF0000"/>
                  </a:solidFill>
                  <a:latin typeface="Comic Sans MS" panose="030F0702030302020204" charset="0"/>
                  <a:ea typeface="宋体" panose="02010600030101010101" pitchFamily="2" charset="-122"/>
                  <a:cs typeface="Comic Sans MS" panose="030F0702030302020204" charset="0"/>
                </a:rPr>
                <a:t>Tips</a:t>
              </a:r>
              <a:r>
                <a:rPr lang="zh-CN" altLang="en-US" sz="2000" noProof="1">
                  <a:solidFill>
                    <a:srgbClr val="FF0000"/>
                  </a:solidFill>
                  <a:latin typeface="Comic Sans MS" panose="030F0702030302020204" charset="0"/>
                  <a:ea typeface="宋体" panose="02010600030101010101" pitchFamily="2" charset="-122"/>
                  <a:cs typeface="Comic Sans MS" panose="030F0702030302020204" charset="0"/>
                </a:rPr>
                <a:t>：</a:t>
              </a:r>
              <a:endParaRPr lang="zh-CN" altLang="en-US" sz="2000" noProof="1">
                <a:solidFill>
                  <a:srgbClr val="FF0000"/>
                </a:solidFill>
                <a:latin typeface="Comic Sans MS" panose="030F0702030302020204" charset="0"/>
                <a:ea typeface="宋体" panose="02010600030101010101" pitchFamily="2" charset="-122"/>
                <a:cs typeface="Comic Sans MS" panose="030F0702030302020204" charset="0"/>
              </a:endParaRPr>
            </a:p>
            <a:p>
              <a:pPr>
                <a:lnSpc>
                  <a:spcPct val="120000"/>
                </a:lnSpc>
              </a:pPr>
              <a:r>
                <a:rPr lang="en-US" altLang="zh-CN" sz="2000" noProof="1">
                  <a:solidFill>
                    <a:srgbClr val="FF0000"/>
                  </a:solidFill>
                  <a:latin typeface="Comic Sans MS" panose="030F0702030302020204" charset="0"/>
                  <a:ea typeface="宋体" panose="02010600030101010101" pitchFamily="2" charset="-122"/>
                  <a:cs typeface="Comic Sans MS" panose="030F0702030302020204" charset="0"/>
                </a:rPr>
                <a:t>My family______ a big family.</a:t>
              </a:r>
              <a:endParaRPr lang="en-US" altLang="zh-CN" sz="2000" noProof="1">
                <a:solidFill>
                  <a:srgbClr val="FF0000"/>
                </a:solidFill>
                <a:latin typeface="Comic Sans MS" panose="030F0702030302020204" charset="0"/>
                <a:ea typeface="宋体" panose="02010600030101010101" pitchFamily="2" charset="-122"/>
                <a:cs typeface="Comic Sans MS" panose="030F0702030302020204" charset="0"/>
              </a:endParaRPr>
            </a:p>
            <a:p>
              <a:pPr>
                <a:lnSpc>
                  <a:spcPct val="120000"/>
                </a:lnSpc>
              </a:pPr>
              <a:r>
                <a:rPr lang="en-US" altLang="zh-CN" sz="2000" noProof="1">
                  <a:solidFill>
                    <a:srgbClr val="FF0000"/>
                  </a:solidFill>
                  <a:latin typeface="Comic Sans MS" panose="030F0702030302020204" charset="0"/>
                  <a:ea typeface="宋体" panose="02010600030101010101" pitchFamily="2" charset="-122"/>
                  <a:cs typeface="Comic Sans MS" panose="030F0702030302020204" charset="0"/>
                </a:rPr>
                <a:t>My family_______ watching TV at home now.</a:t>
              </a:r>
              <a:endParaRPr lang="en-US" altLang="zh-CN" sz="2000" noProof="1">
                <a:solidFill>
                  <a:srgbClr val="FF0000"/>
                </a:solidFill>
                <a:latin typeface="Comic Sans MS" panose="030F0702030302020204" charset="0"/>
                <a:ea typeface="宋体" panose="02010600030101010101" pitchFamily="2" charset="-122"/>
                <a:cs typeface="Comic Sans MS" panose="030F0702030302020204" charset="0"/>
              </a:endParaRPr>
            </a:p>
          </p:txBody>
        </p:sp>
      </p:grpSp>
      <p:sp>
        <p:nvSpPr>
          <p:cNvPr id="17" name="文本框 16"/>
          <p:cNvSpPr txBox="1"/>
          <p:nvPr/>
        </p:nvSpPr>
        <p:spPr>
          <a:xfrm>
            <a:off x="539115" y="5121910"/>
            <a:ext cx="5396230" cy="368300"/>
          </a:xfrm>
          <a:prstGeom prst="rect">
            <a:avLst/>
          </a:prstGeom>
          <a:noFill/>
        </p:spPr>
        <p:txBody>
          <a:bodyPr wrap="square" rtlCol="0">
            <a:spAutoFit/>
          </a:bodyPr>
          <a:p>
            <a:r>
              <a:rPr lang="zh-CN" altLang="en-US"/>
              <a:t>答案：</a:t>
            </a:r>
            <a:r>
              <a:rPr lang="en-US" altLang="zh-CN"/>
              <a:t> is;     are</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236538"/>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68263" y="1593850"/>
            <a:ext cx="9007475" cy="4818063"/>
          </a:xfrm>
          <a:prstGeom prst="rect">
            <a:avLst/>
          </a:prstGeom>
          <a:gradFill>
            <a:gsLst>
              <a:gs pos="50000">
                <a:srgbClr val="F6EDE1"/>
              </a:gs>
              <a:gs pos="0">
                <a:srgbClr val="F9F3EB"/>
              </a:gs>
              <a:gs pos="100000">
                <a:srgbClr val="F3E6D7"/>
              </a:gs>
            </a:gsLst>
            <a:lin scaled="1"/>
          </a:gradFill>
          <a:ln w="9525">
            <a:noFill/>
          </a:ln>
        </p:spPr>
        <p:txBody>
          <a:bodyPr wrap="square" anchor="t">
            <a:spAutoFit/>
          </a:bodyPr>
          <a:p>
            <a:pPr marL="514350" indent="-514350" algn="l" fontAlgn="base">
              <a:lnSpc>
                <a:spcPct val="120000"/>
              </a:lnSpc>
              <a:buFont typeface="+mj-ea"/>
              <a:buAutoNum type="circleNumDbPlain" startAt="2"/>
            </a:pP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mn-ea"/>
              </a:rPr>
              <a:t>某些</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mn-ea"/>
              </a:rPr>
              <a:t>表示</a:t>
            </a:r>
            <a:r>
              <a:rPr lang="zh-CN" altLang="en-US" sz="2400" strike="noStrike" noProof="1" dirty="0">
                <a:solidFill>
                  <a:srgbClr val="FF0000"/>
                </a:solidFill>
                <a:latin typeface="Arial" panose="020B0604020202020204" pitchFamily="34" charset="0"/>
                <a:ea typeface="宋体" panose="02010600030101010101" pitchFamily="2" charset="-122"/>
                <a:cs typeface="+mn-cs"/>
                <a:sym typeface="+mn-ea"/>
              </a:rPr>
              <a:t>有生命</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mn-ea"/>
              </a:rPr>
              <a:t>东西的名词也可采用</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mn-ea"/>
              </a:rPr>
              <a:t>of</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mn-ea"/>
              </a:rPr>
              <a:t>的结构来表示所有格。</a:t>
            </a:r>
            <a:endParaRPr lang="en-US" altLang="zh-CN" sz="2400" strike="noStrike" noProof="1" dirty="0">
              <a:latin typeface="Arial" panose="020B0604020202020204" pitchFamily="34" charset="0"/>
              <a:ea typeface="宋体" panose="02010600030101010101" pitchFamily="2" charset="-122"/>
            </a:endParaRPr>
          </a:p>
          <a:p>
            <a:pPr marL="514350" indent="-514350" algn="l" fontAlgn="base">
              <a:lnSpc>
                <a:spcPct val="120000"/>
              </a:lnSpc>
              <a:buFont typeface="+mj-lt"/>
              <a:buAutoNum type="alphaLcPeriod"/>
            </a:pPr>
            <a:r>
              <a:rPr lang="zh-CN" altLang="en-US" sz="2400" b="1" strike="noStrike" noProof="1" dirty="0">
                <a:solidFill>
                  <a:srgbClr val="00B050"/>
                </a:solidFill>
                <a:latin typeface="Arial" panose="020B0604020202020204" pitchFamily="34" charset="0"/>
                <a:ea typeface="宋体" panose="02010600030101010101" pitchFamily="2" charset="-122"/>
                <a:cs typeface="+mn-cs"/>
                <a:sym typeface="+mn-ea"/>
              </a:rPr>
              <a:t>名词较长时；</a:t>
            </a:r>
            <a:endParaRPr lang="zh-CN" altLang="en-US" sz="2400" strike="noStrike" noProof="1" dirty="0">
              <a:solidFill>
                <a:srgbClr val="000000"/>
              </a:solidFill>
              <a:sym typeface="+mn-ea"/>
            </a:endParaRPr>
          </a:p>
          <a:p>
            <a:pPr algn="l" fontAlgn="base">
              <a:lnSpc>
                <a:spcPct val="120000"/>
              </a:lnSpc>
              <a:buFont typeface="+mj-lt"/>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mn-ea"/>
              </a:rPr>
              <a:t>      例如： </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the portrait </a:t>
            </a:r>
            <a:r>
              <a:rPr lang="en-US" altLang="zh-CN" sz="2400" strike="noStrike" noProof="1" dirty="0">
                <a:solidFill>
                  <a:srgbClr val="FF00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sym typeface="+mn-ea"/>
              </a:rPr>
              <a:t>of</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mn-ea"/>
              </a:rPr>
              <a:t>Mark Twain</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endParaRPr lang="en-US" altLang="zh-CN" sz="2400" strike="noStrike" noProof="1" dirty="0">
              <a:solidFill>
                <a:srgbClr val="FF00FF"/>
              </a:solidFill>
              <a:sym typeface="+mn-ea"/>
            </a:endParaRPr>
          </a:p>
          <a:p>
            <a:pPr algn="l" fontAlgn="base">
              <a:lnSpc>
                <a:spcPct val="120000"/>
              </a:lnSpc>
              <a:buFont typeface="+mj-lt"/>
            </a:pP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the speech </a:t>
            </a:r>
            <a:r>
              <a:rPr lang="en-US" altLang="zh-CN" sz="2400" strike="noStrike" noProof="1" dirty="0">
                <a:solidFill>
                  <a:srgbClr val="FF00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sym typeface="+mn-ea"/>
              </a:rPr>
              <a:t>of</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mn-ea"/>
              </a:rPr>
              <a:t>the former Secretary General</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endParaRPr lang="en-US" altLang="zh-CN" sz="2400" strike="noStrike" noProof="1" dirty="0">
              <a:solidFill>
                <a:srgbClr val="FF00FF"/>
              </a:solidFill>
              <a:latin typeface="Arial" panose="020B0604020202020204" pitchFamily="34" charset="0"/>
              <a:ea typeface="宋体" panose="02010600030101010101" pitchFamily="2" charset="-122"/>
              <a:sym typeface="+mn-ea"/>
            </a:endParaRPr>
          </a:p>
          <a:p>
            <a:pPr marL="457200" indent="-457200" algn="l" fontAlgn="base">
              <a:lnSpc>
                <a:spcPct val="100000"/>
              </a:lnSpc>
            </a:pPr>
            <a:endParaRPr lang="en-US" altLang="zh-CN" sz="1800" strike="noStrike" noProof="1" dirty="0">
              <a:solidFill>
                <a:srgbClr val="FF00FF"/>
              </a:solidFill>
              <a:latin typeface="Arial" panose="020B0604020202020204" pitchFamily="34" charset="0"/>
              <a:ea typeface="宋体" panose="02010600030101010101" pitchFamily="2" charset="-122"/>
            </a:endParaRPr>
          </a:p>
          <a:p>
            <a:pPr marL="514350" indent="-514350" algn="l" fontAlgn="base">
              <a:lnSpc>
                <a:spcPct val="130000"/>
              </a:lnSpc>
              <a:buFont typeface="+mj-lt"/>
              <a:buAutoNum type="alphaLcPeriod" startAt="2"/>
            </a:pPr>
            <a:r>
              <a:rPr lang="zh-CN" altLang="en-US" sz="2400" b="1" strike="noStrike" noProof="1" dirty="0">
                <a:solidFill>
                  <a:srgbClr val="00B050"/>
                </a:solidFill>
                <a:latin typeface="Arial" panose="020B0604020202020204" pitchFamily="34" charset="0"/>
                <a:ea typeface="宋体" panose="02010600030101010101" pitchFamily="2" charset="-122"/>
                <a:cs typeface="+mn-cs"/>
                <a:sym typeface="+mn-ea"/>
              </a:rPr>
              <a:t>修饰名词的定语较长时；</a:t>
            </a:r>
            <a:endParaRPr lang="zh-CN" altLang="en-US" sz="2400" strike="noStrike" noProof="1" dirty="0">
              <a:solidFill>
                <a:srgbClr val="000000"/>
              </a:solidFill>
              <a:sym typeface="+mn-ea"/>
            </a:endParaRPr>
          </a:p>
          <a:p>
            <a:pPr marL="457200" indent="-457200" algn="l" fontAlgn="base">
              <a:lnSpc>
                <a:spcPct val="130000"/>
              </a:lnSpc>
            </a:pP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mn-ea"/>
              </a:rPr>
              <a:t>      例如：</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the name </a:t>
            </a:r>
            <a:r>
              <a:rPr lang="en-US" altLang="zh-CN" sz="2400" strike="noStrike" noProof="1" dirty="0">
                <a:solidFill>
                  <a:srgbClr val="FF00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sym typeface="+mn-ea"/>
              </a:rPr>
              <a:t>of</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mn-ea"/>
              </a:rPr>
              <a:t>the</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mn-ea"/>
              </a:rPr>
              <a:t>teacher</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u="sng" strike="noStrike" noProof="1" dirty="0">
                <a:solidFill>
                  <a:srgbClr val="FF00FF"/>
                </a:solidFill>
                <a:latin typeface="Arial" panose="020B0604020202020204" pitchFamily="34" charset="0"/>
                <a:ea typeface="宋体" panose="02010600030101010101" pitchFamily="2" charset="-122"/>
                <a:cs typeface="+mn-cs"/>
                <a:sym typeface="+mn-ea"/>
              </a:rPr>
              <a:t>standing over there</a:t>
            </a:r>
            <a:endParaRPr lang="en-US" altLang="zh-CN" sz="2400" strike="noStrike" noProof="1" dirty="0">
              <a:solidFill>
                <a:srgbClr val="000000"/>
              </a:solidFill>
              <a:sym typeface="+mn-ea"/>
            </a:endParaRPr>
          </a:p>
          <a:p>
            <a:pPr marL="457200" indent="-457200" algn="l" fontAlgn="base">
              <a:lnSpc>
                <a:spcPct val="130000"/>
              </a:lnSpc>
            </a:pPr>
            <a:r>
              <a:rPr lang="en-US" altLang="zh-CN" sz="2400" strike="noStrike" noProof="1" dirty="0">
                <a:solidFill>
                  <a:srgbClr val="000000"/>
                </a:solidFill>
                <a:latin typeface="Arial" panose="020B0604020202020204" pitchFamily="34" charset="0"/>
                <a:ea typeface="宋体" panose="02010600030101010101" pitchFamily="2" charset="-122"/>
                <a:cs typeface="+mn-cs"/>
                <a:sym typeface="+mn-ea"/>
              </a:rPr>
              <a:t>                 </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the bag </a:t>
            </a:r>
            <a:r>
              <a:rPr lang="en-US" altLang="zh-CN" sz="2400" strike="noStrike" noProof="1" dirty="0">
                <a:solidFill>
                  <a:srgbClr val="FF00FF"/>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sym typeface="+mn-ea"/>
              </a:rPr>
              <a:t>of</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strike="noStrike" noProof="1" dirty="0">
                <a:solidFill>
                  <a:srgbClr val="FF0000"/>
                </a:solidFill>
                <a:latin typeface="Arial" panose="020B0604020202020204" pitchFamily="34" charset="0"/>
                <a:ea typeface="宋体" panose="02010600030101010101" pitchFamily="2" charset="-122"/>
                <a:cs typeface="+mn-cs"/>
                <a:sym typeface="+mn-ea"/>
              </a:rPr>
              <a:t>the old lady</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r>
              <a:rPr lang="en-US" altLang="zh-CN" sz="2400" u="sng" strike="noStrike" noProof="1" dirty="0">
                <a:solidFill>
                  <a:srgbClr val="FF00FF"/>
                </a:solidFill>
                <a:latin typeface="Arial" panose="020B0604020202020204" pitchFamily="34" charset="0"/>
                <a:ea typeface="宋体" panose="02010600030101010101" pitchFamily="2" charset="-122"/>
                <a:cs typeface="+mn-cs"/>
                <a:sym typeface="+mn-ea"/>
              </a:rPr>
              <a:t>who lost it yesterday</a:t>
            </a:r>
            <a:r>
              <a:rPr lang="en-US" altLang="zh-CN" sz="2400" strike="noStrike" noProof="1" dirty="0">
                <a:solidFill>
                  <a:srgbClr val="FF00FF"/>
                </a:solidFill>
                <a:latin typeface="Arial" panose="020B0604020202020204" pitchFamily="34" charset="0"/>
                <a:ea typeface="宋体" panose="02010600030101010101" pitchFamily="2" charset="-122"/>
                <a:cs typeface="+mn-cs"/>
                <a:sym typeface="+mn-ea"/>
              </a:rPr>
              <a:t>    </a:t>
            </a:r>
            <a:endParaRPr lang="en-US" altLang="zh-CN" sz="2400" strike="noStrike" noProof="1" dirty="0">
              <a:solidFill>
                <a:srgbClr val="FF00FF"/>
              </a:solidFill>
              <a:sym typeface="+mn-ea"/>
            </a:endParaRPr>
          </a:p>
          <a:p>
            <a:pPr marL="457200" indent="-457200" algn="l" fontAlgn="base">
              <a:lnSpc>
                <a:spcPct val="130000"/>
              </a:lnSpc>
            </a:pPr>
            <a:endParaRPr lang="zh-CN" altLang="zh-CN" sz="1400" strike="noStrike" noProof="1">
              <a:solidFill>
                <a:schemeClr val="tx1"/>
              </a:solidFill>
              <a:latin typeface="Arial" panose="020B0604020202020204" pitchFamily="34" charset="0"/>
              <a:ea typeface="宋体" panose="02010600030101010101" pitchFamily="2" charset="-122"/>
              <a:cs typeface="+mn-cs"/>
            </a:endParaRPr>
          </a:p>
          <a:p>
            <a:pPr marL="457200" indent="-457200" algn="l" fontAlgn="base">
              <a:lnSpc>
                <a:spcPct val="130000"/>
              </a:lnSpc>
              <a:buFont typeface="+mj-lt"/>
              <a:buAutoNum type="alphaLcPeriod" startAt="3"/>
            </a:pPr>
            <a:r>
              <a:rPr lang="zh-CN" altLang="en-US" sz="2400" b="1" strike="noStrike" noProof="1" dirty="0">
                <a:solidFill>
                  <a:srgbClr val="00B050"/>
                </a:solidFill>
                <a:latin typeface="Arial" panose="020B0604020202020204" pitchFamily="34" charset="0"/>
                <a:ea typeface="宋体" panose="02010600030101010101" pitchFamily="2" charset="-122"/>
                <a:cs typeface="+mn-cs"/>
              </a:rPr>
              <a:t>表示一类人或物的“the+形容词/分词”修饰名词时</a:t>
            </a:r>
            <a:endParaRPr lang="zh-CN" altLang="en-US" sz="2400" b="1" strike="noStrike" noProof="1" dirty="0">
              <a:solidFill>
                <a:srgbClr val="00B050"/>
              </a:solidFill>
              <a:latin typeface="Arial" panose="020B0604020202020204" pitchFamily="34" charset="0"/>
              <a:ea typeface="宋体" panose="02010600030101010101" pitchFamily="2" charset="-122"/>
              <a:cs typeface="+mn-cs"/>
            </a:endParaRPr>
          </a:p>
          <a:p>
            <a:pPr algn="l" fontAlgn="base">
              <a:lnSpc>
                <a:spcPct val="130000"/>
              </a:lnSpc>
              <a:buFont typeface="+mj-lt"/>
            </a:pPr>
            <a:r>
              <a:rPr lang="zh-CN" altLang="en-US" sz="2400" b="1" strike="noStrike" noProof="1" dirty="0">
                <a:solidFill>
                  <a:srgbClr val="00B050"/>
                </a:solidFill>
                <a:latin typeface="Arial" panose="020B0604020202020204" pitchFamily="34" charset="0"/>
                <a:ea typeface="宋体" panose="02010600030101010101" pitchFamily="2" charset="-122"/>
                <a:cs typeface="+mn-cs"/>
                <a:sym typeface="宋体" panose="02010600030101010101" pitchFamily="2" charset="-122"/>
              </a:rPr>
              <a:t>  </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宋体" panose="02010600030101010101" pitchFamily="2" charset="-122"/>
              </a:rPr>
              <a:t>     </a:t>
            </a:r>
            <a:r>
              <a:rPr lang="zh-CN" altLang="en-US" sz="2400" strike="noStrike" noProof="1" dirty="0">
                <a:solidFill>
                  <a:srgbClr val="000000"/>
                </a:solidFill>
                <a:latin typeface="Arial" panose="020B0604020202020204" pitchFamily="34" charset="0"/>
                <a:ea typeface="宋体" panose="02010600030101010101" pitchFamily="2" charset="-122"/>
                <a:cs typeface="+mn-cs"/>
                <a:sym typeface="+mn-ea"/>
              </a:rPr>
              <a:t>例如：</a:t>
            </a:r>
            <a:r>
              <a:rPr lang="en-US" altLang="zh-CN" sz="2400" strike="noStrike" noProof="1" dirty="0">
                <a:solidFill>
                  <a:srgbClr val="FF00FF"/>
                </a:solidFill>
                <a:latin typeface="+mn-lt"/>
                <a:ea typeface="+mn-ea"/>
                <a:cs typeface="+mn-cs"/>
                <a:sym typeface="+mn-ea"/>
              </a:rPr>
              <a:t>the living standard </a:t>
            </a:r>
            <a:r>
              <a:rPr lang="en-US" altLang="zh-CN" sz="2400" strike="noStrike" noProof="1" dirty="0">
                <a:solidFill>
                  <a:srgbClr val="FF00FF"/>
                </a:solidFill>
                <a:effectLst>
                  <a:outerShdw blurRad="38100" dist="38100" dir="2700000" algn="tl">
                    <a:srgbClr val="000000">
                      <a:alpha val="43137"/>
                    </a:srgbClr>
                  </a:outerShdw>
                </a:effectLst>
                <a:latin typeface="+mn-lt"/>
                <a:ea typeface="+mn-ea"/>
                <a:cs typeface="+mn-cs"/>
                <a:sym typeface="+mn-ea"/>
              </a:rPr>
              <a:t>of</a:t>
            </a:r>
            <a:r>
              <a:rPr lang="en-US" altLang="zh-CN" sz="2400" strike="noStrike" noProof="1" dirty="0">
                <a:solidFill>
                  <a:srgbClr val="FF00FF"/>
                </a:solidFill>
                <a:latin typeface="+mn-lt"/>
                <a:ea typeface="+mn-ea"/>
                <a:cs typeface="+mn-cs"/>
                <a:sym typeface="+mn-ea"/>
              </a:rPr>
              <a:t> </a:t>
            </a:r>
            <a:r>
              <a:rPr lang="en-US" altLang="zh-CN" sz="2400" strike="noStrike" noProof="1" dirty="0">
                <a:solidFill>
                  <a:srgbClr val="FF0000"/>
                </a:solidFill>
                <a:latin typeface="+mn-lt"/>
                <a:ea typeface="+mn-ea"/>
                <a:cs typeface="+mn-cs"/>
                <a:sym typeface="+mn-ea"/>
              </a:rPr>
              <a:t>the disabled</a:t>
            </a:r>
            <a:endParaRPr lang="en-US" altLang="zh-CN" sz="2400" b="1" strike="noStrike" noProof="1" dirty="0">
              <a:solidFill>
                <a:srgbClr val="FF0000"/>
              </a:solidFill>
              <a:latin typeface="+mn-lt"/>
              <a:ea typeface="+mn-ea"/>
              <a:cs typeface="+mn-cs"/>
              <a:sym typeface="+mn-ea"/>
            </a:endParaRPr>
          </a:p>
        </p:txBody>
      </p:sp>
      <p:sp>
        <p:nvSpPr>
          <p:cNvPr id="2" name="矩形 1"/>
          <p:cNvSpPr/>
          <p:nvPr/>
        </p:nvSpPr>
        <p:spPr>
          <a:xfrm>
            <a:off x="67944" y="394335"/>
            <a:ext cx="1948181"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2. of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charRg st="0" end="29"/>
                                            </p:txEl>
                                          </p:spTgt>
                                        </p:tgtEl>
                                        <p:attrNameLst>
                                          <p:attrName>style.visibility</p:attrName>
                                        </p:attrNameLst>
                                      </p:cBhvr>
                                      <p:to>
                                        <p:strVal val="visible"/>
                                      </p:to>
                                    </p:set>
                                    <p:animEffect transition="in" filter="barn(inVertical)">
                                      <p:cBhvr>
                                        <p:cTn id="7" dur="500"/>
                                        <p:tgtEl>
                                          <p:spTgt spid="5121">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charRg st="29" end="36"/>
                                            </p:txEl>
                                          </p:spTgt>
                                        </p:tgtEl>
                                        <p:attrNameLst>
                                          <p:attrName>style.visibility</p:attrName>
                                        </p:attrNameLst>
                                      </p:cBhvr>
                                      <p:to>
                                        <p:strVal val="visible"/>
                                      </p:to>
                                    </p:set>
                                    <p:animEffect transition="in" filter="barn(inVertical)">
                                      <p:cBhvr>
                                        <p:cTn id="12" dur="500"/>
                                        <p:tgtEl>
                                          <p:spTgt spid="5121">
                                            <p:txEl>
                                              <p:charRg st="29"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charRg st="36" end="74"/>
                                            </p:txEl>
                                          </p:spTgt>
                                        </p:tgtEl>
                                        <p:attrNameLst>
                                          <p:attrName>style.visibility</p:attrName>
                                        </p:attrNameLst>
                                      </p:cBhvr>
                                      <p:to>
                                        <p:strVal val="visible"/>
                                      </p:to>
                                    </p:set>
                                    <p:animEffect transition="in" filter="barn(inVertical)">
                                      <p:cBhvr>
                                        <p:cTn id="17" dur="500"/>
                                        <p:tgtEl>
                                          <p:spTgt spid="5121">
                                            <p:txEl>
                                              <p:charRg st="36"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charRg st="74" end="136"/>
                                            </p:txEl>
                                          </p:spTgt>
                                        </p:tgtEl>
                                        <p:attrNameLst>
                                          <p:attrName>style.visibility</p:attrName>
                                        </p:attrNameLst>
                                      </p:cBhvr>
                                      <p:to>
                                        <p:strVal val="visible"/>
                                      </p:to>
                                    </p:set>
                                    <p:animEffect transition="in" filter="barn(inVertical)">
                                      <p:cBhvr>
                                        <p:cTn id="22" dur="500"/>
                                        <p:tgtEl>
                                          <p:spTgt spid="5121">
                                            <p:txEl>
                                              <p:charRg st="74"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charRg st="137" end="149"/>
                                            </p:txEl>
                                          </p:spTgt>
                                        </p:tgtEl>
                                        <p:attrNameLst>
                                          <p:attrName>style.visibility</p:attrName>
                                        </p:attrNameLst>
                                      </p:cBhvr>
                                      <p:to>
                                        <p:strVal val="visible"/>
                                      </p:to>
                                    </p:set>
                                    <p:animEffect transition="in" filter="barn(inVertical)">
                                      <p:cBhvr>
                                        <p:cTn id="27" dur="500"/>
                                        <p:tgtEl>
                                          <p:spTgt spid="5121">
                                            <p:txEl>
                                              <p:charRg st="137" end="1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1">
                                            <p:txEl>
                                              <p:charRg st="149" end="202"/>
                                            </p:txEl>
                                          </p:spTgt>
                                        </p:tgtEl>
                                        <p:attrNameLst>
                                          <p:attrName>style.visibility</p:attrName>
                                        </p:attrNameLst>
                                      </p:cBhvr>
                                      <p:to>
                                        <p:strVal val="visible"/>
                                      </p:to>
                                    </p:set>
                                    <p:animEffect transition="in" filter="barn(inVertical)">
                                      <p:cBhvr>
                                        <p:cTn id="32" dur="500"/>
                                        <p:tgtEl>
                                          <p:spTgt spid="5121">
                                            <p:txEl>
                                              <p:charRg st="149" end="20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1">
                                            <p:txEl>
                                              <p:charRg st="202" end="269"/>
                                            </p:txEl>
                                          </p:spTgt>
                                        </p:tgtEl>
                                        <p:attrNameLst>
                                          <p:attrName>style.visibility</p:attrName>
                                        </p:attrNameLst>
                                      </p:cBhvr>
                                      <p:to>
                                        <p:strVal val="visible"/>
                                      </p:to>
                                    </p:set>
                                    <p:animEffect transition="in" filter="barn(inVertical)">
                                      <p:cBhvr>
                                        <p:cTn id="37" dur="500"/>
                                        <p:tgtEl>
                                          <p:spTgt spid="5121">
                                            <p:txEl>
                                              <p:charRg st="202" end="26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121">
                                            <p:txEl>
                                              <p:charRg st="270" end="296"/>
                                            </p:txEl>
                                          </p:spTgt>
                                        </p:tgtEl>
                                        <p:attrNameLst>
                                          <p:attrName>style.visibility</p:attrName>
                                        </p:attrNameLst>
                                      </p:cBhvr>
                                      <p:to>
                                        <p:strVal val="visible"/>
                                      </p:to>
                                    </p:set>
                                    <p:animEffect transition="in" filter="barn(inVertical)">
                                      <p:cBhvr>
                                        <p:cTn id="42" dur="500"/>
                                        <p:tgtEl>
                                          <p:spTgt spid="5121">
                                            <p:txEl>
                                              <p:charRg st="270" end="29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121">
                                            <p:txEl>
                                              <p:charRg st="296" end="342"/>
                                            </p:txEl>
                                          </p:spTgt>
                                        </p:tgtEl>
                                        <p:attrNameLst>
                                          <p:attrName>style.visibility</p:attrName>
                                        </p:attrNameLst>
                                      </p:cBhvr>
                                      <p:to>
                                        <p:strVal val="visible"/>
                                      </p:to>
                                    </p:set>
                                    <p:animEffect transition="in" filter="barn(inVertical)">
                                      <p:cBhvr>
                                        <p:cTn id="47" dur="500"/>
                                        <p:tgtEl>
                                          <p:spTgt spid="5121">
                                            <p:txEl>
                                              <p:charRg st="296" end="3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198438"/>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四、名词的格</a:t>
            </a:r>
            <a:r>
              <a:rPr kumimoji="0" lang="en-US" altLang="zh-CN"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a:t>
            </a:r>
            <a:r>
              <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rPr>
              <a:t>名词所有格的用法</a:t>
            </a:r>
            <a:endParaRPr kumimoji="0" lang="zh-CN" altLang="en-US" sz="2800" b="1" i="0" u="none" strike="noStrike" kern="1200" cap="none" spc="200" normalizeH="0" baseline="0" noProof="1">
              <a:solidFill>
                <a:srgbClr val="DF638F"/>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cs typeface="+mj-cs"/>
              <a:sym typeface="微软雅黑" panose="020B0503020204020204" charset="-122"/>
            </a:endParaRPr>
          </a:p>
        </p:txBody>
      </p:sp>
      <p:sp>
        <p:nvSpPr>
          <p:cNvPr id="5121" name="Rectangle 7"/>
          <p:cNvSpPr/>
          <p:nvPr/>
        </p:nvSpPr>
        <p:spPr>
          <a:xfrm>
            <a:off x="68263" y="1593850"/>
            <a:ext cx="9007475" cy="4891088"/>
          </a:xfrm>
          <a:prstGeom prst="rect">
            <a:avLst/>
          </a:prstGeom>
          <a:gradFill rotWithShape="1">
            <a:gsLst>
              <a:gs pos="0">
                <a:srgbClr val="F9F3EB">
                  <a:alpha val="100000"/>
                </a:srgbClr>
              </a:gs>
              <a:gs pos="50000">
                <a:srgbClr val="F6EDE1">
                  <a:alpha val="100000"/>
                </a:srgbClr>
              </a:gs>
              <a:gs pos="100000">
                <a:srgbClr val="F3E6D7">
                  <a:alpha val="100000"/>
                </a:srgbClr>
              </a:gs>
            </a:gsLst>
            <a:lin ang="0" scaled="1"/>
            <a:tileRect/>
          </a:gradFill>
          <a:ln w="9525">
            <a:noFill/>
          </a:ln>
        </p:spPr>
        <p:txBody>
          <a:bodyPr wrap="square" anchor="t" anchorCtr="0">
            <a:spAutoFit/>
          </a:bodyPr>
          <a:p>
            <a:pPr marL="457200" indent="-457200">
              <a:lnSpc>
                <a:spcPct val="120000"/>
              </a:lnSpc>
              <a:buFont typeface="Wingdings" panose="05000000000000000000" charset="0"/>
              <a:buChar char="n"/>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当表示所属物的名词前</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有冠词</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a)</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数词（如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two</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不定代词（如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some</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）、指示代词（如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this</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）、疑问代词（如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which</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）等</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时，常用“</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of+</a:t>
            </a:r>
            <a:r>
              <a:rPr lang="zh-CN" altLang="en-US" sz="2400" dirty="0">
                <a:solidFill>
                  <a:srgbClr val="FF0000"/>
                </a:solidFill>
                <a:latin typeface="Arial" panose="020B0604020202020204" pitchFamily="34" charset="0"/>
                <a:ea typeface="宋体" panose="02010600030101010101" pitchFamily="2" charset="-122"/>
                <a:sym typeface="微软雅黑" panose="020B0503020204020204" charset="-122"/>
              </a:rPr>
              <a:t>名词</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的形式来表示部分概念，</a:t>
            </a:r>
            <a:r>
              <a:rPr lang="zh-CN" altLang="en-US" sz="2400" i="1" u="sng" dirty="0">
                <a:solidFill>
                  <a:srgbClr val="000000"/>
                </a:solidFill>
                <a:latin typeface="Arial" panose="020B0604020202020204" pitchFamily="34" charset="0"/>
                <a:ea typeface="宋体" panose="02010600030101010101" pitchFamily="2" charset="-122"/>
                <a:sym typeface="微软雅黑" panose="020B0503020204020204" charset="-122"/>
              </a:rPr>
              <a:t>指全体中的一部分，</a:t>
            </a:r>
            <a:r>
              <a:rPr lang="zh-CN" altLang="en-US" sz="2400" u="sng" dirty="0">
                <a:solidFill>
                  <a:srgbClr val="000000"/>
                </a:solidFill>
                <a:latin typeface="Arial" panose="020B0604020202020204" pitchFamily="34" charset="0"/>
                <a:ea typeface="宋体" panose="02010600030101010101" pitchFamily="2" charset="-122"/>
                <a:sym typeface="微软雅黑" panose="020B0503020204020204" charset="-122"/>
              </a:rPr>
              <a:t>且</a:t>
            </a:r>
            <a:r>
              <a:rPr lang="en-US" altLang="zh-CN" sz="2400" u="sng" dirty="0">
                <a:latin typeface="Arial" panose="020B0604020202020204" pitchFamily="34" charset="0"/>
                <a:ea typeface="宋体" panose="02010600030101010101" pitchFamily="2" charset="-122"/>
                <a:sym typeface="微软雅黑" panose="020B0503020204020204" charset="-122"/>
              </a:rPr>
              <a:t>of</a:t>
            </a:r>
            <a:r>
              <a:rPr lang="zh-CN" altLang="en-US" sz="2400" u="sng" dirty="0">
                <a:latin typeface="Arial" panose="020B0604020202020204" pitchFamily="34" charset="0"/>
                <a:ea typeface="宋体" panose="02010600030101010101" pitchFamily="2" charset="-122"/>
                <a:sym typeface="微软雅黑" panose="020B0503020204020204" charset="-122"/>
              </a:rPr>
              <a:t>后面的名词一般都表示人，不能表示物</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a:t>
            </a:r>
            <a:endParaRPr lang="zh-CN" altLang="en-US" sz="2400" dirty="0">
              <a:latin typeface="Arial" panose="020B0604020202020204" pitchFamily="34" charset="0"/>
              <a:ea typeface="宋体" panose="02010600030101010101" pitchFamily="2" charset="-122"/>
            </a:endParaRPr>
          </a:p>
          <a:p>
            <a:pPr marL="457200" indent="-457200">
              <a:lnSpc>
                <a:spcPct val="120000"/>
              </a:lnSpc>
              <a:buNone/>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例如：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two</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friends of </a:t>
            </a:r>
            <a:r>
              <a:rPr lang="en-US" altLang="zh-CN" sz="2400" u="sng" dirty="0">
                <a:solidFill>
                  <a:srgbClr val="FF00FF"/>
                </a:solidFill>
                <a:latin typeface="Arial" panose="020B0604020202020204" pitchFamily="34" charset="0"/>
                <a:ea typeface="宋体" panose="02010600030101010101" pitchFamily="2" charset="-122"/>
                <a:sym typeface="微软雅黑" panose="020B0503020204020204" charset="-122"/>
              </a:rPr>
              <a:t>my brother</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’s</a:t>
            </a:r>
            <a:endParaRPr lang="en-US" altLang="zh-CN" sz="2400" dirty="0">
              <a:latin typeface="Arial" panose="020B0604020202020204" pitchFamily="34" charset="0"/>
              <a:ea typeface="宋体" panose="02010600030101010101" pitchFamily="2" charset="-122"/>
            </a:endParaRPr>
          </a:p>
          <a:p>
            <a:pPr marL="457200" indent="-457200">
              <a:lnSpc>
                <a:spcPct val="120000"/>
              </a:lnSpc>
              <a:buNone/>
            </a:pP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that</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book of </a:t>
            </a:r>
            <a:r>
              <a:rPr lang="en-US" altLang="zh-CN" sz="2400" u="sng" dirty="0">
                <a:solidFill>
                  <a:srgbClr val="FF00FF"/>
                </a:solidFill>
                <a:latin typeface="Arial" panose="020B0604020202020204" pitchFamily="34" charset="0"/>
                <a:ea typeface="宋体" panose="02010600030101010101" pitchFamily="2" charset="-122"/>
                <a:sym typeface="微软雅黑" panose="020B0503020204020204" charset="-122"/>
              </a:rPr>
              <a:t>Li Ming</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’s </a:t>
            </a:r>
            <a:endPar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buNone/>
            </a:pP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a:t>
            </a:r>
            <a:endPar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buBlip>
                <a:blip r:embed="rId1"/>
              </a:buBlip>
            </a:pPr>
            <a:r>
              <a:rPr lang="zh-CN" altLang="en-US" sz="2400" b="1" dirty="0">
                <a:solidFill>
                  <a:srgbClr val="00B050"/>
                </a:solidFill>
                <a:latin typeface="Arial" panose="020B0604020202020204" pitchFamily="34" charset="0"/>
                <a:ea typeface="宋体" panose="02010600030101010101" pitchFamily="2" charset="-122"/>
                <a:sym typeface="微软雅黑" panose="020B0503020204020204" charset="-122"/>
              </a:rPr>
              <a:t>注意：</a:t>
            </a:r>
            <a:r>
              <a:rPr lang="en-US" altLang="zh-CN" sz="2400" b="1" dirty="0">
                <a:solidFill>
                  <a:srgbClr val="00B050"/>
                </a:solidFill>
                <a:latin typeface="Arial" panose="020B0604020202020204" pitchFamily="34" charset="0"/>
                <a:ea typeface="宋体" panose="02010600030101010101" pitchFamily="2" charset="-122"/>
                <a:sym typeface="微软雅黑" panose="020B0503020204020204" charset="-122"/>
              </a:rPr>
              <a:t>“of+</a:t>
            </a:r>
            <a:r>
              <a:rPr lang="zh-CN" altLang="en-US" sz="2400" b="1" dirty="0">
                <a:solidFill>
                  <a:srgbClr val="00B050"/>
                </a:solidFill>
                <a:latin typeface="Arial" panose="020B0604020202020204" pitchFamily="34" charset="0"/>
                <a:ea typeface="宋体" panose="02010600030101010101" pitchFamily="2" charset="-122"/>
                <a:sym typeface="微软雅黑" panose="020B0503020204020204" charset="-122"/>
              </a:rPr>
              <a:t>名词性物主代词（如</a:t>
            </a:r>
            <a:r>
              <a:rPr lang="en-US" altLang="zh-CN" sz="2400" b="1" dirty="0">
                <a:solidFill>
                  <a:srgbClr val="00B050"/>
                </a:solidFill>
                <a:latin typeface="Arial" panose="020B0604020202020204" pitchFamily="34" charset="0"/>
                <a:ea typeface="宋体" panose="02010600030101010101" pitchFamily="2" charset="-122"/>
                <a:sym typeface="微软雅黑" panose="020B0503020204020204" charset="-122"/>
              </a:rPr>
              <a:t>hers</a:t>
            </a:r>
            <a:r>
              <a:rPr lang="zh-CN" altLang="en-US" sz="2400" b="1" dirty="0">
                <a:solidFill>
                  <a:srgbClr val="00B050"/>
                </a:solidFill>
                <a:latin typeface="Arial" panose="020B0604020202020204" pitchFamily="34" charset="0"/>
                <a:ea typeface="宋体" panose="02010600030101010101" pitchFamily="2" charset="-122"/>
                <a:sym typeface="微软雅黑" panose="020B0503020204020204" charset="-122"/>
              </a:rPr>
              <a:t>、</a:t>
            </a:r>
            <a:r>
              <a:rPr lang="en-US" altLang="zh-CN" sz="2400" b="1" dirty="0">
                <a:solidFill>
                  <a:srgbClr val="00B050"/>
                </a:solidFill>
                <a:latin typeface="Arial" panose="020B0604020202020204" pitchFamily="34" charset="0"/>
                <a:ea typeface="宋体" panose="02010600030101010101" pitchFamily="2" charset="-122"/>
                <a:sym typeface="微软雅黑" panose="020B0503020204020204" charset="-122"/>
              </a:rPr>
              <a:t>mine</a:t>
            </a:r>
            <a:r>
              <a:rPr lang="zh-CN" altLang="en-US" sz="2400" b="1" dirty="0">
                <a:solidFill>
                  <a:srgbClr val="00B050"/>
                </a:solidFill>
                <a:latin typeface="Arial" panose="020B0604020202020204" pitchFamily="34" charset="0"/>
                <a:ea typeface="宋体" panose="02010600030101010101" pitchFamily="2" charset="-122"/>
                <a:sym typeface="微软雅黑" panose="020B0503020204020204" charset="-122"/>
              </a:rPr>
              <a:t>、</a:t>
            </a:r>
            <a:r>
              <a:rPr lang="en-US" altLang="zh-CN" sz="2400" b="1" dirty="0">
                <a:solidFill>
                  <a:srgbClr val="00B050"/>
                </a:solidFill>
                <a:latin typeface="Arial" panose="020B0604020202020204" pitchFamily="34" charset="0"/>
                <a:ea typeface="宋体" panose="02010600030101010101" pitchFamily="2" charset="-122"/>
                <a:sym typeface="微软雅黑" panose="020B0503020204020204" charset="-122"/>
              </a:rPr>
              <a:t>yours</a:t>
            </a:r>
            <a:r>
              <a:rPr lang="zh-CN" altLang="en-US" sz="2400" b="1" dirty="0">
                <a:solidFill>
                  <a:srgbClr val="00B050"/>
                </a:solidFill>
                <a:latin typeface="Arial" panose="020B0604020202020204" pitchFamily="34" charset="0"/>
                <a:ea typeface="宋体" panose="02010600030101010101" pitchFamily="2" charset="-122"/>
                <a:sym typeface="微软雅黑" panose="020B0503020204020204" charset="-122"/>
              </a:rPr>
              <a:t>）也是双重属格形式</a:t>
            </a: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a:t>
            </a:r>
            <a:endPar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endParaRPr>
          </a:p>
          <a:p>
            <a:pPr marL="457200" indent="-457200">
              <a:lnSpc>
                <a:spcPct val="120000"/>
              </a:lnSpc>
              <a:buNone/>
            </a:pPr>
            <a:r>
              <a:rPr lang="zh-CN" altLang="en-US" sz="2400" dirty="0">
                <a:solidFill>
                  <a:srgbClr val="000000"/>
                </a:solidFill>
                <a:latin typeface="Arial" panose="020B0604020202020204" pitchFamily="34" charset="0"/>
                <a:ea typeface="宋体" panose="02010600030101010101" pitchFamily="2" charset="-122"/>
                <a:sym typeface="微软雅黑" panose="020B0503020204020204" charset="-122"/>
              </a:rPr>
              <a:t>      例如：</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some</a:t>
            </a:r>
            <a:r>
              <a:rPr lang="en-US" altLang="zh-CN" sz="2400" dirty="0">
                <a:solidFill>
                  <a:srgbClr val="FF00FF"/>
                </a:solidFill>
                <a:latin typeface="Arial" panose="020B0604020202020204" pitchFamily="34" charset="0"/>
                <a:ea typeface="宋体" panose="02010600030101010101" pitchFamily="2" charset="-122"/>
                <a:sym typeface="微软雅黑" panose="020B0503020204020204" charset="-122"/>
              </a:rPr>
              <a:t> opinion of </a:t>
            </a:r>
            <a:r>
              <a:rPr lang="en-US" altLang="zh-CN" sz="2400" dirty="0">
                <a:solidFill>
                  <a:srgbClr val="FF0000"/>
                </a:solidFill>
                <a:latin typeface="Arial" panose="020B0604020202020204" pitchFamily="34" charset="0"/>
                <a:ea typeface="宋体" panose="02010600030101010101" pitchFamily="2" charset="-122"/>
                <a:sym typeface="微软雅黑" panose="020B0503020204020204" charset="-122"/>
              </a:rPr>
              <a:t>hers</a:t>
            </a:r>
            <a:r>
              <a:rPr lang="en-US" altLang="zh-CN" sz="2400" dirty="0">
                <a:solidFill>
                  <a:srgbClr val="000000"/>
                </a:solidFill>
                <a:latin typeface="Arial" panose="020B0604020202020204" pitchFamily="34" charset="0"/>
                <a:ea typeface="宋体" panose="02010600030101010101" pitchFamily="2" charset="-122"/>
                <a:sym typeface="微软雅黑" panose="020B0503020204020204" charset="-122"/>
              </a:rPr>
              <a:t> </a:t>
            </a:r>
            <a:endParaRPr lang="zh-CN" altLang="zh-CN" sz="2400">
              <a:latin typeface="Arial" panose="020B0604020202020204" pitchFamily="34" charset="0"/>
              <a:ea typeface="宋体" panose="02010600030101010101" pitchFamily="2" charset="-122"/>
            </a:endParaRPr>
          </a:p>
          <a:p>
            <a:pPr marL="457200" indent="-457200">
              <a:buNone/>
            </a:pPr>
            <a:endParaRPr lang="zh-CN" altLang="zh-CN" sz="2400" dirty="0">
              <a:latin typeface="Arial" panose="020B0604020202020204" pitchFamily="34" charset="0"/>
              <a:ea typeface="宋体" panose="02010600030101010101" pitchFamily="2" charset="-122"/>
              <a:sym typeface="宋体" panose="02010600030101010101" pitchFamily="2" charset="-122"/>
            </a:endParaRPr>
          </a:p>
        </p:txBody>
      </p:sp>
      <p:sp>
        <p:nvSpPr>
          <p:cNvPr id="2" name="矩形 1"/>
          <p:cNvSpPr/>
          <p:nvPr/>
        </p:nvSpPr>
        <p:spPr>
          <a:xfrm>
            <a:off x="133350" y="394335"/>
            <a:ext cx="2268220"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fontAlgn="base"/>
            <a:r>
              <a:rPr lang="en-US" altLang="zh-CN"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3. </a:t>
            </a:r>
            <a:r>
              <a:rPr lang="zh-CN" altLang="en-US" sz="3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双重属格</a:t>
            </a:r>
            <a:r>
              <a:rPr lang="en-US" altLang="zh-CN" sz="7200" b="1" strike="noStrike" noProof="1" dirty="0">
                <a:solidFill>
                  <a:schemeClr val="accent4"/>
                </a:solidFill>
                <a:effectLst/>
                <a:latin typeface="Arial" panose="020B0604020202020204" pitchFamily="34" charset="0"/>
                <a:ea typeface="宋体" panose="02010600030101010101" pitchFamily="2" charset="-122"/>
                <a:cs typeface="+mn-cs"/>
                <a:sym typeface="宋体" panose="02010600030101010101" pitchFamily="2" charset="-122"/>
              </a:rPr>
              <a:t> </a:t>
            </a:r>
            <a:endParaRPr lang="en-US" altLang="zh-CN" sz="7200" b="1" strike="noStrike" noProof="1" dirty="0">
              <a:solidFill>
                <a:schemeClr val="accent4"/>
              </a:solidFill>
              <a:effectLst/>
              <a:latin typeface="Arial" panose="020B0604020202020204" pitchFamily="34" charset="0"/>
              <a:ea typeface="宋体" panose="02010600030101010101" pitchFamily="2" charset="-122"/>
              <a:sym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1">
                                            <p:txEl>
                                              <p:charRg st="0" end="120"/>
                                            </p:txEl>
                                          </p:spTgt>
                                        </p:tgtEl>
                                        <p:attrNameLst>
                                          <p:attrName>style.visibility</p:attrName>
                                        </p:attrNameLst>
                                      </p:cBhvr>
                                      <p:to>
                                        <p:strVal val="visible"/>
                                      </p:to>
                                    </p:set>
                                    <p:animEffect transition="in" filter="barn(inVertical)">
                                      <p:cBhvr>
                                        <p:cTn id="7" dur="500"/>
                                        <p:tgtEl>
                                          <p:spTgt spid="5121">
                                            <p:txEl>
                                              <p:charRg st="0" end="1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1">
                                            <p:txEl>
                                              <p:charRg st="120" end="157"/>
                                            </p:txEl>
                                          </p:spTgt>
                                        </p:tgtEl>
                                        <p:attrNameLst>
                                          <p:attrName>style.visibility</p:attrName>
                                        </p:attrNameLst>
                                      </p:cBhvr>
                                      <p:to>
                                        <p:strVal val="visible"/>
                                      </p:to>
                                    </p:set>
                                    <p:animEffect transition="in" filter="barn(inVertical)">
                                      <p:cBhvr>
                                        <p:cTn id="12" dur="500"/>
                                        <p:tgtEl>
                                          <p:spTgt spid="5121">
                                            <p:txEl>
                                              <p:charRg st="120" end="1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1">
                                            <p:txEl>
                                              <p:charRg st="157" end="198"/>
                                            </p:txEl>
                                          </p:spTgt>
                                        </p:tgtEl>
                                        <p:attrNameLst>
                                          <p:attrName>style.visibility</p:attrName>
                                        </p:attrNameLst>
                                      </p:cBhvr>
                                      <p:to>
                                        <p:strVal val="visible"/>
                                      </p:to>
                                    </p:set>
                                    <p:animEffect transition="in" filter="barn(inVertical)">
                                      <p:cBhvr>
                                        <p:cTn id="17" dur="500"/>
                                        <p:tgtEl>
                                          <p:spTgt spid="5121">
                                            <p:txEl>
                                              <p:charRg st="157" end="1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1">
                                            <p:txEl>
                                              <p:charRg st="198" end="215"/>
                                            </p:txEl>
                                          </p:spTgt>
                                        </p:tgtEl>
                                        <p:attrNameLst>
                                          <p:attrName>style.visibility</p:attrName>
                                        </p:attrNameLst>
                                      </p:cBhvr>
                                      <p:to>
                                        <p:strVal val="visible"/>
                                      </p:to>
                                    </p:set>
                                    <p:animEffect transition="in" filter="barn(inVertical)">
                                      <p:cBhvr>
                                        <p:cTn id="22" dur="500"/>
                                        <p:tgtEl>
                                          <p:spTgt spid="5121">
                                            <p:txEl>
                                              <p:charRg st="198" end="2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1">
                                            <p:txEl>
                                              <p:charRg st="215" end="257"/>
                                            </p:txEl>
                                          </p:spTgt>
                                        </p:tgtEl>
                                        <p:attrNameLst>
                                          <p:attrName>style.visibility</p:attrName>
                                        </p:attrNameLst>
                                      </p:cBhvr>
                                      <p:to>
                                        <p:strVal val="visible"/>
                                      </p:to>
                                    </p:set>
                                    <p:animEffect transition="in" filter="barn(inVertical)">
                                      <p:cBhvr>
                                        <p:cTn id="27" dur="500"/>
                                        <p:tgtEl>
                                          <p:spTgt spid="5121">
                                            <p:txEl>
                                              <p:charRg st="215" end="2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1">
                                            <p:txEl>
                                              <p:charRg st="257" end="288"/>
                                            </p:txEl>
                                          </p:spTgt>
                                        </p:tgtEl>
                                        <p:attrNameLst>
                                          <p:attrName>style.visibility</p:attrName>
                                        </p:attrNameLst>
                                      </p:cBhvr>
                                      <p:to>
                                        <p:strVal val="visible"/>
                                      </p:to>
                                    </p:set>
                                    <p:animEffect transition="in" filter="barn(inVertical)">
                                      <p:cBhvr>
                                        <p:cTn id="32" dur="500"/>
                                        <p:tgtEl>
                                          <p:spTgt spid="5121">
                                            <p:txEl>
                                              <p:charRg st="257" end="2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50" y="442913"/>
            <a:ext cx="8140700" cy="442913"/>
          </a:xfrm>
        </p:spPr>
        <p:txBody>
          <a:bodyPr lIns="90170" tIns="46990" rIns="90170" bIns="4699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rPr>
              <a:t>现学现用 </a:t>
            </a:r>
            <a:endParaRPr kumimoji="0" lang="zh-CN" altLang="en-US" sz="2800" b="1" i="0" u="none" strike="noStrike" kern="1200" cap="none" spc="200" normalizeH="0" baseline="0" noProof="1">
              <a:solidFill>
                <a:schemeClr val="accent1"/>
              </a:solidFill>
              <a:effectLst>
                <a:outerShdw blurRad="38100" dist="25400" dir="5400000" algn="ctr" rotWithShape="0">
                  <a:srgbClr val="6E747A">
                    <a:alpha val="43000"/>
                  </a:srgbClr>
                </a:outerShdw>
              </a:effectLst>
              <a:uFillTx/>
              <a:latin typeface="叶根友毛笔行书2.0版" charset="-122"/>
              <a:ea typeface="叶根友毛笔行书2.0版" charset="-122"/>
              <a:cs typeface="+mj-cs"/>
            </a:endParaRPr>
          </a:p>
        </p:txBody>
      </p:sp>
      <p:sp>
        <p:nvSpPr>
          <p:cNvPr id="89090" name="Rectangle 4"/>
          <p:cNvSpPr/>
          <p:nvPr/>
        </p:nvSpPr>
        <p:spPr>
          <a:xfrm>
            <a:off x="0" y="1006475"/>
            <a:ext cx="10082213" cy="5630863"/>
          </a:xfrm>
          <a:prstGeom prst="rect">
            <a:avLst/>
          </a:prstGeom>
          <a:noFill/>
          <a:ln w="9525">
            <a:noFill/>
          </a:ln>
        </p:spPr>
        <p:txBody>
          <a:bodyPr anchor="ctr" anchorCtr="0">
            <a:spAutoFit/>
          </a:bodyPr>
          <a:p>
            <a:pPr indent="266700"/>
            <a:r>
              <a:rPr lang="en-US" altLang="zh-CN" sz="2400" dirty="0">
                <a:latin typeface="Arial" panose="020B0604020202020204" pitchFamily="34" charset="0"/>
                <a:ea typeface="宋体" panose="02010600030101010101" pitchFamily="2" charset="-122"/>
              </a:rPr>
              <a:t>(1) ________ mothers both work in this hospital.</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A. Jim and Bill's</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B. Jim's and Bill's</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C. Jim and Bill</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D. Jim's and Bill</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(2) In China, September 10th is ________.</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A. Teacher's Day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B. Teachers  Day </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C. Teacher Day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D. Teachers’ Day</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(3) Excuse me, where is the________</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a:p>
            <a:pPr indent="266700"/>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A. men‘s restroom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B. mens' restroom </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C. men‘s restrooms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D. men restrooms</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(4) The post office is a little far from here. It's about_____.</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A. thirty minutes's walk B. thirty minute's walk </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C. thirty minutes' walk  D. thirty minutes walk</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(5) Miss Yan is a friend of______.</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A. Mary's mother's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B. Mary's mother </a:t>
            </a:r>
            <a:endParaRPr lang="en-US" altLang="zh-CN" sz="2400" dirty="0">
              <a:latin typeface="Arial" panose="020B0604020202020204" pitchFamily="34" charset="0"/>
              <a:ea typeface="宋体" panose="02010600030101010101" pitchFamily="2" charset="-122"/>
            </a:endParaRPr>
          </a:p>
          <a:p>
            <a:pPr indent="266700"/>
            <a:r>
              <a:rPr lang="en-US" altLang="zh-CN" sz="2400" dirty="0">
                <a:latin typeface="Arial" panose="020B0604020202020204" pitchFamily="34" charset="0"/>
                <a:ea typeface="宋体" panose="02010600030101010101" pitchFamily="2" charset="-122"/>
              </a:rPr>
              <a:t>    C. mother‘s of Mary </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D. Mary mothers</a:t>
            </a:r>
            <a:endParaRPr lang="en-US" altLang="zh-CN" sz="2400" dirty="0">
              <a:latin typeface="Arial" panose="020B0604020202020204" pitchFamily="34" charset="0"/>
              <a:ea typeface="宋体" panose="02010600030101010101" pitchFamily="2" charset="-122"/>
            </a:endParaRPr>
          </a:p>
        </p:txBody>
      </p:sp>
      <p:sp>
        <p:nvSpPr>
          <p:cNvPr id="35845" name="Rectangle 5"/>
          <p:cNvSpPr/>
          <p:nvPr/>
        </p:nvSpPr>
        <p:spPr>
          <a:xfrm>
            <a:off x="1384300" y="885825"/>
            <a:ext cx="477838" cy="579438"/>
          </a:xfrm>
          <a:prstGeom prst="rect">
            <a:avLst/>
          </a:prstGeom>
          <a:noFill/>
          <a:ln w="9525">
            <a:noFill/>
          </a:ln>
        </p:spPr>
        <p:txBody>
          <a:bodyPr anchor="t" anchorCtr="0">
            <a:spAutoFit/>
          </a:bodyPr>
          <a:p>
            <a:r>
              <a:rPr lang="en-US" altLang="zh-CN" sz="3200" b="1" dirty="0">
                <a:solidFill>
                  <a:srgbClr val="FFFF00"/>
                </a:solidFill>
                <a:latin typeface="Arial" panose="020B0604020202020204" pitchFamily="34" charset="0"/>
                <a:ea typeface="宋体" panose="02010600030101010101" pitchFamily="2" charset="-122"/>
              </a:rPr>
              <a:t>B</a:t>
            </a:r>
            <a:endParaRPr lang="en-US" altLang="zh-CN" sz="3200" b="1" dirty="0">
              <a:solidFill>
                <a:srgbClr val="FFFF00"/>
              </a:solidFill>
              <a:latin typeface="Arial" panose="020B0604020202020204" pitchFamily="34" charset="0"/>
              <a:ea typeface="宋体" panose="02010600030101010101" pitchFamily="2" charset="-122"/>
            </a:endParaRPr>
          </a:p>
        </p:txBody>
      </p:sp>
      <p:sp>
        <p:nvSpPr>
          <p:cNvPr id="35846" name="Rectangle 6"/>
          <p:cNvSpPr/>
          <p:nvPr/>
        </p:nvSpPr>
        <p:spPr>
          <a:xfrm>
            <a:off x="4862513" y="1976438"/>
            <a:ext cx="477837" cy="579437"/>
          </a:xfrm>
          <a:prstGeom prst="rect">
            <a:avLst/>
          </a:prstGeom>
          <a:noFill/>
          <a:ln w="9525">
            <a:noFill/>
          </a:ln>
        </p:spPr>
        <p:txBody>
          <a:bodyPr anchor="t" anchorCtr="0">
            <a:spAutoFit/>
          </a:bodyPr>
          <a:p>
            <a:r>
              <a:rPr lang="en-US" altLang="zh-CN" sz="3200" b="1" dirty="0">
                <a:solidFill>
                  <a:srgbClr val="FFFF00"/>
                </a:solidFill>
                <a:latin typeface="Arial" panose="020B0604020202020204" pitchFamily="34" charset="0"/>
                <a:ea typeface="宋体" panose="02010600030101010101" pitchFamily="2" charset="-122"/>
              </a:rPr>
              <a:t>D</a:t>
            </a:r>
            <a:endParaRPr lang="en-US" altLang="zh-CN" sz="3200" b="1" dirty="0">
              <a:solidFill>
                <a:srgbClr val="FFFF00"/>
              </a:solidFill>
              <a:latin typeface="Arial" panose="020B0604020202020204" pitchFamily="34" charset="0"/>
              <a:ea typeface="宋体" panose="02010600030101010101" pitchFamily="2" charset="-122"/>
            </a:endParaRPr>
          </a:p>
        </p:txBody>
      </p:sp>
      <p:sp>
        <p:nvSpPr>
          <p:cNvPr id="35847" name="Rectangle 7"/>
          <p:cNvSpPr/>
          <p:nvPr/>
        </p:nvSpPr>
        <p:spPr>
          <a:xfrm>
            <a:off x="4978400" y="3138488"/>
            <a:ext cx="477838" cy="579437"/>
          </a:xfrm>
          <a:prstGeom prst="rect">
            <a:avLst/>
          </a:prstGeom>
          <a:noFill/>
          <a:ln w="9525">
            <a:noFill/>
          </a:ln>
        </p:spPr>
        <p:txBody>
          <a:bodyPr anchor="t" anchorCtr="0">
            <a:spAutoFit/>
          </a:bodyPr>
          <a:p>
            <a:r>
              <a:rPr lang="en-US" altLang="zh-CN" sz="3200" b="1" dirty="0">
                <a:solidFill>
                  <a:srgbClr val="FFFF00"/>
                </a:solidFill>
                <a:latin typeface="Arial" panose="020B0604020202020204" pitchFamily="34" charset="0"/>
                <a:ea typeface="宋体" panose="02010600030101010101" pitchFamily="2" charset="-122"/>
              </a:rPr>
              <a:t>A</a:t>
            </a:r>
            <a:endParaRPr lang="en-US" altLang="zh-CN" sz="3200" b="1" dirty="0">
              <a:solidFill>
                <a:srgbClr val="FFFF00"/>
              </a:solidFill>
              <a:latin typeface="Arial" panose="020B0604020202020204" pitchFamily="34" charset="0"/>
              <a:ea typeface="宋体" panose="02010600030101010101" pitchFamily="2" charset="-122"/>
            </a:endParaRPr>
          </a:p>
        </p:txBody>
      </p:sp>
      <p:sp>
        <p:nvSpPr>
          <p:cNvPr id="35848" name="Rectangle 8"/>
          <p:cNvSpPr/>
          <p:nvPr/>
        </p:nvSpPr>
        <p:spPr>
          <a:xfrm>
            <a:off x="7421563" y="4040188"/>
            <a:ext cx="477837" cy="579437"/>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C</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35849" name="Rectangle 9"/>
          <p:cNvSpPr/>
          <p:nvPr/>
        </p:nvSpPr>
        <p:spPr>
          <a:xfrm>
            <a:off x="4049713" y="5219700"/>
            <a:ext cx="477837" cy="579438"/>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A</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5" name="Rectangle 5"/>
          <p:cNvSpPr/>
          <p:nvPr/>
        </p:nvSpPr>
        <p:spPr>
          <a:xfrm>
            <a:off x="1374775" y="885825"/>
            <a:ext cx="477838" cy="579438"/>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B</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6" name="Rectangle 6"/>
          <p:cNvSpPr/>
          <p:nvPr/>
        </p:nvSpPr>
        <p:spPr>
          <a:xfrm>
            <a:off x="4852988" y="1976438"/>
            <a:ext cx="477837" cy="579437"/>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D</a:t>
            </a:r>
            <a:endParaRPr lang="en-US" altLang="zh-CN" sz="3200" b="1" dirty="0">
              <a:solidFill>
                <a:srgbClr val="FF0000"/>
              </a:solidFill>
              <a:latin typeface="Arial" panose="020B0604020202020204" pitchFamily="34" charset="0"/>
              <a:ea typeface="宋体" panose="02010600030101010101" pitchFamily="2" charset="-122"/>
            </a:endParaRPr>
          </a:p>
        </p:txBody>
      </p:sp>
      <p:sp>
        <p:nvSpPr>
          <p:cNvPr id="7" name="Rectangle 7"/>
          <p:cNvSpPr/>
          <p:nvPr/>
        </p:nvSpPr>
        <p:spPr>
          <a:xfrm>
            <a:off x="4968875" y="3138488"/>
            <a:ext cx="477838" cy="579437"/>
          </a:xfrm>
          <a:prstGeom prst="rect">
            <a:avLst/>
          </a:prstGeom>
          <a:noFill/>
          <a:ln w="9525">
            <a:noFill/>
          </a:ln>
        </p:spPr>
        <p:txBody>
          <a:bodyPr anchor="t" anchorCtr="0">
            <a:spAutoFit/>
          </a:bodyPr>
          <a:p>
            <a:r>
              <a:rPr lang="en-US" altLang="zh-CN" sz="3200" b="1" dirty="0">
                <a:solidFill>
                  <a:srgbClr val="FF0000"/>
                </a:solidFill>
                <a:latin typeface="Arial" panose="020B0604020202020204" pitchFamily="34" charset="0"/>
                <a:ea typeface="宋体" panose="02010600030101010101" pitchFamily="2" charset="-122"/>
              </a:rPr>
              <a:t>A</a:t>
            </a:r>
            <a:endParaRPr lang="en-US" altLang="zh-CN" sz="3200" b="1" dirty="0">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blinds(horizontal)">
                                      <p:cBhvr>
                                        <p:cTn id="10" dur="500"/>
                                        <p:tgtEl>
                                          <p:spTgt spid="358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5846"/>
                                        </p:tgtEl>
                                        <p:attrNameLst>
                                          <p:attrName>style.visibility</p:attrName>
                                        </p:attrNameLst>
                                      </p:cBhvr>
                                      <p:to>
                                        <p:strVal val="visible"/>
                                      </p:to>
                                    </p:set>
                                    <p:animEffect transition="in" filter="blinds(horizontal)">
                                      <p:cBhvr>
                                        <p:cTn id="15" dur="500"/>
                                        <p:tgtEl>
                                          <p:spTgt spid="3584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blinds(horizontal)">
                                      <p:cBhvr>
                                        <p:cTn id="23" dur="500"/>
                                        <p:tgtEl>
                                          <p:spTgt spid="3584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848"/>
                                        </p:tgtEl>
                                        <p:attrNameLst>
                                          <p:attrName>style.visibility</p:attrName>
                                        </p:attrNameLst>
                                      </p:cBhvr>
                                      <p:to>
                                        <p:strVal val="visible"/>
                                      </p:to>
                                    </p:set>
                                    <p:animEffect transition="in" filter="blinds(horizontal)">
                                      <p:cBhvr>
                                        <p:cTn id="31" dur="500"/>
                                        <p:tgtEl>
                                          <p:spTgt spid="3584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5849"/>
                                        </p:tgtEl>
                                        <p:attrNameLst>
                                          <p:attrName>style.visibility</p:attrName>
                                        </p:attrNameLst>
                                      </p:cBhvr>
                                      <p:to>
                                        <p:strVal val="visible"/>
                                      </p:to>
                                    </p:set>
                                    <p:animEffect transition="in" filter="blinds(horizontal)">
                                      <p:cBhvr>
                                        <p:cTn id="36"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P spid="35847" grpId="0"/>
      <p:bldP spid="35848" grpId="0"/>
      <p:bldP spid="35849" grpId="0"/>
      <p:bldP spid="5"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五、名词的句法功能</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2" name="文本框 1"/>
          <p:cNvSpPr txBox="1"/>
          <p:nvPr/>
        </p:nvSpPr>
        <p:spPr>
          <a:xfrm>
            <a:off x="478790" y="1178560"/>
            <a:ext cx="8187055" cy="429894"/>
          </a:xfrm>
          <a:prstGeom prst="rect">
            <a:avLst/>
          </a:prstGeom>
          <a:noFill/>
        </p:spPr>
        <p:txBody>
          <a:bodyPr wrap="square" rtlCol="0">
            <a:spAutoFit/>
            <a:scene3d>
              <a:camera prst="orthographicFront"/>
              <a:lightRig rig="threePt" dir="t"/>
            </a:scene3d>
          </a:bodyPr>
          <a:p>
            <a:r>
              <a:rPr lang="zh-CN" altLang="en-US" sz="2200" b="1" noProof="1">
                <a:solidFill>
                  <a:srgbClr val="0070C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名词在句中主要作主语、宾语、表语、同位语、定语、补语。</a:t>
            </a:r>
            <a:endParaRPr lang="zh-CN" altLang="en-US" sz="2200" b="1" noProof="1">
              <a:solidFill>
                <a:srgbClr val="0070C0"/>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endParaRPr>
          </a:p>
        </p:txBody>
      </p:sp>
      <p:sp>
        <p:nvSpPr>
          <p:cNvPr id="3" name="文本框 2"/>
          <p:cNvSpPr txBox="1"/>
          <p:nvPr/>
        </p:nvSpPr>
        <p:spPr>
          <a:xfrm>
            <a:off x="595313" y="2014538"/>
            <a:ext cx="7318375" cy="706438"/>
          </a:xfrm>
          <a:prstGeom prst="rect">
            <a:avLst/>
          </a:prstGeom>
          <a:gradFill>
            <a:gsLst>
              <a:gs pos="92000">
                <a:srgbClr val="F1CCBA"/>
              </a:gs>
              <a:gs pos="0">
                <a:srgbClr val="F6E7E5"/>
              </a:gs>
            </a:gsLst>
            <a:lin scaled="1"/>
          </a:gradFill>
        </p:spPr>
        <p:txBody>
          <a:bodyPr wrap="square" rtlCol="0">
            <a:spAutoFit/>
          </a:bodyPr>
          <a:p>
            <a:r>
              <a:rPr lang="en-US" altLang="zh-CN" sz="2000" noProof="1">
                <a:latin typeface="Arial" panose="020B0604020202020204" pitchFamily="34" charset="0"/>
                <a:ea typeface="宋体" panose="02010600030101010101" pitchFamily="2" charset="-122"/>
                <a:cs typeface="+mn-cs"/>
              </a:rPr>
              <a:t>1</a:t>
            </a:r>
            <a:r>
              <a:rPr lang="zh-CN" altLang="en-US" sz="2000" noProof="1">
                <a:latin typeface="Arial" panose="020B0604020202020204" pitchFamily="34" charset="0"/>
                <a:ea typeface="宋体" panose="02010600030101010101" pitchFamily="2" charset="-122"/>
                <a:cs typeface="+mn-cs"/>
              </a:rPr>
              <a:t>、作主语</a:t>
            </a:r>
            <a:endParaRPr lang="zh-CN" altLang="en-US" sz="2000" noProof="1"/>
          </a:p>
          <a:p>
            <a:r>
              <a:rPr lang="zh-CN" altLang="en-US" sz="2000" noProof="1">
                <a:latin typeface="Arial" panose="020B0604020202020204" pitchFamily="34" charset="0"/>
                <a:ea typeface="宋体" panose="02010600030101010101" pitchFamily="2" charset="-122"/>
                <a:cs typeface="+mn-cs"/>
              </a:rPr>
              <a:t>如：</a:t>
            </a:r>
            <a:r>
              <a:rPr lang="en-US" altLang="zh-CN" sz="2000" u="sng" noProof="1">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Self-confidence</a:t>
            </a:r>
            <a:r>
              <a:rPr lang="en-US" altLang="zh-CN" sz="2000" noProof="1">
                <a:latin typeface="Arial" panose="020B0604020202020204" pitchFamily="34" charset="0"/>
                <a:ea typeface="宋体" panose="02010600030101010101" pitchFamily="2" charset="-122"/>
                <a:cs typeface="+mn-cs"/>
              </a:rPr>
              <a:t> is the key to success.</a:t>
            </a:r>
            <a:endParaRPr lang="en-US" altLang="zh-CN" sz="2000" noProof="1"/>
          </a:p>
        </p:txBody>
      </p:sp>
      <p:sp>
        <p:nvSpPr>
          <p:cNvPr id="4" name="文本框 3"/>
          <p:cNvSpPr txBox="1"/>
          <p:nvPr/>
        </p:nvSpPr>
        <p:spPr>
          <a:xfrm>
            <a:off x="595313" y="3114675"/>
            <a:ext cx="7318375" cy="706438"/>
          </a:xfrm>
          <a:prstGeom prst="rect">
            <a:avLst/>
          </a:prstGeom>
          <a:gradFill>
            <a:gsLst>
              <a:gs pos="92000">
                <a:srgbClr val="F1CCBA"/>
              </a:gs>
              <a:gs pos="0">
                <a:srgbClr val="F6E7E5"/>
              </a:gs>
            </a:gsLst>
            <a:lin scaled="1"/>
          </a:gradFill>
        </p:spPr>
        <p:txBody>
          <a:bodyPr wrap="square" rtlCol="0">
            <a:spAutoFit/>
          </a:bodyPr>
          <a:p>
            <a:r>
              <a:rPr lang="en-US" altLang="zh-CN" sz="2000" noProof="1">
                <a:latin typeface="Arial" panose="020B0604020202020204" pitchFamily="34" charset="0"/>
                <a:ea typeface="宋体" panose="02010600030101010101" pitchFamily="2" charset="-122"/>
                <a:cs typeface="+mn-cs"/>
              </a:rPr>
              <a:t>2</a:t>
            </a:r>
            <a:r>
              <a:rPr lang="zh-CN" altLang="en-US" sz="2000" noProof="1">
                <a:latin typeface="Arial" panose="020B0604020202020204" pitchFamily="34" charset="0"/>
                <a:ea typeface="宋体" panose="02010600030101010101" pitchFamily="2" charset="-122"/>
                <a:cs typeface="+mn-cs"/>
              </a:rPr>
              <a:t>、作宾语</a:t>
            </a:r>
            <a:endParaRPr lang="zh-CN" altLang="en-US" sz="2000" noProof="1"/>
          </a:p>
          <a:p>
            <a:r>
              <a:rPr lang="zh-CN" altLang="en-US" sz="2000" noProof="1">
                <a:latin typeface="Arial" panose="020B0604020202020204" pitchFamily="34" charset="0"/>
                <a:ea typeface="宋体" panose="02010600030101010101" pitchFamily="2" charset="-122"/>
                <a:cs typeface="+mn-cs"/>
              </a:rPr>
              <a:t>如：</a:t>
            </a:r>
            <a:r>
              <a:rPr lang="en-US" altLang="zh-CN" sz="2000" noProof="1">
                <a:latin typeface="Arial" panose="020B0604020202020204" pitchFamily="34" charset="0"/>
                <a:ea typeface="宋体" panose="02010600030101010101" pitchFamily="2" charset="-122"/>
                <a:cs typeface="+mn-cs"/>
              </a:rPr>
              <a:t>Real friends can give you </a:t>
            </a:r>
            <a:r>
              <a:rPr lang="en-US" altLang="zh-CN" sz="2000" u="sng" noProof="1">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suggestions</a:t>
            </a:r>
            <a:r>
              <a:rPr lang="en-US" altLang="zh-CN" sz="2000" noProof="1">
                <a:latin typeface="Arial" panose="020B0604020202020204" pitchFamily="34" charset="0"/>
                <a:ea typeface="宋体" panose="02010600030101010101" pitchFamily="2" charset="-122"/>
                <a:cs typeface="+mn-cs"/>
              </a:rPr>
              <a:t> openly.</a:t>
            </a:r>
            <a:endParaRPr lang="en-US" altLang="zh-CN" sz="2000" noProof="1"/>
          </a:p>
        </p:txBody>
      </p:sp>
      <p:sp>
        <p:nvSpPr>
          <p:cNvPr id="5" name="文本框 4"/>
          <p:cNvSpPr txBox="1"/>
          <p:nvPr/>
        </p:nvSpPr>
        <p:spPr>
          <a:xfrm>
            <a:off x="595313" y="4283075"/>
            <a:ext cx="7318375" cy="706438"/>
          </a:xfrm>
          <a:prstGeom prst="rect">
            <a:avLst/>
          </a:prstGeom>
          <a:gradFill>
            <a:gsLst>
              <a:gs pos="92000">
                <a:srgbClr val="F1CCBA"/>
              </a:gs>
              <a:gs pos="0">
                <a:srgbClr val="F6E7E5"/>
              </a:gs>
            </a:gsLst>
            <a:lin scaled="1"/>
          </a:gradFill>
        </p:spPr>
        <p:txBody>
          <a:bodyPr wrap="square" rtlCol="0">
            <a:spAutoFit/>
          </a:bodyPr>
          <a:p>
            <a:r>
              <a:rPr lang="en-US" altLang="zh-CN" sz="2000" noProof="1">
                <a:latin typeface="Arial" panose="020B0604020202020204" pitchFamily="34" charset="0"/>
                <a:ea typeface="宋体" panose="02010600030101010101" pitchFamily="2" charset="-122"/>
                <a:cs typeface="+mn-cs"/>
              </a:rPr>
              <a:t>3</a:t>
            </a:r>
            <a:r>
              <a:rPr lang="zh-CN" altLang="en-US" sz="2000" noProof="1">
                <a:latin typeface="Arial" panose="020B0604020202020204" pitchFamily="34" charset="0"/>
                <a:ea typeface="宋体" panose="02010600030101010101" pitchFamily="2" charset="-122"/>
                <a:cs typeface="+mn-cs"/>
              </a:rPr>
              <a:t>、作表语</a:t>
            </a:r>
            <a:endParaRPr lang="zh-CN" altLang="en-US" sz="2000" noProof="1"/>
          </a:p>
          <a:p>
            <a:r>
              <a:rPr lang="zh-CN" altLang="en-US" sz="2000" noProof="1">
                <a:latin typeface="Arial" panose="020B0604020202020204" pitchFamily="34" charset="0"/>
                <a:ea typeface="宋体" panose="02010600030101010101" pitchFamily="2" charset="-122"/>
                <a:cs typeface="+mn-cs"/>
              </a:rPr>
              <a:t>如：</a:t>
            </a:r>
            <a:r>
              <a:rPr lang="en-US" altLang="zh-CN" sz="2000" noProof="1">
                <a:latin typeface="Arial" panose="020B0604020202020204" pitchFamily="34" charset="0"/>
                <a:ea typeface="宋体" panose="02010600030101010101" pitchFamily="2" charset="-122"/>
                <a:cs typeface="+mn-cs"/>
              </a:rPr>
              <a:t>When you begin to love your work, life will be a</a:t>
            </a:r>
            <a:r>
              <a:rPr lang="en-US" altLang="zh-CN" sz="2000" u="sng" noProof="1">
                <a:latin typeface="Arial" panose="020B0604020202020204" pitchFamily="34" charset="0"/>
                <a:ea typeface="宋体" panose="02010600030101010101" pitchFamily="2" charset="-122"/>
                <a:cs typeface="+mn-cs"/>
              </a:rPr>
              <a:t> </a:t>
            </a:r>
            <a:r>
              <a:rPr lang="en-US" altLang="zh-CN" sz="2000" u="sng" noProof="1">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joy</a:t>
            </a:r>
            <a:r>
              <a:rPr lang="en-US" altLang="zh-CN" sz="2000" noProof="1">
                <a:latin typeface="Arial" panose="020B0604020202020204" pitchFamily="34" charset="0"/>
                <a:ea typeface="宋体" panose="02010600030101010101" pitchFamily="2" charset="-122"/>
                <a:cs typeface="+mn-cs"/>
              </a:rPr>
              <a:t>.</a:t>
            </a:r>
            <a:endParaRPr lang="en-US" altLang="zh-CN" sz="2000" noProof="1"/>
          </a:p>
        </p:txBody>
      </p:sp>
      <p:sp>
        <p:nvSpPr>
          <p:cNvPr id="6" name="文本框 5"/>
          <p:cNvSpPr txBox="1"/>
          <p:nvPr/>
        </p:nvSpPr>
        <p:spPr>
          <a:xfrm>
            <a:off x="595313" y="5400675"/>
            <a:ext cx="7318375" cy="708025"/>
          </a:xfrm>
          <a:prstGeom prst="rect">
            <a:avLst/>
          </a:prstGeom>
          <a:gradFill>
            <a:gsLst>
              <a:gs pos="92000">
                <a:srgbClr val="F1CCBA"/>
              </a:gs>
              <a:gs pos="0">
                <a:srgbClr val="F6E7E5"/>
              </a:gs>
            </a:gsLst>
            <a:lin scaled="1"/>
          </a:gradFill>
        </p:spPr>
        <p:txBody>
          <a:bodyPr wrap="square" rtlCol="0">
            <a:spAutoFit/>
          </a:bodyPr>
          <a:p>
            <a:r>
              <a:rPr lang="en-US" altLang="zh-CN" sz="2000" noProof="1">
                <a:latin typeface="Arial" panose="020B0604020202020204" pitchFamily="34" charset="0"/>
                <a:ea typeface="宋体" panose="02010600030101010101" pitchFamily="2" charset="-122"/>
                <a:cs typeface="+mn-cs"/>
              </a:rPr>
              <a:t>4</a:t>
            </a:r>
            <a:r>
              <a:rPr lang="zh-CN" altLang="en-US" sz="2000" noProof="1">
                <a:latin typeface="Arial" panose="020B0604020202020204" pitchFamily="34" charset="0"/>
                <a:ea typeface="宋体" panose="02010600030101010101" pitchFamily="2" charset="-122"/>
                <a:cs typeface="+mn-cs"/>
              </a:rPr>
              <a:t>、作同位语</a:t>
            </a:r>
            <a:endParaRPr lang="zh-CN" altLang="en-US" sz="2000" noProof="1"/>
          </a:p>
          <a:p>
            <a:r>
              <a:rPr lang="zh-CN" altLang="en-US" sz="2000" noProof="1">
                <a:latin typeface="Arial" panose="020B0604020202020204" pitchFamily="34" charset="0"/>
                <a:ea typeface="宋体" panose="02010600030101010101" pitchFamily="2" charset="-122"/>
                <a:cs typeface="+mn-cs"/>
              </a:rPr>
              <a:t>如：</a:t>
            </a:r>
            <a:r>
              <a:rPr lang="en-US" altLang="zh-CN" sz="2000" noProof="1">
                <a:latin typeface="Arial" panose="020B0604020202020204" pitchFamily="34" charset="0"/>
                <a:ea typeface="宋体" panose="02010600030101010101" pitchFamily="2" charset="-122"/>
                <a:cs typeface="+mn-cs"/>
              </a:rPr>
              <a:t>We </a:t>
            </a:r>
            <a:r>
              <a:rPr lang="en-US" altLang="zh-CN" sz="2000" u="sng" noProof="1">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students</a:t>
            </a:r>
            <a:r>
              <a:rPr lang="en-US" altLang="zh-CN" sz="2000" noProof="1">
                <a:latin typeface="Arial" panose="020B0604020202020204" pitchFamily="34" charset="0"/>
                <a:ea typeface="宋体" panose="02010600030101010101" pitchFamily="2" charset="-122"/>
                <a:cs typeface="+mn-cs"/>
              </a:rPr>
              <a:t> need to develop our interests fully.</a:t>
            </a:r>
            <a:endParaRPr lang="en-US" altLang="zh-CN" sz="2000" noProof="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36588" y="2416175"/>
            <a:ext cx="7343775" cy="708025"/>
          </a:xfrm>
          <a:prstGeom prst="rect">
            <a:avLst/>
          </a:prstGeom>
          <a:gradFill>
            <a:gsLst>
              <a:gs pos="92000">
                <a:srgbClr val="F1CCBA"/>
              </a:gs>
              <a:gs pos="0">
                <a:srgbClr val="F6E7E5"/>
              </a:gs>
            </a:gsLst>
            <a:lin scaled="1"/>
          </a:gradFill>
        </p:spPr>
        <p:txBody>
          <a:bodyPr wrap="square" rtlCol="0">
            <a:spAutoFit/>
          </a:bodyPr>
          <a:p>
            <a:r>
              <a:rPr lang="en-US" altLang="zh-CN" sz="2000" noProof="1">
                <a:latin typeface="Arial" panose="020B0604020202020204" pitchFamily="34" charset="0"/>
                <a:ea typeface="宋体" panose="02010600030101010101" pitchFamily="2" charset="-122"/>
                <a:cs typeface="+mn-cs"/>
              </a:rPr>
              <a:t>6</a:t>
            </a:r>
            <a:r>
              <a:rPr lang="zh-CN" altLang="en-US" sz="2000" noProof="1">
                <a:latin typeface="Arial" panose="020B0604020202020204" pitchFamily="34" charset="0"/>
                <a:ea typeface="宋体" panose="02010600030101010101" pitchFamily="2" charset="-122"/>
                <a:cs typeface="+mn-cs"/>
              </a:rPr>
              <a:t>、作补语</a:t>
            </a:r>
            <a:endParaRPr lang="zh-CN" altLang="en-US" sz="2000" noProof="1"/>
          </a:p>
          <a:p>
            <a:r>
              <a:rPr lang="zh-CN" altLang="en-US" sz="2000" noProof="1">
                <a:latin typeface="Arial" panose="020B0604020202020204" pitchFamily="34" charset="0"/>
                <a:ea typeface="宋体" panose="02010600030101010101" pitchFamily="2" charset="-122"/>
                <a:cs typeface="+mn-cs"/>
              </a:rPr>
              <a:t>如：</a:t>
            </a:r>
            <a:r>
              <a:rPr lang="en-US" altLang="zh-CN" sz="2000" noProof="1">
                <a:latin typeface="Arial" panose="020B0604020202020204" pitchFamily="34" charset="0"/>
                <a:ea typeface="宋体" panose="02010600030101010101" pitchFamily="2" charset="-122"/>
                <a:cs typeface="+mn-cs"/>
              </a:rPr>
              <a:t>Education is hard work, but it can be made interesting </a:t>
            </a:r>
            <a:r>
              <a:rPr lang="en-US" altLang="zh-CN" sz="2000" u="sng" noProof="1">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work</a:t>
            </a:r>
            <a:r>
              <a:rPr lang="en-US" altLang="zh-CN" sz="2000" noProof="1">
                <a:latin typeface="Arial" panose="020B0604020202020204" pitchFamily="34" charset="0"/>
                <a:ea typeface="宋体" panose="02010600030101010101" pitchFamily="2" charset="-122"/>
                <a:cs typeface="+mn-cs"/>
              </a:rPr>
              <a:t>.</a:t>
            </a:r>
            <a:endParaRPr lang="en-US" altLang="zh-CN" sz="2000" noProof="1"/>
          </a:p>
        </p:txBody>
      </p:sp>
      <p:sp>
        <p:nvSpPr>
          <p:cNvPr id="44033" name="标题 1"/>
          <p:cNvSpPr>
            <a:spLocks noGrp="1"/>
          </p:cNvSpPr>
          <p:nvPr>
            <p:ph type="title"/>
          </p:nvPr>
        </p:nvSpPr>
        <p:spPr>
          <a:xfrm>
            <a:off x="501650" y="442913"/>
            <a:ext cx="8140700" cy="442913"/>
          </a:xfrm>
        </p:spPr>
        <p:txBody>
          <a:bodyPr wrap="square" lIns="90170" tIns="46990" rIns="90170" bIns="46990" rtlCol="0" anchor="ctr" anchorCtr="0">
            <a:noAutofit/>
          </a:bodyPr>
          <a:p>
            <a:pPr marL="0" marR="0" indent="0" algn="l" defTabSz="6858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rPr>
              <a:t>五、名词的句法功能</a:t>
            </a:r>
            <a:endParaRPr kumimoji="0" lang="zh-CN" altLang="en-US" sz="28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微软雅黑" panose="020B0503020204020204" charset="-122"/>
            </a:endParaRPr>
          </a:p>
        </p:txBody>
      </p:sp>
      <p:sp>
        <p:nvSpPr>
          <p:cNvPr id="7" name="文本框 6"/>
          <p:cNvSpPr txBox="1"/>
          <p:nvPr/>
        </p:nvSpPr>
        <p:spPr>
          <a:xfrm>
            <a:off x="649288" y="1343025"/>
            <a:ext cx="7318375" cy="706438"/>
          </a:xfrm>
          <a:prstGeom prst="rect">
            <a:avLst/>
          </a:prstGeom>
          <a:gradFill>
            <a:gsLst>
              <a:gs pos="92000">
                <a:srgbClr val="F1CCBA"/>
              </a:gs>
              <a:gs pos="0">
                <a:srgbClr val="F6E7E5"/>
              </a:gs>
            </a:gsLst>
            <a:lin scaled="1"/>
          </a:gradFill>
        </p:spPr>
        <p:txBody>
          <a:bodyPr wrap="square" rtlCol="0">
            <a:spAutoFit/>
          </a:bodyPr>
          <a:p>
            <a:r>
              <a:rPr lang="en-US" altLang="zh-CN" sz="2000" noProof="1">
                <a:latin typeface="Arial" panose="020B0604020202020204" pitchFamily="34" charset="0"/>
                <a:ea typeface="宋体" panose="02010600030101010101" pitchFamily="2" charset="-122"/>
                <a:cs typeface="+mn-cs"/>
              </a:rPr>
              <a:t>5</a:t>
            </a:r>
            <a:r>
              <a:rPr lang="zh-CN" altLang="en-US" sz="2000" noProof="1">
                <a:latin typeface="Arial" panose="020B0604020202020204" pitchFamily="34" charset="0"/>
                <a:ea typeface="宋体" panose="02010600030101010101" pitchFamily="2" charset="-122"/>
                <a:cs typeface="+mn-cs"/>
              </a:rPr>
              <a:t>、作定语</a:t>
            </a:r>
            <a:endParaRPr lang="zh-CN" altLang="en-US" sz="2000" noProof="1"/>
          </a:p>
          <a:p>
            <a:r>
              <a:rPr lang="zh-CN" altLang="en-US" sz="2000" noProof="1">
                <a:latin typeface="Arial" panose="020B0604020202020204" pitchFamily="34" charset="0"/>
                <a:ea typeface="宋体" panose="02010600030101010101" pitchFamily="2" charset="-122"/>
                <a:cs typeface="+mn-cs"/>
              </a:rPr>
              <a:t>如：</a:t>
            </a:r>
            <a:r>
              <a:rPr lang="en-US" altLang="zh-CN" sz="2000" noProof="1">
                <a:latin typeface="Arial" panose="020B0604020202020204" pitchFamily="34" charset="0"/>
                <a:ea typeface="宋体" panose="02010600030101010101" pitchFamily="2" charset="-122"/>
                <a:cs typeface="+mn-cs"/>
              </a:rPr>
              <a:t>That </a:t>
            </a:r>
            <a:r>
              <a:rPr lang="en-US" altLang="zh-CN" sz="2000" u="sng" noProof="1">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baby</a:t>
            </a:r>
            <a:r>
              <a:rPr lang="en-US" altLang="zh-CN" sz="2000" noProof="1">
                <a:latin typeface="Arial" panose="020B0604020202020204" pitchFamily="34" charset="0"/>
                <a:ea typeface="宋体" panose="02010600030101010101" pitchFamily="2" charset="-122"/>
                <a:cs typeface="+mn-cs"/>
              </a:rPr>
              <a:t> girl is a new member of our family.</a:t>
            </a:r>
            <a:endParaRPr lang="en-US" altLang="zh-CN" sz="2000" noProof="1"/>
          </a:p>
        </p:txBody>
      </p:sp>
      <p:sp>
        <p:nvSpPr>
          <p:cNvPr id="3" name="流程图: 文档 2"/>
          <p:cNvSpPr/>
          <p:nvPr/>
        </p:nvSpPr>
        <p:spPr>
          <a:xfrm>
            <a:off x="649288" y="2339975"/>
            <a:ext cx="7345363" cy="4248150"/>
          </a:xfrm>
          <a:prstGeom prst="flowChartDocument">
            <a:avLst/>
          </a:pr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buBlip>
                <a:blip r:embed="rId1"/>
              </a:buBlip>
            </a:pPr>
            <a:endParaRPr lang="zh-CN" altLang="en-US" strike="noStrike" noProof="1"/>
          </a:p>
        </p:txBody>
      </p:sp>
      <p:sp>
        <p:nvSpPr>
          <p:cNvPr id="4" name="文本框 3"/>
          <p:cNvSpPr txBox="1"/>
          <p:nvPr/>
        </p:nvSpPr>
        <p:spPr>
          <a:xfrm>
            <a:off x="718185" y="2475230"/>
            <a:ext cx="7207250" cy="31381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buBlip>
                <a:blip r:embed="rId1"/>
              </a:buBlip>
            </a:pPr>
            <a:r>
              <a:rPr lang="en-US" altLang="zh-CN" noProof="1">
                <a:solidFill>
                  <a:schemeClr val="accent4"/>
                </a:solidFill>
                <a:latin typeface="Arial" panose="020B0604020202020204" pitchFamily="34" charset="0"/>
                <a:ea typeface="宋体" panose="02010600030101010101" pitchFamily="2" charset="-122"/>
                <a:cs typeface="+mn-cs"/>
              </a:rPr>
              <a:t> Tips:</a:t>
            </a:r>
            <a:endParaRPr lang="en-US" altLang="zh-CN" noProof="1">
              <a:solidFill>
                <a:schemeClr val="accent4"/>
              </a:solidFill>
            </a:endParaRPr>
          </a:p>
          <a:p>
            <a:pPr marL="342900" indent="-342900">
              <a:buFont typeface="+mj-ea"/>
              <a:buAutoNum type="circleNumDbPlain"/>
            </a:pPr>
            <a:r>
              <a:rPr lang="zh-CN" altLang="en-US" b="1" noProof="1">
                <a:solidFill>
                  <a:schemeClr val="accent4"/>
                </a:solidFill>
                <a:latin typeface="Arial" panose="020B0604020202020204" pitchFamily="34" charset="0"/>
                <a:ea typeface="宋体" panose="02010600030101010101" pitchFamily="2" charset="-122"/>
                <a:cs typeface="+mn-cs"/>
              </a:rPr>
              <a:t>表示材料、用途、地点、性质等的普通名词可以用作定语，修饰另一个名词，一般用单数，但也有个别用复数。如：</a:t>
            </a:r>
            <a:endParaRPr lang="zh-CN" altLang="en-US" b="1" noProof="1">
              <a:solidFill>
                <a:schemeClr val="accent4"/>
              </a:solidFill>
            </a:endParaRPr>
          </a:p>
          <a:p>
            <a:pPr>
              <a:buFont typeface="+mj-ea"/>
            </a:pPr>
            <a:r>
              <a:rPr lang="zh-CN" altLang="en-US" noProof="1">
                <a:solidFill>
                  <a:schemeClr val="accent4"/>
                </a:solidFill>
                <a:latin typeface="Arial" panose="020B0604020202020204" pitchFamily="34" charset="0"/>
                <a:ea typeface="宋体" panose="02010600030101010101" pitchFamily="2" charset="-122"/>
                <a:cs typeface="+mn-cs"/>
              </a:rPr>
              <a:t>      </a:t>
            </a:r>
            <a:r>
              <a:rPr lang="en-US" altLang="zh-CN" noProof="1">
                <a:solidFill>
                  <a:srgbClr val="FF0000"/>
                </a:solidFill>
                <a:latin typeface="Arial" panose="020B0604020202020204" pitchFamily="34" charset="0"/>
                <a:ea typeface="宋体" panose="02010600030101010101" pitchFamily="2" charset="-122"/>
                <a:cs typeface="+mn-cs"/>
              </a:rPr>
              <a:t>country </a:t>
            </a:r>
            <a:r>
              <a:rPr lang="en-US" altLang="zh-CN" noProof="1">
                <a:solidFill>
                  <a:schemeClr val="accent4"/>
                </a:solidFill>
                <a:latin typeface="Arial" panose="020B0604020202020204" pitchFamily="34" charset="0"/>
                <a:ea typeface="宋体" panose="02010600030101010101" pitchFamily="2" charset="-122"/>
                <a:cs typeface="+mn-cs"/>
              </a:rPr>
              <a:t>music                                </a:t>
            </a:r>
            <a:r>
              <a:rPr lang="en-US" altLang="zh-CN" noProof="1">
                <a:solidFill>
                  <a:srgbClr val="FF0000"/>
                </a:solidFill>
                <a:latin typeface="Arial" panose="020B0604020202020204" pitchFamily="34" charset="0"/>
                <a:ea typeface="宋体" panose="02010600030101010101" pitchFamily="2" charset="-122"/>
                <a:cs typeface="+mn-cs"/>
              </a:rPr>
              <a:t>two</a:t>
            </a:r>
            <a:r>
              <a:rPr lang="en-US" altLang="zh-CN" noProof="1">
                <a:solidFill>
                  <a:schemeClr val="accent4"/>
                </a:solidFill>
                <a:latin typeface="Arial" panose="020B0604020202020204" pitchFamily="34" charset="0"/>
                <a:ea typeface="宋体" panose="02010600030101010101" pitchFamily="2" charset="-122"/>
                <a:cs typeface="+mn-cs"/>
              </a:rPr>
              <a:t> </a:t>
            </a:r>
            <a:r>
              <a:rPr lang="en-US" altLang="zh-CN" noProof="1">
                <a:solidFill>
                  <a:srgbClr val="FF0000"/>
                </a:solidFill>
                <a:latin typeface="Arial" panose="020B0604020202020204" pitchFamily="34" charset="0"/>
                <a:ea typeface="宋体" panose="02010600030101010101" pitchFamily="2" charset="-122"/>
                <a:cs typeface="+mn-cs"/>
              </a:rPr>
              <a:t>men</a:t>
            </a:r>
            <a:r>
              <a:rPr lang="en-US" altLang="zh-CN" noProof="1">
                <a:solidFill>
                  <a:schemeClr val="accent4"/>
                </a:solidFill>
                <a:latin typeface="Arial" panose="020B0604020202020204" pitchFamily="34" charset="0"/>
                <a:ea typeface="宋体" panose="02010600030101010101" pitchFamily="2" charset="-122"/>
                <a:cs typeface="+mn-cs"/>
              </a:rPr>
              <a:t> doctors</a:t>
            </a:r>
            <a:endParaRPr lang="en-US" altLang="zh-CN" noProof="1">
              <a:solidFill>
                <a:schemeClr val="accent4"/>
              </a:solidFill>
            </a:endParaRPr>
          </a:p>
          <a:p>
            <a:pPr>
              <a:buFont typeface="+mj-ea"/>
            </a:pPr>
            <a:endParaRPr lang="en-US" altLang="zh-CN" noProof="1">
              <a:solidFill>
                <a:schemeClr val="accent4"/>
              </a:solidFill>
            </a:endParaRPr>
          </a:p>
          <a:p>
            <a:pPr marL="342900" indent="-342900">
              <a:buFont typeface="+mj-ea"/>
              <a:buAutoNum type="circleNumDbPlain" startAt="2"/>
            </a:pPr>
            <a:r>
              <a:rPr lang="zh-CN" altLang="en-US" b="1" noProof="1">
                <a:solidFill>
                  <a:schemeClr val="accent4"/>
                </a:solidFill>
                <a:latin typeface="Arial" panose="020B0604020202020204" pitchFamily="34" charset="0"/>
                <a:ea typeface="宋体" panose="02010600030101010101" pitchFamily="2" charset="-122"/>
                <a:cs typeface="+mn-cs"/>
              </a:rPr>
              <a:t>在一些带有连字符的复合名词中，将其中的名词部分加</a:t>
            </a:r>
            <a:r>
              <a:rPr lang="en-US" altLang="zh-CN" b="1" noProof="1">
                <a:solidFill>
                  <a:schemeClr val="accent4"/>
                </a:solidFill>
                <a:latin typeface="Arial" panose="020B0604020202020204" pitchFamily="34" charset="0"/>
                <a:ea typeface="宋体" panose="02010600030101010101" pitchFamily="2" charset="-122"/>
                <a:cs typeface="+mn-cs"/>
              </a:rPr>
              <a:t>-ed</a:t>
            </a:r>
            <a:r>
              <a:rPr lang="zh-CN" altLang="en-US" b="1" noProof="1">
                <a:solidFill>
                  <a:schemeClr val="accent4"/>
                </a:solidFill>
                <a:latin typeface="Arial" panose="020B0604020202020204" pitchFamily="34" charset="0"/>
                <a:ea typeface="宋体" panose="02010600030101010101" pitchFamily="2" charset="-122"/>
                <a:cs typeface="+mn-cs"/>
              </a:rPr>
              <a:t>或</a:t>
            </a:r>
            <a:r>
              <a:rPr lang="en-US" altLang="zh-CN" b="1" noProof="1">
                <a:solidFill>
                  <a:schemeClr val="accent4"/>
                </a:solidFill>
                <a:latin typeface="Arial" panose="020B0604020202020204" pitchFamily="34" charset="0"/>
                <a:ea typeface="宋体" panose="02010600030101010101" pitchFamily="2" charset="-122"/>
                <a:cs typeface="+mn-cs"/>
              </a:rPr>
              <a:t>-d</a:t>
            </a:r>
            <a:r>
              <a:rPr lang="zh-CN" altLang="en-US" b="1" noProof="1">
                <a:solidFill>
                  <a:schemeClr val="accent4"/>
                </a:solidFill>
                <a:latin typeface="Arial" panose="020B0604020202020204" pitchFamily="34" charset="0"/>
                <a:ea typeface="宋体" panose="02010600030101010101" pitchFamily="2" charset="-122"/>
                <a:cs typeface="+mn-cs"/>
              </a:rPr>
              <a:t>可构成形容词，用作定语。如：</a:t>
            </a:r>
            <a:endParaRPr lang="zh-CN" altLang="en-US" b="1" noProof="1">
              <a:solidFill>
                <a:schemeClr val="accent4"/>
              </a:solidFill>
            </a:endParaRPr>
          </a:p>
          <a:p>
            <a:pPr>
              <a:buFont typeface="+mj-ea"/>
            </a:pPr>
            <a:r>
              <a:rPr lang="zh-CN" altLang="en-US" noProof="1">
                <a:solidFill>
                  <a:schemeClr val="accent4"/>
                </a:solidFill>
                <a:latin typeface="Arial" panose="020B0604020202020204" pitchFamily="34" charset="0"/>
                <a:ea typeface="宋体" panose="02010600030101010101" pitchFamily="2" charset="-122"/>
                <a:cs typeface="+mn-cs"/>
              </a:rPr>
              <a:t>      </a:t>
            </a:r>
            <a:r>
              <a:rPr lang="en-US" altLang="zh-CN" noProof="1">
                <a:solidFill>
                  <a:schemeClr val="accent4"/>
                </a:solidFill>
                <a:latin typeface="Arial" panose="020B0604020202020204" pitchFamily="34" charset="0"/>
                <a:ea typeface="宋体" panose="02010600030101010101" pitchFamily="2" charset="-122"/>
                <a:cs typeface="+mn-cs"/>
              </a:rPr>
              <a:t>a </a:t>
            </a:r>
            <a:r>
              <a:rPr lang="en-US" altLang="zh-CN" noProof="1">
                <a:solidFill>
                  <a:srgbClr val="FF0000"/>
                </a:solidFill>
                <a:latin typeface="Arial" panose="020B0604020202020204" pitchFamily="34" charset="0"/>
                <a:ea typeface="宋体" panose="02010600030101010101" pitchFamily="2" charset="-122"/>
                <a:cs typeface="+mn-cs"/>
              </a:rPr>
              <a:t>stone-hearted</a:t>
            </a:r>
            <a:r>
              <a:rPr lang="en-US" altLang="zh-CN" noProof="1">
                <a:solidFill>
                  <a:schemeClr val="accent4"/>
                </a:solidFill>
                <a:latin typeface="Arial" panose="020B0604020202020204" pitchFamily="34" charset="0"/>
                <a:ea typeface="宋体" panose="02010600030101010101" pitchFamily="2" charset="-122"/>
                <a:cs typeface="+mn-cs"/>
              </a:rPr>
              <a:t> mother                 </a:t>
            </a:r>
            <a:r>
              <a:rPr lang="en-US" altLang="zh-CN" noProof="1">
                <a:solidFill>
                  <a:srgbClr val="FF0000"/>
                </a:solidFill>
                <a:latin typeface="Arial" panose="020B0604020202020204" pitchFamily="34" charset="0"/>
                <a:ea typeface="宋体" panose="02010600030101010101" pitchFamily="2" charset="-122"/>
                <a:cs typeface="+mn-cs"/>
              </a:rPr>
              <a:t>blue-eyed</a:t>
            </a:r>
            <a:r>
              <a:rPr lang="en-US" altLang="zh-CN" noProof="1">
                <a:solidFill>
                  <a:schemeClr val="accent4"/>
                </a:solidFill>
                <a:latin typeface="Arial" panose="020B0604020202020204" pitchFamily="34" charset="0"/>
                <a:ea typeface="宋体" panose="02010600030101010101" pitchFamily="2" charset="-122"/>
                <a:cs typeface="+mn-cs"/>
              </a:rPr>
              <a:t> boy</a:t>
            </a:r>
            <a:endParaRPr lang="en-US" altLang="zh-CN" noProof="1">
              <a:solidFill>
                <a:schemeClr val="accent4"/>
              </a:solidFill>
            </a:endParaRPr>
          </a:p>
          <a:p>
            <a:pPr>
              <a:buFont typeface="+mj-ea"/>
            </a:pPr>
            <a:endParaRPr lang="en-US" altLang="zh-CN" noProof="1">
              <a:solidFill>
                <a:schemeClr val="accent4"/>
              </a:solidFill>
            </a:endParaRPr>
          </a:p>
          <a:p>
            <a:pPr marL="342900" indent="-342900">
              <a:buFont typeface="+mj-ea"/>
              <a:buAutoNum type="circleNumDbPlain" startAt="3"/>
            </a:pPr>
            <a:r>
              <a:rPr lang="en-US" altLang="zh-CN" b="1" noProof="1">
                <a:solidFill>
                  <a:schemeClr val="accent4"/>
                </a:solidFill>
                <a:latin typeface="Arial" panose="020B0604020202020204" pitchFamily="34" charset="0"/>
                <a:ea typeface="宋体" panose="02010600030101010101" pitchFamily="2" charset="-122"/>
                <a:cs typeface="+mn-cs"/>
              </a:rPr>
              <a:t>“</a:t>
            </a:r>
            <a:r>
              <a:rPr lang="zh-CN" altLang="en-US" b="1" noProof="1">
                <a:solidFill>
                  <a:schemeClr val="accent4"/>
                </a:solidFill>
                <a:latin typeface="Arial" panose="020B0604020202020204" pitchFamily="34" charset="0"/>
                <a:ea typeface="宋体" panose="02010600030101010101" pitchFamily="2" charset="-122"/>
                <a:cs typeface="+mn-cs"/>
              </a:rPr>
              <a:t>基数词</a:t>
            </a:r>
            <a:r>
              <a:rPr lang="en-US" altLang="zh-CN" b="1" noProof="1">
                <a:solidFill>
                  <a:schemeClr val="accent4"/>
                </a:solidFill>
                <a:latin typeface="Arial" panose="020B0604020202020204" pitchFamily="34" charset="0"/>
                <a:ea typeface="宋体" panose="02010600030101010101" pitchFamily="2" charset="-122"/>
                <a:cs typeface="+mn-cs"/>
              </a:rPr>
              <a:t>+</a:t>
            </a:r>
            <a:r>
              <a:rPr lang="zh-CN" altLang="en-US" b="1" noProof="1">
                <a:solidFill>
                  <a:schemeClr val="accent4"/>
                </a:solidFill>
                <a:latin typeface="Arial" panose="020B0604020202020204" pitchFamily="34" charset="0"/>
                <a:ea typeface="宋体" panose="02010600030101010101" pitchFamily="2" charset="-122"/>
                <a:cs typeface="+mn-cs"/>
              </a:rPr>
              <a:t>连字符</a:t>
            </a:r>
            <a:r>
              <a:rPr lang="en-US" altLang="zh-CN" b="1" noProof="1">
                <a:solidFill>
                  <a:schemeClr val="accent4"/>
                </a:solidFill>
                <a:latin typeface="Arial" panose="020B0604020202020204" pitchFamily="34" charset="0"/>
                <a:ea typeface="宋体" panose="02010600030101010101" pitchFamily="2" charset="-122"/>
                <a:cs typeface="+mn-cs"/>
              </a:rPr>
              <a:t>+</a:t>
            </a:r>
            <a:r>
              <a:rPr lang="zh-CN" altLang="en-US" b="1" noProof="1">
                <a:solidFill>
                  <a:schemeClr val="accent4"/>
                </a:solidFill>
                <a:latin typeface="Arial" panose="020B0604020202020204" pitchFamily="34" charset="0"/>
                <a:ea typeface="宋体" panose="02010600030101010101" pitchFamily="2" charset="-122"/>
                <a:cs typeface="+mn-cs"/>
              </a:rPr>
              <a:t>可数名词单数</a:t>
            </a:r>
            <a:r>
              <a:rPr lang="en-US" altLang="zh-CN" b="1" noProof="1">
                <a:solidFill>
                  <a:schemeClr val="accent4"/>
                </a:solidFill>
                <a:latin typeface="Arial" panose="020B0604020202020204" pitchFamily="34" charset="0"/>
                <a:ea typeface="宋体" panose="02010600030101010101" pitchFamily="2" charset="-122"/>
                <a:cs typeface="+mn-cs"/>
              </a:rPr>
              <a:t>“ </a:t>
            </a:r>
            <a:r>
              <a:rPr lang="zh-CN" altLang="en-US" b="1" noProof="1">
                <a:solidFill>
                  <a:schemeClr val="accent4"/>
                </a:solidFill>
                <a:latin typeface="Arial" panose="020B0604020202020204" pitchFamily="34" charset="0"/>
                <a:ea typeface="宋体" panose="02010600030101010101" pitchFamily="2" charset="-122"/>
                <a:cs typeface="+mn-cs"/>
              </a:rPr>
              <a:t>可以用作定语，修饰另一个名词。</a:t>
            </a:r>
            <a:r>
              <a:rPr lang="zh-CN" altLang="en-US" noProof="1">
                <a:solidFill>
                  <a:schemeClr val="accent4"/>
                </a:solidFill>
                <a:latin typeface="Arial" panose="020B0604020202020204" pitchFamily="34" charset="0"/>
                <a:ea typeface="宋体" panose="02010600030101010101" pitchFamily="2" charset="-122"/>
                <a:cs typeface="+mn-cs"/>
              </a:rPr>
              <a:t>如：</a:t>
            </a:r>
            <a:r>
              <a:rPr lang="en-US" altLang="zh-CN" noProof="1">
                <a:solidFill>
                  <a:schemeClr val="accent4"/>
                </a:solidFill>
                <a:latin typeface="Arial" panose="020B0604020202020204" pitchFamily="34" charset="0"/>
                <a:ea typeface="宋体" panose="02010600030101010101" pitchFamily="2" charset="-122"/>
                <a:cs typeface="+mn-cs"/>
              </a:rPr>
              <a:t>a </a:t>
            </a:r>
            <a:r>
              <a:rPr lang="en-US" altLang="zh-CN" noProof="1">
                <a:solidFill>
                  <a:srgbClr val="FF0000"/>
                </a:solidFill>
                <a:latin typeface="Arial" panose="020B0604020202020204" pitchFamily="34" charset="0"/>
                <a:ea typeface="宋体" panose="02010600030101010101" pitchFamily="2" charset="-122"/>
                <a:cs typeface="+mn-cs"/>
              </a:rPr>
              <a:t>three-week</a:t>
            </a:r>
            <a:r>
              <a:rPr lang="en-US" altLang="zh-CN" noProof="1">
                <a:solidFill>
                  <a:schemeClr val="accent4"/>
                </a:solidFill>
                <a:latin typeface="Arial" panose="020B0604020202020204" pitchFamily="34" charset="0"/>
                <a:ea typeface="宋体" panose="02010600030101010101" pitchFamily="2" charset="-122"/>
                <a:cs typeface="+mn-cs"/>
              </a:rPr>
              <a:t> holiday               a </a:t>
            </a:r>
            <a:r>
              <a:rPr lang="en-US" altLang="zh-CN" noProof="1">
                <a:solidFill>
                  <a:srgbClr val="FF0000"/>
                </a:solidFill>
                <a:latin typeface="Arial" panose="020B0604020202020204" pitchFamily="34" charset="0"/>
                <a:ea typeface="宋体" panose="02010600030101010101" pitchFamily="2" charset="-122"/>
                <a:cs typeface="+mn-cs"/>
              </a:rPr>
              <a:t>five-year</a:t>
            </a:r>
            <a:r>
              <a:rPr lang="en-US" altLang="zh-CN" noProof="1">
                <a:solidFill>
                  <a:schemeClr val="accent4"/>
                </a:solidFill>
                <a:latin typeface="Arial" panose="020B0604020202020204" pitchFamily="34" charset="0"/>
                <a:ea typeface="宋体" panose="02010600030101010101" pitchFamily="2" charset="-122"/>
                <a:cs typeface="+mn-cs"/>
              </a:rPr>
              <a:t> plan</a:t>
            </a:r>
            <a:endParaRPr lang="en-US" altLang="zh-CN" noProof="1">
              <a:solidFill>
                <a:schemeClr val="accent4"/>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22" presetClass="exit" presetSubtype="4" fill="hold" grpId="1" nodeType="withEffect">
                                  <p:stCondLst>
                                    <p:cond delay="0"/>
                                  </p:stCondLst>
                                  <p:childTnLst>
                                    <p:animEffect transition="out" filter="wipe(down)">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
                                            <p:txEl>
                                              <p:pRg st="0" end="0"/>
                                            </p:txEl>
                                          </p:spTgt>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arn(inVertic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3" grpId="0" animBg="1"/>
      <p:bldP spid="4" grpId="0" bldLvl="0" build="allAtOnce"/>
      <p:bldP spid="3" grpId="1" animBg="1"/>
      <p:bldP spid="4" grpId="1" bldLvl="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2"/>
          <p:cNvSpPr>
            <a:spLocks noGrp="1"/>
          </p:cNvSpPr>
          <p:nvPr>
            <p:ph type="title" hasCustomPrompt="1"/>
            <p:custDataLst>
              <p:tags r:id="rId1"/>
            </p:custDataLst>
          </p:nvPr>
        </p:nvSpPr>
        <p:spPr>
          <a:xfrm>
            <a:off x="571500" y="3255963"/>
            <a:ext cx="4276725" cy="1138238"/>
          </a:xfrm>
        </p:spPr>
        <p:txBody>
          <a:bodyPr wrap="square" lIns="0" tIns="0" rIns="0" bIns="0" rtlCol="0" anchor="t" anchorCtr="0">
            <a:norm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6600" b="1" i="0" u="none" strike="noStrike" kern="1200" cap="none" spc="200" normalizeH="0" baseline="0" noProof="0">
                <a:ln>
                  <a:noFill/>
                </a:ln>
                <a:solidFill>
                  <a:srgbClr val="FFFFFF"/>
                </a:solidFill>
                <a:effectLst/>
                <a:uLnTx/>
                <a:uFillTx/>
                <a:latin typeface="Arial" panose="020B0604020202020204" pitchFamily="34" charset="0"/>
                <a:ea typeface="微软雅黑" panose="020B0503020204020204" charset="-122"/>
                <a:cs typeface="+mj-cs"/>
                <a:sym typeface="微软雅黑" panose="020B0503020204020204" charset="-122"/>
              </a:rPr>
              <a:t>Thanks</a:t>
            </a:r>
            <a:endParaRPr kumimoji="0" lang="en-US" altLang="zh-CN" sz="6600" b="1" i="0" u="none" strike="noStrike" kern="1200" cap="none" spc="200" normalizeH="0" baseline="0" noProof="0">
              <a:ln>
                <a:noFill/>
              </a:ln>
              <a:solidFill>
                <a:srgbClr val="FFFFFF"/>
              </a:solidFill>
              <a:effectLst/>
              <a:uLnTx/>
              <a:uFillTx/>
              <a:latin typeface="Arial" panose="020B0604020202020204" pitchFamily="34" charset="0"/>
              <a:ea typeface="微软雅黑" panose="020B0503020204020204" charset="-122"/>
              <a:cs typeface="+mj-cs"/>
              <a:sym typeface="微软雅黑" panose="020B0503020204020204"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043305" y="2396490"/>
            <a:ext cx="1728470" cy="456565"/>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192405" y="751205"/>
            <a:ext cx="8896350" cy="2640965"/>
          </a:xfrm>
        </p:spPr>
        <p:txBody>
          <a:bodyPr/>
          <a:p>
            <a:r>
              <a:rPr lang="zh-CN" altLang="en-US" sz="2400"/>
              <a:t>1.表</a:t>
            </a:r>
            <a:r>
              <a:rPr lang="zh-CN" altLang="en-US" sz="2400" u="sng"/>
              <a:t>机构单位</a:t>
            </a:r>
            <a:r>
              <a:rPr lang="zh-CN" altLang="en-US" sz="2400"/>
              <a:t>的集合名词</a:t>
            </a:r>
            <a:r>
              <a:rPr lang="zh-CN" altLang="en-US" sz="2400" u="sng"/>
              <a:t>有单复数之分</a:t>
            </a:r>
            <a:r>
              <a:rPr lang="zh-CN" altLang="en-US" sz="2400"/>
              <a:t>，而表</a:t>
            </a:r>
            <a:r>
              <a:rPr lang="zh-CN" altLang="en-US" sz="2400" u="sng"/>
              <a:t>单位成员</a:t>
            </a:r>
            <a:r>
              <a:rPr lang="zh-CN" altLang="en-US" sz="2400"/>
              <a:t>时，</a:t>
            </a:r>
            <a:r>
              <a:rPr lang="zh-CN" altLang="en-US" sz="2400" u="sng"/>
              <a:t>本身就是复数形式</a:t>
            </a:r>
            <a:r>
              <a:rPr lang="zh-CN" altLang="en-US" sz="2400"/>
              <a:t>，这类名词作主语时，其谓语有单复数之分。</a:t>
            </a:r>
            <a:endParaRPr lang="zh-CN" altLang="en-US" sz="2400"/>
          </a:p>
          <a:p>
            <a:pPr>
              <a:buFont typeface="Wingdings" panose="05000000000000000000" charset="0"/>
              <a:buChar char="Ø"/>
            </a:pPr>
            <a:r>
              <a:rPr lang="zh-CN" altLang="en-US" sz="2400"/>
              <a:t>如：committee， family， class， team，</a:t>
            </a:r>
            <a:r>
              <a:rPr lang="en-US" altLang="zh-CN" sz="2400"/>
              <a:t> </a:t>
            </a:r>
            <a:r>
              <a:rPr lang="zh-CN" altLang="en-US" sz="2400"/>
              <a:t>village， school， crow</a:t>
            </a:r>
            <a:r>
              <a:rPr lang="en-US" altLang="zh-CN" sz="2400"/>
              <a:t>d</a:t>
            </a:r>
            <a:r>
              <a:rPr lang="zh-CN" altLang="en-US" sz="2400"/>
              <a:t>， audience</a:t>
            </a:r>
            <a:endParaRPr lang="zh-CN" altLang="en-US" sz="2400"/>
          </a:p>
        </p:txBody>
      </p:sp>
      <p:sp>
        <p:nvSpPr>
          <p:cNvPr id="5" name="文本框 4"/>
          <p:cNvSpPr txBox="1"/>
          <p:nvPr/>
        </p:nvSpPr>
        <p:spPr>
          <a:xfrm>
            <a:off x="192405" y="3512185"/>
            <a:ext cx="8771890" cy="2749550"/>
          </a:xfrm>
          <a:prstGeom prst="rect">
            <a:avLst/>
          </a:prstGeom>
          <a:gradFill>
            <a:gsLst>
              <a:gs pos="50000">
                <a:srgbClr val="F9E397"/>
              </a:gs>
              <a:gs pos="0">
                <a:srgbClr val="F9EBB8"/>
              </a:gs>
              <a:gs pos="100000">
                <a:srgbClr val="F8DB75"/>
              </a:gs>
            </a:gsLst>
            <a:lin scaled="1"/>
          </a:gradFill>
        </p:spPr>
        <p:txBody>
          <a:bodyPr wrap="square" rtlCol="0">
            <a:spAutoFit/>
          </a:bodyPr>
          <a:p>
            <a:pPr marL="285750" indent="-285750">
              <a:lnSpc>
                <a:spcPct val="120000"/>
              </a:lnSpc>
              <a:buFont typeface="Wingdings" panose="05000000000000000000" charset="0"/>
              <a:buChar char="l"/>
            </a:pPr>
            <a:r>
              <a:rPr lang="zh-CN" altLang="en-US" sz="2400"/>
              <a:t>committee当“</a:t>
            </a:r>
            <a:r>
              <a:rPr lang="zh-CN" altLang="en-US" sz="2400" b="1"/>
              <a:t>委员会</a:t>
            </a:r>
            <a:r>
              <a:rPr lang="zh-CN" altLang="en-US" sz="2400"/>
              <a:t>”讲有单复数之分；当“</a:t>
            </a:r>
            <a:r>
              <a:rPr lang="zh-CN" altLang="en-US" sz="2400" b="1"/>
              <a:t>委员们</a:t>
            </a:r>
            <a:r>
              <a:rPr lang="zh-CN" altLang="en-US" sz="2400"/>
              <a:t>”讲本身就是复数形式。</a:t>
            </a:r>
            <a:endParaRPr lang="zh-CN" altLang="en-US" sz="2400"/>
          </a:p>
          <a:p>
            <a:pPr marL="342900" indent="-342900">
              <a:lnSpc>
                <a:spcPct val="120000"/>
              </a:lnSpc>
              <a:buFont typeface="Wingdings" panose="05000000000000000000" charset="0"/>
              <a:buChar char="Ø"/>
            </a:pPr>
            <a:r>
              <a:rPr lang="zh-CN" altLang="en-US" sz="2400"/>
              <a:t>The committee </a:t>
            </a:r>
            <a:r>
              <a:rPr lang="zh-CN" altLang="en-US" sz="2400">
                <a:solidFill>
                  <a:srgbClr val="FF0000"/>
                </a:solidFill>
              </a:rPr>
              <a:t>was</a:t>
            </a:r>
            <a:r>
              <a:rPr lang="zh-CN" altLang="en-US" sz="2400"/>
              <a:t> dissolved.</a:t>
            </a:r>
            <a:r>
              <a:rPr lang="zh-CN" altLang="en-US" sz="2400">
                <a:solidFill>
                  <a:srgbClr val="FF0000"/>
                </a:solidFill>
              </a:rPr>
              <a:t>委员会</a:t>
            </a:r>
            <a:r>
              <a:rPr lang="zh-CN" altLang="en-US" sz="2400"/>
              <a:t>解散了。</a:t>
            </a:r>
            <a:endParaRPr lang="zh-CN" altLang="en-US" sz="2400"/>
          </a:p>
          <a:p>
            <a:pPr marL="342900" indent="-342900">
              <a:lnSpc>
                <a:spcPct val="120000"/>
              </a:lnSpc>
              <a:buFont typeface="Wingdings" panose="05000000000000000000" charset="0"/>
              <a:buChar char="Ø"/>
            </a:pPr>
            <a:r>
              <a:rPr lang="zh-CN" altLang="en-US" sz="2400"/>
              <a:t>There </a:t>
            </a:r>
            <a:r>
              <a:rPr lang="zh-CN" altLang="en-US" sz="2400">
                <a:solidFill>
                  <a:srgbClr val="FF0000"/>
                </a:solidFill>
              </a:rPr>
              <a:t>are</a:t>
            </a:r>
            <a:r>
              <a:rPr lang="zh-CN" altLang="en-US" sz="2400"/>
              <a:t> many committee</a:t>
            </a:r>
            <a:r>
              <a:rPr lang="zh-CN" altLang="en-US" sz="2400">
                <a:solidFill>
                  <a:srgbClr val="FF0000"/>
                </a:solidFill>
              </a:rPr>
              <a:t>s</a:t>
            </a:r>
            <a:r>
              <a:rPr lang="zh-CN" altLang="en-US" sz="2400"/>
              <a:t> in this city.这个城市有很多</a:t>
            </a:r>
            <a:r>
              <a:rPr lang="zh-CN" altLang="en-US" sz="2400">
                <a:solidFill>
                  <a:srgbClr val="FF0000"/>
                </a:solidFill>
              </a:rPr>
              <a:t>委员会。</a:t>
            </a:r>
            <a:endParaRPr lang="zh-CN" altLang="en-US" sz="2400">
              <a:solidFill>
                <a:srgbClr val="FF0000"/>
              </a:solidFill>
            </a:endParaRPr>
          </a:p>
          <a:p>
            <a:pPr marL="342900" indent="-342900">
              <a:lnSpc>
                <a:spcPct val="120000"/>
              </a:lnSpc>
              <a:buFont typeface="Wingdings" panose="05000000000000000000" charset="0"/>
              <a:buChar char="Ø"/>
            </a:pPr>
            <a:r>
              <a:rPr lang="zh-CN" altLang="en-US" sz="2400"/>
              <a:t>The committee </a:t>
            </a:r>
            <a:r>
              <a:rPr lang="zh-CN" altLang="en-US" sz="2400">
                <a:solidFill>
                  <a:srgbClr val="FF0000"/>
                </a:solidFill>
              </a:rPr>
              <a:t>have</a:t>
            </a:r>
            <a:r>
              <a:rPr lang="zh-CN" altLang="en-US" sz="2400"/>
              <a:t> different ideas.</a:t>
            </a:r>
            <a:r>
              <a:rPr lang="zh-CN" altLang="en-US" sz="2400">
                <a:solidFill>
                  <a:srgbClr val="FF0000"/>
                </a:solidFill>
              </a:rPr>
              <a:t>委员们</a:t>
            </a:r>
            <a:r>
              <a:rPr lang="zh-CN" altLang="en-US" sz="2400"/>
              <a:t>意见不一致。</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 presetClass="entr" presetSubtype="0" fill="hold"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4085590" y="2421255"/>
            <a:ext cx="1566545" cy="47879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107315" y="764540"/>
            <a:ext cx="8896350" cy="2640965"/>
          </a:xfrm>
        </p:spPr>
        <p:txBody>
          <a:bodyPr/>
          <a:p>
            <a:r>
              <a:rPr lang="zh-CN" altLang="en-US" sz="2400"/>
              <a:t>1.表</a:t>
            </a:r>
            <a:r>
              <a:rPr lang="zh-CN" altLang="en-US" sz="2400" u="sng"/>
              <a:t>机构单位</a:t>
            </a:r>
            <a:r>
              <a:rPr lang="zh-CN" altLang="en-US" sz="2400"/>
              <a:t>的集合名词</a:t>
            </a:r>
            <a:r>
              <a:rPr lang="zh-CN" altLang="en-US" sz="2400" u="sng"/>
              <a:t>有单复数之分</a:t>
            </a:r>
            <a:r>
              <a:rPr lang="zh-CN" altLang="en-US" sz="2400"/>
              <a:t>，而表</a:t>
            </a:r>
            <a:r>
              <a:rPr lang="zh-CN" altLang="en-US" sz="2400" u="sng"/>
              <a:t>单位成员</a:t>
            </a:r>
            <a:r>
              <a:rPr lang="zh-CN" altLang="en-US" sz="2400"/>
              <a:t>时，</a:t>
            </a:r>
            <a:r>
              <a:rPr lang="zh-CN" altLang="en-US" sz="2400" u="sng"/>
              <a:t>本身就是复数形式</a:t>
            </a:r>
            <a:r>
              <a:rPr lang="zh-CN" altLang="en-US" sz="2400"/>
              <a:t>，这类名词作主语时，其谓语有单复数之分。</a:t>
            </a:r>
            <a:endParaRPr lang="zh-CN" altLang="en-US" sz="2400"/>
          </a:p>
          <a:p>
            <a:pPr>
              <a:buFont typeface="Wingdings" panose="05000000000000000000" charset="0"/>
              <a:buChar char="Ø"/>
            </a:pPr>
            <a:r>
              <a:rPr lang="zh-CN" altLang="en-US" sz="2400"/>
              <a:t>如：committee， family， class， team，</a:t>
            </a:r>
            <a:r>
              <a:rPr lang="en-US" altLang="zh-CN" sz="2400"/>
              <a:t> </a:t>
            </a:r>
            <a:r>
              <a:rPr lang="zh-CN" altLang="en-US" sz="2400"/>
              <a:t>village， school， crow， audience</a:t>
            </a:r>
            <a:endParaRPr lang="zh-CN" altLang="en-US" sz="2400"/>
          </a:p>
        </p:txBody>
      </p:sp>
      <p:sp>
        <p:nvSpPr>
          <p:cNvPr id="5" name="文本框 4"/>
          <p:cNvSpPr txBox="1"/>
          <p:nvPr/>
        </p:nvSpPr>
        <p:spPr>
          <a:xfrm>
            <a:off x="192405" y="3512185"/>
            <a:ext cx="8771890" cy="223266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lnSpc>
                <a:spcPct val="120000"/>
              </a:lnSpc>
              <a:buFont typeface="Wingdings" panose="05000000000000000000" charset="0"/>
              <a:buChar char="l"/>
            </a:pPr>
            <a:r>
              <a:rPr lang="zh-CN" altLang="en-US" sz="2400"/>
              <a:t>class当“班级”讲有单复数之分，当“班里学生们”讲时本身就是复数形式。</a:t>
            </a:r>
            <a:endParaRPr lang="zh-CN" altLang="en-US" sz="2400"/>
          </a:p>
          <a:p>
            <a:pPr marL="342900" indent="-342900">
              <a:lnSpc>
                <a:spcPct val="120000"/>
              </a:lnSpc>
              <a:buFont typeface="Wingdings" panose="05000000000000000000" charset="0"/>
              <a:buChar char="Ø"/>
            </a:pPr>
            <a:r>
              <a:rPr lang="zh-CN" altLang="en-US" sz="2400"/>
              <a:t>Our class consist</a:t>
            </a:r>
            <a:r>
              <a:rPr lang="zh-CN" altLang="en-US" sz="2400">
                <a:solidFill>
                  <a:srgbClr val="FF0000"/>
                </a:solidFill>
              </a:rPr>
              <a:t>s</a:t>
            </a:r>
            <a:r>
              <a:rPr lang="zh-CN" altLang="en-US" sz="2400"/>
              <a:t> of thirty students.我们班有三十个学生。</a:t>
            </a:r>
            <a:endParaRPr lang="zh-CN" altLang="en-US" sz="2400"/>
          </a:p>
          <a:p>
            <a:pPr marL="342900" indent="-342900">
              <a:lnSpc>
                <a:spcPct val="120000"/>
              </a:lnSpc>
              <a:buFont typeface="Wingdings" panose="05000000000000000000" charset="0"/>
              <a:buChar char="Ø"/>
            </a:pPr>
            <a:r>
              <a:rPr lang="zh-CN" altLang="en-US" sz="2400"/>
              <a:t>That class </a:t>
            </a:r>
            <a:r>
              <a:rPr lang="zh-CN" altLang="en-US" sz="2400">
                <a:solidFill>
                  <a:srgbClr val="FF0000"/>
                </a:solidFill>
              </a:rPr>
              <a:t>are </a:t>
            </a:r>
            <a:r>
              <a:rPr lang="zh-CN" altLang="en-US" sz="2400"/>
              <a:t>all active.那个班的学生都很活跃。</a:t>
            </a:r>
            <a:endParaRPr lang="zh-CN" altLang="en-US" sz="2400"/>
          </a:p>
          <a:p>
            <a:pPr marL="342900" indent="-342900">
              <a:buFont typeface="Wingdings" panose="05000000000000000000" charset="0"/>
              <a:buChar char="Ø"/>
            </a:pP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6515735" y="2247265"/>
            <a:ext cx="1566545" cy="47879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0" y="620395"/>
            <a:ext cx="8896350" cy="2640965"/>
          </a:xfrm>
        </p:spPr>
        <p:txBody>
          <a:bodyPr/>
          <a:p>
            <a:r>
              <a:rPr lang="zh-CN" altLang="en-US" sz="2400"/>
              <a:t>1.表</a:t>
            </a:r>
            <a:r>
              <a:rPr lang="zh-CN" altLang="en-US" sz="2400" u="sng"/>
              <a:t>机构单位</a:t>
            </a:r>
            <a:r>
              <a:rPr lang="zh-CN" altLang="en-US" sz="2400"/>
              <a:t>的集合名词</a:t>
            </a:r>
            <a:r>
              <a:rPr lang="zh-CN" altLang="en-US" sz="2400" u="sng"/>
              <a:t>有单复数之分</a:t>
            </a:r>
            <a:r>
              <a:rPr lang="zh-CN" altLang="en-US" sz="2400"/>
              <a:t>，而表</a:t>
            </a:r>
            <a:r>
              <a:rPr lang="zh-CN" altLang="en-US" sz="2400" u="sng"/>
              <a:t>单位成员</a:t>
            </a:r>
            <a:r>
              <a:rPr lang="zh-CN" altLang="en-US" sz="2400"/>
              <a:t>时，</a:t>
            </a:r>
            <a:r>
              <a:rPr lang="zh-CN" altLang="en-US" sz="2400" u="sng"/>
              <a:t>本身就是复数形式</a:t>
            </a:r>
            <a:r>
              <a:rPr lang="zh-CN" altLang="en-US" sz="2400"/>
              <a:t>，这类名词作主语时，其谓语有单复数之分。</a:t>
            </a:r>
            <a:endParaRPr lang="zh-CN" altLang="en-US" sz="2400"/>
          </a:p>
          <a:p>
            <a:pPr>
              <a:buFont typeface="Wingdings" panose="05000000000000000000" charset="0"/>
              <a:buChar char="Ø"/>
            </a:pPr>
            <a:r>
              <a:rPr lang="zh-CN" altLang="en-US" sz="2400"/>
              <a:t>如：committee， family， class， team，</a:t>
            </a:r>
            <a:r>
              <a:rPr lang="en-US" altLang="zh-CN" sz="2400"/>
              <a:t> </a:t>
            </a:r>
            <a:r>
              <a:rPr lang="zh-CN" altLang="en-US" sz="2400"/>
              <a:t>village， school， crow， audience</a:t>
            </a:r>
            <a:endParaRPr lang="zh-CN" altLang="en-US" sz="2400"/>
          </a:p>
        </p:txBody>
      </p:sp>
      <p:sp>
        <p:nvSpPr>
          <p:cNvPr id="5" name="文本框 4"/>
          <p:cNvSpPr txBox="1"/>
          <p:nvPr/>
        </p:nvSpPr>
        <p:spPr>
          <a:xfrm>
            <a:off x="192405" y="3512185"/>
            <a:ext cx="8771890" cy="267589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lnSpc>
                <a:spcPct val="120000"/>
              </a:lnSpc>
              <a:buFont typeface="Wingdings" panose="05000000000000000000" charset="0"/>
              <a:buChar char="l"/>
            </a:pPr>
            <a:r>
              <a:rPr lang="zh-CN" altLang="en-US" sz="2400"/>
              <a:t>village当“村庄”讲有单复数之分，当“村民们”讲本身就是复数形式。</a:t>
            </a:r>
            <a:endParaRPr lang="zh-CN" altLang="en-US" sz="2400"/>
          </a:p>
          <a:p>
            <a:pPr marL="342900" indent="-342900">
              <a:lnSpc>
                <a:spcPct val="120000"/>
              </a:lnSpc>
              <a:buFont typeface="Wingdings" panose="05000000000000000000" charset="0"/>
              <a:buChar char="Ø"/>
            </a:pPr>
            <a:r>
              <a:rPr lang="zh-CN" altLang="en-US" sz="2400"/>
              <a:t>At the foot of the mountain there </a:t>
            </a:r>
            <a:r>
              <a:rPr lang="zh-CN" altLang="en-US" sz="2400">
                <a:solidFill>
                  <a:srgbClr val="FF0000"/>
                </a:solidFill>
              </a:rPr>
              <a:t>are</a:t>
            </a:r>
            <a:r>
              <a:rPr lang="zh-CN" altLang="en-US" sz="2400"/>
              <a:t> two village</a:t>
            </a:r>
            <a:r>
              <a:rPr lang="zh-CN" altLang="en-US" sz="2400">
                <a:solidFill>
                  <a:srgbClr val="FF0000"/>
                </a:solidFill>
              </a:rPr>
              <a:t>s</a:t>
            </a:r>
            <a:r>
              <a:rPr lang="zh-CN" altLang="en-US" sz="2400"/>
              <a:t>.山脚下有两个村庄。</a:t>
            </a:r>
            <a:endParaRPr lang="zh-CN" altLang="en-US" sz="2400"/>
          </a:p>
          <a:p>
            <a:pPr marL="342900" indent="-342900">
              <a:lnSpc>
                <a:spcPct val="120000"/>
              </a:lnSpc>
              <a:buFont typeface="Wingdings" panose="05000000000000000000" charset="0"/>
              <a:buChar char="Ø"/>
            </a:pPr>
            <a:r>
              <a:rPr lang="zh-CN" altLang="en-US" sz="2400"/>
              <a:t>The whole village </a:t>
            </a:r>
            <a:r>
              <a:rPr lang="zh-CN" altLang="en-US" sz="2400">
                <a:solidFill>
                  <a:srgbClr val="FF0000"/>
                </a:solidFill>
              </a:rPr>
              <a:t>enjoy</a:t>
            </a:r>
            <a:r>
              <a:rPr lang="zh-CN" altLang="en-US" sz="2400"/>
              <a:t> watching TV.全村人都喜欢看电视。</a:t>
            </a:r>
            <a:endParaRPr lang="zh-CN" altLang="en-US" sz="2400"/>
          </a:p>
          <a:p>
            <a:pPr marL="342900" indent="-342900">
              <a:buFont typeface="Wingdings" panose="05000000000000000000" charset="0"/>
              <a:buChar char="Ø"/>
            </a:pP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619250" y="2851150"/>
            <a:ext cx="1106170" cy="4953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39877" y="188599"/>
            <a:ext cx="8139178" cy="441964"/>
          </a:xfrm>
        </p:spPr>
        <p:txBody>
          <a:bodyPr/>
          <a:p>
            <a:r>
              <a:rPr lang="zh-CN" altLang="en-US" sz="2400"/>
              <a:t>关于集体名词单复数的问题</a:t>
            </a:r>
            <a:endParaRPr lang="zh-CN" altLang="en-US" sz="2400"/>
          </a:p>
        </p:txBody>
      </p:sp>
      <p:sp>
        <p:nvSpPr>
          <p:cNvPr id="3" name="内容占位符 2"/>
          <p:cNvSpPr>
            <a:spLocks noGrp="1"/>
          </p:cNvSpPr>
          <p:nvPr>
            <p:ph idx="1"/>
          </p:nvPr>
        </p:nvSpPr>
        <p:spPr>
          <a:xfrm>
            <a:off x="107315" y="751205"/>
            <a:ext cx="8896350" cy="2640965"/>
          </a:xfrm>
        </p:spPr>
        <p:txBody>
          <a:bodyPr/>
          <a:p>
            <a:r>
              <a:rPr lang="zh-CN" altLang="en-US" sz="2400"/>
              <a:t>1.表</a:t>
            </a:r>
            <a:r>
              <a:rPr lang="zh-CN" altLang="en-US" sz="2400" u="sng"/>
              <a:t>机构单位</a:t>
            </a:r>
            <a:r>
              <a:rPr lang="zh-CN" altLang="en-US" sz="2400"/>
              <a:t>的集合名词</a:t>
            </a:r>
            <a:r>
              <a:rPr lang="zh-CN" altLang="en-US" sz="2400" u="sng"/>
              <a:t>有单复数之分</a:t>
            </a:r>
            <a:r>
              <a:rPr lang="zh-CN" altLang="en-US" sz="2400"/>
              <a:t>，而表</a:t>
            </a:r>
            <a:r>
              <a:rPr lang="zh-CN" altLang="en-US" sz="2400" u="sng"/>
              <a:t>单位成员</a:t>
            </a:r>
            <a:r>
              <a:rPr lang="zh-CN" altLang="en-US" sz="2400"/>
              <a:t>时，</a:t>
            </a:r>
            <a:r>
              <a:rPr lang="zh-CN" altLang="en-US" sz="2400" u="sng"/>
              <a:t>本身就是复数形式</a:t>
            </a:r>
            <a:r>
              <a:rPr lang="zh-CN" altLang="en-US" sz="2400"/>
              <a:t>，这类名词作主语时，其谓语有单复数之分。</a:t>
            </a:r>
            <a:endParaRPr lang="zh-CN" altLang="en-US" sz="2400"/>
          </a:p>
          <a:p>
            <a:pPr>
              <a:buFont typeface="Wingdings" panose="05000000000000000000" charset="0"/>
              <a:buChar char="Ø"/>
            </a:pPr>
            <a:r>
              <a:rPr lang="zh-CN" altLang="en-US" sz="2400"/>
              <a:t>如：committee， family， class， team，</a:t>
            </a:r>
            <a:r>
              <a:rPr lang="en-US" altLang="zh-CN" sz="2400"/>
              <a:t> </a:t>
            </a:r>
            <a:r>
              <a:rPr lang="zh-CN" altLang="en-US" sz="2400"/>
              <a:t>village， school， crow</a:t>
            </a:r>
            <a:r>
              <a:rPr lang="en-US" altLang="zh-CN" sz="2400"/>
              <a:t>d</a:t>
            </a:r>
            <a:r>
              <a:rPr lang="zh-CN" altLang="en-US" sz="2400"/>
              <a:t>， audience</a:t>
            </a:r>
            <a:endParaRPr lang="zh-CN" altLang="en-US" sz="2400"/>
          </a:p>
        </p:txBody>
      </p:sp>
      <p:sp>
        <p:nvSpPr>
          <p:cNvPr id="5" name="文本框 4"/>
          <p:cNvSpPr txBox="1"/>
          <p:nvPr/>
        </p:nvSpPr>
        <p:spPr>
          <a:xfrm>
            <a:off x="192405" y="3512185"/>
            <a:ext cx="8771890" cy="3302000"/>
          </a:xfrm>
          <a:prstGeom prst="rect">
            <a:avLst/>
          </a:prstGeom>
          <a:gradFill>
            <a:gsLst>
              <a:gs pos="50000">
                <a:srgbClr val="F9E397"/>
              </a:gs>
              <a:gs pos="0">
                <a:srgbClr val="F9EBB8"/>
              </a:gs>
              <a:gs pos="100000">
                <a:srgbClr val="F8DB75"/>
              </a:gs>
            </a:gsLst>
            <a:lin scaled="1"/>
          </a:gradFill>
        </p:spPr>
        <p:txBody>
          <a:bodyPr wrap="square" rtlCol="0">
            <a:spAutoFit/>
          </a:bodyPr>
          <a:p>
            <a:pPr marL="342900" indent="-342900">
              <a:lnSpc>
                <a:spcPct val="110000"/>
              </a:lnSpc>
              <a:buFont typeface="Wingdings" panose="05000000000000000000" charset="0"/>
              <a:buChar char="l"/>
            </a:pPr>
            <a:r>
              <a:rPr lang="zh-CN" altLang="en-US" sz="2400"/>
              <a:t>crowd当“群”讲有单复数之分；当“群众”讲本身就是复数形式。</a:t>
            </a:r>
            <a:endParaRPr lang="zh-CN" altLang="en-US" sz="2400"/>
          </a:p>
          <a:p>
            <a:pPr marL="342900" indent="-342900">
              <a:lnSpc>
                <a:spcPct val="110000"/>
              </a:lnSpc>
              <a:buFont typeface="Wingdings" panose="05000000000000000000" charset="0"/>
              <a:buChar char="Ø"/>
            </a:pPr>
            <a:r>
              <a:rPr lang="zh-CN" altLang="en-US" sz="2400"/>
              <a:t>A crowd of applicants stood in front of the company.一群求职的人站在公司门前。</a:t>
            </a:r>
            <a:endParaRPr lang="zh-CN" altLang="en-US" sz="2400"/>
          </a:p>
          <a:p>
            <a:pPr marL="342900" indent="-342900">
              <a:lnSpc>
                <a:spcPct val="110000"/>
              </a:lnSpc>
              <a:buFont typeface="Wingdings" panose="05000000000000000000" charset="0"/>
              <a:buChar char="Ø"/>
            </a:pPr>
            <a:r>
              <a:rPr lang="zh-CN" altLang="en-US" sz="2400"/>
              <a:t>There were crowds of pupils in the park yesterday.昨天公园里有群一群的小学生。</a:t>
            </a:r>
            <a:endParaRPr lang="zh-CN" altLang="en-US" sz="2400"/>
          </a:p>
          <a:p>
            <a:pPr marL="342900" indent="-342900">
              <a:lnSpc>
                <a:spcPct val="110000"/>
              </a:lnSpc>
              <a:buFont typeface="Wingdings" panose="05000000000000000000" charset="0"/>
              <a:buChar char="Ø"/>
            </a:pPr>
            <a:r>
              <a:rPr lang="zh-CN" altLang="en-US" sz="2400"/>
              <a:t>The crowd have been dispersed.群众已被驱散了。</a:t>
            </a:r>
            <a:endParaRPr lang="zh-CN" altLang="en-US" sz="2400"/>
          </a:p>
          <a:p>
            <a:pPr marL="342900" indent="-342900">
              <a:buFont typeface="Wingdings" panose="05000000000000000000" charset="0"/>
              <a:buChar char="Ø"/>
            </a:pP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910fe02d2a845f9bb6cd960288e9a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1c4c20efda4eea88f246394b8ed53a"/>
  <p:tag name="KSO_WM_SLIDE_BACKGROUND_TYPE" val="topBottom"/>
  <p:tag name="KSO_WM_UNIT_TEXT_FILL_FORE_SCHEMECOLOR_INDEX_BRIGHTNESS" val="0"/>
  <p:tag name="KSO_WM_UNIT_TEXT_FILL_FORE_SCHEMECOLOR_INDEX" val="2"/>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74236bef23d48a2a11657d6340d5c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4c5cc2442d34394aee968c4d9f662b2"/>
  <p:tag name="KSO_WM_SLIDE_BACKGROUND_TYPE" val="topBotto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cbf4bdb089674a99851b230651f0fe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84a9e58c404f9bb408440f305c3bbe"/>
  <p:tag name="KSO_WM_SLIDE_BACKGROUND_TYPE" val="topBottom"/>
</p:tagLst>
</file>

<file path=ppt/tags/tag103.xml><?xml version="1.0" encoding="utf-8"?>
<p:tagLst xmlns:p="http://schemas.openxmlformats.org/presentationml/2006/main">
  <p:tag name="KSO_WM_SLIDE_BACKGROUND_TYPE" val="topBottom"/>
</p:tagLst>
</file>

<file path=ppt/tags/tag104.xml><?xml version="1.0" encoding="utf-8"?>
<p:tagLst xmlns:p="http://schemas.openxmlformats.org/presentationml/2006/main">
  <p:tag name="KSO_WM_SLIDE_BACKGROUND_TYPE" val="topBottom"/>
</p:tagLst>
</file>

<file path=ppt/tags/tag105.xml><?xml version="1.0" encoding="utf-8"?>
<p:tagLst xmlns:p="http://schemas.openxmlformats.org/presentationml/2006/main">
  <p:tag name="KSO_WM_SLIDE_BACKGROUND_TYPE" val="topBotto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fb6aadf1ab9469281ef3b8daf5ac33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5c2375578cd47c1ae19399bf7b6e9ee"/>
  <p:tag name="KSO_WM_SLIDE_BACKGROUND_TYPE" val="bottomTop"/>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bfec00cd6a041feabc2eecbe761d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ac917e8b0f487cb31c17a6d325eb2a"/>
  <p:tag name="KSO_WM_SLIDE_BACKGROUND_TYPE" val="bottomTop"/>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dda504719bb344b6a34798b649232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5a59400f35149f4962512285838e5d8"/>
  <p:tag name="KSO_WM_SLIDE_BACKGROUND_TYPE" val="bottomTop"/>
</p:tagLst>
</file>

<file path=ppt/tags/tag109.xml><?xml version="1.0" encoding="utf-8"?>
<p:tagLst xmlns:p="http://schemas.openxmlformats.org/presentationml/2006/main">
  <p:tag name="KSO_WM_SLIDE_BACKGROUND_TYPE" val="bottomTop"/>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6fa41d213a094c898e4c36308bc4aa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e5f4de1b0b4b2d8fb7e801c6e75302"/>
</p:tagLst>
</file>

<file path=ppt/tags/tag110.xml><?xml version="1.0" encoding="utf-8"?>
<p:tagLst xmlns:p="http://schemas.openxmlformats.org/presentationml/2006/main">
  <p:tag name="KSO_WM_SLIDE_BACKGROUND_TYPE" val="bottomTop"/>
</p:tagLst>
</file>

<file path=ppt/tags/tag111.xml><?xml version="1.0" encoding="utf-8"?>
<p:tagLst xmlns:p="http://schemas.openxmlformats.org/presentationml/2006/main">
  <p:tag name="KSO_WM_SLIDE_BACKGROUND_TYPE" val="bottomTop"/>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ca765e2bd384dd3a319496243d5f5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ce9f009e7db493fb47a4194b1d05ad1"/>
  <p:tag name="KSO_WM_SLIDE_BACKGROUND_TYPE" val="navigation"/>
  <p:tag name="KSO_WM_UNIT_TEXT_FILL_FORE_SCHEMECOLOR_INDEX_BRIGHTNESS" val="0"/>
  <p:tag name="KSO_WM_UNIT_TEXT_FILL_FORE_SCHEMECOLOR_INDEX" val="2"/>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eb593c36a7cc453fbef130bab2a45e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4e8f84e755c410a9b28fac3594f5d33"/>
  <p:tag name="KSO_WM_SLIDE_BACKGROUND_TYPE" val="navigation"/>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fa58ef7d844c4a7b81b081053010519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ce6dec50dc4172b50e4198641e3f35"/>
  <p:tag name="KSO_WM_SLIDE_BACKGROUND_TYPE" val="navigation"/>
</p:tagLst>
</file>

<file path=ppt/tags/tag115.xml><?xml version="1.0" encoding="utf-8"?>
<p:tagLst xmlns:p="http://schemas.openxmlformats.org/presentationml/2006/main">
  <p:tag name="KSO_WM_SLIDE_BACKGROUND_TYPE" val="navigation"/>
</p:tagLst>
</file>

<file path=ppt/tags/tag116.xml><?xml version="1.0" encoding="utf-8"?>
<p:tagLst xmlns:p="http://schemas.openxmlformats.org/presentationml/2006/main">
  <p:tag name="KSO_WM_SLIDE_BACKGROUND_TYPE" val="navigation"/>
</p:tagLst>
</file>

<file path=ppt/tags/tag117.xml><?xml version="1.0" encoding="utf-8"?>
<p:tagLst xmlns:p="http://schemas.openxmlformats.org/presentationml/2006/main">
  <p:tag name="KSO_WM_SLIDE_BACKGROUND_TYPE" val="navigation"/>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0f65f2c56fb545009b8e0c771c3afe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c7983957dd4eb4bd125359e33ab7e8"/>
  <p:tag name="KSO_WM_SLIDE_BACKGROUND_TYPE" val="belt"/>
  <p:tag name="KSO_WM_UNIT_TEXT_FILL_FORE_SCHEMECOLOR_INDEX_BRIGHTNESS" val="0"/>
  <p:tag name="KSO_WM_UNIT_TEXT_FILL_FORE_SCHEMECOLOR_INDEX" val="2"/>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fefe7a87b66443392a2d3e492f79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afc17c9738479e937df318b3fb52c4"/>
  <p:tag name="KSO_WM_SLIDE_BACKGROUND_TYPE" val="bel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517ef0b75158420989452bec1c0ed1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6f5bb1f4f840a8bd34d91254dc01e5"/>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2632280a6104171b789ec1c3a60bcf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f48216b5b634bd68562210e52183ddb"/>
  <p:tag name="KSO_WM_SLIDE_BACKGROUND_TYPE" val="belt"/>
</p:tagLst>
</file>

<file path=ppt/tags/tag121.xml><?xml version="1.0" encoding="utf-8"?>
<p:tagLst xmlns:p="http://schemas.openxmlformats.org/presentationml/2006/main">
  <p:tag name="KSO_WM_SLIDE_BACKGROUND_TYPE" val="belt"/>
</p:tagLst>
</file>

<file path=ppt/tags/tag122.xml><?xml version="1.0" encoding="utf-8"?>
<p:tagLst xmlns:p="http://schemas.openxmlformats.org/presentationml/2006/main">
  <p:tag name="KSO_WM_SLIDE_BACKGROUND_TYPE" val="belt"/>
</p:tagLst>
</file>

<file path=ppt/tags/tag123.xml><?xml version="1.0" encoding="utf-8"?>
<p:tagLst xmlns:p="http://schemas.openxmlformats.org/presentationml/2006/main">
  <p:tag name="KSO_WM_SLIDE_BACKGROUND_TYPE" val="belt"/>
</p:tagLst>
</file>

<file path=ppt/tags/tag124.xml><?xml version="1.0" encoding="utf-8"?>
<p:tagLst xmlns:p="http://schemas.openxmlformats.org/presentationml/2006/main">
  <p:tag name="KSO_WM_TEMPLATE_CATEGORY" val="custom"/>
  <p:tag name="KSO_WM_TEMPLATE_INDEX" val="20203230"/>
</p:tagLst>
</file>

<file path=ppt/tags/tag125.xml><?xml version="1.0" encoding="utf-8"?>
<p:tagLst xmlns:p="http://schemas.openxmlformats.org/presentationml/2006/main">
  <p:tag name="KSO_WM_TEMPLATE_CATEGORY" val="custom"/>
  <p:tag name="KSO_WM_TEMPLATE_INDEX" val="20203230"/>
</p:tagLst>
</file>

<file path=ppt/tags/tag126.xml><?xml version="1.0" encoding="utf-8"?>
<p:tagLst xmlns:p="http://schemas.openxmlformats.org/presentationml/2006/main">
  <p:tag name="KSO_WM_BEAUTIFY_FLAG" val="#wm#"/>
  <p:tag name="KSO_WM_TAG_VERSION" val="1.0"/>
  <p:tag name="KSO_WM_TEMPLATE_CATEGORY" val="custom"/>
  <p:tag name="KSO_WM_TEMPLATE_INDEX" val="20203230"/>
</p:tagLst>
</file>

<file path=ppt/tags/tag127.xml><?xml version="1.0" encoding="utf-8"?>
<p:tagLst xmlns:p="http://schemas.openxmlformats.org/presentationml/2006/main">
  <p:tag name="KSO_WM_TEMPLATE_CATEGORY" val="custom"/>
  <p:tag name="KSO_WM_TEMPLATE_INDEX" val="2020323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230_5*i*1"/>
  <p:tag name="KSO_WM_TEMPLATE_CATEGORY" val="custom"/>
  <p:tag name="KSO_WM_TEMPLATE_INDEX" val="20203230"/>
  <p:tag name="KSO_WM_UNIT_LAYERLEVEL" val="1"/>
  <p:tag name="KSO_WM_TAG_VERSION" val="1.0"/>
  <p:tag name="KSO_WM_BEAUTIFY_FLAG" val="#wm#"/>
  <p:tag name="KSO_WM_UNIT_BLOCK" val="0"/>
  <p:tag name="KSO_WM_UNIT_SM_LIMIT_TYPE" val="0"/>
  <p:tag name="KSO_WM_UNIT_DEC_AREA_ID" val="9e285f18717942f6aeb2c6563de9c4a9"/>
  <p:tag name="KSO_WM_UNIT_DECORATE_INFO" val="{&quot;DecorateInfoH&quot;:{&quot;IsAbs&quot;:true},&quot;DecorateInfoW&quot;:{&quot;IsAbs&quot;:true},&quot;DecorateInfoX&quot;:{&quot;IsAbs&quot;:true,&quot;Pos&quot;:0},&quot;DecorateInfoY&quot;:{&quot;IsAbs&quot;:true,&quot;Pos&quot;:0},&quot;ReferentInfo&quot;:{&quot;Id&quot;:&quot;996039be2a834ee98200677081de2131&quot;,&quot;X&quot;:{&quot;Pos&quot;:0},&quot;Y&quot;:{&quot;Pos&quot;:2}}}"/>
  <p:tag name="KSO_WM_CHIP_GROUPID" val="5ec7b0ee8193540dcf6eac41"/>
  <p:tag name="KSO_WM_CHIP_XID" val="5ec7b0ee8193540dcf6eac42"/>
  <p:tag name="KSO_WM_CHIP_FILLAREA_FILL_RULE" val="{&quot;fill_align&quot;:&quot;cm&quot;,&quot;fill_mode&quot;:&quot;adaptive&quot;,&quot;sacle_strategy&quot;:&quot;smart&quot;}"/>
  <p:tag name="KSO_WM_UNIT_DEC_SUPPORTCHANGEPIC" val="0"/>
  <p:tag name="KSO_WM_UNIT_DEC_CHANGEPICRESERVED" val="0"/>
  <p:tag name="KSO_WM_ASSEMBLE_CHIP_INDEX" val="aa98d229a42643928da7982edad04e67"/>
  <p:tag name="KSO_WM_UNIT_LINE_FORE_SCHEMECOLOR_INDEX_BRIGHTNESS" val="-0.25"/>
  <p:tag name="KSO_WM_UNIT_LINE_FORE_SCHEMECOLOR_INDEX" val="14"/>
  <p:tag name="KSO_WM_UNIT_LINE_FILL_TYPE" val="2"/>
</p:tagLst>
</file>

<file path=ppt/tags/tag129.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3230_5*a*1"/>
  <p:tag name="KSO_WM_TEMPLATE_CATEGORY" val="custom"/>
  <p:tag name="KSO_WM_TEMPLATE_INDEX" val="20203230"/>
  <p:tag name="KSO_WM_UNIT_LAYERLEVEL" val="1"/>
  <p:tag name="KSO_WM_TAG_VERSION" val="1.0"/>
  <p:tag name="KSO_WM_BEAUTIFY_FLAG" val="#wm#"/>
  <p:tag name="KSO_WM_UNIT_BLOCK" val="0"/>
  <p:tag name="KSO_WM_UNIT_DEC_AREA_ID" val="996039be2a834ee98200677081de2131"/>
  <p:tag name="KSO_WM_CHIP_GROUPID" val="5ec7b0ee8193540dcf6eac41"/>
  <p:tag name="KSO_WM_CHIP_XID" val="5ec7b0ee8193540dcf6eac42"/>
  <p:tag name="KSO_WM_CHIP_FILLAREA_FILL_RULE" val="{&quot;fill_align&quot;:&quot;cm&quot;,&quot;fill_mode&quot;:&quot;adaptive&quot;,&quot;sacle_strategy&quot;:&quot;smart&quot;}"/>
  <p:tag name="KSO_WM_ASSEMBLE_CHIP_INDEX" val="aa98d229a42643928da7982edad04e67"/>
  <p:tag name="KSO_WM_UNIT_TEXT_FILL_FORE_SCHEMECOLOR_INDEX_BRIGHTNESS" val="0.15"/>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i*1_1"/>
  <p:tag name="KSO_WM_TEMPLATE_CATEGORY" val="custom"/>
  <p:tag name="KSO_WM_TEMPLATE_INDEX" val="20203230"/>
  <p:tag name="KSO_WM_UNIT_LAYERLEVEL" val="1_1"/>
  <p:tag name="KSO_WM_TAG_VERSION" val="1.0"/>
  <p:tag name="KSO_WM_BEAUTIFY_FLAG" val="#wm#"/>
  <p:tag name="KSO_WM_DIAGRAM_GROUP_CODE" val="l1-1"/>
  <p:tag name="KSO_WM_UNIT_TYPE" val="l_i"/>
  <p:tag name="KSO_WM_UNIT_INDEX" val="1_1"/>
  <p:tag name="KSO_WM_CHIP_GROUPID" val="5f7087080ff15d9a40ebdc94"/>
  <p:tag name="KSO_WM_CHIP_XID" val="5f7087080ff15d9a40ebdc98"/>
  <p:tag name="KSO_WM_UNIT_DEC_AREA_ID" val="8db519bfcf25419aaa05473a67bb7c62"/>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LINE_FORE_SCHEMECOLOR_INDEX_BRIGHTNESS" val="0"/>
  <p:tag name="KSO_WM_UNIT_LINE_FORE_SCHEMECOLOR_INDEX" val="5"/>
  <p:tag name="KSO_WM_UNIT_LINE_FILL_TYPE" val="2"/>
  <p:tag name="KSO_WM_UNIT_USESOURCEFORMAT_APPLY" val="1"/>
  <p:tag name="KSO_WM_SLIDE_ANIMATION_ID" val="3110599"/>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1_1"/>
  <p:tag name="KSO_WM_TEMPLATE_CATEGORY" val="custom"/>
  <p:tag name="KSO_WM_TEMPLATE_INDEX" val="20203230"/>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8"/>
  <p:tag name="KSO_WM_UNIT_DEC_AREA_ID" val="77b2f86a4fb74318934b97acdb7d1b10"/>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1_2"/>
  <p:tag name="KSO_WM_TEMPLATE_CATEGORY" val="custom"/>
  <p:tag name="KSO_WM_TEMPLATE_INDEX" val="20203230"/>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8"/>
  <p:tag name="KSO_WM_UNIT_DEC_AREA_ID" val="42e2aa6c9c2446d79bb20adb709ef931"/>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f*1_1_1"/>
  <p:tag name="KSO_WM_TEMPLATE_CATEGORY" val="custom"/>
  <p:tag name="KSO_WM_TEMPLATE_INDEX" val="20203230"/>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8"/>
  <p:tag name="KSO_WM_CHIP_GROUPID" val="5f7087080ff15d9a40ebdc94"/>
  <p:tag name="KSO_WM_CHIP_XID" val="5f7087080ff15d9a40ebdc98"/>
  <p:tag name="KSO_WM_UNIT_DEC_AREA_ID" val="0e9e309567f144ea95152b4d8341d792"/>
  <p:tag name="KSO_WM_CHIP_FILLAREA_FILL_RULE" val="{&quot;fill_align&quot;:&quot;cm&quot;,&quot;fill_mode&quot;:&quot;adaptive&quot;,&quot;sacle_strategy&quot;:&quot;stretch&quot;}"/>
  <p:tag name="KSO_WM_ASSEMBLE_CHIP_INDEX" val="43a05ad708144d1993da915257d4c8c9"/>
  <p:tag name="KSO_WM_UNIT_TEXT_FILL_FORE_SCHEMECOLOR_INDEX_BRIGHTNESS" val="0.25"/>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2_1"/>
  <p:tag name="KSO_WM_TEMPLATE_CATEGORY" val="custom"/>
  <p:tag name="KSO_WM_TEMPLATE_INDEX" val="20203230"/>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8"/>
  <p:tag name="KSO_WM_UNIT_DEC_AREA_ID" val="e76fc14774bd447d90cb3262c4930cbd"/>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2_2"/>
  <p:tag name="KSO_WM_TEMPLATE_CATEGORY" val="custom"/>
  <p:tag name="KSO_WM_TEMPLATE_INDEX" val="20203230"/>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8"/>
  <p:tag name="KSO_WM_UNIT_DEC_AREA_ID" val="624badc00ff4415eaa8b57726dc5e212"/>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f*1_2_1"/>
  <p:tag name="KSO_WM_TEMPLATE_CATEGORY" val="custom"/>
  <p:tag name="KSO_WM_TEMPLATE_INDEX" val="20203230"/>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8"/>
  <p:tag name="KSO_WM_CHIP_GROUPID" val="5f7087080ff15d9a40ebdc94"/>
  <p:tag name="KSO_WM_CHIP_XID" val="5f7087080ff15d9a40ebdc98"/>
  <p:tag name="KSO_WM_UNIT_DEC_AREA_ID" val="59fdfa43818c42c895f9a5dfdda95b99"/>
  <p:tag name="KSO_WM_CHIP_FILLAREA_FILL_RULE" val="{&quot;fill_align&quot;:&quot;cm&quot;,&quot;fill_mode&quot;:&quot;adaptive&quot;,&quot;sacle_strategy&quot;:&quot;stretch&quot;}"/>
  <p:tag name="KSO_WM_ASSEMBLE_CHIP_INDEX" val="43a05ad708144d1993da915257d4c8c9"/>
  <p:tag name="KSO_WM_UNIT_TEXT_FILL_FORE_SCHEMECOLOR_INDEX_BRIGHTNESS" val="0.25"/>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3_1"/>
  <p:tag name="KSO_WM_TEMPLATE_CATEGORY" val="custom"/>
  <p:tag name="KSO_WM_TEMPLATE_INDEX" val="20203230"/>
  <p:tag name="KSO_WM_UNIT_LAYERLEVEL" val="1_1_1"/>
  <p:tag name="KSO_WM_TAG_VERSION" val="1.0"/>
  <p:tag name="KSO_WM_BEAUTIFY_FLAG" val="#wm#"/>
  <p:tag name="KSO_WM_DIAGRAM_GROUP_CODE" val="l1-1"/>
  <p:tag name="KSO_WM_UNIT_TYPE" val="l_h_i"/>
  <p:tag name="KSO_WM_UNIT_INDEX" val="1_3_1"/>
  <p:tag name="KSO_WM_CHIP_GROUPID" val="5f7087080ff15d9a40ebdc94"/>
  <p:tag name="KSO_WM_CHIP_XID" val="5f7087080ff15d9a40ebdc98"/>
  <p:tag name="KSO_WM_UNIT_DEC_AREA_ID" val="054967f686e743f98768532c7d174fa0"/>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3_2"/>
  <p:tag name="KSO_WM_TEMPLATE_CATEGORY" val="custom"/>
  <p:tag name="KSO_WM_TEMPLATE_INDEX" val="20203230"/>
  <p:tag name="KSO_WM_UNIT_LAYERLEVEL" val="1_1_1"/>
  <p:tag name="KSO_WM_TAG_VERSION" val="1.0"/>
  <p:tag name="KSO_WM_BEAUTIFY_FLAG" val="#wm#"/>
  <p:tag name="KSO_WM_DIAGRAM_GROUP_CODE" val="l1-1"/>
  <p:tag name="KSO_WM_UNIT_SUBTYPE" val="d"/>
  <p:tag name="KSO_WM_UNIT_TYPE" val="l_h_i"/>
  <p:tag name="KSO_WM_UNIT_INDEX" val="1_3_2"/>
  <p:tag name="KSO_WM_CHIP_GROUPID" val="5f7087080ff15d9a40ebdc94"/>
  <p:tag name="KSO_WM_CHIP_XID" val="5f7087080ff15d9a40ebdc98"/>
  <p:tag name="KSO_WM_UNIT_DEC_AREA_ID" val="14f46ad73a064480b382528ff31a1edd"/>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f*1_3_1"/>
  <p:tag name="KSO_WM_TEMPLATE_CATEGORY" val="custom"/>
  <p:tag name="KSO_WM_TEMPLATE_INDEX" val="20203230"/>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3_1"/>
  <p:tag name="KSO_WM_UNIT_PRESET_TEXT" val="在此输入你想要阐述的观点。"/>
  <p:tag name="KSO_WM_UNIT_VALUE" val="18"/>
  <p:tag name="KSO_WM_CHIP_GROUPID" val="5f7087080ff15d9a40ebdc94"/>
  <p:tag name="KSO_WM_CHIP_XID" val="5f7087080ff15d9a40ebdc98"/>
  <p:tag name="KSO_WM_UNIT_DEC_AREA_ID" val="896601dac8524ca59f2b1fecc50b6677"/>
  <p:tag name="KSO_WM_CHIP_FILLAREA_FILL_RULE" val="{&quot;fill_align&quot;:&quot;cm&quot;,&quot;fill_mode&quot;:&quot;adaptive&quot;,&quot;sacle_strategy&quot;:&quot;stretch&quot;}"/>
  <p:tag name="KSO_WM_ASSEMBLE_CHIP_INDEX" val="43a05ad708144d1993da915257d4c8c9"/>
  <p:tag name="KSO_WM_UNIT_TEXT_FILL_FORE_SCHEMECOLOR_INDEX_BRIGHTNESS" val="0.25"/>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4_1"/>
  <p:tag name="KSO_WM_TEMPLATE_CATEGORY" val="custom"/>
  <p:tag name="KSO_WM_TEMPLATE_INDEX" val="20203230"/>
  <p:tag name="KSO_WM_UNIT_LAYERLEVEL" val="1_1_1"/>
  <p:tag name="KSO_WM_TAG_VERSION" val="1.0"/>
  <p:tag name="KSO_WM_BEAUTIFY_FLAG" val="#wm#"/>
  <p:tag name="KSO_WM_DIAGRAM_GROUP_CODE" val="l1-1"/>
  <p:tag name="KSO_WM_UNIT_TYPE" val="l_h_i"/>
  <p:tag name="KSO_WM_UNIT_INDEX" val="1_4_1"/>
  <p:tag name="KSO_WM_CHIP_GROUPID" val="5f7087080ff15d9a40ebdc94"/>
  <p:tag name="KSO_WM_CHIP_XID" val="5f7087080ff15d9a40ebdc98"/>
  <p:tag name="KSO_WM_UNIT_DEC_AREA_ID" val="004ae170ae6f432c8d5fa530396f6787"/>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4_2"/>
  <p:tag name="KSO_WM_TEMPLATE_CATEGORY" val="custom"/>
  <p:tag name="KSO_WM_TEMPLATE_INDEX" val="20203230"/>
  <p:tag name="KSO_WM_UNIT_LAYERLEVEL" val="1_1_1"/>
  <p:tag name="KSO_WM_TAG_VERSION" val="1.0"/>
  <p:tag name="KSO_WM_BEAUTIFY_FLAG" val="#wm#"/>
  <p:tag name="KSO_WM_DIAGRAM_GROUP_CODE" val="l1-1"/>
  <p:tag name="KSO_WM_UNIT_SUBTYPE" val="d"/>
  <p:tag name="KSO_WM_UNIT_TYPE" val="l_h_i"/>
  <p:tag name="KSO_WM_UNIT_INDEX" val="1_4_2"/>
  <p:tag name="KSO_WM_CHIP_GROUPID" val="5f7087080ff15d9a40ebdc94"/>
  <p:tag name="KSO_WM_CHIP_XID" val="5f7087080ff15d9a40ebdc98"/>
  <p:tag name="KSO_WM_UNIT_DEC_AREA_ID" val="b1a58d8c413244c88e4b59c80e4ec0a0"/>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f*1_4_1"/>
  <p:tag name="KSO_WM_TEMPLATE_CATEGORY" val="custom"/>
  <p:tag name="KSO_WM_TEMPLATE_INDEX" val="20203230"/>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4_1"/>
  <p:tag name="KSO_WM_UNIT_PRESET_TEXT" val="在此输入你想要阐述的观点。"/>
  <p:tag name="KSO_WM_UNIT_VALUE" val="18"/>
  <p:tag name="KSO_WM_CHIP_GROUPID" val="5f7087080ff15d9a40ebdc94"/>
  <p:tag name="KSO_WM_CHIP_XID" val="5f7087080ff15d9a40ebdc98"/>
  <p:tag name="KSO_WM_UNIT_DEC_AREA_ID" val="8cbec46817f94181965dd5fee1a3e9eb"/>
  <p:tag name="KSO_WM_CHIP_FILLAREA_FILL_RULE" val="{&quot;fill_align&quot;:&quot;cm&quot;,&quot;fill_mode&quot;:&quot;adaptive&quot;,&quot;sacle_strategy&quot;:&quot;stretch&quot;}"/>
  <p:tag name="KSO_WM_ASSEMBLE_CHIP_INDEX" val="43a05ad708144d1993da915257d4c8c9"/>
  <p:tag name="KSO_WM_UNIT_TEXT_FILL_FORE_SCHEMECOLOR_INDEX_BRIGHTNESS" val="0.25"/>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5_1"/>
  <p:tag name="KSO_WM_TEMPLATE_CATEGORY" val="custom"/>
  <p:tag name="KSO_WM_TEMPLATE_INDEX" val="20203230"/>
  <p:tag name="KSO_WM_UNIT_LAYERLEVEL" val="1_1_1"/>
  <p:tag name="KSO_WM_TAG_VERSION" val="1.0"/>
  <p:tag name="KSO_WM_BEAUTIFY_FLAG" val="#wm#"/>
  <p:tag name="KSO_WM_DIAGRAM_GROUP_CODE" val="l1-1"/>
  <p:tag name="KSO_WM_UNIT_TYPE" val="l_h_i"/>
  <p:tag name="KSO_WM_UNIT_INDEX" val="1_5_1"/>
  <p:tag name="KSO_WM_CHIP_GROUPID" val="5f7087080ff15d9a40ebdc94"/>
  <p:tag name="KSO_WM_CHIP_XID" val="5f7087080ff15d9a40ebdc98"/>
  <p:tag name="KSO_WM_UNIT_DEC_AREA_ID" val="f0c470f5ee7046368202d709c33a9901"/>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f*1_5_1"/>
  <p:tag name="KSO_WM_TEMPLATE_CATEGORY" val="custom"/>
  <p:tag name="KSO_WM_TEMPLATE_INDEX" val="20203230"/>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5_1"/>
  <p:tag name="KSO_WM_UNIT_PRESET_TEXT" val="05"/>
  <p:tag name="KSO_WM_UNIT_VALUE" val="2"/>
  <p:tag name="KSO_WM_CHIP_GROUPID" val="5f7087080ff15d9a40ebdc94"/>
  <p:tag name="KSO_WM_CHIP_XID" val="5f7087080ff15d9a40ebdc98"/>
  <p:tag name="KSO_WM_UNIT_DEC_AREA_ID" val="eab435c8dff745b2b6b65a9dad35a5ee"/>
  <p:tag name="KSO_WM_CHIP_FILLAREA_FILL_RULE" val="{&quot;fill_align&quot;:&quot;cm&quot;,&quot;fill_mode&quot;:&quot;adaptive&quot;,&quot;sacle_strategy&quot;:&quot;stretch&quot;}"/>
  <p:tag name="KSO_WM_ASSEMBLE_CHIP_INDEX" val="43a05ad708144d1993da915257d4c8c9"/>
  <p:tag name="KSO_WM_UNIT_TEXT_FILL_FORE_SCHEMECOLOR_INDEX_BRIGHTNESS" val="0"/>
  <p:tag name="KSO_WM_UNIT_TEXT_FILL_FORE_SCHEMECOLOR_INDEX" val="14"/>
  <p:tag name="KSO_WM_UNIT_TEXT_FILL_TYPE" val="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230_5*l_h_i*1_5_2"/>
  <p:tag name="KSO_WM_TEMPLATE_CATEGORY" val="custom"/>
  <p:tag name="KSO_WM_TEMPLATE_INDEX" val="20203230"/>
  <p:tag name="KSO_WM_UNIT_LAYERLEVEL" val="1_1_1"/>
  <p:tag name="KSO_WM_TAG_VERSION" val="1.0"/>
  <p:tag name="KSO_WM_BEAUTIFY_FLAG" val="#wm#"/>
  <p:tag name="KSO_WM_DIAGRAM_GROUP_CODE" val="l1-1"/>
  <p:tag name="KSO_WM_UNIT_SUBTYPE" val="d"/>
  <p:tag name="KSO_WM_UNIT_TYPE" val="l_h_i"/>
  <p:tag name="KSO_WM_UNIT_INDEX" val="1_5_2"/>
  <p:tag name="KSO_WM_CHIP_GROUPID" val="5f7087080ff15d9a40ebdc94"/>
  <p:tag name="KSO_WM_CHIP_XID" val="5f7087080ff15d9a40ebdc98"/>
  <p:tag name="KSO_WM_UNIT_DEC_AREA_ID" val="01ffa6b235d747d4b4f7648aa3455d39"/>
  <p:tag name="KSO_WM_CHIP_FILLAREA_FILL_RULE" val="{&quot;fill_align&quot;:&quot;cm&quot;,&quot;fill_mode&quot;:&quot;adaptive&quot;,&quot;sacle_strategy&quot;:&quot;stretch&quot;}"/>
  <p:tag name="KSO_WM_UNIT_DEC_SUPPORTCHANGEPIC" val="0"/>
  <p:tag name="KSO_WM_UNIT_DEC_CHANGEPICRESERVED" val="0"/>
  <p:tag name="KSO_WM_ASSEMBLE_CHIP_INDEX" val="43a05ad708144d1993da915257d4c8c9"/>
  <p:tag name="KSO_WM_UNIT_TEXT_FILL_FORE_SCHEMECOLOR_INDEX_BRIGHTNESS" val="0.25"/>
  <p:tag name="KSO_WM_UNIT_TEXT_FILL_FORE_SCHEMECOLOR_INDEX" val="13"/>
  <p:tag name="KSO_WM_UNIT_TEXT_FILL_TYPE" val="1"/>
  <p:tag name="KSO_WM_UNIT_VALUE" val="18"/>
  <p:tag name="KSO_WM_UNIT_USESOURCEFORMAT_APPLY" val="1"/>
</p:tagLst>
</file>

<file path=ppt/tags/tag146.xml><?xml version="1.0" encoding="utf-8"?>
<p:tagLst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3230_5"/>
  <p:tag name="KSO_WM_TEMPLATE_SUBCATEGORY" val="21"/>
  <p:tag name="KSO_WM_TEMPLATE_MASTER_TYPE" val="1"/>
  <p:tag name="KSO_WM_TEMPLATE_COLOR_TYPE" val="1"/>
  <p:tag name="KSO_WM_SLIDE_TYPE" val="contents"/>
  <p:tag name="KSO_WM_SLIDE_SUBTYPE" val="diag"/>
  <p:tag name="KSO_WM_SLIDE_ITEM_CNT" val="5"/>
  <p:tag name="KSO_WM_SLIDE_INDEX" val="5"/>
  <p:tag name="KSO_WM_SLIDE_SIZE" val="348*384"/>
  <p:tag name="KSO_WM_SLIDE_POSITION" val="546*36"/>
  <p:tag name="KSO_WM_TAG_VERSION" val="1.0"/>
  <p:tag name="KSO_WM_BEAUTIFY_FLAG" val="#wm#"/>
  <p:tag name="KSO_WM_TEMPLATE_CATEGORY" val="custom"/>
  <p:tag name="KSO_WM_TEMPLATE_INDEX" val="20203230"/>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c6fd802574a1ee74b6c7dc"/>
  <p:tag name="KSO_WM_TEMPLATE_ASSEMBLE_GROUPID" val="5f8cfa53a61ec3b55284a7ab"/>
</p:tagLst>
</file>

<file path=ppt/tags/tag147.xml><?xml version="1.0" encoding="utf-8"?>
<p:tagLst xmlns:p="http://schemas.openxmlformats.org/presentationml/2006/main">
  <p:tag name="KSO_WM_BEAUTIFY_FLAG" val="#wm#"/>
  <p:tag name="KSO_WM_TEMPLATE_CATEGORY" val="custom"/>
  <p:tag name="KSO_WM_TEMPLATE_INDEX" val="20203230"/>
</p:tagLst>
</file>

<file path=ppt/tags/tag148.xml><?xml version="1.0" encoding="utf-8"?>
<p:tagLst xmlns:p="http://schemas.openxmlformats.org/presentationml/2006/main">
  <p:tag name="KSO_WM_TEMPLATE_CATEGORY" val="custom"/>
  <p:tag name="KSO_WM_TEMPLATE_INDEX" val="20203230"/>
</p:tagLst>
</file>

<file path=ppt/tags/tag149.xml><?xml version="1.0" encoding="utf-8"?>
<p:tagLst xmlns:p="http://schemas.openxmlformats.org/presentationml/2006/main">
  <p:tag name="KSO_WM_TEMPLATE_CATEGORY" val="custom"/>
  <p:tag name="KSO_WM_TEMPLATE_INDEX" val="2020323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50.xml><?xml version="1.0" encoding="utf-8"?>
<p:tagLst xmlns:p="http://schemas.openxmlformats.org/presentationml/2006/main">
  <p:tag name="KSO_WM_BEAUTIFY_FLAG" val="#wm#"/>
  <p:tag name="KSO_WM_TEMPLATE_CATEGORY" val="custom"/>
  <p:tag name="KSO_WM_TEMPLATE_INDEX" val="20203230"/>
</p:tagLst>
</file>

<file path=ppt/tags/tag151.xml><?xml version="1.0" encoding="utf-8"?>
<p:tagLst xmlns:p="http://schemas.openxmlformats.org/presentationml/2006/main">
  <p:tag name="KSO_WM_BEAUTIFY_FLAG" val="#wm#"/>
  <p:tag name="KSO_WM_TEMPLATE_CATEGORY" val="custom"/>
  <p:tag name="KSO_WM_TEMPLATE_INDEX" val="20203230"/>
</p:tagLst>
</file>

<file path=ppt/tags/tag152.xml><?xml version="1.0" encoding="utf-8"?>
<p:tagLst xmlns:p="http://schemas.openxmlformats.org/presentationml/2006/main">
  <p:tag name="KSO_WM_BEAUTIFY_FLAG" val="#wm#"/>
  <p:tag name="KSO_WM_TEMPLATE_CATEGORY" val="custom"/>
  <p:tag name="KSO_WM_TEMPLATE_INDEX" val="20203230"/>
</p:tagLst>
</file>

<file path=ppt/tags/tag153.xml><?xml version="1.0" encoding="utf-8"?>
<p:tagLst xmlns:p="http://schemas.openxmlformats.org/presentationml/2006/main">
  <p:tag name="KSO_WM_BEAUTIFY_FLAG" val="#wm#"/>
  <p:tag name="KSO_WM_TEMPLATE_CATEGORY" val="custom"/>
  <p:tag name="KSO_WM_TEMPLATE_INDEX" val="20203230"/>
</p:tagLst>
</file>

<file path=ppt/tags/tag154.xml><?xml version="1.0" encoding="utf-8"?>
<p:tagLst xmlns:p="http://schemas.openxmlformats.org/presentationml/2006/main">
  <p:tag name="KSO_WM_BEAUTIFY_FLAG" val="#wm#"/>
  <p:tag name="KSO_WM_TEMPLATE_CATEGORY" val="custom"/>
  <p:tag name="KSO_WM_TEMPLATE_INDEX" val="20203230"/>
</p:tagLst>
</file>

<file path=ppt/tags/tag155.xml><?xml version="1.0" encoding="utf-8"?>
<p:tagLst xmlns:p="http://schemas.openxmlformats.org/presentationml/2006/main">
  <p:tag name="KSO_WM_BEAUTIFY_FLAG" val="#wm#"/>
  <p:tag name="KSO_WM_TEMPLATE_CATEGORY" val="custom"/>
  <p:tag name="KSO_WM_TEMPLATE_INDEX" val="20203230"/>
</p:tagLst>
</file>

<file path=ppt/tags/tag156.xml><?xml version="1.0" encoding="utf-8"?>
<p:tagLst xmlns:p="http://schemas.openxmlformats.org/presentationml/2006/main">
  <p:tag name="KSO_WM_BEAUTIFY_FLAG" val="#wm#"/>
  <p:tag name="KSO_WM_TEMPLATE_CATEGORY" val="custom"/>
  <p:tag name="KSO_WM_TEMPLATE_INDEX" val="20203230"/>
</p:tagLst>
</file>

<file path=ppt/tags/tag157.xml><?xml version="1.0" encoding="utf-8"?>
<p:tagLst xmlns:p="http://schemas.openxmlformats.org/presentationml/2006/main">
  <p:tag name="KSO_WM_BEAUTIFY_FLAG" val="#wm#"/>
  <p:tag name="KSO_WM_TEMPLATE_CATEGORY" val="custom"/>
  <p:tag name="KSO_WM_TEMPLATE_INDEX" val="20203230"/>
</p:tagLst>
</file>

<file path=ppt/tags/tag158.xml><?xml version="1.0" encoding="utf-8"?>
<p:tagLst xmlns:p="http://schemas.openxmlformats.org/presentationml/2006/main">
  <p:tag name="KSO_WM_TEMPLATE_CATEGORY" val="custom"/>
  <p:tag name="KSO_WM_TEMPLATE_INDEX" val="20203230"/>
</p:tagLst>
</file>

<file path=ppt/tags/tag159.xml><?xml version="1.0" encoding="utf-8"?>
<p:tagLst xmlns:p="http://schemas.openxmlformats.org/presentationml/2006/main">
  <p:tag name="KSO_WM_TEMPLATE_CATEGORY" val="custom"/>
  <p:tag name="KSO_WM_TEMPLATE_INDEX" val="2020323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60.xml><?xml version="1.0" encoding="utf-8"?>
<p:tagLst xmlns:p="http://schemas.openxmlformats.org/presentationml/2006/main">
  <p:tag name="KSO_WM_TEMPLATE_CATEGORY" val="custom"/>
  <p:tag name="KSO_WM_TEMPLATE_INDEX" val="20203230"/>
</p:tagLst>
</file>

<file path=ppt/tags/tag161.xml><?xml version="1.0" encoding="utf-8"?>
<p:tagLst xmlns:p="http://schemas.openxmlformats.org/presentationml/2006/main">
  <p:tag name="KSO_WM_BEAUTIFY_FLAG" val="#wm#"/>
  <p:tag name="KSO_WM_TEMPLATE_CATEGORY" val="custom"/>
  <p:tag name="KSO_WM_TEMPLATE_INDEX" val="20203230"/>
</p:tagLst>
</file>

<file path=ppt/tags/tag162.xml><?xml version="1.0" encoding="utf-8"?>
<p:tagLst xmlns:p="http://schemas.openxmlformats.org/presentationml/2006/main">
  <p:tag name="KSO_WM_BEAUTIFY_FLAG" val="#wm#"/>
  <p:tag name="KSO_WM_TEMPLATE_CATEGORY" val="custom"/>
  <p:tag name="KSO_WM_TEMPLATE_INDEX" val="20203230"/>
</p:tagLst>
</file>

<file path=ppt/tags/tag163.xml><?xml version="1.0" encoding="utf-8"?>
<p:tagLst xmlns:p="http://schemas.openxmlformats.org/presentationml/2006/main">
  <p:tag name="KSO_WM_BEAUTIFY_FLAG" val="#wm#"/>
  <p:tag name="KSO_WM_TEMPLATE_CATEGORY" val="custom"/>
  <p:tag name="KSO_WM_TEMPLATE_INDEX" val="20203230"/>
</p:tagLst>
</file>

<file path=ppt/tags/tag164.xml><?xml version="1.0" encoding="utf-8"?>
<p:tagLst xmlns:p="http://schemas.openxmlformats.org/presentationml/2006/main">
  <p:tag name="KSO_WM_BEAUTIFY_FLAG" val="#wm#"/>
  <p:tag name="KSO_WM_TEMPLATE_CATEGORY" val="custom"/>
  <p:tag name="KSO_WM_TEMPLATE_INDEX" val="20203230"/>
</p:tagLst>
</file>

<file path=ppt/tags/tag165.xml><?xml version="1.0" encoding="utf-8"?>
<p:tagLst xmlns:p="http://schemas.openxmlformats.org/presentationml/2006/main">
  <p:tag name="KSO_WM_BEAUTIFY_FLAG" val="#wm#"/>
  <p:tag name="KSO_WM_TEMPLATE_CATEGORY" val="custom"/>
  <p:tag name="KSO_WM_TEMPLATE_INDEX" val="20203230"/>
</p:tagLst>
</file>

<file path=ppt/tags/tag166.xml><?xml version="1.0" encoding="utf-8"?>
<p:tagLst xmlns:p="http://schemas.openxmlformats.org/presentationml/2006/main">
  <p:tag name="KSO_WM_BEAUTIFY_FLAG" val="#wm#"/>
  <p:tag name="KSO_WM_TEMPLATE_CATEGORY" val="custom"/>
  <p:tag name="KSO_WM_TEMPLATE_INDEX" val="20203230"/>
</p:tagLst>
</file>

<file path=ppt/tags/tag167.xml><?xml version="1.0" encoding="utf-8"?>
<p:tagLst xmlns:p="http://schemas.openxmlformats.org/presentationml/2006/main">
  <p:tag name="KSO_WM_BEAUTIFY_FLAG" val="#wm#"/>
  <p:tag name="KSO_WM_TEMPLATE_CATEGORY" val="custom"/>
  <p:tag name="KSO_WM_TEMPLATE_INDEX" val="20203230"/>
</p:tagLst>
</file>

<file path=ppt/tags/tag168.xml><?xml version="1.0" encoding="utf-8"?>
<p:tagLst xmlns:p="http://schemas.openxmlformats.org/presentationml/2006/main">
  <p:tag name="KSO_WM_BEAUTIFY_FLAG" val="#wm#"/>
  <p:tag name="KSO_WM_TEMPLATE_CATEGORY" val="custom"/>
  <p:tag name="KSO_WM_TEMPLATE_INDEX" val="20203230"/>
</p:tagLst>
</file>

<file path=ppt/tags/tag169.xml><?xml version="1.0" encoding="utf-8"?>
<p:tagLst xmlns:p="http://schemas.openxmlformats.org/presentationml/2006/main">
  <p:tag name="KSO_WM_BEAUTIFY_FLAG" val="#wm#"/>
  <p:tag name="KSO_WM_TEMPLATE_CATEGORY" val="custom"/>
  <p:tag name="KSO_WM_TEMPLATE_INDEX" val="2020323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170.xml><?xml version="1.0" encoding="utf-8"?>
<p:tagLst xmlns:p="http://schemas.openxmlformats.org/presentationml/2006/main">
  <p:tag name="KSO_WM_BEAUTIFY_FLAG" val="#wm#"/>
  <p:tag name="KSO_WM_TEMPLATE_CATEGORY" val="custom"/>
  <p:tag name="KSO_WM_TEMPLATE_INDEX" val="20203230"/>
</p:tagLst>
</file>

<file path=ppt/tags/tag171.xml><?xml version="1.0" encoding="utf-8"?>
<p:tagLst xmlns:p="http://schemas.openxmlformats.org/presentationml/2006/main">
  <p:tag name="KSO_WM_BEAUTIFY_FLAG" val="#wm#"/>
  <p:tag name="KSO_WM_TEMPLATE_CATEGORY" val="custom"/>
  <p:tag name="KSO_WM_TEMPLATE_INDEX" val="20203230"/>
</p:tagLst>
</file>

<file path=ppt/tags/tag172.xml><?xml version="1.0" encoding="utf-8"?>
<p:tagLst xmlns:p="http://schemas.openxmlformats.org/presentationml/2006/main">
  <p:tag name="KSO_WM_BEAUTIFY_FLAG" val="#wm#"/>
  <p:tag name="KSO_WM_TEMPLATE_CATEGORY" val="custom"/>
  <p:tag name="KSO_WM_TEMPLATE_INDEX" val="20203230"/>
</p:tagLst>
</file>

<file path=ppt/tags/tag173.xml><?xml version="1.0" encoding="utf-8"?>
<p:tagLst xmlns:p="http://schemas.openxmlformats.org/presentationml/2006/main">
  <p:tag name="KSO_WM_BEAUTIFY_FLAG" val="#wm#"/>
  <p:tag name="KSO_WM_TEMPLATE_CATEGORY" val="custom"/>
  <p:tag name="KSO_WM_TEMPLATE_INDEX" val="20203230"/>
</p:tagLst>
</file>

<file path=ppt/tags/tag174.xml><?xml version="1.0" encoding="utf-8"?>
<p:tagLst xmlns:p="http://schemas.openxmlformats.org/presentationml/2006/main">
  <p:tag name="KSO_WM_BEAUTIFY_FLAG" val="#wm#"/>
  <p:tag name="KSO_WM_TEMPLATE_CATEGORY" val="custom"/>
  <p:tag name="KSO_WM_TEMPLATE_INDEX" val="20203230"/>
</p:tagLst>
</file>

<file path=ppt/tags/tag175.xml><?xml version="1.0" encoding="utf-8"?>
<p:tagLst xmlns:p="http://schemas.openxmlformats.org/presentationml/2006/main">
  <p:tag name="KSO_WM_BEAUTIFY_FLAG" val="#wm#"/>
  <p:tag name="KSO_WM_TEMPLATE_CATEGORY" val="custom"/>
  <p:tag name="KSO_WM_TEMPLATE_INDEX" val="20203230"/>
</p:tagLst>
</file>

<file path=ppt/tags/tag176.xml><?xml version="1.0" encoding="utf-8"?>
<p:tagLst xmlns:p="http://schemas.openxmlformats.org/presentationml/2006/main">
  <p:tag name="KSO_WM_BEAUTIFY_FLAG" val="#wm#"/>
  <p:tag name="KSO_WM_TEMPLATE_CATEGORY" val="custom"/>
  <p:tag name="KSO_WM_TEMPLATE_INDEX" val="20203230"/>
</p:tagLst>
</file>

<file path=ppt/tags/tag177.xml><?xml version="1.0" encoding="utf-8"?>
<p:tagLst xmlns:p="http://schemas.openxmlformats.org/presentationml/2006/main">
  <p:tag name="KSO_WM_BEAUTIFY_FLAG" val="#wm#"/>
  <p:tag name="KSO_WM_TEMPLATE_CATEGORY" val="custom"/>
  <p:tag name="KSO_WM_TEMPLATE_INDEX" val="20203230"/>
</p:tagLst>
</file>

<file path=ppt/tags/tag178.xml><?xml version="1.0" encoding="utf-8"?>
<p:tagLst xmlns:p="http://schemas.openxmlformats.org/presentationml/2006/main">
  <p:tag name="KSO_WM_BEAUTIFY_FLAG" val="#wm#"/>
  <p:tag name="KSO_WM_TEMPLATE_CATEGORY" val="custom"/>
  <p:tag name="KSO_WM_TEMPLATE_INDEX" val="20203230"/>
</p:tagLst>
</file>

<file path=ppt/tags/tag179.xml><?xml version="1.0" encoding="utf-8"?>
<p:tagLst xmlns:p="http://schemas.openxmlformats.org/presentationml/2006/main">
  <p:tag name="KSO_WM_BEAUTIFY_FLAG" val="#wm#"/>
  <p:tag name="KSO_WM_TEMPLATE_CATEGORY" val="custom"/>
  <p:tag name="KSO_WM_TEMPLATE_INDEX" val="2020323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180.xml><?xml version="1.0" encoding="utf-8"?>
<p:tagLst xmlns:p="http://schemas.openxmlformats.org/presentationml/2006/main">
  <p:tag name="KSO_WM_BEAUTIFY_FLAG" val="#wm#"/>
  <p:tag name="KSO_WM_TEMPLATE_CATEGORY" val="custom"/>
  <p:tag name="KSO_WM_TEMPLATE_INDEX" val="20203230"/>
</p:tagLst>
</file>

<file path=ppt/tags/tag181.xml><?xml version="1.0" encoding="utf-8"?>
<p:tagLst xmlns:p="http://schemas.openxmlformats.org/presentationml/2006/main">
  <p:tag name="KSO_WM_BEAUTIFY_FLAG" val="#wm#"/>
  <p:tag name="KSO_WM_TEMPLATE_CATEGORY" val="custom"/>
  <p:tag name="KSO_WM_TEMPLATE_INDEX" val="20203230"/>
</p:tagLst>
</file>

<file path=ppt/tags/tag182.xml><?xml version="1.0" encoding="utf-8"?>
<p:tagLst xmlns:p="http://schemas.openxmlformats.org/presentationml/2006/main">
  <p:tag name="KSO_WM_BEAUTIFY_FLAG" val="#wm#"/>
  <p:tag name="KSO_WM_TEMPLATE_CATEGORY" val="custom"/>
  <p:tag name="KSO_WM_TEMPLATE_INDEX" val="20203230"/>
</p:tagLst>
</file>

<file path=ppt/tags/tag183.xml><?xml version="1.0" encoding="utf-8"?>
<p:tagLst xmlns:p="http://schemas.openxmlformats.org/presentationml/2006/main">
  <p:tag name="KSO_WM_BEAUTIFY_FLAG" val="#wm#"/>
  <p:tag name="KSO_WM_TEMPLATE_CATEGORY" val="custom"/>
  <p:tag name="KSO_WM_TEMPLATE_INDEX" val="20203230"/>
</p:tagLst>
</file>

<file path=ppt/tags/tag184.xml><?xml version="1.0" encoding="utf-8"?>
<p:tagLst xmlns:p="http://schemas.openxmlformats.org/presentationml/2006/main">
  <p:tag name="KSO_WM_BEAUTIFY_FLAG" val="#wm#"/>
  <p:tag name="KSO_WM_TEMPLATE_CATEGORY" val="custom"/>
  <p:tag name="KSO_WM_TEMPLATE_INDEX" val="20203230"/>
</p:tagLst>
</file>

<file path=ppt/tags/tag185.xml><?xml version="1.0" encoding="utf-8"?>
<p:tagLst xmlns:p="http://schemas.openxmlformats.org/presentationml/2006/main">
  <p:tag name="KSO_WM_BEAUTIFY_FLAG" val="#wm#"/>
  <p:tag name="KSO_WM_TEMPLATE_CATEGORY" val="custom"/>
  <p:tag name="KSO_WM_TEMPLATE_INDEX" val="20203230"/>
</p:tagLst>
</file>

<file path=ppt/tags/tag186.xml><?xml version="1.0" encoding="utf-8"?>
<p:tagLst xmlns:p="http://schemas.openxmlformats.org/presentationml/2006/main">
  <p:tag name="KSO_WM_BEAUTIFY_FLAG" val="#wm#"/>
  <p:tag name="KSO_WM_TEMPLATE_CATEGORY" val="custom"/>
  <p:tag name="KSO_WM_TEMPLATE_INDEX" val="20203230"/>
</p:tagLst>
</file>

<file path=ppt/tags/tag187.xml><?xml version="1.0" encoding="utf-8"?>
<p:tagLst xmlns:p="http://schemas.openxmlformats.org/presentationml/2006/main">
  <p:tag name="KSO_WM_BEAUTIFY_FLAG" val="#wm#"/>
  <p:tag name="KSO_WM_TEMPLATE_CATEGORY" val="custom"/>
  <p:tag name="KSO_WM_TEMPLATE_INDEX" val="20203230"/>
</p:tagLst>
</file>

<file path=ppt/tags/tag188.xml><?xml version="1.0" encoding="utf-8"?>
<p:tagLst xmlns:p="http://schemas.openxmlformats.org/presentationml/2006/main">
  <p:tag name="KSO_WM_BEAUTIFY_FLAG" val="#wm#"/>
  <p:tag name="KSO_WM_TEMPLATE_CATEGORY" val="custom"/>
  <p:tag name="KSO_WM_TEMPLATE_INDEX" val="20203230"/>
</p:tagLst>
</file>

<file path=ppt/tags/tag189.xml><?xml version="1.0" encoding="utf-8"?>
<p:tagLst xmlns:p="http://schemas.openxmlformats.org/presentationml/2006/main">
  <p:tag name="KSO_WM_BEAUTIFY_FLAG" val="#wm#"/>
  <p:tag name="KSO_WM_TEMPLATE_CATEGORY" val="custom"/>
  <p:tag name="KSO_WM_TEMPLATE_INDEX" val="2020323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190.xml><?xml version="1.0" encoding="utf-8"?>
<p:tagLst xmlns:p="http://schemas.openxmlformats.org/presentationml/2006/main">
  <p:tag name="KSO_WM_BEAUTIFY_FLAG" val="#wm#"/>
  <p:tag name="KSO_WM_TEMPLATE_CATEGORY" val="custom"/>
  <p:tag name="KSO_WM_TEMPLATE_INDEX" val="20203230"/>
</p:tagLst>
</file>

<file path=ppt/tags/tag191.xml><?xml version="1.0" encoding="utf-8"?>
<p:tagLst xmlns:p="http://schemas.openxmlformats.org/presentationml/2006/main">
  <p:tag name="KSO_WM_BEAUTIFY_FLAG" val="#wm#"/>
  <p:tag name="KSO_WM_TEMPLATE_CATEGORY" val="custom"/>
  <p:tag name="KSO_WM_TEMPLATE_INDEX" val="20203230"/>
</p:tagLst>
</file>

<file path=ppt/tags/tag192.xml><?xml version="1.0" encoding="utf-8"?>
<p:tagLst xmlns:p="http://schemas.openxmlformats.org/presentationml/2006/main">
  <p:tag name="KSO_WM_BEAUTIFY_FLAG" val="#wm#"/>
  <p:tag name="KSO_WM_TEMPLATE_CATEGORY" val="custom"/>
  <p:tag name="KSO_WM_TEMPLATE_INDEX" val="20203230"/>
</p:tagLst>
</file>

<file path=ppt/tags/tag193.xml><?xml version="1.0" encoding="utf-8"?>
<p:tagLst xmlns:p="http://schemas.openxmlformats.org/presentationml/2006/main">
  <p:tag name="KSO_WM_BEAUTIFY_FLAG" val="#wm#"/>
  <p:tag name="KSO_WM_TEMPLATE_CATEGORY" val="custom"/>
  <p:tag name="KSO_WM_TEMPLATE_INDEX" val="20203230"/>
</p:tagLst>
</file>

<file path=ppt/tags/tag194.xml><?xml version="1.0" encoding="utf-8"?>
<p:tagLst xmlns:p="http://schemas.openxmlformats.org/presentationml/2006/main">
  <p:tag name="KSO_WM_BEAUTIFY_FLAG" val="#wm#"/>
  <p:tag name="KSO_WM_TEMPLATE_CATEGORY" val="custom"/>
  <p:tag name="KSO_WM_TEMPLATE_INDEX" val="20203230"/>
</p:tagLst>
</file>

<file path=ppt/tags/tag195.xml><?xml version="1.0" encoding="utf-8"?>
<p:tagLst xmlns:p="http://schemas.openxmlformats.org/presentationml/2006/main">
  <p:tag name="KSO_WM_BEAUTIFY_FLAG" val="#wm#"/>
  <p:tag name="KSO_WM_TEMPLATE_CATEGORY" val="custom"/>
  <p:tag name="KSO_WM_TEMPLATE_INDEX" val="20203230"/>
</p:tagLst>
</file>

<file path=ppt/tags/tag196.xml><?xml version="1.0" encoding="utf-8"?>
<p:tagLst xmlns:p="http://schemas.openxmlformats.org/presentationml/2006/main">
  <p:tag name="KSO_WM_BEAUTIFY_FLAG" val="#wm#"/>
  <p:tag name="KSO_WM_TEMPLATE_CATEGORY" val="custom"/>
  <p:tag name="KSO_WM_TEMPLATE_INDEX" val="20203230"/>
</p:tagLst>
</file>

<file path=ppt/tags/tag197.xml><?xml version="1.0" encoding="utf-8"?>
<p:tagLst xmlns:p="http://schemas.openxmlformats.org/presentationml/2006/main">
  <p:tag name="KSO_WM_BEAUTIFY_FLAG" val="#wm#"/>
  <p:tag name="KSO_WM_TEMPLATE_CATEGORY" val="custom"/>
  <p:tag name="KSO_WM_TEMPLATE_INDEX" val="20203230"/>
</p:tagLst>
</file>

<file path=ppt/tags/tag198.xml><?xml version="1.0" encoding="utf-8"?>
<p:tagLst xmlns:p="http://schemas.openxmlformats.org/presentationml/2006/main">
  <p:tag name="KSO_WM_BEAUTIFY_FLAG" val="#wm#"/>
  <p:tag name="KSO_WM_TEMPLATE_CATEGORY" val="custom"/>
  <p:tag name="KSO_WM_TEMPLATE_INDEX" val="20203230"/>
</p:tagLst>
</file>

<file path=ppt/tags/tag199.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3230_48*a*1"/>
  <p:tag name="KSO_WM_TEMPLATE_CATEGORY" val="custom"/>
  <p:tag name="KSO_WM_TEMPLATE_INDEX" val="20203230"/>
  <p:tag name="KSO_WM_UNIT_LAYERLEVEL" val="1"/>
  <p:tag name="KSO_WM_TAG_VERSION" val="1.0"/>
  <p:tag name="KSO_WM_BEAUTIFY_FLAG" val="#wm#"/>
  <p:tag name="KSO_WM_UNIT_PRESET_TEXT" val="感谢聆听"/>
  <p:tag name="KSO_WM_UNIT_DEFAULT_FONT" val="60;74;4"/>
  <p:tag name="KSO_WM_UNIT_BLOCK" val="0"/>
  <p:tag name="KSO_WM_UNIT_DEC_AREA_ID" val="57515bfc813c4135ab63e709f868a68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b363eea399a4795922d7eb8fc929c3d"/>
  <p:tag name="KSO_WM_UNIT_TEXT_FILL_FORE_SCHEMECOLOR_INDEX_BRIGHTNESS" val="0.15"/>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Lst>
</file>

<file path=ppt/tags/tag200.xml><?xml version="1.0" encoding="utf-8"?>
<p:tagLst xmlns:p="http://schemas.openxmlformats.org/presentationml/2006/main">
  <p:tag name="KSO_WM_BEAUTIFY_FLAG" val="#wm#"/>
  <p:tag name="KSO_WM_TEMPLATE_CATEGORY" val="custom"/>
  <p:tag name="KSO_WM_TEMPLATE_INDEX" val="20203230"/>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SLIDE_ID" val="custom20203230_48"/>
  <p:tag name="KSO_WM_TEMPLATE_SUBCATEGORY" val="21"/>
  <p:tag name="KSO_WM_TEMPLATE_MASTER_TYPE" val="1"/>
  <p:tag name="KSO_WM_TEMPLATE_COLOR_TYPE" val="1"/>
  <p:tag name="KSO_WM_SLIDE_TYPE" val="endPage"/>
  <p:tag name="KSO_WM_SLIDE_SUBTYPE" val="pureTxt"/>
  <p:tag name="KSO_WM_SLIDE_ITEM_CNT" val="0"/>
  <p:tag name="KSO_WM_SLIDE_INDEX" val="48"/>
  <p:tag name="KSO_WM_SLIDE_SIZE" val="380*460"/>
  <p:tag name="KSO_WM_SLIDE_POSITION" val="60*39"/>
  <p:tag name="KSO_WM_TAG_VERSION" val="1.0"/>
  <p:tag name="KSO_WM_SLIDE_LAYOUT" val="a_b"/>
  <p:tag name="KSO_WM_SLIDE_LAYOUT_CNT" val="1_1"/>
  <p:tag name="KSO_WM_CHIP_GROUPID" val="5ebf6661ddc3daf3fef3f760"/>
  <p:tag name="KSO_WM_SLIDE_LAYOUT_INFO" val="{&quot;id&quot;:&quot;2020-12-02T10:35:59&quot;,&quot;maxSize&quot;:{&quot;size1&quot;:56.526228954173902},&quot;minSize&quot;:{&quot;size1&quot;:38.326228954173899},&quot;normalSize&quot;:{&quot;size1&quot;:46.326228954173899},&quot;subLayout&quot;:[{&quot;id&quot;:&quot;2020-12-02T10:35:59&quot;,&quot;margin&quot;:{&quot;bottom&quot;:0.20371492207050323,&quot;left&quot;:2.1166832447052002,&quot;right&quot;:18.344322204589844,&quot;top&quot;:6.8425602912902832},&quot;type&quot;:0},{&quot;id&quot;:&quot;2020-12-02T10:35:59&quot;,&quot;margin&quot;:{&quot;bottom&quot;:6.8425822257995605,&quot;left&quot;:2.1166832447052002,&quot;right&quot;:18.344322204589844,&quot;top&quot;:0.21961832046508789},&quot;type&quot;:0}],&quot;type&quot;:0}"/>
  <p:tag name="KSO_WM_SLIDE_BK_DARK_LIGHT" val="2"/>
  <p:tag name="KSO_WM_SLIDE_BACKGROUND_TYPE" val="general"/>
  <p:tag name="KSO_WM_SLIDE_SUPPORT_FEATURE_TYPE" val="0"/>
  <p:tag name="KSO_WM_TEMPLATE_ASSEMBLE_XID" val="5fc6fd802574a1ee74b6c7d7"/>
  <p:tag name="KSO_WM_TEMPLATE_ASSEMBLE_GROUPID" val="5f8cfa53a61ec3b55284a7ab"/>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Lst>
</file>

<file path=ppt/tags/tag22.xml><?xml version="1.0" encoding="utf-8"?>
<p:tagLst xmlns:p="http://schemas.openxmlformats.org/presentationml/2006/main">
  <p:tag name="KSO_WM_SLIDE_BACKGROUND_TYPE" val="general"/>
</p:tagLst>
</file>

<file path=ppt/tags/tag23.xml><?xml version="1.0" encoding="utf-8"?>
<p:tagLst xmlns:p="http://schemas.openxmlformats.org/presentationml/2006/main">
  <p:tag name="KSO_WM_SLIDE_BACKGROUND_TYPE" val="general"/>
</p:tagLst>
</file>

<file path=ppt/tags/tag24.xml><?xml version="1.0" encoding="utf-8"?>
<p:tagLst xmlns:p="http://schemas.openxmlformats.org/presentationml/2006/main">
  <p:tag name="KSO_WM_SLIDE_BACKGROUND_TYPE" val="gener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211017883b6744e98ab5f2207e9936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4949874bd540f1a79226a550be7555"/>
  <p:tag name="KSO_WM_SLIDE_BACKGROUND_TYPE" val="frame"/>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470b472ffc34bf5903f0423a639f3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6ccc025e0b0444ba7026ca66ff6d9f4"/>
  <p:tag name="KSO_WM_SLIDE_BACKGROUND_TYPE" val="frame"/>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ad3bf38c03a440e92144bd274e947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bfe641e7314ff39ab39eb4445b5494"/>
  <p:tag name="KSO_WM_SLIDE_BACKGROUND_TYPE" val="frame"/>
</p:tagLst>
</file>

<file path=ppt/tags/tag28.xml><?xml version="1.0" encoding="utf-8"?>
<p:tagLst xmlns:p="http://schemas.openxmlformats.org/presentationml/2006/main">
  <p:tag name="KSO_WM_SLIDE_BACKGROUND_TYPE" val="frame"/>
</p:tagLst>
</file>

<file path=ppt/tags/tag29.xml><?xml version="1.0" encoding="utf-8"?>
<p:tagLst xmlns:p="http://schemas.openxmlformats.org/presentationml/2006/main">
  <p:tag name="KSO_WM_SLIDE_BACKGROUND_TYPE" val="frame"/>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30.xml><?xml version="1.0" encoding="utf-8"?>
<p:tagLst xmlns:p="http://schemas.openxmlformats.org/presentationml/2006/main">
  <p:tag name="KSO_WM_SLIDE_BACKGROUND_TYPE" val="frame"/>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b2ae570794244c6847ac33e4ee70e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91182fef1c4a5ca9842011ec617907"/>
  <p:tag name="KSO_WM_SLIDE_BACKGROUND_TYPE" val="leftRight"/>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1e4e4f8b1aa1494c8385cbd7130e1f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54b7cee5714445c843c8534884c60ec"/>
  <p:tag name="KSO_WM_SLIDE_BACKGROUND_TYPE" val="leftRight"/>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ddd14415f30497ea686e1b74a41ce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601f71e70e34a51a602ca758342fff0"/>
  <p:tag name="KSO_WM_SLIDE_BACKGROUND_TYPE" val="leftRight"/>
</p:tagLst>
</file>

<file path=ppt/tags/tag34.xml><?xml version="1.0" encoding="utf-8"?>
<p:tagLst xmlns:p="http://schemas.openxmlformats.org/presentationml/2006/main">
  <p:tag name="KSO_WM_SLIDE_BACKGROUND_TYPE" val="leftRight"/>
</p:tagLst>
</file>

<file path=ppt/tags/tag35.xml><?xml version="1.0" encoding="utf-8"?>
<p:tagLst xmlns:p="http://schemas.openxmlformats.org/presentationml/2006/main">
  <p:tag name="KSO_WM_SLIDE_BACKGROUND_TYPE" val="leftRight"/>
</p:tagLst>
</file>

<file path=ppt/tags/tag36.xml><?xml version="1.0" encoding="utf-8"?>
<p:tagLst xmlns:p="http://schemas.openxmlformats.org/presentationml/2006/main">
  <p:tag name="KSO_WM_SLIDE_BACKGROUND_TYPE" val="leftRight"/>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910fe02d2a845f9bb6cd960288e9a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1c4c20efda4eea88f246394b8ed53a"/>
  <p:tag name="KSO_WM_SLIDE_BACKGROUND_TYPE" val="topBottom"/>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74236bef23d48a2a11657d6340d5c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4c5cc2442d34394aee968c4d9f662b2"/>
  <p:tag name="KSO_WM_SLIDE_BACKGROUND_TYPE" val="topBotto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cbf4bdb089674a99851b230651f0fe3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484a9e58c404f9bb408440f305c3bbe"/>
  <p:tag name="KSO_WM_SLIDE_BACKGROUND_TYPE" val="topBotto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d235448924044c6f84bc9878d540eab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7f67771cb71a493ab02a827d9df2d759"/>
</p:tagLst>
</file>

<file path=ppt/tags/tag40.xml><?xml version="1.0" encoding="utf-8"?>
<p:tagLst xmlns:p="http://schemas.openxmlformats.org/presentationml/2006/main">
  <p:tag name="KSO_WM_SLIDE_BACKGROUND_TYPE" val="topBottom"/>
</p:tagLst>
</file>

<file path=ppt/tags/tag41.xml><?xml version="1.0" encoding="utf-8"?>
<p:tagLst xmlns:p="http://schemas.openxmlformats.org/presentationml/2006/main">
  <p:tag name="KSO_WM_SLIDE_BACKGROUND_TYPE" val="topBottom"/>
</p:tagLst>
</file>

<file path=ppt/tags/tag42.xml><?xml version="1.0" encoding="utf-8"?>
<p:tagLst xmlns:p="http://schemas.openxmlformats.org/presentationml/2006/main">
  <p:tag name="KSO_WM_SLIDE_BACKGROUND_TYPE" val="topBotto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fb6aadf1ab9469281ef3b8daf5ac33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5c2375578cd47c1ae19399bf7b6e9ee"/>
  <p:tag name="KSO_WM_SLIDE_BACKGROUND_TYPE" val="bottomTop"/>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bfec00cd6a041feabc2eecbe761d76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ac917e8b0f487cb31c17a6d325eb2a"/>
  <p:tag name="KSO_WM_SLIDE_BACKGROUND_TYPE" val="bottomTop"/>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dda504719bb344b6a34798b649232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5a59400f35149f4962512285838e5d8"/>
  <p:tag name="KSO_WM_SLIDE_BACKGROUND_TYPE" val="bottomTop"/>
</p:tagLst>
</file>

<file path=ppt/tags/tag46.xml><?xml version="1.0" encoding="utf-8"?>
<p:tagLst xmlns:p="http://schemas.openxmlformats.org/presentationml/2006/main">
  <p:tag name="KSO_WM_SLIDE_BACKGROUND_TYPE" val="bottomTop"/>
</p:tagLst>
</file>

<file path=ppt/tags/tag47.xml><?xml version="1.0" encoding="utf-8"?>
<p:tagLst xmlns:p="http://schemas.openxmlformats.org/presentationml/2006/main">
  <p:tag name="KSO_WM_SLIDE_BACKGROUND_TYPE" val="bottomTop"/>
</p:tagLst>
</file>

<file path=ppt/tags/tag48.xml><?xml version="1.0" encoding="utf-8"?>
<p:tagLst xmlns:p="http://schemas.openxmlformats.org/presentationml/2006/main">
  <p:tag name="KSO_WM_SLIDE_BACKGROUND_TYPE" val="bottomTop"/>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cca765e2bd384dd3a319496243d5f5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ce9f009e7db493fb47a4194b1d05ad1"/>
  <p:tag name="KSO_WM_SLIDE_BACKGROUND_TYPE" val="navigation"/>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8ff91e92a957467e824c865e8779b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29442d5d764955b58657525b0413b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eb593c36a7cc453fbef130bab2a45e5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4e8f84e755c410a9b28fac3594f5d33"/>
  <p:tag name="KSO_WM_SLIDE_BACKGROUND_TYPE" val="navigation"/>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fa58ef7d844c4a7b81b081053010519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bce6dec50dc4172b50e4198641e3f35"/>
  <p:tag name="KSO_WM_SLIDE_BACKGROUND_TYPE" val="navigation"/>
</p:tagLst>
</file>

<file path=ppt/tags/tag52.xml><?xml version="1.0" encoding="utf-8"?>
<p:tagLst xmlns:p="http://schemas.openxmlformats.org/presentationml/2006/main">
  <p:tag name="KSO_WM_SLIDE_BACKGROUND_TYPE" val="navigation"/>
</p:tagLst>
</file>

<file path=ppt/tags/tag53.xml><?xml version="1.0" encoding="utf-8"?>
<p:tagLst xmlns:p="http://schemas.openxmlformats.org/presentationml/2006/main">
  <p:tag name="KSO_WM_SLIDE_BACKGROUND_TYPE" val="navigation"/>
</p:tagLst>
</file>

<file path=ppt/tags/tag54.xml><?xml version="1.0" encoding="utf-8"?>
<p:tagLst xmlns:p="http://schemas.openxmlformats.org/presentationml/2006/main">
  <p:tag name="KSO_WM_SLIDE_BACKGROUND_TYPE" val="navigation"/>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0f65f2c56fb545009b8e0c771c3afea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2c7983957dd4eb4bd125359e33ab7e8"/>
  <p:tag name="KSO_WM_SLIDE_BACKGROUND_TYPE" val="belt"/>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fefe7a87b66443392a2d3e492f7974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fafc17c9738479e937df318b3fb52c4"/>
  <p:tag name="KSO_WM_SLIDE_BACKGROUND_TYPE" val="belt"/>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2632280a6104171b789ec1c3a60bcf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f48216b5b634bd68562210e52183ddb"/>
  <p:tag name="KSO_WM_SLIDE_BACKGROUND_TYPE" val="belt"/>
</p:tagLst>
</file>

<file path=ppt/tags/tag58.xml><?xml version="1.0" encoding="utf-8"?>
<p:tagLst xmlns:p="http://schemas.openxmlformats.org/presentationml/2006/main">
  <p:tag name="KSO_WM_SLIDE_BACKGROUND_TYPE" val="belt"/>
</p:tagLst>
</file>

<file path=ppt/tags/tag59.xml><?xml version="1.0" encoding="utf-8"?>
<p:tagLst xmlns:p="http://schemas.openxmlformats.org/presentationml/2006/main">
  <p:tag name="KSO_WM_SLIDE_BACKGROUND_TYPE" val="belt"/>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13e3952efcd646049553d75eacc64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36cfe57546424396c49b9fcf70fd70"/>
</p:tagLst>
</file>

<file path=ppt/tags/tag60.xml><?xml version="1.0" encoding="utf-8"?>
<p:tagLst xmlns:p="http://schemas.openxmlformats.org/presentationml/2006/main">
  <p:tag name="KSO_WM_SLIDE_BACKGROUND_TYPE" val="belt"/>
</p:tagLst>
</file>

<file path=ppt/tags/tag61.xml><?xml version="1.0" encoding="utf-8"?>
<p:tagLst xmlns:p="http://schemas.openxmlformats.org/presentationml/2006/main">
  <p:tag name="KSO_WM_TEMPLATE_CATEGORY" val="custom"/>
  <p:tag name="KSO_WM_TEMPLATE_INDEX" val="20203230"/>
</p:tagLst>
</file>

<file path=ppt/tags/tag62.xml><?xml version="1.0" encoding="utf-8"?>
<p:tagLst xmlns:p="http://schemas.openxmlformats.org/presentationml/2006/main">
  <p:tag name="KSO_WM_TEMPLATE_CATEGORY" val="custom"/>
  <p:tag name="KSO_WM_TEMPLATE_INDEX" val="20203230"/>
</p:tagLst>
</file>

<file path=ppt/tags/tag63.xml><?xml version="1.0" encoding="utf-8"?>
<p:tagLst xmlns:p="http://schemas.openxmlformats.org/presentationml/2006/main">
  <p:tag name="KSO_WM_BEAUTIFY_FLAG" val="#wm#"/>
  <p:tag name="KSO_WM_TAG_VERSION" val="1.0"/>
  <p:tag name="KSO_WM_TEMPLATE_CATEGORY" val="custom"/>
  <p:tag name="KSO_WM_TEMPLATE_INDEX" val="2020323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d235448924044c6f84bc9878d540eab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7f67771cb71a493ab02a827d9df2d75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8ff91e92a957467e824c865e8779b1c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c29442d5d764955b58657525b0413b5"/>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13e3952efcd646049553d75eacc64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36cfe57546424396c49b9fcf70fd7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230_2*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d"/>
  <p:tag name="KSO_WM_UNIT_DEC_AREA_ID" val="6fa41d213a094c898e4c36308bc4aa2f"/>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4e5f4de1b0b4b2d8fb7e801c6e7530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517ef0b75158420989452bec1c0ed1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6f5bb1f4f840a8bd34d91254dc01e5"/>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230_1*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c"/>
  <p:tag name="KSO_WM_UNIT_DEC_AREA_ID" val="6e035fa90b564088a4bdad68c152a94c"/>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a5f517aec2aa486d9b9ab125807fa809"/>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 name="KSO_WM_SLIDE_BACKGROUND_TYPE" val="general"/>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cab9ef974444d088eebfa90d53a28e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379868c281d4c2984ba138f33ca1fc0"/>
  <p:tag name="KSO_WM_SLIDE_BACKGROUND_TYPE" val="general"/>
</p:tagLst>
</file>

<file path=ppt/tags/tag85.xml><?xml version="1.0" encoding="utf-8"?>
<p:tagLst xmlns:p="http://schemas.openxmlformats.org/presentationml/2006/main">
  <p:tag name="KSO_WM_SLIDE_BACKGROUND_TYPE" val="general"/>
</p:tagLst>
</file>

<file path=ppt/tags/tag86.xml><?xml version="1.0" encoding="utf-8"?>
<p:tagLst xmlns:p="http://schemas.openxmlformats.org/presentationml/2006/main">
  <p:tag name="KSO_WM_SLIDE_BACKGROUND_TYPE" val="general"/>
</p:tagLst>
</file>

<file path=ppt/tags/tag87.xml><?xml version="1.0" encoding="utf-8"?>
<p:tagLst xmlns:p="http://schemas.openxmlformats.org/presentationml/2006/main">
  <p:tag name="KSO_WM_SLIDE_BACKGROUND_TYPE" val="general"/>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211017883b6744e98ab5f2207e9936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4949874bd540f1a79226a550be7555"/>
  <p:tag name="KSO_WM_SLIDE_BACKGROUND_TYPE" val="frame"/>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d470b472ffc34bf5903f0423a639f3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6ccc025e0b0444ba7026ca66ff6d9f4"/>
  <p:tag name="KSO_WM_SLIDE_BACKGROUND_TYPE" val="frame"/>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f84f0cc580644a55b30b165351c9a4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4a4de4a2fb64df69e99bb289883b1ec"/>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7ad3bf38c03a440e92144bd274e947c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bbfe641e7314ff39ab39eb4445b5494"/>
  <p:tag name="KSO_WM_SLIDE_BACKGROUND_TYPE" val="frame"/>
</p:tagLst>
</file>

<file path=ppt/tags/tag91.xml><?xml version="1.0" encoding="utf-8"?>
<p:tagLst xmlns:p="http://schemas.openxmlformats.org/presentationml/2006/main">
  <p:tag name="KSO_WM_SLIDE_BACKGROUND_TYPE" val="frame"/>
</p:tagLst>
</file>

<file path=ppt/tags/tag92.xml><?xml version="1.0" encoding="utf-8"?>
<p:tagLst xmlns:p="http://schemas.openxmlformats.org/presentationml/2006/main">
  <p:tag name="KSO_WM_SLIDE_BACKGROUND_TYPE" val="frame"/>
</p:tagLst>
</file>

<file path=ppt/tags/tag93.xml><?xml version="1.0" encoding="utf-8"?>
<p:tagLst xmlns:p="http://schemas.openxmlformats.org/presentationml/2006/main">
  <p:tag name="KSO_WM_SLIDE_BACKGROUND_TYPE" val="frame"/>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230_5*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b0"/>
  <p:tag name="KSO_WM_UNIT_DEC_AREA_ID" val="7b2ae570794244c6847ac33e4ee70e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91182fef1c4a5ca9842011ec617907"/>
  <p:tag name="KSO_WM_SLIDE_BACKGROUND_TYPE" val="leftRight"/>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3*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e"/>
  <p:tag name="KSO_WM_UNIT_DEC_AREA_ID" val="1e4e4f8b1aa1494c8385cbd7130e1f8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54b7cee5714445c843c8534884c60ec"/>
  <p:tag name="KSO_WM_SLIDE_BACKGROUND_TYPE" val="leftRight"/>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230_4*i*1"/>
  <p:tag name="KSO_WM_TEMPLATE_CATEGORY" val="chip"/>
  <p:tag name="KSO_WM_TEMPLATE_INDEX" val="20203230"/>
  <p:tag name="KSO_WM_UNIT_LAYERLEVEL" val="1"/>
  <p:tag name="KSO_WM_TAG_VERSION" val="1.0"/>
  <p:tag name="KSO_WM_BEAUTIFY_FLAG" val="#wm#"/>
  <p:tag name="KSO_WM_CHIP_GROUPID" val="5f8cfa53a61ec3b55284a7ab"/>
  <p:tag name="KSO_WM_CHIP_XID" val="5f8cfa53a61ec3b55284a7af"/>
  <p:tag name="KSO_WM_UNIT_DEC_AREA_ID" val="addd14415f30497ea686e1b74a41ce5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601f71e70e34a51a602ca758342fff0"/>
  <p:tag name="KSO_WM_SLIDE_BACKGROUND_TYPE" val="leftRight"/>
</p:tagLst>
</file>

<file path=ppt/tags/tag97.xml><?xml version="1.0" encoding="utf-8"?>
<p:tagLst xmlns:p="http://schemas.openxmlformats.org/presentationml/2006/main">
  <p:tag name="KSO_WM_SLIDE_BACKGROUND_TYPE" val="leftRight"/>
</p:tagLst>
</file>

<file path=ppt/tags/tag98.xml><?xml version="1.0" encoding="utf-8"?>
<p:tagLst xmlns:p="http://schemas.openxmlformats.org/presentationml/2006/main">
  <p:tag name="KSO_WM_SLIDE_BACKGROUND_TYPE" val="leftRight"/>
</p:tagLst>
</file>

<file path=ppt/tags/tag99.xml><?xml version="1.0" encoding="utf-8"?>
<p:tagLst xmlns:p="http://schemas.openxmlformats.org/presentationml/2006/main">
  <p:tag name="KSO_WM_SLIDE_BACKGROUND_TYPE" val="leftRight"/>
</p:tagLst>
</file>

<file path=ppt/theme/theme1.xml><?xml version="1.0" encoding="utf-8"?>
<a:theme xmlns:a="http://schemas.openxmlformats.org/drawingml/2006/main" name="6_Office 主题​​">
  <a:themeElements>
    <a:clrScheme name="Adjacency">
      <a:dk1>
        <a:srgbClr val="000000"/>
      </a:dk1>
      <a:lt1>
        <a:srgbClr val="FFFFFF"/>
      </a:lt1>
      <a:dk2>
        <a:srgbClr val="F0F0F0"/>
      </a:dk2>
      <a:lt2>
        <a:srgbClr val="FFFFFF"/>
      </a:lt2>
      <a:accent1>
        <a:srgbClr val="C3A05C"/>
      </a:accent1>
      <a:accent2>
        <a:srgbClr val="9DA963"/>
      </a:accent2>
      <a:accent3>
        <a:srgbClr val="7DB174"/>
      </a:accent3>
      <a:accent4>
        <a:srgbClr val="66B48D"/>
      </a:accent4>
      <a:accent5>
        <a:srgbClr val="5AB5A8"/>
      </a:accent5>
      <a:accent6>
        <a:srgbClr val="5BB2C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F0F0F0"/>
      </a:dk2>
      <a:lt2>
        <a:srgbClr val="FFFFFF"/>
      </a:lt2>
      <a:accent1>
        <a:srgbClr val="C3A05C"/>
      </a:accent1>
      <a:accent2>
        <a:srgbClr val="9DA963"/>
      </a:accent2>
      <a:accent3>
        <a:srgbClr val="7DB174"/>
      </a:accent3>
      <a:accent4>
        <a:srgbClr val="66B48D"/>
      </a:accent4>
      <a:accent5>
        <a:srgbClr val="5AB5A8"/>
      </a:accent5>
      <a:accent6>
        <a:srgbClr val="5BB2C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16787</Words>
  <Application>WPS 演示</Application>
  <PresentationFormat/>
  <Paragraphs>1134</Paragraphs>
  <Slides>55</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55</vt:i4>
      </vt:variant>
    </vt:vector>
  </HeadingPairs>
  <TitlesOfParts>
    <vt:vector size="73" baseType="lpstr">
      <vt:lpstr>Arial</vt:lpstr>
      <vt:lpstr>宋体</vt:lpstr>
      <vt:lpstr>Wingdings</vt:lpstr>
      <vt:lpstr>微软雅黑</vt:lpstr>
      <vt:lpstr>汉仪旗黑-85S</vt:lpstr>
      <vt:lpstr>黑体</vt:lpstr>
      <vt:lpstr>Wingdings</vt:lpstr>
      <vt:lpstr>Comic Sans MS</vt:lpstr>
      <vt:lpstr>Times New Roman</vt:lpstr>
      <vt:lpstr>Arial Unicode MS</vt:lpstr>
      <vt:lpstr>Calibri</vt:lpstr>
      <vt:lpstr>叶根友毛笔行书2.0版</vt:lpstr>
      <vt:lpstr>Georgia</vt:lpstr>
      <vt:lpstr>MingLiU_HKSCS-ExtB</vt:lpstr>
      <vt:lpstr>Arial Narrow</vt:lpstr>
      <vt:lpstr>汉仪旗黑-105简</vt:lpstr>
      <vt:lpstr>6_Office 主题​​</vt:lpstr>
      <vt:lpstr>1_Office 主题​​</vt:lpstr>
      <vt:lpstr>大学英语</vt:lpstr>
      <vt:lpstr>PowerPoint 演示文稿</vt:lpstr>
      <vt:lpstr>一、名词的种类</vt:lpstr>
      <vt:lpstr>PowerPoint 演示文稿</vt:lpstr>
      <vt:lpstr>PowerPoint 演示文稿</vt:lpstr>
      <vt:lpstr>关于集体名词单复数的问题</vt:lpstr>
      <vt:lpstr>关于集体名词单复数的问题</vt:lpstr>
      <vt:lpstr>关于集体名词单复数的问题</vt:lpstr>
      <vt:lpstr>关于集体名词单复数的问题</vt:lpstr>
      <vt:lpstr>关于集体名词单复数的问题</vt:lpstr>
      <vt:lpstr>关于集体名词单复数的问题</vt:lpstr>
      <vt:lpstr>关于集体名词单复数的问题</vt:lpstr>
      <vt:lpstr>关于集体名词单复数的问题</vt:lpstr>
      <vt:lpstr>PowerPoint 演示文稿</vt:lpstr>
      <vt:lpstr>PowerPoint 演示文稿</vt:lpstr>
      <vt:lpstr>PowerPoint 演示文稿</vt:lpstr>
      <vt:lpstr>一、名词的种类</vt:lpstr>
      <vt:lpstr>现学现用</vt:lpstr>
      <vt:lpstr>二、名词的数</vt:lpstr>
      <vt:lpstr>二、名词的数—可数名词</vt:lpstr>
      <vt:lpstr>二、名词的数—可数名词</vt:lpstr>
      <vt:lpstr>二、名词的数—可数名词</vt:lpstr>
      <vt:lpstr>二、名词的数—可数名词</vt:lpstr>
      <vt:lpstr>二、名词的数—可数名词</vt:lpstr>
      <vt:lpstr>二、名词的数—可数名词</vt:lpstr>
      <vt:lpstr>二、名词的数—可数名词</vt:lpstr>
      <vt:lpstr>二、名词的数—可数名词</vt:lpstr>
      <vt:lpstr>现学现用</vt:lpstr>
      <vt:lpstr>现学现用</vt:lpstr>
      <vt:lpstr>二、名词的数</vt:lpstr>
      <vt:lpstr>二、名词的数—不可数名词</vt:lpstr>
      <vt:lpstr>现学现用 </vt:lpstr>
      <vt:lpstr>三、名词的量</vt:lpstr>
      <vt:lpstr>三、名词的量</vt:lpstr>
      <vt:lpstr>三、名词的量</vt:lpstr>
      <vt:lpstr>三、名词的量</vt:lpstr>
      <vt:lpstr>三、名词的量</vt:lpstr>
      <vt:lpstr>三、名词的量</vt:lpstr>
      <vt:lpstr>三、名词的量</vt:lpstr>
      <vt:lpstr>三、名词的量</vt:lpstr>
      <vt:lpstr>三、名词的量</vt:lpstr>
      <vt:lpstr>三、名词的量</vt:lpstr>
      <vt:lpstr>四、名词的格</vt:lpstr>
      <vt:lpstr>四、名词的格</vt:lpstr>
      <vt:lpstr>四、名词的格—名词所有格的用法</vt:lpstr>
      <vt:lpstr>四、名词的格—名词所有格的用法</vt:lpstr>
      <vt:lpstr>四、名词的格—名词所有格的用法</vt:lpstr>
      <vt:lpstr>四、名词的格—名词所有格的用法</vt:lpstr>
      <vt:lpstr>四、名词的格—名词所有格的用法</vt:lpstr>
      <vt:lpstr>四、名词的格—名词所有格的用法</vt:lpstr>
      <vt:lpstr>四、名词的格—名词所有格的用法</vt:lpstr>
      <vt:lpstr>现学现用 </vt:lpstr>
      <vt:lpstr>五、名词的句法功能</vt:lpstr>
      <vt:lpstr>五、名词的句法功能</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大学英语</dc:title>
  <dc:creator>Administrator</dc:creator>
  <cp:lastModifiedBy>gbyc</cp:lastModifiedBy>
  <cp:revision>94</cp:revision>
  <dcterms:created xsi:type="dcterms:W3CDTF">2022-04-09T01:35:00Z</dcterms:created>
  <dcterms:modified xsi:type="dcterms:W3CDTF">2022-04-11T13:43:01Z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3C0E32C772314AD4895F3E63FEE6ED7B</vt:lpwstr>
  </property>
</Properties>
</file>