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4" r:id="rId4"/>
    <p:sldId id="256" r:id="rId5"/>
    <p:sldId id="257" r:id="rId7"/>
    <p:sldId id="258" r:id="rId8"/>
    <p:sldId id="259" r:id="rId9"/>
    <p:sldId id="266" r:id="rId10"/>
    <p:sldId id="267" r:id="rId11"/>
    <p:sldId id="273" r:id="rId12"/>
    <p:sldId id="268" r:id="rId13"/>
    <p:sldId id="274" r:id="rId14"/>
    <p:sldId id="269" r:id="rId15"/>
    <p:sldId id="272" r:id="rId16"/>
    <p:sldId id="278" r:id="rId17"/>
    <p:sldId id="279" r:id="rId18"/>
    <p:sldId id="280" r:id="rId19"/>
    <p:sldId id="275" r:id="rId20"/>
    <p:sldId id="276" r:id="rId21"/>
    <p:sldId id="282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54" r:id="rId34"/>
    <p:sldId id="355" r:id="rId35"/>
    <p:sldId id="295" r:id="rId36"/>
    <p:sldId id="296" r:id="rId37"/>
    <p:sldId id="299" r:id="rId38"/>
    <p:sldId id="300" r:id="rId39"/>
    <p:sldId id="301" r:id="rId40"/>
    <p:sldId id="313" r:id="rId41"/>
    <p:sldId id="297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263" r:id="rId54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8" Type="http://schemas.openxmlformats.org/officeDocument/2006/relationships/tags" Target="tags/tag16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35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151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355" y="422910"/>
            <a:ext cx="11823065" cy="6823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：（虚拟语气）（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P48-49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solidFill>
                  <a:schemeClr val="tx1"/>
                </a:solidFill>
                <a:effectLst/>
              </a:rPr>
              <a:t>1.When part of a stick is in water, it looks as if it </a:t>
            </a:r>
            <a:r>
              <a:rPr lang="en-US" altLang="zh-CN" sz="2200" u="sng">
                <a:solidFill>
                  <a:schemeClr val="tx1"/>
                </a:solidFill>
                <a:effectLst/>
              </a:rPr>
              <a:t>               </a:t>
            </a:r>
            <a:r>
              <a:rPr lang="en-US" altLang="zh-CN" sz="2200">
                <a:solidFill>
                  <a:schemeClr val="tx1"/>
                </a:solidFill>
                <a:effectLst/>
              </a:rPr>
              <a:t>broken.</a:t>
            </a:r>
            <a:endParaRPr lang="en-US" altLang="zh-CN" sz="2200">
              <a:solidFill>
                <a:schemeClr val="tx1"/>
              </a:solidFill>
              <a:effectLst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solidFill>
                  <a:schemeClr val="tx1"/>
                </a:solidFill>
                <a:effectLst/>
              </a:rPr>
              <a:t>    A. is         B. was      C. should be        D. were</a:t>
            </a:r>
            <a:endParaRPr lang="en-US" altLang="zh-CN" sz="2200">
              <a:solidFill>
                <a:schemeClr val="tx1"/>
              </a:solidFill>
              <a:effectLst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solidFill>
                  <a:schemeClr val="tx1"/>
                </a:solidFill>
                <a:effectLst/>
              </a:rPr>
              <a:t>2. They would be here now if they </a:t>
            </a:r>
            <a:r>
              <a:rPr lang="en-US" altLang="zh-CN" sz="2200" u="sng">
                <a:solidFill>
                  <a:schemeClr val="tx1"/>
                </a:solidFill>
                <a:effectLst/>
              </a:rPr>
              <a:t>               </a:t>
            </a:r>
            <a:r>
              <a:rPr lang="en-US" altLang="zh-CN" sz="2200">
                <a:solidFill>
                  <a:schemeClr val="tx1"/>
                </a:solidFill>
                <a:effectLst/>
              </a:rPr>
              <a:t>a ride earlier this morning.</a:t>
            </a:r>
            <a:endParaRPr lang="en-US" altLang="zh-CN" sz="2200">
              <a:solidFill>
                <a:schemeClr val="tx1"/>
              </a:solidFill>
              <a:effectLst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200">
                <a:effectLst/>
                <a:sym typeface="+mn-ea"/>
              </a:rPr>
              <a:t>A. get       B.got     C. had got        D. would get</a:t>
            </a:r>
            <a:endParaRPr lang="en-US" altLang="zh-CN" sz="2200">
              <a:effectLst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solidFill>
                  <a:schemeClr val="tx1"/>
                </a:solidFill>
                <a:effectLst/>
              </a:rPr>
              <a:t>5. It is essential that we </a:t>
            </a:r>
            <a:r>
              <a:rPr lang="en-US" altLang="zh-CN" sz="2200" u="sng">
                <a:solidFill>
                  <a:schemeClr val="tx1"/>
                </a:solidFill>
                <a:effectLst/>
              </a:rPr>
              <a:t>                     </a:t>
            </a:r>
            <a:r>
              <a:rPr lang="en-US" altLang="zh-CN" sz="2200">
                <a:solidFill>
                  <a:schemeClr val="tx1"/>
                </a:solidFill>
                <a:effectLst/>
              </a:rPr>
              <a:t>calm in the face of danger.</a:t>
            </a:r>
            <a:endParaRPr lang="en-US" altLang="zh-CN" sz="2200">
              <a:solidFill>
                <a:schemeClr val="tx1"/>
              </a:solidFill>
              <a:effectLst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200">
                <a:effectLst/>
                <a:sym typeface="+mn-ea"/>
              </a:rPr>
              <a:t>A. shall keep       B.keep     C. would keep       D. would get</a:t>
            </a:r>
            <a:endParaRPr lang="en-US" altLang="zh-CN" sz="2200">
              <a:effectLst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effectLst/>
                <a:sym typeface="+mn-ea"/>
              </a:rPr>
              <a:t>6.I would prefer you </a:t>
            </a:r>
            <a:r>
              <a:rPr lang="en-US" altLang="zh-CN" sz="2200" u="sng">
                <a:effectLst/>
                <a:sym typeface="+mn-ea"/>
              </a:rPr>
              <a:t>                </a:t>
            </a:r>
            <a:r>
              <a:rPr lang="en-US" altLang="zh-CN" sz="2200">
                <a:effectLst/>
                <a:sym typeface="+mn-ea"/>
              </a:rPr>
              <a:t>another major in the college three years ago.</a:t>
            </a:r>
            <a:endParaRPr lang="en-US" altLang="zh-CN" sz="2200">
              <a:effectLst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200">
                <a:effectLst/>
                <a:sym typeface="+mn-ea"/>
              </a:rPr>
              <a:t>A. choose       B.have chosen      C. had chosen        D. chose</a:t>
            </a:r>
            <a:endParaRPr lang="en-US" altLang="zh-CN" sz="2200">
              <a:effectLst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effectLst/>
                <a:sym typeface="+mn-ea"/>
              </a:rPr>
              <a:t>7. The chairman requested that the problem </a:t>
            </a:r>
            <a:r>
              <a:rPr lang="en-US" altLang="zh-CN" sz="2200" u="sng">
                <a:effectLst/>
                <a:sym typeface="+mn-ea"/>
              </a:rPr>
              <a:t>             </a:t>
            </a:r>
            <a:r>
              <a:rPr lang="en-US" altLang="zh-CN" sz="2200">
                <a:effectLst/>
                <a:sym typeface="+mn-ea"/>
              </a:rPr>
              <a:t>more carefully in case of potential risks.</a:t>
            </a:r>
            <a:endParaRPr lang="en-US" altLang="zh-CN" sz="2200">
              <a:effectLst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effectLst/>
                <a:sym typeface="+mn-ea"/>
              </a:rPr>
              <a:t>    A. must be studied    B.were studied     C. be studied       D. studied</a:t>
            </a:r>
            <a:endParaRPr lang="en-US" altLang="zh-CN" sz="2200">
              <a:effectLst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effectLst/>
                <a:sym typeface="+mn-ea"/>
              </a:rPr>
              <a:t>20. The victim insisted that the criminal </a:t>
            </a:r>
            <a:r>
              <a:rPr lang="en-US" altLang="zh-CN" sz="2200" u="sng">
                <a:effectLst/>
                <a:sym typeface="+mn-ea"/>
              </a:rPr>
              <a:t>              </a:t>
            </a:r>
            <a:r>
              <a:rPr lang="en-US" altLang="zh-CN" sz="2200">
                <a:effectLst/>
                <a:sym typeface="+mn-ea"/>
              </a:rPr>
              <a:t>but the criminal insisted that he </a:t>
            </a:r>
            <a:r>
              <a:rPr lang="en-US" altLang="zh-CN" sz="2200" u="sng">
                <a:effectLst/>
                <a:sym typeface="+mn-ea"/>
              </a:rPr>
              <a:t>       </a:t>
            </a:r>
            <a:r>
              <a:rPr lang="en-US" altLang="zh-CN" sz="2200">
                <a:effectLst/>
                <a:sym typeface="+mn-ea"/>
              </a:rPr>
              <a:t>innocent.</a:t>
            </a:r>
            <a:endParaRPr lang="en-US" altLang="zh-CN" sz="2200">
              <a:effectLst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200">
                <a:effectLst/>
                <a:sym typeface="+mn-ea"/>
              </a:rPr>
              <a:t>    A. be punished;is       B.was punished; was     C. be punished; was     D. was punished;be</a:t>
            </a:r>
            <a:endParaRPr lang="en-US" altLang="zh-CN" sz="2200">
              <a:effectLst/>
              <a:sym typeface="+mn-ea"/>
            </a:endParaRPr>
          </a:p>
          <a:p>
            <a:endParaRPr lang="en-US" altLang="zh-CN" sz="2200">
              <a:effectLst/>
              <a:sym typeface="+mn-ea"/>
            </a:endParaRPr>
          </a:p>
          <a:p>
            <a:endParaRPr lang="en-US" altLang="zh-CN" sz="22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7825" y="768985"/>
            <a:ext cx="51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D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9045" y="1727200"/>
            <a:ext cx="51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6065" y="2672715"/>
            <a:ext cx="51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B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8830" y="3604260"/>
            <a:ext cx="51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6650" y="4486910"/>
            <a:ext cx="51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0220" y="5451475"/>
            <a:ext cx="51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注意：强调句的判断依据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 sz="2600"/>
              <a:t>如果去掉</a:t>
            </a:r>
            <a:r>
              <a:rPr lang="en-US" altLang="zh-CN" sz="2600"/>
              <a:t>It is/ was </a:t>
            </a:r>
            <a:r>
              <a:rPr sz="2600"/>
              <a:t>和</a:t>
            </a:r>
            <a:r>
              <a:rPr lang="en-US" altLang="zh-CN" sz="2600"/>
              <a:t> that/ who,</a:t>
            </a:r>
            <a:r>
              <a:rPr sz="2600" u="sng"/>
              <a:t>句子在结构和意思上仍然完整</a:t>
            </a:r>
            <a:r>
              <a:rPr sz="2600"/>
              <a:t>，那就是强调句。</a:t>
            </a:r>
            <a:endParaRPr sz="2600"/>
          </a:p>
          <a:p>
            <a:r>
              <a:rPr lang="en-US" altLang="zh-CN" sz="2600">
                <a:solidFill>
                  <a:srgbClr val="FF0000"/>
                </a:solidFill>
              </a:rPr>
              <a:t>       It was</a:t>
            </a:r>
            <a:r>
              <a:rPr lang="en-US" altLang="zh-CN" sz="2600"/>
              <a:t> at a party </a:t>
            </a:r>
            <a:r>
              <a:rPr lang="en-US" altLang="zh-CN" sz="2600">
                <a:solidFill>
                  <a:srgbClr val="FF0000"/>
                </a:solidFill>
              </a:rPr>
              <a:t>that</a:t>
            </a:r>
            <a:r>
              <a:rPr lang="en-US" altLang="zh-CN" sz="2600"/>
              <a:t> I first met her.</a:t>
            </a:r>
            <a:endParaRPr lang="en-US" altLang="zh-CN" sz="2600"/>
          </a:p>
          <a:p>
            <a:r>
              <a:rPr lang="en-US" altLang="zh-CN" sz="2600"/>
              <a:t>       I first met her at a party. </a:t>
            </a:r>
            <a:endParaRPr lang="en-US" altLang="zh-CN" sz="2600"/>
          </a:p>
          <a:p>
            <a:r>
              <a:rPr lang="en-US" altLang="zh-CN" sz="2600"/>
              <a:t>       </a:t>
            </a:r>
            <a:r>
              <a:rPr sz="2600"/>
              <a:t>（区别下面的句子）</a:t>
            </a:r>
            <a:endParaRPr lang="en-US" altLang="zh-CN" sz="2600"/>
          </a:p>
          <a:p>
            <a:r>
              <a:rPr lang="en-US" altLang="zh-CN" sz="2600"/>
              <a:t>       </a:t>
            </a:r>
            <a:r>
              <a:rPr lang="en-US" altLang="zh-CN" sz="2600">
                <a:solidFill>
                  <a:srgbClr val="FF0000"/>
                </a:solidFill>
              </a:rPr>
              <a:t>It is</a:t>
            </a:r>
            <a:r>
              <a:rPr lang="en-US" altLang="zh-CN" sz="2600"/>
              <a:t> reported </a:t>
            </a:r>
            <a:r>
              <a:rPr lang="en-US" altLang="zh-CN" sz="2600">
                <a:solidFill>
                  <a:srgbClr val="FF0000"/>
                </a:solidFill>
              </a:rPr>
              <a:t>that</a:t>
            </a:r>
            <a:r>
              <a:rPr lang="en-US" altLang="zh-CN" sz="2600"/>
              <a:t> the temperature will decline. </a:t>
            </a:r>
            <a:endParaRPr lang="en-US" altLang="zh-CN" sz="2600"/>
          </a:p>
          <a:p>
            <a:r>
              <a:rPr lang="en-US" altLang="zh-CN" sz="2600"/>
              <a:t>       (</a:t>
            </a:r>
            <a:r>
              <a:rPr sz="2600"/>
              <a:t>主语从句</a:t>
            </a:r>
            <a:r>
              <a:rPr lang="en-US" altLang="zh-CN" sz="2600"/>
              <a:t>)</a:t>
            </a:r>
            <a:endParaRPr sz="2600"/>
          </a:p>
          <a:p>
            <a:r>
              <a:rPr lang="en-US" altLang="zh-CN" sz="2600"/>
              <a:t>       The temperature will decline reported.         (</a:t>
            </a:r>
            <a:r>
              <a:rPr sz="2600"/>
              <a:t>结构和意思不完整</a:t>
            </a:r>
            <a:r>
              <a:rPr lang="en-US" altLang="zh-CN" sz="2600"/>
              <a:t>)</a:t>
            </a:r>
            <a:endParaRPr lang="en-US" altLang="zh-CN" sz="2600"/>
          </a:p>
        </p:txBody>
      </p:sp>
      <p:sp>
        <p:nvSpPr>
          <p:cNvPr id="4" name="右箭头 3"/>
          <p:cNvSpPr/>
          <p:nvPr/>
        </p:nvSpPr>
        <p:spPr>
          <a:xfrm>
            <a:off x="847090" y="2941320"/>
            <a:ext cx="57721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77585" y="2738755"/>
            <a:ext cx="31546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600">
                <a:sym typeface="+mn-ea"/>
              </a:rPr>
              <a:t>（结构和意思完整）</a:t>
            </a:r>
            <a:endParaRPr lang="en-US" altLang="zh-CN" sz="2600"/>
          </a:p>
        </p:txBody>
      </p:sp>
      <p:sp>
        <p:nvSpPr>
          <p:cNvPr id="6" name="右箭头 5"/>
          <p:cNvSpPr/>
          <p:nvPr/>
        </p:nvSpPr>
        <p:spPr>
          <a:xfrm>
            <a:off x="847090" y="5394325"/>
            <a:ext cx="57721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8115300" y="5394325"/>
            <a:ext cx="667385" cy="5765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六角星 13"/>
          <p:cNvSpPr/>
          <p:nvPr/>
        </p:nvSpPr>
        <p:spPr>
          <a:xfrm>
            <a:off x="6765925" y="1584960"/>
            <a:ext cx="400050" cy="4000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六角星 14"/>
          <p:cNvSpPr/>
          <p:nvPr/>
        </p:nvSpPr>
        <p:spPr>
          <a:xfrm>
            <a:off x="6088380" y="1612265"/>
            <a:ext cx="400050" cy="4000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角星 15"/>
          <p:cNvSpPr/>
          <p:nvPr/>
        </p:nvSpPr>
        <p:spPr>
          <a:xfrm>
            <a:off x="5410835" y="1584960"/>
            <a:ext cx="400050" cy="4000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六角星 16"/>
          <p:cNvSpPr/>
          <p:nvPr/>
        </p:nvSpPr>
        <p:spPr>
          <a:xfrm>
            <a:off x="3545840" y="1584960"/>
            <a:ext cx="400050" cy="4000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角星 17"/>
          <p:cNvSpPr/>
          <p:nvPr/>
        </p:nvSpPr>
        <p:spPr>
          <a:xfrm>
            <a:off x="4733290" y="1584960"/>
            <a:ext cx="400050" cy="4000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六角星 18"/>
          <p:cNvSpPr/>
          <p:nvPr/>
        </p:nvSpPr>
        <p:spPr>
          <a:xfrm>
            <a:off x="4161790" y="1584960"/>
            <a:ext cx="400050" cy="4000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内容占位符 1048696"/>
          <p:cNvSpPr>
            <a:spLocks noGrp="1"/>
          </p:cNvSpPr>
          <p:nvPr>
            <p:ph idx="4294967295"/>
          </p:nvPr>
        </p:nvSpPr>
        <p:spPr>
          <a:xfrm>
            <a:off x="935355" y="266065"/>
            <a:ext cx="10176510" cy="6326505"/>
          </a:xfrm>
        </p:spPr>
        <p:txBody>
          <a:bodyPr lIns="91440" tIns="45720" rIns="91440" bIns="45720" anchor="t">
            <a:normAutofit fontScale="90000" lnSpcReduction="20000"/>
          </a:bodyPr>
          <a:p>
            <a:pPr>
              <a:lnSpc>
                <a:spcPct val="8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典型例题</a:t>
            </a:r>
            <a:endParaRPr lang="zh-CN" altLang="zh-CN" dirty="0"/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1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It was last night ___ I see the comet.</a:t>
            </a:r>
            <a:endParaRPr lang="zh-CN" altLang="zh-CN" dirty="0"/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the time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B.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when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that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which</a:t>
            </a:r>
            <a:endParaRPr lang="zh-CN" altLang="zh-CN" dirty="0"/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答案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强调句的结构是：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It +be +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强调部分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+ that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（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who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））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+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主谓句。　强调句的连词只有两个，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that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和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who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。当强调的部分是人，且为句子的主语时，才用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"who"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，其余用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that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</a:t>
            </a:r>
            <a:endParaRPr lang="zh-CN" altLang="zh-CN" dirty="0"/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再如：原句：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My father did the experiment in the lab yesterday evening.</a:t>
            </a:r>
            <a:endParaRPr lang="zh-CN" altLang="zh-CN" dirty="0">
              <a:solidFill>
                <a:srgbClr val="7030A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 </a:t>
            </a: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</a:t>
            </a: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强调主语：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It was </a:t>
            </a:r>
            <a:r>
              <a:rPr lang="en-US" altLang="zh-CN" sz="2400" baseline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my father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who did the experiment in the lab yesterday evening.</a:t>
            </a:r>
            <a:endParaRPr lang="zh-CN" altLang="zh-CN" dirty="0">
              <a:solidFill>
                <a:srgbClr val="7030A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     </a:t>
            </a: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强调宾语：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It was </a:t>
            </a:r>
            <a:r>
              <a:rPr lang="en-US" altLang="zh-CN" sz="2400" baseline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the experiment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that my father did in the lab yesterday evening.</a:t>
            </a:r>
            <a:endParaRPr lang="zh-CN" altLang="zh-CN" dirty="0">
              <a:solidFill>
                <a:srgbClr val="7030A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     </a:t>
            </a: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强调时间：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It was </a:t>
            </a:r>
            <a:r>
              <a:rPr lang="en-US" altLang="zh-CN" sz="2400" baseline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yesterday evening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that my father did the experiment in the lab. </a:t>
            </a: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（注意不用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when</a:t>
            </a: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）</a:t>
            </a:r>
            <a:endParaRPr lang="zh-CN" altLang="zh-CN" dirty="0">
              <a:solidFill>
                <a:srgbClr val="7030A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3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     </a:t>
            </a:r>
            <a:r>
              <a:rPr lang="zh-CN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强调地点：</a:t>
            </a:r>
            <a:r>
              <a:rPr lang="en-US" altLang="en-US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It was </a:t>
            </a:r>
            <a:r>
              <a:rPr lang="en-US" altLang="zh-CN" sz="2400" baseline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in the lab</a:t>
            </a:r>
            <a:r>
              <a:rPr lang="en-US" altLang="zh-CN" sz="2400" baseline="0" dirty="0">
                <a:solidFill>
                  <a:srgbClr val="7030A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Constantia" panose="02030602050306030303" pitchFamily="18" charset="0"/>
              </a:rPr>
              <a:t> that my father did the experiment yesterday evening. </a:t>
            </a:r>
            <a:endParaRPr lang="zh-CN" altLang="zh-CN" dirty="0">
              <a:solidFill>
                <a:srgbClr val="7030A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Clr>
                <a:srgbClr val="0BD0D9"/>
              </a:buClr>
            </a:pPr>
            <a:endParaRPr lang="zh-CN" altLang="zh-CN" sz="2400" baseline="0" dirty="0">
              <a:solidFill>
                <a:srgbClr val="7030A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内容占位符 1048698"/>
          <p:cNvSpPr>
            <a:spLocks noGrp="1"/>
          </p:cNvSpPr>
          <p:nvPr>
            <p:ph idx="4294967295"/>
          </p:nvPr>
        </p:nvSpPr>
        <p:spPr>
          <a:xfrm>
            <a:off x="1981200" y="422275"/>
            <a:ext cx="8229600" cy="5902325"/>
          </a:xfrm>
        </p:spPr>
        <p:txBody>
          <a:bodyPr lIns="91440" tIns="45720" rIns="91440" bIns="45720" anchor="t"/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2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It is ten years ___ Miss Green returned to Canada. </a:t>
            </a:r>
            <a:endParaRPr lang="zh-CN" altLang="zh-CN" sz="2400" dirty="0"/>
          </a:p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 that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B. when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 since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 as</a:t>
            </a:r>
            <a:endParaRPr lang="zh-CN" altLang="zh-CN" sz="2400" dirty="0"/>
          </a:p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 答案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考点是连词用法。本题易误选为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 that.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其实本句不是强调句。若是，去掉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It be… that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还应是一个完整的句子。而本句去掉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'It is…that'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，只剩下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ten years Miss Green returned to Canada.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不成句。因此本句不是强调句</a:t>
            </a:r>
            <a:endParaRPr lang="zh-CN" altLang="zh-CN" sz="2400" dirty="0"/>
          </a:p>
          <a:p>
            <a:pPr>
              <a:lnSpc>
                <a:spcPct val="100000"/>
              </a:lnSpc>
              <a:spcAft>
                <a:spcPct val="0"/>
              </a:spcAft>
              <a:buClr>
                <a:srgbClr val="0BD0D9"/>
              </a:buClr>
            </a:pPr>
            <a:endParaRPr lang="zh-CN" altLang="zh-CN" sz="24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2"/>
            </a:pPr>
            <a:r>
              <a:rPr lang="zh-CN" altLang="en-US" sz="2600"/>
              <a:t>强调</a:t>
            </a:r>
            <a:r>
              <a:rPr lang="en-US" altLang="zh-CN" sz="2600"/>
              <a:t>not...until...</a:t>
            </a:r>
            <a:r>
              <a:rPr sz="2600"/>
              <a:t>结构中表示时间状语的</a:t>
            </a:r>
            <a:r>
              <a:rPr lang="en-US" altLang="zh-CN" sz="2600"/>
              <a:t>until</a:t>
            </a:r>
            <a:r>
              <a:rPr sz="2600"/>
              <a:t>短语或从句时，要用固定的强调句型：</a:t>
            </a:r>
            <a:r>
              <a:rPr lang="en-US" altLang="zh-CN" sz="2600" b="1"/>
              <a:t>It is/ was not until...that...</a:t>
            </a:r>
            <a:r>
              <a:rPr sz="2600"/>
              <a:t>。其中</a:t>
            </a:r>
            <a:r>
              <a:rPr lang="en-US" altLang="zh-CN" sz="2600"/>
              <a:t>that</a:t>
            </a:r>
            <a:r>
              <a:rPr sz="2600"/>
              <a:t>后面的部分要用肯定形式。</a:t>
            </a:r>
            <a:endParaRPr sz="2600"/>
          </a:p>
          <a:p>
            <a:r>
              <a:rPr lang="en-US" altLang="zh-CN" sz="2600">
                <a:solidFill>
                  <a:srgbClr val="FF0000"/>
                </a:solidFill>
              </a:rPr>
              <a:t>  It was</a:t>
            </a:r>
            <a:r>
              <a:rPr lang="en-US" altLang="zh-CN" sz="2600"/>
              <a:t> </a:t>
            </a:r>
            <a:r>
              <a:rPr lang="en-US" altLang="zh-CN" sz="2600" i="1"/>
              <a:t>not until the morning</a:t>
            </a:r>
            <a:r>
              <a:rPr lang="en-US" altLang="zh-CN" sz="2600"/>
              <a:t> </a:t>
            </a:r>
            <a:r>
              <a:rPr lang="en-US" altLang="zh-CN" sz="2600">
                <a:solidFill>
                  <a:srgbClr val="FF0000"/>
                </a:solidFill>
              </a:rPr>
              <a:t>that</a:t>
            </a:r>
            <a:r>
              <a:rPr lang="en-US" altLang="zh-CN" sz="2600"/>
              <a:t> the noise stopped.</a:t>
            </a:r>
            <a:endParaRPr lang="en-US" altLang="zh-CN" sz="2600"/>
          </a:p>
          <a:p>
            <a:r>
              <a:rPr lang="en-US" altLang="zh-CN" sz="2600"/>
              <a:t>  </a:t>
            </a:r>
            <a:r>
              <a:rPr sz="2600"/>
              <a:t>直到早上噪音才停止。</a:t>
            </a:r>
            <a:r>
              <a:rPr lang="en-US" altLang="zh-CN" sz="2600"/>
              <a:t>   </a:t>
            </a:r>
            <a:endParaRPr lang="en-US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3"/>
            </a:pPr>
            <a:r>
              <a:rPr lang="zh-CN" altLang="en-US" sz="2600"/>
              <a:t>强调</a:t>
            </a:r>
            <a:r>
              <a:rPr sz="2600"/>
              <a:t>原因状语从句时，只能用</a:t>
            </a:r>
            <a:r>
              <a:rPr lang="en-US" altLang="zh-CN" sz="2600"/>
              <a:t>“It is/was + because </a:t>
            </a:r>
            <a:r>
              <a:rPr sz="2600"/>
              <a:t>从句</a:t>
            </a:r>
            <a:r>
              <a:rPr lang="en-US" altLang="zh-CN" sz="2600"/>
              <a:t>+ that + </a:t>
            </a:r>
            <a:r>
              <a:rPr sz="2600"/>
              <a:t>其他</a:t>
            </a:r>
            <a:r>
              <a:rPr lang="en-US" altLang="zh-CN" sz="2600"/>
              <a:t>”</a:t>
            </a:r>
            <a:r>
              <a:rPr sz="2600"/>
              <a:t>句型，</a:t>
            </a:r>
            <a:r>
              <a:rPr sz="2600" b="1"/>
              <a:t>其中</a:t>
            </a:r>
            <a:r>
              <a:rPr lang="en-US" altLang="zh-CN" sz="2600" b="1"/>
              <a:t>because</a:t>
            </a:r>
            <a:r>
              <a:rPr sz="2600" b="1"/>
              <a:t>不能换成</a:t>
            </a:r>
            <a:r>
              <a:rPr lang="en-US" altLang="zh-CN" sz="2600" b="1"/>
              <a:t>as</a:t>
            </a:r>
            <a:r>
              <a:rPr sz="2600" b="1"/>
              <a:t>，</a:t>
            </a:r>
            <a:r>
              <a:rPr lang="en-US" altLang="zh-CN" sz="2600" b="1"/>
              <a:t>since</a:t>
            </a:r>
            <a:r>
              <a:rPr sz="2600" b="1"/>
              <a:t>或</a:t>
            </a:r>
            <a:r>
              <a:rPr lang="en-US" altLang="zh-CN" sz="2600" b="1"/>
              <a:t>for</a:t>
            </a:r>
            <a:r>
              <a:rPr sz="2600"/>
              <a:t>。</a:t>
            </a:r>
            <a:endParaRPr sz="2600"/>
          </a:p>
          <a:p>
            <a:r>
              <a:rPr lang="en-US" altLang="zh-CN" sz="2600">
                <a:solidFill>
                  <a:srgbClr val="FF0000"/>
                </a:solidFill>
              </a:rPr>
              <a:t>  It was</a:t>
            </a:r>
            <a:r>
              <a:rPr lang="en-US" altLang="zh-CN" sz="2600"/>
              <a:t> </a:t>
            </a:r>
            <a:r>
              <a:rPr lang="en-US" altLang="zh-CN" sz="2600" i="1"/>
              <a:t>because</a:t>
            </a:r>
            <a:r>
              <a:rPr lang="en-US" altLang="zh-CN" sz="2600"/>
              <a:t> the project was unprofitable </a:t>
            </a:r>
            <a:r>
              <a:rPr lang="en-US" altLang="zh-CN" sz="2600">
                <a:solidFill>
                  <a:srgbClr val="FF0000"/>
                </a:solidFill>
              </a:rPr>
              <a:t>that</a:t>
            </a:r>
            <a:r>
              <a:rPr lang="en-US" altLang="zh-CN" sz="2600"/>
              <a:t> they refused to take it over.</a:t>
            </a:r>
            <a:endParaRPr lang="en-US" altLang="zh-CN" sz="2600"/>
          </a:p>
          <a:p>
            <a:r>
              <a:rPr lang="en-US" altLang="zh-CN" sz="2600"/>
              <a:t>  </a:t>
            </a:r>
            <a:r>
              <a:rPr sz="2600"/>
              <a:t>正是因为这个项目无利可图他们才拒绝接管。</a:t>
            </a:r>
            <a:r>
              <a:rPr lang="en-US" altLang="zh-CN" sz="2600"/>
              <a:t>   </a:t>
            </a:r>
            <a:endParaRPr lang="en-US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4"/>
            </a:pPr>
            <a:r>
              <a:rPr lang="zh-CN" altLang="en-US" sz="2600"/>
              <a:t>强调</a:t>
            </a:r>
            <a:r>
              <a:rPr sz="2600"/>
              <a:t>句的疑问句形式</a:t>
            </a:r>
            <a:r>
              <a:rPr sz="2600"/>
              <a:t>。</a:t>
            </a:r>
            <a:endParaRPr sz="2600"/>
          </a:p>
          <a:p>
            <a:r>
              <a:rPr lang="en-US" altLang="zh-CN" sz="2600">
                <a:solidFill>
                  <a:srgbClr val="FF0000"/>
                </a:solidFill>
              </a:rPr>
              <a:t> </a:t>
            </a:r>
            <a:r>
              <a:rPr sz="2600">
                <a:solidFill>
                  <a:srgbClr val="FF0000"/>
                </a:solidFill>
              </a:rPr>
              <a:t>一般疑问句：</a:t>
            </a:r>
            <a:r>
              <a:rPr lang="en-US" altLang="zh-CN" sz="2600">
                <a:solidFill>
                  <a:srgbClr val="FF0000"/>
                </a:solidFill>
              </a:rPr>
              <a:t>Is/Was it + </a:t>
            </a:r>
            <a:r>
              <a:rPr sz="2600">
                <a:solidFill>
                  <a:srgbClr val="FF0000"/>
                </a:solidFill>
              </a:rPr>
              <a:t>被强调部分</a:t>
            </a:r>
            <a:r>
              <a:rPr lang="en-US" altLang="zh-CN" sz="2600">
                <a:solidFill>
                  <a:srgbClr val="FF0000"/>
                </a:solidFill>
              </a:rPr>
              <a:t>+that/who+</a:t>
            </a:r>
            <a:r>
              <a:rPr sz="2600">
                <a:solidFill>
                  <a:srgbClr val="FF0000"/>
                </a:solidFill>
              </a:rPr>
              <a:t>其他</a:t>
            </a:r>
            <a:r>
              <a:rPr lang="en-US" altLang="zh-CN" sz="2600"/>
              <a:t>.</a:t>
            </a:r>
            <a:endParaRPr lang="en-US" altLang="zh-CN" sz="2600"/>
          </a:p>
          <a:p>
            <a:r>
              <a:rPr sz="2600">
                <a:solidFill>
                  <a:srgbClr val="FF0000"/>
                </a:solidFill>
              </a:rPr>
              <a:t>特殊疑问句：特殊疑问词（</a:t>
            </a:r>
            <a:r>
              <a:rPr lang="en-US" altLang="zh-CN" sz="2600">
                <a:solidFill>
                  <a:srgbClr val="FF0000"/>
                </a:solidFill>
              </a:rPr>
              <a:t>what/why/how</a:t>
            </a:r>
            <a:r>
              <a:rPr sz="2600">
                <a:solidFill>
                  <a:srgbClr val="FF0000"/>
                </a:solidFill>
              </a:rPr>
              <a:t>等）</a:t>
            </a:r>
            <a:r>
              <a:rPr lang="en-US" altLang="zh-CN" sz="2600">
                <a:solidFill>
                  <a:srgbClr val="FF0000"/>
                </a:solidFill>
              </a:rPr>
              <a:t>+is/was it that +</a:t>
            </a:r>
            <a:r>
              <a:rPr sz="2600">
                <a:solidFill>
                  <a:srgbClr val="FF0000"/>
                </a:solidFill>
              </a:rPr>
              <a:t>其他</a:t>
            </a:r>
            <a:endParaRPr lang="en-US" altLang="zh-CN" sz="2600"/>
          </a:p>
          <a:p>
            <a:r>
              <a:rPr lang="en-US" altLang="zh-CN" sz="2600"/>
              <a:t> </a:t>
            </a:r>
            <a:r>
              <a:rPr lang="en-US" altLang="zh-CN" sz="2600" i="1"/>
              <a:t> Was it</a:t>
            </a:r>
            <a:r>
              <a:rPr lang="en-US" altLang="zh-CN" sz="2600"/>
              <a:t> Sally </a:t>
            </a:r>
            <a:r>
              <a:rPr lang="en-US" altLang="zh-CN" sz="2600" i="1"/>
              <a:t>that/who</a:t>
            </a:r>
            <a:r>
              <a:rPr lang="en-US" altLang="zh-CN" sz="2600"/>
              <a:t> phoned just now?</a:t>
            </a:r>
            <a:endParaRPr lang="en-US" altLang="zh-CN" sz="2600"/>
          </a:p>
          <a:p>
            <a:r>
              <a:rPr lang="en-US" altLang="zh-CN" sz="2600"/>
              <a:t>  </a:t>
            </a:r>
            <a:r>
              <a:rPr lang="en-US" altLang="zh-CN" sz="2600" i="1"/>
              <a:t>What is it that</a:t>
            </a:r>
            <a:r>
              <a:rPr lang="en-US" altLang="zh-CN" sz="2600"/>
              <a:t> you want me to say?   </a:t>
            </a:r>
            <a:endParaRPr lang="en-US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048692"/>
          <p:cNvSpPr>
            <a:spLocks noGrp="1"/>
          </p:cNvSpPr>
          <p:nvPr>
            <p:ph type="title"/>
          </p:nvPr>
        </p:nvSpPr>
        <p:spPr>
          <a:xfrm>
            <a:off x="456248" y="-317"/>
            <a:ext cx="8229600" cy="714375"/>
          </a:xfrm>
        </p:spPr>
        <p:txBody>
          <a:bodyPr vert="horz" lIns="0" tIns="45720" rIns="0" bIns="0" anchor="b"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800" baseline="0">
                <a:sym typeface="Constantia" panose="02030602050306030303" pitchFamily="18" charset="0"/>
              </a:rPr>
              <a:t>2.语法手段</a:t>
            </a:r>
            <a:endParaRPr lang="en-US" altLang="zh-CN" sz="2800"/>
          </a:p>
        </p:txBody>
      </p:sp>
      <p:sp>
        <p:nvSpPr>
          <p:cNvPr id="1048654" name="内容占位符 1048694"/>
          <p:cNvSpPr>
            <a:spLocks noGrp="1"/>
          </p:cNvSpPr>
          <p:nvPr>
            <p:ph idx="4294967295"/>
          </p:nvPr>
        </p:nvSpPr>
        <p:spPr>
          <a:xfrm>
            <a:off x="908685" y="818515"/>
            <a:ext cx="10699750" cy="5923280"/>
          </a:xfrm>
        </p:spPr>
        <p:txBody>
          <a:bodyPr lIns="91440" tIns="45720" rIns="91440" bIns="45720" anchor="t">
            <a:noAutofit/>
          </a:bodyPr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2 </a:t>
            </a:r>
            <a:r>
              <a:rPr lang="zh-CN" altLang="en-US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用</a:t>
            </a:r>
            <a:r>
              <a:rPr lang="en-US" altLang="zh-CN" sz="2400" b="1" dirty="0">
                <a:latin typeface="Constantia" panose="02030602050306030303" pitchFamily="18" charset="0"/>
                <a:sym typeface="Constantia" panose="02030602050306030303" pitchFamily="18" charset="0"/>
              </a:rPr>
              <a:t>What … is / was … </a:t>
            </a:r>
            <a:r>
              <a:rPr lang="zh-CN" altLang="en-US" sz="2400" b="1" dirty="0">
                <a:latin typeface="Constantia" panose="02030602050306030303" pitchFamily="18" charset="0"/>
                <a:sym typeface="Constantia" panose="02030602050306030303" pitchFamily="18" charset="0"/>
              </a:rPr>
              <a:t>结构常用来强调主语或宾语，在这种结构中，</a:t>
            </a:r>
            <a:r>
              <a:rPr lang="en-US" altLang="zh-CN" sz="2400" b="1" dirty="0">
                <a:latin typeface="Constantia" panose="02030602050306030303" pitchFamily="18" charset="0"/>
                <a:sym typeface="Constantia" panose="02030602050306030303" pitchFamily="18" charset="0"/>
              </a:rPr>
              <a:t>is/ was</a:t>
            </a:r>
            <a:r>
              <a:rPr lang="zh-CN" altLang="en-US" sz="2400" b="1" dirty="0">
                <a:latin typeface="Constantia" panose="02030602050306030303" pitchFamily="18" charset="0"/>
                <a:sym typeface="Constantia" panose="02030602050306030303" pitchFamily="18" charset="0"/>
              </a:rPr>
              <a:t>后面是强调的部分。</a:t>
            </a:r>
            <a:r>
              <a:rPr lang="en-US" altLang="zh-CN" sz="2400" dirty="0">
                <a:latin typeface="Constantia" panose="02030602050306030303" pitchFamily="18" charset="0"/>
                <a:sym typeface="Constantia" panose="02030602050306030303" pitchFamily="18" charset="0"/>
              </a:rPr>
              <a:t>例如： </a:t>
            </a:r>
            <a:endParaRPr lang="zh-CN" altLang="zh-CN" sz="2400" dirty="0"/>
          </a:p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dirty="0">
                <a:latin typeface="Constantia" panose="02030602050306030303" pitchFamily="18" charset="0"/>
                <a:sym typeface="Constantia" panose="02030602050306030303" pitchFamily="18" charset="0"/>
              </a:rPr>
              <a:t>1</a:t>
            </a:r>
            <a:r>
              <a:rPr lang="zh-CN" altLang="en-US" sz="2400" dirty="0"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zh-CN" sz="2400" dirty="0">
                <a:latin typeface="Constantia" panose="02030602050306030303" pitchFamily="18" charset="0"/>
                <a:sym typeface="Constantia" panose="02030602050306030303" pitchFamily="18" charset="0"/>
              </a:rPr>
              <a:t>What hurts is </a:t>
            </a:r>
            <a:r>
              <a:rPr lang="en-US" altLang="zh-CN" sz="240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my left leg</a:t>
            </a:r>
            <a:r>
              <a:rPr lang="en-US" altLang="zh-CN" sz="2400" dirty="0">
                <a:latin typeface="Constantia" panose="02030602050306030303" pitchFamily="18" charset="0"/>
                <a:sym typeface="Constantia" panose="02030602050306030303" pitchFamily="18" charset="0"/>
              </a:rPr>
              <a:t>. </a:t>
            </a:r>
            <a:endParaRPr lang="zh-CN" altLang="zh-CN" sz="2400" dirty="0"/>
          </a:p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dirty="0">
                <a:latin typeface="Constantia" panose="02030602050306030303" pitchFamily="18" charset="0"/>
                <a:sym typeface="Constantia" panose="02030602050306030303" pitchFamily="18" charset="0"/>
              </a:rPr>
              <a:t>2</a:t>
            </a:r>
            <a:r>
              <a:rPr lang="zh-CN" altLang="en-US" sz="2400" dirty="0"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zh-CN" sz="2400" dirty="0">
                <a:latin typeface="Constantia" panose="02030602050306030303" pitchFamily="18" charset="0"/>
                <a:sym typeface="Constantia" panose="02030602050306030303" pitchFamily="18" charset="0"/>
              </a:rPr>
              <a:t>What I like is </a:t>
            </a:r>
            <a:r>
              <a:rPr lang="en-US" altLang="zh-CN" sz="240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her style</a:t>
            </a:r>
            <a:r>
              <a:rPr lang="en-US" altLang="zh-CN" sz="2400" dirty="0">
                <a:latin typeface="Constantia" panose="02030602050306030303" pitchFamily="18" charset="0"/>
                <a:sym typeface="Constantia" panose="02030602050306030303" pitchFamily="18" charset="0"/>
              </a:rPr>
              <a:t>. </a:t>
            </a:r>
            <a:endParaRPr lang="zh-CN" altLang="en-US" sz="24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048692"/>
          <p:cNvSpPr>
            <a:spLocks noGrp="1"/>
          </p:cNvSpPr>
          <p:nvPr>
            <p:ph type="title"/>
          </p:nvPr>
        </p:nvSpPr>
        <p:spPr>
          <a:xfrm>
            <a:off x="456248" y="-317"/>
            <a:ext cx="8229600" cy="714375"/>
          </a:xfrm>
        </p:spPr>
        <p:txBody>
          <a:bodyPr vert="horz" lIns="0" tIns="45720" rIns="0" bIns="0" anchor="b"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800" baseline="0">
                <a:sym typeface="Constantia" panose="02030602050306030303" pitchFamily="18" charset="0"/>
              </a:rPr>
              <a:t>2.语法手段</a:t>
            </a:r>
            <a:endParaRPr lang="en-US" altLang="zh-CN" sz="2800"/>
          </a:p>
        </p:txBody>
      </p:sp>
      <p:sp>
        <p:nvSpPr>
          <p:cNvPr id="1048654" name="内容占位符 1048694"/>
          <p:cNvSpPr>
            <a:spLocks noGrp="1"/>
          </p:cNvSpPr>
          <p:nvPr>
            <p:ph idx="4294967295"/>
          </p:nvPr>
        </p:nvSpPr>
        <p:spPr>
          <a:xfrm>
            <a:off x="709295" y="818515"/>
            <a:ext cx="10899140" cy="5923280"/>
          </a:xfrm>
        </p:spPr>
        <p:txBody>
          <a:bodyPr lIns="91440" tIns="45720" rIns="91440" bIns="45720" anchor="t">
            <a:noAutofit/>
          </a:bodyPr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3 </a:t>
            </a:r>
            <a:r>
              <a:rPr lang="zh-CN" altLang="en-US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用</a:t>
            </a:r>
            <a:r>
              <a:rPr sz="2400" dirty="0">
                <a:latin typeface="Constantia" panose="02030602050306030303" pitchFamily="18" charset="0"/>
                <a:sym typeface="Constantia" panose="02030602050306030303" pitchFamily="18" charset="0"/>
              </a:rPr>
              <a:t>the+比较级，the+比较级</a:t>
            </a:r>
            <a:endParaRPr sz="240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sz="2400" dirty="0">
                <a:latin typeface="Constantia" panose="02030602050306030303" pitchFamily="18" charset="0"/>
                <a:sym typeface="Constantia" panose="02030602050306030303" pitchFamily="18" charset="0"/>
              </a:rPr>
              <a:t>The+形词或副词比较级，the+形词或副词比较级。的结构也可以起到一定的强调作用</a:t>
            </a:r>
            <a:endParaRPr sz="240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sz="240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The more</a:t>
            </a:r>
            <a:r>
              <a:rPr sz="2400" dirty="0">
                <a:latin typeface="Constantia" panose="02030602050306030303" pitchFamily="18" charset="0"/>
                <a:sym typeface="Constantia" panose="02030602050306030303" pitchFamily="18" charset="0"/>
              </a:rPr>
              <a:t> you learn from the past,</a:t>
            </a:r>
            <a:r>
              <a:rPr sz="240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the fewer</a:t>
            </a:r>
            <a:r>
              <a:rPr sz="2400" dirty="0">
                <a:latin typeface="Constantia" panose="02030602050306030303" pitchFamily="18" charset="0"/>
                <a:sym typeface="Constantia" panose="02030602050306030303" pitchFamily="18" charset="0"/>
              </a:rPr>
              <a:t> regrets you have.</a:t>
            </a:r>
            <a:endParaRPr sz="240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buClr>
                <a:srgbClr val="0BD0D9"/>
              </a:buClr>
            </a:pPr>
            <a:r>
              <a:rPr sz="240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The happier</a:t>
            </a:r>
            <a:r>
              <a:rPr sz="2400" dirty="0">
                <a:latin typeface="Constantia" panose="02030602050306030303" pitchFamily="18" charset="0"/>
                <a:sym typeface="Constantia" panose="02030602050306030303" pitchFamily="18" charset="0"/>
              </a:rPr>
              <a:t> you are about yourself and your life,</a:t>
            </a:r>
            <a:r>
              <a:rPr sz="240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the healthier</a:t>
            </a:r>
            <a:r>
              <a:rPr sz="2400" dirty="0">
                <a:latin typeface="Constantia" panose="02030602050306030303" pitchFamily="18" charset="0"/>
                <a:sym typeface="Constantia" panose="02030602050306030303" pitchFamily="18" charset="0"/>
              </a:rPr>
              <a:t> you will be.</a:t>
            </a:r>
            <a:endParaRPr sz="240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22800" y="2474412"/>
            <a:ext cx="6243774" cy="922021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倒装句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8372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二、倒装句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048649" name="内容占位符 1048694"/>
          <p:cNvSpPr>
            <a:spLocks noGrp="1"/>
          </p:cNvSpPr>
          <p:nvPr>
            <p:ph idx="4294967295"/>
          </p:nvPr>
        </p:nvSpPr>
        <p:spPr>
          <a:xfrm>
            <a:off x="1981200" y="1500505"/>
            <a:ext cx="8229600" cy="4194175"/>
          </a:xfrm>
        </p:spPr>
        <p:txBody>
          <a:bodyPr lIns="91440" tIns="45720" rIns="91440" bIns="45720" anchor="t">
            <a:normAutofit/>
          </a:bodyPr>
          <a:p>
            <a:pPr marL="0" indent="0">
              <a:lnSpc>
                <a:spcPct val="170000"/>
              </a:lnSpc>
              <a:spcAft>
                <a:spcPct val="0"/>
              </a:spcAft>
              <a:buNone/>
            </a:pP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英语中的自然语序通常是“</a:t>
            </a:r>
            <a:r>
              <a:rPr lang="zh-CN" altLang="zh-CN" sz="2400" b="1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主语在前，谓语在后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”。如果根据需要将</a:t>
            </a:r>
            <a:r>
              <a:rPr lang="zh-CN" altLang="zh-CN" sz="2400" b="1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谓语动词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的</a:t>
            </a:r>
            <a:r>
              <a:rPr lang="zh-CN" altLang="zh-CN" sz="2400" b="1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全部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或</a:t>
            </a:r>
            <a:r>
              <a:rPr lang="zh-CN" altLang="zh-CN" sz="2400" b="1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一部分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放在主语的前面，即</a:t>
            </a:r>
            <a:r>
              <a:rPr lang="zh-CN" altLang="en-US" sz="24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楷体_GB2312" pitchFamily="49" charset="-122"/>
                <a:ea typeface="楷体_GB2312" pitchFamily="49" charset="-122"/>
                <a:sym typeface="+mn-ea"/>
              </a:rPr>
              <a:t>（谓语</a:t>
            </a:r>
            <a:r>
              <a:rPr lang="en-US" altLang="zh-CN" sz="24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楷体_GB2312" pitchFamily="49" charset="-122"/>
                <a:ea typeface="楷体_GB2312" pitchFamily="49" charset="-122"/>
                <a:sym typeface="+mn-ea"/>
              </a:rPr>
              <a:t>+</a:t>
            </a:r>
            <a:r>
              <a:rPr lang="zh-CN" altLang="en-US" sz="24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楷体_GB2312" pitchFamily="49" charset="-122"/>
                <a:ea typeface="楷体_GB2312" pitchFamily="49" charset="-122"/>
                <a:sym typeface="+mn-ea"/>
              </a:rPr>
              <a:t>主语）</a:t>
            </a:r>
            <a:r>
              <a:rPr lang="en-US" altLang="zh-CN" sz="24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zh-CN" altLang="en-US" sz="24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楷体_GB2312" pitchFamily="49" charset="-122"/>
                <a:ea typeface="楷体_GB2312" pitchFamily="49" charset="-122"/>
                <a:sym typeface="+mn-ea"/>
              </a:rPr>
              <a:t>就叫</a:t>
            </a:r>
            <a:r>
              <a:rPr lang="zh-CN" altLang="en-US" sz="2400" b="1" spc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latin typeface="楷体_GB2312" pitchFamily="49" charset="-122"/>
                <a:ea typeface="楷体_GB2312" pitchFamily="49" charset="-122"/>
                <a:sym typeface="+mn-ea"/>
              </a:rPr>
              <a:t>倒装结构，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这样的语序被称为倒装语序。</a:t>
            </a:r>
            <a:endParaRPr lang="zh-CN" altLang="zh-CN" sz="2400" b="1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 marL="0" indent="0">
              <a:lnSpc>
                <a:spcPct val="170000"/>
              </a:lnSpc>
              <a:spcAft>
                <a:spcPct val="0"/>
              </a:spcAft>
              <a:buNone/>
            </a:pPr>
            <a:r>
              <a:rPr lang="en-US" altLang="zh-CN" sz="2400" b="1" i="1" u="sng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His friend Jim</a:t>
            </a: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="1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is</a:t>
            </a: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among these people.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自然语序</a:t>
            </a:r>
            <a:endParaRPr lang="zh-CN" altLang="zh-CN" sz="2400" b="1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 marL="0" indent="0">
              <a:lnSpc>
                <a:spcPct val="170000"/>
              </a:lnSpc>
              <a:spcAft>
                <a:spcPct val="0"/>
              </a:spcAft>
              <a:buNone/>
            </a:pP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Among these people </a:t>
            </a:r>
            <a:r>
              <a:rPr lang="en-US" altLang="zh-CN" sz="2400" b="1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is</a:t>
            </a: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="1" i="1" u="sng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his friend Jim</a:t>
            </a: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.</a:t>
            </a:r>
            <a:r>
              <a:rPr lang="zh-CN" altLang="en-US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倒装语序</a:t>
            </a:r>
            <a:endParaRPr lang="zh-CN" altLang="en-US" sz="2400" b="1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 uiExpand="1" build="p"/>
      <p:bldP spid="1048649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特殊句式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600" dirty="0">
                <a:sym typeface="Arial" panose="020B0604020202020204" pitchFamily="34" charset="0"/>
              </a:rPr>
              <a:t>大学英语</a:t>
            </a:r>
            <a:r>
              <a:rPr lang="en-US" altLang="zh-CN" sz="3600" dirty="0">
                <a:sym typeface="Arial" panose="020B0604020202020204" pitchFamily="34" charset="0"/>
              </a:rPr>
              <a:t> Lesson 16</a:t>
            </a:r>
            <a:endParaRPr lang="en-US" altLang="zh-CN" sz="3600" dirty="0">
              <a:sym typeface="Arial" panose="020B0604020202020204" pitchFamily="34" charset="0"/>
            </a:endParaRPr>
          </a:p>
          <a:p>
            <a:endParaRPr lang="en-US" altLang="zh-CN" sz="3600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主讲老师：周丽莉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ext Box 4"/>
          <p:cNvSpPr txBox="1"/>
          <p:nvPr/>
        </p:nvSpPr>
        <p:spPr>
          <a:xfrm>
            <a:off x="713740" y="1159510"/>
            <a:ext cx="11202670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如果全部谓语放在主语之前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全部倒装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;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如果只把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助动词、情态动词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be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动词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放在主语之前，而谓语的主体部分仍在主语之后，就叫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部分倒装。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Here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comes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the bus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Only by practicing more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can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you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pass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the test.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 Box 3"/>
          <p:cNvSpPr txBox="1"/>
          <p:nvPr/>
        </p:nvSpPr>
        <p:spPr>
          <a:xfrm>
            <a:off x="1752600" y="152400"/>
            <a:ext cx="67818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基本语序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natural order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）：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80" name="Text Box 4"/>
          <p:cNvSpPr txBox="1"/>
          <p:nvPr/>
        </p:nvSpPr>
        <p:spPr>
          <a:xfrm>
            <a:off x="2133600" y="838200"/>
            <a:ext cx="845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谓语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宾语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subject + predicate+ object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</p:txBody>
      </p:sp>
      <p:sp>
        <p:nvSpPr>
          <p:cNvPr id="1048681" name="Text Box 5"/>
          <p:cNvSpPr txBox="1"/>
          <p:nvPr/>
        </p:nvSpPr>
        <p:spPr>
          <a:xfrm>
            <a:off x="2438400" y="1371600"/>
            <a:ext cx="54102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I   love   English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</p:txBody>
      </p:sp>
      <p:sp>
        <p:nvSpPr>
          <p:cNvPr id="1048682" name="Line 6"/>
          <p:cNvSpPr/>
          <p:nvPr/>
        </p:nvSpPr>
        <p:spPr>
          <a:xfrm>
            <a:off x="1524000" y="2057400"/>
            <a:ext cx="9144000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1048683" name="Rectangle 7"/>
          <p:cNvSpPr/>
          <p:nvPr/>
        </p:nvSpPr>
        <p:spPr>
          <a:xfrm>
            <a:off x="2362200" y="2743200"/>
            <a:ext cx="6324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谓语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84" name="Text Box 8"/>
          <p:cNvSpPr txBox="1"/>
          <p:nvPr/>
        </p:nvSpPr>
        <p:spPr>
          <a:xfrm>
            <a:off x="1752600" y="2221230"/>
            <a:ext cx="63627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完全倒装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(full inversion)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</p:txBody>
      </p:sp>
      <p:sp>
        <p:nvSpPr>
          <p:cNvPr id="1048685" name="Text Box 9"/>
          <p:cNvSpPr txBox="1"/>
          <p:nvPr/>
        </p:nvSpPr>
        <p:spPr>
          <a:xfrm>
            <a:off x="2362200" y="3276600"/>
            <a:ext cx="597693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Here came the headmaster.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86" name="Rectangle 10"/>
          <p:cNvSpPr/>
          <p:nvPr/>
        </p:nvSpPr>
        <p:spPr>
          <a:xfrm>
            <a:off x="2362200" y="4953000"/>
            <a:ext cx="67818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助动词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情态动词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动词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87" name="Text Box 11"/>
          <p:cNvSpPr txBox="1"/>
          <p:nvPr/>
        </p:nvSpPr>
        <p:spPr>
          <a:xfrm>
            <a:off x="1752600" y="4191000"/>
            <a:ext cx="54991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部分倒装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(partial inversion)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88" name="Text Box 12"/>
          <p:cNvSpPr txBox="1"/>
          <p:nvPr/>
        </p:nvSpPr>
        <p:spPr>
          <a:xfrm>
            <a:off x="2438400" y="5715000"/>
            <a:ext cx="54102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Never will I forgive you.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89" name="Line 13"/>
          <p:cNvSpPr/>
          <p:nvPr/>
        </p:nvSpPr>
        <p:spPr>
          <a:xfrm>
            <a:off x="1524000" y="4038600"/>
            <a:ext cx="9144000" cy="0"/>
          </a:xfrm>
          <a:prstGeom prst="line">
            <a:avLst/>
          </a:prstGeom>
          <a:ln w="57150" cap="flat" cmpd="sng">
            <a:solidFill>
              <a:srgbClr val="33CCCC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9" grpId="0"/>
      <p:bldP spid="1048680" grpId="0"/>
      <p:bldP spid="1048681" grpId="0"/>
      <p:bldP spid="1048683" grpId="0"/>
      <p:bldP spid="1048684" grpId="0"/>
      <p:bldP spid="1048685" grpId="0"/>
      <p:bldP spid="1048686" grpId="0"/>
      <p:bldP spid="1048687" grpId="0"/>
      <p:bldP spid="10486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/>
          <p:nvPr/>
        </p:nvSpPr>
        <p:spPr>
          <a:xfrm>
            <a:off x="3807778" y="304800"/>
            <a:ext cx="3550920" cy="7683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一、完全倒装</a:t>
            </a:r>
            <a:endParaRPr kumimoji="0" lang="zh-CN" altLang="en-US" sz="4400" b="1" i="0" u="sng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8691" name="Rectangle 3"/>
          <p:cNvSpPr/>
          <p:nvPr/>
        </p:nvSpPr>
        <p:spPr>
          <a:xfrm>
            <a:off x="1905000" y="1303655"/>
            <a:ext cx="8172450" cy="15392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1. There be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结构。另外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在此结构中可以用来代替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动词的动词有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:exist, seem, happen, appear, live, rise, stand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92" name="Rectangle 4"/>
          <p:cNvSpPr/>
          <p:nvPr/>
        </p:nvSpPr>
        <p:spPr>
          <a:xfrm>
            <a:off x="2073275" y="2929255"/>
            <a:ext cx="8602980" cy="105664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There stood a dog before him.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There exist different opinions on this question.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93" name="Rectangle 5"/>
          <p:cNvSpPr/>
          <p:nvPr/>
        </p:nvSpPr>
        <p:spPr>
          <a:xfrm>
            <a:off x="1774825" y="4088924"/>
            <a:ext cx="8604250" cy="2504441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________ a beautiful palace ________ the foot of the hill.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There stand; at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   	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B. There stands; under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Stands there; under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There stands; at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97168" name="Picture 6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463" y="6021388"/>
            <a:ext cx="576262" cy="576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0" grpId="0" bldLvl="0" animBg="1"/>
      <p:bldP spid="1048691" grpId="0"/>
      <p:bldP spid="1048692" grpId="0"/>
      <p:bldP spid="10486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2"/>
          <p:cNvSpPr/>
          <p:nvPr/>
        </p:nvSpPr>
        <p:spPr>
          <a:xfrm>
            <a:off x="2058035" y="163830"/>
            <a:ext cx="860996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副词在句首的完全倒装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(1).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表示时间、地点的副词（如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here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there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then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等副词）开头的句子里。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句式：副词＋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名词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95" name="Rectangle 3"/>
          <p:cNvSpPr/>
          <p:nvPr/>
        </p:nvSpPr>
        <p:spPr>
          <a:xfrm>
            <a:off x="1872615" y="2101533"/>
            <a:ext cx="8362950" cy="1076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Here, There, Now, Then + come 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be,go,lie,run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等表位移或状态的动词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+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主语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结构。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96" name="Rectangle 4"/>
          <p:cNvSpPr/>
          <p:nvPr/>
        </p:nvSpPr>
        <p:spPr>
          <a:xfrm>
            <a:off x="1847850" y="3043555"/>
            <a:ext cx="8820150" cy="20218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Here comes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old lady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Then came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hour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we had been looking forward to.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Now comes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your turn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97" name="Rectangle 5"/>
          <p:cNvSpPr/>
          <p:nvPr/>
        </p:nvSpPr>
        <p:spPr>
          <a:xfrm>
            <a:off x="1905000" y="4962842"/>
            <a:ext cx="7561580" cy="141224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如果主语是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人称代词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主语和谓语语序不变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，不用倒装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:Here you are.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There she comes.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4" grpId="0"/>
      <p:bldP spid="1048695" grpId="0"/>
      <p:bldP spid="1048696" grpId="0"/>
      <p:bldP spid="10486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/>
          <p:nvPr/>
        </p:nvSpPr>
        <p:spPr>
          <a:xfrm>
            <a:off x="1981200" y="617855"/>
            <a:ext cx="8078788" cy="13836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(2).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表示方向的副词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out, in, up, down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等置于句首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要用全部倒装。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如果主语是人称代词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就不用倒装。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99" name="Rectangle 3"/>
          <p:cNvSpPr/>
          <p:nvPr/>
        </p:nvSpPr>
        <p:spPr>
          <a:xfrm>
            <a:off x="2209800" y="2222023"/>
            <a:ext cx="5199380" cy="134874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 came Mr. White.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Up went the arrow into the air.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Away went the boy.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00" name="Rectangle 8"/>
          <p:cNvSpPr/>
          <p:nvPr/>
        </p:nvSpPr>
        <p:spPr>
          <a:xfrm>
            <a:off x="1752600" y="3822224"/>
            <a:ext cx="8699500" cy="2504441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There ________. And here ________.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　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goes the phone; she comes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B. is the phone going; is she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　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does the phone go; does she come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the phone goes; come she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97169" name="Picture 9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0" y="4351338"/>
            <a:ext cx="576263" cy="576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8" grpId="0"/>
      <p:bldP spid="1048699" grpId="0"/>
      <p:bldP spid="10487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 Box 4"/>
          <p:cNvSpPr txBox="1"/>
          <p:nvPr/>
        </p:nvSpPr>
        <p:spPr>
          <a:xfrm>
            <a:off x="1981200" y="4572000"/>
            <a:ext cx="8424863" cy="17145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在上述句子中，如果主语为人称代词，则主、谓不需要倒装。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Beyond the river 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lies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quietly.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02" name="Rectangle 8"/>
          <p:cNvSpPr/>
          <p:nvPr/>
        </p:nvSpPr>
        <p:spPr>
          <a:xfrm>
            <a:off x="1905000" y="609600"/>
            <a:ext cx="8229600" cy="2738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当表示地点的介词词组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on the wall, under the tree, in front of the house, in the middle of the room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在句首时。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句式：介词短语＋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vi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＋主语（必须是名词），注意，这里的动词是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come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lie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stand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live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exist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等表示位移或状态的动词。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03" name="Rectangle 9"/>
          <p:cNvSpPr/>
          <p:nvPr/>
        </p:nvSpPr>
        <p:spPr>
          <a:xfrm>
            <a:off x="2286000" y="3482975"/>
            <a:ext cx="74676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 the foot of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the hill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lies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 beautiful lake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Under the tree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lying 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 wounded soldier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1" grpId="0" bldLvl="0" animBg="1"/>
      <p:bldP spid="1048702" grpId="0"/>
      <p:bldP spid="10487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/>
          <p:nvPr/>
        </p:nvSpPr>
        <p:spPr>
          <a:xfrm>
            <a:off x="2133600" y="455296"/>
            <a:ext cx="7696200" cy="6451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4."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分词或</a:t>
            </a:r>
            <a:r>
              <a:rPr kumimoji="0" lang="zh-CN" alt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代词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+ be +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结构。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705" name="Rectangle 3"/>
          <p:cNvSpPr/>
          <p:nvPr/>
        </p:nvSpPr>
        <p:spPr>
          <a:xfrm>
            <a:off x="2057400" y="1135381"/>
            <a:ext cx="8137525" cy="153923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Walking at the head of the line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was our teacher.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Such was the story he told me.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06" name="Rectangle 4"/>
          <p:cNvSpPr/>
          <p:nvPr/>
        </p:nvSpPr>
        <p:spPr>
          <a:xfrm>
            <a:off x="1905000" y="2753837"/>
            <a:ext cx="8208963" cy="30251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题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________, a man of achievements, deep thoughts, but with simple habits.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A. Einstein was such        B. Such was Einstein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C. Einstein was so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So was Einstein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________ are the days when teachers were looked down upon.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Gone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B. Go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To go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Going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97171" name="Picture 5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0" y="3505200"/>
            <a:ext cx="576263" cy="576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2" name="Picture 6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5334000"/>
            <a:ext cx="576263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80000">
                                          <p:val>
                                            <p:fltVal val="90.0"/>
                                          </p:val>
                                        </p:tav>
                                        <p:tav tm="8000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.0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80000">
                                          <p:val>
                                            <p:fltVal val="90.0"/>
                                          </p:val>
                                        </p:tav>
                                        <p:tav tm="8000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.0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/>
      <p:bldP spid="1048705" grpId="0"/>
      <p:bldP spid="10487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3" descr="B_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9825" y="5373688"/>
            <a:ext cx="1692275" cy="115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707" name="Rectangle 4"/>
          <p:cNvSpPr/>
          <p:nvPr/>
        </p:nvSpPr>
        <p:spPr>
          <a:xfrm>
            <a:off x="1752600" y="381000"/>
            <a:ext cx="8431213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小结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拓展：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有时为了句子结构平衡，使上下文连接紧密或强调句子的某些成分，可以将状语、表语、宾语等成分放置在句首，从而引起倒装。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708" name="Text Box 5"/>
          <p:cNvSpPr txBox="1"/>
          <p:nvPr/>
        </p:nvSpPr>
        <p:spPr>
          <a:xfrm>
            <a:off x="2133600" y="2057400"/>
            <a:ext cx="8280400" cy="1599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状语放句首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door opened and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out of the room 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a girl with long hair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09" name="Text Box 6"/>
          <p:cNvSpPr txBox="1"/>
          <p:nvPr/>
        </p:nvSpPr>
        <p:spPr>
          <a:xfrm>
            <a:off x="2133600" y="3886200"/>
            <a:ext cx="891857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表语放在句首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Great 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our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achievements in science and technology.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6"/>
          <p:cNvSpPr txBox="1"/>
          <p:nvPr/>
        </p:nvSpPr>
        <p:spPr>
          <a:xfrm>
            <a:off x="2133600" y="5283835"/>
            <a:ext cx="891857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3)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宾语放在句首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More evidence 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we need to win the case.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7" grpId="0"/>
      <p:bldP spid="1048708" grpId="0"/>
      <p:bldP spid="1048709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/>
          <p:nvPr/>
        </p:nvSpPr>
        <p:spPr>
          <a:xfrm>
            <a:off x="3792538" y="765175"/>
            <a:ext cx="3550920" cy="76835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二、部分倒装</a:t>
            </a:r>
            <a:endParaRPr kumimoji="0" lang="zh-CN" altLang="en-US" sz="4400" b="1" i="0" u="sng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8713" name="Rectangle 3"/>
          <p:cNvSpPr/>
          <p:nvPr/>
        </p:nvSpPr>
        <p:spPr>
          <a:xfrm>
            <a:off x="1981200" y="1767682"/>
            <a:ext cx="8004175" cy="2651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　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部分倒装是把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动词、情态动词、助动词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放到主语之前。如果句子中没有这些词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要在主语之前加助动词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do / does / did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而把原来的谓语动词变成原形放在主语之后。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 bldLvl="0" animBg="1"/>
      <p:bldP spid="10487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/>
          <p:nvPr/>
        </p:nvSpPr>
        <p:spPr>
          <a:xfrm>
            <a:off x="1981200" y="333533"/>
            <a:ext cx="85871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否定词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半否定词</a:t>
            </a:r>
            <a:r>
              <a:rPr lang="zh-CN" altLang="en-US" sz="28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位于句首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的句子，要部分倒装。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715" name="Rectangle 3"/>
          <p:cNvSpPr/>
          <p:nvPr/>
        </p:nvSpPr>
        <p:spPr>
          <a:xfrm>
            <a:off x="2286000" y="1244917"/>
            <a:ext cx="7467600" cy="186944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这类词或短语主要有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never, neither, nor,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little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seldom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很少，不常）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 rarely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（很少，罕有）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hardly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scarcely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（几乎不，简直没有）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no sooner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（立即）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by no means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（决不） 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not only, in no way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（决不）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at no time,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few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not, no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,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8716" name="Text Box 5"/>
          <p:cNvSpPr txBox="1"/>
          <p:nvPr/>
        </p:nvSpPr>
        <p:spPr>
          <a:xfrm>
            <a:off x="1210945" y="3276600"/>
            <a:ext cx="96373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句式：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否定词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词组＋助动词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情态动词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/be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动词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＋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谓语动词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＋其他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eg: Rarely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does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go to the movies.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他很少去看电影。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Never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will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know what she has suffered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他们永远不会知道她遭受了什么。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4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4" grpId="0"/>
      <p:bldP spid="1048715" grpId="0"/>
      <p:bldP spid="10487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75354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强调句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78855" y="139772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602680" y="2148298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76624" y="405320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倒装句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86475" y="314562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610300" y="388920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604124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感叹句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607625" y="140725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731450" y="2148298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7605394" y="4046220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祈使句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7615245" y="313863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7739070" y="388920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3511549" y="578421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反意疑问句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3521400" y="487663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6"/>
            </p:custDataLst>
          </p:nvPr>
        </p:nvCxnSpPr>
        <p:spPr>
          <a:xfrm rot="10800000">
            <a:off x="3645225" y="562021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/>
          <p:nvPr/>
        </p:nvSpPr>
        <p:spPr>
          <a:xfrm>
            <a:off x="1901825" y="154463"/>
            <a:ext cx="89446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句首状语为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否定词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半否定词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的句子，要部分倒装。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716" name="Text Box 5"/>
          <p:cNvSpPr txBox="1"/>
          <p:nvPr/>
        </p:nvSpPr>
        <p:spPr>
          <a:xfrm>
            <a:off x="1127125" y="869315"/>
            <a:ext cx="9615170" cy="5777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注意：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until+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从句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时间状语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（部分倒装）。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Not until late in the evening did he come back.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直到深夜他才回来。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 sooner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楷体_GB2312" pitchFamily="49" charset="-122"/>
                <a:ea typeface="楷体_GB2312" pitchFamily="49" charset="-122"/>
              </a:rPr>
              <a:t>had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sb done than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Hardly/scarcely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楷体_GB2312" pitchFamily="49" charset="-122"/>
                <a:ea typeface="楷体_GB2312" pitchFamily="49" charset="-122"/>
              </a:rPr>
              <a:t>had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sb done when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刚刚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No sooner had we sat down at the table than the phone rang.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我们刚在桌子旁坐下，电话铃就响了。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only+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分句（部分倒装）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but also+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分句（不倒装）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only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does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speak Spanish, but also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she is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good with computers.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only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置于句首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but(also)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后面不倒装，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48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8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48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48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48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8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48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8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48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48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/>
          <p:nvPr/>
        </p:nvSpPr>
        <p:spPr>
          <a:xfrm>
            <a:off x="1901825" y="154463"/>
            <a:ext cx="89446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句首状语为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否定词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半否定词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的句子，要部分倒装。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716" name="Text Box 5"/>
          <p:cNvSpPr txBox="1"/>
          <p:nvPr/>
        </p:nvSpPr>
        <p:spPr>
          <a:xfrm>
            <a:off x="1127125" y="869315"/>
            <a:ext cx="9615170" cy="2675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注意：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only+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分句（部分倒装）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but also+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分句（不倒装）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only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does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speak Spanish, but also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she is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good with computers.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only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置于句首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but(also)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后面不倒装，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596" name="Rectangle 4"/>
          <p:cNvSpPr/>
          <p:nvPr/>
        </p:nvSpPr>
        <p:spPr>
          <a:xfrm>
            <a:off x="1435100" y="5395278"/>
            <a:ext cx="717677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not only...but also...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连接主语时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不倒装。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Not only the mother but also the children are sick.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597" name="Rectangle 12"/>
          <p:cNvSpPr/>
          <p:nvPr/>
        </p:nvSpPr>
        <p:spPr>
          <a:xfrm>
            <a:off x="1435100" y="3607118"/>
            <a:ext cx="8532813" cy="11988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___ himself wrong, but his friends were wrong.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A. Not was only 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B. Not only he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C. Not only was 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Not only was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97155" name="Picture 13" descr="xiao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4194810"/>
            <a:ext cx="1009650" cy="61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48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8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6" grpId="0"/>
      <p:bldP spid="1048596" grpId="0"/>
      <p:bldP spid="10485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Rectangle 2"/>
          <p:cNvSpPr/>
          <p:nvPr/>
        </p:nvSpPr>
        <p:spPr>
          <a:xfrm>
            <a:off x="2514600" y="1377473"/>
            <a:ext cx="7924800" cy="386334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1)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 Hardly ____ the airport when the plane took off.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A. I had arrived at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B. had I arrived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Batang" panose="02030600000101010101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C. had I reached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D. I had got to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2)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 —Have you ever seen anything like that before?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—No, _____ anything like that before.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A. I never have seen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B. never I have seen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Batang" panose="02030600000101010101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C. never have I seen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D. I have seen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3)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 She is not fond of cooking, ____ I.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A. so am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B. nor am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C. neither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Batang" panose="02030600000101010101" charset="-127"/>
              </a:rPr>
              <a:t>D. nor do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Batang" panose="02030600000101010101" charset="-127"/>
            </a:endParaRPr>
          </a:p>
        </p:txBody>
      </p:sp>
      <p:pic>
        <p:nvPicPr>
          <p:cNvPr id="2097177" name="Picture 3" descr="xiao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981200"/>
            <a:ext cx="1009650" cy="611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8" name="Picture 4" descr="xiao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1964" y="5044281"/>
            <a:ext cx="1009650" cy="611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Picture 5" descr="xiao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4229501"/>
            <a:ext cx="1009650" cy="61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2"/>
          <p:cNvSpPr/>
          <p:nvPr/>
        </p:nvSpPr>
        <p:spPr>
          <a:xfrm>
            <a:off x="2057400" y="514033"/>
            <a:ext cx="7373938" cy="9531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2. Only +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状语（副词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介词短语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状语从句），位于句首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要部分倒装。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09" name="Rectangle 3"/>
          <p:cNvSpPr/>
          <p:nvPr/>
        </p:nvSpPr>
        <p:spPr>
          <a:xfrm>
            <a:off x="1905000" y="1852930"/>
            <a:ext cx="7596188" cy="2606041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Only by this means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is it possible to explain it. 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介词短语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Only then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did I realize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the importance of math. 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副词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Only when the war was over in 1918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was he able to get happily back to work. 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从句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10" name="Text Box 4"/>
          <p:cNvSpPr txBox="1"/>
          <p:nvPr/>
        </p:nvSpPr>
        <p:spPr>
          <a:xfrm>
            <a:off x="1981200" y="4876800"/>
            <a:ext cx="8077200" cy="17887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① 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only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＋状语从句＋主句结构中，主句倒装，  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但从句用正常语序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only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修饰主语，不倒装。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Only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you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can do it.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/>
      <p:bldP spid="1048609" grpId="0"/>
      <p:bldP spid="10486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ext Box 2"/>
          <p:cNvSpPr txBox="1"/>
          <p:nvPr/>
        </p:nvSpPr>
        <p:spPr>
          <a:xfrm>
            <a:off x="1714500" y="323850"/>
            <a:ext cx="8763000" cy="21583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as/ though 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虽然，尽管）引导的让步状语从句，从句用倒装，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即将从句中表语、状语或谓语部分的实意动词提至句首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；当作表语的可数名词单数置于句首时，该名词前面不加任何冠词。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句式：名词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形容词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副词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动词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分词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+as\though+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其他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584" name="Text Box 5"/>
          <p:cNvSpPr txBox="1"/>
          <p:nvPr/>
        </p:nvSpPr>
        <p:spPr>
          <a:xfrm>
            <a:off x="797560" y="2607310"/>
            <a:ext cx="10868025" cy="2750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Ugly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as/though I am, I am gentle.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（表语提前）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Girl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 as/though she is, she is braver than many boys.(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表语提前，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girl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前不加冠词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Hard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as/though he studied, he was unable to make much progress.(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状语提前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Try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as he did,the money raised was still far from enough.(谓语部分的实意动词提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  <a:sym typeface="+mn-ea"/>
              </a:rPr>
              <a:t>Though he is a child, he has to make a living.</a:t>
            </a:r>
            <a:r>
              <a:rPr lang="zh-CN" altLang="en-US" sz="20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though</a:t>
            </a:r>
            <a:r>
              <a:rPr lang="zh-CN" altLang="en-US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的从句可倒，也可以不倒。</a:t>
            </a:r>
            <a:r>
              <a:rPr lang="zh-CN" altLang="en-US" sz="20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  <a:sym typeface="+mn-ea"/>
              </a:rPr>
              <a:t>Although I am ugly, I am gentle.</a:t>
            </a:r>
            <a:r>
              <a:rPr lang="zh-CN" altLang="en-US" sz="20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although</a:t>
            </a:r>
            <a:r>
              <a:rPr lang="zh-CN" altLang="en-US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引导让步状语从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句，不倒装</a:t>
            </a:r>
            <a:r>
              <a:rPr lang="zh-CN" altLang="en-US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宋体" panose="02010600030101010101" pitchFamily="2" charset="-122"/>
                <a:sym typeface="+mn-ea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1048585" name="Text Box 7"/>
          <p:cNvSpPr txBox="1"/>
          <p:nvPr/>
        </p:nvSpPr>
        <p:spPr>
          <a:xfrm>
            <a:off x="1835150" y="5357495"/>
            <a:ext cx="8642350" cy="17894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：从句的表语是名词，其名词前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不加任何冠词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  <a:sym typeface="+mn-ea"/>
              </a:rPr>
              <a:t>Child</a:t>
            </a:r>
            <a:r>
              <a:rPr lang="en-US" altLang="zh-CN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  <a:sym typeface="+mn-ea"/>
              </a:rPr>
              <a:t> as he is, he has to make a living.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48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8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48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48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48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48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48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48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48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3" grpId="0"/>
      <p:bldP spid="10485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 descr="B_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9825" y="5373688"/>
            <a:ext cx="1692275" cy="115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1" name="Rectangle 4"/>
          <p:cNvSpPr/>
          <p:nvPr/>
        </p:nvSpPr>
        <p:spPr>
          <a:xfrm>
            <a:off x="1676400" y="533400"/>
            <a:ext cx="8431213" cy="1814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4.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So/neither (nor) + be ( have,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助动词或情态动词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) +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其他的句子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  <a:sym typeface="+mn-ea"/>
              </a:rPr>
              <a:t>(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宋体" panose="02010600030101010101" pitchFamily="2" charset="-122"/>
                <a:sym typeface="+mn-ea"/>
              </a:rPr>
              <a:t>即书上</a:t>
            </a:r>
            <a:r>
              <a:rPr lang="en-US" altLang="zh-CN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宋体" panose="02010600030101010101" pitchFamily="2" charset="-122"/>
                <a:sym typeface="+mn-ea"/>
              </a:rPr>
              <a:t>P88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宋体" panose="02010600030101010101" pitchFamily="2" charset="-122"/>
                <a:sym typeface="+mn-ea"/>
              </a:rPr>
              <a:t>说的反复倒装</a:t>
            </a:r>
            <a:r>
              <a:rPr lang="en-US" altLang="zh-CN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  <a:sym typeface="+mn-ea"/>
              </a:rPr>
              <a:t>)</a:t>
            </a:r>
            <a:br>
              <a:rPr lang="en-US" altLang="zh-CN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  <a:sym typeface="+mn-ea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592" name="Text Box 5"/>
          <p:cNvSpPr txBox="1"/>
          <p:nvPr/>
        </p:nvSpPr>
        <p:spPr>
          <a:xfrm>
            <a:off x="1828800" y="2057400"/>
            <a:ext cx="8134350" cy="13487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表示两人的同样一个情况时，只能表示一件事，即上、下句所使用的动词、时态要一致。否则要用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so it is 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/It is the same 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593" name="Text Box 6"/>
          <p:cNvSpPr txBox="1"/>
          <p:nvPr/>
        </p:nvSpPr>
        <p:spPr>
          <a:xfrm>
            <a:off x="2424113" y="5300663"/>
            <a:ext cx="68405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4" name="Text Box 7"/>
          <p:cNvSpPr txBox="1"/>
          <p:nvPr/>
        </p:nvSpPr>
        <p:spPr>
          <a:xfrm>
            <a:off x="1919288" y="3677285"/>
            <a:ext cx="8532812" cy="1143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has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been to Beijing. So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have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I.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Tom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can’t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answer the question. Neither /Nor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I .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1" grpId="0"/>
      <p:bldP spid="1048592" grpId="0"/>
      <p:bldP spid="10485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4"/>
          <p:cNvSpPr/>
          <p:nvPr/>
        </p:nvSpPr>
        <p:spPr>
          <a:xfrm>
            <a:off x="2057400" y="381000"/>
            <a:ext cx="8278813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So +be/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助动词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情态动词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某人也是如此</a:t>
            </a: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（用于肯定）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Nor/neither +be/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助动词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情态动词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某人也不是如此</a:t>
            </a:r>
            <a:r>
              <a:rPr lang="zh-CN" altLang="en-US" sz="28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（用于否定）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So +</a:t>
            </a: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主语</a:t>
            </a:r>
            <a:r>
              <a:rPr kumimoji="0" lang="en-US" altLang="zh-CN" sz="2800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+be/</a:t>
            </a: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助动词</a:t>
            </a:r>
            <a:r>
              <a:rPr kumimoji="0" lang="en-US" altLang="zh-CN" sz="2800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情态动词</a:t>
            </a:r>
            <a:endParaRPr kumimoji="0" lang="zh-CN" altLang="en-US" sz="2800" b="1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某人确实如此</a:t>
            </a:r>
            <a:endParaRPr kumimoji="0" lang="zh-CN" altLang="en-US" sz="2800" b="1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599" name="Text Box 5"/>
          <p:cNvSpPr txBox="1"/>
          <p:nvPr/>
        </p:nvSpPr>
        <p:spPr>
          <a:xfrm>
            <a:off x="2424113" y="5300663"/>
            <a:ext cx="68405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7"/>
          <p:cNvSpPr/>
          <p:nvPr/>
        </p:nvSpPr>
        <p:spPr>
          <a:xfrm>
            <a:off x="1752600" y="3429000"/>
            <a:ext cx="4572000" cy="297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 have never been to Guangzhou University,      neither/ nor has he.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我从来没有去过广州大学，他也是．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97158" name="Picture 8" descr="3f59f691a84100d7e9a5371443ee3b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2971800"/>
            <a:ext cx="3810000" cy="286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4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8" grpId="0"/>
      <p:bldP spid="10486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/>
          <p:nvPr/>
        </p:nvSpPr>
        <p:spPr>
          <a:xfrm>
            <a:off x="1909763" y="455136"/>
            <a:ext cx="161290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区别：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2133600" y="1183005"/>
            <a:ext cx="8369300" cy="193802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I saw the film, so did she.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宋体" panose="02010600030101010101" pitchFamily="2" charset="-122"/>
              </a:rPr>
              <a:t>我看了这部电影，她也看了。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</a:b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I promised to buy my son a gift, and so I did.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" panose="02030600000101010101" charset="-127"/>
                <a:ea typeface="宋体" panose="02010600030101010101" pitchFamily="2" charset="-122"/>
              </a:rPr>
              <a:t>我答应给我儿子买一件礼物，我确实买了。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tang" panose="02030600000101010101" charset="-127"/>
              <a:ea typeface="宋体" panose="02010600030101010101" pitchFamily="2" charset="-122"/>
            </a:endParaRPr>
          </a:p>
        </p:txBody>
      </p:sp>
      <p:sp>
        <p:nvSpPr>
          <p:cNvPr id="1048603" name="Rectangle 4"/>
          <p:cNvSpPr/>
          <p:nvPr/>
        </p:nvSpPr>
        <p:spPr>
          <a:xfrm>
            <a:off x="1910080" y="4805998"/>
            <a:ext cx="8382000" cy="181483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The doctor told Charlie to breathe deeply and ____.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so did Charlie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B. Charlie did so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Charlie does so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did Charlie so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97159" name="Picture 5" descr="xiao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015" y="5109845"/>
            <a:ext cx="1009650" cy="611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标注 2"/>
          <p:cNvSpPr/>
          <p:nvPr/>
        </p:nvSpPr>
        <p:spPr>
          <a:xfrm>
            <a:off x="6275070" y="155575"/>
            <a:ext cx="5367655" cy="1505585"/>
          </a:xfrm>
          <a:prstGeom prst="wedgeRectCallout">
            <a:avLst>
              <a:gd name="adj1" fmla="val -53553"/>
              <a:gd name="adj2" fmla="val 6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此种情况要满足以下三个条件：</a:t>
            </a:r>
            <a:endParaRPr lang="zh-CN" altLang="en-US"/>
          </a:p>
          <a:p>
            <a:pPr algn="l"/>
            <a:r>
              <a:rPr lang="en-US" altLang="zh-CN"/>
              <a:t>1.so</a:t>
            </a:r>
            <a:r>
              <a:rPr lang="zh-CN" altLang="en-US"/>
              <a:t>表示</a:t>
            </a:r>
            <a:r>
              <a:rPr lang="en-US" altLang="zh-CN"/>
              <a:t>“</a:t>
            </a:r>
            <a:r>
              <a:rPr lang="zh-CN" altLang="en-US"/>
              <a:t>也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前半部分的句子时肯定句；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前半部分的句子的主语和</a:t>
            </a:r>
            <a:r>
              <a:rPr lang="en-US" altLang="zh-CN"/>
              <a:t>so</a:t>
            </a:r>
            <a:r>
              <a:rPr lang="zh-CN" altLang="en-US"/>
              <a:t>引出句子的主语不同。</a:t>
            </a:r>
            <a:endParaRPr lang="zh-CN" altLang="en-US"/>
          </a:p>
        </p:txBody>
      </p:sp>
      <p:sp>
        <p:nvSpPr>
          <p:cNvPr id="2" name="矩形标注 1"/>
          <p:cNvSpPr/>
          <p:nvPr/>
        </p:nvSpPr>
        <p:spPr>
          <a:xfrm>
            <a:off x="8516620" y="2899410"/>
            <a:ext cx="3241675" cy="1787525"/>
          </a:xfrm>
          <a:prstGeom prst="wedgeRectCallout">
            <a:avLst>
              <a:gd name="adj1" fmla="val -68315"/>
              <a:gd name="adj2" fmla="val -52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如果不是满足以上三个条件：</a:t>
            </a:r>
            <a:endParaRPr lang="zh-CN" altLang="en-US"/>
          </a:p>
          <a:p>
            <a:pPr algn="l"/>
            <a:r>
              <a:rPr lang="zh-CN" altLang="en-US"/>
              <a:t>则表示，</a:t>
            </a:r>
            <a:r>
              <a:rPr lang="en-US" altLang="zh-CN"/>
              <a:t>so</a:t>
            </a:r>
            <a:r>
              <a:rPr lang="zh-CN" altLang="en-US"/>
              <a:t>引导的部分是对前半部分句子内容的同意或肯定，则不用倒装，且前后两句的主语一致，表示</a:t>
            </a:r>
            <a:r>
              <a:rPr lang="en-US" altLang="zh-CN"/>
              <a:t>“</a:t>
            </a:r>
            <a:r>
              <a:rPr lang="zh-CN" altLang="en-US"/>
              <a:t>的确如此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/>
      <p:bldP spid="1048602" grpId="0"/>
      <p:bldP spid="1048602" grpId="1"/>
      <p:bldP spid="3" grpId="0" animBg="1"/>
      <p:bldP spid="3" grpId="1" animBg="1"/>
      <p:bldP spid="2" grpId="0" animBg="1"/>
      <p:bldP spid="2" grpId="1" animBg="1"/>
      <p:bldP spid="1048603" grpId="0"/>
      <p:bldP spid="104860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/>
          <p:nvPr/>
        </p:nvSpPr>
        <p:spPr>
          <a:xfrm>
            <a:off x="1909763" y="239553"/>
            <a:ext cx="968311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5.so...that,such...that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结构中的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such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连同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其所修饰的成分位于句首时，表示强调，主语应部分倒装。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2133600" y="1137285"/>
            <a:ext cx="8369300" cy="11988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So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loudly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 did 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he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 speak that even 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people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</a:rPr>
              <a:t> in the next room could hear him.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</p:txBody>
      </p:sp>
      <p:sp>
        <p:nvSpPr>
          <p:cNvPr id="1048603" name="Rectangle 4"/>
          <p:cNvSpPr/>
          <p:nvPr/>
        </p:nvSpPr>
        <p:spPr>
          <a:xfrm>
            <a:off x="1905000" y="3148331"/>
            <a:ext cx="8382000" cy="2676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So loudly _____ that ____ hear her clearly.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A. did she speak; could everyone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B. did she speak; everyone could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C. she spoke; could everyone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she spoke; everyone could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97160" name="Picture 6" descr="xiao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4230370"/>
            <a:ext cx="1009650" cy="611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85035" y="2512060"/>
            <a:ext cx="6256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anose="02030600000101010101" charset="-127"/>
                <a:ea typeface="Batang" panose="02030600000101010101" charset="-127"/>
                <a:sym typeface="+mn-ea"/>
              </a:rPr>
              <a:t> </a:t>
            </a:r>
            <a:r>
              <a:rPr lang="en-US" altLang="zh-CN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so</a:t>
            </a:r>
            <a:r>
              <a:rPr lang="zh-CN" altLang="en-US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或</a:t>
            </a:r>
            <a:r>
              <a:rPr lang="en-US" altLang="zh-CN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so</a:t>
            </a:r>
            <a:r>
              <a:rPr lang="zh-CN" altLang="en-US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引导的短语放在句首</a:t>
            </a:r>
            <a:r>
              <a:rPr lang="en-US" altLang="zh-CN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zh-CN" altLang="en-US" sz="2400" b="1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+mn-ea"/>
              </a:rPr>
              <a:t>前半部分倒装。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/>
      <p:bldP spid="1048602" grpId="0"/>
      <p:bldP spid="10486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 Box 2"/>
          <p:cNvSpPr txBox="1"/>
          <p:nvPr/>
        </p:nvSpPr>
        <p:spPr>
          <a:xfrm>
            <a:off x="1524000" y="0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05" name="Text Box 3"/>
          <p:cNvSpPr txBox="1"/>
          <p:nvPr/>
        </p:nvSpPr>
        <p:spPr>
          <a:xfrm>
            <a:off x="1905000" y="609600"/>
            <a:ext cx="800100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6.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在虚拟语气条件句中从句谓语动词有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were, had, should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等词，可将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if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省略，把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were, had, should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移到主语之前，采取部分倒装。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606" name="Text Box 8"/>
          <p:cNvSpPr txBox="1"/>
          <p:nvPr/>
        </p:nvSpPr>
        <p:spPr>
          <a:xfrm>
            <a:off x="2057400" y="2133600"/>
            <a:ext cx="7696200" cy="28422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 I were you, I would work hard.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Were I you, I would work hard.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2) If it should rain tomorrow, we would put off  our meeting.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Should it rain tomorrow, we would put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off our meeting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07" name="Rectangle 9"/>
          <p:cNvSpPr/>
          <p:nvPr/>
        </p:nvSpPr>
        <p:spPr>
          <a:xfrm>
            <a:off x="1905000" y="5105400"/>
            <a:ext cx="7848600" cy="108204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我们可以说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Were it not...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Had it not been...,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可以说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Weren’ t  it... 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hadn’t it been...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  <p:bldP spid="1048606" grpId="0"/>
      <p:bldP spid="10486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22800" y="2474412"/>
            <a:ext cx="6243774" cy="922021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强调句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/>
          <p:nvPr/>
        </p:nvSpPr>
        <p:spPr>
          <a:xfrm>
            <a:off x="1752600" y="585470"/>
            <a:ext cx="8423275" cy="206121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7.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句首是表频率的副词及短语（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often, well, many a time, now and again, once a week, now and then, every other day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开头的句子中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要用部分倒装结构。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719" name="Rectangle 3"/>
          <p:cNvSpPr/>
          <p:nvPr/>
        </p:nvSpPr>
        <p:spPr>
          <a:xfrm>
            <a:off x="1905000" y="3044508"/>
            <a:ext cx="839025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: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Many a time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has John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given me good advice.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Often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have we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Che" panose="02030609000101010101" pitchFamily="49" charset="-127"/>
                <a:ea typeface="BatangChe" panose="02030609000101010101" pitchFamily="49" charset="-127"/>
              </a:rPr>
              <a:t> made that test.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1048720" name="Rectangle 4"/>
          <p:cNvSpPr/>
          <p:nvPr/>
        </p:nvSpPr>
        <p:spPr>
          <a:xfrm>
            <a:off x="1738313" y="4351655"/>
            <a:ext cx="8929687" cy="15392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Many a time ________ swimming alone.</a:t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the boy went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B. went the boy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did the boy go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　	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did go the boy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97180" name="Picture 5" descr="xiao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5215890"/>
            <a:ext cx="1009650" cy="61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8" grpId="0"/>
      <p:bldP spid="1048719" grpId="0"/>
      <p:bldP spid="10487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2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153400" cy="2057400"/>
          </a:xfrm>
          <a:noFill/>
          <a:ln>
            <a:noFill/>
          </a:ln>
        </p:spPr>
        <p:txBody>
          <a:bodyPr anchor="t"/>
          <a:p>
            <a:pPr algn="l" eaLnBrk="1" hangingPunct="1"/>
            <a:r>
              <a:rPr lang="en-US" altLang="zh-CN" sz="40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8.</a:t>
            </a:r>
            <a:r>
              <a:rPr lang="zh-CN" altLang="en-US" sz="40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在某些表示祝愿的句型中</a:t>
            </a:r>
            <a:br>
              <a:rPr lang="zh-CN" altLang="en-US" b="1" dirty="0">
                <a:solidFill>
                  <a:srgbClr val="CC6600"/>
                </a:solidFill>
              </a:rPr>
            </a:br>
            <a:r>
              <a:rPr lang="zh-CN" altLang="en-US" sz="4000" b="1" dirty="0">
                <a:latin typeface="BatangChe" panose="02030609000101010101" pitchFamily="49" charset="-127"/>
                <a:ea typeface="BatangChe" panose="02030609000101010101" pitchFamily="49" charset="-127"/>
              </a:rPr>
              <a:t>如：</a:t>
            </a:r>
            <a:r>
              <a:rPr lang="en-US" altLang="zh-CN" sz="4000" b="1" dirty="0">
                <a:latin typeface="BatangChe" panose="02030609000101010101" pitchFamily="49" charset="-127"/>
                <a:ea typeface="BatangChe" panose="02030609000101010101" pitchFamily="49" charset="-127"/>
              </a:rPr>
              <a:t>May you all be happy. </a:t>
            </a:r>
            <a:br>
              <a:rPr lang="en-US" altLang="zh-CN" sz="4000" b="1" dirty="0">
                <a:latin typeface="BatangChe" panose="02030609000101010101" pitchFamily="49" charset="-127"/>
                <a:ea typeface="BatangChe" panose="02030609000101010101" pitchFamily="49" charset="-127"/>
              </a:rPr>
            </a:br>
            <a:r>
              <a:rPr lang="en-US" altLang="zh-CN" sz="4000" b="1" dirty="0">
                <a:latin typeface="BatangChe" panose="02030609000101010101" pitchFamily="49" charset="-127"/>
                <a:ea typeface="BatangChe" panose="02030609000101010101" pitchFamily="49" charset="-127"/>
              </a:rPr>
              <a:t>    Long live China!</a:t>
            </a:r>
            <a:endParaRPr lang="en-US" altLang="zh-CN" sz="4000" b="1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Rectangle 2"/>
          <p:cNvSpPr>
            <a:spLocks noGrp="1"/>
          </p:cNvSpPr>
          <p:nvPr>
            <p:ph type="ctrTitle" idx="4294967295"/>
          </p:nvPr>
        </p:nvSpPr>
        <p:spPr>
          <a:xfrm>
            <a:off x="2480310" y="501015"/>
            <a:ext cx="6248400" cy="57277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>
            <a:lvl1pPr lvl="0">
              <a:buClrTx/>
              <a:buSzTx/>
              <a:buFontTx/>
            </a:lvl1pPr>
          </a:lstStyle>
          <a:p>
            <a:pPr lvl="0" algn="ctr" eaLnBrk="1" hangingPunct="1">
              <a:buClrTx/>
              <a:buSzTx/>
              <a:buFontTx/>
            </a:pPr>
            <a:r>
              <a:rPr lang="zh-CN" altLang="en-US" b="1" dirty="0">
                <a:solidFill>
                  <a:srgbClr val="CC6600"/>
                </a:solidFill>
                <a:ea typeface="楷体_GB2312" pitchFamily="49" charset="-122"/>
              </a:rPr>
              <a:t>巧记倒装句</a:t>
            </a:r>
            <a:endParaRPr lang="zh-CN" altLang="en-US" dirty="0">
              <a:solidFill>
                <a:srgbClr val="CC6600"/>
              </a:solidFill>
              <a:ea typeface="楷体_GB2312" pitchFamily="49" charset="-122"/>
            </a:endParaRPr>
          </a:p>
        </p:txBody>
      </p:sp>
      <p:sp>
        <p:nvSpPr>
          <p:cNvPr id="1048723" name="Rectangle 3"/>
          <p:cNvSpPr>
            <a:spLocks noGrp="1"/>
          </p:cNvSpPr>
          <p:nvPr>
            <p:ph type="subTitle" idx="4294967295"/>
          </p:nvPr>
        </p:nvSpPr>
        <p:spPr>
          <a:xfrm>
            <a:off x="2099310" y="1600200"/>
            <a:ext cx="7772400" cy="365760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</a:lvl1pPr>
            <a:lvl2pPr marL="457200" lvl="1" indent="0" algn="ctr">
              <a:buClrTx/>
              <a:buSzTx/>
              <a:buFontTx/>
            </a:lvl2pPr>
            <a:lvl3pPr marL="914400" lvl="2" indent="0" algn="ctr">
              <a:buClrTx/>
              <a:buSzTx/>
              <a:buFontTx/>
            </a:lvl3pPr>
            <a:lvl4pPr marL="1371600" lvl="3" indent="0" algn="ctr">
              <a:buClrTx/>
              <a:buSzTx/>
              <a:buFontTx/>
            </a:lvl4pPr>
            <a:lvl5pPr marL="1828800" lvl="4" indent="0" algn="ctr">
              <a:buClrTx/>
              <a:buSzTx/>
              <a:buFontTx/>
            </a:lvl5pPr>
          </a:lstStyle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zh-CN" altLang="en-US" sz="2800" u="sng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在带有倒装句的复合句（或并列句）中</a:t>
            </a:r>
            <a:r>
              <a:rPr lang="zh-CN" altLang="en-US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，到底应在何处倒装，下面的顺口溜可以帮助你较容易地掌握其结构形式。</a:t>
            </a:r>
            <a:endParaRPr lang="zh-CN" altLang="en-US" sz="2800" dirty="0">
              <a:solidFill>
                <a:srgbClr val="CC66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NB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前倒后不倒①，</a:t>
            </a:r>
            <a:r>
              <a:rPr lang="zh-CN" altLang="en-US" sz="2800" dirty="0">
                <a:solidFill>
                  <a:schemeClr val="hlink"/>
                </a:solidFill>
                <a:latin typeface="华文楷体" panose="02010600040101010101" pitchFamily="2" charset="-122"/>
                <a:ea typeface="楷体_GB2312" pitchFamily="49" charset="-122"/>
              </a:rPr>
              <a:t>                          </a:t>
            </a:r>
            <a:endParaRPr lang="zh-CN" altLang="en-US" sz="2800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NU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主倒从不倒②，</a:t>
            </a:r>
            <a:endParaRPr lang="zh-CN" altLang="en-US" sz="2800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2N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前倒后也倒③，</a:t>
            </a:r>
            <a:r>
              <a:rPr lang="zh-CN" altLang="en-US" sz="2800" dirty="0">
                <a:solidFill>
                  <a:schemeClr val="hlink"/>
                </a:solidFill>
                <a:latin typeface="华文楷体" panose="02010600040101010101" pitchFamily="2" charset="-122"/>
                <a:ea typeface="楷体_GB2312" pitchFamily="49" charset="-122"/>
              </a:rPr>
              <a:t>                     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NM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前后均不倒④。</a:t>
            </a:r>
            <a:endParaRPr lang="zh-CN" altLang="en-US" sz="2800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04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04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104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04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 bldLvl="0" animBg="1"/>
      <p:bldP spid="104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/>
          </p:cNvSpPr>
          <p:nvPr>
            <p:ph idx="1" hasCustomPrompt="1"/>
          </p:nvPr>
        </p:nvSpPr>
        <p:spPr>
          <a:xfrm>
            <a:off x="2135188" y="404813"/>
            <a:ext cx="7543800" cy="59769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①NB</a:t>
            </a:r>
            <a:r>
              <a:rPr lang="zh-CN" altLang="en-US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lang="en-US" altLang="zh-CN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Not only</a:t>
            </a:r>
            <a:r>
              <a:rPr lang="en-US" altLang="zh-CN" sz="2800" dirty="0">
                <a:solidFill>
                  <a:srgbClr val="CC6600"/>
                </a:solidFill>
                <a:latin typeface="华文楷体" panose="02010600040101010101" pitchFamily="2" charset="-122"/>
                <a:ea typeface="楷体_GB2312" pitchFamily="49" charset="-122"/>
              </a:rPr>
              <a:t>…</a:t>
            </a:r>
            <a:r>
              <a:rPr lang="zh-CN" altLang="en-US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but also</a:t>
            </a:r>
            <a:r>
              <a:rPr lang="en-US" altLang="zh-CN" sz="2800" dirty="0">
                <a:solidFill>
                  <a:srgbClr val="CC6600"/>
                </a:solidFill>
                <a:latin typeface="华文楷体" panose="02010600040101010101" pitchFamily="2" charset="-122"/>
                <a:ea typeface="楷体_GB2312" pitchFamily="49" charset="-122"/>
              </a:rPr>
              <a:t>…</a:t>
            </a:r>
            <a:r>
              <a:rPr lang="zh-CN" altLang="en-US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引导的并列句。 </a:t>
            </a:r>
            <a:r>
              <a:rPr lang="en-US" altLang="zh-CN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not only</a:t>
            </a:r>
            <a:r>
              <a:rPr lang="zh-CN" altLang="en-US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位于句首时，所引导的前面的分句倒装，后面的分句不倒装。故此称为</a:t>
            </a:r>
            <a:r>
              <a:rPr lang="zh-CN" altLang="en-US" sz="2800" dirty="0">
                <a:solidFill>
                  <a:srgbClr val="CC6600"/>
                </a:solidFill>
                <a:latin typeface="华文楷体" panose="02010600040101010101" pitchFamily="2" charset="-122"/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前倒后不倒</a:t>
            </a:r>
            <a:r>
              <a:rPr lang="zh-CN" altLang="en-US" sz="2800" dirty="0">
                <a:solidFill>
                  <a:srgbClr val="CC6600"/>
                </a:solidFill>
                <a:latin typeface="华文楷体" panose="02010600040101010101" pitchFamily="2" charset="-122"/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CC66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dirty="0">
                <a:ea typeface="BatangChe" panose="02030609000101010101" pitchFamily="49" charset="-127"/>
              </a:rPr>
              <a:t>如：</a:t>
            </a:r>
            <a:r>
              <a:rPr lang="en-US" altLang="zh-CN" sz="2000" b="0" dirty="0">
                <a:ea typeface="BatangChe" panose="02030609000101010101" pitchFamily="49" charset="-127"/>
              </a:rPr>
              <a:t>1</a:t>
            </a:r>
            <a:r>
              <a:rPr lang="zh-CN" altLang="en-US" sz="2000" b="0" dirty="0">
                <a:ea typeface="BatangChe" panose="02030609000101010101" pitchFamily="49" charset="-127"/>
              </a:rPr>
              <a:t>）</a:t>
            </a:r>
            <a:r>
              <a:rPr lang="en-US" altLang="zh-CN" sz="2000" b="0" dirty="0">
                <a:ea typeface="BatangChe" panose="02030609000101010101" pitchFamily="49" charset="-127"/>
              </a:rPr>
              <a:t>Not only did he come</a:t>
            </a:r>
            <a:r>
              <a:rPr lang="zh-CN" altLang="en-US" sz="2000" b="0" dirty="0">
                <a:ea typeface="BatangChe" panose="02030609000101010101" pitchFamily="49" charset="-127"/>
              </a:rPr>
              <a:t>，</a:t>
            </a:r>
            <a:r>
              <a:rPr lang="en-US" altLang="zh-CN" sz="2000" b="0" dirty="0">
                <a:ea typeface="BatangChe" panose="02030609000101010101" pitchFamily="49" charset="-127"/>
              </a:rPr>
              <a:t>but also he was very happy</a:t>
            </a:r>
            <a:r>
              <a:rPr lang="zh-CN" altLang="en-US" sz="2000" b="0" dirty="0">
                <a:ea typeface="BatangChe" panose="02030609000101010101" pitchFamily="49" charset="-127"/>
              </a:rPr>
              <a:t>．</a:t>
            </a:r>
            <a:endParaRPr lang="zh-CN" altLang="en-US" sz="2000" b="0" dirty="0">
              <a:ea typeface="BatangChe" panose="02030609000101010101" pitchFamily="49" charset="-127"/>
            </a:endParaRPr>
          </a:p>
          <a:p>
            <a:pPr eaLnBrk="1" hangingPunct="1">
              <a:buNone/>
            </a:pPr>
            <a:r>
              <a:rPr lang="zh-CN" altLang="en-US" sz="2000" b="0" dirty="0">
                <a:ea typeface="BatangChe" panose="02030609000101010101" pitchFamily="49" charset="-127"/>
              </a:rPr>
              <a:t>       </a:t>
            </a:r>
            <a:r>
              <a:rPr lang="en-US" altLang="zh-CN" sz="2000" b="0" dirty="0">
                <a:ea typeface="BatangChe" panose="02030609000101010101" pitchFamily="49" charset="-127"/>
              </a:rPr>
              <a:t>2</a:t>
            </a:r>
            <a:r>
              <a:rPr lang="zh-CN" altLang="en-US" sz="2000" b="0" dirty="0">
                <a:ea typeface="BatangChe" panose="02030609000101010101" pitchFamily="49" charset="-127"/>
              </a:rPr>
              <a:t>）</a:t>
            </a:r>
            <a:r>
              <a:rPr lang="en-US" altLang="zh-CN" sz="2000" b="0" dirty="0">
                <a:ea typeface="BatangChe" panose="02030609000101010101" pitchFamily="49" charset="-127"/>
              </a:rPr>
              <a:t>Not only was everything that he had taken away from him </a:t>
            </a:r>
            <a:r>
              <a:rPr lang="zh-CN" altLang="en-US" sz="2000" b="0" dirty="0">
                <a:ea typeface="BatangChe" panose="02030609000101010101" pitchFamily="49" charset="-127"/>
              </a:rPr>
              <a:t>，</a:t>
            </a:r>
            <a:r>
              <a:rPr lang="en-US" altLang="zh-CN" sz="2000" b="0" dirty="0">
                <a:ea typeface="BatangChe" panose="02030609000101010101" pitchFamily="49" charset="-127"/>
              </a:rPr>
              <a:t>but also his German citizenship</a:t>
            </a:r>
            <a:r>
              <a:rPr lang="zh-CN" altLang="en-US" sz="2000" b="0" dirty="0">
                <a:ea typeface="BatangChe" panose="02030609000101010101" pitchFamily="49" charset="-127"/>
              </a:rPr>
              <a:t>（</a:t>
            </a:r>
            <a:r>
              <a:rPr lang="en-US" altLang="zh-CN" sz="2000" b="0" dirty="0">
                <a:ea typeface="BatangChe" panose="02030609000101010101" pitchFamily="49" charset="-127"/>
              </a:rPr>
              <a:t>was taken away</a:t>
            </a:r>
            <a:r>
              <a:rPr lang="zh-CN" altLang="en-US" sz="2800" b="0" dirty="0">
                <a:ea typeface="BatangChe" panose="02030609000101010101" pitchFamily="49" charset="-127"/>
              </a:rPr>
              <a:t>）．</a:t>
            </a:r>
            <a:endParaRPr lang="zh-CN" altLang="en-US" sz="2800" b="0" dirty="0">
              <a:ea typeface="BatangChe" panose="02030609000101010101" pitchFamily="49" charset="-127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4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04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04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ext Box 2"/>
          <p:cNvSpPr txBox="1"/>
          <p:nvPr/>
        </p:nvSpPr>
        <p:spPr>
          <a:xfrm>
            <a:off x="2133600" y="457200"/>
            <a:ext cx="7391400" cy="5374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②O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only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＋状语从句；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NU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Not until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＋状语从句。此两种结构位于句首时，倒装主句而不倒装从句，即：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主倒从不倒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如：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Only when he told me did I know 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Not until I began to work did I realize how much time I had wasted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No sooner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than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Hardly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Scarcely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when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等句型也属此类用法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如：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No sooner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Hardly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had we reached   home than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when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it began to rain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ext Box 2"/>
          <p:cNvSpPr txBox="1"/>
          <p:nvPr/>
        </p:nvSpPr>
        <p:spPr>
          <a:xfrm>
            <a:off x="2209800" y="609600"/>
            <a:ext cx="7561263" cy="2656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③2N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Neither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所引导的并列句。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若位于两分句之首，则前后分句均倒装。即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前倒后也倒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如：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</a:rPr>
              <a:t>Neither do I know her name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</a:rPr>
              <a:t>nor does he.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048727" name="Text Box 3"/>
          <p:cNvSpPr txBox="1"/>
          <p:nvPr/>
        </p:nvSpPr>
        <p:spPr>
          <a:xfrm>
            <a:off x="2057400" y="3581400"/>
            <a:ext cx="8447088" cy="2656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④NM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No matter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引导的状语从句。此时前面从句及后面主句均不倒装。即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前后均不倒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 matter how busy he is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he always comes to help us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．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48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suction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048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6" grpId="0"/>
      <p:bldP spid="10487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内容占位符 1048712"/>
          <p:cNvSpPr>
            <a:spLocks noGrp="1"/>
          </p:cNvSpPr>
          <p:nvPr>
            <p:ph idx="4294967295"/>
          </p:nvPr>
        </p:nvSpPr>
        <p:spPr>
          <a:xfrm>
            <a:off x="1981200" y="857250"/>
            <a:ext cx="8229600" cy="5467350"/>
          </a:xfrm>
        </p:spPr>
        <p:txBody>
          <a:bodyPr lIns="91440" tIns="45720" rIns="91440" bIns="45720" anchor="t"/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典型例题：</a:t>
            </a:r>
            <a:r>
              <a:rPr lang="en-US" altLang="zh-CN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 </a:t>
            </a:r>
            <a:endParaRPr lang="zh-CN" altLang="zh-CN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1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）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Why can't I smoke here?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At no time___ in the meeting-room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 is smoking permitted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B.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smoking is permitted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 smoking is it permitted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does smoking permit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答案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这是一个倒装问题。当否定词语置于句首以表示强调时，其句中的主谓须用倒装结构。这些否定词包括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no, little, hardly, seldom, never, not only, not until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等。本题的正常语序是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Smoking is permitted in the meeting-room at no time.</a:t>
            </a:r>
            <a:endParaRPr lang="zh-CN" altLang="zh-CN" sz="2000" dirty="0"/>
          </a:p>
          <a:p>
            <a:pPr>
              <a:lnSpc>
                <a:spcPct val="100000"/>
              </a:lnSpc>
              <a:spcAft>
                <a:spcPct val="0"/>
              </a:spcAft>
              <a:buClr>
                <a:srgbClr val="0BD0D9"/>
              </a:buClr>
            </a:pPr>
            <a:endParaRPr lang="zh-CN" altLang="zh-CN" sz="20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内容占位符 1048714"/>
          <p:cNvSpPr>
            <a:spLocks noGrp="1"/>
          </p:cNvSpPr>
          <p:nvPr>
            <p:ph idx="4294967295"/>
          </p:nvPr>
        </p:nvSpPr>
        <p:spPr>
          <a:xfrm>
            <a:off x="1801495" y="806450"/>
            <a:ext cx="9017635" cy="5538470"/>
          </a:xfrm>
        </p:spPr>
        <p:txBody>
          <a:bodyPr lIns="91440" tIns="45720" rIns="91440" bIns="45720" anchor="t"/>
          <a:p>
            <a:pPr>
              <a:lnSpc>
                <a:spcPct val="17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2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Not until the early years of the 19th century ___ what heat is.</a:t>
            </a:r>
            <a:endParaRPr lang="zh-CN" altLang="zh-CN" sz="2000" dirty="0"/>
          </a:p>
          <a:p>
            <a:pPr>
              <a:lnSpc>
                <a:spcPct val="17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 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 man did know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B. man know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endParaRPr lang="zh-CN" altLang="zh-CN" sz="2000" dirty="0"/>
          </a:p>
          <a:p>
            <a:pPr>
              <a:lnSpc>
                <a:spcPct val="17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 didn't man know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 did man know</a:t>
            </a:r>
            <a:endParaRPr lang="zh-CN" altLang="zh-CN" sz="2000" dirty="0"/>
          </a:p>
          <a:p>
            <a:pPr>
              <a:lnSpc>
                <a:spcPct val="17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 答案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看到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Not until…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的句型，我们知道为一倒装句，答案在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中选一个。</a:t>
            </a:r>
            <a:endParaRPr lang="zh-CN" altLang="zh-CN" sz="2000" dirty="0"/>
          </a:p>
          <a:p>
            <a:pPr>
              <a:lnSpc>
                <a:spcPct val="17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 改写为正常语序为，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Man did not know what heat is until the early years of the 19th.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现在将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not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提前，后面就不能再用否定了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,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否则意思就变了。</a:t>
            </a:r>
            <a:endParaRPr lang="zh-CN" altLang="en-US" sz="20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内容占位符 1048718"/>
          <p:cNvSpPr>
            <a:spLocks noGrp="1"/>
          </p:cNvSpPr>
          <p:nvPr>
            <p:ph idx="4294967295"/>
          </p:nvPr>
        </p:nvSpPr>
        <p:spPr>
          <a:xfrm>
            <a:off x="1981200" y="571500"/>
            <a:ext cx="8229600" cy="5753100"/>
          </a:xfrm>
        </p:spPr>
        <p:txBody>
          <a:bodyPr lIns="91440" tIns="45720" rIns="91440" bIns="45720" anchor="t"/>
          <a:p>
            <a:pPr>
              <a:lnSpc>
                <a:spcPct val="10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sz="20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典型例题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 sooner___ than it began to rain heavily.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 the game began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　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B.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has the game begun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 did the game begin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had the game begun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答案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以具有否定意义的副词放在句首时，一般采用倒装句（谓语前置）。这类表示否定意义的词有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never, seldom, scarcely, little, few, not, hardly,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以及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not only…but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（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also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, no sooner…than, hardly… when scarcely… when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等等。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注意：只有当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Not only… but also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连接两个分句时，才在第一个分句用倒装结构。如果置于句首的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Not only… but also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仅连接两个并列词语，不可用倒装结构，如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Not only you but also I am fond of music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endParaRPr lang="zh-CN" altLang="zh-CN" sz="20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内容占位符 1048722"/>
          <p:cNvSpPr>
            <a:spLocks noGrp="1"/>
          </p:cNvSpPr>
          <p:nvPr>
            <p:ph idx="4294967295"/>
          </p:nvPr>
        </p:nvSpPr>
        <p:spPr>
          <a:xfrm>
            <a:off x="1981200" y="500063"/>
            <a:ext cx="8229600" cy="5824537"/>
          </a:xfrm>
        </p:spPr>
        <p:txBody>
          <a:bodyPr lIns="91440" tIns="45720" rIns="91440" bIns="45720" anchor="t"/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  <a:buNone/>
            </a:pPr>
            <a:r>
              <a:rPr lang="zh-CN" altLang="en-US" sz="20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典型例题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---Do you know Jim quarrelled with his brother?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---I don't know, _____.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A. nor don‘t I care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     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B. nor do I care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C. I don't care neither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　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D. I don't care also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答案：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B. nor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为增补意思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"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也不关心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"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，因此句子应倒装。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A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错在用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don't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再次否定，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C neither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用法不对且缺乏连词。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D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缺乏连词。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注意：当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so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引出的句子用以对上文内容加以证实或肯定时，不可用倒装结构。意为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"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的确如此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"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。例如：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Tom asked me to go to play football and so I did.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汤姆邀我去踢球，我去了。</a:t>
            </a:r>
            <a:endParaRPr lang="zh-CN" altLang="zh-CN" sz="20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</a:t>
            </a:r>
            <a:r>
              <a:rPr lang="en-US" altLang="zh-CN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---It's raining hard.---So it is. </a:t>
            </a:r>
            <a:r>
              <a:rPr lang="zh-CN" altLang="en-US" sz="20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雨下得真大。是呀。</a:t>
            </a:r>
            <a:endParaRPr lang="zh-CN" altLang="en-US" sz="20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8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8372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一、强调句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048649" name="内容占位符 1048694"/>
          <p:cNvSpPr>
            <a:spLocks noGrp="1"/>
          </p:cNvSpPr>
          <p:nvPr>
            <p:ph idx="4294967295"/>
          </p:nvPr>
        </p:nvSpPr>
        <p:spPr>
          <a:xfrm>
            <a:off x="1981200" y="1500505"/>
            <a:ext cx="8229600" cy="2824480"/>
          </a:xfrm>
        </p:spPr>
        <p:txBody>
          <a:bodyPr lIns="91440" tIns="45720" rIns="91440" bIns="45720" anchor="t">
            <a:normAutofit/>
          </a:bodyPr>
          <a:p>
            <a:pPr marL="0" indent="0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强调句是为了加强句子的语气，</a:t>
            </a:r>
            <a:r>
              <a:rPr lang="zh-CN" altLang="zh-CN" sz="2400" b="1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突出说话的重点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，区别不同的意思。英语书面语中表示强调的手段主要有</a:t>
            </a:r>
            <a:r>
              <a:rPr lang="zh-CN" altLang="zh-CN" sz="2400" b="1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pitchFamily="18" charset="0"/>
                <a:sym typeface="Constantia" panose="02030602050306030303" pitchFamily="18" charset="0"/>
              </a:rPr>
              <a:t>词汇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</a:t>
            </a:r>
            <a:r>
              <a:rPr lang="zh-CN" altLang="zh-CN" sz="2400" b="1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pitchFamily="18" charset="0"/>
                <a:sym typeface="Constantia" panose="02030602050306030303" pitchFamily="18" charset="0"/>
              </a:rPr>
              <a:t>语法两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种，还有这些强调手段的句子通称为</a:t>
            </a:r>
            <a:r>
              <a:rPr lang="zh-CN" altLang="zh-CN" sz="2400" b="1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pitchFamily="18" charset="0"/>
                <a:sym typeface="Constantia" panose="02030602050306030303" pitchFamily="18" charset="0"/>
              </a:rPr>
              <a:t>强调句</a:t>
            </a:r>
            <a:r>
              <a:rPr lang="zh-CN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</a:t>
            </a:r>
            <a:endParaRPr lang="zh-CN" altLang="zh-CN" sz="2400" b="1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 build="p"/>
      <p:bldP spid="1048649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0486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1</a:t>
            </a:r>
            <a:r>
              <a:rPr lang="zh-CN" altLang="zh-CN" sz="2800"/>
              <a:t>、词汇手段</a:t>
            </a:r>
            <a:endParaRPr lang="zh-CN" altLang="zh-CN" sz="2800"/>
          </a:p>
        </p:txBody>
      </p:sp>
      <p:sp>
        <p:nvSpPr>
          <p:cNvPr id="1048651" name="内容占位符 1048625"/>
          <p:cNvSpPr>
            <a:spLocks noGrp="1"/>
          </p:cNvSpPr>
          <p:nvPr>
            <p:ph idx="1"/>
          </p:nvPr>
        </p:nvSpPr>
        <p:spPr>
          <a:xfrm>
            <a:off x="669882" y="1169043"/>
            <a:ext cx="10852237" cy="5388907"/>
          </a:xfrm>
        </p:spPr>
        <p:txBody>
          <a:bodyPr/>
          <a:p>
            <a:r>
              <a:rPr lang="zh-CN" sz="2600"/>
              <a:t>可以通过以下两类词汇实现强调目的：</a:t>
            </a:r>
            <a:endParaRPr lang="en-US" sz="2600"/>
          </a:p>
          <a:p>
            <a:r>
              <a:rPr lang="zh-CN" sz="2600"/>
              <a:t>（</a:t>
            </a:r>
            <a:r>
              <a:rPr lang="en-US" altLang="zh-CN" sz="2600"/>
              <a:t>1</a:t>
            </a:r>
            <a:r>
              <a:rPr lang="zh-CN" altLang="zh-CN" sz="2600"/>
              <a:t>）通过</a:t>
            </a:r>
            <a:r>
              <a:rPr lang="en-US" altLang="zh-CN" sz="2600"/>
              <a:t>Only，even ,alone，just ,ever,every，too,at all ,on earth, in the world ,rather，entirely，completely，if ever，if any</a:t>
            </a:r>
            <a:r>
              <a:rPr lang="zh-CN" altLang="zh-CN" sz="2600"/>
              <a:t>等对其所修饰的内容进行强调。</a:t>
            </a:r>
            <a:endParaRPr lang="en-US" sz="2600"/>
          </a:p>
          <a:p>
            <a:r>
              <a:rPr lang="en-US" altLang="zh-CN" sz="2600"/>
              <a:t>Do you know it </a:t>
            </a:r>
            <a:r>
              <a:rPr lang="en-US" altLang="zh-CN" sz="2600">
                <a:solidFill>
                  <a:srgbClr val="BF0000"/>
                </a:solidFill>
              </a:rPr>
              <a:t>at all</a:t>
            </a:r>
            <a:r>
              <a:rPr lang="zh-CN" altLang="zh-CN" sz="2600"/>
              <a:t>？</a:t>
            </a:r>
            <a:endParaRPr lang="en-US" sz="2600"/>
          </a:p>
          <a:p>
            <a:r>
              <a:rPr lang="en-US" altLang="zh-CN" sz="2600"/>
              <a:t>Where</a:t>
            </a:r>
            <a:r>
              <a:rPr lang="en-US" altLang="zh-CN" sz="2600">
                <a:solidFill>
                  <a:srgbClr val="BF0000"/>
                </a:solidFill>
              </a:rPr>
              <a:t> on earth </a:t>
            </a:r>
            <a:r>
              <a:rPr lang="en-US" altLang="zh-CN" sz="2600"/>
              <a:t>did you put the key</a:t>
            </a:r>
            <a:r>
              <a:rPr lang="zh-CN" altLang="zh-CN" sz="2600"/>
              <a:t>？</a:t>
            </a:r>
            <a:endParaRPr lang="en-US" sz="2600"/>
          </a:p>
          <a:p>
            <a:r>
              <a:rPr lang="en-US" altLang="zh-CN" sz="2600"/>
              <a:t>He </a:t>
            </a:r>
            <a:r>
              <a:rPr lang="en-US" altLang="zh-CN" sz="2600">
                <a:solidFill>
                  <a:srgbClr val="BF0000"/>
                </a:solidFill>
              </a:rPr>
              <a:t>entirely</a:t>
            </a:r>
            <a:r>
              <a:rPr lang="en-US" altLang="zh-CN" sz="2600"/>
              <a:t> forgot the matter</a:t>
            </a:r>
            <a:r>
              <a:rPr lang="zh-CN" altLang="zh-CN" sz="2600"/>
              <a:t>！</a:t>
            </a:r>
            <a:endParaRPr lang="zh-CN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内容占位符 104862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600"/>
              <a:t>（</a:t>
            </a:r>
            <a:r>
              <a:rPr lang="en-US" altLang="zh-CN" sz="2600"/>
              <a:t>2</a:t>
            </a:r>
            <a:r>
              <a:rPr lang="zh-CN" altLang="zh-CN" sz="2600"/>
              <a:t>）通过强调词</a:t>
            </a:r>
            <a:r>
              <a:rPr lang="en-US" altLang="zh-CN" sz="2600"/>
              <a:t>However /whatever /wherever /whenever/ whoever/ whichever/ whichever</a:t>
            </a:r>
            <a:r>
              <a:rPr lang="zh-CN" altLang="zh-CN" sz="2600"/>
              <a:t>，</a:t>
            </a:r>
            <a:r>
              <a:rPr lang="en-US" altLang="zh-CN" sz="2600"/>
              <a:t>no matter how /what/ where/ when /who/which </a:t>
            </a:r>
            <a:r>
              <a:rPr lang="zh-CN" altLang="zh-CN" sz="2600"/>
              <a:t>等</a:t>
            </a:r>
            <a:r>
              <a:rPr lang="en-US" altLang="zh-CN" sz="2600"/>
              <a:t>实现强调目的</a:t>
            </a:r>
            <a:r>
              <a:rPr lang="zh-CN" altLang="zh-CN" sz="2600"/>
              <a:t>。</a:t>
            </a:r>
            <a:endParaRPr lang="en-US" sz="2600"/>
          </a:p>
          <a:p>
            <a:r>
              <a:rPr lang="en-US" altLang="zh-CN" sz="2600">
                <a:solidFill>
                  <a:srgbClr val="BF0000"/>
                </a:solidFill>
              </a:rPr>
              <a:t>However </a:t>
            </a:r>
            <a:r>
              <a:rPr lang="en-US" altLang="zh-CN" sz="2600"/>
              <a:t>hard he tried ,he could not lift the box.</a:t>
            </a:r>
            <a:endParaRPr lang="en-US" sz="2600"/>
          </a:p>
          <a:p>
            <a:r>
              <a:rPr lang="en-US" altLang="zh-CN" sz="2600">
                <a:solidFill>
                  <a:srgbClr val="C00000"/>
                </a:solidFill>
              </a:rPr>
              <a:t>Whoever</a:t>
            </a:r>
            <a:r>
              <a:rPr lang="en-US" altLang="zh-CN" sz="2600"/>
              <a:t> you are,you should obey the rule. </a:t>
            </a:r>
            <a:endParaRPr lang="en-US" sz="2600"/>
          </a:p>
          <a:p>
            <a:r>
              <a:rPr lang="en-US" altLang="zh-CN" sz="2600"/>
              <a:t>You may take </a:t>
            </a:r>
            <a:r>
              <a:rPr lang="en-US" altLang="zh-CN" sz="2600">
                <a:solidFill>
                  <a:srgbClr val="C00000"/>
                </a:solidFill>
              </a:rPr>
              <a:t>whichever</a:t>
            </a:r>
            <a:r>
              <a:rPr lang="en-US" altLang="zh-CN" sz="2600"/>
              <a:t> seat you like. 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内容占位符 104862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600"/>
              <a:t>（</a:t>
            </a:r>
            <a:r>
              <a:rPr lang="en-US" altLang="zh-CN" sz="2600"/>
              <a:t>3</a:t>
            </a:r>
            <a:r>
              <a:rPr lang="zh-CN" altLang="zh-CN" sz="2600"/>
              <a:t>）通过助动词</a:t>
            </a:r>
            <a:r>
              <a:rPr lang="en-US" altLang="zh-CN" sz="2600"/>
              <a:t>do</a:t>
            </a:r>
            <a:r>
              <a:rPr sz="2600"/>
              <a:t>（</a:t>
            </a:r>
            <a:r>
              <a:rPr lang="en-US" altLang="zh-CN" sz="2600"/>
              <a:t>does,did</a:t>
            </a:r>
            <a:r>
              <a:rPr sz="2600"/>
              <a:t>）强调谓语动词，其结构为</a:t>
            </a:r>
            <a:r>
              <a:rPr lang="en-US" altLang="zh-CN" sz="2600"/>
              <a:t>“</a:t>
            </a:r>
            <a:r>
              <a:rPr sz="2600" b="1"/>
              <a:t>主语</a:t>
            </a:r>
            <a:r>
              <a:rPr lang="en-US" altLang="zh-CN" sz="2600" b="1"/>
              <a:t>+do/does/did+</a:t>
            </a:r>
            <a:r>
              <a:rPr sz="2600" b="1"/>
              <a:t>动词原形</a:t>
            </a:r>
            <a:r>
              <a:rPr lang="en-US" altLang="zh-CN" sz="2600" b="1"/>
              <a:t>+</a:t>
            </a:r>
            <a:r>
              <a:rPr sz="2600" b="1"/>
              <a:t>其他</a:t>
            </a:r>
            <a:r>
              <a:rPr lang="en-US" altLang="zh-CN" sz="2600"/>
              <a:t>“</a:t>
            </a:r>
            <a:r>
              <a:rPr lang="zh-CN" altLang="zh-CN" sz="2600"/>
              <a:t>。</a:t>
            </a:r>
            <a:r>
              <a:rPr sz="2600">
                <a:sym typeface="+mn-ea"/>
              </a:rPr>
              <a:t>如果句子中没有助动词，可以在肯定句中的谓语动词前加</a:t>
            </a:r>
            <a:r>
              <a:rPr lang="en-US" altLang="zh-CN" sz="2600">
                <a:sym typeface="+mn-ea"/>
              </a:rPr>
              <a:t>do</a:t>
            </a:r>
            <a:r>
              <a:rPr sz="2600">
                <a:sym typeface="+mn-ea"/>
              </a:rPr>
              <a:t>的相应形式表强调，通常用于时态为</a:t>
            </a:r>
            <a:r>
              <a:rPr sz="2600" b="1">
                <a:sym typeface="+mn-ea"/>
              </a:rPr>
              <a:t>一般现在时</a:t>
            </a:r>
            <a:r>
              <a:rPr sz="2600">
                <a:sym typeface="+mn-ea"/>
              </a:rPr>
              <a:t>和</a:t>
            </a:r>
            <a:r>
              <a:rPr sz="2600" b="1">
                <a:sym typeface="+mn-ea"/>
              </a:rPr>
              <a:t>一般过去时</a:t>
            </a:r>
            <a:r>
              <a:rPr sz="2600">
                <a:sym typeface="+mn-ea"/>
              </a:rPr>
              <a:t>的句子中，也可以用于</a:t>
            </a:r>
            <a:r>
              <a:rPr sz="2600" b="1">
                <a:solidFill>
                  <a:schemeClr val="tx1"/>
                </a:solidFill>
                <a:sym typeface="+mn-ea"/>
              </a:rPr>
              <a:t>祈使句中</a:t>
            </a:r>
            <a:r>
              <a:rPr sz="2600">
                <a:sym typeface="+mn-ea"/>
              </a:rPr>
              <a:t>。</a:t>
            </a:r>
            <a:r>
              <a:rPr lang="en-US" altLang="zh-CN" sz="2600">
                <a:sym typeface="+mn-ea"/>
              </a:rPr>
              <a:t>“</a:t>
            </a:r>
            <a:r>
              <a:rPr sz="2600">
                <a:sym typeface="+mn-ea"/>
              </a:rPr>
              <a:t>务必，一定，确实</a:t>
            </a:r>
            <a:r>
              <a:rPr lang="en-US" altLang="zh-CN" sz="2600">
                <a:sym typeface="+mn-ea"/>
              </a:rPr>
              <a:t>”</a:t>
            </a:r>
            <a:endParaRPr lang="en-US" sz="2600"/>
          </a:p>
          <a:p>
            <a:r>
              <a:rPr lang="en-US" altLang="zh-CN" sz="2600">
                <a:solidFill>
                  <a:schemeClr val="tx1"/>
                </a:solidFill>
              </a:rPr>
              <a:t>I</a:t>
            </a:r>
            <a:r>
              <a:rPr lang="en-US" altLang="zh-CN" sz="2600">
                <a:solidFill>
                  <a:srgbClr val="BF0000"/>
                </a:solidFill>
              </a:rPr>
              <a:t> did </a:t>
            </a:r>
            <a:r>
              <a:rPr lang="en-US" altLang="zh-CN" sz="2600">
                <a:solidFill>
                  <a:schemeClr val="tx1"/>
                </a:solidFill>
              </a:rPr>
              <a:t>call you several times this morning but I couldn’t get through</a:t>
            </a:r>
            <a:r>
              <a:rPr lang="en-US" altLang="zh-CN" sz="2600"/>
              <a:t>.</a:t>
            </a:r>
            <a:endParaRPr lang="en-US" altLang="zh-CN" sz="2600"/>
          </a:p>
          <a:p>
            <a:r>
              <a:rPr lang="en-US" altLang="zh-CN" sz="2600">
                <a:solidFill>
                  <a:srgbClr val="C00000"/>
                </a:solidFill>
              </a:rPr>
              <a:t>Do </a:t>
            </a:r>
            <a:r>
              <a:rPr lang="en-US" altLang="zh-CN" sz="2600">
                <a:solidFill>
                  <a:schemeClr val="tx1"/>
                </a:solidFill>
              </a:rPr>
              <a:t>send them these books today.</a:t>
            </a:r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048692"/>
          <p:cNvSpPr>
            <a:spLocks noGrp="1"/>
          </p:cNvSpPr>
          <p:nvPr>
            <p:ph type="title"/>
          </p:nvPr>
        </p:nvSpPr>
        <p:spPr>
          <a:xfrm>
            <a:off x="456248" y="-317"/>
            <a:ext cx="8229600" cy="714375"/>
          </a:xfrm>
        </p:spPr>
        <p:txBody>
          <a:bodyPr vert="horz" lIns="0" tIns="45720" rIns="0" bIns="0" anchor="b"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800" baseline="0">
                <a:sym typeface="Constantia" panose="02030602050306030303" pitchFamily="18" charset="0"/>
              </a:rPr>
              <a:t>2.语法手段</a:t>
            </a:r>
            <a:endParaRPr lang="en-US" altLang="zh-CN" sz="2800"/>
          </a:p>
        </p:txBody>
      </p:sp>
      <p:sp>
        <p:nvSpPr>
          <p:cNvPr id="1048654" name="内容占位符 1048694"/>
          <p:cNvSpPr>
            <a:spLocks noGrp="1"/>
          </p:cNvSpPr>
          <p:nvPr>
            <p:ph idx="4294967295"/>
          </p:nvPr>
        </p:nvSpPr>
        <p:spPr>
          <a:xfrm>
            <a:off x="908685" y="818515"/>
            <a:ext cx="10699750" cy="5923280"/>
          </a:xfrm>
        </p:spPr>
        <p:txBody>
          <a:bodyPr lIns="91440" tIns="45720" rIns="91440" bIns="45720" anchor="t">
            <a:noAutofit/>
          </a:bodyPr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1 </a:t>
            </a:r>
            <a:r>
              <a:rPr lang="zh-CN" altLang="en-US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常用结构：</a:t>
            </a:r>
            <a:r>
              <a:rPr lang="en-US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It is</a:t>
            </a:r>
            <a:r>
              <a:rPr lang="zh-CN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（</a:t>
            </a:r>
            <a:r>
              <a:rPr lang="en-US" altLang="zh-CN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was</a:t>
            </a:r>
            <a:r>
              <a:rPr lang="zh-CN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zh-CN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+ </a:t>
            </a:r>
            <a:r>
              <a:rPr lang="zh-CN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被强调部分</a:t>
            </a:r>
            <a:r>
              <a:rPr lang="en-US" altLang="zh-CN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+ that </a:t>
            </a:r>
            <a:r>
              <a:rPr lang="zh-CN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（</a:t>
            </a:r>
            <a:r>
              <a:rPr lang="en-US" altLang="zh-CN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who</a:t>
            </a:r>
            <a:r>
              <a:rPr lang="zh-CN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）</a:t>
            </a:r>
            <a:r>
              <a:rPr lang="en-US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+ </a:t>
            </a:r>
            <a:r>
              <a:rPr lang="zh-CN" altLang="en-US" sz="2400" b="1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句子的其余部分。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此结构强调的成分</a:t>
            </a:r>
            <a:r>
              <a:rPr lang="zh-CN" altLang="en-US" sz="2400" u="sng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限于主语，宾语和</a:t>
            </a:r>
            <a:r>
              <a:rPr lang="zh-CN" altLang="en-US" sz="2400" u="sng" baseline="0" dirty="0">
                <a:solidFill>
                  <a:srgbClr val="7030A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状语</a:t>
            </a:r>
            <a:r>
              <a:rPr lang="en-US" altLang="zh-CN" sz="2400" baseline="0" dirty="0">
                <a:solidFill>
                  <a:srgbClr val="7030A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(</a:t>
            </a:r>
            <a:r>
              <a:rPr lang="zh-CN" altLang="en-US" sz="2400" baseline="0" dirty="0">
                <a:solidFill>
                  <a:srgbClr val="7030A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但是</a:t>
            </a:r>
            <a:r>
              <a:rPr sz="2400">
                <a:solidFill>
                  <a:srgbClr val="7030A0"/>
                </a:solidFill>
                <a:sym typeface="+mn-ea"/>
              </a:rPr>
              <a:t>，</a:t>
            </a:r>
            <a:r>
              <a:rPr lang="en-US" altLang="zh-CN" sz="2400">
                <a:solidFill>
                  <a:srgbClr val="7030A0"/>
                </a:solidFill>
                <a:sym typeface="+mn-ea"/>
              </a:rPr>
              <a:t>though</a:t>
            </a:r>
            <a:r>
              <a:rPr sz="2400">
                <a:solidFill>
                  <a:srgbClr val="7030A0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7030A0"/>
                </a:solidFill>
                <a:sym typeface="+mn-ea"/>
              </a:rPr>
              <a:t>although </a:t>
            </a:r>
            <a:r>
              <a:rPr sz="2400">
                <a:solidFill>
                  <a:srgbClr val="7030A0"/>
                </a:solidFill>
                <a:sym typeface="+mn-ea"/>
              </a:rPr>
              <a:t>引导让步状语从句一般不作被强调部分</a:t>
            </a:r>
            <a:r>
              <a:rPr lang="en-US" altLang="zh-CN" sz="2400" baseline="0" dirty="0">
                <a:solidFill>
                  <a:srgbClr val="7030A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)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。被强调的部分如果是</a:t>
            </a:r>
            <a:r>
              <a:rPr lang="zh-CN" altLang="en-US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人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，其后可以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+who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连接，也可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+that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；但如果是</a:t>
            </a:r>
            <a:r>
              <a:rPr lang="zh-CN" altLang="en-US" sz="2400" b="1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物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，则只用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that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“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是，正是；就是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”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。</a:t>
            </a:r>
            <a:endParaRPr lang="zh-CN" altLang="en-US" sz="24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It is </a:t>
            </a:r>
            <a:r>
              <a:rPr lang="en-US" altLang="zh-CN" sz="2400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from the sun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that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we get light and heat.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（强调</a:t>
            </a:r>
            <a:r>
              <a:rPr lang="zh-CN" altLang="en-US" sz="2400" baseline="0" dirty="0">
                <a:solidFill>
                  <a:srgbClr val="7030A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地点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状语）</a:t>
            </a:r>
            <a:endParaRPr lang="en-US" altLang="zh-CN" sz="24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我们是从太阳那儿获取光和热。</a:t>
            </a:r>
            <a:endParaRPr lang="zh-CN" altLang="zh-CN" sz="2400" dirty="0"/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　</a:t>
            </a:r>
            <a:r>
              <a:rPr lang="en-US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It was </a:t>
            </a:r>
            <a:r>
              <a:rPr lang="en-US" altLang="zh-CN" sz="2400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Professor Wu that/who </a:t>
            </a:r>
            <a:r>
              <a:rPr lang="en-US" altLang="zh-CN" sz="2400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sent me the letter.</a:t>
            </a:r>
            <a:r>
              <a:rPr lang="zh-CN" altLang="en-US" sz="2400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（强调主语）</a:t>
            </a:r>
            <a:endParaRPr lang="en-US" altLang="zh-CN" sz="2400" baseline="0" dirty="0">
              <a:solidFill>
                <a:schemeClr val="tx1"/>
              </a:solidFill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solidFill>
                  <a:schemeClr val="tx1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 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给我寄信的正是吴教授。</a:t>
            </a:r>
            <a:endParaRPr lang="zh-CN" altLang="en-US" sz="24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  It was </a:t>
            </a:r>
            <a:r>
              <a:rPr lang="en-US" altLang="zh-CN" sz="2400" baseline="0" dirty="0">
                <a:solidFill>
                  <a:srgbClr val="FF0000"/>
                </a:solidFill>
                <a:latin typeface="Constantia" panose="02030602050306030303" pitchFamily="18" charset="0"/>
                <a:sym typeface="Constantia" panose="02030602050306030303" pitchFamily="18" charset="0"/>
              </a:rPr>
              <a:t>this novel that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they talked about last week.(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强调宾语</a:t>
            </a: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)</a:t>
            </a:r>
            <a:endParaRPr lang="en-US" altLang="zh-CN" sz="24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>
              <a:lnSpc>
                <a:spcPct val="140000"/>
              </a:lnSpc>
              <a:spcAft>
                <a:spcPct val="0"/>
              </a:spcAft>
              <a:buClr>
                <a:srgbClr val="0BD0D9"/>
              </a:buClr>
            </a:pPr>
            <a:r>
              <a:rPr lang="en-US" altLang="zh-CN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  </a:t>
            </a:r>
            <a:r>
              <a:rPr lang="zh-CN" altLang="en-US" sz="2400" baseline="0" dirty="0">
                <a:latin typeface="Constantia" panose="02030602050306030303" pitchFamily="18" charset="0"/>
                <a:sym typeface="Constantia" panose="02030602050306030303" pitchFamily="18" charset="0"/>
              </a:rPr>
              <a:t>他们上周讨论的正是这本小说。</a:t>
            </a:r>
            <a:endParaRPr lang="zh-CN" altLang="en-US" sz="2400" baseline="0" dirty="0">
              <a:latin typeface="Constantia" panose="02030602050306030303" pitchFamily="18" charset="0"/>
              <a:sym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</p:tagLst>
</file>

<file path=ppt/tags/tag13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</p:tagLst>
</file>

<file path=ppt/tags/tag133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6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6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6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6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8.xml><?xml version="1.0" encoding="utf-8"?>
<p:tagLst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6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6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6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6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6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6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6915_6*l_h_f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6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6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6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6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6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6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5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6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5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1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63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64.xml><?xml version="1.0" encoding="utf-8"?>
<p:tagLst xmlns:p="http://schemas.openxmlformats.org/presentationml/2006/main">
  <p:tag name="COMMONDATA" val="eyJoZGlkIjoiNzU3Zjg5NDA1MmYxZmI0NDc2ZGFjYTBjOTk4Yzk3OTY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13315</Words>
  <Application>WPS 演示</Application>
  <PresentationFormat>宽屏</PresentationFormat>
  <Paragraphs>432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Constantia</vt:lpstr>
      <vt:lpstr>Arial Unicode MS</vt:lpstr>
      <vt:lpstr>Calibri</vt:lpstr>
      <vt:lpstr>华文细黑</vt:lpstr>
      <vt:lpstr>楷体_GB2312</vt:lpstr>
      <vt:lpstr>新宋体</vt:lpstr>
      <vt:lpstr>Batang</vt:lpstr>
      <vt:lpstr>Times New Roman</vt:lpstr>
      <vt:lpstr>Wingdings</vt:lpstr>
      <vt:lpstr>BatangChe</vt:lpstr>
      <vt:lpstr>华文楷体</vt:lpstr>
      <vt:lpstr>隶书</vt:lpstr>
      <vt:lpstr>Office 主题</vt:lpstr>
      <vt:lpstr>1_Office 主题​​</vt:lpstr>
      <vt:lpstr>PowerPoint 演示文稿</vt:lpstr>
      <vt:lpstr>特殊句式</vt:lpstr>
      <vt:lpstr>PowerPoint 演示文稿</vt:lpstr>
      <vt:lpstr>强调句</vt:lpstr>
      <vt:lpstr>一、强调句</vt:lpstr>
      <vt:lpstr>1、词汇手段</vt:lpstr>
      <vt:lpstr>PowerPoint 演示文稿</vt:lpstr>
      <vt:lpstr>PowerPoint 演示文稿</vt:lpstr>
      <vt:lpstr>2.语法手段</vt:lpstr>
      <vt:lpstr>注意：强调句的判断依据</vt:lpstr>
      <vt:lpstr>PowerPoint 演示文稿</vt:lpstr>
      <vt:lpstr>PowerPoint 演示文稿</vt:lpstr>
      <vt:lpstr>注意：</vt:lpstr>
      <vt:lpstr>注意：</vt:lpstr>
      <vt:lpstr>注意：</vt:lpstr>
      <vt:lpstr>2.语法手段</vt:lpstr>
      <vt:lpstr>2.语法手段</vt:lpstr>
      <vt:lpstr>倒装句</vt:lpstr>
      <vt:lpstr>二、倒装句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8.在某些表示祝愿的句型中 如：May you all be happy.      Long live China!</vt:lpstr>
      <vt:lpstr>巧记倒装句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gbyc</cp:lastModifiedBy>
  <cp:revision>24</cp:revision>
  <dcterms:created xsi:type="dcterms:W3CDTF">2022-09-18T09:15:00Z</dcterms:created>
  <dcterms:modified xsi:type="dcterms:W3CDTF">2022-09-19T13:36:36Z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FC4AF3A2F49544D4986A13B31E445790</vt:lpwstr>
  </property>
  <property fmtid="{D5CDD505-2E9C-101B-9397-08002B2CF9AE}" pid="3" name="KSOProductBuildVer">
    <vt:lpwstr>2052-11.1.0.12156</vt:lpwstr>
  </property>
</Properties>
</file>