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9" r:id="rId5"/>
    <p:sldId id="257" r:id="rId6"/>
    <p:sldId id="260" r:id="rId7"/>
    <p:sldId id="276" r:id="rId8"/>
    <p:sldId id="258" r:id="rId9"/>
    <p:sldId id="277" r:id="rId10"/>
    <p:sldId id="278" r:id="rId11"/>
    <p:sldId id="284" r:id="rId12"/>
    <p:sldId id="281" r:id="rId13"/>
    <p:sldId id="279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3" r:id="rId32"/>
    <p:sldId id="301" r:id="rId33"/>
    <p:sldId id="300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04" r:id="rId43"/>
    <p:sldId id="305" r:id="rId44"/>
    <p:sldId id="306" r:id="rId45"/>
    <p:sldId id="307" r:id="rId46"/>
    <p:sldId id="308" r:id="rId47"/>
    <p:sldId id="27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338"/>
    <a:srgbClr val="130FB1"/>
    <a:srgbClr val="20894D"/>
    <a:srgbClr val="699F7E"/>
    <a:srgbClr val="476D55"/>
    <a:srgbClr val="548266"/>
    <a:srgbClr val="74A688"/>
    <a:srgbClr val="73A586"/>
    <a:srgbClr val="DD9C31"/>
    <a:srgbClr val="FD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>
        <p:scale>
          <a:sx n="100" d="100"/>
          <a:sy n="100" d="100"/>
        </p:scale>
        <p:origin x="1032" y="432"/>
      </p:cViewPr>
      <p:guideLst>
        <p:guide orient="horz" pos="2160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sp>
        <p:nvSpPr>
          <p:cNvPr id="20" name="文本框 19"/>
          <p:cNvSpPr txBox="true"/>
          <p:nvPr/>
        </p:nvSpPr>
        <p:spPr>
          <a:xfrm>
            <a:off x="4133850" y="1624191"/>
            <a:ext cx="3924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大学英语</a:t>
            </a:r>
            <a:endParaRPr lang="zh-CN" altLang="en-US" sz="60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2343150" y="2821008"/>
            <a:ext cx="7505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Lesson 2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497745" y="3954970"/>
            <a:ext cx="3028273" cy="706755"/>
            <a:chOff x="4729130" y="4720380"/>
            <a:chExt cx="3028273" cy="70675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782326"/>
              <a:ext cx="3028273" cy="582209"/>
              <a:chOff x="4019486" y="4779699"/>
              <a:chExt cx="3394768" cy="652670"/>
            </a:xfrm>
          </p:grpSpPr>
          <p:pic>
            <p:nvPicPr>
              <p:cNvPr id="25" name="图片 24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779699"/>
                <a:ext cx="568975" cy="652670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6845279" y="4779699"/>
                <a:ext cx="568975" cy="652670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true"/>
            <p:nvPr/>
          </p:nvSpPr>
          <p:spPr>
            <a:xfrm>
              <a:off x="5371728" y="4720380"/>
              <a:ext cx="174307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冠词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true"/>
          <p:nvPr/>
        </p:nvSpPr>
        <p:spPr>
          <a:xfrm>
            <a:off x="9046845" y="5873115"/>
            <a:ext cx="233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主讲人：周丽莉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true"/>
          <p:nvPr/>
        </p:nvSpPr>
        <p:spPr>
          <a:xfrm>
            <a:off x="941070" y="2050415"/>
            <a:ext cx="107969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不定冠词若用于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抽象名词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之前，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起具体化的作用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It’s </a:t>
            </a: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sz="2400" b="1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pleasure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for me to work with you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.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endParaRPr 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能同你一起工作我很高兴。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=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能同你一起工作是一件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乐事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Tips: 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可参照抽象名词变成可数名词后，变成具体意义的这个知识点。</a:t>
            </a:r>
            <a:endParaRPr lang="zh-CN" altLang="en-US" sz="2400" b="1" kern="0" dirty="0" smtClean="0">
              <a:solidFill>
                <a:srgbClr val="00B05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surprise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惊讶</a:t>
            </a: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—surprise 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惊讶的事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true"/>
          <p:nvPr/>
        </p:nvSpPr>
        <p:spPr>
          <a:xfrm>
            <a:off x="941070" y="2050415"/>
            <a:ext cx="107969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2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表示数目的固定用法中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</a:t>
            </a:r>
            <a:r>
              <a:rPr lang="en-US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couple of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paltes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.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endParaRPr 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</a:t>
            </a:r>
            <a:r>
              <a:rPr lang="en-US" altLang="zh-CN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great many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mistakes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true"/>
          <p:nvPr/>
        </p:nvSpPr>
        <p:spPr>
          <a:xfrm>
            <a:off x="941070" y="2050415"/>
            <a:ext cx="107969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3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不定冠词用于姓名或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Mr./ Mrs./ Miss/ Ms./ Dr. ...+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姓氏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某一个，某位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，相当于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 certain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;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也可表示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一位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，指家庭成员。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</a:t>
            </a:r>
            <a:r>
              <a:rPr lang="en-US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Mrs. Green 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is waiting for you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.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一位格林太太在等你。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endParaRPr 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He tells me that his wife is </a:t>
            </a:r>
            <a:r>
              <a:rPr lang="en-US" altLang="zh-CN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Smith.</a:t>
            </a:r>
            <a:endParaRPr lang="en-US" altLang="zh-CN" sz="2400" u="sng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他告诉我，他的妻子是史密斯家族的人。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true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4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人名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或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商标名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一个像某人的人，一个某人式的人物，一个某人的作品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或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某品牌的一个产品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I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want to be 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great scientist,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Stephen Hawking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.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我想成为一名伟大的科学家，一个像史蒂芬霍金那样的人。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endParaRPr 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true"/>
          <p:nvPr/>
        </p:nvSpPr>
        <p:spPr>
          <a:xfrm>
            <a:off x="941070" y="2050415"/>
            <a:ext cx="107969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5"/>
            </a:pP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</a:t>
            </a: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序数词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又一，再一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，相当于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another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 second time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a third time 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再一次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true"/>
          <p:nvPr/>
        </p:nvSpPr>
        <p:spPr>
          <a:xfrm>
            <a:off x="941070" y="2050415"/>
            <a:ext cx="107969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6"/>
            </a:pP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用于固定词组中（参见教材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P161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顶部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）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keep an aye on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留意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make a living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谋生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true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7"/>
            </a:pPr>
            <a:r>
              <a:rPr lang="zh-CN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“most+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形容词的原级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前，表示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非常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……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This is  </a:t>
            </a:r>
            <a:r>
              <a:rPr lang="en-US" altLang="zh-CN" sz="2400" u="sng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most surprising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discovery.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这是一个非常出人意料的发现。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注意区别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en-US" altLang="zh-CN" sz="2400" b="1" u="sng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</a:t>
            </a: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most + 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形容词原级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   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/>
          <p:cNvSpPr txBox="true"/>
          <p:nvPr/>
        </p:nvSpPr>
        <p:spPr>
          <a:xfrm>
            <a:off x="941070" y="2066290"/>
            <a:ext cx="10796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定冠词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有</a:t>
            </a:r>
            <a:r>
              <a:rPr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/ðə; ði; ðiː/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三种读法；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04315" y="3930650"/>
            <a:ext cx="1024890" cy="65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 the</a:t>
            </a:r>
            <a:endParaRPr lang="en-US" altLang="zh-CN" sz="2400"/>
          </a:p>
        </p:txBody>
      </p:sp>
      <p:sp>
        <p:nvSpPr>
          <p:cNvPr id="6" name="左大括号 5"/>
          <p:cNvSpPr/>
          <p:nvPr/>
        </p:nvSpPr>
        <p:spPr>
          <a:xfrm>
            <a:off x="2842895" y="3134995"/>
            <a:ext cx="334645" cy="2251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7" name="文本框 6"/>
          <p:cNvSpPr txBox="true"/>
          <p:nvPr/>
        </p:nvSpPr>
        <p:spPr>
          <a:xfrm>
            <a:off x="3319780" y="3094355"/>
            <a:ext cx="6917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辅音音素开头的单词前读</a:t>
            </a:r>
            <a:r>
              <a:rPr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/ðə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/, 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girl</a:t>
            </a:r>
            <a:endParaRPr lang="en-US" sz="20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319780" y="4076065"/>
            <a:ext cx="6917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元音音素开头的单词前读</a:t>
            </a:r>
            <a:r>
              <a:rPr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/ð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i/, 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apple</a:t>
            </a:r>
            <a:endParaRPr lang="en-US" sz="20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385820" y="5027295"/>
            <a:ext cx="6917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在</a:t>
            </a:r>
            <a:r>
              <a:rPr lang="zh-CN" altLang="en-US" sz="2000" i="1"/>
              <a:t>需要强调</a:t>
            </a:r>
            <a:r>
              <a:rPr lang="en-US" altLang="zh-CN" sz="2000" i="1"/>
              <a:t> </a:t>
            </a:r>
            <a:r>
              <a:rPr lang="zh-CN" altLang="en-US" sz="2000"/>
              <a:t>的情况下读</a:t>
            </a:r>
            <a:r>
              <a:rPr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/ðiː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/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，这视情况而定</a:t>
            </a:r>
            <a:endParaRPr lang="zh-CN" altLang="en-US" sz="20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true"/>
      <p:bldP spid="4" grpId="0" bldLvl="0" animBg="true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表示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特指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的人或物前，或特指后面有定语等修饰的人或物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b="1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man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with a flower in his hand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is Jack.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手里拿着花的那个人是杰克。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指说话人双方都知道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的人或物前。</a:t>
            </a:r>
            <a:endParaRPr lang="zh-CN" sz="2400" kern="0" dirty="0" smtClean="0"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Lily, close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door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, please.  莉莉，请关上门。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在上文提到过，第二次又提到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的人或物前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There is a man under the tree.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man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is called James.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树下有一个人，那个人叫杰姆斯。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用于集体名词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前，表示事物的整体或全体成员。</a:t>
            </a:r>
            <a:endParaRPr lang="zh-CN" sz="2400" kern="0" dirty="0" smtClean="0"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police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are looking for him now.  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警方现在正在找他。</a:t>
            </a:r>
            <a:endParaRPr lang="zh-CN" altLang="en-US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9" name="组合 28"/>
          <p:cNvGrpSpPr/>
          <p:nvPr/>
        </p:nvGrpSpPr>
        <p:grpSpPr>
          <a:xfrm>
            <a:off x="4831551" y="1343024"/>
            <a:ext cx="2528895" cy="707886"/>
            <a:chOff x="4729130" y="4672755"/>
            <a:chExt cx="2528895" cy="707886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690887"/>
              <a:ext cx="2528895" cy="436271"/>
              <a:chOff x="4019486" y="4677193"/>
              <a:chExt cx="2834954" cy="489070"/>
            </a:xfrm>
          </p:grpSpPr>
          <p:pic>
            <p:nvPicPr>
              <p:cNvPr id="25" name="图片 24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677194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6428086" y="4677193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true"/>
            <p:nvPr/>
          </p:nvSpPr>
          <p:spPr>
            <a:xfrm>
              <a:off x="5233281" y="4672755"/>
              <a:ext cx="14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目录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pic>
        <p:nvPicPr>
          <p:cNvPr id="20" name="图片 19"/>
          <p:cNvPicPr>
            <a:picLocks noChangeAspect="true"/>
          </p:cNvPicPr>
          <p:nvPr/>
        </p:nvPicPr>
        <p:blipFill>
          <a:blip r:embed="rId7" cstate="screen"/>
          <a:srcRect/>
          <a:stretch>
            <a:fillRect/>
          </a:stretch>
        </p:blipFill>
        <p:spPr>
          <a:xfrm>
            <a:off x="5335703" y="2012810"/>
            <a:ext cx="1550873" cy="216040"/>
          </a:xfrm>
          <a:custGeom>
            <a:avLst/>
            <a:gdLst>
              <a:gd name="connsiteX0" fmla="*/ 0 w 1550873"/>
              <a:gd name="connsiteY0" fmla="*/ 0 h 216040"/>
              <a:gd name="connsiteX1" fmla="*/ 1550873 w 1550873"/>
              <a:gd name="connsiteY1" fmla="*/ 0 h 216040"/>
              <a:gd name="connsiteX2" fmla="*/ 1550873 w 1550873"/>
              <a:gd name="connsiteY2" fmla="*/ 216040 h 216040"/>
              <a:gd name="connsiteX3" fmla="*/ 0 w 1550873"/>
              <a:gd name="connsiteY3" fmla="*/ 216040 h 21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873" h="216040">
                <a:moveTo>
                  <a:pt x="0" y="0"/>
                </a:moveTo>
                <a:lnTo>
                  <a:pt x="1550873" y="0"/>
                </a:lnTo>
                <a:lnTo>
                  <a:pt x="1550873" y="216040"/>
                </a:lnTo>
                <a:lnTo>
                  <a:pt x="0" y="216040"/>
                </a:lnTo>
                <a:close/>
              </a:path>
            </a:pathLst>
          </a:custGeom>
        </p:spPr>
      </p:pic>
      <p:sp>
        <p:nvSpPr>
          <p:cNvPr id="3" name="文本框 2"/>
          <p:cNvSpPr txBox="true"/>
          <p:nvPr/>
        </p:nvSpPr>
        <p:spPr>
          <a:xfrm>
            <a:off x="5316991" y="2114550"/>
            <a:ext cx="155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CONTENTS</a:t>
            </a:r>
            <a:endParaRPr lang="zh-CN" altLang="en-US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70180" y="2820926"/>
            <a:ext cx="3827008" cy="645160"/>
            <a:chOff x="1857374" y="2754095"/>
            <a:chExt cx="3827008" cy="645160"/>
          </a:xfrm>
        </p:grpSpPr>
        <p:sp>
          <p:nvSpPr>
            <p:cNvPr id="4" name="椭圆 3"/>
            <p:cNvSpPr/>
            <p:nvPr/>
          </p:nvSpPr>
          <p:spPr>
            <a:xfrm>
              <a:off x="1857374" y="2809875"/>
              <a:ext cx="552450" cy="552450"/>
            </a:xfrm>
            <a:prstGeom prst="ellipse">
              <a:avLst/>
            </a:prstGeom>
            <a:solidFill>
              <a:srgbClr val="208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latin typeface="Agency FB" panose="020B0503020202020204" pitchFamily="34" charset="0"/>
                  <a:ea typeface="浪漫雅圆" panose="02010601040101010101" pitchFamily="2" charset="-122"/>
                </a:rPr>
                <a:t>1</a:t>
              </a:r>
              <a:endParaRPr lang="zh-CN" altLang="en-US" sz="3200" b="1">
                <a:latin typeface="Agency FB" panose="020B0503020202020204" pitchFamily="34" charset="0"/>
                <a:ea typeface="浪漫雅圆" panose="02010601040101010101" pitchFamily="2" charset="-122"/>
              </a:endParaRPr>
            </a:p>
          </p:txBody>
        </p:sp>
        <p:sp>
          <p:nvSpPr>
            <p:cNvPr id="21" name="文本框 20"/>
            <p:cNvSpPr txBox="true"/>
            <p:nvPr/>
          </p:nvSpPr>
          <p:spPr>
            <a:xfrm>
              <a:off x="2519190" y="2754095"/>
              <a:ext cx="316519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不定冠词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70069" y="3895981"/>
            <a:ext cx="3827008" cy="645160"/>
            <a:chOff x="1857374" y="2754095"/>
            <a:chExt cx="3827008" cy="645160"/>
          </a:xfrm>
        </p:grpSpPr>
        <p:sp>
          <p:nvSpPr>
            <p:cNvPr id="24" name="椭圆 23"/>
            <p:cNvSpPr/>
            <p:nvPr/>
          </p:nvSpPr>
          <p:spPr>
            <a:xfrm>
              <a:off x="1857374" y="2809875"/>
              <a:ext cx="552450" cy="552450"/>
            </a:xfrm>
            <a:prstGeom prst="ellipse">
              <a:avLst/>
            </a:prstGeom>
            <a:solidFill>
              <a:srgbClr val="208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latin typeface="Agency FB" panose="020B0503020202020204" pitchFamily="34" charset="0"/>
                  <a:ea typeface="浪漫雅圆" panose="02010601040101010101" pitchFamily="2" charset="-122"/>
                </a:rPr>
                <a:t>2</a:t>
              </a:r>
              <a:endParaRPr lang="zh-CN" altLang="en-US" sz="3200" b="1">
                <a:latin typeface="Agency FB" panose="020B0503020202020204" pitchFamily="34" charset="0"/>
                <a:ea typeface="浪漫雅圆" panose="02010601040101010101" pitchFamily="2" charset="-122"/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2519190" y="2754095"/>
              <a:ext cx="316519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定冠词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70180" y="4970956"/>
            <a:ext cx="3827008" cy="645160"/>
            <a:chOff x="1857374" y="2754095"/>
            <a:chExt cx="3827008" cy="645160"/>
          </a:xfrm>
        </p:grpSpPr>
        <p:sp>
          <p:nvSpPr>
            <p:cNvPr id="32" name="椭圆 31"/>
            <p:cNvSpPr/>
            <p:nvPr/>
          </p:nvSpPr>
          <p:spPr>
            <a:xfrm>
              <a:off x="1857374" y="2809875"/>
              <a:ext cx="552450" cy="552450"/>
            </a:xfrm>
            <a:prstGeom prst="ellipse">
              <a:avLst/>
            </a:prstGeom>
            <a:solidFill>
              <a:srgbClr val="208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latin typeface="Agency FB" panose="020B0503020202020204" pitchFamily="34" charset="0"/>
                  <a:ea typeface="浪漫雅圆" panose="02010601040101010101" pitchFamily="2" charset="-122"/>
                </a:rPr>
                <a:t>3</a:t>
              </a:r>
              <a:endParaRPr lang="zh-CN" altLang="en-US" sz="3200" b="1">
                <a:latin typeface="Agency FB" panose="020B0503020202020204" pitchFamily="34" charset="0"/>
                <a:ea typeface="浪漫雅圆" panose="02010601040101010101" pitchFamily="2" charset="-122"/>
              </a:endParaRPr>
            </a:p>
          </p:txBody>
        </p:sp>
        <p:sp>
          <p:nvSpPr>
            <p:cNvPr id="33" name="文本框 32"/>
            <p:cNvSpPr txBox="true"/>
            <p:nvPr/>
          </p:nvSpPr>
          <p:spPr>
            <a:xfrm>
              <a:off x="2519190" y="2754095"/>
              <a:ext cx="316519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零冠词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用在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序数词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前面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It is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first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day of the new term.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今天是新学期的第一天。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表示世界上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独一无二的事物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前。</a:t>
            </a:r>
            <a:endParaRPr lang="zh-CN" sz="2400" kern="0" dirty="0" smtClean="0"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sun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is bigger than the moon..  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太阳比月亮大。</a:t>
            </a:r>
            <a:endParaRPr lang="zh-CN" altLang="en-US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92767" y="526890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344170" y="1526540"/>
            <a:ext cx="1150429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①用于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形容词或副词的最高级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前，</a:t>
            </a:r>
            <a:endParaRPr lang="zh-CN" sz="2400" kern="0" dirty="0" smtClean="0"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②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可用于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only, main, sole, following, last, next......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等修饰词之前。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This is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oldest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theater in London.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（形容词最高级）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Who runs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(the) fastest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in your class.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（副词最高级）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England is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coldest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in winter.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英国冬天最冷。（与事物本身作比较且作表语）</a:t>
            </a:r>
            <a:endParaRPr lang="zh-CN" altLang="en-US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试比较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England is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coldest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in winter. 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英国是（所有国家中）冬天最冷的国家。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386070" y="2268220"/>
            <a:ext cx="6330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但</a:t>
            </a:r>
            <a:r>
              <a:rPr lang="zh-CN" sz="2400" b="1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副词的最高级</a:t>
            </a:r>
            <a:r>
              <a:rPr 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和</a:t>
            </a:r>
            <a:r>
              <a:rPr lang="zh-CN" sz="2400" b="1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与事物本身作比较且</a:t>
            </a:r>
            <a:endParaRPr lang="zh-CN" sz="2400" b="1" u="sng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algn="l"/>
            <a:r>
              <a:rPr lang="zh-CN" sz="2400" b="1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作表语的形容词的最高级</a:t>
            </a:r>
            <a:r>
              <a:rPr 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之前的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常省略。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92767" y="526890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596265" y="1526540"/>
            <a:ext cx="1108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用在</a:t>
            </a:r>
            <a:r>
              <a:rPr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乐器名称</a:t>
            </a:r>
            <a:r>
              <a:rPr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play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guitar/ violin/ piano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用于表示江、河、湖、海、山脉、群岛、某些国名、某些组织结构、建筑、报纸、杂志等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专有名词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Great Wall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0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用于表示姓氏的复数名词之前，表示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一家人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或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夫妇二人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Smith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s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史密斯一家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92767" y="526890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596265" y="1526540"/>
            <a:ext cx="1108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与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形容词、分词连用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，表示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某一类人或物或某种概念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impossible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不可能的事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the injured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伤者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2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用于涉及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身体部位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或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衣物某一部分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介词短语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中。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She touched him lightly on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shoulder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.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None/>
            </a:pP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Tips: “动词+sb.+介词+the+身体部位/衣物部分”为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固</a:t>
            </a: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定结构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Arial" panose="02080604020202020204" pitchFamily="34" charset="0"/>
              <a:buChar char="•"/>
            </a:pP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其中凸出或较硬的部位用介词on，凹进或较软的部位用介词i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n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，拉、扯、拽、牵某个部位或衣物部分用介词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b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y。</a:t>
            </a:r>
            <a:endParaRPr lang="zh-CN" altLang="en-US" sz="24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92767" y="526890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596265" y="1526540"/>
            <a:ext cx="1108456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单数名词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前，表示一类人或物；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whale is in danger of becoming extinct.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用于表示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方向、方位的名词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 south             the left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用于表示计量单位的名词前，表示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每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/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每一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......., 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按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......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计算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There are about seven eggs to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the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pound.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用于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固定词组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中。（详见教材）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in the end                   by the way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零冠词</a:t>
                </a:r>
                <a:endParaRPr lang="zh-CN" altLang="en-US" sz="400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PART.O3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零冠词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的基本用法（也比较多）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复数名词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、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不可数名词</a:t>
            </a:r>
            <a:r>
              <a:rPr lang="zh-CN" sz="2400" b="1" u="sng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泛指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一类人或事物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时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Children are energetic.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孩子们充满了活力。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专有名词、或表示公园、火车站等的名词</a:t>
            </a: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之前不用冠词。</a:t>
            </a:r>
            <a:endParaRPr lang="zh-CN" sz="2400" kern="0" dirty="0" smtClean="0"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China              Henry                Beihai Park</a:t>
            </a:r>
            <a:endParaRPr lang="en-US" altLang="zh-CN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零冠词</a:t>
                </a:r>
                <a:endParaRPr lang="zh-CN" altLang="en-US" sz="400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PART.O3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零冠词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的基本用法（也比较多）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称呼、头衔、职位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等名词前，不用冠词。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三餐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名词前。如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lunch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、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breakfast</a:t>
            </a:r>
            <a:endParaRPr lang="en-US" altLang="zh-CN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日期、星期、月份、季节、节假日、日、夜、周、年等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时间的名词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前。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球类、棋类等体育运动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和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娱乐活动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的名词前。（</a:t>
            </a: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注意区别乐器类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）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play basketball                  play chess</a:t>
            </a:r>
            <a:endParaRPr lang="en-US" altLang="zh-CN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零冠词</a:t>
                </a:r>
                <a:endParaRPr lang="zh-CN" altLang="en-US" sz="400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PART.O3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零冠词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的基本用法（也比较多）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颜色、语言、学科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等名词前，不用冠词。如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: red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红色，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English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英语，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poetry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诗歌（学科）。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一些机构、组织等名词前（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如果加冠词，则语义不同</a:t>
            </a: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: </a:t>
            </a: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go to school/ go to the school</a:t>
            </a:r>
            <a:endParaRPr lang="zh-CN" altLang="en-US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表示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交通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和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通信手段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的名词之前</a:t>
            </a: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（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如果加冠词，则语义不同</a:t>
            </a: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）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: by bus/ on the bus</a:t>
            </a:r>
            <a:endParaRPr lang="zh-CN" altLang="en-US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零冠词</a:t>
                </a:r>
                <a:endParaRPr lang="zh-CN" altLang="en-US" sz="400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PART.O3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零冠词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的基本用法（也比较多）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0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某些习惯用语中的名词前，也不加冠词，其中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部分具体名词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可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表抽象概念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: at heart </a:t>
            </a: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本质上</a:t>
            </a:r>
            <a:endParaRPr lang="zh-CN" altLang="en-US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031290"/>
            <a:chOff x="4402926" y="1380648"/>
            <a:chExt cx="3405195" cy="1031290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583565"/>
              <a:chOff x="4729130" y="4672755"/>
              <a:chExt cx="3405195" cy="58356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320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冠词的位置</a:t>
                </a:r>
                <a:endParaRPr lang="zh-CN" altLang="en-US" sz="320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</p:grpSp>
      <p:sp>
        <p:nvSpPr>
          <p:cNvPr id="88066" name="文本框 88065"/>
          <p:cNvSpPr txBox="true"/>
          <p:nvPr/>
        </p:nvSpPr>
        <p:spPr>
          <a:xfrm>
            <a:off x="1195705" y="1812290"/>
            <a:ext cx="9144000" cy="3449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冠词一般放在名词之前，名词之前若有形容词，冠词要放在形容词之前。但下列情况例外：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冠词放在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quite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many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such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what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等词之后。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</a:rPr>
              <a:t>quite an interesting story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2.so/as/too/how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＋形容词＋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a/an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＋单数名词。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</a:rPr>
              <a:t>It’s too difficult a problem.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9" name="组合 28"/>
          <p:cNvGrpSpPr/>
          <p:nvPr/>
        </p:nvGrpSpPr>
        <p:grpSpPr>
          <a:xfrm>
            <a:off x="4203401" y="863825"/>
            <a:ext cx="3542625" cy="706755"/>
            <a:chOff x="4729130" y="4672755"/>
            <a:chExt cx="3542625" cy="70675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690887"/>
              <a:ext cx="3542625" cy="436271"/>
              <a:chOff x="4019486" y="4677193"/>
              <a:chExt cx="3971370" cy="489070"/>
            </a:xfrm>
          </p:grpSpPr>
          <p:pic>
            <p:nvPicPr>
              <p:cNvPr id="25" name="图片 24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677194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7564502" y="4677193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true"/>
            <p:nvPr/>
          </p:nvSpPr>
          <p:spPr>
            <a:xfrm>
              <a:off x="5233280" y="4672755"/>
              <a:ext cx="252412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冠词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3" name="文本框 2"/>
          <p:cNvSpPr txBox="true"/>
          <p:nvPr/>
        </p:nvSpPr>
        <p:spPr>
          <a:xfrm>
            <a:off x="2589530" y="1713865"/>
            <a:ext cx="8027035" cy="2379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概</a:t>
            </a:r>
            <a:r>
              <a:rPr lang="en-US" altLang="zh-CN" sz="28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</a:t>
            </a:r>
            <a:r>
              <a:rPr lang="zh-CN" altLang="en-US" sz="28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念</a:t>
            </a:r>
            <a:r>
              <a:rPr lang="zh-CN" altLang="en-US" sz="28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：</a:t>
            </a:r>
            <a:endParaRPr lang="zh-CN" altLang="en-US" sz="28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冠词是一种</a:t>
            </a:r>
            <a:r>
              <a:rPr lang="zh-CN" altLang="en-US" sz="24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虚词</a:t>
            </a: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，置于</a:t>
            </a:r>
            <a:r>
              <a:rPr lang="zh-CN" altLang="en-US" sz="24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名词之前</a:t>
            </a: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r>
              <a:rPr lang="zh-CN" altLang="en-US" sz="24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起限定说明的</a:t>
            </a: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作用。</a:t>
            </a:r>
            <a:endParaRPr lang="zh-CN" altLang="en-US" sz="24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冠词依附于名词而产生功能，因此，</a:t>
            </a:r>
            <a:r>
              <a:rPr lang="zh-CN" altLang="en-US" sz="2400" u="sng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冠词不能离开名词而单独使用</a:t>
            </a: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。</a:t>
            </a:r>
            <a:endParaRPr lang="zh-CN" altLang="en-US" sz="24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l"/>
            </a:pPr>
            <a:endParaRPr lang="zh-CN" altLang="en-US" sz="24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091180" y="4358005"/>
            <a:ext cx="1402080" cy="5340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p>
            <a:pPr indent="0" algn="just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英语冠词</a:t>
            </a:r>
            <a:endParaRPr lang="zh-CN" altLang="en-US" sz="24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776470" y="3723005"/>
            <a:ext cx="324485" cy="196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5220335" y="3611245"/>
            <a:ext cx="2352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不定冠词</a:t>
            </a:r>
            <a:r>
              <a:rPr lang="en-US" altLang="zh-CN" sz="2400"/>
              <a:t> a, an</a:t>
            </a:r>
            <a:endParaRPr lang="en-US" altLang="zh-CN" sz="2400"/>
          </a:p>
        </p:txBody>
      </p:sp>
      <p:sp>
        <p:nvSpPr>
          <p:cNvPr id="7" name="文本框 6"/>
          <p:cNvSpPr txBox="true"/>
          <p:nvPr/>
        </p:nvSpPr>
        <p:spPr>
          <a:xfrm>
            <a:off x="5220335" y="4420235"/>
            <a:ext cx="2254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定冠词</a:t>
            </a:r>
            <a:r>
              <a:rPr lang="en-US" altLang="zh-CN" sz="2400"/>
              <a:t> the</a:t>
            </a:r>
            <a:endParaRPr lang="en-US" altLang="zh-CN" sz="2400"/>
          </a:p>
        </p:txBody>
      </p:sp>
      <p:sp>
        <p:nvSpPr>
          <p:cNvPr id="10" name="文本框 9"/>
          <p:cNvSpPr txBox="true"/>
          <p:nvPr/>
        </p:nvSpPr>
        <p:spPr>
          <a:xfrm>
            <a:off x="5269865" y="5399405"/>
            <a:ext cx="534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零冠词（即不使用冠词的情况）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true"/>
      <p:bldP spid="5" grpId="0" animBg="true"/>
      <p:bldP spid="6" grpId="0"/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031290"/>
            <a:chOff x="4402926" y="1380648"/>
            <a:chExt cx="3405195" cy="1031290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583565"/>
              <a:chOff x="4729130" y="4672755"/>
              <a:chExt cx="3405195" cy="58356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320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冠词的位置</a:t>
                </a:r>
                <a:endParaRPr lang="zh-CN" altLang="en-US" sz="320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</p:grpSp>
      <p:sp>
        <p:nvSpPr>
          <p:cNvPr id="97283" name="文本占位符 97282"/>
          <p:cNvSpPr>
            <a:spLocks noGrp="true" noRot="true"/>
          </p:cNvSpPr>
          <p:nvPr>
            <p:ph type="body" idx="1"/>
          </p:nvPr>
        </p:nvSpPr>
        <p:spPr>
          <a:xfrm>
            <a:off x="1781175" y="2018030"/>
            <a:ext cx="8610600" cy="3346450"/>
          </a:xfrm>
        </p:spPr>
        <p:txBody>
          <a:bodyPr/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3.rather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可位于冠词前或后。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a rather cold day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rather a cold day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4.half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可位于冠词之前，也可位于冠词之后。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half an hour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a half hour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5.all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both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放在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之前。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all the books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>
                <a:latin typeface="Times New Roman" panose="02020603050405020304" pitchFamily="18" charset="0"/>
              </a:rPr>
              <a:t>both the boys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/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9" name="组合 28"/>
          <p:cNvGrpSpPr/>
          <p:nvPr/>
        </p:nvGrpSpPr>
        <p:grpSpPr>
          <a:xfrm>
            <a:off x="4324051" y="2512285"/>
            <a:ext cx="3542625" cy="706755"/>
            <a:chOff x="4729130" y="4672755"/>
            <a:chExt cx="3542625" cy="70675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690887"/>
              <a:ext cx="3542625" cy="436271"/>
              <a:chOff x="4019486" y="4677193"/>
              <a:chExt cx="3971370" cy="489070"/>
            </a:xfrm>
          </p:grpSpPr>
          <p:pic>
            <p:nvPicPr>
              <p:cNvPr id="25" name="图片 24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677194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7564502" y="4677193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true"/>
            <p:nvPr/>
          </p:nvSpPr>
          <p:spPr>
            <a:xfrm>
              <a:off x="5233280" y="4672755"/>
              <a:ext cx="252412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现学现用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文本框 89089"/>
          <p:cNvSpPr txBox="true"/>
          <p:nvPr/>
        </p:nvSpPr>
        <p:spPr>
          <a:xfrm>
            <a:off x="1524000" y="523240"/>
            <a:ext cx="9144000" cy="5811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1.—Could you tell me the way to _______ Johnsons’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please?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—Sorry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we don’t have ________ Johnson here in the village.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C.</a:t>
            </a:r>
            <a:r>
              <a:rPr lang="zh-CN" altLang="en-US" sz="2600" dirty="0">
                <a:latin typeface="Times New Roman" panose="02020603050405020304" pitchFamily="18" charset="0"/>
              </a:rPr>
              <a:t>不填；</a:t>
            </a:r>
            <a:r>
              <a:rPr lang="en-US" altLang="zh-CN" sz="2600">
                <a:latin typeface="Times New Roman" panose="02020603050405020304" pitchFamily="18" charset="0"/>
              </a:rPr>
              <a:t>the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Johnsons’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指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Johnson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一家的房子、诊所等；第二空填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为泛指，“一个叫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Johnson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的人”。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2.I wanted to catch ________ early train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but couldn’t get ________ ride to the station.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</a:t>
            </a:r>
            <a:r>
              <a:rPr lang="en-US" altLang="zh-CN" sz="2600" err="1">
                <a:latin typeface="Times New Roman" panose="02020603050405020304" pitchFamily="18" charset="0"/>
              </a:rPr>
              <a:t>A.an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B./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</a:t>
            </a:r>
            <a:r>
              <a:rPr lang="en-US" altLang="zh-CN" sz="2600" err="1">
                <a:latin typeface="Times New Roman" panose="02020603050405020304" pitchFamily="18" charset="0"/>
              </a:rPr>
              <a:t>C.an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early train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，早班车；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get a ride to...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，搭车去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某地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168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charRg st="168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23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9090">
                                            <p:txEl>
                                              <p:charRg st="230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237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0">
                                            <p:txEl>
                                              <p:charRg st="237" end="3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325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0">
                                            <p:txEl>
                                              <p:charRg st="325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384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9090">
                                            <p:txEl>
                                              <p:charRg st="384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430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9090">
                                            <p:txEl>
                                              <p:charRg st="430" end="4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文本框 90113"/>
          <p:cNvSpPr txBox="true"/>
          <p:nvPr/>
        </p:nvSpPr>
        <p:spPr>
          <a:xfrm>
            <a:off x="1524000" y="0"/>
            <a:ext cx="9144000" cy="609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3.________ walk is expected to last all day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so bring ________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packed lunch.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D.A</a:t>
            </a:r>
            <a:r>
              <a:rPr lang="zh-CN" altLang="en-US" sz="2600" dirty="0">
                <a:latin typeface="Times New Roman" panose="02020603050405020304" pitchFamily="18" charset="0"/>
              </a:rPr>
              <a:t>；不填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walk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指大家都知道的活动；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 packed lunch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，指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外带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一顿午餐。 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4.I like ________ color of your skirt. It is ________ good match for your blouse.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</a:t>
            </a:r>
            <a:r>
              <a:rPr lang="en-US" altLang="zh-CN" sz="2600" err="1">
                <a:latin typeface="Times New Roman" panose="02020603050405020304" pitchFamily="18" charset="0"/>
              </a:rPr>
              <a:t>B.a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      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color of your skirt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，特指你的衬衫的颜色；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good match for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表示和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很搭配。答案：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13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charRg st="134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189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4">
                                            <p:txEl>
                                              <p:charRg st="189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271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14">
                                            <p:txEl>
                                              <p:charRg st="271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336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0114">
                                            <p:txEl>
                                              <p:charRg st="336" end="3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379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0114">
                                            <p:txEl>
                                              <p:charRg st="379" end="4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文本框 91137"/>
          <p:cNvSpPr txBox="true"/>
          <p:nvPr/>
        </p:nvSpPr>
        <p:spPr>
          <a:xfrm>
            <a:off x="1524000" y="0"/>
            <a:ext cx="9144000" cy="6249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5.For him ________ stage is just ________ means of making a living.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</a:t>
            </a:r>
            <a:r>
              <a:rPr lang="en-US" altLang="zh-CN" sz="2600" err="1">
                <a:latin typeface="Times New Roman" panose="02020603050405020304" pitchFamily="18" charset="0"/>
              </a:rPr>
              <a:t>D.a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stage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意为“舞台”，而固定搭配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 means of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则为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“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的方式”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此处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means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单复数同形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6.According to ________ review of 44 studies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American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researchers found that men and women who ate six key foods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daily cut the risk of ________ heart disease by 76%.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        D./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解析：由句意“根据由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44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人组成的调查中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……”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可知，此处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review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表泛指；另外疾病前不加冠词。答案：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12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charRg st="127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169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1138">
                                            <p:txEl>
                                              <p:charRg st="169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198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138">
                                            <p:txEl>
                                              <p:charRg st="198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253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138">
                                            <p:txEl>
                                              <p:charRg st="253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316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1138">
                                            <p:txEl>
                                              <p:charRg st="316" end="3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372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1138">
                                            <p:txEl>
                                              <p:charRg st="372" end="4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431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1138">
                                            <p:txEl>
                                              <p:charRg st="431" end="4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462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1138">
                                            <p:txEl>
                                              <p:charRg st="462" end="4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文本框 92161"/>
          <p:cNvSpPr txBox="true"/>
          <p:nvPr/>
        </p:nvSpPr>
        <p:spPr>
          <a:xfrm>
            <a:off x="1524000" y="404495"/>
            <a:ext cx="9144000" cy="5811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7.Everywhere man has cut down ________ forests in order to grow crops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or to use ________ wood as fuel or as building material.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C./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D./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解析：复数名词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forests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表泛指；下句中的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wood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forests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的，故为特指。答案：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8.—I knocked over my coffee cup. It went right over ________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keyboard.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—You shouldn’t put drinks near ________ computer.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</a:t>
            </a:r>
            <a:r>
              <a:rPr lang="en-US" altLang="zh-CN" sz="2600" err="1">
                <a:latin typeface="Times New Roman" panose="02020603050405020304" pitchFamily="18" charset="0"/>
              </a:rPr>
              <a:t>D.a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解析：表特指要加定冠词；不定冠词可放在单数名词前，泛指一类人或物。答案：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18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charRg st="185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224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162">
                                            <p:txEl>
                                              <p:charRg st="224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238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62">
                                            <p:txEl>
                                              <p:charRg st="238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300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2">
                                            <p:txEl>
                                              <p:charRg st="300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313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62">
                                            <p:txEl>
                                              <p:charRg st="313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366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62">
                                            <p:txEl>
                                              <p:charRg st="366" end="4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414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2162">
                                            <p:txEl>
                                              <p:charRg st="414" end="4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文本框 93185"/>
          <p:cNvSpPr txBox="true"/>
          <p:nvPr/>
        </p:nvSpPr>
        <p:spPr>
          <a:xfrm>
            <a:off x="1524000" y="265430"/>
            <a:ext cx="9144000" cy="6326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9.This book tells ________ life story of John Smith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who left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______ school and worked for a newspaper at the age of 16.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</a:t>
            </a:r>
            <a:r>
              <a:rPr lang="en-US" altLang="zh-CN" sz="2600" err="1">
                <a:latin typeface="Times New Roman" panose="02020603050405020304" pitchFamily="18" charset="0"/>
              </a:rPr>
              <a:t>B.a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 </a:t>
            </a:r>
            <a:r>
              <a:rPr lang="en-US" altLang="zh-CN" sz="2600" err="1">
                <a:latin typeface="Times New Roman" panose="02020603050405020304" pitchFamily="18" charset="0"/>
              </a:rPr>
              <a:t>D.a</a:t>
            </a:r>
            <a:r>
              <a:rPr lang="zh-CN" altLang="en-US" sz="2600" dirty="0">
                <a:latin typeface="Times New Roman" panose="02020603050405020304" pitchFamily="18" charset="0"/>
              </a:rPr>
              <a:t>；不填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解析：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life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后有介词短语作定语特指，故前加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the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leave </a:t>
            </a:r>
            <a:endParaRPr lang="en-US" altLang="zh-CN" sz="26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school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意为“辍学”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10.—Would you mind giving your advice on how to improve our business management?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—If you made ________ most of the equipment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there would be ________ rise in production.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A./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 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make the most of 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指“善加利用”；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rise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作名词，泛指“提升、升高”时前无冠词，但当“提升之人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物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)”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时，前则加不定冠词。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21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3186">
                                            <p:txEl>
                                              <p:charRg st="215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234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186">
                                            <p:txEl>
                                              <p:charRg st="234" end="3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315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86">
                                            <p:txEl>
                                              <p:charRg st="315" end="4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408" end="4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86">
                                            <p:txEl>
                                              <p:charRg st="408" end="4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473" end="5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3186">
                                            <p:txEl>
                                              <p:charRg st="473" end="5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文本框 94209"/>
          <p:cNvSpPr txBox="true"/>
          <p:nvPr/>
        </p:nvSpPr>
        <p:spPr>
          <a:xfrm>
            <a:off x="1524000" y="568325"/>
            <a:ext cx="8686800" cy="48875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11.The salesman said that ________ thief was a young man with ________ brown hair.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  </a:t>
            </a:r>
            <a:r>
              <a:rPr lang="en-US" altLang="zh-CN" sz="2600" err="1">
                <a:latin typeface="Times New Roman" panose="02020603050405020304" pitchFamily="18" charset="0"/>
              </a:rPr>
              <a:t>D.a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解析：此处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thief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为说话双方能领会的；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hair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不可数名词前一般无冠词。     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12.The shop needs more children’s toys in ________ store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for the Children’s Day is just around ________ corner.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B./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in store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意为“贮藏着、准备着”；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around the </a:t>
            </a:r>
            <a:r>
              <a:rPr lang="en-US" altLang="zh-CN" sz="2600" err="1">
                <a:solidFill>
                  <a:schemeClr val="tx2"/>
                </a:solidFill>
                <a:latin typeface="Times New Roman" panose="02020603050405020304" pitchFamily="18" charset="0"/>
              </a:rPr>
              <a:t>corner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意为“在拐角处”；“即将来临”。答案：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13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charRg st="136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187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0">
                                            <p:txEl>
                                              <p:charRg st="187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299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10">
                                            <p:txEl>
                                              <p:charRg st="299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366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4210">
                                            <p:txEl>
                                              <p:charRg st="366" end="4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文本框 95233"/>
          <p:cNvSpPr txBox="true"/>
          <p:nvPr/>
        </p:nvSpPr>
        <p:spPr>
          <a:xfrm>
            <a:off x="1524000" y="506095"/>
            <a:ext cx="9512300" cy="48875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13.—Will ________ sofa do?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—Sure. But if you haven’t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________ chair is OK.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B.a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D./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解析：考查冠词。此处的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sofa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chair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都是泛指一类物品中的任何一件，所以都用不定冠词。此题易误选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14.Tom couldn’t remember the exact date of the storm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but he knew it was ________ Sunday because everybody was at   ________ church.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  B./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C./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解析：根据句意，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 Sunday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表“一个星期天”；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err="1">
                <a:solidFill>
                  <a:schemeClr val="tx2"/>
                </a:solidFill>
                <a:latin typeface="Times New Roman" panose="02020603050405020304" pitchFamily="18" charset="0"/>
              </a:rPr>
              <a:t>be)at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church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意为“做礼拜”。答案：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13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charRg st="133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19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4">
                                            <p:txEl>
                                              <p:charRg st="193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329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234">
                                            <p:txEl>
                                              <p:charRg st="329" end="3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386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234">
                                            <p:txEl>
                                              <p:charRg st="386" end="4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文本框 96257"/>
          <p:cNvSpPr txBox="true"/>
          <p:nvPr/>
        </p:nvSpPr>
        <p:spPr>
          <a:xfrm>
            <a:off x="1905000" y="990600"/>
            <a:ext cx="8305800" cy="296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15.The party last night was ________ great </a:t>
            </a:r>
            <a:r>
              <a:rPr lang="en-US" altLang="zh-CN" sz="2600" err="1">
                <a:latin typeface="Times New Roman" panose="02020603050405020304" pitchFamily="18" charset="0"/>
              </a:rPr>
              <a:t>success.We</a:t>
            </a:r>
            <a:r>
              <a:rPr lang="en-US" altLang="zh-CN" sz="2600">
                <a:latin typeface="Times New Roman" panose="02020603050405020304" pitchFamily="18" charset="0"/>
              </a:rPr>
              <a:t> sang and danced until it came to ________ end at 12∶00.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an  </a:t>
            </a:r>
            <a:r>
              <a:rPr lang="en-US" altLang="zh-CN" sz="2600" err="1">
                <a:latin typeface="Times New Roman" panose="02020603050405020304" pitchFamily="18" charset="0"/>
              </a:rPr>
              <a:t>B.a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an  D./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success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指“成功的人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事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)”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时为可数名词，前可加不定冠词；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come to an end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表示“结束”。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50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58">
                                            <p:txEl>
                                              <p:charRg st="150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12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6258">
                                            <p:txEl>
                                              <p:charRg st="212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/>
          <p:cNvSpPr txBox="true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不定冠词有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a,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an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两种形式；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当紧跟着冠词的单词的发音以</a:t>
            </a:r>
            <a:r>
              <a:rPr lang="zh-CN" altLang="en-US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辅音音素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(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注意:不是</a:t>
            </a:r>
            <a:r>
              <a:rPr lang="zh-CN" altLang="en-US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辅音字母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)时用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当紧跟着冠词的单词的发音以</a:t>
            </a:r>
            <a:r>
              <a:rPr lang="zh-CN" altLang="en-US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元音音素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(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注意:不是</a:t>
            </a:r>
            <a:r>
              <a:rPr lang="zh-CN" altLang="en-US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元音字母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)开头时用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an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u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niversity/ˌ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j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uːnɪˈvɜːrsəti/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u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seful/ˈ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j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uːsfl/ animal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o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ne-eyed /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w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ʌn/ dog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E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uropean/ˌ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j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ʊrəˈpiːən/  car,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an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h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our /ˈ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aʊ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ər/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an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h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onest /ˈ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ɑː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nɪst/  boy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an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X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-ray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/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e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ks/              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an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u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gly /ˈ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ʌ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ɡli/  man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文本框 98305"/>
          <p:cNvSpPr txBox="true"/>
          <p:nvPr/>
        </p:nvSpPr>
        <p:spPr>
          <a:xfrm>
            <a:off x="1676400" y="360363"/>
            <a:ext cx="8839200" cy="63455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单项选择题</a:t>
            </a:r>
            <a:endParaRPr lang="zh-CN" altLang="en-US" sz="2400" dirty="0"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__ book on the desk is ___ useful one.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 The; an 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A; a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The; a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２、</a:t>
            </a:r>
            <a:r>
              <a:rPr lang="en-US" altLang="zh-CN" sz="2400">
                <a:latin typeface="Arial" panose="02080604020202020204" pitchFamily="34" charset="0"/>
              </a:rPr>
              <a:t>__ old lady in brown is __ university professor.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An; a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An; /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The; a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３、</a:t>
            </a:r>
            <a:r>
              <a:rPr lang="en-US" altLang="zh-CN" sz="2400">
                <a:latin typeface="Arial" panose="02080604020202020204" pitchFamily="34" charset="0"/>
              </a:rPr>
              <a:t>——</a:t>
            </a:r>
            <a:r>
              <a:rPr lang="zh-CN" altLang="en-US" sz="2400" dirty="0">
                <a:latin typeface="Arial" panose="02080604020202020204" pitchFamily="34" charset="0"/>
              </a:rPr>
              <a:t>　</a:t>
            </a:r>
            <a:r>
              <a:rPr lang="en-US" altLang="zh-CN" sz="2400">
                <a:latin typeface="Arial" panose="02080604020202020204" pitchFamily="34" charset="0"/>
              </a:rPr>
              <a:t>What can you see by the lake?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latin typeface="Arial" panose="02080604020202020204" pitchFamily="34" charset="0"/>
              </a:rPr>
              <a:t>——</a:t>
            </a:r>
            <a:r>
              <a:rPr lang="zh-CN" altLang="en-US" sz="2400" dirty="0">
                <a:latin typeface="Arial" panose="02080604020202020204" pitchFamily="34" charset="0"/>
              </a:rPr>
              <a:t>　</a:t>
            </a:r>
            <a:r>
              <a:rPr lang="en-US" altLang="zh-CN" sz="2400">
                <a:latin typeface="Arial" panose="02080604020202020204" pitchFamily="34" charset="0"/>
              </a:rPr>
              <a:t>I can see __ old man sitting on the chair.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 an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the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４、</a:t>
            </a:r>
            <a:r>
              <a:rPr lang="en-US" altLang="zh-CN" sz="2400">
                <a:latin typeface="Arial" panose="02080604020202020204" pitchFamily="34" charset="0"/>
              </a:rPr>
              <a:t>Have you had__ lunch yet?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 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/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５、</a:t>
            </a:r>
            <a:r>
              <a:rPr lang="en-US" altLang="zh-CN" sz="2400">
                <a:latin typeface="Arial" panose="02080604020202020204" pitchFamily="34" charset="0"/>
              </a:rPr>
              <a:t>There is __ “f” in the word “wife”.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an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６、</a:t>
            </a:r>
            <a:r>
              <a:rPr lang="en-US" altLang="zh-CN" sz="2400">
                <a:latin typeface="Arial" panose="02080604020202020204" pitchFamily="34" charset="0"/>
              </a:rPr>
              <a:t>He is __ best one in our school.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 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an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</p:txBody>
      </p:sp>
      <p:sp>
        <p:nvSpPr>
          <p:cNvPr id="98307" name="矩形 98306"/>
          <p:cNvSpPr/>
          <p:nvPr/>
        </p:nvSpPr>
        <p:spPr>
          <a:xfrm>
            <a:off x="5715000" y="561975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8" name="矩形 98307"/>
          <p:cNvSpPr/>
          <p:nvPr/>
        </p:nvSpPr>
        <p:spPr>
          <a:xfrm>
            <a:off x="3581400" y="45720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9" name="矩形 98308"/>
          <p:cNvSpPr/>
          <p:nvPr/>
        </p:nvSpPr>
        <p:spPr>
          <a:xfrm>
            <a:off x="4343400" y="36576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0" name="矩形 98309"/>
          <p:cNvSpPr/>
          <p:nvPr/>
        </p:nvSpPr>
        <p:spPr>
          <a:xfrm>
            <a:off x="4495800" y="27432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1" name="矩形 98310"/>
          <p:cNvSpPr/>
          <p:nvPr/>
        </p:nvSpPr>
        <p:spPr>
          <a:xfrm>
            <a:off x="3124200" y="54864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2" name="矩形 98311"/>
          <p:cNvSpPr/>
          <p:nvPr/>
        </p:nvSpPr>
        <p:spPr>
          <a:xfrm>
            <a:off x="5715000" y="15240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/>
      <p:bldP spid="98308" grpId="0"/>
      <p:bldP spid="98309" grpId="0"/>
      <p:bldP spid="98310" grpId="0"/>
      <p:bldP spid="98311" grpId="0"/>
      <p:bldP spid="983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文本框 99329"/>
          <p:cNvSpPr txBox="true"/>
          <p:nvPr/>
        </p:nvSpPr>
        <p:spPr>
          <a:xfrm>
            <a:off x="1752600" y="457200"/>
            <a:ext cx="8839200" cy="6129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7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My brother can play __ football well and he can also play __ piano well.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 the;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／   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／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; the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the; the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8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let’s go and have __ walk around __ school.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a; the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/; /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the; a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9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___ boy has broken the window.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The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both A and B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10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You may ask __ old man listening to __ radio under__ tree for__ advice about it.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an; the; the; /   B. the; / ; the; /   C.  The; the; the; /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11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They work in __ same shop. They are paid by __ day.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the; the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a; a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the; /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12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——what is __ plane? </a:t>
            </a:r>
            <a:r>
              <a:rPr lang="zh-CN" altLang="en-US" sz="2400" dirty="0">
                <a:latin typeface="Arial" panose="02080604020202020204" pitchFamily="34" charset="0"/>
              </a:rPr>
              <a:t>　</a:t>
            </a:r>
            <a:r>
              <a:rPr lang="en-US" altLang="zh-CN" sz="2400">
                <a:latin typeface="Arial" panose="02080604020202020204" pitchFamily="34" charset="0"/>
              </a:rPr>
              <a:t>——___ machine that can fly.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the; the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a; the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a; A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</p:txBody>
      </p:sp>
      <p:sp>
        <p:nvSpPr>
          <p:cNvPr id="99331" name="矩形 99330"/>
          <p:cNvSpPr/>
          <p:nvPr/>
        </p:nvSpPr>
        <p:spPr>
          <a:xfrm>
            <a:off x="5257800" y="304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2" name="矩形 99331"/>
          <p:cNvSpPr/>
          <p:nvPr/>
        </p:nvSpPr>
        <p:spPr>
          <a:xfrm>
            <a:off x="6878955" y="14478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3" name="矩形 99332"/>
          <p:cNvSpPr/>
          <p:nvPr/>
        </p:nvSpPr>
        <p:spPr>
          <a:xfrm>
            <a:off x="2362200" y="2362200"/>
            <a:ext cx="441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4" name="矩形 99333"/>
          <p:cNvSpPr/>
          <p:nvPr/>
        </p:nvSpPr>
        <p:spPr>
          <a:xfrm>
            <a:off x="7772400" y="32004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5" name="矩形 99334"/>
          <p:cNvSpPr/>
          <p:nvPr/>
        </p:nvSpPr>
        <p:spPr>
          <a:xfrm>
            <a:off x="9067800" y="45720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6" name="矩形 99335"/>
          <p:cNvSpPr/>
          <p:nvPr/>
        </p:nvSpPr>
        <p:spPr>
          <a:xfrm>
            <a:off x="6705600" y="53340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  <p:bldP spid="99332" grpId="0"/>
      <p:bldP spid="99333" grpId="0"/>
      <p:bldP spid="99334" grpId="0"/>
      <p:bldP spid="99335" grpId="0"/>
      <p:bldP spid="993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文本框 100353"/>
          <p:cNvSpPr txBox="true"/>
          <p:nvPr/>
        </p:nvSpPr>
        <p:spPr>
          <a:xfrm>
            <a:off x="1752600" y="457200"/>
            <a:ext cx="8839200" cy="5975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13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It gave me __ great surprise that he had cooked such__ nice food.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 a; a 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a; /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the; the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14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It’s __ pity to be listened to by nobody.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 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an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15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Failure is __ mother of success.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/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16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__ number of __ students is more than 1,200.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The; the        B. A; the   C.  A; a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en-US" altLang="zh-CN" sz="2400">
                <a:latin typeface="Arial" panose="02080604020202020204" pitchFamily="34" charset="0"/>
              </a:rPr>
              <a:t>17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Ships send __ messages to each other by __ radio.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the; the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/; a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/; /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18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__ orange is __ orange.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The; a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An; /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A; an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</p:txBody>
      </p:sp>
      <p:sp>
        <p:nvSpPr>
          <p:cNvPr id="100355" name="矩形 100354"/>
          <p:cNvSpPr/>
          <p:nvPr/>
        </p:nvSpPr>
        <p:spPr>
          <a:xfrm>
            <a:off x="3962400" y="3048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6" name="矩形 100355"/>
          <p:cNvSpPr/>
          <p:nvPr/>
        </p:nvSpPr>
        <p:spPr>
          <a:xfrm>
            <a:off x="2971800" y="13716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7" name="矩形 100356"/>
          <p:cNvSpPr/>
          <p:nvPr/>
        </p:nvSpPr>
        <p:spPr>
          <a:xfrm>
            <a:off x="3886200" y="23622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8" name="矩形 100357"/>
          <p:cNvSpPr/>
          <p:nvPr/>
        </p:nvSpPr>
        <p:spPr>
          <a:xfrm>
            <a:off x="4343400" y="32004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9" name="矩形 100358"/>
          <p:cNvSpPr/>
          <p:nvPr/>
        </p:nvSpPr>
        <p:spPr>
          <a:xfrm>
            <a:off x="4191000" y="4114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60" name="矩形 100359"/>
          <p:cNvSpPr/>
          <p:nvPr/>
        </p:nvSpPr>
        <p:spPr>
          <a:xfrm>
            <a:off x="2438400" y="51816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/>
      <p:bldP spid="100357" grpId="0"/>
      <p:bldP spid="100358" grpId="0"/>
      <p:bldP spid="100359" grpId="0"/>
      <p:bldP spid="1003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文本框 101377"/>
          <p:cNvSpPr txBox="true"/>
          <p:nvPr/>
        </p:nvSpPr>
        <p:spPr>
          <a:xfrm>
            <a:off x="1752600" y="457200"/>
            <a:ext cx="8839200" cy="596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19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There is __ apple and __ piece of bread on the plate.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 a; a 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an; a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an; the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20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We don’t know she is __ honest girl.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 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an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21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Do you want to be __ artist when you grow up?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an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22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A spaceship flies at about eleven kilometers __ second.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/                    B. a                 C. the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en-US" altLang="zh-CN" sz="2400">
                <a:latin typeface="Arial" panose="02080604020202020204" pitchFamily="34" charset="0"/>
              </a:rPr>
              <a:t>23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Betty is from Beijing. It is __ old city and __ capital of our country.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the; the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an; a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an; the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24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My daughter said the man had hit her on __ face.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         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/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      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</p:txBody>
      </p:sp>
      <p:sp>
        <p:nvSpPr>
          <p:cNvPr id="101379" name="矩形 101378"/>
          <p:cNvSpPr/>
          <p:nvPr/>
        </p:nvSpPr>
        <p:spPr>
          <a:xfrm>
            <a:off x="5715000" y="2286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0" name="矩形 101379"/>
          <p:cNvSpPr/>
          <p:nvPr/>
        </p:nvSpPr>
        <p:spPr>
          <a:xfrm>
            <a:off x="5638800" y="1066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1" name="矩形 101380"/>
          <p:cNvSpPr/>
          <p:nvPr/>
        </p:nvSpPr>
        <p:spPr>
          <a:xfrm>
            <a:off x="5257800" y="19050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2" name="矩形 101381"/>
          <p:cNvSpPr/>
          <p:nvPr/>
        </p:nvSpPr>
        <p:spPr>
          <a:xfrm>
            <a:off x="8991600" y="28194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3" name="矩形 101382"/>
          <p:cNvSpPr/>
          <p:nvPr/>
        </p:nvSpPr>
        <p:spPr>
          <a:xfrm>
            <a:off x="6248400" y="3733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4" name="矩形 101383"/>
          <p:cNvSpPr/>
          <p:nvPr/>
        </p:nvSpPr>
        <p:spPr>
          <a:xfrm>
            <a:off x="8382000" y="5257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380" grpId="0"/>
      <p:bldP spid="101381" grpId="0"/>
      <p:bldP spid="101382" grpId="0"/>
      <p:bldP spid="101383" grpId="0"/>
      <p:bldP spid="10138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文本框 102401"/>
          <p:cNvSpPr txBox="true"/>
          <p:nvPr/>
        </p:nvSpPr>
        <p:spPr>
          <a:xfrm>
            <a:off x="1752600" y="228600"/>
            <a:ext cx="8839200" cy="67049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25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That is __ map of __ world.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 a; a 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the; a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a; the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26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Lesson Four is __ difficult lesson, but it isn’t __ most difficult one in Book 2.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a; the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 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an; the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The; a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27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Mr. Black didn’t go to work yesterday because he was ill in __ bed.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 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     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/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28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What’s that over there? It’s __ boat.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the                    B. an                C. a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en-US" altLang="zh-CN" sz="2400">
                <a:latin typeface="Arial" panose="02080604020202020204" pitchFamily="34" charset="0"/>
              </a:rPr>
              <a:t>29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Mike is __ American boy. He studies in __ </a:t>
            </a:r>
            <a:r>
              <a:rPr lang="en-US" altLang="zh-CN" sz="2400" err="1">
                <a:latin typeface="Arial" panose="02080604020202020204" pitchFamily="34" charset="0"/>
              </a:rPr>
              <a:t>unniversity</a:t>
            </a:r>
            <a:r>
              <a:rPr lang="en-US" altLang="zh-CN" sz="2400">
                <a:latin typeface="Arial" panose="02080604020202020204" pitchFamily="34" charset="0"/>
              </a:rPr>
              <a:t> in Guangdong.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a; an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an; a 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an; the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80604020202020204" pitchFamily="34" charset="0"/>
              </a:rPr>
              <a:t>30</a:t>
            </a:r>
            <a:r>
              <a:rPr lang="zh-CN" altLang="en-US" sz="2400" dirty="0">
                <a:latin typeface="Arial" panose="02080604020202020204" pitchFamily="34" charset="0"/>
              </a:rPr>
              <a:t>、</a:t>
            </a:r>
            <a:r>
              <a:rPr lang="en-US" altLang="zh-CN" sz="2400">
                <a:latin typeface="Arial" panose="02080604020202020204" pitchFamily="34" charset="0"/>
              </a:rPr>
              <a:t>Have you got ___ e</a:t>
            </a:r>
            <a:r>
              <a:rPr lang="en-US" altLang="zh-CN" sz="900">
                <a:latin typeface="Arial" panose="02080604020202020204" pitchFamily="34" charset="0"/>
              </a:rPr>
              <a:t>— </a:t>
            </a:r>
            <a:r>
              <a:rPr lang="en-US" altLang="zh-CN" sz="2400">
                <a:latin typeface="Arial" panose="02080604020202020204" pitchFamily="34" charset="0"/>
              </a:rPr>
              <a:t>mail address?</a:t>
            </a:r>
            <a:endParaRPr lang="en-US" altLang="zh-CN" sz="2400">
              <a:latin typeface="Arial" panose="0208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8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A. a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            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B.  an</a:t>
            </a:r>
            <a:r>
              <a:rPr lang="zh-CN" altLang="en-US" sz="2400" dirty="0">
                <a:solidFill>
                  <a:srgbClr val="0000FF"/>
                </a:solidFill>
                <a:latin typeface="Arial" panose="02080604020202020204" pitchFamily="34" charset="0"/>
              </a:rPr>
              <a:t>　　　　      　</a:t>
            </a:r>
            <a:r>
              <a:rPr lang="en-US" altLang="zh-CN" sz="2400">
                <a:solidFill>
                  <a:srgbClr val="0000FF"/>
                </a:solidFill>
                <a:latin typeface="Arial" panose="02080604020202020204" pitchFamily="34" charset="0"/>
              </a:rPr>
              <a:t>C.  / </a:t>
            </a:r>
            <a:endParaRPr lang="en-US" altLang="zh-CN" sz="2400">
              <a:solidFill>
                <a:srgbClr val="0000FF"/>
              </a:solidFill>
              <a:latin typeface="Arial" panose="02080604020202020204" pitchFamily="34" charset="0"/>
            </a:endParaRPr>
          </a:p>
        </p:txBody>
      </p:sp>
      <p:sp>
        <p:nvSpPr>
          <p:cNvPr id="102403" name="动作按钮: 自定义 102402">
            <a:hlinkClick r:id="" action="ppaction://noaction">
              <a:snd r:embed="rId1" name="projctor.wav"/>
            </a:hlinkClick>
          </p:cNvPr>
          <p:cNvSpPr/>
          <p:nvPr/>
        </p:nvSpPr>
        <p:spPr>
          <a:xfrm>
            <a:off x="9601200" y="6019800"/>
            <a:ext cx="1038225" cy="463550"/>
          </a:xfrm>
          <a:prstGeom prst="actionButtonBlank">
            <a:avLst/>
          </a:prstGeom>
          <a:solidFill>
            <a:srgbClr val="FFFF00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false"/>
          <a:p>
            <a:pPr algn="ctr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Keys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404" name="矩形 102403"/>
          <p:cNvSpPr/>
          <p:nvPr/>
        </p:nvSpPr>
        <p:spPr>
          <a:xfrm>
            <a:off x="3581400" y="1524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5" name="矩形 102404"/>
          <p:cNvSpPr/>
          <p:nvPr/>
        </p:nvSpPr>
        <p:spPr>
          <a:xfrm>
            <a:off x="8991600" y="7620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6" name="矩形 102405"/>
          <p:cNvSpPr/>
          <p:nvPr/>
        </p:nvSpPr>
        <p:spPr>
          <a:xfrm>
            <a:off x="2895600" y="25146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7" name="矩形 102406"/>
          <p:cNvSpPr/>
          <p:nvPr/>
        </p:nvSpPr>
        <p:spPr>
          <a:xfrm>
            <a:off x="6477000" y="3352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8" name="矩形 102407"/>
          <p:cNvSpPr/>
          <p:nvPr/>
        </p:nvSpPr>
        <p:spPr>
          <a:xfrm>
            <a:off x="3657600" y="42672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9" name="矩形 102408"/>
          <p:cNvSpPr/>
          <p:nvPr/>
        </p:nvSpPr>
        <p:spPr>
          <a:xfrm>
            <a:off x="4495800" y="5638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5" grpId="0"/>
      <p:bldP spid="102406" grpId="0"/>
      <p:bldP spid="102407" grpId="0"/>
      <p:bldP spid="102408" grpId="0"/>
      <p:bldP spid="10240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sp>
        <p:nvSpPr>
          <p:cNvPr id="20" name="文本框 19"/>
          <p:cNvSpPr txBox="true"/>
          <p:nvPr/>
        </p:nvSpPr>
        <p:spPr>
          <a:xfrm>
            <a:off x="4133850" y="1624191"/>
            <a:ext cx="392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THANKS</a:t>
            </a:r>
            <a:endParaRPr lang="zh-CN" altLang="en-US" sz="60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2343150" y="2821008"/>
            <a:ext cx="750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感谢各位同学观看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不定冠词常用于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可数名词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单数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一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这个数量，表示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（未曾提到的）一个（人、事、物）。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waiter came in and offered him the menu.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一名服务员进来给他送上了菜单。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9" name="组合 28"/>
          <p:cNvGrpSpPr/>
          <p:nvPr/>
        </p:nvGrpSpPr>
        <p:grpSpPr>
          <a:xfrm>
            <a:off x="4334211" y="847950"/>
            <a:ext cx="3542625" cy="706755"/>
            <a:chOff x="4729130" y="4672755"/>
            <a:chExt cx="3542625" cy="70675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690887"/>
              <a:ext cx="3542625" cy="436271"/>
              <a:chOff x="4019486" y="4677193"/>
              <a:chExt cx="3971370" cy="489070"/>
            </a:xfrm>
          </p:grpSpPr>
          <p:pic>
            <p:nvPicPr>
              <p:cNvPr id="25" name="图片 24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677194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true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7564502" y="4677193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true"/>
            <p:nvPr/>
          </p:nvSpPr>
          <p:spPr>
            <a:xfrm>
              <a:off x="5233280" y="4672755"/>
              <a:ext cx="252412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现学现用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3" name="文本框 22" descr="7b0a202020202262756c6c6574223a20227b5c2263617465676f727949645c223a31303030362c5c2274656d706c61746549645c223a32303233313234397d220a7d0a"/>
          <p:cNvSpPr txBox="true"/>
          <p:nvPr/>
        </p:nvSpPr>
        <p:spPr>
          <a:xfrm>
            <a:off x="588645" y="2145665"/>
            <a:ext cx="113506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Blip>
                <a:blip r:embed="rId7"/>
              </a:buBlip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There’s ________ “u”and ________ “s”in the word “use”.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954905" y="381063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答案：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a; an</a:t>
            </a:r>
            <a:endParaRPr lang="en-US" altLang="zh-CN" sz="24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不定冠词常用于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可数名词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单数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泛指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同类人或物中的任何一个或其中之一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一个，某一个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I didn’t expect him to become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successful writer.           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I’d like to have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an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ice cream.       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boy is in  Grade 1.  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不定冠词常用于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可数名词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单数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表示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一类人或物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She is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girl.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她是女孩。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This is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desk.   这是一张书桌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。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An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optimist always sees the bright side of things.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</a:t>
            </a:r>
            <a:endParaRPr lang="en-US" altLang="zh-CN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乐观的人总是看到事情光明的一面。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true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true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true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true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true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true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true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的基本用法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不定冠词常用于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可数名词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单数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表示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单位数量、速度、价格、比率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等，有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“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每一、每个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之意。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We have six classes </a:t>
            </a:r>
            <a:r>
              <a:rPr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day.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She visits her parents once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week.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itchFamily="2" charset="-122"/>
                <a:sym typeface="+mn-ea"/>
              </a:rPr>
              <a:t>               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false"/>
    </mc:Choice>
    <mc:Fallback>
      <p:transition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11382</Words>
  <Application>WPS 演示</Application>
  <PresentationFormat>宽屏</PresentationFormat>
  <Paragraphs>548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72" baseType="lpstr">
      <vt:lpstr>Arial</vt:lpstr>
      <vt:lpstr>宋体</vt:lpstr>
      <vt:lpstr>Wingdings</vt:lpstr>
      <vt:lpstr>Nimbus Roman No9 L</vt:lpstr>
      <vt:lpstr>南宋书局体</vt:lpstr>
      <vt:lpstr>方正书宋_GBK</vt:lpstr>
      <vt:lpstr>Agency FB</vt:lpstr>
      <vt:lpstr>浪漫雅圆</vt:lpstr>
      <vt:lpstr>Wingdings</vt:lpstr>
      <vt:lpstr>Times New Roman</vt:lpstr>
      <vt:lpstr>黑体</vt:lpstr>
      <vt:lpstr>Times New Roman</vt:lpstr>
      <vt:lpstr>楷体_GB2312</vt:lpstr>
      <vt:lpstr>等线</vt:lpstr>
      <vt:lpstr>仿宋</vt:lpstr>
      <vt:lpstr>微软雅黑</vt:lpstr>
      <vt:lpstr>宋体</vt:lpstr>
      <vt:lpstr>Arial Unicode MS</vt:lpstr>
      <vt:lpstr>等线 Light</vt:lpstr>
      <vt:lpstr>Calibri</vt:lpstr>
      <vt:lpstr>DejaVu Sans</vt:lpstr>
      <vt:lpstr>FreeSans</vt:lpstr>
      <vt:lpstr>方正宋体S-超大字符集</vt:lpstr>
      <vt:lpstr>华文仿宋</vt:lpstr>
      <vt:lpstr>楷体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greatwall</cp:lastModifiedBy>
  <cp:revision>51</cp:revision>
  <dcterms:created xsi:type="dcterms:W3CDTF">2022-06-04T04:12:18Z</dcterms:created>
  <dcterms:modified xsi:type="dcterms:W3CDTF">2022-06-04T04:12:18Z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2052-11.8.2.9864</vt:lpwstr>
  </property>
  <property fmtid="{D5CDD505-2E9C-101B-9397-08002B2CF9AE}" pid="3" name="KSOTemplateUUID">
    <vt:lpwstr>v1.0_mb_GkR862JlHdJW6iBzLz0/lw==</vt:lpwstr>
  </property>
  <property fmtid="{D5CDD505-2E9C-101B-9397-08002B2CF9AE}" pid="4" name="ICV">
    <vt:lpwstr>212E5AE0A9504F41A41243DB522F02F1</vt:lpwstr>
  </property>
</Properties>
</file>