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63" r:id="rId7"/>
    <p:sldId id="262" r:id="rId8"/>
    <p:sldId id="264" r:id="rId9"/>
    <p:sldId id="259" r:id="rId10"/>
    <p:sldId id="265" r:id="rId11"/>
    <p:sldId id="266" r:id="rId12"/>
    <p:sldId id="271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58" r:id="rId23"/>
    <p:sldId id="281" r:id="rId24"/>
    <p:sldId id="282" r:id="rId25"/>
    <p:sldId id="284" r:id="rId26"/>
    <p:sldId id="286" r:id="rId27"/>
    <p:sldId id="287" r:id="rId28"/>
    <p:sldId id="285" r:id="rId29"/>
    <p:sldId id="288" r:id="rId30"/>
    <p:sldId id="290" r:id="rId31"/>
    <p:sldId id="289" r:id="rId32"/>
    <p:sldId id="291" r:id="rId33"/>
    <p:sldId id="292" r:id="rId34"/>
    <p:sldId id="293" r:id="rId35"/>
    <p:sldId id="294" r:id="rId36"/>
    <p:sldId id="297" r:id="rId37"/>
    <p:sldId id="295" r:id="rId38"/>
    <p:sldId id="296" r:id="rId39"/>
    <p:sldId id="298" r:id="rId40"/>
    <p:sldId id="299" r:id="rId41"/>
    <p:sldId id="300" r:id="rId42"/>
    <p:sldId id="301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27" r:id="rId55"/>
    <p:sldId id="328" r:id="rId56"/>
    <p:sldId id="329" r:id="rId57"/>
    <p:sldId id="330" r:id="rId58"/>
    <p:sldId id="331" r:id="rId59"/>
    <p:sldId id="332" r:id="rId60"/>
    <p:sldId id="314" r:id="rId61"/>
    <p:sldId id="315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261" r:id="rId71"/>
  </p:sldIdLst>
  <p:sldSz cx="12192000" cy="6858000"/>
  <p:notesSz cx="6858000" cy="9144000"/>
  <p:embeddedFontLst>
    <p:embeddedFont>
      <p:font typeface="微软雅黑" panose="020B0503020204020204" charset="-122"/>
      <p:regular r:id="rId76"/>
    </p:embeddedFont>
    <p:embeddedFont>
      <p:font typeface="汉仪粗圆简" panose="02010600000101010101" charset="-122"/>
      <p:regular r:id="rId77"/>
    </p:embeddedFont>
    <p:embeddedFont>
      <p:font typeface="汉仪夏日体W" panose="00020600040101010101" charset="-122"/>
      <p:regular r:id="rId78"/>
    </p:embeddedFont>
    <p:embeddedFont>
      <p:font typeface="Arial Unicode MS" panose="020B0604020202020204" charset="-122"/>
      <p:regular r:id="rId79"/>
    </p:embeddedFont>
    <p:embeddedFont>
      <p:font typeface="Calibri" panose="020F0502020204030204" charset="0"/>
      <p:regular r:id="rId80"/>
      <p:bold r:id="rId81"/>
      <p:italic r:id="rId82"/>
      <p:boldItalic r:id="rId83"/>
    </p:embeddedFont>
    <p:embeddedFont>
      <p:font typeface="Arial Black" panose="020B0A04020102020204" pitchFamily="34" charset="0"/>
      <p:bold r:id="rId84"/>
    </p:embeddedFont>
  </p:embeddedFontLst>
  <p:custDataLst>
    <p:tags r:id="rId8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5" Type="http://schemas.openxmlformats.org/officeDocument/2006/relationships/tags" Target="tags/tag314.xml"/><Relationship Id="rId84" Type="http://schemas.openxmlformats.org/officeDocument/2006/relationships/font" Target="fonts/font9.fntdata"/><Relationship Id="rId83" Type="http://schemas.openxmlformats.org/officeDocument/2006/relationships/font" Target="fonts/font8.fntdata"/><Relationship Id="rId82" Type="http://schemas.openxmlformats.org/officeDocument/2006/relationships/font" Target="fonts/font7.fntdata"/><Relationship Id="rId81" Type="http://schemas.openxmlformats.org/officeDocument/2006/relationships/font" Target="fonts/font6.fntdata"/><Relationship Id="rId80" Type="http://schemas.openxmlformats.org/officeDocument/2006/relationships/font" Target="fonts/font5.fntdata"/><Relationship Id="rId8" Type="http://schemas.openxmlformats.org/officeDocument/2006/relationships/slide" Target="slides/slide4.xml"/><Relationship Id="rId79" Type="http://schemas.openxmlformats.org/officeDocument/2006/relationships/font" Target="fonts/font4.fntdata"/><Relationship Id="rId78" Type="http://schemas.openxmlformats.org/officeDocument/2006/relationships/font" Target="fonts/font3.fntdata"/><Relationship Id="rId77" Type="http://schemas.openxmlformats.org/officeDocument/2006/relationships/font" Target="fonts/font2.fntdata"/><Relationship Id="rId76" Type="http://schemas.openxmlformats.org/officeDocument/2006/relationships/font" Target="fonts/font1.fntdata"/><Relationship Id="rId75" Type="http://schemas.openxmlformats.org/officeDocument/2006/relationships/commentAuthors" Target="commentAuthors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4-15T15:11:18.565" idx="1">
    <p:pos x="7616" y="110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5" Type="http://schemas.openxmlformats.org/officeDocument/2006/relationships/tags" Target="../tags/tag90.xml"/><Relationship Id="rId24" Type="http://schemas.openxmlformats.org/officeDocument/2006/relationships/tags" Target="../tags/tag89.xml"/><Relationship Id="rId23" Type="http://schemas.openxmlformats.org/officeDocument/2006/relationships/tags" Target="../tags/tag88.xml"/><Relationship Id="rId22" Type="http://schemas.openxmlformats.org/officeDocument/2006/relationships/tags" Target="../tags/tag87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tags" Target="../tags/tag67.xml"/><Relationship Id="rId19" Type="http://schemas.openxmlformats.org/officeDocument/2006/relationships/tags" Target="../tags/tag84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 userDrawn="1">
            <p:custDataLst>
              <p:tags r:id="rId2"/>
            </p:custDataLst>
          </p:nvPr>
        </p:nvSpPr>
        <p:spPr>
          <a:xfrm>
            <a:off x="9070340" y="0"/>
            <a:ext cx="3121660" cy="2059940"/>
          </a:xfrm>
          <a:custGeom>
            <a:avLst/>
            <a:gdLst>
              <a:gd name="connsiteX0" fmla="*/ 3121594 w 3121594"/>
              <a:gd name="connsiteY0" fmla="*/ 2059935 h 2059935"/>
              <a:gd name="connsiteX1" fmla="*/ 3121594 w 3121594"/>
              <a:gd name="connsiteY1" fmla="*/ 0 h 2059935"/>
              <a:gd name="connsiteX2" fmla="*/ 0 w 3121594"/>
              <a:gd name="connsiteY2" fmla="*/ 0 h 205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1594" h="2059935">
                <a:moveTo>
                  <a:pt x="3121594" y="2059935"/>
                </a:moveTo>
                <a:lnTo>
                  <a:pt x="312159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63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0" y="4744778"/>
            <a:ext cx="5066665" cy="2120842"/>
            <a:chOff x="0" y="5477"/>
            <a:chExt cx="12744" cy="5335"/>
          </a:xfrm>
        </p:grpSpPr>
        <p:sp>
          <p:nvSpPr>
            <p:cNvPr id="23" name="任意多边形: 形状 22"/>
            <p:cNvSpPr/>
            <p:nvPr>
              <p:custDataLst>
                <p:tags r:id="rId4"/>
              </p:custDataLst>
            </p:nvPr>
          </p:nvSpPr>
          <p:spPr>
            <a:xfrm>
              <a:off x="2" y="5477"/>
              <a:ext cx="12742" cy="5335"/>
            </a:xfrm>
            <a:custGeom>
              <a:avLst/>
              <a:gdLst>
                <a:gd name="connsiteX0" fmla="*/ 0 w 7228154"/>
                <a:gd name="connsiteY0" fmla="*/ 0 h 4082474"/>
                <a:gd name="connsiteX1" fmla="*/ 0 w 7228154"/>
                <a:gd name="connsiteY1" fmla="*/ 4082475 h 4082474"/>
                <a:gd name="connsiteX2" fmla="*/ 7228154 w 7228154"/>
                <a:gd name="connsiteY2" fmla="*/ 4082475 h 408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28154" h="4082474">
                  <a:moveTo>
                    <a:pt x="0" y="0"/>
                  </a:moveTo>
                  <a:lnTo>
                    <a:pt x="0" y="4082475"/>
                  </a:lnTo>
                  <a:lnTo>
                    <a:pt x="7228154" y="4082475"/>
                  </a:lnTo>
                  <a:close/>
                </a:path>
              </a:pathLst>
            </a:custGeom>
            <a:solidFill>
              <a:schemeClr val="accent4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4" name="任意多边形: 形状 23"/>
            <p:cNvSpPr/>
            <p:nvPr>
              <p:custDataLst>
                <p:tags r:id="rId5"/>
              </p:custDataLst>
            </p:nvPr>
          </p:nvSpPr>
          <p:spPr>
            <a:xfrm>
              <a:off x="0" y="6151"/>
              <a:ext cx="11383" cy="4661"/>
            </a:xfrm>
            <a:custGeom>
              <a:avLst/>
              <a:gdLst>
                <a:gd name="connsiteX0" fmla="*/ 0 w 7228154"/>
                <a:gd name="connsiteY0" fmla="*/ 0 h 4082474"/>
                <a:gd name="connsiteX1" fmla="*/ 0 w 7228154"/>
                <a:gd name="connsiteY1" fmla="*/ 4082475 h 4082474"/>
                <a:gd name="connsiteX2" fmla="*/ 7228155 w 7228154"/>
                <a:gd name="connsiteY2" fmla="*/ 4082475 h 408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28154" h="4082474">
                  <a:moveTo>
                    <a:pt x="0" y="0"/>
                  </a:moveTo>
                  <a:lnTo>
                    <a:pt x="0" y="4082475"/>
                  </a:lnTo>
                  <a:lnTo>
                    <a:pt x="7228155" y="4082475"/>
                  </a:lnTo>
                  <a:close/>
                </a:path>
              </a:pathLst>
            </a:custGeom>
            <a:solidFill>
              <a:schemeClr val="accent6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5" name="任意多边形: 形状 24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2552700" cy="4409440"/>
          </a:xfrm>
          <a:custGeom>
            <a:avLst/>
            <a:gdLst>
              <a:gd name="connsiteX0" fmla="*/ 0 w 7837895"/>
              <a:gd name="connsiteY0" fmla="*/ 4409530 h 4409529"/>
              <a:gd name="connsiteX1" fmla="*/ 0 w 7837895"/>
              <a:gd name="connsiteY1" fmla="*/ 0 h 4409529"/>
              <a:gd name="connsiteX2" fmla="*/ 7837896 w 7837895"/>
              <a:gd name="connsiteY2" fmla="*/ 0 h 440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895" h="4409529">
                <a:moveTo>
                  <a:pt x="0" y="4409530"/>
                </a:moveTo>
                <a:lnTo>
                  <a:pt x="0" y="0"/>
                </a:lnTo>
                <a:lnTo>
                  <a:pt x="7837896" y="0"/>
                </a:lnTo>
                <a:close/>
              </a:path>
            </a:pathLst>
          </a:custGeom>
          <a:solidFill>
            <a:schemeClr val="accent1"/>
          </a:solidFill>
          <a:ln w="63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>
            <a:off x="2800732" y="3622040"/>
            <a:ext cx="659053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1755527" y="1331623"/>
            <a:ext cx="8680946" cy="2121978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192655" y="3713619"/>
            <a:ext cx="7896859" cy="511698"/>
          </a:xfrm>
        </p:spPr>
        <p:txBody>
          <a:bodyPr lIns="90170" tIns="46990" rIns="90170" bIns="4699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2552700" y="4299889"/>
            <a:ext cx="7107238" cy="51169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2552700" y="4790718"/>
            <a:ext cx="7107238" cy="51169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1" y="0"/>
            <a:ext cx="442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282928">
              <a:shade val="50000"/>
            </a:srgbClr>
          </a:lnRef>
          <a:fillRef idx="1">
            <a:srgbClr val="282928"/>
          </a:fillRef>
          <a:effectRef idx="0">
            <a:srgbClr val="28292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 userDrawn="1">
            <p:custDataLst>
              <p:tags r:id="rId3"/>
            </p:custDataLst>
          </p:nvPr>
        </p:nvSpPr>
        <p:spPr>
          <a:xfrm rot="18900000">
            <a:off x="3955998" y="2955611"/>
            <a:ext cx="946777" cy="94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4"/>
            </p:custDataLst>
          </p:nvPr>
        </p:nvSpPr>
        <p:spPr>
          <a:xfrm rot="18900000">
            <a:off x="4227003" y="3226617"/>
            <a:ext cx="404767" cy="404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rgbClr val="282928">
              <a:shade val="50000"/>
            </a:srgbClr>
          </a:lnRef>
          <a:fillRef idx="1">
            <a:srgbClr val="282928"/>
          </a:fillRef>
          <a:effectRef idx="0">
            <a:srgbClr val="28292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310135" y="2170322"/>
            <a:ext cx="6015208" cy="2357611"/>
          </a:xfrm>
        </p:spPr>
        <p:txBody>
          <a:bodyPr lIns="90000" tIns="46800" rIns="90000" bIns="46800" anchor="ctr" anchorCtr="0">
            <a:normAutofit/>
          </a:bodyPr>
          <a:lstStyle>
            <a:lvl1pPr>
              <a:defRPr sz="7200" u="none" strike="noStrike" kern="1200" cap="none" spc="3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34"/>
          <p:cNvGrpSpPr/>
          <p:nvPr userDrawn="1">
            <p:custDataLst>
              <p:tags r:id="rId2"/>
            </p:custDataLst>
          </p:nvPr>
        </p:nvGrpSpPr>
        <p:grpSpPr>
          <a:xfrm>
            <a:off x="9783683" y="0"/>
            <a:ext cx="2416749" cy="6869016"/>
            <a:chOff x="9761381" y="0"/>
            <a:chExt cx="2416749" cy="6869016"/>
          </a:xfrm>
          <a:solidFill>
            <a:srgbClr val="0894A5"/>
          </a:solidFill>
        </p:grpSpPr>
        <p:sp>
          <p:nvSpPr>
            <p:cNvPr id="7" name="任意多边形: 形状 3"/>
            <p:cNvSpPr/>
            <p:nvPr>
              <p:custDataLst>
                <p:tags r:id="rId3"/>
              </p:custDataLst>
            </p:nvPr>
          </p:nvSpPr>
          <p:spPr>
            <a:xfrm>
              <a:off x="9761381" y="0"/>
              <a:ext cx="2158624" cy="4069248"/>
            </a:xfrm>
            <a:custGeom>
              <a:avLst/>
              <a:gdLst>
                <a:gd name="connsiteX0" fmla="*/ 2158625 w 2158624"/>
                <a:gd name="connsiteY0" fmla="*/ 4069249 h 4069248"/>
                <a:gd name="connsiteX1" fmla="*/ 2158625 w 2158624"/>
                <a:gd name="connsiteY1" fmla="*/ 0 h 4069248"/>
                <a:gd name="connsiteX2" fmla="*/ 0 w 2158624"/>
                <a:gd name="connsiteY2" fmla="*/ 0 h 40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8624" h="4069248">
                  <a:moveTo>
                    <a:pt x="2158625" y="4069249"/>
                  </a:moveTo>
                  <a:lnTo>
                    <a:pt x="2158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6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4"/>
            <p:cNvSpPr/>
            <p:nvPr>
              <p:custDataLst>
                <p:tags r:id="rId4"/>
              </p:custDataLst>
            </p:nvPr>
          </p:nvSpPr>
          <p:spPr>
            <a:xfrm>
              <a:off x="10019506" y="0"/>
              <a:ext cx="2158624" cy="4069248"/>
            </a:xfrm>
            <a:custGeom>
              <a:avLst/>
              <a:gdLst>
                <a:gd name="connsiteX0" fmla="*/ 2158625 w 2158624"/>
                <a:gd name="connsiteY0" fmla="*/ 4069249 h 4069248"/>
                <a:gd name="connsiteX1" fmla="*/ 2158625 w 2158624"/>
                <a:gd name="connsiteY1" fmla="*/ 0 h 4069248"/>
                <a:gd name="connsiteX2" fmla="*/ 0 w 2158624"/>
                <a:gd name="connsiteY2" fmla="*/ 0 h 40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8624" h="4069248">
                  <a:moveTo>
                    <a:pt x="2158625" y="4069249"/>
                  </a:moveTo>
                  <a:lnTo>
                    <a:pt x="2158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5"/>
            <p:cNvSpPr/>
            <p:nvPr>
              <p:custDataLst>
                <p:tags r:id="rId5"/>
              </p:custDataLst>
            </p:nvPr>
          </p:nvSpPr>
          <p:spPr>
            <a:xfrm>
              <a:off x="9837300" y="2473317"/>
              <a:ext cx="2340830" cy="4395699"/>
            </a:xfrm>
            <a:custGeom>
              <a:avLst/>
              <a:gdLst>
                <a:gd name="connsiteX0" fmla="*/ 2340830 w 2340830"/>
                <a:gd name="connsiteY0" fmla="*/ 0 h 4395699"/>
                <a:gd name="connsiteX1" fmla="*/ 2340830 w 2340830"/>
                <a:gd name="connsiteY1" fmla="*/ 4395700 h 4395699"/>
                <a:gd name="connsiteX2" fmla="*/ 0 w 2340830"/>
                <a:gd name="connsiteY2" fmla="*/ 4395700 h 439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0830" h="4395699">
                  <a:moveTo>
                    <a:pt x="2340830" y="0"/>
                  </a:moveTo>
                  <a:lnTo>
                    <a:pt x="2340830" y="4395700"/>
                  </a:lnTo>
                  <a:lnTo>
                    <a:pt x="0" y="4395700"/>
                  </a:lnTo>
                  <a:close/>
                </a:path>
              </a:pathLst>
            </a:custGeom>
            <a:solidFill>
              <a:schemeClr val="accent1"/>
            </a:solidFill>
            <a:ln w="6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" name="任意多边形: 形状 6"/>
          <p:cNvSpPr/>
          <p:nvPr userDrawn="1">
            <p:custDataLst>
              <p:tags r:id="rId6"/>
            </p:custDataLst>
          </p:nvPr>
        </p:nvSpPr>
        <p:spPr>
          <a:xfrm>
            <a:off x="0" y="5755540"/>
            <a:ext cx="965434" cy="1113476"/>
          </a:xfrm>
          <a:custGeom>
            <a:avLst/>
            <a:gdLst>
              <a:gd name="connsiteX0" fmla="*/ 0 w 965434"/>
              <a:gd name="connsiteY0" fmla="*/ 0 h 1113476"/>
              <a:gd name="connsiteX1" fmla="*/ 0 w 965434"/>
              <a:gd name="connsiteY1" fmla="*/ 1113476 h 1113476"/>
              <a:gd name="connsiteX2" fmla="*/ 965434 w 965434"/>
              <a:gd name="connsiteY2" fmla="*/ 1113476 h 111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434" h="1113476">
                <a:moveTo>
                  <a:pt x="0" y="0"/>
                </a:moveTo>
                <a:lnTo>
                  <a:pt x="0" y="1113476"/>
                </a:lnTo>
                <a:lnTo>
                  <a:pt x="965434" y="111347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63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73660" y="4859655"/>
            <a:ext cx="5760085" cy="1998345"/>
            <a:chOff x="4151937" y="5109029"/>
            <a:chExt cx="2721846" cy="944356"/>
          </a:xfrm>
        </p:grpSpPr>
        <p:sp>
          <p:nvSpPr>
            <p:cNvPr id="13" name="等腰三角形 12"/>
            <p:cNvSpPr/>
            <p:nvPr>
              <p:custDataLst>
                <p:tags r:id="rId3"/>
              </p:custDataLst>
            </p:nvPr>
          </p:nvSpPr>
          <p:spPr>
            <a:xfrm>
              <a:off x="4565168" y="5109029"/>
              <a:ext cx="1912727" cy="94435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>
              <p:custDataLst>
                <p:tags r:id="rId4"/>
              </p:custDataLst>
            </p:nvPr>
          </p:nvSpPr>
          <p:spPr>
            <a:xfrm>
              <a:off x="5562405" y="5405929"/>
              <a:ext cx="1311378" cy="647456"/>
            </a:xfrm>
            <a:prstGeom prst="triangle">
              <a:avLst/>
            </a:prstGeom>
            <a:solidFill>
              <a:schemeClr val="accent1">
                <a:alpha val="92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>
              <p:custDataLst>
                <p:tags r:id="rId5"/>
              </p:custDataLst>
            </p:nvPr>
          </p:nvSpPr>
          <p:spPr>
            <a:xfrm>
              <a:off x="4786508" y="5720585"/>
              <a:ext cx="674063" cy="3328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>
              <p:custDataLst>
                <p:tags r:id="rId6"/>
              </p:custDataLst>
            </p:nvPr>
          </p:nvSpPr>
          <p:spPr>
            <a:xfrm>
              <a:off x="4151937" y="5645342"/>
              <a:ext cx="826463" cy="40804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等腰三角形 22"/>
            <p:cNvSpPr/>
            <p:nvPr>
              <p:custDataLst>
                <p:tags r:id="rId7"/>
              </p:custDataLst>
            </p:nvPr>
          </p:nvSpPr>
          <p:spPr>
            <a:xfrm>
              <a:off x="6313124" y="5516676"/>
              <a:ext cx="266605" cy="13162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>
              <p:custDataLst>
                <p:tags r:id="rId8"/>
              </p:custDataLst>
            </p:nvPr>
          </p:nvSpPr>
          <p:spPr>
            <a:xfrm>
              <a:off x="5572277" y="5720585"/>
              <a:ext cx="431377" cy="21298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>
              <p:custDataLst>
                <p:tags r:id="rId9"/>
              </p:custDataLst>
            </p:nvPr>
          </p:nvSpPr>
          <p:spPr>
            <a:xfrm>
              <a:off x="5618478" y="5234511"/>
              <a:ext cx="169487" cy="8368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>
              <p:custDataLst>
                <p:tags r:id="rId10"/>
              </p:custDataLst>
            </p:nvPr>
          </p:nvSpPr>
          <p:spPr>
            <a:xfrm>
              <a:off x="4565168" y="5348993"/>
              <a:ext cx="266605" cy="13162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>
              <p:custDataLst>
                <p:tags r:id="rId11"/>
              </p:custDataLst>
            </p:nvPr>
          </p:nvSpPr>
          <p:spPr>
            <a:xfrm>
              <a:off x="4202503" y="5803305"/>
              <a:ext cx="169487" cy="8368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 userDrawn="1">
            <p:custDataLst>
              <p:tags r:id="rId12"/>
            </p:custDataLst>
          </p:nvPr>
        </p:nvGrpSpPr>
        <p:grpSpPr>
          <a:xfrm rot="10800000">
            <a:off x="6449060" y="0"/>
            <a:ext cx="5737860" cy="1990725"/>
            <a:chOff x="4151937" y="5109029"/>
            <a:chExt cx="2721846" cy="944356"/>
          </a:xfrm>
        </p:grpSpPr>
        <p:sp>
          <p:nvSpPr>
            <p:cNvPr id="29" name="等腰三角形 28"/>
            <p:cNvSpPr/>
            <p:nvPr>
              <p:custDataLst>
                <p:tags r:id="rId13"/>
              </p:custDataLst>
            </p:nvPr>
          </p:nvSpPr>
          <p:spPr>
            <a:xfrm>
              <a:off x="4565168" y="5109029"/>
              <a:ext cx="1912727" cy="94435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等腰三角形 29"/>
            <p:cNvSpPr/>
            <p:nvPr>
              <p:custDataLst>
                <p:tags r:id="rId14"/>
              </p:custDataLst>
            </p:nvPr>
          </p:nvSpPr>
          <p:spPr>
            <a:xfrm>
              <a:off x="5562405" y="5405929"/>
              <a:ext cx="1311378" cy="647456"/>
            </a:xfrm>
            <a:prstGeom prst="triangle">
              <a:avLst/>
            </a:prstGeom>
            <a:solidFill>
              <a:schemeClr val="accent1">
                <a:alpha val="92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>
              <p:custDataLst>
                <p:tags r:id="rId15"/>
              </p:custDataLst>
            </p:nvPr>
          </p:nvSpPr>
          <p:spPr>
            <a:xfrm>
              <a:off x="4786508" y="5720585"/>
              <a:ext cx="674063" cy="3328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>
              <p:custDataLst>
                <p:tags r:id="rId16"/>
              </p:custDataLst>
            </p:nvPr>
          </p:nvSpPr>
          <p:spPr>
            <a:xfrm>
              <a:off x="4151937" y="5645342"/>
              <a:ext cx="826463" cy="40804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>
              <p:custDataLst>
                <p:tags r:id="rId17"/>
              </p:custDataLst>
            </p:nvPr>
          </p:nvSpPr>
          <p:spPr>
            <a:xfrm>
              <a:off x="6313124" y="5516676"/>
              <a:ext cx="266605" cy="13162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>
              <p:custDataLst>
                <p:tags r:id="rId18"/>
              </p:custDataLst>
            </p:nvPr>
          </p:nvSpPr>
          <p:spPr>
            <a:xfrm>
              <a:off x="5572277" y="5720585"/>
              <a:ext cx="431377" cy="21298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>
              <p:custDataLst>
                <p:tags r:id="rId19"/>
              </p:custDataLst>
            </p:nvPr>
          </p:nvSpPr>
          <p:spPr>
            <a:xfrm>
              <a:off x="5618478" y="5234511"/>
              <a:ext cx="169487" cy="8368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>
              <p:custDataLst>
                <p:tags r:id="rId20"/>
              </p:custDataLst>
            </p:nvPr>
          </p:nvSpPr>
          <p:spPr>
            <a:xfrm>
              <a:off x="4565168" y="5348993"/>
              <a:ext cx="266605" cy="13162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>
              <p:custDataLst>
                <p:tags r:id="rId21"/>
              </p:custDataLst>
            </p:nvPr>
          </p:nvSpPr>
          <p:spPr>
            <a:xfrm>
              <a:off x="4202503" y="5803305"/>
              <a:ext cx="169487" cy="8368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2"/>
            </p:custDataLst>
          </p:nvPr>
        </p:nvSpPr>
        <p:spPr>
          <a:xfrm>
            <a:off x="2793365" y="2295525"/>
            <a:ext cx="6605270" cy="1950085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3"/>
          <p:cNvSpPr/>
          <p:nvPr userDrawn="1">
            <p:custDataLst>
              <p:tags r:id="rId2"/>
            </p:custDataLst>
          </p:nvPr>
        </p:nvSpPr>
        <p:spPr>
          <a:xfrm>
            <a:off x="4930775" y="6114415"/>
            <a:ext cx="7261225" cy="664210"/>
          </a:xfrm>
          <a:custGeom>
            <a:avLst/>
            <a:gdLst>
              <a:gd name="connsiteX0" fmla="*/ 0 w 7261225"/>
              <a:gd name="connsiteY0" fmla="*/ 1094740 h 1094740"/>
              <a:gd name="connsiteX1" fmla="*/ 7261225 w 7261225"/>
              <a:gd name="connsiteY1" fmla="*/ 1094740 h 1094740"/>
              <a:gd name="connsiteX2" fmla="*/ 7261225 w 7261225"/>
              <a:gd name="connsiteY2" fmla="*/ 0 h 10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1225" h="1094740">
                <a:moveTo>
                  <a:pt x="0" y="1094740"/>
                </a:moveTo>
                <a:lnTo>
                  <a:pt x="7261225" y="1094740"/>
                </a:lnTo>
                <a:lnTo>
                  <a:pt x="7261225" y="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4"/>
          <p:cNvSpPr/>
          <p:nvPr userDrawn="1">
            <p:custDataLst>
              <p:tags r:id="rId3"/>
            </p:custDataLst>
          </p:nvPr>
        </p:nvSpPr>
        <p:spPr>
          <a:xfrm>
            <a:off x="4930775" y="6193790"/>
            <a:ext cx="7261225" cy="664210"/>
          </a:xfrm>
          <a:custGeom>
            <a:avLst/>
            <a:gdLst>
              <a:gd name="connsiteX0" fmla="*/ 0 w 7261225"/>
              <a:gd name="connsiteY0" fmla="*/ 1094740 h 1094740"/>
              <a:gd name="connsiteX1" fmla="*/ 7261225 w 7261225"/>
              <a:gd name="connsiteY1" fmla="*/ 1094740 h 1094740"/>
              <a:gd name="connsiteX2" fmla="*/ 7261225 w 7261225"/>
              <a:gd name="connsiteY2" fmla="*/ 0 h 10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1225" h="1094740">
                <a:moveTo>
                  <a:pt x="0" y="1094740"/>
                </a:moveTo>
                <a:lnTo>
                  <a:pt x="7261225" y="1094740"/>
                </a:lnTo>
                <a:lnTo>
                  <a:pt x="7261225" y="0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7"/>
          <p:cNvSpPr/>
          <p:nvPr userDrawn="1">
            <p:custDataLst>
              <p:tags r:id="rId4"/>
            </p:custDataLst>
          </p:nvPr>
        </p:nvSpPr>
        <p:spPr>
          <a:xfrm>
            <a:off x="0" y="6148705"/>
            <a:ext cx="7843520" cy="720090"/>
          </a:xfrm>
          <a:custGeom>
            <a:avLst/>
            <a:gdLst>
              <a:gd name="connsiteX0" fmla="*/ 7843520 w 7843519"/>
              <a:gd name="connsiteY0" fmla="*/ 1186815 h 1186815"/>
              <a:gd name="connsiteX1" fmla="*/ 0 w 7843519"/>
              <a:gd name="connsiteY1" fmla="*/ 1186815 h 1186815"/>
              <a:gd name="connsiteX2" fmla="*/ 0 w 7843519"/>
              <a:gd name="connsiteY2" fmla="*/ 0 h 1186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3519" h="1186815">
                <a:moveTo>
                  <a:pt x="7843520" y="1186815"/>
                </a:moveTo>
                <a:lnTo>
                  <a:pt x="0" y="11868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15"/>
          <p:cNvSpPr/>
          <p:nvPr userDrawn="1">
            <p:custDataLst>
              <p:tags r:id="rId3"/>
            </p:custDataLst>
          </p:nvPr>
        </p:nvSpPr>
        <p:spPr>
          <a:xfrm rot="8220000">
            <a:off x="-495300" y="549275"/>
            <a:ext cx="1016635" cy="105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90" h="1128">
                <a:moveTo>
                  <a:pt x="0" y="0"/>
                </a:moveTo>
                <a:lnTo>
                  <a:pt x="1090" y="0"/>
                </a:lnTo>
                <a:lnTo>
                  <a:pt x="38" y="1128"/>
                </a:lnTo>
                <a:lnTo>
                  <a:pt x="0" y="1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0894A5">
              <a:shade val="50000"/>
            </a:srgbClr>
          </a:lnRef>
          <a:fillRef idx="1">
            <a:srgbClr val="0894A5"/>
          </a:fillRef>
          <a:effectRef idx="0">
            <a:srgbClr val="0894A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4"/>
            </p:custDataLst>
          </p:nvPr>
        </p:nvGrpSpPr>
        <p:grpSpPr>
          <a:xfrm rot="0">
            <a:off x="11292205" y="4382135"/>
            <a:ext cx="899160" cy="2477770"/>
            <a:chOff x="17783" y="6171"/>
            <a:chExt cx="1416" cy="4632"/>
          </a:xfrm>
        </p:grpSpPr>
        <p:sp>
          <p:nvSpPr>
            <p:cNvPr id="12" name="任意多边形 11"/>
            <p:cNvSpPr/>
            <p:nvPr>
              <p:custDataLst>
                <p:tags r:id="rId5"/>
              </p:custDataLst>
            </p:nvPr>
          </p:nvSpPr>
          <p:spPr>
            <a:xfrm>
              <a:off x="17783" y="6641"/>
              <a:ext cx="1417" cy="4162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1" h="7481">
                  <a:moveTo>
                    <a:pt x="3741" y="0"/>
                  </a:moveTo>
                  <a:lnTo>
                    <a:pt x="3741" y="1"/>
                  </a:lnTo>
                  <a:lnTo>
                    <a:pt x="3741" y="7481"/>
                  </a:lnTo>
                  <a:lnTo>
                    <a:pt x="3741" y="7481"/>
                  </a:lnTo>
                  <a:lnTo>
                    <a:pt x="0" y="374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rgbClr val="0894A5">
                <a:shade val="50000"/>
              </a:srgbClr>
            </a:lnRef>
            <a:fillRef idx="1">
              <a:srgbClr val="0894A5"/>
            </a:fillRef>
            <a:effectRef idx="0">
              <a:srgbClr val="0894A5"/>
            </a:effectRef>
            <a:fontRef idx="minor">
              <a:sysClr val="window" lastClr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17783" y="6171"/>
              <a:ext cx="1417" cy="4162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1" h="7481">
                  <a:moveTo>
                    <a:pt x="3741" y="0"/>
                  </a:moveTo>
                  <a:lnTo>
                    <a:pt x="3741" y="1"/>
                  </a:lnTo>
                  <a:lnTo>
                    <a:pt x="3741" y="7481"/>
                  </a:lnTo>
                  <a:lnTo>
                    <a:pt x="3741" y="7481"/>
                  </a:lnTo>
                  <a:lnTo>
                    <a:pt x="0" y="374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0894A5">
                <a:shade val="50000"/>
              </a:srgbClr>
            </a:lnRef>
            <a:fillRef idx="1">
              <a:srgbClr val="0894A5"/>
            </a:fillRef>
            <a:effectRef idx="0">
              <a:srgbClr val="0894A5"/>
            </a:effectRef>
            <a:fontRef idx="minor">
              <a:sysClr val="window" lastClr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0">
            <a:off x="7926070" y="6221730"/>
            <a:ext cx="4265930" cy="640080"/>
            <a:chOff x="6681" y="8932"/>
            <a:chExt cx="12521" cy="1880"/>
          </a:xfrm>
        </p:grpSpPr>
        <p:sp>
          <p:nvSpPr>
            <p:cNvPr id="12" name="任意多边形: 形状 3"/>
            <p:cNvSpPr/>
            <p:nvPr>
              <p:custDataLst>
                <p:tags r:id="rId3"/>
              </p:custDataLst>
            </p:nvPr>
          </p:nvSpPr>
          <p:spPr>
            <a:xfrm>
              <a:off x="6681" y="8932"/>
              <a:ext cx="12521" cy="1880"/>
            </a:xfrm>
            <a:custGeom>
              <a:avLst/>
              <a:gdLst>
                <a:gd name="connsiteX0" fmla="*/ 0 w 7261225"/>
                <a:gd name="connsiteY0" fmla="*/ 1094740 h 1094740"/>
                <a:gd name="connsiteX1" fmla="*/ 7261225 w 7261225"/>
                <a:gd name="connsiteY1" fmla="*/ 1094740 h 1094740"/>
                <a:gd name="connsiteX2" fmla="*/ 7261225 w 7261225"/>
                <a:gd name="connsiteY2" fmla="*/ 0 h 109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225" h="1094740">
                  <a:moveTo>
                    <a:pt x="0" y="1094740"/>
                  </a:moveTo>
                  <a:lnTo>
                    <a:pt x="7261225" y="1094740"/>
                  </a:lnTo>
                  <a:lnTo>
                    <a:pt x="7261225" y="0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4"/>
            <p:cNvSpPr/>
            <p:nvPr>
              <p:custDataLst>
                <p:tags r:id="rId4"/>
              </p:custDataLst>
            </p:nvPr>
          </p:nvSpPr>
          <p:spPr>
            <a:xfrm>
              <a:off x="7765" y="9076"/>
              <a:ext cx="11435" cy="1724"/>
            </a:xfrm>
            <a:custGeom>
              <a:avLst/>
              <a:gdLst>
                <a:gd name="connsiteX0" fmla="*/ 0 w 7261225"/>
                <a:gd name="connsiteY0" fmla="*/ 1094740 h 1094740"/>
                <a:gd name="connsiteX1" fmla="*/ 7261225 w 7261225"/>
                <a:gd name="connsiteY1" fmla="*/ 1094740 h 1094740"/>
                <a:gd name="connsiteX2" fmla="*/ 7261225 w 7261225"/>
                <a:gd name="connsiteY2" fmla="*/ 0 h 109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225" h="1094740">
                  <a:moveTo>
                    <a:pt x="0" y="1094740"/>
                  </a:moveTo>
                  <a:lnTo>
                    <a:pt x="7261225" y="1094740"/>
                  </a:lnTo>
                  <a:lnTo>
                    <a:pt x="7261225" y="0"/>
                  </a:lnTo>
                  <a:close/>
                </a:path>
              </a:pathLst>
            </a:custGeom>
            <a:solidFill>
              <a:schemeClr val="accent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4" name="任意多边形: 形状 9"/>
          <p:cNvSpPr/>
          <p:nvPr userDrawn="1">
            <p:custDataLst>
              <p:tags r:id="rId5"/>
            </p:custDataLst>
          </p:nvPr>
        </p:nvSpPr>
        <p:spPr>
          <a:xfrm>
            <a:off x="11525250" y="0"/>
            <a:ext cx="666750" cy="769620"/>
          </a:xfrm>
          <a:custGeom>
            <a:avLst/>
            <a:gdLst>
              <a:gd name="connsiteX0" fmla="*/ 969010 w 969009"/>
              <a:gd name="connsiteY0" fmla="*/ 1117600 h 1117600"/>
              <a:gd name="connsiteX1" fmla="*/ 969010 w 969009"/>
              <a:gd name="connsiteY1" fmla="*/ 0 h 1117600"/>
              <a:gd name="connsiteX2" fmla="*/ 0 w 969009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009" h="1117600">
                <a:moveTo>
                  <a:pt x="969010" y="1117600"/>
                </a:moveTo>
                <a:lnTo>
                  <a:pt x="96901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3"/>
          <p:cNvSpPr/>
          <p:nvPr userDrawn="1">
            <p:custDataLst>
              <p:tags r:id="rId2"/>
            </p:custDataLst>
          </p:nvPr>
        </p:nvSpPr>
        <p:spPr>
          <a:xfrm>
            <a:off x="4930775" y="6388735"/>
            <a:ext cx="7261225" cy="419100"/>
          </a:xfrm>
          <a:custGeom>
            <a:avLst/>
            <a:gdLst>
              <a:gd name="connsiteX0" fmla="*/ 0 w 7261225"/>
              <a:gd name="connsiteY0" fmla="*/ 1094740 h 1094740"/>
              <a:gd name="connsiteX1" fmla="*/ 7261225 w 7261225"/>
              <a:gd name="connsiteY1" fmla="*/ 1094740 h 1094740"/>
              <a:gd name="connsiteX2" fmla="*/ 7261225 w 7261225"/>
              <a:gd name="connsiteY2" fmla="*/ 0 h 10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1225" h="1094740">
                <a:moveTo>
                  <a:pt x="0" y="1094740"/>
                </a:moveTo>
                <a:lnTo>
                  <a:pt x="7261225" y="1094740"/>
                </a:lnTo>
                <a:lnTo>
                  <a:pt x="7261225" y="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4"/>
          <p:cNvSpPr/>
          <p:nvPr userDrawn="1">
            <p:custDataLst>
              <p:tags r:id="rId3"/>
            </p:custDataLst>
          </p:nvPr>
        </p:nvSpPr>
        <p:spPr>
          <a:xfrm>
            <a:off x="4930775" y="6438900"/>
            <a:ext cx="7261225" cy="419100"/>
          </a:xfrm>
          <a:custGeom>
            <a:avLst/>
            <a:gdLst>
              <a:gd name="connsiteX0" fmla="*/ 0 w 7261225"/>
              <a:gd name="connsiteY0" fmla="*/ 1094740 h 1094740"/>
              <a:gd name="connsiteX1" fmla="*/ 7261225 w 7261225"/>
              <a:gd name="connsiteY1" fmla="*/ 1094740 h 1094740"/>
              <a:gd name="connsiteX2" fmla="*/ 7261225 w 7261225"/>
              <a:gd name="connsiteY2" fmla="*/ 0 h 10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1225" h="1094740">
                <a:moveTo>
                  <a:pt x="0" y="1094740"/>
                </a:moveTo>
                <a:lnTo>
                  <a:pt x="7261225" y="1094740"/>
                </a:lnTo>
                <a:lnTo>
                  <a:pt x="7261225" y="0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7"/>
          <p:cNvSpPr/>
          <p:nvPr userDrawn="1">
            <p:custDataLst>
              <p:tags r:id="rId4"/>
            </p:custDataLst>
          </p:nvPr>
        </p:nvSpPr>
        <p:spPr>
          <a:xfrm>
            <a:off x="0" y="6414135"/>
            <a:ext cx="7843520" cy="454660"/>
          </a:xfrm>
          <a:custGeom>
            <a:avLst/>
            <a:gdLst>
              <a:gd name="connsiteX0" fmla="*/ 7843520 w 7843519"/>
              <a:gd name="connsiteY0" fmla="*/ 1186815 h 1186815"/>
              <a:gd name="connsiteX1" fmla="*/ 0 w 7843519"/>
              <a:gd name="connsiteY1" fmla="*/ 1186815 h 1186815"/>
              <a:gd name="connsiteX2" fmla="*/ 0 w 7843519"/>
              <a:gd name="connsiteY2" fmla="*/ 0 h 1186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3519" h="1186815">
                <a:moveTo>
                  <a:pt x="7843520" y="1186815"/>
                </a:moveTo>
                <a:lnTo>
                  <a:pt x="0" y="11868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7"/>
          <p:cNvSpPr/>
          <p:nvPr userDrawn="1">
            <p:custDataLst>
              <p:tags r:id="rId2"/>
            </p:custDataLst>
          </p:nvPr>
        </p:nvSpPr>
        <p:spPr>
          <a:xfrm rot="10800000">
            <a:off x="568960" y="0"/>
            <a:ext cx="11623040" cy="454660"/>
          </a:xfrm>
          <a:custGeom>
            <a:avLst/>
            <a:gdLst>
              <a:gd name="connsiteX0" fmla="*/ 7843520 w 7843519"/>
              <a:gd name="connsiteY0" fmla="*/ 1186815 h 1186815"/>
              <a:gd name="connsiteX1" fmla="*/ 0 w 7843519"/>
              <a:gd name="connsiteY1" fmla="*/ 1186815 h 1186815"/>
              <a:gd name="connsiteX2" fmla="*/ 0 w 7843519"/>
              <a:gd name="connsiteY2" fmla="*/ 0 h 1186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3519" h="1186815">
                <a:moveTo>
                  <a:pt x="7843520" y="1186815"/>
                </a:moveTo>
                <a:lnTo>
                  <a:pt x="0" y="11868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 rot="10800000">
            <a:off x="-635" y="0"/>
            <a:ext cx="4265930" cy="640080"/>
            <a:chOff x="6681" y="8932"/>
            <a:chExt cx="12521" cy="1880"/>
          </a:xfrm>
        </p:grpSpPr>
        <p:sp>
          <p:nvSpPr>
            <p:cNvPr id="14" name="任意多边形: 形状 3"/>
            <p:cNvSpPr/>
            <p:nvPr>
              <p:custDataLst>
                <p:tags r:id="rId4"/>
              </p:custDataLst>
            </p:nvPr>
          </p:nvSpPr>
          <p:spPr>
            <a:xfrm>
              <a:off x="6681" y="8932"/>
              <a:ext cx="12521" cy="1880"/>
            </a:xfrm>
            <a:custGeom>
              <a:avLst/>
              <a:gdLst>
                <a:gd name="connsiteX0" fmla="*/ 0 w 7261225"/>
                <a:gd name="connsiteY0" fmla="*/ 1094740 h 1094740"/>
                <a:gd name="connsiteX1" fmla="*/ 7261225 w 7261225"/>
                <a:gd name="connsiteY1" fmla="*/ 1094740 h 1094740"/>
                <a:gd name="connsiteX2" fmla="*/ 7261225 w 7261225"/>
                <a:gd name="connsiteY2" fmla="*/ 0 h 109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225" h="1094740">
                  <a:moveTo>
                    <a:pt x="0" y="1094740"/>
                  </a:moveTo>
                  <a:lnTo>
                    <a:pt x="7261225" y="1094740"/>
                  </a:lnTo>
                  <a:lnTo>
                    <a:pt x="7261225" y="0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4"/>
            <p:cNvSpPr/>
            <p:nvPr>
              <p:custDataLst>
                <p:tags r:id="rId5"/>
              </p:custDataLst>
            </p:nvPr>
          </p:nvSpPr>
          <p:spPr>
            <a:xfrm>
              <a:off x="7765" y="9076"/>
              <a:ext cx="11435" cy="1724"/>
            </a:xfrm>
            <a:custGeom>
              <a:avLst/>
              <a:gdLst>
                <a:gd name="connsiteX0" fmla="*/ 0 w 7261225"/>
                <a:gd name="connsiteY0" fmla="*/ 1094740 h 1094740"/>
                <a:gd name="connsiteX1" fmla="*/ 7261225 w 7261225"/>
                <a:gd name="connsiteY1" fmla="*/ 1094740 h 1094740"/>
                <a:gd name="connsiteX2" fmla="*/ 7261225 w 7261225"/>
                <a:gd name="connsiteY2" fmla="*/ 0 h 109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225" h="1094740">
                  <a:moveTo>
                    <a:pt x="0" y="1094740"/>
                  </a:moveTo>
                  <a:lnTo>
                    <a:pt x="7261225" y="1094740"/>
                  </a:lnTo>
                  <a:lnTo>
                    <a:pt x="7261225" y="0"/>
                  </a:lnTo>
                  <a:close/>
                </a:path>
              </a:pathLst>
            </a:custGeom>
            <a:solidFill>
              <a:schemeClr val="accent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3"/>
          <p:cNvSpPr/>
          <p:nvPr userDrawn="1">
            <p:custDataLst>
              <p:tags r:id="rId2"/>
            </p:custDataLst>
          </p:nvPr>
        </p:nvSpPr>
        <p:spPr>
          <a:xfrm>
            <a:off x="4930775" y="6388735"/>
            <a:ext cx="7261225" cy="419100"/>
          </a:xfrm>
          <a:custGeom>
            <a:avLst/>
            <a:gdLst>
              <a:gd name="connsiteX0" fmla="*/ 0 w 7261225"/>
              <a:gd name="connsiteY0" fmla="*/ 1094740 h 1094740"/>
              <a:gd name="connsiteX1" fmla="*/ 7261225 w 7261225"/>
              <a:gd name="connsiteY1" fmla="*/ 1094740 h 1094740"/>
              <a:gd name="connsiteX2" fmla="*/ 7261225 w 7261225"/>
              <a:gd name="connsiteY2" fmla="*/ 0 h 10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1225" h="1094740">
                <a:moveTo>
                  <a:pt x="0" y="1094740"/>
                </a:moveTo>
                <a:lnTo>
                  <a:pt x="7261225" y="1094740"/>
                </a:lnTo>
                <a:lnTo>
                  <a:pt x="7261225" y="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4"/>
          <p:cNvSpPr/>
          <p:nvPr userDrawn="1">
            <p:custDataLst>
              <p:tags r:id="rId3"/>
            </p:custDataLst>
          </p:nvPr>
        </p:nvSpPr>
        <p:spPr>
          <a:xfrm>
            <a:off x="4930775" y="6438900"/>
            <a:ext cx="7261225" cy="419100"/>
          </a:xfrm>
          <a:custGeom>
            <a:avLst/>
            <a:gdLst>
              <a:gd name="connsiteX0" fmla="*/ 0 w 7261225"/>
              <a:gd name="connsiteY0" fmla="*/ 1094740 h 1094740"/>
              <a:gd name="connsiteX1" fmla="*/ 7261225 w 7261225"/>
              <a:gd name="connsiteY1" fmla="*/ 1094740 h 1094740"/>
              <a:gd name="connsiteX2" fmla="*/ 7261225 w 7261225"/>
              <a:gd name="connsiteY2" fmla="*/ 0 h 10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1225" h="1094740">
                <a:moveTo>
                  <a:pt x="0" y="1094740"/>
                </a:moveTo>
                <a:lnTo>
                  <a:pt x="7261225" y="1094740"/>
                </a:lnTo>
                <a:lnTo>
                  <a:pt x="7261225" y="0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7"/>
          <p:cNvSpPr/>
          <p:nvPr userDrawn="1">
            <p:custDataLst>
              <p:tags r:id="rId4"/>
            </p:custDataLst>
          </p:nvPr>
        </p:nvSpPr>
        <p:spPr>
          <a:xfrm>
            <a:off x="0" y="6414135"/>
            <a:ext cx="7843520" cy="454660"/>
          </a:xfrm>
          <a:custGeom>
            <a:avLst/>
            <a:gdLst>
              <a:gd name="connsiteX0" fmla="*/ 7843520 w 7843519"/>
              <a:gd name="connsiteY0" fmla="*/ 1186815 h 1186815"/>
              <a:gd name="connsiteX1" fmla="*/ 0 w 7843519"/>
              <a:gd name="connsiteY1" fmla="*/ 1186815 h 1186815"/>
              <a:gd name="connsiteX2" fmla="*/ 0 w 7843519"/>
              <a:gd name="connsiteY2" fmla="*/ 0 h 1186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3519" h="1186815">
                <a:moveTo>
                  <a:pt x="7843520" y="1186815"/>
                </a:moveTo>
                <a:lnTo>
                  <a:pt x="0" y="11868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 rot="10800000">
            <a:off x="10848975" y="3707765"/>
            <a:ext cx="1343025" cy="3265170"/>
            <a:chOff x="0" y="606"/>
            <a:chExt cx="1437" cy="8628"/>
          </a:xfrm>
        </p:grpSpPr>
        <p:sp>
          <p:nvSpPr>
            <p:cNvPr id="14" name="等腰三角形 13"/>
            <p:cNvSpPr/>
            <p:nvPr>
              <p:custDataLst>
                <p:tags r:id="rId4"/>
              </p:custDataLst>
            </p:nvPr>
          </p:nvSpPr>
          <p:spPr>
            <a:xfrm rot="5400000">
              <a:off x="-3067" y="3673"/>
              <a:ext cx="7571" cy="1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1C313C">
                <a:shade val="50000"/>
              </a:srgbClr>
            </a:lnRef>
            <a:fillRef idx="1">
              <a:srgbClr val="1C313C"/>
            </a:fillRef>
            <a:effectRef idx="0">
              <a:srgbClr val="1C313C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>
              <p:custDataLst>
                <p:tags r:id="rId5"/>
              </p:custDataLst>
            </p:nvPr>
          </p:nvSpPr>
          <p:spPr>
            <a:xfrm rot="5400000">
              <a:off x="-3067" y="4730"/>
              <a:ext cx="7571" cy="143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1C313C">
                <a:shade val="50000"/>
              </a:srgbClr>
            </a:lnRef>
            <a:fillRef idx="1">
              <a:srgbClr val="1C313C"/>
            </a:fillRef>
            <a:effectRef idx="0">
              <a:srgbClr val="1C313C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>
            <p:custDataLst>
              <p:tags r:id="rId6"/>
            </p:custDataLst>
          </p:nvPr>
        </p:nvGrpSpPr>
        <p:grpSpPr>
          <a:xfrm rot="0">
            <a:off x="0" y="113665"/>
            <a:ext cx="1343025" cy="3265170"/>
            <a:chOff x="0" y="606"/>
            <a:chExt cx="1437" cy="8628"/>
          </a:xfrm>
        </p:grpSpPr>
        <p:sp>
          <p:nvSpPr>
            <p:cNvPr id="17" name="等腰三角形 16"/>
            <p:cNvSpPr/>
            <p:nvPr>
              <p:custDataLst>
                <p:tags r:id="rId7"/>
              </p:custDataLst>
            </p:nvPr>
          </p:nvSpPr>
          <p:spPr>
            <a:xfrm rot="5400000">
              <a:off x="-3067" y="3673"/>
              <a:ext cx="7571" cy="1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1C313C">
                <a:shade val="50000"/>
              </a:srgbClr>
            </a:lnRef>
            <a:fillRef idx="1">
              <a:srgbClr val="1C313C"/>
            </a:fillRef>
            <a:effectRef idx="0">
              <a:srgbClr val="1C313C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>
              <p:custDataLst>
                <p:tags r:id="rId8"/>
              </p:custDataLst>
            </p:nvPr>
          </p:nvSpPr>
          <p:spPr>
            <a:xfrm rot="5400000">
              <a:off x="-3067" y="4730"/>
              <a:ext cx="7571" cy="143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1C313C">
                <a:shade val="50000"/>
              </a:srgbClr>
            </a:lnRef>
            <a:fillRef idx="1">
              <a:srgbClr val="1C313C"/>
            </a:fillRef>
            <a:effectRef idx="0">
              <a:srgbClr val="1C313C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9.xml"/><Relationship Id="rId23" Type="http://schemas.openxmlformats.org/officeDocument/2006/relationships/tags" Target="../tags/tag168.xml"/><Relationship Id="rId22" Type="http://schemas.openxmlformats.org/officeDocument/2006/relationships/tags" Target="../tags/tag167.xml"/><Relationship Id="rId21" Type="http://schemas.openxmlformats.org/officeDocument/2006/relationships/tags" Target="../tags/tag166.xml"/><Relationship Id="rId20" Type="http://schemas.openxmlformats.org/officeDocument/2006/relationships/tags" Target="../tags/tag165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64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15.xml"/><Relationship Id="rId3" Type="http://schemas.openxmlformats.org/officeDocument/2006/relationships/image" Target="../media/image1.png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21.xml"/><Relationship Id="rId3" Type="http://schemas.openxmlformats.org/officeDocument/2006/relationships/image" Target="../media/image1.png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4.xml"/><Relationship Id="rId6" Type="http://schemas.openxmlformats.org/officeDocument/2006/relationships/tags" Target="../tags/tag224.xml"/><Relationship Id="rId5" Type="http://schemas.openxmlformats.org/officeDocument/2006/relationships/hyperlink" Target="http://www.yygrammar.com/&#34987;&#24378;&#35843;&#37096;&#20998;" TargetMode="External"/><Relationship Id="rId4" Type="http://schemas.openxmlformats.org/officeDocument/2006/relationships/hyperlink" Target="http://www.yygrammar.com/Article/it/Index.htm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28.xml"/><Relationship Id="rId3" Type="http://schemas.openxmlformats.org/officeDocument/2006/relationships/image" Target="../media/image1.png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7" Type="http://schemas.openxmlformats.org/officeDocument/2006/relationships/slideLayout" Target="../slideLayouts/slideLayout17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37.xml"/><Relationship Id="rId2" Type="http://schemas.openxmlformats.org/officeDocument/2006/relationships/image" Target="../media/image3.png"/><Relationship Id="rId1" Type="http://schemas.openxmlformats.org/officeDocument/2006/relationships/tags" Target="../tags/tag23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39.xml"/><Relationship Id="rId2" Type="http://schemas.openxmlformats.org/officeDocument/2006/relationships/image" Target="../media/image3.png"/><Relationship Id="rId1" Type="http://schemas.openxmlformats.org/officeDocument/2006/relationships/tags" Target="../tags/tag238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47.xml"/><Relationship Id="rId2" Type="http://schemas.openxmlformats.org/officeDocument/2006/relationships/image" Target="../media/image4.jpeg"/><Relationship Id="rId1" Type="http://schemas.openxmlformats.org/officeDocument/2006/relationships/tags" Target="../tags/tag24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49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tags" Target="../tags/tag24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0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3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69.xml"/><Relationship Id="rId1" Type="http://schemas.openxmlformats.org/officeDocument/2006/relationships/tags" Target="../tags/tag26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20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2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313.xml"/><Relationship Id="rId1" Type="http://schemas.openxmlformats.org/officeDocument/2006/relationships/tags" Target="../tags/tag3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05.xml"/><Relationship Id="rId3" Type="http://schemas.openxmlformats.org/officeDocument/2006/relationships/image" Target="../media/image1.png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08.xml"/><Relationship Id="rId3" Type="http://schemas.openxmlformats.org/officeDocument/2006/relationships/image" Target="../media/image1.png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211.xml"/><Relationship Id="rId4" Type="http://schemas.openxmlformats.org/officeDocument/2006/relationships/hyperlink" Target="http://www.yygrammar.com/Article/it/Index.htm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大学英语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 sz="3200"/>
              <a:t>Lesson 3  </a:t>
            </a:r>
            <a:r>
              <a:rPr lang="zh-CN" altLang="en-US" sz="3200"/>
              <a:t>代词</a:t>
            </a:r>
            <a:endParaRPr lang="zh-CN" altLang="en-US" sz="3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主讲人：周丽莉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文本框 31745"/>
          <p:cNvSpPr txBox="1"/>
          <p:nvPr/>
        </p:nvSpPr>
        <p:spPr>
          <a:xfrm>
            <a:off x="1610360" y="1198880"/>
            <a:ext cx="9144000" cy="1863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Arial" panose="020B0604020202020204" pitchFamily="34" charset="0"/>
              </a:rPr>
              <a:t>I</a:t>
            </a:r>
            <a:r>
              <a:rPr lang="en-US" altLang="zh-CN" sz="3200" b="1">
                <a:latin typeface="Arial" panose="020B0604020202020204" pitchFamily="34" charset="0"/>
              </a:rPr>
              <a:t> was disappointed with the film </a:t>
            </a:r>
            <a:r>
              <a:rPr lang="zh-CN" altLang="en-US" sz="3200" b="1">
                <a:latin typeface="Arial" panose="020B0604020202020204" pitchFamily="34" charset="0"/>
              </a:rPr>
              <a:t>，</a:t>
            </a:r>
            <a:r>
              <a:rPr lang="en-US" altLang="zh-CN" sz="3200" b="1">
                <a:latin typeface="Arial" panose="020B0604020202020204" pitchFamily="34" charset="0"/>
              </a:rPr>
              <a:t>I had expected _______ to be much better</a:t>
            </a:r>
            <a:r>
              <a:rPr lang="zh-CN" altLang="en-US" sz="3200" b="1">
                <a:latin typeface="Arial" panose="020B0604020202020204" pitchFamily="34" charset="0"/>
              </a:rPr>
              <a:t>．</a:t>
            </a:r>
            <a:endParaRPr lang="zh-CN" altLang="en-US" sz="3200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zh-CN" altLang="en-US" sz="3200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3200" b="1">
                <a:latin typeface="Arial" panose="020B0604020202020204" pitchFamily="34" charset="0"/>
              </a:rPr>
              <a:t>A</a:t>
            </a:r>
            <a:r>
              <a:rPr lang="zh-CN" altLang="en-US" sz="3200" b="1">
                <a:latin typeface="Arial" panose="020B0604020202020204" pitchFamily="34" charset="0"/>
              </a:rPr>
              <a:t>．</a:t>
            </a:r>
            <a:r>
              <a:rPr lang="en-US" altLang="zh-CN" sz="3200" b="1">
                <a:latin typeface="Arial" panose="020B0604020202020204" pitchFamily="34" charset="0"/>
              </a:rPr>
              <a:t>that     B</a:t>
            </a:r>
            <a:r>
              <a:rPr lang="zh-CN" altLang="en-US" sz="3200" b="1">
                <a:latin typeface="Arial" panose="020B0604020202020204" pitchFamily="34" charset="0"/>
              </a:rPr>
              <a:t>．</a:t>
            </a:r>
            <a:r>
              <a:rPr lang="en-US" altLang="zh-CN" sz="3200" b="1">
                <a:latin typeface="Arial" panose="020B0604020202020204" pitchFamily="34" charset="0"/>
              </a:rPr>
              <a:t>this    C</a:t>
            </a:r>
            <a:r>
              <a:rPr lang="zh-CN" altLang="en-US" sz="3200" b="1">
                <a:latin typeface="Arial" panose="020B0604020202020204" pitchFamily="34" charset="0"/>
              </a:rPr>
              <a:t>．</a:t>
            </a:r>
            <a:r>
              <a:rPr lang="en-US" altLang="zh-CN" sz="3200" b="1">
                <a:latin typeface="Arial" panose="020B0604020202020204" pitchFamily="34" charset="0"/>
              </a:rPr>
              <a:t>one    D</a:t>
            </a:r>
            <a:r>
              <a:rPr lang="zh-CN" altLang="en-US" sz="3200" b="1">
                <a:latin typeface="Arial" panose="020B0604020202020204" pitchFamily="34" charset="0"/>
              </a:rPr>
              <a:t>．</a:t>
            </a:r>
            <a:r>
              <a:rPr lang="en-US" altLang="zh-CN" sz="3200" b="1">
                <a:latin typeface="Arial" panose="020B0604020202020204" pitchFamily="34" charset="0"/>
              </a:rPr>
              <a:t>it</a:t>
            </a:r>
            <a:endParaRPr lang="en-US" altLang="zh-CN" sz="3200" b="1">
              <a:latin typeface="Arial" panose="020B0604020202020204" pitchFamily="34" charset="0"/>
            </a:endParaRPr>
          </a:p>
        </p:txBody>
      </p:sp>
      <p:sp>
        <p:nvSpPr>
          <p:cNvPr id="31747" name="五角星 31746"/>
          <p:cNvSpPr/>
          <p:nvPr/>
        </p:nvSpPr>
        <p:spPr>
          <a:xfrm>
            <a:off x="7416483" y="2579370"/>
            <a:ext cx="360362" cy="360363"/>
          </a:xfrm>
          <a:prstGeom prst="star5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dirty="0">
              <a:latin typeface="Arial" panose="020B0604020202020204" pitchFamily="34" charset="0"/>
            </a:endParaRPr>
          </a:p>
        </p:txBody>
      </p:sp>
      <p:sp>
        <p:nvSpPr>
          <p:cNvPr id="31748" name="矩形 31747"/>
          <p:cNvSpPr/>
          <p:nvPr/>
        </p:nvSpPr>
        <p:spPr>
          <a:xfrm>
            <a:off x="1686560" y="3580130"/>
            <a:ext cx="86106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/>
            <a:r>
              <a:rPr lang="en-US" altLang="zh-CN" sz="3200" b="1" dirty="0">
                <a:latin typeface="Arial" panose="020B0604020202020204" pitchFamily="34" charset="0"/>
              </a:rPr>
              <a:t>2. Tom's mother kept telling him that he should work harder, ___ didn't help. 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3200" b="1" dirty="0">
                <a:latin typeface="Arial" panose="020B0604020202020204" pitchFamily="34" charset="0"/>
              </a:rPr>
              <a:t>A.he        B. that      C. she    D. but  it   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31749" name="五角星 31748"/>
          <p:cNvSpPr/>
          <p:nvPr/>
        </p:nvSpPr>
        <p:spPr>
          <a:xfrm>
            <a:off x="7056120" y="4667250"/>
            <a:ext cx="360363" cy="360363"/>
          </a:xfrm>
          <a:prstGeom prst="star5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dirty="0"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/>
      <p:bldP spid="31749" grpId="0" animBg="1"/>
      <p:bldP spid="3174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21910" y="518315"/>
            <a:ext cx="9626400" cy="723600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人称代词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10005" y="1242060"/>
            <a:ext cx="196850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Wingdings" panose="05000000000000000000" charset="0"/>
              <a:buChar char="p"/>
            </a:pPr>
            <a:r>
              <a:rPr lang="en-US"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 it </a:t>
            </a:r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的用法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92010" y="518160"/>
            <a:ext cx="4692015" cy="1273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2345" y="1903095"/>
            <a:ext cx="9994265" cy="43713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just">
              <a:lnSpc>
                <a:spcPct val="120000"/>
              </a:lnSpc>
              <a:buFont typeface="+mj-ea"/>
              <a:buAutoNum type="circleNumDbPlain" startAt="2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用作</a:t>
            </a:r>
            <a:r>
              <a:rPr lang="zh-CN" altLang="en-GB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引导词</a:t>
            </a:r>
            <a:endParaRPr lang="en-US" altLang="zh-CN" sz="2200" b="1" dirty="0">
              <a:latin typeface="Arial" panose="020B0604020202020204" pitchFamily="34" charset="0"/>
              <a:sym typeface="+mn-ea"/>
            </a:endParaRPr>
          </a:p>
          <a:p>
            <a:pPr indent="306705"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(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1) it</a:t>
            </a:r>
            <a:r>
              <a: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用作形式主语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: </a:t>
            </a:r>
            <a:r>
              <a: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当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_______,_______,_____</a:t>
            </a:r>
            <a:r>
              <a: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作主语时，常用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it</a:t>
            </a:r>
            <a:r>
              <a: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做形式主语。</a:t>
            </a:r>
            <a:endParaRPr lang="en-US" altLang="zh-CN" sz="2400" b="1" dirty="0">
              <a:latin typeface="Arial" panose="020B0604020202020204" pitchFamily="34" charset="0"/>
              <a:sym typeface="+mn-ea"/>
            </a:endParaRPr>
          </a:p>
          <a:p>
            <a:pPr indent="306705"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It</a:t>
            </a:r>
            <a:r>
              <a:rPr lang="en-GB" altLang="zh-CN" sz="2400" b="1" dirty="0">
                <a:latin typeface="Arial" panose="020B0604020202020204" pitchFamily="34" charset="0"/>
                <a:sym typeface="+mn-ea"/>
              </a:rPr>
              <a:t>’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s a pity </a:t>
            </a:r>
            <a:r>
              <a:rPr lang="en-US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to refuse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.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306705"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拒绝是令人遗憾的。   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indent="306705"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It’s no use </a:t>
            </a:r>
            <a:r>
              <a:rPr lang="en-US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saying any more about it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.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306705"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再谈这事没有用。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indent="306705"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It’s not known </a:t>
            </a:r>
            <a:r>
              <a:rPr lang="en-US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where she went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.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306705"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她到哪里去了没人知道。</a:t>
            </a:r>
            <a:endParaRPr lang="zh-CN" altLang="en-US" sz="2400" b="1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1010" y="2386330"/>
            <a:ext cx="1676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不定式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39410" y="2386330"/>
            <a:ext cx="1752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动名词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79870" y="2386330"/>
            <a:ext cx="990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从句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0" name="矩形 19459"/>
          <p:cNvSpPr/>
          <p:nvPr/>
        </p:nvSpPr>
        <p:spPr>
          <a:xfrm>
            <a:off x="671830" y="391160"/>
            <a:ext cx="11182350" cy="60756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306705">
              <a:lnSpc>
                <a:spcPct val="130000"/>
              </a:lnSpc>
              <a:buNone/>
            </a:pPr>
            <a:r>
              <a:rPr lang="zh-CN" altLang="en-GB" sz="2800" b="1" dirty="0">
                <a:latin typeface="Arial" panose="020B0604020202020204" pitchFamily="34" charset="0"/>
              </a:rPr>
              <a:t>注意</a:t>
            </a:r>
            <a:r>
              <a:rPr lang="en-US" altLang="zh-CN" sz="2800" b="1" dirty="0">
                <a:latin typeface="Arial" panose="020B0604020202020204" pitchFamily="34" charset="0"/>
              </a:rPr>
              <a:t>it</a:t>
            </a:r>
            <a:r>
              <a:rPr lang="zh-CN" altLang="en-US" sz="2800" b="1" dirty="0">
                <a:latin typeface="Arial" panose="020B0604020202020204" pitchFamily="34" charset="0"/>
              </a:rPr>
              <a:t>作形式主语时</a:t>
            </a:r>
            <a:r>
              <a:rPr lang="zh-CN" altLang="en-GB" sz="2800" b="1" dirty="0">
                <a:latin typeface="Arial" panose="020B0604020202020204" pitchFamily="34" charset="0"/>
              </a:rPr>
              <a:t>以下常用搭配：</a:t>
            </a:r>
            <a:endParaRPr lang="zh-CN" altLang="en-GB" sz="2800" b="1" dirty="0">
              <a:latin typeface="Arial" panose="020B0604020202020204" pitchFamily="34" charset="0"/>
            </a:endParaRPr>
          </a:p>
          <a:p>
            <a:pPr indent="306705">
              <a:lnSpc>
                <a:spcPct val="140000"/>
              </a:lnSpc>
              <a:buAutoNum type="alphaUcPeriod"/>
            </a:pPr>
            <a:r>
              <a:rPr lang="en-US" altLang="zh-CN" sz="2800" b="1" dirty="0">
                <a:latin typeface="Arial" panose="020B0604020202020204" pitchFamily="34" charset="0"/>
              </a:rPr>
              <a:t>It’s</a:t>
            </a:r>
            <a:r>
              <a:rPr lang="en-US" altLang="zh-CN" sz="2800" b="1" u="sng" dirty="0">
                <a:latin typeface="Arial" panose="020B0604020202020204" pitchFamily="34" charset="0"/>
              </a:rPr>
              <a:t> </a:t>
            </a:r>
            <a:r>
              <a:rPr lang="en-US" altLang="zh-CN" sz="2800" b="1" u="sng" dirty="0">
                <a:solidFill>
                  <a:schemeClr val="hlink"/>
                </a:solidFill>
                <a:latin typeface="Arial" panose="020B0604020202020204" pitchFamily="34" charset="0"/>
              </a:rPr>
              <a:t>no use/ no good/ no pleasure/ useless/ a waste of…</a:t>
            </a:r>
            <a:r>
              <a:rPr lang="en-US" altLang="zh-CN" sz="2800" b="1" dirty="0">
                <a:solidFill>
                  <a:schemeClr val="hlink"/>
                </a:solidFill>
                <a:latin typeface="Arial" panose="020B0604020202020204" pitchFamily="34" charset="0"/>
              </a:rPr>
              <a:t>+</a:t>
            </a:r>
            <a:r>
              <a:rPr lang="en-US" altLang="zh-CN" sz="2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doing </a:t>
            </a:r>
            <a:endParaRPr lang="en-US" altLang="zh-CN" sz="2800" b="1" u="sng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0">
              <a:lnSpc>
                <a:spcPct val="140000"/>
              </a:lnSpc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B. It is said (</a:t>
            </a:r>
            <a:r>
              <a:rPr lang="en-US" altLang="zh-CN" sz="2800" b="1" u="sng" dirty="0">
                <a:latin typeface="Arial" panose="020B0604020202020204" pitchFamily="34" charset="0"/>
              </a:rPr>
              <a:t>reported / believed / expected/ accepted…</a:t>
            </a:r>
            <a:r>
              <a:rPr lang="en-US" altLang="zh-CN" sz="2800" b="1" dirty="0">
                <a:latin typeface="Arial" panose="020B0604020202020204" pitchFamily="34" charset="0"/>
              </a:rPr>
              <a:t>) </a:t>
            </a:r>
            <a:r>
              <a:rPr lang="en-US" altLang="zh-CN" sz="2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that</a:t>
            </a:r>
            <a:r>
              <a:rPr lang="en-GB" altLang="zh-CN" sz="2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…  </a:t>
            </a:r>
            <a:r>
              <a:rPr lang="zh-CN" altLang="en-GB" sz="2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据（报道，认为</a:t>
            </a:r>
            <a:r>
              <a:rPr lang="en-GB" altLang="zh-CN" sz="2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…</a:t>
            </a:r>
            <a:r>
              <a:rPr lang="zh-CN" altLang="en-GB" sz="2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）</a:t>
            </a:r>
            <a:r>
              <a:rPr lang="en-GB" altLang="zh-CN" sz="2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….</a:t>
            </a:r>
            <a:endParaRPr lang="en-GB" altLang="zh-CN" sz="2800" b="1" u="sng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0">
              <a:lnSpc>
                <a:spcPct val="140000"/>
              </a:lnSpc>
              <a:buNone/>
            </a:pPr>
            <a:r>
              <a:rPr lang="en-GB" altLang="zh-CN" sz="2800" b="1" dirty="0">
                <a:latin typeface="Arial" panose="020B0604020202020204" pitchFamily="34" charset="0"/>
              </a:rPr>
              <a:t>C.</a:t>
            </a:r>
            <a:r>
              <a:rPr lang="en-US" altLang="en-GB" sz="2800" b="1" dirty="0">
                <a:latin typeface="Arial" panose="020B0604020202020204" pitchFamily="34" charset="0"/>
              </a:rPr>
              <a:t> </a:t>
            </a:r>
            <a:r>
              <a:rPr lang="en-GB" altLang="zh-CN" sz="2800" b="1" dirty="0">
                <a:latin typeface="Arial" panose="020B0604020202020204" pitchFamily="34" charset="0"/>
              </a:rPr>
              <a:t>It happens (appears, seems…)</a:t>
            </a:r>
            <a:r>
              <a:rPr lang="en-GB" altLang="zh-CN" sz="2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that…;</a:t>
            </a:r>
            <a:endParaRPr lang="en-GB" altLang="zh-CN" sz="2800" b="1" u="sng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306705">
              <a:lnSpc>
                <a:spcPct val="140000"/>
              </a:lnSpc>
              <a:buNone/>
            </a:pPr>
            <a:r>
              <a:rPr lang="en-US" altLang="en-GB" sz="2800" b="1" dirty="0">
                <a:latin typeface="Arial" panose="020B0604020202020204" pitchFamily="34" charset="0"/>
              </a:rPr>
              <a:t> </a:t>
            </a:r>
            <a:r>
              <a:rPr lang="en-GB" altLang="zh-CN" sz="2800" b="1" dirty="0">
                <a:latin typeface="Arial" panose="020B0604020202020204" pitchFamily="34" charset="0"/>
              </a:rPr>
              <a:t>It struck me/occurred to me </a:t>
            </a:r>
            <a:r>
              <a:rPr lang="en-GB" altLang="zh-CN" sz="2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that…</a:t>
            </a:r>
            <a:r>
              <a:rPr lang="zh-CN" altLang="en-GB" sz="2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突然想到</a:t>
            </a:r>
            <a:r>
              <a:rPr lang="en-GB" altLang="zh-CN" sz="2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..</a:t>
            </a:r>
            <a:endParaRPr lang="en-GB" altLang="zh-CN" sz="2800" b="1" u="sng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altLang="zh-CN" sz="2800" b="1" dirty="0">
                <a:latin typeface="Arial" panose="020B0604020202020204" pitchFamily="34" charset="0"/>
              </a:rPr>
              <a:t>D. It is a pity(no wonder,  ) </a:t>
            </a:r>
            <a:r>
              <a:rPr lang="en-GB" altLang="zh-CN" sz="2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that…</a:t>
            </a:r>
            <a:endParaRPr lang="en-GB" altLang="zh-CN" sz="2800" b="1" u="sng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altLang="zh-CN" sz="2800" b="1" dirty="0">
                <a:latin typeface="Arial" panose="020B0604020202020204" pitchFamily="34" charset="0"/>
              </a:rPr>
              <a:t>E. It doesn’t matter </a:t>
            </a:r>
            <a:r>
              <a:rPr lang="en-GB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that…</a:t>
            </a:r>
            <a:r>
              <a:rPr lang="en-GB" altLang="zh-CN" sz="2800" b="1" dirty="0">
                <a:latin typeface="Arial" panose="020B0604020202020204" pitchFamily="34" charset="0"/>
              </a:rPr>
              <a:t> </a:t>
            </a:r>
            <a:r>
              <a:rPr lang="en-GB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…</a:t>
            </a:r>
            <a:r>
              <a:rPr lang="zh-CN" altLang="en-GB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没关系</a:t>
            </a:r>
            <a:r>
              <a:rPr lang="zh-CN" altLang="en-GB" sz="2800" b="1" dirty="0">
                <a:latin typeface="Arial" panose="020B0604020202020204" pitchFamily="34" charset="0"/>
              </a:rPr>
              <a:t> </a:t>
            </a:r>
            <a:r>
              <a:rPr lang="en-GB" altLang="zh-CN" sz="2800" b="1" dirty="0">
                <a:latin typeface="Arial" panose="020B0604020202020204" pitchFamily="34" charset="0"/>
              </a:rPr>
              <a:t>;</a:t>
            </a:r>
            <a:endParaRPr lang="en-GB" altLang="zh-CN" sz="2800" b="1" dirty="0">
              <a:latin typeface="Arial" panose="020B0604020202020204" pitchFamily="34" charset="0"/>
            </a:endParaRPr>
          </a:p>
          <a:p>
            <a:pPr indent="306705">
              <a:lnSpc>
                <a:spcPct val="140000"/>
              </a:lnSpc>
              <a:buNone/>
            </a:pPr>
            <a:r>
              <a:rPr lang="en-GB" altLang="zh-CN" sz="2800" b="1" dirty="0">
                <a:latin typeface="Arial" panose="020B0604020202020204" pitchFamily="34" charset="0"/>
              </a:rPr>
              <a:t> It makes no difference </a:t>
            </a:r>
            <a:r>
              <a:rPr lang="en-GB" altLang="zh-CN" sz="2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that… …</a:t>
            </a:r>
            <a:r>
              <a:rPr lang="zh-CN" altLang="en-GB" sz="2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没影响</a:t>
            </a:r>
            <a:endParaRPr lang="zh-CN" altLang="en-GB" sz="2800" b="1" u="sng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altLang="zh-CN" sz="2800" b="1" dirty="0">
                <a:latin typeface="Arial" panose="020B0604020202020204" pitchFamily="34" charset="0"/>
              </a:rPr>
              <a:t>F: It’s important(necessary, easy, kind…)   ___/____</a:t>
            </a:r>
            <a:r>
              <a:rPr lang="en-GB" altLang="zh-CN" sz="2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sb to do sth.</a:t>
            </a:r>
            <a:endParaRPr lang="en-GB" altLang="zh-CN" sz="2800" b="1" u="sng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文本框 19460"/>
          <p:cNvSpPr txBox="1"/>
          <p:nvPr/>
        </p:nvSpPr>
        <p:spPr>
          <a:xfrm>
            <a:off x="7323773" y="5646103"/>
            <a:ext cx="72453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for</a:t>
            </a:r>
            <a:endParaRPr lang="en-US" altLang="zh-CN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462" name="文本框 19461"/>
          <p:cNvSpPr txBox="1"/>
          <p:nvPr/>
        </p:nvSpPr>
        <p:spPr>
          <a:xfrm>
            <a:off x="8048625" y="5646420"/>
            <a:ext cx="56642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of</a:t>
            </a:r>
            <a:endParaRPr lang="en-US" altLang="zh-CN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2" grpId="0"/>
      <p:bldP spid="19461" grpId="1"/>
      <p:bldP spid="1946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4" name="矩形 20483"/>
          <p:cNvSpPr/>
          <p:nvPr/>
        </p:nvSpPr>
        <p:spPr>
          <a:xfrm>
            <a:off x="1524000" y="1218248"/>
            <a:ext cx="8296275" cy="44208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306705">
              <a:lnSpc>
                <a:spcPct val="110000"/>
              </a:lnSpc>
            </a:pPr>
            <a:r>
              <a:rPr lang="zh-CN" altLang="en-US" sz="3200" b="1" dirty="0">
                <a:latin typeface="Arial" panose="020B0604020202020204" pitchFamily="34" charset="0"/>
              </a:rPr>
              <a:t>他说什么都没关系。</a:t>
            </a:r>
            <a:r>
              <a:rPr lang="en-US" altLang="zh-CN" sz="3200" b="1" dirty="0">
                <a:latin typeface="Arial" panose="020B0604020202020204" pitchFamily="34" charset="0"/>
              </a:rPr>
              <a:t>______________________________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indent="306705">
              <a:lnSpc>
                <a:spcPct val="110000"/>
              </a:lnSpc>
            </a:pPr>
            <a:r>
              <a:rPr lang="zh-CN" altLang="en-US" sz="3200" b="1" dirty="0">
                <a:latin typeface="Arial" panose="020B0604020202020204" pitchFamily="34" charset="0"/>
              </a:rPr>
              <a:t>他好像总是对的。</a:t>
            </a:r>
            <a:r>
              <a:rPr lang="en-US" altLang="zh-CN" sz="3200" b="1" dirty="0">
                <a:latin typeface="Arial" panose="020B0604020202020204" pitchFamily="34" charset="0"/>
              </a:rPr>
              <a:t>_________________________________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indent="306705">
              <a:lnSpc>
                <a:spcPct val="110000"/>
              </a:lnSpc>
            </a:pPr>
            <a:r>
              <a:rPr lang="zh-CN" altLang="en-US" sz="3200" b="1" dirty="0">
                <a:latin typeface="Arial" panose="020B0604020202020204" pitchFamily="34" charset="0"/>
              </a:rPr>
              <a:t>碰巧我当时没有带钱。</a:t>
            </a:r>
            <a:r>
              <a:rPr lang="en-US" altLang="zh-CN" sz="3200" b="1" dirty="0">
                <a:latin typeface="Arial" panose="020B0604020202020204" pitchFamily="34" charset="0"/>
              </a:rPr>
              <a:t>_____________________________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indent="306705">
              <a:lnSpc>
                <a:spcPct val="110000"/>
              </a:lnSpc>
            </a:pPr>
            <a:r>
              <a:rPr lang="zh-CN" altLang="en-US" sz="3200" b="1" dirty="0">
                <a:latin typeface="Arial" panose="020B0604020202020204" pitchFamily="34" charset="0"/>
              </a:rPr>
              <a:t>据说他已经入党了。</a:t>
            </a:r>
            <a:r>
              <a:rPr lang="en-US" altLang="zh-CN" sz="3200" b="1" dirty="0">
                <a:latin typeface="Arial" panose="020B0604020202020204" pitchFamily="34" charset="0"/>
              </a:rPr>
              <a:t>_______________________________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20485" name="文本框 20484"/>
          <p:cNvSpPr txBox="1"/>
          <p:nvPr/>
        </p:nvSpPr>
        <p:spPr>
          <a:xfrm>
            <a:off x="1812925" y="1830070"/>
            <a:ext cx="56057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It doesn’t matter what he said.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486" name="文本框 20485"/>
          <p:cNvSpPr txBox="1"/>
          <p:nvPr/>
        </p:nvSpPr>
        <p:spPr>
          <a:xfrm>
            <a:off x="1752600" y="2784158"/>
            <a:ext cx="596646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 It seems that he is always right.</a:t>
            </a:r>
            <a:endParaRPr lang="en-US" altLang="zh-CN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487" name="文本框 20486"/>
          <p:cNvSpPr txBox="1"/>
          <p:nvPr/>
        </p:nvSpPr>
        <p:spPr>
          <a:xfrm>
            <a:off x="1812925" y="3902710"/>
            <a:ext cx="811530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It happened that I didn’t have money on me.</a:t>
            </a:r>
            <a:endParaRPr lang="en-US" altLang="zh-CN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488" name="文本框 20487"/>
          <p:cNvSpPr txBox="1"/>
          <p:nvPr/>
        </p:nvSpPr>
        <p:spPr>
          <a:xfrm>
            <a:off x="1752600" y="4938395"/>
            <a:ext cx="677354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It is said that he has joined the party.</a:t>
            </a:r>
            <a:endParaRPr lang="en-US" altLang="zh-CN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  <p:bldP spid="20487" grpId="0"/>
      <p:bldP spid="204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33793"/>
          <p:cNvSpPr txBox="1"/>
          <p:nvPr/>
        </p:nvSpPr>
        <p:spPr>
          <a:xfrm>
            <a:off x="1524000" y="571500"/>
            <a:ext cx="9144000" cy="24174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lnSpc>
                <a:spcPct val="110000"/>
              </a:lnSpc>
              <a:spcBef>
                <a:spcPct val="50000"/>
              </a:spcBef>
              <a:buAutoNum type="arabicPeriod"/>
            </a:pPr>
            <a:r>
              <a:rPr lang="en-US" altLang="zh-CN" sz="2800" b="1" dirty="0">
                <a:latin typeface="Arial" panose="020B0604020202020204" pitchFamily="34" charset="0"/>
              </a:rPr>
              <a:t>___</a:t>
            </a:r>
            <a:r>
              <a:rPr lang="en-US" altLang="zh-CN" sz="2800" b="1">
                <a:latin typeface="Arial" panose="020B0604020202020204" pitchFamily="34" charset="0"/>
              </a:rPr>
              <a:t> difficult to be in a foreign country, especially if you don’t speak the language. </a:t>
            </a:r>
            <a:endParaRPr lang="en-US" altLang="zh-CN" sz="2800" b="1">
              <a:latin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AutoNum type="alphaUcPeriod"/>
            </a:pPr>
            <a:r>
              <a:rPr lang="en-US" altLang="zh-CN" sz="2800" b="1">
                <a:latin typeface="Arial" panose="020B0604020202020204" pitchFamily="34" charset="0"/>
              </a:rPr>
              <a:t>That is  always      </a:t>
            </a:r>
            <a:r>
              <a:rPr lang="en-US" altLang="zh-CN" sz="2800" b="1" dirty="0">
                <a:latin typeface="Arial" panose="020B0604020202020204" pitchFamily="34" charset="0"/>
              </a:rPr>
              <a:t>  B</a:t>
            </a:r>
            <a:r>
              <a:rPr lang="en-US" altLang="zh-CN" sz="2800" b="1">
                <a:latin typeface="Arial" panose="020B0604020202020204" pitchFamily="34" charset="0"/>
              </a:rPr>
              <a:t>. It is always    </a:t>
            </a:r>
            <a:endParaRPr lang="en-US" altLang="zh-CN" sz="2800" b="1">
              <a:latin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zh-CN" sz="2800" b="1">
                <a:latin typeface="Arial" panose="020B0604020202020204" pitchFamily="34" charset="0"/>
              </a:rPr>
              <a:t>C. It </a:t>
            </a:r>
            <a:r>
              <a:rPr lang="en-US" altLang="zh-CN" sz="2800" b="1" dirty="0">
                <a:latin typeface="Arial" panose="020B0604020202020204" pitchFamily="34" charset="0"/>
              </a:rPr>
              <a:t>would</a:t>
            </a:r>
            <a:r>
              <a:rPr lang="en-US" altLang="zh-CN" sz="2800" b="1">
                <a:latin typeface="Arial" panose="020B0604020202020204" pitchFamily="34" charset="0"/>
              </a:rPr>
              <a:t> be always </a:t>
            </a:r>
            <a:r>
              <a:rPr lang="en-US" altLang="zh-CN" sz="2800" b="1" dirty="0">
                <a:latin typeface="Arial" panose="020B0604020202020204" pitchFamily="34" charset="0"/>
              </a:rPr>
              <a:t>D</a:t>
            </a:r>
            <a:r>
              <a:rPr lang="en-US" altLang="zh-CN" sz="2800" b="1">
                <a:latin typeface="Arial" panose="020B0604020202020204" pitchFamily="34" charset="0"/>
              </a:rPr>
              <a:t>. That will always be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33795" name="五角星 33794"/>
          <p:cNvSpPr/>
          <p:nvPr/>
        </p:nvSpPr>
        <p:spPr>
          <a:xfrm>
            <a:off x="5105400" y="1752600"/>
            <a:ext cx="431800" cy="431800"/>
          </a:xfrm>
          <a:prstGeom prst="star5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sz="2800" dirty="0">
              <a:latin typeface="Arial" panose="020B0604020202020204" pitchFamily="34" charset="0"/>
            </a:endParaRPr>
          </a:p>
        </p:txBody>
      </p:sp>
      <p:sp>
        <p:nvSpPr>
          <p:cNvPr id="33796" name="文本框 33795"/>
          <p:cNvSpPr txBox="1"/>
          <p:nvPr/>
        </p:nvSpPr>
        <p:spPr>
          <a:xfrm>
            <a:off x="1524000" y="3429000"/>
            <a:ext cx="9144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2.</a:t>
            </a:r>
            <a:r>
              <a:rPr lang="en-US" altLang="zh-CN" sz="2800" b="1">
                <a:latin typeface="Arial" panose="020B0604020202020204" pitchFamily="34" charset="0"/>
              </a:rPr>
              <a:t> ___ one day they will have enough animals to set them free.</a:t>
            </a:r>
            <a:endParaRPr lang="en-US" altLang="zh-CN" sz="2800" b="1">
              <a:latin typeface="Arial" panose="020B0604020202020204" pitchFamily="34" charset="0"/>
            </a:endParaRPr>
          </a:p>
          <a:p>
            <a:pPr marL="342900" indent="-342900">
              <a:spcBef>
                <a:spcPct val="50000"/>
              </a:spcBef>
              <a:buAutoNum type="alphaUcPeriod"/>
            </a:pPr>
            <a:r>
              <a:rPr lang="en-US" altLang="zh-CN" sz="2800" b="1">
                <a:latin typeface="Arial" panose="020B0604020202020204" pitchFamily="34" charset="0"/>
              </a:rPr>
              <a:t> It is hoped for         </a:t>
            </a: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r>
              <a:rPr lang="en-US" altLang="zh-CN" sz="2800" b="1">
                <a:latin typeface="Arial" panose="020B0604020202020204" pitchFamily="34" charset="0"/>
              </a:rPr>
              <a:t>. what is hoped that</a:t>
            </a:r>
            <a:endParaRPr lang="en-US" altLang="zh-CN" sz="2800" b="1">
              <a:latin typeface="Arial" panose="020B0604020202020204" pitchFamily="34" charset="0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en-US" altLang="zh-CN" sz="2800" b="1">
                <a:latin typeface="Arial" panose="020B0604020202020204" pitchFamily="34" charset="0"/>
              </a:rPr>
              <a:t>C. As is hoped that     D. It is hoped that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33797" name="五角星 33796"/>
          <p:cNvSpPr/>
          <p:nvPr/>
        </p:nvSpPr>
        <p:spPr>
          <a:xfrm>
            <a:off x="5181600" y="5181600"/>
            <a:ext cx="504825" cy="431800"/>
          </a:xfrm>
          <a:prstGeom prst="star5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sz="2800" dirty="0"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ldLvl="0" animBg="1"/>
      <p:bldP spid="3379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21910" y="518315"/>
            <a:ext cx="9626400" cy="723600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人称代词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10005" y="1242060"/>
            <a:ext cx="196850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Wingdings" panose="05000000000000000000" charset="0"/>
              <a:buChar char="p"/>
            </a:pPr>
            <a:r>
              <a:rPr lang="en-US"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 it </a:t>
            </a:r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的用法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92010" y="518160"/>
            <a:ext cx="4692015" cy="1273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8995" y="1791335"/>
            <a:ext cx="10494645" cy="459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just">
              <a:lnSpc>
                <a:spcPct val="120000"/>
              </a:lnSpc>
              <a:buFont typeface="+mj-ea"/>
              <a:buAutoNum type="circleNumDbPlain" startAt="2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用作</a:t>
            </a:r>
            <a:r>
              <a:rPr lang="zh-CN" altLang="en-GB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引导词</a:t>
            </a:r>
            <a:endParaRPr lang="en-US" altLang="zh-CN" sz="2200" b="1" dirty="0">
              <a:latin typeface="Arial" panose="020B0604020202020204" pitchFamily="34" charset="0"/>
              <a:sym typeface="+mn-ea"/>
            </a:endParaRPr>
          </a:p>
          <a:p>
            <a:pPr indent="306705"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(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2) it</a:t>
            </a:r>
            <a:r>
              <a: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用作形式</a:t>
            </a:r>
            <a:r>
              <a:rPr lang="zh-CN" altLang="en-US" sz="2400" b="1" u="sng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宾语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: </a:t>
            </a:r>
            <a:r>
              <a: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当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_______,_______,_____</a:t>
            </a:r>
            <a:r>
              <a: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作</a:t>
            </a:r>
            <a:r>
              <a:rPr lang="zh-CN" altLang="en-US" sz="2400" b="1" dirty="0">
                <a:solidFill>
                  <a:schemeClr val="hlink"/>
                </a:solidFill>
                <a:highlight>
                  <a:srgbClr val="FFFF00"/>
                </a:highlight>
                <a:latin typeface="Arial" panose="020B0604020202020204" pitchFamily="34" charset="0"/>
                <a:sym typeface="+mn-ea"/>
              </a:rPr>
              <a:t>宾语</a:t>
            </a:r>
            <a:r>
              <a: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且其后</a:t>
            </a:r>
            <a:r>
              <a:rPr lang="zh-CN" altLang="en-US" sz="2400" b="1" dirty="0">
                <a:solidFill>
                  <a:schemeClr val="hlink"/>
                </a:solidFill>
                <a:highlight>
                  <a:srgbClr val="FFFF00"/>
                </a:highlight>
                <a:latin typeface="Arial" panose="020B0604020202020204" pitchFamily="34" charset="0"/>
                <a:sym typeface="+mn-ea"/>
              </a:rPr>
              <a:t>跟有宾补</a:t>
            </a:r>
            <a:r>
              <a: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时，</a:t>
            </a:r>
            <a:r>
              <a:rPr sz="2400" b="1" dirty="0">
                <a:solidFill>
                  <a:schemeClr val="hlink"/>
                </a:solidFill>
                <a:latin typeface="Arial" panose="020B0604020202020204" pitchFamily="34" charset="0"/>
                <a:sym typeface="+mn-ea"/>
              </a:rPr>
              <a:t>使用形式宾语it，而将真正的宾语移至句末。这类的动词有使役动词，find, make，feel, think, consider, see to it that…(务必)等。</a:t>
            </a:r>
            <a:endParaRPr lang="en-US" altLang="zh-CN" sz="2400" b="1" dirty="0">
              <a:latin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400" b="1" dirty="0">
                <a:latin typeface="Arial" panose="020B0604020202020204" pitchFamily="34" charset="0"/>
                <a:sym typeface="+mn-ea"/>
              </a:rPr>
              <a:t>I think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it</a:t>
            </a:r>
            <a:r>
              <a:rPr lang="en-US" sz="2400" b="1" dirty="0">
                <a:latin typeface="Arial" panose="020B0604020202020204" pitchFamily="34" charset="0"/>
                <a:sym typeface="+mn-ea"/>
              </a:rPr>
              <a:t> highly unlikely </a:t>
            </a:r>
            <a:r>
              <a:rPr lang="en-US" sz="2400" b="1" dirty="0">
                <a:highlight>
                  <a:srgbClr val="FFFF00"/>
                </a:highlight>
                <a:latin typeface="Arial" panose="020B0604020202020204" pitchFamily="34" charset="0"/>
                <a:sym typeface="+mn-ea"/>
              </a:rPr>
              <a:t>that I‘ll get the job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. 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（宾语从句，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it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作形式宾语）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306705">
              <a:lnSpc>
                <a:spcPct val="160000"/>
              </a:lnSpc>
            </a:pP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我认为我得到这份工作的可能性极小。</a:t>
            </a:r>
            <a:endParaRPr lang="zh-CN" altLang="en-US" sz="2400" b="1" dirty="0">
              <a:latin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I</a:t>
            </a:r>
            <a:r>
              <a:rPr altLang="zh-CN" sz="2400" b="1" dirty="0">
                <a:latin typeface="Arial" panose="020B0604020202020204" pitchFamily="34" charset="0"/>
                <a:sym typeface="+mn-ea"/>
              </a:rPr>
              <a:t> find </a:t>
            </a:r>
            <a:r>
              <a:rPr altLang="zh-CN" sz="2400" b="1" dirty="0">
                <a:highlight>
                  <a:srgbClr val="FFFF00"/>
                </a:highlight>
                <a:latin typeface="Arial" panose="020B0604020202020204" pitchFamily="34" charset="0"/>
                <a:sym typeface="+mn-ea"/>
              </a:rPr>
              <a:t>it</a:t>
            </a:r>
            <a:r>
              <a:rPr altLang="zh-CN" sz="2400" b="1" dirty="0">
                <a:latin typeface="Arial" panose="020B0604020202020204" pitchFamily="34" charset="0"/>
                <a:sym typeface="+mn-ea"/>
              </a:rPr>
              <a:t> easy </a:t>
            </a:r>
            <a:r>
              <a:rPr altLang="zh-CN" sz="2400" b="1" u="sng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to get on with her</a:t>
            </a:r>
            <a:r>
              <a:rPr altLang="zh-CN" sz="2400" b="1" dirty="0">
                <a:latin typeface="Arial" panose="020B0604020202020204" pitchFamily="34" charset="0"/>
                <a:sym typeface="+mn-ea"/>
              </a:rPr>
              <a:t>. </a:t>
            </a:r>
            <a:endParaRPr altLang="zh-CN" sz="2400" b="1" dirty="0">
              <a:latin typeface="Arial" panose="020B0604020202020204" pitchFamily="34" charset="0"/>
              <a:sym typeface="+mn-ea"/>
            </a:endParaRPr>
          </a:p>
          <a:p>
            <a:pPr indent="306705"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（</a:t>
            </a:r>
            <a:r>
              <a:rPr lang="en-US" sz="2400" b="1" dirty="0">
                <a:latin typeface="Arial" panose="020B0604020202020204" pitchFamily="34" charset="0"/>
                <a:sym typeface="+mn-ea"/>
              </a:rPr>
              <a:t>I find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to get on with her</a:t>
            </a:r>
            <a:r>
              <a:rPr lang="en-US" sz="2400" b="1" dirty="0">
                <a:latin typeface="Arial" panose="020B0604020202020204" pitchFamily="34" charset="0"/>
                <a:sym typeface="+mn-ea"/>
              </a:rPr>
              <a:t> easy.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）</a:t>
            </a:r>
            <a:r>
              <a:rPr altLang="zh-CN" sz="2400" b="1" dirty="0">
                <a:latin typeface="Arial" panose="020B0604020202020204" pitchFamily="34" charset="0"/>
                <a:sym typeface="+mn-ea"/>
              </a:rPr>
              <a:t>  </a:t>
            </a:r>
            <a:endParaRPr altLang="zh-CN" sz="2400" b="1" dirty="0">
              <a:latin typeface="Arial" panose="020B0604020202020204" pitchFamily="34" charset="0"/>
              <a:sym typeface="+mn-ea"/>
            </a:endParaRPr>
          </a:p>
          <a:p>
            <a:pPr indent="306705">
              <a:lnSpc>
                <a:spcPct val="130000"/>
              </a:lnSpc>
            </a:pPr>
            <a:endParaRPr lang="zh-CN" altLang="en-US" sz="2400" b="1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1010" y="2386330"/>
            <a:ext cx="1676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不定式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39410" y="2386330"/>
            <a:ext cx="1752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动名词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72225" y="2386330"/>
            <a:ext cx="990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从句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67385" y="2785110"/>
            <a:ext cx="9308465" cy="3627755"/>
          </a:xfrm>
          <a:prstGeom prst="wedgeRoundRectCallout">
            <a:avLst>
              <a:gd name="adj1" fmla="val 54462"/>
              <a:gd name="adj2" fmla="val -526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20000"/>
              </a:lnSpc>
            </a:pPr>
            <a:r>
              <a:rPr lang="zh-CN" altLang="en-US" sz="2700" b="1">
                <a:solidFill>
                  <a:srgbClr val="FFC000"/>
                </a:solidFill>
              </a:rPr>
              <a:t>宾语补足语</a:t>
            </a:r>
            <a:r>
              <a:rPr lang="zh-CN" altLang="en-US" sz="2700"/>
              <a:t>指在英语中有些</a:t>
            </a:r>
            <a:r>
              <a:rPr lang="zh-CN" altLang="en-US" sz="2700" u="sng"/>
              <a:t>及物动词</a:t>
            </a:r>
            <a:r>
              <a:rPr lang="zh-CN" altLang="en-US" sz="2700"/>
              <a:t>，接了宾语意义仍不完整，还需要有一个其他的句子成分，来补充说明宾语的意义、状态等，简称宾补。</a:t>
            </a:r>
            <a:endParaRPr lang="zh-CN" altLang="en-US" sz="2700"/>
          </a:p>
          <a:p>
            <a:pPr algn="just">
              <a:lnSpc>
                <a:spcPct val="120000"/>
              </a:lnSpc>
            </a:pPr>
            <a:r>
              <a:rPr lang="zh-CN" altLang="en-US" sz="2700"/>
              <a:t>如：</a:t>
            </a:r>
            <a:r>
              <a:rPr lang="en-US" altLang="zh-CN" sz="2700"/>
              <a:t>I'm going to paint the desk </a:t>
            </a:r>
            <a:r>
              <a:rPr lang="en-US" altLang="zh-CN" sz="2700">
                <a:solidFill>
                  <a:srgbClr val="FFC000"/>
                </a:solidFill>
              </a:rPr>
              <a:t>pink</a:t>
            </a:r>
            <a:r>
              <a:rPr lang="en-US" altLang="zh-CN" sz="2700"/>
              <a:t>.</a:t>
            </a:r>
            <a:endParaRPr lang="en-US" altLang="zh-CN" sz="2700"/>
          </a:p>
          <a:p>
            <a:pPr algn="just">
              <a:lnSpc>
                <a:spcPct val="120000"/>
              </a:lnSpc>
            </a:pPr>
            <a:r>
              <a:rPr lang="en-US" altLang="zh-CN" sz="2700"/>
              <a:t>       我打算把桌子涂成粉色。</a:t>
            </a:r>
            <a:endParaRPr lang="en-US" altLang="zh-CN" sz="2700"/>
          </a:p>
          <a:p>
            <a:pPr marL="457200" indent="-457200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700">
                <a:solidFill>
                  <a:srgbClr val="FFC000"/>
                </a:solidFill>
              </a:rPr>
              <a:t>"pink" 是句子中的宾语补足语，pink阐述了the desk的状态，让句子意思更加完整。</a:t>
            </a:r>
            <a:endParaRPr lang="en-US" altLang="zh-CN" sz="2700">
              <a:solidFill>
                <a:srgbClr val="FFC000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 bldLvl="0" animBg="1"/>
      <p:bldP spid="9" grpId="1" bldLvl="0" animBg="1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21910" y="518315"/>
            <a:ext cx="9626400" cy="723600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人称代词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10005" y="1242060"/>
            <a:ext cx="196850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Wingdings" panose="05000000000000000000" charset="0"/>
              <a:buChar char="p"/>
            </a:pPr>
            <a:r>
              <a:rPr lang="en-US"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 it </a:t>
            </a:r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的用法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92010" y="518160"/>
            <a:ext cx="4692015" cy="1273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8975" y="1791335"/>
            <a:ext cx="10735945" cy="448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60000"/>
              </a:lnSpc>
              <a:buFont typeface="+mj-ea"/>
              <a:buAutoNum type="circleNumDbPlain" startAt="3"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强调句（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It is/was +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被强调部分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+ that/who...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indent="306705" defTabSz="914400">
              <a:lnSpc>
                <a:spcPct val="150000"/>
              </a:lnSpc>
              <a:tabLst>
                <a:tab pos="1333500" algn="l"/>
                <a:tab pos="2400300" algn="l"/>
                <a:tab pos="3467100" algn="l"/>
              </a:tabLst>
            </a:pP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A. It 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后用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is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或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was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这种</a:t>
            </a:r>
            <a:r>
              <a:rPr lang="zh-CN" altLang="en-US" sz="2400" b="1" u="sng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单数形式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。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indent="306705" defTabSz="914400">
              <a:lnSpc>
                <a:spcPct val="150000"/>
              </a:lnSpc>
              <a:tabLst>
                <a:tab pos="1333500" algn="l"/>
                <a:tab pos="2400300" algn="l"/>
                <a:tab pos="3467100" algn="l"/>
              </a:tabLst>
            </a:pP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B. 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  <a:hlinkClick r:id="rId4"/>
              </a:rPr>
              <a:t>被强调部分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是指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人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时，用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that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/</a:t>
            </a:r>
            <a:r>
              <a:rPr lang="en-US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who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，被强调部分指物时，用</a:t>
            </a:r>
            <a:r>
              <a:rPr lang="en-US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that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。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indent="306705" defTabSz="914400">
              <a:lnSpc>
                <a:spcPct val="150000"/>
              </a:lnSpc>
              <a:tabLst>
                <a:tab pos="1333500" algn="l"/>
                <a:tab pos="2400300" algn="l"/>
                <a:tab pos="3467100" algn="l"/>
              </a:tabLst>
            </a:pP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C. 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  <a:hlinkClick r:id="rId5"/>
              </a:rPr>
              <a:t>被强调部分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是指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时间或地点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时，用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that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，一般不用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when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where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之类的。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marL="342900" indent="-342900" defTabSz="914400">
              <a:lnSpc>
                <a:spcPct val="150000"/>
              </a:lnSpc>
              <a:buFont typeface="Wingdings" panose="05000000000000000000" charset="0"/>
              <a:buChar char="Ø"/>
              <a:tabLst>
                <a:tab pos="1333500" algn="l"/>
                <a:tab pos="2400300" algn="l"/>
                <a:tab pos="3467100" algn="l"/>
              </a:tabLst>
            </a:pP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It is I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who/that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 am right. 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是我对。</a:t>
            </a:r>
            <a:endParaRPr lang="zh-CN" altLang="en-US" sz="2400" b="1" dirty="0">
              <a:latin typeface="Arial" panose="020B0604020202020204" pitchFamily="34" charset="0"/>
              <a:sym typeface="+mn-ea"/>
            </a:endParaRPr>
          </a:p>
          <a:p>
            <a:pPr marL="342900" indent="-342900" defTabSz="914400">
              <a:lnSpc>
                <a:spcPct val="150000"/>
              </a:lnSpc>
              <a:buFont typeface="Wingdings" panose="05000000000000000000" charset="0"/>
              <a:buChar char="Ø"/>
              <a:tabLst>
                <a:tab pos="1333500" algn="l"/>
                <a:tab pos="2400300" algn="l"/>
                <a:tab pos="3467100" algn="l"/>
              </a:tabLst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It was yesterday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that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he got married.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defTabSz="914400">
              <a:lnSpc>
                <a:spcPct val="140000"/>
              </a:lnSpc>
              <a:buFont typeface="Wingdings" panose="05000000000000000000" charset="0"/>
              <a:buChar char="Ø"/>
              <a:tabLst>
                <a:tab pos="1333500" algn="l"/>
                <a:tab pos="2400300" algn="l"/>
                <a:tab pos="3467100" algn="l"/>
              </a:tabLst>
            </a:pPr>
            <a:endParaRPr lang="zh-CN" altLang="en-US" sz="24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Ø"/>
            </a:pPr>
            <a:endParaRPr lang="zh-CN" altLang="en-US" sz="2400" b="1" dirty="0"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 descr="7b0a202020202262756c6c6574223a20227b5c2263617465676f727949645c223a31303030362c5c2274656d706c61746549645c223a32303233313438317d220a7d0a"/>
          <p:cNvSpPr txBox="1"/>
          <p:nvPr/>
        </p:nvSpPr>
        <p:spPr>
          <a:xfrm>
            <a:off x="906780" y="304800"/>
            <a:ext cx="10378440" cy="6249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Tips: 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试判断以下两个句子，哪个是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强调句？哪个是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作形式主语？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the boy who I care for.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lnSpc>
                <a:spcPct val="130000"/>
              </a:lnSpc>
              <a:buFont typeface="+mj-ea"/>
              <a:buNone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强调句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lnSpc>
                <a:spcPct val="130000"/>
              </a:lnSpc>
              <a:buFont typeface="+mj-ea"/>
              <a:buAutoNum type="circleNumDbPlain" startAt="2"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fun that we spend the holiday here.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lnSpc>
                <a:spcPct val="130000"/>
              </a:lnSpc>
              <a:buFont typeface="+mj-ea"/>
              <a:buNone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it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作形式主语</a:t>
            </a:r>
            <a:endParaRPr lang="zh-CN" altLang="en-US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>
              <a:lnSpc>
                <a:spcPct val="130000"/>
              </a:lnSpc>
              <a:buFont typeface="+mj-ea"/>
              <a:buBlip>
                <a:blip r:embed="rId1"/>
              </a:buBlip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</a:rPr>
              <a:t> 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</a:rPr>
              <a:t>区分方法：</a:t>
            </a:r>
            <a:endParaRPr lang="zh-CN" altLang="en-US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  <a:sym typeface="+mn-ea"/>
            </a:endParaRPr>
          </a:p>
          <a:p>
            <a:pPr indent="0">
              <a:lnSpc>
                <a:spcPct val="130000"/>
              </a:lnSpc>
              <a:buFont typeface="+mj-ea"/>
              <a:buNone/>
            </a:pPr>
            <a:r>
              <a:rPr lang="zh-CN" altLang="en-US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</a:rPr>
              <a:t>最好的办法是：把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</a:rPr>
              <a:t> it is/was 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</a:rPr>
              <a:t>后的部分放到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</a:rPr>
              <a:t> that/who...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</a:rPr>
              <a:t>的后面，如果能组成完整的句子，就是强调句，否则就不是。</a:t>
            </a:r>
            <a:endParaRPr lang="zh-CN" altLang="en-US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  <a:sym typeface="+mn-ea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把第一句</a:t>
            </a:r>
            <a:r>
              <a:rPr lang="en-US" altLang="zh-CN" sz="280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the boy</a:t>
            </a:r>
            <a:r>
              <a:rPr lang="zh-CN" altLang="en-US" sz="280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放到后面，变成</a:t>
            </a:r>
            <a:r>
              <a:rPr lang="en-US" altLang="zh-CN" sz="280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I care for the boy. </a:t>
            </a:r>
            <a:r>
              <a:rPr lang="zh-CN" altLang="en-US" sz="280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句子完整，所以是强调句。</a:t>
            </a:r>
            <a:endParaRPr lang="zh-CN" altLang="en-US" sz="280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21910" y="518315"/>
            <a:ext cx="9626400" cy="723600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人称代词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10005" y="1242060"/>
            <a:ext cx="196850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Wingdings" panose="05000000000000000000" charset="0"/>
              <a:buChar char="p"/>
            </a:pPr>
            <a:r>
              <a:rPr lang="en-US"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 it </a:t>
            </a:r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的用法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92010" y="518160"/>
            <a:ext cx="4692015" cy="1273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8975" y="1791335"/>
            <a:ext cx="10735945" cy="2269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60000"/>
              </a:lnSpc>
              <a:buFont typeface="+mj-ea"/>
              <a:buAutoNum type="circleNumDbPlain" startAt="4"/>
            </a:pPr>
            <a:r>
              <a:rPr 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常考的固定短语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indent="306705" defTabSz="914400">
              <a:lnSpc>
                <a:spcPct val="150000"/>
              </a:lnSpc>
              <a:tabLst>
                <a:tab pos="1333500" algn="l"/>
                <a:tab pos="2400300" algn="l"/>
                <a:tab pos="34671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make it              go for it            take it easy             stick it out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defTabSz="914400">
              <a:lnSpc>
                <a:spcPct val="140000"/>
              </a:lnSpc>
              <a:buFont typeface="Wingdings" panose="05000000000000000000" charset="0"/>
              <a:buChar char="Ø"/>
              <a:tabLst>
                <a:tab pos="1333500" algn="l"/>
                <a:tab pos="2400300" algn="l"/>
                <a:tab pos="3467100" algn="l"/>
              </a:tabLst>
            </a:pPr>
            <a:endParaRPr lang="zh-CN" altLang="en-US" sz="24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Ø"/>
            </a:pPr>
            <a:endParaRPr lang="zh-CN" altLang="en-US" sz="2400" b="1" dirty="0"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菱形 54"/>
          <p:cNvSpPr/>
          <p:nvPr>
            <p:custDataLst>
              <p:tags r:id="rId1"/>
            </p:custDataLst>
          </p:nvPr>
        </p:nvSpPr>
        <p:spPr>
          <a:xfrm>
            <a:off x="1190625" y="2404745"/>
            <a:ext cx="2047240" cy="2047240"/>
          </a:xfrm>
          <a:prstGeom prst="diamond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rgbClr val="282928">
              <a:shade val="50000"/>
            </a:srgbClr>
          </a:lnRef>
          <a:fillRef idx="1">
            <a:srgbClr val="282928"/>
          </a:fillRef>
          <a:effectRef idx="0">
            <a:srgbClr val="282928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813560" y="2759710"/>
            <a:ext cx="659130" cy="132334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8000" b="1" spc="6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endParaRPr lang="en-US" altLang="zh-CN" sz="8000" b="1" spc="6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物主代词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7" name="矩形 86"/>
          <p:cNvSpPr/>
          <p:nvPr>
            <p:custDataLst>
              <p:tags r:id="rId1"/>
            </p:custDataLst>
          </p:nvPr>
        </p:nvSpPr>
        <p:spPr>
          <a:xfrm>
            <a:off x="1605879" y="2395060"/>
            <a:ext cx="1116963" cy="82994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en-US" altLang="zh-CN" sz="4800" b="1" spc="-2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01.</a:t>
            </a:r>
            <a:endParaRPr lang="en-US" altLang="zh-CN" sz="4800" b="1" spc="-2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0" name="矩形 89"/>
          <p:cNvSpPr/>
          <p:nvPr>
            <p:custDataLst>
              <p:tags r:id="rId2"/>
            </p:custDataLst>
          </p:nvPr>
        </p:nvSpPr>
        <p:spPr>
          <a:xfrm>
            <a:off x="1605879" y="3923386"/>
            <a:ext cx="1116963" cy="82994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en-US" altLang="zh-CN" sz="4800" b="1" spc="-200" dirty="0">
                <a:solidFill>
                  <a:schemeClr val="accent3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03.</a:t>
            </a:r>
            <a:endParaRPr lang="en-US" altLang="zh-CN" sz="4800" b="1" spc="-200" dirty="0">
              <a:solidFill>
                <a:schemeClr val="accent3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1" name="矩形 90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3"/>
            </p:custDataLst>
          </p:nvPr>
        </p:nvSpPr>
        <p:spPr>
          <a:xfrm>
            <a:off x="2710815" y="4092046"/>
            <a:ext cx="2863575" cy="471805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0" anchor="b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 spc="100" dirty="0">
                <a:solidFill>
                  <a:schemeClr val="accent3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反身代词</a:t>
            </a:r>
            <a:endParaRPr lang="zh-CN" altLang="en-US" sz="2800" b="1" spc="100" dirty="0">
              <a:solidFill>
                <a:schemeClr val="accent3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3" name="矩形 92"/>
          <p:cNvSpPr/>
          <p:nvPr>
            <p:custDataLst>
              <p:tags r:id="rId4"/>
            </p:custDataLst>
          </p:nvPr>
        </p:nvSpPr>
        <p:spPr>
          <a:xfrm>
            <a:off x="1607784" y="3153885"/>
            <a:ext cx="1116963" cy="82994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en-US" altLang="zh-CN" sz="4800" b="1" spc="-200" dirty="0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02.</a:t>
            </a:r>
            <a:endParaRPr lang="en-US" altLang="zh-CN" sz="4800" b="1" spc="-200" dirty="0">
              <a:solidFill>
                <a:schemeClr val="accent2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7" name="矩形 96"/>
          <p:cNvSpPr/>
          <p:nvPr>
            <p:custDataLst>
              <p:tags r:id="rId5"/>
            </p:custDataLst>
          </p:nvPr>
        </p:nvSpPr>
        <p:spPr>
          <a:xfrm>
            <a:off x="1593814" y="4682211"/>
            <a:ext cx="1116963" cy="82994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en-US" altLang="zh-CN" sz="4800" b="1" spc="-200" dirty="0">
                <a:solidFill>
                  <a:schemeClr val="accent4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04.</a:t>
            </a:r>
            <a:endParaRPr lang="en-US" altLang="zh-CN" sz="4800" b="1" spc="-200" dirty="0">
              <a:solidFill>
                <a:schemeClr val="accent4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8" name="矩形 97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6"/>
            </p:custDataLst>
          </p:nvPr>
        </p:nvSpPr>
        <p:spPr>
          <a:xfrm>
            <a:off x="2710815" y="4850871"/>
            <a:ext cx="2863575" cy="471805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0" anchor="b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 spc="100" dirty="0">
                <a:solidFill>
                  <a:schemeClr val="accent4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指示代词</a:t>
            </a:r>
            <a:endParaRPr lang="zh-CN" altLang="en-US" sz="2800" b="1" spc="100" dirty="0">
              <a:solidFill>
                <a:schemeClr val="accent4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1" name="文本框 100"/>
          <p:cNvSpPr txBox="1"/>
          <p:nvPr>
            <p:custDataLst>
              <p:tags r:id="rId7"/>
            </p:custDataLst>
          </p:nvPr>
        </p:nvSpPr>
        <p:spPr>
          <a:xfrm>
            <a:off x="715645" y="828040"/>
            <a:ext cx="4610100" cy="12134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CONTENTS</a:t>
            </a:r>
            <a:endParaRPr lang="en-US" altLang="zh-CN" sz="5400" b="1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>
            <a:off x="5245131" y="2393054"/>
            <a:ext cx="1116963" cy="82994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en-US" altLang="zh-CN" sz="4800" b="1" spc="-200" dirty="0">
                <a:solidFill>
                  <a:schemeClr val="accent5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05.</a:t>
            </a:r>
            <a:endParaRPr lang="en-US" altLang="zh-CN" sz="4800" b="1" spc="-200" dirty="0">
              <a:solidFill>
                <a:schemeClr val="accent5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5" name="矩形 24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9"/>
            </p:custDataLst>
          </p:nvPr>
        </p:nvSpPr>
        <p:spPr>
          <a:xfrm>
            <a:off x="6362132" y="2574414"/>
            <a:ext cx="2863575" cy="471805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0" anchor="b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 spc="100" dirty="0">
                <a:solidFill>
                  <a:schemeClr val="accent5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疑问代词</a:t>
            </a:r>
            <a:endParaRPr lang="zh-CN" altLang="en-US" sz="2800" b="1" spc="100" dirty="0">
              <a:solidFill>
                <a:schemeClr val="accent5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>
            <p:custDataLst>
              <p:tags r:id="rId10"/>
            </p:custDataLst>
          </p:nvPr>
        </p:nvSpPr>
        <p:spPr>
          <a:xfrm>
            <a:off x="5245131" y="3152514"/>
            <a:ext cx="1116963" cy="82994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en-US" altLang="zh-CN" sz="4800" b="1" spc="-200" dirty="0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06.</a:t>
            </a:r>
            <a:endParaRPr lang="en-US" altLang="zh-CN" sz="4800" b="1" spc="-200" dirty="0">
              <a:solidFill>
                <a:schemeClr val="accent6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矩形 30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11"/>
            </p:custDataLst>
          </p:nvPr>
        </p:nvSpPr>
        <p:spPr>
          <a:xfrm>
            <a:off x="6362132" y="3333874"/>
            <a:ext cx="2863575" cy="471805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0" anchor="b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 spc="100" dirty="0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不定代词</a:t>
            </a:r>
            <a:endParaRPr lang="zh-CN" altLang="en-US" sz="2800" b="1" spc="100" dirty="0">
              <a:solidFill>
                <a:schemeClr val="accent6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矩形 1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12"/>
            </p:custDataLst>
          </p:nvPr>
        </p:nvSpPr>
        <p:spPr>
          <a:xfrm>
            <a:off x="2720975" y="2574396"/>
            <a:ext cx="2863575" cy="471805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00000"/>
              </a:lnSpc>
            </a:pPr>
            <a:r>
              <a:rPr lang="zh-CN" altLang="en-US" sz="2800" b="1" spc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人称代词</a:t>
            </a:r>
            <a:endParaRPr lang="zh-CN" altLang="en-US" sz="2800" b="1" spc="1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矩形 2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13"/>
            </p:custDataLst>
          </p:nvPr>
        </p:nvSpPr>
        <p:spPr>
          <a:xfrm>
            <a:off x="2722880" y="3333221"/>
            <a:ext cx="2863575" cy="471805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0" anchor="b" anchorCtr="0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800" b="1" spc="100" dirty="0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物主代词</a:t>
            </a:r>
            <a:endParaRPr lang="zh-CN" altLang="en-US" sz="2800" b="1" spc="100" dirty="0">
              <a:solidFill>
                <a:schemeClr val="accent2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14"/>
            </p:custDataLst>
          </p:nvPr>
        </p:nvSpPr>
        <p:spPr>
          <a:xfrm>
            <a:off x="5245131" y="3912609"/>
            <a:ext cx="1116963" cy="829945"/>
          </a:xfrm>
          <a:prstGeom prst="rect">
            <a:avLst/>
          </a:prstGeom>
          <a:noFill/>
        </p:spPr>
        <p:txBody>
          <a:bodyPr wrap="square">
            <a:normAutofit/>
          </a:bodyPr>
          <a:p>
            <a:r>
              <a:rPr lang="en-US" altLang="zh-CN" sz="4800" b="1" spc="-200" dirty="0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07.</a:t>
            </a:r>
            <a:endParaRPr lang="en-US" altLang="zh-CN" sz="4800" b="1" spc="-200" dirty="0">
              <a:solidFill>
                <a:schemeClr val="accent6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" name="矩形 4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/>
          <p:cNvSpPr/>
          <p:nvPr>
            <p:custDataLst>
              <p:tags r:id="rId15"/>
            </p:custDataLst>
          </p:nvPr>
        </p:nvSpPr>
        <p:spPr>
          <a:xfrm>
            <a:off x="6362132" y="4093969"/>
            <a:ext cx="2863575" cy="471805"/>
          </a:xfrm>
          <a:prstGeom prst="rect">
            <a:avLst/>
          </a:prstGeom>
          <a:ln>
            <a:noFill/>
          </a:ln>
        </p:spPr>
        <p:txBody>
          <a:bodyPr wrap="square" lIns="90000" tIns="46800" rIns="90000" bIns="0" anchor="b" anchorCtr="0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800" b="1" spc="100" dirty="0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相互代词</a:t>
            </a:r>
            <a:endParaRPr lang="zh-CN" altLang="en-US" sz="2800" b="1" spc="100" dirty="0">
              <a:solidFill>
                <a:schemeClr val="accent6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7" grpId="0"/>
      <p:bldP spid="3" grpId="0"/>
      <p:bldP spid="93" grpId="0"/>
      <p:bldP spid="90" grpId="0"/>
      <p:bldP spid="91" grpId="0"/>
      <p:bldP spid="97" grpId="0"/>
      <p:bldP spid="98" grpId="0"/>
      <p:bldP spid="24" grpId="0"/>
      <p:bldP spid="25" grpId="0"/>
      <p:bldP spid="30" grpId="0"/>
      <p:bldP spid="31" grpId="0"/>
      <p:bldP spid="5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703100"/>
            <a:ext cx="9626400" cy="723600"/>
          </a:xfrm>
        </p:spPr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物主代词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04950" y="1426845"/>
            <a:ext cx="7231380" cy="11245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表示</a:t>
            </a:r>
            <a:r>
              <a:rPr lang="zh-CN" alt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所有关系的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代词叫物主代词。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物主代词分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形容词性物主代词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和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名词性物主代词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。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graphicFrame>
        <p:nvGraphicFramePr>
          <p:cNvPr id="54275" name="内容占位符 54274"/>
          <p:cNvGraphicFramePr/>
          <p:nvPr>
            <p:ph idx="1"/>
            <p:custDataLst>
              <p:tags r:id="rId2"/>
            </p:custDataLst>
          </p:nvPr>
        </p:nvGraphicFramePr>
        <p:xfrm>
          <a:off x="548005" y="2789457"/>
          <a:ext cx="11277600" cy="2426335"/>
        </p:xfrm>
        <a:graphic>
          <a:graphicData uri="http://schemas.openxmlformats.org/drawingml/2006/table">
            <a:tbl>
              <a:tblPr/>
              <a:tblGrid>
                <a:gridCol w="2303145"/>
                <a:gridCol w="1214755"/>
                <a:gridCol w="1166495"/>
                <a:gridCol w="980440"/>
                <a:gridCol w="995680"/>
                <a:gridCol w="924560"/>
                <a:gridCol w="1014730"/>
                <a:gridCol w="1166495"/>
                <a:gridCol w="1511300"/>
              </a:tblGrid>
              <a:tr h="96139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形容词性物主代词</a:t>
                      </a:r>
                      <a:endParaRPr lang="zh-CN" altLang="en-US" sz="19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my</a:t>
                      </a:r>
                      <a:endParaRPr lang="en-US" altLang="zh-CN" sz="19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your</a:t>
                      </a:r>
                      <a:endParaRPr lang="en-US" altLang="zh-CN" sz="19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his</a:t>
                      </a:r>
                      <a:endParaRPr lang="en-US" altLang="zh-CN" sz="19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her</a:t>
                      </a:r>
                      <a:endParaRPr lang="en-US" altLang="zh-CN" sz="19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its</a:t>
                      </a:r>
                      <a:endParaRPr lang="en-US" altLang="zh-CN" sz="19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our</a:t>
                      </a:r>
                      <a:endParaRPr lang="en-US" altLang="zh-CN" sz="19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your</a:t>
                      </a:r>
                      <a:endParaRPr lang="en-US" altLang="zh-CN" sz="19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their</a:t>
                      </a:r>
                      <a:endParaRPr lang="en-US" altLang="zh-CN" sz="19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72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名词性物主代词</a:t>
                      </a:r>
                      <a:endParaRPr lang="zh-CN" altLang="en-US" sz="17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mine</a:t>
                      </a:r>
                      <a:endParaRPr lang="en-US" altLang="zh-CN" sz="17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yours</a:t>
                      </a:r>
                      <a:endParaRPr lang="en-US" altLang="zh-CN" sz="1700" b="1" spc="130" dirty="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his</a:t>
                      </a:r>
                      <a:endParaRPr lang="en-US" altLang="zh-CN" sz="1700" b="1" spc="130" dirty="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hers</a:t>
                      </a:r>
                      <a:endParaRPr lang="en-US" altLang="zh-CN" sz="1700" b="1" spc="130" dirty="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its</a:t>
                      </a:r>
                      <a:endParaRPr lang="en-US" altLang="zh-CN" sz="1700" b="1" spc="130" dirty="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ours</a:t>
                      </a:r>
                      <a:endParaRPr lang="en-US" altLang="zh-CN" sz="1700" b="1" spc="130" dirty="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yours</a:t>
                      </a:r>
                      <a:endParaRPr lang="en-US" altLang="zh-CN" sz="1700" b="1" spc="130" dirty="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theirs</a:t>
                      </a:r>
                      <a:endParaRPr lang="en-US" altLang="zh-CN" sz="1700" b="1" spc="130" dirty="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2F4A8F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8773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汉语</a:t>
                      </a:r>
                      <a:endParaRPr lang="zh-CN" altLang="en-US" sz="17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我的</a:t>
                      </a:r>
                      <a:endParaRPr lang="zh-CN" altLang="en-US" sz="17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你的</a:t>
                      </a:r>
                      <a:endParaRPr lang="zh-CN" altLang="en-US" sz="17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他的</a:t>
                      </a:r>
                      <a:endParaRPr lang="zh-CN" altLang="en-US" sz="17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她的</a:t>
                      </a:r>
                      <a:endParaRPr lang="zh-CN" altLang="en-US" sz="17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它的</a:t>
                      </a:r>
                      <a:endParaRPr lang="zh-CN" altLang="en-US" sz="17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我</a:t>
                      </a:r>
                      <a:endParaRPr lang="zh-CN" altLang="en-US" sz="17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们的</a:t>
                      </a:r>
                      <a:endParaRPr lang="zh-CN" altLang="en-US" sz="17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你</a:t>
                      </a:r>
                      <a:endParaRPr lang="zh-CN" altLang="en-US" sz="17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们的</a:t>
                      </a:r>
                      <a:endParaRPr lang="zh-CN" altLang="en-US" sz="17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buChar char="¡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 2" panose="05020102010507070707" pitchFamily="18" charset="2"/>
                        <a:buChar char="¡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2F4A8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他（她、它）们的</a:t>
                      </a:r>
                      <a:endParaRPr lang="zh-CN" altLang="en-US" sz="1700" b="1" spc="130">
                        <a:solidFill>
                          <a:srgbClr val="2F4A8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2F4A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8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1067590"/>
            <a:ext cx="9626400" cy="723600"/>
          </a:xfrm>
        </p:spPr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物主代词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4165" y="1957705"/>
            <a:ext cx="30149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Wingdings" panose="05000000000000000000" charset="0"/>
              <a:buChar char="p"/>
            </a:pPr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物主代词的用法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grpSp>
        <p:nvGrpSpPr>
          <p:cNvPr id="256" name="图形 254"/>
          <p:cNvGrpSpPr/>
          <p:nvPr/>
        </p:nvGrpSpPr>
        <p:grpSpPr>
          <a:xfrm rot="0">
            <a:off x="1772920" y="2650490"/>
            <a:ext cx="8958580" cy="3574415"/>
            <a:chOff x="4119562" y="2576512"/>
            <a:chExt cx="3948112" cy="2778548"/>
          </a:xfrm>
        </p:grpSpPr>
        <p:sp>
          <p:nvSpPr>
            <p:cNvPr id="257" name="任意多边形: 形状 256"/>
            <p:cNvSpPr/>
            <p:nvPr/>
          </p:nvSpPr>
          <p:spPr>
            <a:xfrm>
              <a:off x="4119562" y="2576512"/>
              <a:ext cx="3948112" cy="2778548"/>
            </a:xfrm>
            <a:custGeom>
              <a:avLst/>
              <a:gdLst>
                <a:gd name="connsiteX0" fmla="*/ 3948113 w 3948112"/>
                <a:gd name="connsiteY0" fmla="*/ 1705928 h 1705927"/>
                <a:gd name="connsiteX1" fmla="*/ 0 w 3948112"/>
                <a:gd name="connsiteY1" fmla="*/ 1705928 h 1705927"/>
                <a:gd name="connsiteX2" fmla="*/ 0 w 3948112"/>
                <a:gd name="connsiteY2" fmla="*/ 220980 h 1705927"/>
                <a:gd name="connsiteX3" fmla="*/ 220980 w 3948112"/>
                <a:gd name="connsiteY3" fmla="*/ 0 h 1705927"/>
                <a:gd name="connsiteX4" fmla="*/ 3727133 w 3948112"/>
                <a:gd name="connsiteY4" fmla="*/ 0 h 1705927"/>
                <a:gd name="connsiteX5" fmla="*/ 3948113 w 3948112"/>
                <a:gd name="connsiteY5" fmla="*/ 220980 h 1705927"/>
                <a:gd name="connsiteX6" fmla="*/ 3948113 w 3948112"/>
                <a:gd name="connsiteY6" fmla="*/ 1705928 h 170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8112" h="1705927">
                  <a:moveTo>
                    <a:pt x="3948113" y="1705928"/>
                  </a:moveTo>
                  <a:lnTo>
                    <a:pt x="0" y="1705928"/>
                  </a:lnTo>
                  <a:lnTo>
                    <a:pt x="0" y="220980"/>
                  </a:lnTo>
                  <a:cubicBezTo>
                    <a:pt x="0" y="99060"/>
                    <a:pt x="99060" y="0"/>
                    <a:pt x="220980" y="0"/>
                  </a:cubicBezTo>
                  <a:lnTo>
                    <a:pt x="3727133" y="0"/>
                  </a:lnTo>
                  <a:cubicBezTo>
                    <a:pt x="3848100" y="0"/>
                    <a:pt x="3948113" y="99060"/>
                    <a:pt x="3948113" y="220980"/>
                  </a:cubicBezTo>
                  <a:lnTo>
                    <a:pt x="3948113" y="1705928"/>
                  </a:lnTo>
                  <a:close/>
                </a:path>
              </a:pathLst>
            </a:custGeom>
            <a:solidFill>
              <a:srgbClr val="257C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8" name="任意多边形: 形状 257"/>
            <p:cNvSpPr/>
            <p:nvPr/>
          </p:nvSpPr>
          <p:spPr>
            <a:xfrm>
              <a:off x="4266246" y="3211555"/>
              <a:ext cx="2771774" cy="1070884"/>
            </a:xfrm>
            <a:custGeom>
              <a:avLst/>
              <a:gdLst>
                <a:gd name="connsiteX0" fmla="*/ 0 w 2771774"/>
                <a:gd name="connsiteY0" fmla="*/ 1070884 h 1070884"/>
                <a:gd name="connsiteX1" fmla="*/ 790575 w 2771774"/>
                <a:gd name="connsiteY1" fmla="*/ 274 h 1070884"/>
                <a:gd name="connsiteX2" fmla="*/ 1871663 w 2771774"/>
                <a:gd name="connsiteY2" fmla="*/ 424137 h 1070884"/>
                <a:gd name="connsiteX3" fmla="*/ 2771775 w 2771774"/>
                <a:gd name="connsiteY3" fmla="*/ 1069932 h 1070884"/>
                <a:gd name="connsiteX4" fmla="*/ 0 w 2771774"/>
                <a:gd name="connsiteY4" fmla="*/ 1069932 h 107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4" h="1070884">
                  <a:moveTo>
                    <a:pt x="0" y="1070884"/>
                  </a:moveTo>
                  <a:cubicBezTo>
                    <a:pt x="0" y="1070884"/>
                    <a:pt x="471488" y="14562"/>
                    <a:pt x="790575" y="274"/>
                  </a:cubicBezTo>
                  <a:cubicBezTo>
                    <a:pt x="1109663" y="-14013"/>
                    <a:pt x="1462088" y="535579"/>
                    <a:pt x="1871663" y="424137"/>
                  </a:cubicBezTo>
                  <a:cubicBezTo>
                    <a:pt x="2267903" y="316504"/>
                    <a:pt x="2771775" y="1069932"/>
                    <a:pt x="2771775" y="1069932"/>
                  </a:cubicBezTo>
                  <a:lnTo>
                    <a:pt x="0" y="1069932"/>
                  </a:lnTo>
                  <a:close/>
                </a:path>
              </a:pathLst>
            </a:custGeom>
            <a:solidFill>
              <a:srgbClr val="2784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9" name="任意多边形: 形状 258"/>
            <p:cNvSpPr/>
            <p:nvPr/>
          </p:nvSpPr>
          <p:spPr>
            <a:xfrm>
              <a:off x="4852034" y="2989897"/>
              <a:ext cx="3215639" cy="1292542"/>
            </a:xfrm>
            <a:custGeom>
              <a:avLst/>
              <a:gdLst>
                <a:gd name="connsiteX0" fmla="*/ 0 w 3215639"/>
                <a:gd name="connsiteY0" fmla="*/ 1292543 h 1292542"/>
                <a:gd name="connsiteX1" fmla="*/ 540068 w 3215639"/>
                <a:gd name="connsiteY1" fmla="*/ 840105 h 1292542"/>
                <a:gd name="connsiteX2" fmla="*/ 1368743 w 3215639"/>
                <a:gd name="connsiteY2" fmla="*/ 959168 h 1292542"/>
                <a:gd name="connsiteX3" fmla="*/ 2462213 w 3215639"/>
                <a:gd name="connsiteY3" fmla="*/ 0 h 1292542"/>
                <a:gd name="connsiteX4" fmla="*/ 3215640 w 3215639"/>
                <a:gd name="connsiteY4" fmla="*/ 780098 h 1292542"/>
                <a:gd name="connsiteX5" fmla="*/ 3215640 w 3215639"/>
                <a:gd name="connsiteY5" fmla="*/ 1292543 h 1292542"/>
                <a:gd name="connsiteX6" fmla="*/ 0 w 3215639"/>
                <a:gd name="connsiteY6" fmla="*/ 1292543 h 129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5639" h="1292542">
                  <a:moveTo>
                    <a:pt x="0" y="1292543"/>
                  </a:moveTo>
                  <a:cubicBezTo>
                    <a:pt x="0" y="1292543"/>
                    <a:pt x="124777" y="878205"/>
                    <a:pt x="540068" y="840105"/>
                  </a:cubicBezTo>
                  <a:cubicBezTo>
                    <a:pt x="955357" y="802005"/>
                    <a:pt x="1166812" y="987743"/>
                    <a:pt x="1368743" y="959168"/>
                  </a:cubicBezTo>
                  <a:cubicBezTo>
                    <a:pt x="2141220" y="852487"/>
                    <a:pt x="2122170" y="0"/>
                    <a:pt x="2462213" y="0"/>
                  </a:cubicBezTo>
                  <a:cubicBezTo>
                    <a:pt x="2828925" y="0"/>
                    <a:pt x="2793683" y="769620"/>
                    <a:pt x="3215640" y="780098"/>
                  </a:cubicBezTo>
                  <a:lnTo>
                    <a:pt x="3215640" y="1292543"/>
                  </a:lnTo>
                  <a:lnTo>
                    <a:pt x="0" y="1292543"/>
                  </a:lnTo>
                  <a:close/>
                </a:path>
              </a:pathLst>
            </a:custGeom>
            <a:solidFill>
              <a:srgbClr val="268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0" name="任意多边形: 形状 259"/>
            <p:cNvSpPr/>
            <p:nvPr/>
          </p:nvSpPr>
          <p:spPr>
            <a:xfrm>
              <a:off x="4119562" y="3398480"/>
              <a:ext cx="1765934" cy="883959"/>
            </a:xfrm>
            <a:custGeom>
              <a:avLst/>
              <a:gdLst>
                <a:gd name="connsiteX0" fmla="*/ 0 w 1765934"/>
                <a:gd name="connsiteY0" fmla="*/ 992 h 883959"/>
                <a:gd name="connsiteX1" fmla="*/ 460058 w 1765934"/>
                <a:gd name="connsiteY1" fmla="*/ 162917 h 883959"/>
                <a:gd name="connsiteX2" fmla="*/ 732473 w 1765934"/>
                <a:gd name="connsiteY2" fmla="*/ 731559 h 883959"/>
                <a:gd name="connsiteX3" fmla="*/ 1351598 w 1765934"/>
                <a:gd name="connsiteY3" fmla="*/ 731559 h 883959"/>
                <a:gd name="connsiteX4" fmla="*/ 1765935 w 1765934"/>
                <a:gd name="connsiteY4" fmla="*/ 883959 h 883959"/>
                <a:gd name="connsiteX5" fmla="*/ 0 w 1765934"/>
                <a:gd name="connsiteY5" fmla="*/ 883959 h 883959"/>
                <a:gd name="connsiteX6" fmla="*/ 0 w 1765934"/>
                <a:gd name="connsiteY6" fmla="*/ 992 h 88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5934" h="883959">
                  <a:moveTo>
                    <a:pt x="0" y="992"/>
                  </a:moveTo>
                  <a:cubicBezTo>
                    <a:pt x="0" y="992"/>
                    <a:pt x="239078" y="-22821"/>
                    <a:pt x="460058" y="162917"/>
                  </a:cubicBezTo>
                  <a:cubicBezTo>
                    <a:pt x="681038" y="348654"/>
                    <a:pt x="508635" y="623927"/>
                    <a:pt x="732473" y="731559"/>
                  </a:cubicBezTo>
                  <a:cubicBezTo>
                    <a:pt x="956310" y="839192"/>
                    <a:pt x="1194435" y="717272"/>
                    <a:pt x="1351598" y="731559"/>
                  </a:cubicBezTo>
                  <a:cubicBezTo>
                    <a:pt x="1628775" y="756324"/>
                    <a:pt x="1765935" y="883959"/>
                    <a:pt x="1765935" y="883959"/>
                  </a:cubicBezTo>
                  <a:lnTo>
                    <a:pt x="0" y="883959"/>
                  </a:lnTo>
                  <a:lnTo>
                    <a:pt x="0" y="992"/>
                  </a:lnTo>
                  <a:close/>
                </a:path>
              </a:pathLst>
            </a:custGeom>
            <a:solidFill>
              <a:srgbClr val="2A8E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2" name="文本框 11" descr="7b0a202020202262756c6c6574223a20227b5c2263617465676f727949645c223a31303030362c5c2274656d706c61746549645c223a32303233313438317d220a7d0a"/>
          <p:cNvSpPr txBox="1"/>
          <p:nvPr/>
        </p:nvSpPr>
        <p:spPr>
          <a:xfrm>
            <a:off x="2327275" y="2915920"/>
            <a:ext cx="8017510" cy="2244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（</a:t>
            </a:r>
            <a:r>
              <a:rPr lang="en-US" altLang="zh-CN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1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）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形容词性物主代词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的作用相当于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形容词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，可在句中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作定语</a:t>
            </a:r>
            <a:r>
              <a:rPr lang="zh-CN" altLang="en-US" sz="2400" b="1" spc="20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。</a:t>
            </a:r>
            <a:endParaRPr lang="zh-CN" altLang="en-US" sz="2400" b="1" spc="20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如</a:t>
            </a:r>
            <a:r>
              <a:rPr lang="en-US" altLang="zh-CN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: </a:t>
            </a:r>
            <a:r>
              <a:rPr lang="en-US" altLang="zh-CN" sz="2400" b="1" u="sng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Our</a:t>
            </a:r>
            <a:r>
              <a:rPr lang="en-US" altLang="zh-CN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teacher is coming to see us</a:t>
            </a:r>
            <a:r>
              <a:rPr lang="en-US" altLang="zh-CN" sz="28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.</a:t>
            </a:r>
            <a:endParaRPr lang="en-US" altLang="zh-CN" sz="2800" b="1" spc="200">
              <a:solidFill>
                <a:srgbClr val="FFFF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indent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     This is </a:t>
            </a:r>
            <a:r>
              <a:rPr lang="en-US" altLang="zh-CN" sz="2400" b="1" u="sng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he</a:t>
            </a:r>
            <a:r>
              <a:rPr lang="en-US" altLang="zh-CN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r pencil-box.</a:t>
            </a:r>
            <a:endParaRPr lang="en-US" altLang="zh-CN" sz="2400" b="1" spc="200">
              <a:solidFill>
                <a:srgbClr val="FFFF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830" y="320675"/>
            <a:ext cx="6780530" cy="14706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1067590"/>
            <a:ext cx="9626400" cy="723600"/>
          </a:xfrm>
        </p:spPr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物主代词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4165" y="1957705"/>
            <a:ext cx="30149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Wingdings" panose="05000000000000000000" charset="0"/>
              <a:buChar char="p"/>
            </a:pPr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物主代词的用法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grpSp>
        <p:nvGrpSpPr>
          <p:cNvPr id="256" name="图形 254"/>
          <p:cNvGrpSpPr/>
          <p:nvPr/>
        </p:nvGrpSpPr>
        <p:grpSpPr>
          <a:xfrm rot="0">
            <a:off x="1772920" y="2476500"/>
            <a:ext cx="9136380" cy="3905250"/>
            <a:chOff x="4119562" y="2576512"/>
            <a:chExt cx="3948112" cy="2778548"/>
          </a:xfrm>
        </p:grpSpPr>
        <p:sp>
          <p:nvSpPr>
            <p:cNvPr id="257" name="任意多边形: 形状 256"/>
            <p:cNvSpPr/>
            <p:nvPr/>
          </p:nvSpPr>
          <p:spPr>
            <a:xfrm>
              <a:off x="4119562" y="2576512"/>
              <a:ext cx="3948112" cy="2778548"/>
            </a:xfrm>
            <a:custGeom>
              <a:avLst/>
              <a:gdLst>
                <a:gd name="connsiteX0" fmla="*/ 3948113 w 3948112"/>
                <a:gd name="connsiteY0" fmla="*/ 1705928 h 1705927"/>
                <a:gd name="connsiteX1" fmla="*/ 0 w 3948112"/>
                <a:gd name="connsiteY1" fmla="*/ 1705928 h 1705927"/>
                <a:gd name="connsiteX2" fmla="*/ 0 w 3948112"/>
                <a:gd name="connsiteY2" fmla="*/ 220980 h 1705927"/>
                <a:gd name="connsiteX3" fmla="*/ 220980 w 3948112"/>
                <a:gd name="connsiteY3" fmla="*/ 0 h 1705927"/>
                <a:gd name="connsiteX4" fmla="*/ 3727133 w 3948112"/>
                <a:gd name="connsiteY4" fmla="*/ 0 h 1705927"/>
                <a:gd name="connsiteX5" fmla="*/ 3948113 w 3948112"/>
                <a:gd name="connsiteY5" fmla="*/ 220980 h 1705927"/>
                <a:gd name="connsiteX6" fmla="*/ 3948113 w 3948112"/>
                <a:gd name="connsiteY6" fmla="*/ 1705928 h 170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8112" h="1705927">
                  <a:moveTo>
                    <a:pt x="3948113" y="1705928"/>
                  </a:moveTo>
                  <a:lnTo>
                    <a:pt x="0" y="1705928"/>
                  </a:lnTo>
                  <a:lnTo>
                    <a:pt x="0" y="220980"/>
                  </a:lnTo>
                  <a:cubicBezTo>
                    <a:pt x="0" y="99060"/>
                    <a:pt x="99060" y="0"/>
                    <a:pt x="220980" y="0"/>
                  </a:cubicBezTo>
                  <a:lnTo>
                    <a:pt x="3727133" y="0"/>
                  </a:lnTo>
                  <a:cubicBezTo>
                    <a:pt x="3848100" y="0"/>
                    <a:pt x="3948113" y="99060"/>
                    <a:pt x="3948113" y="220980"/>
                  </a:cubicBezTo>
                  <a:lnTo>
                    <a:pt x="3948113" y="1705928"/>
                  </a:lnTo>
                  <a:close/>
                </a:path>
              </a:pathLst>
            </a:custGeom>
            <a:solidFill>
              <a:srgbClr val="257C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8" name="任意多边形: 形状 257"/>
            <p:cNvSpPr/>
            <p:nvPr/>
          </p:nvSpPr>
          <p:spPr>
            <a:xfrm>
              <a:off x="4266246" y="3211555"/>
              <a:ext cx="2771774" cy="1070884"/>
            </a:xfrm>
            <a:custGeom>
              <a:avLst/>
              <a:gdLst>
                <a:gd name="connsiteX0" fmla="*/ 0 w 2771774"/>
                <a:gd name="connsiteY0" fmla="*/ 1070884 h 1070884"/>
                <a:gd name="connsiteX1" fmla="*/ 790575 w 2771774"/>
                <a:gd name="connsiteY1" fmla="*/ 274 h 1070884"/>
                <a:gd name="connsiteX2" fmla="*/ 1871663 w 2771774"/>
                <a:gd name="connsiteY2" fmla="*/ 424137 h 1070884"/>
                <a:gd name="connsiteX3" fmla="*/ 2771775 w 2771774"/>
                <a:gd name="connsiteY3" fmla="*/ 1069932 h 1070884"/>
                <a:gd name="connsiteX4" fmla="*/ 0 w 2771774"/>
                <a:gd name="connsiteY4" fmla="*/ 1069932 h 107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4" h="1070884">
                  <a:moveTo>
                    <a:pt x="0" y="1070884"/>
                  </a:moveTo>
                  <a:cubicBezTo>
                    <a:pt x="0" y="1070884"/>
                    <a:pt x="471488" y="14562"/>
                    <a:pt x="790575" y="274"/>
                  </a:cubicBezTo>
                  <a:cubicBezTo>
                    <a:pt x="1109663" y="-14013"/>
                    <a:pt x="1462088" y="535579"/>
                    <a:pt x="1871663" y="424137"/>
                  </a:cubicBezTo>
                  <a:cubicBezTo>
                    <a:pt x="2267903" y="316504"/>
                    <a:pt x="2771775" y="1069932"/>
                    <a:pt x="2771775" y="1069932"/>
                  </a:cubicBezTo>
                  <a:lnTo>
                    <a:pt x="0" y="1069932"/>
                  </a:lnTo>
                  <a:close/>
                </a:path>
              </a:pathLst>
            </a:custGeom>
            <a:solidFill>
              <a:srgbClr val="2784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9" name="任意多边形: 形状 258"/>
            <p:cNvSpPr/>
            <p:nvPr/>
          </p:nvSpPr>
          <p:spPr>
            <a:xfrm>
              <a:off x="4852034" y="2989897"/>
              <a:ext cx="3215639" cy="1292542"/>
            </a:xfrm>
            <a:custGeom>
              <a:avLst/>
              <a:gdLst>
                <a:gd name="connsiteX0" fmla="*/ 0 w 3215639"/>
                <a:gd name="connsiteY0" fmla="*/ 1292543 h 1292542"/>
                <a:gd name="connsiteX1" fmla="*/ 540068 w 3215639"/>
                <a:gd name="connsiteY1" fmla="*/ 840105 h 1292542"/>
                <a:gd name="connsiteX2" fmla="*/ 1368743 w 3215639"/>
                <a:gd name="connsiteY2" fmla="*/ 959168 h 1292542"/>
                <a:gd name="connsiteX3" fmla="*/ 2462213 w 3215639"/>
                <a:gd name="connsiteY3" fmla="*/ 0 h 1292542"/>
                <a:gd name="connsiteX4" fmla="*/ 3215640 w 3215639"/>
                <a:gd name="connsiteY4" fmla="*/ 780098 h 1292542"/>
                <a:gd name="connsiteX5" fmla="*/ 3215640 w 3215639"/>
                <a:gd name="connsiteY5" fmla="*/ 1292543 h 1292542"/>
                <a:gd name="connsiteX6" fmla="*/ 0 w 3215639"/>
                <a:gd name="connsiteY6" fmla="*/ 1292543 h 129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5639" h="1292542">
                  <a:moveTo>
                    <a:pt x="0" y="1292543"/>
                  </a:moveTo>
                  <a:cubicBezTo>
                    <a:pt x="0" y="1292543"/>
                    <a:pt x="124777" y="878205"/>
                    <a:pt x="540068" y="840105"/>
                  </a:cubicBezTo>
                  <a:cubicBezTo>
                    <a:pt x="955357" y="802005"/>
                    <a:pt x="1166812" y="987743"/>
                    <a:pt x="1368743" y="959168"/>
                  </a:cubicBezTo>
                  <a:cubicBezTo>
                    <a:pt x="2141220" y="852487"/>
                    <a:pt x="2122170" y="0"/>
                    <a:pt x="2462213" y="0"/>
                  </a:cubicBezTo>
                  <a:cubicBezTo>
                    <a:pt x="2828925" y="0"/>
                    <a:pt x="2793683" y="769620"/>
                    <a:pt x="3215640" y="780098"/>
                  </a:cubicBezTo>
                  <a:lnTo>
                    <a:pt x="3215640" y="1292543"/>
                  </a:lnTo>
                  <a:lnTo>
                    <a:pt x="0" y="1292543"/>
                  </a:lnTo>
                  <a:close/>
                </a:path>
              </a:pathLst>
            </a:custGeom>
            <a:solidFill>
              <a:srgbClr val="268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0" name="任意多边形: 形状 259"/>
            <p:cNvSpPr/>
            <p:nvPr/>
          </p:nvSpPr>
          <p:spPr>
            <a:xfrm>
              <a:off x="4119562" y="3398480"/>
              <a:ext cx="1765934" cy="883959"/>
            </a:xfrm>
            <a:custGeom>
              <a:avLst/>
              <a:gdLst>
                <a:gd name="connsiteX0" fmla="*/ 0 w 1765934"/>
                <a:gd name="connsiteY0" fmla="*/ 992 h 883959"/>
                <a:gd name="connsiteX1" fmla="*/ 460058 w 1765934"/>
                <a:gd name="connsiteY1" fmla="*/ 162917 h 883959"/>
                <a:gd name="connsiteX2" fmla="*/ 732473 w 1765934"/>
                <a:gd name="connsiteY2" fmla="*/ 731559 h 883959"/>
                <a:gd name="connsiteX3" fmla="*/ 1351598 w 1765934"/>
                <a:gd name="connsiteY3" fmla="*/ 731559 h 883959"/>
                <a:gd name="connsiteX4" fmla="*/ 1765935 w 1765934"/>
                <a:gd name="connsiteY4" fmla="*/ 883959 h 883959"/>
                <a:gd name="connsiteX5" fmla="*/ 0 w 1765934"/>
                <a:gd name="connsiteY5" fmla="*/ 883959 h 883959"/>
                <a:gd name="connsiteX6" fmla="*/ 0 w 1765934"/>
                <a:gd name="connsiteY6" fmla="*/ 992 h 88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5934" h="883959">
                  <a:moveTo>
                    <a:pt x="0" y="992"/>
                  </a:moveTo>
                  <a:cubicBezTo>
                    <a:pt x="0" y="992"/>
                    <a:pt x="239078" y="-22821"/>
                    <a:pt x="460058" y="162917"/>
                  </a:cubicBezTo>
                  <a:cubicBezTo>
                    <a:pt x="681038" y="348654"/>
                    <a:pt x="508635" y="623927"/>
                    <a:pt x="732473" y="731559"/>
                  </a:cubicBezTo>
                  <a:cubicBezTo>
                    <a:pt x="956310" y="839192"/>
                    <a:pt x="1194435" y="717272"/>
                    <a:pt x="1351598" y="731559"/>
                  </a:cubicBezTo>
                  <a:cubicBezTo>
                    <a:pt x="1628775" y="756324"/>
                    <a:pt x="1765935" y="883959"/>
                    <a:pt x="1765935" y="883959"/>
                  </a:cubicBezTo>
                  <a:lnTo>
                    <a:pt x="0" y="883959"/>
                  </a:lnTo>
                  <a:lnTo>
                    <a:pt x="0" y="992"/>
                  </a:lnTo>
                  <a:close/>
                </a:path>
              </a:pathLst>
            </a:custGeom>
            <a:solidFill>
              <a:srgbClr val="2A8E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2" name="文本框 11" descr="7b0a202020202262756c6c6574223a20227b5c2263617465676f727949645c223a31303030362c5c2274656d706c61746549645c223a32303233313438317d220a7d0a"/>
          <p:cNvSpPr txBox="1"/>
          <p:nvPr/>
        </p:nvSpPr>
        <p:spPr>
          <a:xfrm>
            <a:off x="2209800" y="2515870"/>
            <a:ext cx="8262620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（</a:t>
            </a:r>
            <a:r>
              <a:rPr lang="en-US" altLang="zh-CN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2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）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名词性物主代词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的作用相当于名词，在句中可用作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主语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、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宾语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和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表语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。</a:t>
            </a:r>
            <a:r>
              <a:rPr lang="en-US" altLang="zh-CN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”of+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名词性物主代词</a:t>
            </a:r>
            <a:r>
              <a:rPr lang="en-US" altLang="zh-CN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”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可以用作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定语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。</a:t>
            </a:r>
            <a:endParaRPr lang="zh-CN" altLang="en-US" sz="2400" b="1" spc="200"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如</a:t>
            </a:r>
            <a:r>
              <a:rPr lang="en-US" altLang="zh-CN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: </a:t>
            </a:r>
            <a:r>
              <a:rPr lang="en-US" altLang="zh-CN" sz="22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Our school is here, and </a:t>
            </a:r>
            <a:r>
              <a:rPr lang="en-US" altLang="zh-CN" sz="2200" b="1" u="sng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their</a:t>
            </a:r>
            <a:r>
              <a:rPr lang="en-US" altLang="en-US" sz="2200" b="1" u="sng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s</a:t>
            </a:r>
            <a:r>
              <a:rPr lang="en-US" altLang="zh-CN" sz="22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is there．作主语</a:t>
            </a:r>
            <a:endParaRPr lang="en-US" altLang="zh-CN" sz="2200" b="1" spc="200">
              <a:solidFill>
                <a:srgbClr val="FFFF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sz="22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　   — Is this English book </a:t>
            </a:r>
            <a:r>
              <a:rPr lang="en-US" altLang="zh-CN" sz="2200" b="1" u="sng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yours</a:t>
            </a:r>
            <a:r>
              <a:rPr lang="en-US" altLang="zh-CN" sz="22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? （作表语）</a:t>
            </a:r>
            <a:endParaRPr lang="en-US" altLang="zh-CN" sz="2200" b="1" spc="200">
              <a:solidFill>
                <a:srgbClr val="FFFF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sz="22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　   — No．</a:t>
            </a:r>
            <a:r>
              <a:rPr lang="en-US" altLang="zh-CN" sz="2200" b="1" u="sng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Mine</a:t>
            </a:r>
            <a:r>
              <a:rPr lang="en-US" altLang="zh-CN" sz="22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is in my bag．</a:t>
            </a:r>
            <a:r>
              <a:rPr lang="en-US" altLang="zh-CN" sz="2200" b="1" spc="200">
                <a:solidFill>
                  <a:srgbClr val="FFFF00"/>
                </a:solidFill>
                <a:highlight>
                  <a:srgbClr val="FF00FF"/>
                </a:highlight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(mine= my book)</a:t>
            </a:r>
            <a:endParaRPr lang="en-US" altLang="zh-CN" sz="2200" b="1" spc="200">
              <a:solidFill>
                <a:srgbClr val="FFFF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sz="22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　   I've already finished my homework．Have you finished </a:t>
            </a:r>
            <a:r>
              <a:rPr lang="en-US" altLang="zh-CN" sz="2200" b="1" u="sng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yours</a:t>
            </a:r>
            <a:r>
              <a:rPr lang="en-US" altLang="zh-CN" sz="22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? （作宾语）</a:t>
            </a:r>
            <a:endParaRPr lang="en-US" altLang="zh-CN" sz="2200" b="1" spc="200">
              <a:solidFill>
                <a:srgbClr val="FFFF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sz="22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Marry is an old friend </a:t>
            </a:r>
            <a:r>
              <a:rPr lang="en-US" altLang="zh-CN" sz="2200" b="1" u="sng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of mine</a:t>
            </a:r>
            <a:r>
              <a:rPr lang="en-US" altLang="zh-CN" sz="22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.</a:t>
            </a:r>
            <a:endParaRPr lang="en-US" altLang="zh-CN" sz="2200" b="1" spc="200">
              <a:solidFill>
                <a:srgbClr val="FFFF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830" y="320675"/>
            <a:ext cx="6780530" cy="14706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菱形 54"/>
          <p:cNvSpPr/>
          <p:nvPr>
            <p:custDataLst>
              <p:tags r:id="rId1"/>
            </p:custDataLst>
          </p:nvPr>
        </p:nvSpPr>
        <p:spPr>
          <a:xfrm>
            <a:off x="1190625" y="2404745"/>
            <a:ext cx="2047240" cy="2047240"/>
          </a:xfrm>
          <a:prstGeom prst="diamond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rgbClr val="282928">
              <a:shade val="50000"/>
            </a:srgbClr>
          </a:lnRef>
          <a:fillRef idx="1">
            <a:srgbClr val="282928"/>
          </a:fillRef>
          <a:effectRef idx="0">
            <a:srgbClr val="282928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813560" y="2759710"/>
            <a:ext cx="659130" cy="132334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8000" b="1" spc="6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endParaRPr lang="en-US" altLang="zh-CN" sz="8000" b="1" spc="6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反身代词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703100"/>
            <a:ext cx="9626400" cy="723600"/>
          </a:xfrm>
        </p:spPr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反身代词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1250" y="1586230"/>
            <a:ext cx="10584180" cy="4742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反身代词是一种表示反身或强调的代词。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它的基本含义是:通过反身代词指代主语，使施动者把动作在形式上反射到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    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施动者自己。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因此，</a:t>
            </a:r>
            <a:r>
              <a:rPr lang="zh-CN" alt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反身代词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与</a:t>
            </a:r>
            <a:r>
              <a:rPr lang="zh-CN" alt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它所指代的名词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或</a:t>
            </a:r>
            <a:r>
              <a:rPr lang="zh-CN" alt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代词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形成</a:t>
            </a:r>
            <a:r>
              <a:rPr lang="zh-CN" alt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互指关系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，在人称、性质、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    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数上保持一致。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反身代词是由</a:t>
            </a:r>
            <a:r>
              <a:rPr lang="zh-CN" alt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第一人称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、</a:t>
            </a:r>
            <a:r>
              <a:rPr lang="zh-CN" alt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第二人称形容词性物主代词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或</a:t>
            </a:r>
            <a:r>
              <a:rPr lang="zh-CN" alt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第三人称人称代词宾</a:t>
            </a:r>
            <a:endParaRPr lang="zh-CN" altLang="en-US" sz="2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    </a:t>
            </a:r>
            <a:r>
              <a:rPr lang="zh-CN" alt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格形式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，</a:t>
            </a:r>
            <a:r>
              <a:rPr lang="zh-CN" alt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词尾加self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或</a:t>
            </a:r>
            <a:r>
              <a:rPr lang="zh-CN" alt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selves</a:t>
            </a: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组成。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反身代词可译为"本人"、"本身"，为加强语气，也常译为"亲自"、"自己"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1067590"/>
            <a:ext cx="9626400" cy="723600"/>
          </a:xfrm>
        </p:spPr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反身代词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4165" y="1957705"/>
            <a:ext cx="309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451610" y="1791335"/>
            <a:ext cx="9289415" cy="41649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375440"/>
            <a:ext cx="9626400" cy="723600"/>
          </a:xfrm>
        </p:spPr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反身代词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31925" y="1099185"/>
            <a:ext cx="30149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Wingdings" panose="05000000000000000000" charset="0"/>
              <a:buChar char="p"/>
            </a:pPr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反身代词的用法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029835" y="381000"/>
            <a:ext cx="6844665" cy="1470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4995" name="图片 8499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lum bright="-100000" contrast="100000"/>
          </a:blip>
          <a:stretch>
            <a:fillRect/>
          </a:stretch>
        </p:blipFill>
        <p:spPr>
          <a:xfrm>
            <a:off x="2030095" y="2332355"/>
            <a:ext cx="8382000" cy="3648075"/>
          </a:xfrm>
          <a:prstGeom prst="rect">
            <a:avLst/>
          </a:prstGeom>
          <a:solidFill>
            <a:schemeClr val="bg1">
              <a:alpha val="69000"/>
            </a:schemeClr>
          </a:solidFill>
          <a:ln w="9525"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文本框 86017"/>
          <p:cNvSpPr txBox="1"/>
          <p:nvPr/>
        </p:nvSpPr>
        <p:spPr>
          <a:xfrm>
            <a:off x="2305050" y="1365885"/>
            <a:ext cx="8229600" cy="41259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sz="3600">
                <a:latin typeface="Times New Roman" panose="02020603050405020304" charset="0"/>
              </a:rPr>
              <a:t>【</a:t>
            </a:r>
            <a:r>
              <a:rPr lang="zh-CN" altLang="en-US" sz="3600" dirty="0">
                <a:latin typeface="Times New Roman" panose="02020603050405020304" charset="0"/>
              </a:rPr>
              <a:t>说明</a:t>
            </a:r>
            <a:r>
              <a:rPr lang="zh-CN" altLang="en-US" sz="3600">
                <a:latin typeface="Times New Roman" panose="02020603050405020304" charset="0"/>
              </a:rPr>
              <a:t>】</a:t>
            </a:r>
            <a:r>
              <a:rPr lang="zh-CN" altLang="en-US" sz="3600" dirty="0">
                <a:latin typeface="Times New Roman" panose="02020603050405020304" charset="0"/>
              </a:rPr>
              <a:t>　反身代词的惯用语：</a:t>
            </a:r>
            <a:endParaRPr lang="zh-CN" altLang="en-US" sz="3600" dirty="0">
              <a:latin typeface="Times New Roman" panose="02020603050405020304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3600" dirty="0">
                <a:latin typeface="Times New Roman" panose="02020603050405020304" charset="0"/>
              </a:rPr>
              <a:t> </a:t>
            </a:r>
            <a:r>
              <a:rPr lang="en-US" altLang="zh-CN" sz="3600">
                <a:latin typeface="Times New Roman" panose="02020603050405020304" charset="0"/>
              </a:rPr>
              <a:t>by oneself</a:t>
            </a:r>
            <a:r>
              <a:rPr lang="zh-CN" altLang="en-US" sz="3600" dirty="0">
                <a:latin typeface="Times New Roman" panose="02020603050405020304" charset="0"/>
              </a:rPr>
              <a:t>独自　</a:t>
            </a:r>
            <a:endParaRPr lang="zh-CN" altLang="en-US" sz="3600" dirty="0">
              <a:latin typeface="Times New Roman" panose="02020603050405020304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3600" dirty="0">
                <a:latin typeface="Times New Roman" panose="02020603050405020304" charset="0"/>
              </a:rPr>
              <a:t> </a:t>
            </a:r>
            <a:r>
              <a:rPr lang="en-US" altLang="zh-CN" sz="3600">
                <a:latin typeface="Times New Roman" panose="02020603050405020304" charset="0"/>
              </a:rPr>
              <a:t>for oneself</a:t>
            </a:r>
            <a:r>
              <a:rPr lang="zh-CN" altLang="en-US" sz="3600" dirty="0">
                <a:latin typeface="Times New Roman" panose="02020603050405020304" charset="0"/>
              </a:rPr>
              <a:t>为自己，亲自</a:t>
            </a:r>
            <a:endParaRPr lang="zh-CN" altLang="en-US" sz="3600" dirty="0">
              <a:latin typeface="Times New Roman" panose="02020603050405020304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3600" dirty="0">
                <a:latin typeface="Times New Roman" panose="02020603050405020304" charset="0"/>
              </a:rPr>
              <a:t> </a:t>
            </a:r>
            <a:r>
              <a:rPr lang="en-US" altLang="zh-CN" sz="3600">
                <a:latin typeface="Times New Roman" panose="02020603050405020304" charset="0"/>
              </a:rPr>
              <a:t>of oneself</a:t>
            </a:r>
            <a:r>
              <a:rPr lang="zh-CN" altLang="en-US" sz="3600" dirty="0">
                <a:latin typeface="Times New Roman" panose="02020603050405020304" charset="0"/>
              </a:rPr>
              <a:t>自动地，自发地 </a:t>
            </a:r>
            <a:r>
              <a:rPr lang="zh-CN" altLang="en-US" sz="3600">
                <a:latin typeface="Times New Roman" panose="02020603050405020304" charset="0"/>
              </a:rPr>
              <a:t>       </a:t>
            </a:r>
            <a:endParaRPr lang="zh-CN" altLang="en-US" sz="3600" dirty="0">
              <a:latin typeface="Times New Roman" panose="02020603050405020304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3600">
                <a:latin typeface="Times New Roman" panose="02020603050405020304" charset="0"/>
              </a:rPr>
              <a:t> </a:t>
            </a:r>
            <a:r>
              <a:rPr lang="en-US" altLang="zh-CN" sz="3600">
                <a:latin typeface="Times New Roman" panose="02020603050405020304" charset="0"/>
              </a:rPr>
              <a:t>help oneself to</a:t>
            </a:r>
            <a:r>
              <a:rPr lang="zh-CN" altLang="en-US" sz="3600" dirty="0">
                <a:latin typeface="Times New Roman" panose="02020603050405020304" charset="0"/>
              </a:rPr>
              <a:t>随便吃</a:t>
            </a:r>
            <a:r>
              <a:rPr lang="en-US" altLang="zh-CN" sz="3600">
                <a:latin typeface="Times New Roman" panose="02020603050405020304" charset="0"/>
              </a:rPr>
              <a:t>……</a:t>
            </a:r>
            <a:r>
              <a:rPr lang="zh-CN" altLang="en-US" sz="3600" dirty="0">
                <a:latin typeface="Times New Roman" panose="02020603050405020304" charset="0"/>
              </a:rPr>
              <a:t>，自行取用</a:t>
            </a:r>
            <a:endParaRPr lang="zh-CN" altLang="en-US" sz="3600" dirty="0">
              <a:latin typeface="Times New Roman" panose="02020603050405020304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3600">
                <a:latin typeface="Times New Roman" panose="02020603050405020304" charset="0"/>
              </a:rPr>
              <a:t>come to oneself</a:t>
            </a:r>
            <a:r>
              <a:rPr lang="zh-CN" altLang="en-US" sz="3600" dirty="0">
                <a:latin typeface="Times New Roman" panose="02020603050405020304" charset="0"/>
              </a:rPr>
              <a:t>苏醒 </a:t>
            </a:r>
            <a:endParaRPr lang="zh-CN" altLang="en-US" sz="3600" dirty="0">
              <a:latin typeface="Times New Roman" panose="02020603050405020304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3600">
                <a:latin typeface="Times New Roman" panose="02020603050405020304" charset="0"/>
              </a:rPr>
              <a:t> </a:t>
            </a:r>
            <a:r>
              <a:rPr lang="en-US" altLang="zh-CN" sz="3600">
                <a:latin typeface="Times New Roman" panose="02020603050405020304" charset="0"/>
              </a:rPr>
              <a:t>make oneself at home</a:t>
            </a:r>
            <a:r>
              <a:rPr lang="zh-CN" altLang="en-US" sz="3600" dirty="0">
                <a:latin typeface="Times New Roman" panose="02020603050405020304" charset="0"/>
              </a:rPr>
              <a:t>不要客气</a:t>
            </a:r>
            <a:endParaRPr lang="zh-CN" altLang="en-US" sz="3600" dirty="0"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菱形 54"/>
          <p:cNvSpPr/>
          <p:nvPr>
            <p:custDataLst>
              <p:tags r:id="rId1"/>
            </p:custDataLst>
          </p:nvPr>
        </p:nvSpPr>
        <p:spPr>
          <a:xfrm>
            <a:off x="1190625" y="2404745"/>
            <a:ext cx="2047240" cy="2047240"/>
          </a:xfrm>
          <a:prstGeom prst="diamond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rgbClr val="282928">
              <a:shade val="50000"/>
            </a:srgbClr>
          </a:lnRef>
          <a:fillRef idx="1">
            <a:srgbClr val="282928"/>
          </a:fillRef>
          <a:effectRef idx="0">
            <a:srgbClr val="282928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813560" y="2759710"/>
            <a:ext cx="659130" cy="132334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8000" b="1" spc="6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endParaRPr lang="en-US" altLang="zh-CN" sz="8000" b="1" spc="6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指示代词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703100"/>
            <a:ext cx="9626400" cy="723600"/>
          </a:xfrm>
        </p:spPr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指示代词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1250" y="1586230"/>
            <a:ext cx="6914515" cy="995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 fontAlgn="base"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指示代词包括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this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，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that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，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these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，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those.</a:t>
            </a:r>
            <a:endParaRPr lang="en-US" altLang="zh-CN" sz="2800" b="1">
              <a:solidFill>
                <a:srgbClr val="0070C0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可用作主语、宾语、表语和定语。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grpSp>
        <p:nvGrpSpPr>
          <p:cNvPr id="256" name="图形 254"/>
          <p:cNvGrpSpPr/>
          <p:nvPr/>
        </p:nvGrpSpPr>
        <p:grpSpPr>
          <a:xfrm rot="0">
            <a:off x="1772920" y="2650490"/>
            <a:ext cx="8958580" cy="3574415"/>
            <a:chOff x="4119562" y="2576512"/>
            <a:chExt cx="3948112" cy="2778548"/>
          </a:xfrm>
        </p:grpSpPr>
        <p:sp>
          <p:nvSpPr>
            <p:cNvPr id="257" name="任意多边形: 形状 256"/>
            <p:cNvSpPr/>
            <p:nvPr/>
          </p:nvSpPr>
          <p:spPr>
            <a:xfrm>
              <a:off x="4119562" y="2576512"/>
              <a:ext cx="3948112" cy="2778548"/>
            </a:xfrm>
            <a:custGeom>
              <a:avLst/>
              <a:gdLst>
                <a:gd name="connsiteX0" fmla="*/ 3948113 w 3948112"/>
                <a:gd name="connsiteY0" fmla="*/ 1705928 h 1705927"/>
                <a:gd name="connsiteX1" fmla="*/ 0 w 3948112"/>
                <a:gd name="connsiteY1" fmla="*/ 1705928 h 1705927"/>
                <a:gd name="connsiteX2" fmla="*/ 0 w 3948112"/>
                <a:gd name="connsiteY2" fmla="*/ 220980 h 1705927"/>
                <a:gd name="connsiteX3" fmla="*/ 220980 w 3948112"/>
                <a:gd name="connsiteY3" fmla="*/ 0 h 1705927"/>
                <a:gd name="connsiteX4" fmla="*/ 3727133 w 3948112"/>
                <a:gd name="connsiteY4" fmla="*/ 0 h 1705927"/>
                <a:gd name="connsiteX5" fmla="*/ 3948113 w 3948112"/>
                <a:gd name="connsiteY5" fmla="*/ 220980 h 1705927"/>
                <a:gd name="connsiteX6" fmla="*/ 3948113 w 3948112"/>
                <a:gd name="connsiteY6" fmla="*/ 1705928 h 170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8112" h="1705927">
                  <a:moveTo>
                    <a:pt x="3948113" y="1705928"/>
                  </a:moveTo>
                  <a:lnTo>
                    <a:pt x="0" y="1705928"/>
                  </a:lnTo>
                  <a:lnTo>
                    <a:pt x="0" y="220980"/>
                  </a:lnTo>
                  <a:cubicBezTo>
                    <a:pt x="0" y="99060"/>
                    <a:pt x="99060" y="0"/>
                    <a:pt x="220980" y="0"/>
                  </a:cubicBezTo>
                  <a:lnTo>
                    <a:pt x="3727133" y="0"/>
                  </a:lnTo>
                  <a:cubicBezTo>
                    <a:pt x="3848100" y="0"/>
                    <a:pt x="3948113" y="99060"/>
                    <a:pt x="3948113" y="220980"/>
                  </a:cubicBezTo>
                  <a:lnTo>
                    <a:pt x="3948113" y="1705928"/>
                  </a:lnTo>
                  <a:close/>
                </a:path>
              </a:pathLst>
            </a:custGeom>
            <a:solidFill>
              <a:srgbClr val="257C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8" name="任意多边形: 形状 257"/>
            <p:cNvSpPr/>
            <p:nvPr/>
          </p:nvSpPr>
          <p:spPr>
            <a:xfrm>
              <a:off x="4266246" y="3211555"/>
              <a:ext cx="2771774" cy="1070884"/>
            </a:xfrm>
            <a:custGeom>
              <a:avLst/>
              <a:gdLst>
                <a:gd name="connsiteX0" fmla="*/ 0 w 2771774"/>
                <a:gd name="connsiteY0" fmla="*/ 1070884 h 1070884"/>
                <a:gd name="connsiteX1" fmla="*/ 790575 w 2771774"/>
                <a:gd name="connsiteY1" fmla="*/ 274 h 1070884"/>
                <a:gd name="connsiteX2" fmla="*/ 1871663 w 2771774"/>
                <a:gd name="connsiteY2" fmla="*/ 424137 h 1070884"/>
                <a:gd name="connsiteX3" fmla="*/ 2771775 w 2771774"/>
                <a:gd name="connsiteY3" fmla="*/ 1069932 h 1070884"/>
                <a:gd name="connsiteX4" fmla="*/ 0 w 2771774"/>
                <a:gd name="connsiteY4" fmla="*/ 1069932 h 107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4" h="1070884">
                  <a:moveTo>
                    <a:pt x="0" y="1070884"/>
                  </a:moveTo>
                  <a:cubicBezTo>
                    <a:pt x="0" y="1070884"/>
                    <a:pt x="471488" y="14562"/>
                    <a:pt x="790575" y="274"/>
                  </a:cubicBezTo>
                  <a:cubicBezTo>
                    <a:pt x="1109663" y="-14013"/>
                    <a:pt x="1462088" y="535579"/>
                    <a:pt x="1871663" y="424137"/>
                  </a:cubicBezTo>
                  <a:cubicBezTo>
                    <a:pt x="2267903" y="316504"/>
                    <a:pt x="2771775" y="1069932"/>
                    <a:pt x="2771775" y="1069932"/>
                  </a:cubicBezTo>
                  <a:lnTo>
                    <a:pt x="0" y="1069932"/>
                  </a:lnTo>
                  <a:close/>
                </a:path>
              </a:pathLst>
            </a:custGeom>
            <a:solidFill>
              <a:srgbClr val="2784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9" name="任意多边形: 形状 258"/>
            <p:cNvSpPr/>
            <p:nvPr/>
          </p:nvSpPr>
          <p:spPr>
            <a:xfrm>
              <a:off x="4852034" y="2989897"/>
              <a:ext cx="3215639" cy="1292542"/>
            </a:xfrm>
            <a:custGeom>
              <a:avLst/>
              <a:gdLst>
                <a:gd name="connsiteX0" fmla="*/ 0 w 3215639"/>
                <a:gd name="connsiteY0" fmla="*/ 1292543 h 1292542"/>
                <a:gd name="connsiteX1" fmla="*/ 540068 w 3215639"/>
                <a:gd name="connsiteY1" fmla="*/ 840105 h 1292542"/>
                <a:gd name="connsiteX2" fmla="*/ 1368743 w 3215639"/>
                <a:gd name="connsiteY2" fmla="*/ 959168 h 1292542"/>
                <a:gd name="connsiteX3" fmla="*/ 2462213 w 3215639"/>
                <a:gd name="connsiteY3" fmla="*/ 0 h 1292542"/>
                <a:gd name="connsiteX4" fmla="*/ 3215640 w 3215639"/>
                <a:gd name="connsiteY4" fmla="*/ 780098 h 1292542"/>
                <a:gd name="connsiteX5" fmla="*/ 3215640 w 3215639"/>
                <a:gd name="connsiteY5" fmla="*/ 1292543 h 1292542"/>
                <a:gd name="connsiteX6" fmla="*/ 0 w 3215639"/>
                <a:gd name="connsiteY6" fmla="*/ 1292543 h 129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5639" h="1292542">
                  <a:moveTo>
                    <a:pt x="0" y="1292543"/>
                  </a:moveTo>
                  <a:cubicBezTo>
                    <a:pt x="0" y="1292543"/>
                    <a:pt x="124777" y="878205"/>
                    <a:pt x="540068" y="840105"/>
                  </a:cubicBezTo>
                  <a:cubicBezTo>
                    <a:pt x="955357" y="802005"/>
                    <a:pt x="1166812" y="987743"/>
                    <a:pt x="1368743" y="959168"/>
                  </a:cubicBezTo>
                  <a:cubicBezTo>
                    <a:pt x="2141220" y="852487"/>
                    <a:pt x="2122170" y="0"/>
                    <a:pt x="2462213" y="0"/>
                  </a:cubicBezTo>
                  <a:cubicBezTo>
                    <a:pt x="2828925" y="0"/>
                    <a:pt x="2793683" y="769620"/>
                    <a:pt x="3215640" y="780098"/>
                  </a:cubicBezTo>
                  <a:lnTo>
                    <a:pt x="3215640" y="1292543"/>
                  </a:lnTo>
                  <a:lnTo>
                    <a:pt x="0" y="1292543"/>
                  </a:lnTo>
                  <a:close/>
                </a:path>
              </a:pathLst>
            </a:custGeom>
            <a:solidFill>
              <a:srgbClr val="268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0" name="任意多边形: 形状 259"/>
            <p:cNvSpPr/>
            <p:nvPr/>
          </p:nvSpPr>
          <p:spPr>
            <a:xfrm>
              <a:off x="4119562" y="3398480"/>
              <a:ext cx="1765934" cy="883959"/>
            </a:xfrm>
            <a:custGeom>
              <a:avLst/>
              <a:gdLst>
                <a:gd name="connsiteX0" fmla="*/ 0 w 1765934"/>
                <a:gd name="connsiteY0" fmla="*/ 992 h 883959"/>
                <a:gd name="connsiteX1" fmla="*/ 460058 w 1765934"/>
                <a:gd name="connsiteY1" fmla="*/ 162917 h 883959"/>
                <a:gd name="connsiteX2" fmla="*/ 732473 w 1765934"/>
                <a:gd name="connsiteY2" fmla="*/ 731559 h 883959"/>
                <a:gd name="connsiteX3" fmla="*/ 1351598 w 1765934"/>
                <a:gd name="connsiteY3" fmla="*/ 731559 h 883959"/>
                <a:gd name="connsiteX4" fmla="*/ 1765935 w 1765934"/>
                <a:gd name="connsiteY4" fmla="*/ 883959 h 883959"/>
                <a:gd name="connsiteX5" fmla="*/ 0 w 1765934"/>
                <a:gd name="connsiteY5" fmla="*/ 883959 h 883959"/>
                <a:gd name="connsiteX6" fmla="*/ 0 w 1765934"/>
                <a:gd name="connsiteY6" fmla="*/ 992 h 88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5934" h="883959">
                  <a:moveTo>
                    <a:pt x="0" y="992"/>
                  </a:moveTo>
                  <a:cubicBezTo>
                    <a:pt x="0" y="992"/>
                    <a:pt x="239078" y="-22821"/>
                    <a:pt x="460058" y="162917"/>
                  </a:cubicBezTo>
                  <a:cubicBezTo>
                    <a:pt x="681038" y="348654"/>
                    <a:pt x="508635" y="623927"/>
                    <a:pt x="732473" y="731559"/>
                  </a:cubicBezTo>
                  <a:cubicBezTo>
                    <a:pt x="956310" y="839192"/>
                    <a:pt x="1194435" y="717272"/>
                    <a:pt x="1351598" y="731559"/>
                  </a:cubicBezTo>
                  <a:cubicBezTo>
                    <a:pt x="1628775" y="756324"/>
                    <a:pt x="1765935" y="883959"/>
                    <a:pt x="1765935" y="883959"/>
                  </a:cubicBezTo>
                  <a:lnTo>
                    <a:pt x="0" y="883959"/>
                  </a:lnTo>
                  <a:lnTo>
                    <a:pt x="0" y="992"/>
                  </a:lnTo>
                  <a:close/>
                </a:path>
              </a:pathLst>
            </a:custGeom>
            <a:solidFill>
              <a:srgbClr val="2A8E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2" descr="7b0a202020202262756c6c6574223a20227b5c2263617465676f727949645c223a31303030362c5c2274656d706c61746549645c223a32303233313438317d220a7d0a"/>
          <p:cNvSpPr txBox="1"/>
          <p:nvPr/>
        </p:nvSpPr>
        <p:spPr>
          <a:xfrm>
            <a:off x="2327275" y="2915920"/>
            <a:ext cx="8017510" cy="3413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（</a:t>
            </a:r>
            <a:r>
              <a:rPr lang="en-US" altLang="zh-CN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1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）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this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和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these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一般用来指在时间或空间上较近的事物或人，</a:t>
            </a:r>
            <a:r>
              <a:rPr lang="zh-CN" altLang="en-US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that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和</a:t>
            </a:r>
            <a:r>
              <a:rPr lang="zh-CN" altLang="en-US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those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则指 时间和空间上较远的事物或人，例如： </a:t>
            </a:r>
            <a:endParaRPr lang="zh-CN" altLang="en-US" sz="2400" b="1" spc="200">
              <a:solidFill>
                <a:schemeClr val="bg2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200"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　 </a:t>
            </a:r>
            <a:r>
              <a:rPr lang="zh-CN" altLang="en-US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We are busy </a:t>
            </a:r>
            <a:r>
              <a:rPr lang="en-US" altLang="zh-CN" sz="2400" b="1" u="sng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these</a:t>
            </a:r>
            <a:r>
              <a:rPr lang="zh-CN" altLang="en-US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days．</a:t>
            </a:r>
            <a:endParaRPr lang="zh-CN" altLang="en-US" sz="2400" b="1" spc="200"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200"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　  </a:t>
            </a:r>
            <a:r>
              <a:rPr lang="zh-CN" altLang="en-US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In </a:t>
            </a:r>
            <a:r>
              <a:rPr lang="en-US" altLang="zh-CN" sz="2400" b="1" u="sng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those</a:t>
            </a:r>
            <a:r>
              <a:rPr lang="zh-CN" altLang="en-US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days the workers had a hard time． </a:t>
            </a:r>
            <a:endParaRPr lang="zh-CN" altLang="en-US" sz="2400" b="1" spc="200"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200"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  </a:t>
            </a:r>
            <a:r>
              <a:rPr lang="en-US" altLang="zh-CN" sz="2400" b="1" spc="200"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</a:t>
            </a:r>
            <a:r>
              <a:rPr lang="zh-CN" altLang="en-US" sz="2400" b="1" u="sng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This</a:t>
            </a:r>
            <a:r>
              <a:rPr lang="zh-CN" altLang="en-US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is a pen and </a:t>
            </a:r>
            <a:r>
              <a:rPr lang="en-US" altLang="zh-CN" sz="2400" b="1" u="sng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that</a:t>
            </a:r>
            <a:r>
              <a:rPr lang="zh-CN" altLang="en-US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is a pencil</a:t>
            </a:r>
            <a:r>
              <a:rPr lang="en-US" altLang="zh-CN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.</a:t>
            </a:r>
            <a:endParaRPr lang="en-US" altLang="zh-CN" sz="24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5937250" y="4606925"/>
            <a:ext cx="4046220" cy="11131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42815" y="499900"/>
            <a:ext cx="9626400" cy="723600"/>
          </a:xfrm>
        </p:spPr>
        <p:txBody>
          <a:bodyPr/>
          <a:lstStyle/>
          <a:p>
            <a:r>
              <a:rPr lang="zh-CN" altLang="en-US"/>
              <a:t>代词概念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173798" y="1588290"/>
            <a:ext cx="9626600" cy="3445200"/>
          </a:xfrm>
        </p:spPr>
        <p:txBody>
          <a:bodyPr/>
          <a:lstStyle/>
          <a:p>
            <a:r>
              <a:rPr lang="zh-CN" altLang="en-US" sz="2400"/>
              <a:t>代词是用来</a:t>
            </a:r>
            <a:r>
              <a:rPr lang="zh-CN" altLang="en-US" sz="2400" b="1"/>
              <a:t>代替名词</a:t>
            </a:r>
            <a:r>
              <a:rPr lang="zh-CN" altLang="en-US" sz="2400"/>
              <a:t>以及</a:t>
            </a:r>
            <a:r>
              <a:rPr lang="zh-CN" altLang="en-US" sz="2400" b="1"/>
              <a:t>代替起名词作用的短语、分句或句子</a:t>
            </a:r>
            <a:r>
              <a:rPr lang="zh-CN" altLang="en-US" sz="2400"/>
              <a:t>的词。</a:t>
            </a:r>
            <a:endParaRPr lang="zh-CN" altLang="en-US" sz="2400"/>
          </a:p>
        </p:txBody>
      </p:sp>
      <p:sp>
        <p:nvSpPr>
          <p:cNvPr id="3" name="圆角矩形 2"/>
          <p:cNvSpPr/>
          <p:nvPr/>
        </p:nvSpPr>
        <p:spPr>
          <a:xfrm>
            <a:off x="5168900" y="2841625"/>
            <a:ext cx="2001520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代</a:t>
            </a:r>
            <a:r>
              <a:rPr lang="en-US" altLang="zh-CN" sz="2000"/>
              <a:t>  </a:t>
            </a:r>
            <a:r>
              <a:rPr lang="zh-CN" altLang="en-US" sz="2000"/>
              <a:t>词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1709420" y="3975100"/>
            <a:ext cx="1337945" cy="3987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2000"/>
              <a:t>人称代词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8227695" y="4937760"/>
            <a:ext cx="1337945" cy="3987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2000"/>
              <a:t>连接代词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6238240" y="4938395"/>
            <a:ext cx="1337945" cy="3987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2000"/>
              <a:t>关系代词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4248785" y="4937760"/>
            <a:ext cx="1337945" cy="3987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2000"/>
              <a:t>相互代词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2381250" y="4937760"/>
            <a:ext cx="1337945" cy="3987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2000"/>
              <a:t>不定代词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7607935" y="3975100"/>
            <a:ext cx="1337945" cy="3987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2000"/>
              <a:t>指示代词</a:t>
            </a:r>
            <a:endParaRPr lang="zh-CN" altLang="en-US" sz="2000"/>
          </a:p>
        </p:txBody>
      </p:sp>
      <p:sp>
        <p:nvSpPr>
          <p:cNvPr id="13" name="文本框 12"/>
          <p:cNvSpPr txBox="1"/>
          <p:nvPr/>
        </p:nvSpPr>
        <p:spPr>
          <a:xfrm>
            <a:off x="9565640" y="3975100"/>
            <a:ext cx="1337945" cy="3987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2000"/>
              <a:t>疑问代词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3568065" y="3973830"/>
            <a:ext cx="1337945" cy="3987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2000"/>
              <a:t>物主代词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5586730" y="3973830"/>
            <a:ext cx="1337945" cy="3987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2000"/>
              <a:t>反身代词</a:t>
            </a:r>
            <a:endParaRPr lang="zh-CN" altLang="en-US" sz="2000"/>
          </a:p>
        </p:txBody>
      </p:sp>
      <p:sp>
        <p:nvSpPr>
          <p:cNvPr id="16" name="左中括号 15"/>
          <p:cNvSpPr/>
          <p:nvPr/>
        </p:nvSpPr>
        <p:spPr>
          <a:xfrm rot="5400000">
            <a:off x="6127750" y="-150495"/>
            <a:ext cx="438785" cy="781367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animBg="1"/>
      <p:bldP spid="16" grpId="0" animBg="1"/>
      <p:bldP spid="14" grpId="0" animBg="1"/>
      <p:bldP spid="15" grpId="0" animBg="1"/>
      <p:bldP spid="12" grpId="0" animBg="1"/>
      <p:bldP spid="13" grpId="0" animBg="1"/>
      <p:bldP spid="9" grpId="0" animBg="1"/>
      <p:bldP spid="8" grpId="0" animBg="1"/>
      <p:bldP spid="7" grpId="0" animBg="1"/>
      <p:bldP spid="6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703100"/>
            <a:ext cx="9626400" cy="723600"/>
          </a:xfrm>
        </p:spPr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指示代词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1250" y="1586230"/>
            <a:ext cx="6914515" cy="995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 fontAlgn="base"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指示代词包括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this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，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that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，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these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，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those.</a:t>
            </a:r>
            <a:endParaRPr lang="en-US" altLang="zh-CN" sz="2800" b="1">
              <a:solidFill>
                <a:srgbClr val="0070C0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可用作主语、宾语、表语和定语。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grpSp>
        <p:nvGrpSpPr>
          <p:cNvPr id="256" name="图形 254"/>
          <p:cNvGrpSpPr/>
          <p:nvPr/>
        </p:nvGrpSpPr>
        <p:grpSpPr>
          <a:xfrm rot="0">
            <a:off x="1772920" y="2650490"/>
            <a:ext cx="8958580" cy="3916680"/>
            <a:chOff x="4119562" y="2576512"/>
            <a:chExt cx="3948112" cy="2778548"/>
          </a:xfrm>
        </p:grpSpPr>
        <p:sp>
          <p:nvSpPr>
            <p:cNvPr id="257" name="任意多边形: 形状 256"/>
            <p:cNvSpPr/>
            <p:nvPr/>
          </p:nvSpPr>
          <p:spPr>
            <a:xfrm>
              <a:off x="4119562" y="2576512"/>
              <a:ext cx="3948112" cy="2778548"/>
            </a:xfrm>
            <a:custGeom>
              <a:avLst/>
              <a:gdLst>
                <a:gd name="connsiteX0" fmla="*/ 3948113 w 3948112"/>
                <a:gd name="connsiteY0" fmla="*/ 1705928 h 1705927"/>
                <a:gd name="connsiteX1" fmla="*/ 0 w 3948112"/>
                <a:gd name="connsiteY1" fmla="*/ 1705928 h 1705927"/>
                <a:gd name="connsiteX2" fmla="*/ 0 w 3948112"/>
                <a:gd name="connsiteY2" fmla="*/ 220980 h 1705927"/>
                <a:gd name="connsiteX3" fmla="*/ 220980 w 3948112"/>
                <a:gd name="connsiteY3" fmla="*/ 0 h 1705927"/>
                <a:gd name="connsiteX4" fmla="*/ 3727133 w 3948112"/>
                <a:gd name="connsiteY4" fmla="*/ 0 h 1705927"/>
                <a:gd name="connsiteX5" fmla="*/ 3948113 w 3948112"/>
                <a:gd name="connsiteY5" fmla="*/ 220980 h 1705927"/>
                <a:gd name="connsiteX6" fmla="*/ 3948113 w 3948112"/>
                <a:gd name="connsiteY6" fmla="*/ 1705928 h 170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8112" h="1705927">
                  <a:moveTo>
                    <a:pt x="3948113" y="1705928"/>
                  </a:moveTo>
                  <a:lnTo>
                    <a:pt x="0" y="1705928"/>
                  </a:lnTo>
                  <a:lnTo>
                    <a:pt x="0" y="220980"/>
                  </a:lnTo>
                  <a:cubicBezTo>
                    <a:pt x="0" y="99060"/>
                    <a:pt x="99060" y="0"/>
                    <a:pt x="220980" y="0"/>
                  </a:cubicBezTo>
                  <a:lnTo>
                    <a:pt x="3727133" y="0"/>
                  </a:lnTo>
                  <a:cubicBezTo>
                    <a:pt x="3848100" y="0"/>
                    <a:pt x="3948113" y="99060"/>
                    <a:pt x="3948113" y="220980"/>
                  </a:cubicBezTo>
                  <a:lnTo>
                    <a:pt x="3948113" y="1705928"/>
                  </a:lnTo>
                  <a:close/>
                </a:path>
              </a:pathLst>
            </a:custGeom>
            <a:solidFill>
              <a:srgbClr val="257C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8" name="任意多边形: 形状 257"/>
            <p:cNvSpPr/>
            <p:nvPr/>
          </p:nvSpPr>
          <p:spPr>
            <a:xfrm>
              <a:off x="4266246" y="3211555"/>
              <a:ext cx="2771774" cy="1070884"/>
            </a:xfrm>
            <a:custGeom>
              <a:avLst/>
              <a:gdLst>
                <a:gd name="connsiteX0" fmla="*/ 0 w 2771774"/>
                <a:gd name="connsiteY0" fmla="*/ 1070884 h 1070884"/>
                <a:gd name="connsiteX1" fmla="*/ 790575 w 2771774"/>
                <a:gd name="connsiteY1" fmla="*/ 274 h 1070884"/>
                <a:gd name="connsiteX2" fmla="*/ 1871663 w 2771774"/>
                <a:gd name="connsiteY2" fmla="*/ 424137 h 1070884"/>
                <a:gd name="connsiteX3" fmla="*/ 2771775 w 2771774"/>
                <a:gd name="connsiteY3" fmla="*/ 1069932 h 1070884"/>
                <a:gd name="connsiteX4" fmla="*/ 0 w 2771774"/>
                <a:gd name="connsiteY4" fmla="*/ 1069932 h 107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4" h="1070884">
                  <a:moveTo>
                    <a:pt x="0" y="1070884"/>
                  </a:moveTo>
                  <a:cubicBezTo>
                    <a:pt x="0" y="1070884"/>
                    <a:pt x="471488" y="14562"/>
                    <a:pt x="790575" y="274"/>
                  </a:cubicBezTo>
                  <a:cubicBezTo>
                    <a:pt x="1109663" y="-14013"/>
                    <a:pt x="1462088" y="535579"/>
                    <a:pt x="1871663" y="424137"/>
                  </a:cubicBezTo>
                  <a:cubicBezTo>
                    <a:pt x="2267903" y="316504"/>
                    <a:pt x="2771775" y="1069932"/>
                    <a:pt x="2771775" y="1069932"/>
                  </a:cubicBezTo>
                  <a:lnTo>
                    <a:pt x="0" y="1069932"/>
                  </a:lnTo>
                  <a:close/>
                </a:path>
              </a:pathLst>
            </a:custGeom>
            <a:solidFill>
              <a:srgbClr val="2784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9" name="任意多边形: 形状 258"/>
            <p:cNvSpPr/>
            <p:nvPr/>
          </p:nvSpPr>
          <p:spPr>
            <a:xfrm>
              <a:off x="4852034" y="2989897"/>
              <a:ext cx="3215639" cy="1292542"/>
            </a:xfrm>
            <a:custGeom>
              <a:avLst/>
              <a:gdLst>
                <a:gd name="connsiteX0" fmla="*/ 0 w 3215639"/>
                <a:gd name="connsiteY0" fmla="*/ 1292543 h 1292542"/>
                <a:gd name="connsiteX1" fmla="*/ 540068 w 3215639"/>
                <a:gd name="connsiteY1" fmla="*/ 840105 h 1292542"/>
                <a:gd name="connsiteX2" fmla="*/ 1368743 w 3215639"/>
                <a:gd name="connsiteY2" fmla="*/ 959168 h 1292542"/>
                <a:gd name="connsiteX3" fmla="*/ 2462213 w 3215639"/>
                <a:gd name="connsiteY3" fmla="*/ 0 h 1292542"/>
                <a:gd name="connsiteX4" fmla="*/ 3215640 w 3215639"/>
                <a:gd name="connsiteY4" fmla="*/ 780098 h 1292542"/>
                <a:gd name="connsiteX5" fmla="*/ 3215640 w 3215639"/>
                <a:gd name="connsiteY5" fmla="*/ 1292543 h 1292542"/>
                <a:gd name="connsiteX6" fmla="*/ 0 w 3215639"/>
                <a:gd name="connsiteY6" fmla="*/ 1292543 h 129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5639" h="1292542">
                  <a:moveTo>
                    <a:pt x="0" y="1292543"/>
                  </a:moveTo>
                  <a:cubicBezTo>
                    <a:pt x="0" y="1292543"/>
                    <a:pt x="124777" y="878205"/>
                    <a:pt x="540068" y="840105"/>
                  </a:cubicBezTo>
                  <a:cubicBezTo>
                    <a:pt x="955357" y="802005"/>
                    <a:pt x="1166812" y="987743"/>
                    <a:pt x="1368743" y="959168"/>
                  </a:cubicBezTo>
                  <a:cubicBezTo>
                    <a:pt x="2141220" y="852487"/>
                    <a:pt x="2122170" y="0"/>
                    <a:pt x="2462213" y="0"/>
                  </a:cubicBezTo>
                  <a:cubicBezTo>
                    <a:pt x="2828925" y="0"/>
                    <a:pt x="2793683" y="769620"/>
                    <a:pt x="3215640" y="780098"/>
                  </a:cubicBezTo>
                  <a:lnTo>
                    <a:pt x="3215640" y="1292543"/>
                  </a:lnTo>
                  <a:lnTo>
                    <a:pt x="0" y="1292543"/>
                  </a:lnTo>
                  <a:close/>
                </a:path>
              </a:pathLst>
            </a:custGeom>
            <a:solidFill>
              <a:srgbClr val="268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0" name="任意多边形: 形状 259"/>
            <p:cNvSpPr/>
            <p:nvPr/>
          </p:nvSpPr>
          <p:spPr>
            <a:xfrm>
              <a:off x="4119562" y="3398480"/>
              <a:ext cx="1765934" cy="883959"/>
            </a:xfrm>
            <a:custGeom>
              <a:avLst/>
              <a:gdLst>
                <a:gd name="connsiteX0" fmla="*/ 0 w 1765934"/>
                <a:gd name="connsiteY0" fmla="*/ 992 h 883959"/>
                <a:gd name="connsiteX1" fmla="*/ 460058 w 1765934"/>
                <a:gd name="connsiteY1" fmla="*/ 162917 h 883959"/>
                <a:gd name="connsiteX2" fmla="*/ 732473 w 1765934"/>
                <a:gd name="connsiteY2" fmla="*/ 731559 h 883959"/>
                <a:gd name="connsiteX3" fmla="*/ 1351598 w 1765934"/>
                <a:gd name="connsiteY3" fmla="*/ 731559 h 883959"/>
                <a:gd name="connsiteX4" fmla="*/ 1765935 w 1765934"/>
                <a:gd name="connsiteY4" fmla="*/ 883959 h 883959"/>
                <a:gd name="connsiteX5" fmla="*/ 0 w 1765934"/>
                <a:gd name="connsiteY5" fmla="*/ 883959 h 883959"/>
                <a:gd name="connsiteX6" fmla="*/ 0 w 1765934"/>
                <a:gd name="connsiteY6" fmla="*/ 992 h 88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5934" h="883959">
                  <a:moveTo>
                    <a:pt x="0" y="992"/>
                  </a:moveTo>
                  <a:cubicBezTo>
                    <a:pt x="0" y="992"/>
                    <a:pt x="239078" y="-22821"/>
                    <a:pt x="460058" y="162917"/>
                  </a:cubicBezTo>
                  <a:cubicBezTo>
                    <a:pt x="681038" y="348654"/>
                    <a:pt x="508635" y="623927"/>
                    <a:pt x="732473" y="731559"/>
                  </a:cubicBezTo>
                  <a:cubicBezTo>
                    <a:pt x="956310" y="839192"/>
                    <a:pt x="1194435" y="717272"/>
                    <a:pt x="1351598" y="731559"/>
                  </a:cubicBezTo>
                  <a:cubicBezTo>
                    <a:pt x="1628775" y="756324"/>
                    <a:pt x="1765935" y="883959"/>
                    <a:pt x="1765935" y="883959"/>
                  </a:cubicBezTo>
                  <a:lnTo>
                    <a:pt x="0" y="883959"/>
                  </a:lnTo>
                  <a:lnTo>
                    <a:pt x="0" y="992"/>
                  </a:lnTo>
                  <a:close/>
                </a:path>
              </a:pathLst>
            </a:custGeom>
            <a:solidFill>
              <a:srgbClr val="2A8E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2" descr="7b0a202020202262756c6c6574223a20227b5c2263617465676f727949645c223a31303030362c5c2274656d706c61746549645c223a32303233313438317d220a7d0a"/>
          <p:cNvSpPr txBox="1"/>
          <p:nvPr/>
        </p:nvSpPr>
        <p:spPr>
          <a:xfrm>
            <a:off x="2327275" y="2915920"/>
            <a:ext cx="8017510" cy="4152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（</a:t>
            </a:r>
            <a:r>
              <a:rPr lang="en-US" altLang="zh-CN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2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）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this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和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these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常指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后面要讲到的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人或物，有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启下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的作用；而</a:t>
            </a:r>
            <a:r>
              <a:rPr lang="zh-CN" altLang="en-US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that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和</a:t>
            </a:r>
            <a:r>
              <a:rPr lang="zh-CN" altLang="en-US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those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则指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前面提到过的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的事物或人，有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承上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的作用。例如： </a:t>
            </a:r>
            <a:endParaRPr lang="zh-CN" altLang="en-US" sz="2400" b="1" spc="200">
              <a:solidFill>
                <a:schemeClr val="bg2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What I want to tell you is </a:t>
            </a:r>
            <a:r>
              <a:rPr lang="en-US" altLang="zh-CN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this</a:t>
            </a:r>
            <a:r>
              <a:rPr lang="en-US" altLang="zh-CN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:the meeting is put off till Friday.</a:t>
            </a:r>
            <a:endParaRPr lang="en-US" altLang="zh-CN" sz="2400" b="1" spc="200">
              <a:solidFill>
                <a:schemeClr val="bg2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He had a heavy cold. </a:t>
            </a:r>
            <a:r>
              <a:rPr lang="en-US" altLang="zh-CN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That</a:t>
            </a:r>
            <a:r>
              <a:rPr lang="en-US" altLang="zh-CN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was why he didn’t attend the meeting.</a:t>
            </a:r>
            <a:endParaRPr lang="zh-CN" altLang="en-US" sz="2400" b="1" spc="200"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703100"/>
            <a:ext cx="9626400" cy="723600"/>
          </a:xfrm>
        </p:spPr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指示代词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1250" y="1586230"/>
            <a:ext cx="6914515" cy="995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 fontAlgn="base"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指示代词包括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this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，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that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，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these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，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those.</a:t>
            </a:r>
            <a:endParaRPr lang="en-US" altLang="zh-CN" sz="2800" b="1">
              <a:solidFill>
                <a:srgbClr val="0070C0"/>
              </a:solidFill>
              <a:latin typeface="Times New Roman" panose="02020603050405020304" charset="0"/>
            </a:endParaRPr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可用作主语、宾语、表语和定语。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grpSp>
        <p:nvGrpSpPr>
          <p:cNvPr id="256" name="图形 254"/>
          <p:cNvGrpSpPr/>
          <p:nvPr/>
        </p:nvGrpSpPr>
        <p:grpSpPr>
          <a:xfrm rot="0">
            <a:off x="1772920" y="2650490"/>
            <a:ext cx="8958580" cy="3916680"/>
            <a:chOff x="4119562" y="2576512"/>
            <a:chExt cx="3948112" cy="2778548"/>
          </a:xfrm>
        </p:grpSpPr>
        <p:sp>
          <p:nvSpPr>
            <p:cNvPr id="257" name="任意多边形: 形状 256"/>
            <p:cNvSpPr/>
            <p:nvPr/>
          </p:nvSpPr>
          <p:spPr>
            <a:xfrm>
              <a:off x="4119562" y="2576512"/>
              <a:ext cx="3948112" cy="2778548"/>
            </a:xfrm>
            <a:custGeom>
              <a:avLst/>
              <a:gdLst>
                <a:gd name="connsiteX0" fmla="*/ 3948113 w 3948112"/>
                <a:gd name="connsiteY0" fmla="*/ 1705928 h 1705927"/>
                <a:gd name="connsiteX1" fmla="*/ 0 w 3948112"/>
                <a:gd name="connsiteY1" fmla="*/ 1705928 h 1705927"/>
                <a:gd name="connsiteX2" fmla="*/ 0 w 3948112"/>
                <a:gd name="connsiteY2" fmla="*/ 220980 h 1705927"/>
                <a:gd name="connsiteX3" fmla="*/ 220980 w 3948112"/>
                <a:gd name="connsiteY3" fmla="*/ 0 h 1705927"/>
                <a:gd name="connsiteX4" fmla="*/ 3727133 w 3948112"/>
                <a:gd name="connsiteY4" fmla="*/ 0 h 1705927"/>
                <a:gd name="connsiteX5" fmla="*/ 3948113 w 3948112"/>
                <a:gd name="connsiteY5" fmla="*/ 220980 h 1705927"/>
                <a:gd name="connsiteX6" fmla="*/ 3948113 w 3948112"/>
                <a:gd name="connsiteY6" fmla="*/ 1705928 h 170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8112" h="1705927">
                  <a:moveTo>
                    <a:pt x="3948113" y="1705928"/>
                  </a:moveTo>
                  <a:lnTo>
                    <a:pt x="0" y="1705928"/>
                  </a:lnTo>
                  <a:lnTo>
                    <a:pt x="0" y="220980"/>
                  </a:lnTo>
                  <a:cubicBezTo>
                    <a:pt x="0" y="99060"/>
                    <a:pt x="99060" y="0"/>
                    <a:pt x="220980" y="0"/>
                  </a:cubicBezTo>
                  <a:lnTo>
                    <a:pt x="3727133" y="0"/>
                  </a:lnTo>
                  <a:cubicBezTo>
                    <a:pt x="3848100" y="0"/>
                    <a:pt x="3948113" y="99060"/>
                    <a:pt x="3948113" y="220980"/>
                  </a:cubicBezTo>
                  <a:lnTo>
                    <a:pt x="3948113" y="1705928"/>
                  </a:lnTo>
                  <a:close/>
                </a:path>
              </a:pathLst>
            </a:custGeom>
            <a:solidFill>
              <a:srgbClr val="257C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8" name="任意多边形: 形状 257"/>
            <p:cNvSpPr/>
            <p:nvPr/>
          </p:nvSpPr>
          <p:spPr>
            <a:xfrm>
              <a:off x="4266246" y="3211555"/>
              <a:ext cx="2771774" cy="1070884"/>
            </a:xfrm>
            <a:custGeom>
              <a:avLst/>
              <a:gdLst>
                <a:gd name="connsiteX0" fmla="*/ 0 w 2771774"/>
                <a:gd name="connsiteY0" fmla="*/ 1070884 h 1070884"/>
                <a:gd name="connsiteX1" fmla="*/ 790575 w 2771774"/>
                <a:gd name="connsiteY1" fmla="*/ 274 h 1070884"/>
                <a:gd name="connsiteX2" fmla="*/ 1871663 w 2771774"/>
                <a:gd name="connsiteY2" fmla="*/ 424137 h 1070884"/>
                <a:gd name="connsiteX3" fmla="*/ 2771775 w 2771774"/>
                <a:gd name="connsiteY3" fmla="*/ 1069932 h 1070884"/>
                <a:gd name="connsiteX4" fmla="*/ 0 w 2771774"/>
                <a:gd name="connsiteY4" fmla="*/ 1069932 h 107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4" h="1070884">
                  <a:moveTo>
                    <a:pt x="0" y="1070884"/>
                  </a:moveTo>
                  <a:cubicBezTo>
                    <a:pt x="0" y="1070884"/>
                    <a:pt x="471488" y="14562"/>
                    <a:pt x="790575" y="274"/>
                  </a:cubicBezTo>
                  <a:cubicBezTo>
                    <a:pt x="1109663" y="-14013"/>
                    <a:pt x="1462088" y="535579"/>
                    <a:pt x="1871663" y="424137"/>
                  </a:cubicBezTo>
                  <a:cubicBezTo>
                    <a:pt x="2267903" y="316504"/>
                    <a:pt x="2771775" y="1069932"/>
                    <a:pt x="2771775" y="1069932"/>
                  </a:cubicBezTo>
                  <a:lnTo>
                    <a:pt x="0" y="1069932"/>
                  </a:lnTo>
                  <a:close/>
                </a:path>
              </a:pathLst>
            </a:custGeom>
            <a:solidFill>
              <a:srgbClr val="2784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9" name="任意多边形: 形状 258"/>
            <p:cNvSpPr/>
            <p:nvPr/>
          </p:nvSpPr>
          <p:spPr>
            <a:xfrm>
              <a:off x="4852034" y="2989897"/>
              <a:ext cx="3215639" cy="1292542"/>
            </a:xfrm>
            <a:custGeom>
              <a:avLst/>
              <a:gdLst>
                <a:gd name="connsiteX0" fmla="*/ 0 w 3215639"/>
                <a:gd name="connsiteY0" fmla="*/ 1292543 h 1292542"/>
                <a:gd name="connsiteX1" fmla="*/ 540068 w 3215639"/>
                <a:gd name="connsiteY1" fmla="*/ 840105 h 1292542"/>
                <a:gd name="connsiteX2" fmla="*/ 1368743 w 3215639"/>
                <a:gd name="connsiteY2" fmla="*/ 959168 h 1292542"/>
                <a:gd name="connsiteX3" fmla="*/ 2462213 w 3215639"/>
                <a:gd name="connsiteY3" fmla="*/ 0 h 1292542"/>
                <a:gd name="connsiteX4" fmla="*/ 3215640 w 3215639"/>
                <a:gd name="connsiteY4" fmla="*/ 780098 h 1292542"/>
                <a:gd name="connsiteX5" fmla="*/ 3215640 w 3215639"/>
                <a:gd name="connsiteY5" fmla="*/ 1292543 h 1292542"/>
                <a:gd name="connsiteX6" fmla="*/ 0 w 3215639"/>
                <a:gd name="connsiteY6" fmla="*/ 1292543 h 129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5639" h="1292542">
                  <a:moveTo>
                    <a:pt x="0" y="1292543"/>
                  </a:moveTo>
                  <a:cubicBezTo>
                    <a:pt x="0" y="1292543"/>
                    <a:pt x="124777" y="878205"/>
                    <a:pt x="540068" y="840105"/>
                  </a:cubicBezTo>
                  <a:cubicBezTo>
                    <a:pt x="955357" y="802005"/>
                    <a:pt x="1166812" y="987743"/>
                    <a:pt x="1368743" y="959168"/>
                  </a:cubicBezTo>
                  <a:cubicBezTo>
                    <a:pt x="2141220" y="852487"/>
                    <a:pt x="2122170" y="0"/>
                    <a:pt x="2462213" y="0"/>
                  </a:cubicBezTo>
                  <a:cubicBezTo>
                    <a:pt x="2828925" y="0"/>
                    <a:pt x="2793683" y="769620"/>
                    <a:pt x="3215640" y="780098"/>
                  </a:cubicBezTo>
                  <a:lnTo>
                    <a:pt x="3215640" y="1292543"/>
                  </a:lnTo>
                  <a:lnTo>
                    <a:pt x="0" y="1292543"/>
                  </a:lnTo>
                  <a:close/>
                </a:path>
              </a:pathLst>
            </a:custGeom>
            <a:solidFill>
              <a:srgbClr val="268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0" name="任意多边形: 形状 259"/>
            <p:cNvSpPr/>
            <p:nvPr/>
          </p:nvSpPr>
          <p:spPr>
            <a:xfrm>
              <a:off x="4119562" y="3398480"/>
              <a:ext cx="1765934" cy="883959"/>
            </a:xfrm>
            <a:custGeom>
              <a:avLst/>
              <a:gdLst>
                <a:gd name="connsiteX0" fmla="*/ 0 w 1765934"/>
                <a:gd name="connsiteY0" fmla="*/ 992 h 883959"/>
                <a:gd name="connsiteX1" fmla="*/ 460058 w 1765934"/>
                <a:gd name="connsiteY1" fmla="*/ 162917 h 883959"/>
                <a:gd name="connsiteX2" fmla="*/ 732473 w 1765934"/>
                <a:gd name="connsiteY2" fmla="*/ 731559 h 883959"/>
                <a:gd name="connsiteX3" fmla="*/ 1351598 w 1765934"/>
                <a:gd name="connsiteY3" fmla="*/ 731559 h 883959"/>
                <a:gd name="connsiteX4" fmla="*/ 1765935 w 1765934"/>
                <a:gd name="connsiteY4" fmla="*/ 883959 h 883959"/>
                <a:gd name="connsiteX5" fmla="*/ 0 w 1765934"/>
                <a:gd name="connsiteY5" fmla="*/ 883959 h 883959"/>
                <a:gd name="connsiteX6" fmla="*/ 0 w 1765934"/>
                <a:gd name="connsiteY6" fmla="*/ 992 h 88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5934" h="883959">
                  <a:moveTo>
                    <a:pt x="0" y="992"/>
                  </a:moveTo>
                  <a:cubicBezTo>
                    <a:pt x="0" y="992"/>
                    <a:pt x="239078" y="-22821"/>
                    <a:pt x="460058" y="162917"/>
                  </a:cubicBezTo>
                  <a:cubicBezTo>
                    <a:pt x="681038" y="348654"/>
                    <a:pt x="508635" y="623927"/>
                    <a:pt x="732473" y="731559"/>
                  </a:cubicBezTo>
                  <a:cubicBezTo>
                    <a:pt x="956310" y="839192"/>
                    <a:pt x="1194435" y="717272"/>
                    <a:pt x="1351598" y="731559"/>
                  </a:cubicBezTo>
                  <a:cubicBezTo>
                    <a:pt x="1628775" y="756324"/>
                    <a:pt x="1765935" y="883959"/>
                    <a:pt x="1765935" y="883959"/>
                  </a:cubicBezTo>
                  <a:lnTo>
                    <a:pt x="0" y="883959"/>
                  </a:lnTo>
                  <a:lnTo>
                    <a:pt x="0" y="992"/>
                  </a:lnTo>
                  <a:close/>
                </a:path>
              </a:pathLst>
            </a:custGeom>
            <a:solidFill>
              <a:srgbClr val="2A8E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2" descr="7b0a202020202262756c6c6574223a20227b5c2263617465676f727949645c223a31303030362c5c2274656d706c61746549645c223a32303233313438317d220a7d0a"/>
          <p:cNvSpPr txBox="1"/>
          <p:nvPr/>
        </p:nvSpPr>
        <p:spPr>
          <a:xfrm>
            <a:off x="2327275" y="2915920"/>
            <a:ext cx="8017510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（</a:t>
            </a:r>
            <a:r>
              <a:rPr lang="en-US" altLang="zh-CN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3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）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有时为了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避免重复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提到的名词，常可用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that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或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those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代替，例如：</a:t>
            </a:r>
            <a:endParaRPr lang="zh-CN" altLang="en-US" sz="2400" b="1" spc="200">
              <a:solidFill>
                <a:schemeClr val="bg2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　  </a:t>
            </a:r>
            <a:endParaRPr lang="zh-CN" altLang="en-US" sz="2400" b="1" spc="200">
              <a:solidFill>
                <a:schemeClr val="bg2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Television sets made in Beijing are just as good as 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those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made in Shanghai．</a:t>
            </a:r>
            <a:endParaRPr lang="zh-CN" altLang="en-US" sz="2400" b="1" spc="200">
              <a:solidFill>
                <a:schemeClr val="bg2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703100"/>
            <a:ext cx="9626400" cy="723600"/>
          </a:xfrm>
        </p:spPr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指示代词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1250" y="1586230"/>
            <a:ext cx="6914515" cy="995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 fontAlgn="base"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指示代词包括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this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，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that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，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these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，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those.</a:t>
            </a:r>
            <a:endParaRPr lang="en-US" altLang="zh-CN" sz="2800" b="1">
              <a:solidFill>
                <a:srgbClr val="0070C0"/>
              </a:solidFill>
              <a:latin typeface="Times New Roman" panose="02020603050405020304" charset="0"/>
            </a:endParaRPr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可用作主语、宾语、表语和定语。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grpSp>
        <p:nvGrpSpPr>
          <p:cNvPr id="256" name="图形 254"/>
          <p:cNvGrpSpPr/>
          <p:nvPr/>
        </p:nvGrpSpPr>
        <p:grpSpPr>
          <a:xfrm rot="0">
            <a:off x="1772920" y="2650490"/>
            <a:ext cx="8958580" cy="3916680"/>
            <a:chOff x="4119562" y="2576512"/>
            <a:chExt cx="3948112" cy="2778548"/>
          </a:xfrm>
        </p:grpSpPr>
        <p:sp>
          <p:nvSpPr>
            <p:cNvPr id="257" name="任意多边形: 形状 256"/>
            <p:cNvSpPr/>
            <p:nvPr/>
          </p:nvSpPr>
          <p:spPr>
            <a:xfrm>
              <a:off x="4119562" y="2576512"/>
              <a:ext cx="3948112" cy="2778548"/>
            </a:xfrm>
            <a:custGeom>
              <a:avLst/>
              <a:gdLst>
                <a:gd name="connsiteX0" fmla="*/ 3948113 w 3948112"/>
                <a:gd name="connsiteY0" fmla="*/ 1705928 h 1705927"/>
                <a:gd name="connsiteX1" fmla="*/ 0 w 3948112"/>
                <a:gd name="connsiteY1" fmla="*/ 1705928 h 1705927"/>
                <a:gd name="connsiteX2" fmla="*/ 0 w 3948112"/>
                <a:gd name="connsiteY2" fmla="*/ 220980 h 1705927"/>
                <a:gd name="connsiteX3" fmla="*/ 220980 w 3948112"/>
                <a:gd name="connsiteY3" fmla="*/ 0 h 1705927"/>
                <a:gd name="connsiteX4" fmla="*/ 3727133 w 3948112"/>
                <a:gd name="connsiteY4" fmla="*/ 0 h 1705927"/>
                <a:gd name="connsiteX5" fmla="*/ 3948113 w 3948112"/>
                <a:gd name="connsiteY5" fmla="*/ 220980 h 1705927"/>
                <a:gd name="connsiteX6" fmla="*/ 3948113 w 3948112"/>
                <a:gd name="connsiteY6" fmla="*/ 1705928 h 170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8112" h="1705927">
                  <a:moveTo>
                    <a:pt x="3948113" y="1705928"/>
                  </a:moveTo>
                  <a:lnTo>
                    <a:pt x="0" y="1705928"/>
                  </a:lnTo>
                  <a:lnTo>
                    <a:pt x="0" y="220980"/>
                  </a:lnTo>
                  <a:cubicBezTo>
                    <a:pt x="0" y="99060"/>
                    <a:pt x="99060" y="0"/>
                    <a:pt x="220980" y="0"/>
                  </a:cubicBezTo>
                  <a:lnTo>
                    <a:pt x="3727133" y="0"/>
                  </a:lnTo>
                  <a:cubicBezTo>
                    <a:pt x="3848100" y="0"/>
                    <a:pt x="3948113" y="99060"/>
                    <a:pt x="3948113" y="220980"/>
                  </a:cubicBezTo>
                  <a:lnTo>
                    <a:pt x="3948113" y="1705928"/>
                  </a:lnTo>
                  <a:close/>
                </a:path>
              </a:pathLst>
            </a:custGeom>
            <a:solidFill>
              <a:srgbClr val="257C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8" name="任意多边形: 形状 257"/>
            <p:cNvSpPr/>
            <p:nvPr/>
          </p:nvSpPr>
          <p:spPr>
            <a:xfrm>
              <a:off x="4266246" y="3211555"/>
              <a:ext cx="2771774" cy="1070884"/>
            </a:xfrm>
            <a:custGeom>
              <a:avLst/>
              <a:gdLst>
                <a:gd name="connsiteX0" fmla="*/ 0 w 2771774"/>
                <a:gd name="connsiteY0" fmla="*/ 1070884 h 1070884"/>
                <a:gd name="connsiteX1" fmla="*/ 790575 w 2771774"/>
                <a:gd name="connsiteY1" fmla="*/ 274 h 1070884"/>
                <a:gd name="connsiteX2" fmla="*/ 1871663 w 2771774"/>
                <a:gd name="connsiteY2" fmla="*/ 424137 h 1070884"/>
                <a:gd name="connsiteX3" fmla="*/ 2771775 w 2771774"/>
                <a:gd name="connsiteY3" fmla="*/ 1069932 h 1070884"/>
                <a:gd name="connsiteX4" fmla="*/ 0 w 2771774"/>
                <a:gd name="connsiteY4" fmla="*/ 1069932 h 107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4" h="1070884">
                  <a:moveTo>
                    <a:pt x="0" y="1070884"/>
                  </a:moveTo>
                  <a:cubicBezTo>
                    <a:pt x="0" y="1070884"/>
                    <a:pt x="471488" y="14562"/>
                    <a:pt x="790575" y="274"/>
                  </a:cubicBezTo>
                  <a:cubicBezTo>
                    <a:pt x="1109663" y="-14013"/>
                    <a:pt x="1462088" y="535579"/>
                    <a:pt x="1871663" y="424137"/>
                  </a:cubicBezTo>
                  <a:cubicBezTo>
                    <a:pt x="2267903" y="316504"/>
                    <a:pt x="2771775" y="1069932"/>
                    <a:pt x="2771775" y="1069932"/>
                  </a:cubicBezTo>
                  <a:lnTo>
                    <a:pt x="0" y="1069932"/>
                  </a:lnTo>
                  <a:close/>
                </a:path>
              </a:pathLst>
            </a:custGeom>
            <a:solidFill>
              <a:srgbClr val="2784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9" name="任意多边形: 形状 258"/>
            <p:cNvSpPr/>
            <p:nvPr/>
          </p:nvSpPr>
          <p:spPr>
            <a:xfrm>
              <a:off x="4852034" y="2989897"/>
              <a:ext cx="3215639" cy="1292542"/>
            </a:xfrm>
            <a:custGeom>
              <a:avLst/>
              <a:gdLst>
                <a:gd name="connsiteX0" fmla="*/ 0 w 3215639"/>
                <a:gd name="connsiteY0" fmla="*/ 1292543 h 1292542"/>
                <a:gd name="connsiteX1" fmla="*/ 540068 w 3215639"/>
                <a:gd name="connsiteY1" fmla="*/ 840105 h 1292542"/>
                <a:gd name="connsiteX2" fmla="*/ 1368743 w 3215639"/>
                <a:gd name="connsiteY2" fmla="*/ 959168 h 1292542"/>
                <a:gd name="connsiteX3" fmla="*/ 2462213 w 3215639"/>
                <a:gd name="connsiteY3" fmla="*/ 0 h 1292542"/>
                <a:gd name="connsiteX4" fmla="*/ 3215640 w 3215639"/>
                <a:gd name="connsiteY4" fmla="*/ 780098 h 1292542"/>
                <a:gd name="connsiteX5" fmla="*/ 3215640 w 3215639"/>
                <a:gd name="connsiteY5" fmla="*/ 1292543 h 1292542"/>
                <a:gd name="connsiteX6" fmla="*/ 0 w 3215639"/>
                <a:gd name="connsiteY6" fmla="*/ 1292543 h 129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5639" h="1292542">
                  <a:moveTo>
                    <a:pt x="0" y="1292543"/>
                  </a:moveTo>
                  <a:cubicBezTo>
                    <a:pt x="0" y="1292543"/>
                    <a:pt x="124777" y="878205"/>
                    <a:pt x="540068" y="840105"/>
                  </a:cubicBezTo>
                  <a:cubicBezTo>
                    <a:pt x="955357" y="802005"/>
                    <a:pt x="1166812" y="987743"/>
                    <a:pt x="1368743" y="959168"/>
                  </a:cubicBezTo>
                  <a:cubicBezTo>
                    <a:pt x="2141220" y="852487"/>
                    <a:pt x="2122170" y="0"/>
                    <a:pt x="2462213" y="0"/>
                  </a:cubicBezTo>
                  <a:cubicBezTo>
                    <a:pt x="2828925" y="0"/>
                    <a:pt x="2793683" y="769620"/>
                    <a:pt x="3215640" y="780098"/>
                  </a:cubicBezTo>
                  <a:lnTo>
                    <a:pt x="3215640" y="1292543"/>
                  </a:lnTo>
                  <a:lnTo>
                    <a:pt x="0" y="1292543"/>
                  </a:lnTo>
                  <a:close/>
                </a:path>
              </a:pathLst>
            </a:custGeom>
            <a:solidFill>
              <a:srgbClr val="268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0" name="任意多边形: 形状 259"/>
            <p:cNvSpPr/>
            <p:nvPr/>
          </p:nvSpPr>
          <p:spPr>
            <a:xfrm>
              <a:off x="4119562" y="3398480"/>
              <a:ext cx="1765934" cy="883959"/>
            </a:xfrm>
            <a:custGeom>
              <a:avLst/>
              <a:gdLst>
                <a:gd name="connsiteX0" fmla="*/ 0 w 1765934"/>
                <a:gd name="connsiteY0" fmla="*/ 992 h 883959"/>
                <a:gd name="connsiteX1" fmla="*/ 460058 w 1765934"/>
                <a:gd name="connsiteY1" fmla="*/ 162917 h 883959"/>
                <a:gd name="connsiteX2" fmla="*/ 732473 w 1765934"/>
                <a:gd name="connsiteY2" fmla="*/ 731559 h 883959"/>
                <a:gd name="connsiteX3" fmla="*/ 1351598 w 1765934"/>
                <a:gd name="connsiteY3" fmla="*/ 731559 h 883959"/>
                <a:gd name="connsiteX4" fmla="*/ 1765935 w 1765934"/>
                <a:gd name="connsiteY4" fmla="*/ 883959 h 883959"/>
                <a:gd name="connsiteX5" fmla="*/ 0 w 1765934"/>
                <a:gd name="connsiteY5" fmla="*/ 883959 h 883959"/>
                <a:gd name="connsiteX6" fmla="*/ 0 w 1765934"/>
                <a:gd name="connsiteY6" fmla="*/ 992 h 88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5934" h="883959">
                  <a:moveTo>
                    <a:pt x="0" y="992"/>
                  </a:moveTo>
                  <a:cubicBezTo>
                    <a:pt x="0" y="992"/>
                    <a:pt x="239078" y="-22821"/>
                    <a:pt x="460058" y="162917"/>
                  </a:cubicBezTo>
                  <a:cubicBezTo>
                    <a:pt x="681038" y="348654"/>
                    <a:pt x="508635" y="623927"/>
                    <a:pt x="732473" y="731559"/>
                  </a:cubicBezTo>
                  <a:cubicBezTo>
                    <a:pt x="956310" y="839192"/>
                    <a:pt x="1194435" y="717272"/>
                    <a:pt x="1351598" y="731559"/>
                  </a:cubicBezTo>
                  <a:cubicBezTo>
                    <a:pt x="1628775" y="756324"/>
                    <a:pt x="1765935" y="883959"/>
                    <a:pt x="1765935" y="883959"/>
                  </a:cubicBezTo>
                  <a:lnTo>
                    <a:pt x="0" y="883959"/>
                  </a:lnTo>
                  <a:lnTo>
                    <a:pt x="0" y="992"/>
                  </a:lnTo>
                  <a:close/>
                </a:path>
              </a:pathLst>
            </a:custGeom>
            <a:solidFill>
              <a:srgbClr val="2A8E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2" descr="7b0a202020202262756c6c6574223a20227b5c2263617465676f727949645c223a31303030362c5c2274656d706c61746549645c223a32303233313438317d220a7d0a"/>
          <p:cNvSpPr txBox="1"/>
          <p:nvPr/>
        </p:nvSpPr>
        <p:spPr>
          <a:xfrm>
            <a:off x="2327275" y="2915920"/>
            <a:ext cx="8017510" cy="2158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（</a:t>
            </a:r>
            <a:r>
              <a:rPr lang="en-US" altLang="zh-CN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4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）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this</a:t>
            </a:r>
            <a:r>
              <a:rPr lang="zh-CN" altLang="en-US" sz="2400" b="1" spc="200"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在电话用语中代表自己，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that</a:t>
            </a:r>
            <a:r>
              <a:rPr lang="zh-CN" altLang="en-US" sz="2400" b="1" spc="200"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则代表对方。例如：</a:t>
            </a:r>
            <a:endParaRPr lang="zh-CN" altLang="en-US" sz="2400" b="1" spc="200">
              <a:solidFill>
                <a:schemeClr val="bg2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200"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     </a:t>
            </a:r>
            <a:endParaRPr lang="zh-CN" altLang="en-US" sz="2400" b="1" spc="200"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Hello! </a:t>
            </a:r>
            <a:r>
              <a:rPr lang="zh-CN" altLang="en-US" sz="2400" b="1" u="sng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This 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is Mary．Is </a:t>
            </a:r>
            <a:r>
              <a:rPr lang="zh-CN" altLang="en-US" sz="2400" b="1" u="sng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that</a:t>
            </a:r>
            <a:r>
              <a:rPr lang="zh-CN" alt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Jack speaking?</a:t>
            </a:r>
            <a:endParaRPr lang="zh-CN" altLang="en-US" sz="2400" b="1" spc="200">
              <a:solidFill>
                <a:schemeClr val="bg2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文本占位符 62465"/>
          <p:cNvSpPr>
            <a:spLocks noGrp="1" noRot="1"/>
          </p:cNvSpPr>
          <p:nvPr>
            <p:ph type="body" idx="1"/>
          </p:nvPr>
        </p:nvSpPr>
        <p:spPr>
          <a:xfrm>
            <a:off x="1524000" y="645160"/>
            <a:ext cx="9930130" cy="5909945"/>
          </a:xfrm>
        </p:spPr>
        <p:txBody>
          <a:bodyPr/>
          <a:p>
            <a:pPr marL="609600" indent="-60960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</a:rPr>
              <a:t>1.The life in Japan is different from ___ in America.</a:t>
            </a:r>
            <a:endParaRPr lang="en-US" altLang="zh-CN" sz="2800" b="1">
              <a:latin typeface="Times New Roman" panose="02020603050405020304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</a:rPr>
              <a:t> A. one              B. that              C. it            D. those</a:t>
            </a:r>
            <a:endParaRPr lang="en-US" altLang="zh-CN" sz="2800" b="1">
              <a:latin typeface="Times New Roman" panose="02020603050405020304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</a:rPr>
              <a:t>2. –Who is that speaking? </a:t>
            </a:r>
            <a:r>
              <a:rPr lang="en-US" altLang="zh-CN" sz="2800">
                <a:latin typeface="Times New Roman" panose="02020603050405020304" charset="0"/>
              </a:rPr>
              <a:t>--_______</a:t>
            </a:r>
            <a:endParaRPr lang="en-US" altLang="zh-CN" sz="2800">
              <a:latin typeface="Times New Roman" panose="02020603050405020304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</a:rPr>
              <a:t> A. I am Ann.         B. It’s Ann.         C. That is Ann.</a:t>
            </a:r>
            <a:endParaRPr lang="en-US" altLang="zh-CN" sz="2800" b="1">
              <a:latin typeface="Times New Roman" panose="02020603050405020304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</a:rPr>
              <a:t>3. As a matter of fact, Saudi Arabia’s oil reserves are second only to ______.</a:t>
            </a:r>
            <a:endParaRPr lang="en-US" altLang="zh-CN" sz="2800" b="1">
              <a:latin typeface="Times New Roman" panose="02020603050405020304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</a:rPr>
              <a:t> A. </a:t>
            </a:r>
            <a:r>
              <a:rPr lang="en-US" altLang="zh-CN" sz="2800" b="1" err="1">
                <a:latin typeface="Times New Roman" panose="02020603050405020304" charset="0"/>
              </a:rPr>
              <a:t>Kuweit</a:t>
            </a:r>
            <a:r>
              <a:rPr lang="en-US" altLang="zh-CN" sz="2800" b="1">
                <a:latin typeface="Times New Roman" panose="02020603050405020304" charset="0"/>
              </a:rPr>
              <a:t>                  B. that of </a:t>
            </a:r>
            <a:r>
              <a:rPr lang="en-US" altLang="zh-CN" sz="2800" b="1" err="1">
                <a:latin typeface="Times New Roman" panose="02020603050405020304" charset="0"/>
              </a:rPr>
              <a:t>Kuweit</a:t>
            </a:r>
            <a:r>
              <a:rPr lang="en-US" altLang="zh-CN" sz="2800" b="1">
                <a:latin typeface="Times New Roman" panose="02020603050405020304" charset="0"/>
              </a:rPr>
              <a:t>   </a:t>
            </a:r>
            <a:endParaRPr lang="en-US" altLang="zh-CN" sz="2800" b="1">
              <a:latin typeface="Times New Roman" panose="02020603050405020304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</a:rPr>
              <a:t> C. </a:t>
            </a:r>
            <a:r>
              <a:rPr lang="en-US" altLang="zh-CN" sz="2800" b="1" err="1">
                <a:latin typeface="Times New Roman" panose="02020603050405020304" charset="0"/>
              </a:rPr>
              <a:t>Kuweits’s</a:t>
            </a:r>
            <a:r>
              <a:rPr lang="en-US" altLang="zh-CN" sz="2800" b="1">
                <a:latin typeface="Times New Roman" panose="02020603050405020304" charset="0"/>
              </a:rPr>
              <a:t>              D. those of </a:t>
            </a:r>
            <a:r>
              <a:rPr lang="en-US" altLang="zh-CN" sz="2800" b="1" err="1">
                <a:latin typeface="Times New Roman" panose="02020603050405020304" charset="0"/>
              </a:rPr>
              <a:t>Kuweit</a:t>
            </a:r>
            <a:endParaRPr lang="en-US" altLang="zh-CN" sz="2800" b="1" err="1">
              <a:latin typeface="Times New Roman" panose="02020603050405020304" charset="0"/>
            </a:endParaRPr>
          </a:p>
        </p:txBody>
      </p:sp>
      <p:sp>
        <p:nvSpPr>
          <p:cNvPr id="62467" name="文本框 62466"/>
          <p:cNvSpPr txBox="1"/>
          <p:nvPr/>
        </p:nvSpPr>
        <p:spPr>
          <a:xfrm>
            <a:off x="8466773" y="520700"/>
            <a:ext cx="5384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600">
                <a:solidFill>
                  <a:srgbClr val="FF0066"/>
                </a:solidFill>
                <a:latin typeface="Arial Black" panose="020B0A04020102020204" pitchFamily="34" charset="0"/>
              </a:rPr>
              <a:t>B</a:t>
            </a:r>
            <a:endParaRPr lang="en-US" altLang="zh-CN" sz="3600">
              <a:solidFill>
                <a:srgbClr val="FF0066"/>
              </a:solidFill>
              <a:latin typeface="Arial Black" panose="020B0A04020102020204" pitchFamily="34" charset="0"/>
            </a:endParaRPr>
          </a:p>
        </p:txBody>
      </p:sp>
      <p:sp>
        <p:nvSpPr>
          <p:cNvPr id="62468" name="文本框 62467"/>
          <p:cNvSpPr txBox="1"/>
          <p:nvPr/>
        </p:nvSpPr>
        <p:spPr>
          <a:xfrm>
            <a:off x="7502208" y="1634490"/>
            <a:ext cx="5384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600">
                <a:solidFill>
                  <a:srgbClr val="FF0066"/>
                </a:solidFill>
                <a:latin typeface="Arial Black" panose="020B0A04020102020204" pitchFamily="34" charset="0"/>
              </a:rPr>
              <a:t>B</a:t>
            </a:r>
            <a:endParaRPr lang="en-US" altLang="zh-CN" sz="3600">
              <a:solidFill>
                <a:srgbClr val="FF0066"/>
              </a:solidFill>
              <a:latin typeface="Arial Black" panose="020B0A04020102020204" pitchFamily="34" charset="0"/>
            </a:endParaRPr>
          </a:p>
        </p:txBody>
      </p:sp>
      <p:sp>
        <p:nvSpPr>
          <p:cNvPr id="62469" name="文本框 62468"/>
          <p:cNvSpPr txBox="1"/>
          <p:nvPr/>
        </p:nvSpPr>
        <p:spPr>
          <a:xfrm>
            <a:off x="4979035" y="2955925"/>
            <a:ext cx="5384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600">
                <a:solidFill>
                  <a:srgbClr val="FF0066"/>
                </a:solidFill>
                <a:latin typeface="Arial Black" panose="020B0A04020102020204" pitchFamily="34" charset="0"/>
              </a:rPr>
              <a:t>D</a:t>
            </a:r>
            <a:endParaRPr lang="en-US" altLang="zh-CN" sz="3600">
              <a:solidFill>
                <a:srgbClr val="FF0066"/>
              </a:solidFill>
              <a:latin typeface="Arial Black" panose="020B0A040201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wheel spokes="4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68" grpId="0"/>
      <p:bldP spid="624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菱形 54"/>
          <p:cNvSpPr/>
          <p:nvPr>
            <p:custDataLst>
              <p:tags r:id="rId1"/>
            </p:custDataLst>
          </p:nvPr>
        </p:nvSpPr>
        <p:spPr>
          <a:xfrm>
            <a:off x="1190625" y="2404745"/>
            <a:ext cx="2047240" cy="2047240"/>
          </a:xfrm>
          <a:prstGeom prst="diamond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rgbClr val="282928">
              <a:shade val="50000"/>
            </a:srgbClr>
          </a:lnRef>
          <a:fillRef idx="1">
            <a:srgbClr val="282928"/>
          </a:fillRef>
          <a:effectRef idx="0">
            <a:srgbClr val="282928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813560" y="2759710"/>
            <a:ext cx="659130" cy="132334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8000" b="1" spc="6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5</a:t>
            </a:r>
            <a:endParaRPr lang="en-US" altLang="zh-CN" sz="8000" b="1" spc="6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疑问代词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703100"/>
            <a:ext cx="9626400" cy="723600"/>
          </a:xfrm>
        </p:spPr>
        <p:txBody>
          <a:bodyPr/>
          <a:lstStyle/>
          <a:p>
            <a:r>
              <a:rPr lang="en-US" altLang="zh-CN"/>
              <a:t>5. </a:t>
            </a:r>
            <a:r>
              <a:rPr lang="zh-CN" altLang="en-US"/>
              <a:t>疑问代词</a:t>
            </a:r>
            <a:endParaRPr lang="zh-CN" altLang="en-US"/>
          </a:p>
        </p:txBody>
      </p:sp>
      <p:grpSp>
        <p:nvGrpSpPr>
          <p:cNvPr id="256" name="图形 254"/>
          <p:cNvGrpSpPr/>
          <p:nvPr/>
        </p:nvGrpSpPr>
        <p:grpSpPr>
          <a:xfrm rot="0">
            <a:off x="1772920" y="1609725"/>
            <a:ext cx="8958580" cy="4615180"/>
            <a:chOff x="4119562" y="2576512"/>
            <a:chExt cx="3948112" cy="2778548"/>
          </a:xfrm>
        </p:grpSpPr>
        <p:sp>
          <p:nvSpPr>
            <p:cNvPr id="257" name="任意多边形: 形状 256"/>
            <p:cNvSpPr/>
            <p:nvPr/>
          </p:nvSpPr>
          <p:spPr>
            <a:xfrm>
              <a:off x="4119562" y="2576512"/>
              <a:ext cx="3948112" cy="2778548"/>
            </a:xfrm>
            <a:custGeom>
              <a:avLst/>
              <a:gdLst>
                <a:gd name="connsiteX0" fmla="*/ 3948113 w 3948112"/>
                <a:gd name="connsiteY0" fmla="*/ 1705928 h 1705927"/>
                <a:gd name="connsiteX1" fmla="*/ 0 w 3948112"/>
                <a:gd name="connsiteY1" fmla="*/ 1705928 h 1705927"/>
                <a:gd name="connsiteX2" fmla="*/ 0 w 3948112"/>
                <a:gd name="connsiteY2" fmla="*/ 220980 h 1705927"/>
                <a:gd name="connsiteX3" fmla="*/ 220980 w 3948112"/>
                <a:gd name="connsiteY3" fmla="*/ 0 h 1705927"/>
                <a:gd name="connsiteX4" fmla="*/ 3727133 w 3948112"/>
                <a:gd name="connsiteY4" fmla="*/ 0 h 1705927"/>
                <a:gd name="connsiteX5" fmla="*/ 3948113 w 3948112"/>
                <a:gd name="connsiteY5" fmla="*/ 220980 h 1705927"/>
                <a:gd name="connsiteX6" fmla="*/ 3948113 w 3948112"/>
                <a:gd name="connsiteY6" fmla="*/ 1705928 h 170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8112" h="1705927">
                  <a:moveTo>
                    <a:pt x="3948113" y="1705928"/>
                  </a:moveTo>
                  <a:lnTo>
                    <a:pt x="0" y="1705928"/>
                  </a:lnTo>
                  <a:lnTo>
                    <a:pt x="0" y="220980"/>
                  </a:lnTo>
                  <a:cubicBezTo>
                    <a:pt x="0" y="99060"/>
                    <a:pt x="99060" y="0"/>
                    <a:pt x="220980" y="0"/>
                  </a:cubicBezTo>
                  <a:lnTo>
                    <a:pt x="3727133" y="0"/>
                  </a:lnTo>
                  <a:cubicBezTo>
                    <a:pt x="3848100" y="0"/>
                    <a:pt x="3948113" y="99060"/>
                    <a:pt x="3948113" y="220980"/>
                  </a:cubicBezTo>
                  <a:lnTo>
                    <a:pt x="3948113" y="1705928"/>
                  </a:lnTo>
                  <a:close/>
                </a:path>
              </a:pathLst>
            </a:custGeom>
            <a:solidFill>
              <a:srgbClr val="257C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8" name="任意多边形: 形状 257"/>
            <p:cNvSpPr/>
            <p:nvPr/>
          </p:nvSpPr>
          <p:spPr>
            <a:xfrm>
              <a:off x="4266246" y="3211555"/>
              <a:ext cx="2771774" cy="1070884"/>
            </a:xfrm>
            <a:custGeom>
              <a:avLst/>
              <a:gdLst>
                <a:gd name="connsiteX0" fmla="*/ 0 w 2771774"/>
                <a:gd name="connsiteY0" fmla="*/ 1070884 h 1070884"/>
                <a:gd name="connsiteX1" fmla="*/ 790575 w 2771774"/>
                <a:gd name="connsiteY1" fmla="*/ 274 h 1070884"/>
                <a:gd name="connsiteX2" fmla="*/ 1871663 w 2771774"/>
                <a:gd name="connsiteY2" fmla="*/ 424137 h 1070884"/>
                <a:gd name="connsiteX3" fmla="*/ 2771775 w 2771774"/>
                <a:gd name="connsiteY3" fmla="*/ 1069932 h 1070884"/>
                <a:gd name="connsiteX4" fmla="*/ 0 w 2771774"/>
                <a:gd name="connsiteY4" fmla="*/ 1069932 h 107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4" h="1070884">
                  <a:moveTo>
                    <a:pt x="0" y="1070884"/>
                  </a:moveTo>
                  <a:cubicBezTo>
                    <a:pt x="0" y="1070884"/>
                    <a:pt x="471488" y="14562"/>
                    <a:pt x="790575" y="274"/>
                  </a:cubicBezTo>
                  <a:cubicBezTo>
                    <a:pt x="1109663" y="-14013"/>
                    <a:pt x="1462088" y="535579"/>
                    <a:pt x="1871663" y="424137"/>
                  </a:cubicBezTo>
                  <a:cubicBezTo>
                    <a:pt x="2267903" y="316504"/>
                    <a:pt x="2771775" y="1069932"/>
                    <a:pt x="2771775" y="1069932"/>
                  </a:cubicBezTo>
                  <a:lnTo>
                    <a:pt x="0" y="1069932"/>
                  </a:lnTo>
                  <a:close/>
                </a:path>
              </a:pathLst>
            </a:custGeom>
            <a:solidFill>
              <a:srgbClr val="2784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9" name="任意多边形: 形状 258"/>
            <p:cNvSpPr/>
            <p:nvPr/>
          </p:nvSpPr>
          <p:spPr>
            <a:xfrm>
              <a:off x="4852034" y="2989897"/>
              <a:ext cx="3215639" cy="1292542"/>
            </a:xfrm>
            <a:custGeom>
              <a:avLst/>
              <a:gdLst>
                <a:gd name="connsiteX0" fmla="*/ 0 w 3215639"/>
                <a:gd name="connsiteY0" fmla="*/ 1292543 h 1292542"/>
                <a:gd name="connsiteX1" fmla="*/ 540068 w 3215639"/>
                <a:gd name="connsiteY1" fmla="*/ 840105 h 1292542"/>
                <a:gd name="connsiteX2" fmla="*/ 1368743 w 3215639"/>
                <a:gd name="connsiteY2" fmla="*/ 959168 h 1292542"/>
                <a:gd name="connsiteX3" fmla="*/ 2462213 w 3215639"/>
                <a:gd name="connsiteY3" fmla="*/ 0 h 1292542"/>
                <a:gd name="connsiteX4" fmla="*/ 3215640 w 3215639"/>
                <a:gd name="connsiteY4" fmla="*/ 780098 h 1292542"/>
                <a:gd name="connsiteX5" fmla="*/ 3215640 w 3215639"/>
                <a:gd name="connsiteY5" fmla="*/ 1292543 h 1292542"/>
                <a:gd name="connsiteX6" fmla="*/ 0 w 3215639"/>
                <a:gd name="connsiteY6" fmla="*/ 1292543 h 129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5639" h="1292542">
                  <a:moveTo>
                    <a:pt x="0" y="1292543"/>
                  </a:moveTo>
                  <a:cubicBezTo>
                    <a:pt x="0" y="1292543"/>
                    <a:pt x="124777" y="878205"/>
                    <a:pt x="540068" y="840105"/>
                  </a:cubicBezTo>
                  <a:cubicBezTo>
                    <a:pt x="955357" y="802005"/>
                    <a:pt x="1166812" y="987743"/>
                    <a:pt x="1368743" y="959168"/>
                  </a:cubicBezTo>
                  <a:cubicBezTo>
                    <a:pt x="2141220" y="852487"/>
                    <a:pt x="2122170" y="0"/>
                    <a:pt x="2462213" y="0"/>
                  </a:cubicBezTo>
                  <a:cubicBezTo>
                    <a:pt x="2828925" y="0"/>
                    <a:pt x="2793683" y="769620"/>
                    <a:pt x="3215640" y="780098"/>
                  </a:cubicBezTo>
                  <a:lnTo>
                    <a:pt x="3215640" y="1292543"/>
                  </a:lnTo>
                  <a:lnTo>
                    <a:pt x="0" y="1292543"/>
                  </a:lnTo>
                  <a:close/>
                </a:path>
              </a:pathLst>
            </a:custGeom>
            <a:solidFill>
              <a:srgbClr val="268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0" name="任意多边形: 形状 259"/>
            <p:cNvSpPr/>
            <p:nvPr/>
          </p:nvSpPr>
          <p:spPr>
            <a:xfrm>
              <a:off x="4119562" y="3398480"/>
              <a:ext cx="1765934" cy="883959"/>
            </a:xfrm>
            <a:custGeom>
              <a:avLst/>
              <a:gdLst>
                <a:gd name="connsiteX0" fmla="*/ 0 w 1765934"/>
                <a:gd name="connsiteY0" fmla="*/ 992 h 883959"/>
                <a:gd name="connsiteX1" fmla="*/ 460058 w 1765934"/>
                <a:gd name="connsiteY1" fmla="*/ 162917 h 883959"/>
                <a:gd name="connsiteX2" fmla="*/ 732473 w 1765934"/>
                <a:gd name="connsiteY2" fmla="*/ 731559 h 883959"/>
                <a:gd name="connsiteX3" fmla="*/ 1351598 w 1765934"/>
                <a:gd name="connsiteY3" fmla="*/ 731559 h 883959"/>
                <a:gd name="connsiteX4" fmla="*/ 1765935 w 1765934"/>
                <a:gd name="connsiteY4" fmla="*/ 883959 h 883959"/>
                <a:gd name="connsiteX5" fmla="*/ 0 w 1765934"/>
                <a:gd name="connsiteY5" fmla="*/ 883959 h 883959"/>
                <a:gd name="connsiteX6" fmla="*/ 0 w 1765934"/>
                <a:gd name="connsiteY6" fmla="*/ 992 h 88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5934" h="883959">
                  <a:moveTo>
                    <a:pt x="0" y="992"/>
                  </a:moveTo>
                  <a:cubicBezTo>
                    <a:pt x="0" y="992"/>
                    <a:pt x="239078" y="-22821"/>
                    <a:pt x="460058" y="162917"/>
                  </a:cubicBezTo>
                  <a:cubicBezTo>
                    <a:pt x="681038" y="348654"/>
                    <a:pt x="508635" y="623927"/>
                    <a:pt x="732473" y="731559"/>
                  </a:cubicBezTo>
                  <a:cubicBezTo>
                    <a:pt x="956310" y="839192"/>
                    <a:pt x="1194435" y="717272"/>
                    <a:pt x="1351598" y="731559"/>
                  </a:cubicBezTo>
                  <a:cubicBezTo>
                    <a:pt x="1628775" y="756324"/>
                    <a:pt x="1765935" y="883959"/>
                    <a:pt x="1765935" y="883959"/>
                  </a:cubicBezTo>
                  <a:lnTo>
                    <a:pt x="0" y="883959"/>
                  </a:lnTo>
                  <a:lnTo>
                    <a:pt x="0" y="992"/>
                  </a:lnTo>
                  <a:close/>
                </a:path>
              </a:pathLst>
            </a:custGeom>
            <a:solidFill>
              <a:srgbClr val="2A8E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2" descr="7b0a202020202262756c6c6574223a20227b5c2263617465676f727949645c223a31303030362c5c2274656d706c61746549645c223a32303233313438317d220a7d0a"/>
          <p:cNvSpPr txBox="1"/>
          <p:nvPr/>
        </p:nvSpPr>
        <p:spPr>
          <a:xfrm>
            <a:off x="2343150" y="2002155"/>
            <a:ext cx="8017510" cy="4078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疑问代词有</a:t>
            </a:r>
            <a:r>
              <a:rPr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who，whom，whose，what</a:t>
            </a:r>
            <a:r>
              <a:rPr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和</a:t>
            </a:r>
            <a:r>
              <a:rPr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which</a:t>
            </a:r>
            <a:r>
              <a:rPr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等。</a:t>
            </a:r>
            <a:endParaRPr sz="2400" b="1" spc="200">
              <a:solidFill>
                <a:schemeClr val="bg2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疑问代词</a:t>
            </a:r>
            <a:r>
              <a:rPr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用于特殊疑问句中</a:t>
            </a:r>
            <a:r>
              <a:rPr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，一般都放</a:t>
            </a:r>
            <a:r>
              <a:rPr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在句首</a:t>
            </a:r>
            <a:r>
              <a:rPr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，并</a:t>
            </a:r>
            <a:r>
              <a:rPr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在句子中作为某一句子成分</a:t>
            </a:r>
            <a:r>
              <a:rPr lang="zh-CN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，表达疑问。</a:t>
            </a:r>
            <a:endParaRPr lang="zh-CN" sz="24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如：Who is going to come here tomorrow? （作主语）</a:t>
            </a:r>
            <a:endParaRPr lang="zh-CN" sz="24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What is that? (作表语)</a:t>
            </a:r>
            <a:endParaRPr lang="zh-CN" sz="24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Whose umbrella is this? (作定语)</a:t>
            </a:r>
            <a:endParaRPr lang="zh-CN" sz="24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Whom are you waiting for? (作宾语)</a:t>
            </a:r>
            <a:endParaRPr lang="zh-CN" sz="24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703100"/>
            <a:ext cx="9626400" cy="723600"/>
          </a:xfrm>
        </p:spPr>
        <p:txBody>
          <a:bodyPr/>
          <a:lstStyle/>
          <a:p>
            <a:r>
              <a:rPr lang="en-US" altLang="zh-CN"/>
              <a:t>5. </a:t>
            </a:r>
            <a:r>
              <a:rPr lang="zh-CN" altLang="en-US"/>
              <a:t>疑问代词</a:t>
            </a:r>
            <a:endParaRPr lang="zh-CN" altLang="en-US"/>
          </a:p>
        </p:txBody>
      </p:sp>
      <p:grpSp>
        <p:nvGrpSpPr>
          <p:cNvPr id="256" name="图形 254"/>
          <p:cNvGrpSpPr/>
          <p:nvPr/>
        </p:nvGrpSpPr>
        <p:grpSpPr>
          <a:xfrm rot="0">
            <a:off x="1772920" y="1609725"/>
            <a:ext cx="8958580" cy="4615180"/>
            <a:chOff x="4119562" y="2576512"/>
            <a:chExt cx="3948112" cy="2778548"/>
          </a:xfrm>
        </p:grpSpPr>
        <p:sp>
          <p:nvSpPr>
            <p:cNvPr id="257" name="任意多边形: 形状 256"/>
            <p:cNvSpPr/>
            <p:nvPr/>
          </p:nvSpPr>
          <p:spPr>
            <a:xfrm>
              <a:off x="4119562" y="2576512"/>
              <a:ext cx="3948112" cy="2778548"/>
            </a:xfrm>
            <a:custGeom>
              <a:avLst/>
              <a:gdLst>
                <a:gd name="connsiteX0" fmla="*/ 3948113 w 3948112"/>
                <a:gd name="connsiteY0" fmla="*/ 1705928 h 1705927"/>
                <a:gd name="connsiteX1" fmla="*/ 0 w 3948112"/>
                <a:gd name="connsiteY1" fmla="*/ 1705928 h 1705927"/>
                <a:gd name="connsiteX2" fmla="*/ 0 w 3948112"/>
                <a:gd name="connsiteY2" fmla="*/ 220980 h 1705927"/>
                <a:gd name="connsiteX3" fmla="*/ 220980 w 3948112"/>
                <a:gd name="connsiteY3" fmla="*/ 0 h 1705927"/>
                <a:gd name="connsiteX4" fmla="*/ 3727133 w 3948112"/>
                <a:gd name="connsiteY4" fmla="*/ 0 h 1705927"/>
                <a:gd name="connsiteX5" fmla="*/ 3948113 w 3948112"/>
                <a:gd name="connsiteY5" fmla="*/ 220980 h 1705927"/>
                <a:gd name="connsiteX6" fmla="*/ 3948113 w 3948112"/>
                <a:gd name="connsiteY6" fmla="*/ 1705928 h 170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8112" h="1705927">
                  <a:moveTo>
                    <a:pt x="3948113" y="1705928"/>
                  </a:moveTo>
                  <a:lnTo>
                    <a:pt x="0" y="1705928"/>
                  </a:lnTo>
                  <a:lnTo>
                    <a:pt x="0" y="220980"/>
                  </a:lnTo>
                  <a:cubicBezTo>
                    <a:pt x="0" y="99060"/>
                    <a:pt x="99060" y="0"/>
                    <a:pt x="220980" y="0"/>
                  </a:cubicBezTo>
                  <a:lnTo>
                    <a:pt x="3727133" y="0"/>
                  </a:lnTo>
                  <a:cubicBezTo>
                    <a:pt x="3848100" y="0"/>
                    <a:pt x="3948113" y="99060"/>
                    <a:pt x="3948113" y="220980"/>
                  </a:cubicBezTo>
                  <a:lnTo>
                    <a:pt x="3948113" y="1705928"/>
                  </a:lnTo>
                  <a:close/>
                </a:path>
              </a:pathLst>
            </a:custGeom>
            <a:solidFill>
              <a:srgbClr val="257C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8" name="任意多边形: 形状 257"/>
            <p:cNvSpPr/>
            <p:nvPr/>
          </p:nvSpPr>
          <p:spPr>
            <a:xfrm>
              <a:off x="4266246" y="3211555"/>
              <a:ext cx="2771774" cy="1070884"/>
            </a:xfrm>
            <a:custGeom>
              <a:avLst/>
              <a:gdLst>
                <a:gd name="connsiteX0" fmla="*/ 0 w 2771774"/>
                <a:gd name="connsiteY0" fmla="*/ 1070884 h 1070884"/>
                <a:gd name="connsiteX1" fmla="*/ 790575 w 2771774"/>
                <a:gd name="connsiteY1" fmla="*/ 274 h 1070884"/>
                <a:gd name="connsiteX2" fmla="*/ 1871663 w 2771774"/>
                <a:gd name="connsiteY2" fmla="*/ 424137 h 1070884"/>
                <a:gd name="connsiteX3" fmla="*/ 2771775 w 2771774"/>
                <a:gd name="connsiteY3" fmla="*/ 1069932 h 1070884"/>
                <a:gd name="connsiteX4" fmla="*/ 0 w 2771774"/>
                <a:gd name="connsiteY4" fmla="*/ 1069932 h 107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4" h="1070884">
                  <a:moveTo>
                    <a:pt x="0" y="1070884"/>
                  </a:moveTo>
                  <a:cubicBezTo>
                    <a:pt x="0" y="1070884"/>
                    <a:pt x="471488" y="14562"/>
                    <a:pt x="790575" y="274"/>
                  </a:cubicBezTo>
                  <a:cubicBezTo>
                    <a:pt x="1109663" y="-14013"/>
                    <a:pt x="1462088" y="535579"/>
                    <a:pt x="1871663" y="424137"/>
                  </a:cubicBezTo>
                  <a:cubicBezTo>
                    <a:pt x="2267903" y="316504"/>
                    <a:pt x="2771775" y="1069932"/>
                    <a:pt x="2771775" y="1069932"/>
                  </a:cubicBezTo>
                  <a:lnTo>
                    <a:pt x="0" y="1069932"/>
                  </a:lnTo>
                  <a:close/>
                </a:path>
              </a:pathLst>
            </a:custGeom>
            <a:solidFill>
              <a:srgbClr val="2784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9" name="任意多边形: 形状 258"/>
            <p:cNvSpPr/>
            <p:nvPr/>
          </p:nvSpPr>
          <p:spPr>
            <a:xfrm>
              <a:off x="4852034" y="2989897"/>
              <a:ext cx="3215639" cy="1292542"/>
            </a:xfrm>
            <a:custGeom>
              <a:avLst/>
              <a:gdLst>
                <a:gd name="connsiteX0" fmla="*/ 0 w 3215639"/>
                <a:gd name="connsiteY0" fmla="*/ 1292543 h 1292542"/>
                <a:gd name="connsiteX1" fmla="*/ 540068 w 3215639"/>
                <a:gd name="connsiteY1" fmla="*/ 840105 h 1292542"/>
                <a:gd name="connsiteX2" fmla="*/ 1368743 w 3215639"/>
                <a:gd name="connsiteY2" fmla="*/ 959168 h 1292542"/>
                <a:gd name="connsiteX3" fmla="*/ 2462213 w 3215639"/>
                <a:gd name="connsiteY3" fmla="*/ 0 h 1292542"/>
                <a:gd name="connsiteX4" fmla="*/ 3215640 w 3215639"/>
                <a:gd name="connsiteY4" fmla="*/ 780098 h 1292542"/>
                <a:gd name="connsiteX5" fmla="*/ 3215640 w 3215639"/>
                <a:gd name="connsiteY5" fmla="*/ 1292543 h 1292542"/>
                <a:gd name="connsiteX6" fmla="*/ 0 w 3215639"/>
                <a:gd name="connsiteY6" fmla="*/ 1292543 h 129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5639" h="1292542">
                  <a:moveTo>
                    <a:pt x="0" y="1292543"/>
                  </a:moveTo>
                  <a:cubicBezTo>
                    <a:pt x="0" y="1292543"/>
                    <a:pt x="124777" y="878205"/>
                    <a:pt x="540068" y="840105"/>
                  </a:cubicBezTo>
                  <a:cubicBezTo>
                    <a:pt x="955357" y="802005"/>
                    <a:pt x="1166812" y="987743"/>
                    <a:pt x="1368743" y="959168"/>
                  </a:cubicBezTo>
                  <a:cubicBezTo>
                    <a:pt x="2141220" y="852487"/>
                    <a:pt x="2122170" y="0"/>
                    <a:pt x="2462213" y="0"/>
                  </a:cubicBezTo>
                  <a:cubicBezTo>
                    <a:pt x="2828925" y="0"/>
                    <a:pt x="2793683" y="769620"/>
                    <a:pt x="3215640" y="780098"/>
                  </a:cubicBezTo>
                  <a:lnTo>
                    <a:pt x="3215640" y="1292543"/>
                  </a:lnTo>
                  <a:lnTo>
                    <a:pt x="0" y="1292543"/>
                  </a:lnTo>
                  <a:close/>
                </a:path>
              </a:pathLst>
            </a:custGeom>
            <a:solidFill>
              <a:srgbClr val="268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0" name="任意多边形: 形状 259"/>
            <p:cNvSpPr/>
            <p:nvPr/>
          </p:nvSpPr>
          <p:spPr>
            <a:xfrm>
              <a:off x="4119562" y="3398480"/>
              <a:ext cx="1765934" cy="883959"/>
            </a:xfrm>
            <a:custGeom>
              <a:avLst/>
              <a:gdLst>
                <a:gd name="connsiteX0" fmla="*/ 0 w 1765934"/>
                <a:gd name="connsiteY0" fmla="*/ 992 h 883959"/>
                <a:gd name="connsiteX1" fmla="*/ 460058 w 1765934"/>
                <a:gd name="connsiteY1" fmla="*/ 162917 h 883959"/>
                <a:gd name="connsiteX2" fmla="*/ 732473 w 1765934"/>
                <a:gd name="connsiteY2" fmla="*/ 731559 h 883959"/>
                <a:gd name="connsiteX3" fmla="*/ 1351598 w 1765934"/>
                <a:gd name="connsiteY3" fmla="*/ 731559 h 883959"/>
                <a:gd name="connsiteX4" fmla="*/ 1765935 w 1765934"/>
                <a:gd name="connsiteY4" fmla="*/ 883959 h 883959"/>
                <a:gd name="connsiteX5" fmla="*/ 0 w 1765934"/>
                <a:gd name="connsiteY5" fmla="*/ 883959 h 883959"/>
                <a:gd name="connsiteX6" fmla="*/ 0 w 1765934"/>
                <a:gd name="connsiteY6" fmla="*/ 992 h 88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5934" h="883959">
                  <a:moveTo>
                    <a:pt x="0" y="992"/>
                  </a:moveTo>
                  <a:cubicBezTo>
                    <a:pt x="0" y="992"/>
                    <a:pt x="239078" y="-22821"/>
                    <a:pt x="460058" y="162917"/>
                  </a:cubicBezTo>
                  <a:cubicBezTo>
                    <a:pt x="681038" y="348654"/>
                    <a:pt x="508635" y="623927"/>
                    <a:pt x="732473" y="731559"/>
                  </a:cubicBezTo>
                  <a:cubicBezTo>
                    <a:pt x="956310" y="839192"/>
                    <a:pt x="1194435" y="717272"/>
                    <a:pt x="1351598" y="731559"/>
                  </a:cubicBezTo>
                  <a:cubicBezTo>
                    <a:pt x="1628775" y="756324"/>
                    <a:pt x="1765935" y="883959"/>
                    <a:pt x="1765935" y="883959"/>
                  </a:cubicBezTo>
                  <a:lnTo>
                    <a:pt x="0" y="883959"/>
                  </a:lnTo>
                  <a:lnTo>
                    <a:pt x="0" y="992"/>
                  </a:lnTo>
                  <a:close/>
                </a:path>
              </a:pathLst>
            </a:custGeom>
            <a:solidFill>
              <a:srgbClr val="2A8E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2" descr="7b0a202020202262756c6c6574223a20227b5c2263617465676f727949645c223a31303030362c5c2274656d706c61746549645c223a32303233313438317d220a7d0a"/>
          <p:cNvSpPr txBox="1"/>
          <p:nvPr/>
        </p:nvSpPr>
        <p:spPr>
          <a:xfrm>
            <a:off x="2343150" y="2002155"/>
            <a:ext cx="8017510" cy="4704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2400" b="1" spc="200">
                <a:solidFill>
                  <a:schemeClr val="bg2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TIPS:</a:t>
            </a:r>
            <a:endParaRPr lang="en-US" sz="2400" b="1" spc="200">
              <a:solidFill>
                <a:schemeClr val="bg2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indent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疑问词和一些形容词、副词、限定词等一起构成的表示疑问的词组也可用来提问。</a:t>
            </a:r>
            <a:endParaRPr lang="zh-CN" altLang="en-US" sz="24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indent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如：</a:t>
            </a:r>
            <a:endParaRPr lang="zh-CN" altLang="en-US" sz="24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how often</a:t>
            </a:r>
            <a:endParaRPr lang="en-US" altLang="zh-CN" sz="24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how many</a:t>
            </a:r>
            <a:endParaRPr lang="en-US" altLang="zh-CN" sz="24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how long</a:t>
            </a:r>
            <a:endParaRPr lang="en-US" altLang="zh-CN" sz="24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how much</a:t>
            </a:r>
            <a:endParaRPr lang="en-US" altLang="zh-CN" sz="24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how far </a:t>
            </a:r>
            <a:endParaRPr lang="en-US" altLang="zh-CN" sz="24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indent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24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文本占位符 77825"/>
          <p:cNvSpPr>
            <a:spLocks noGrp="1" noRot="1"/>
          </p:cNvSpPr>
          <p:nvPr>
            <p:ph type="body" idx="1"/>
          </p:nvPr>
        </p:nvSpPr>
        <p:spPr>
          <a:xfrm>
            <a:off x="786130" y="1192530"/>
            <a:ext cx="10619740" cy="6524625"/>
          </a:xfrm>
        </p:spPr>
        <p:txBody>
          <a:bodyPr/>
          <a:p>
            <a:pPr marL="609600" indent="-609600">
              <a:lnSpc>
                <a:spcPct val="90000"/>
              </a:lnSpc>
            </a:pPr>
            <a:r>
              <a:rPr lang="en-US" altLang="zh-CN" sz="2700" b="1">
                <a:latin typeface="Times New Roman" panose="02020603050405020304" charset="0"/>
              </a:rPr>
              <a:t>1.--______ is that man?    --He is my headmaster.</a:t>
            </a:r>
            <a:endParaRPr lang="en-US" altLang="zh-CN" sz="2700" b="1">
              <a:latin typeface="Times New Roman" panose="02020603050405020304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700" b="1">
                <a:latin typeface="Times New Roman" panose="02020603050405020304" charset="0"/>
              </a:rPr>
              <a:t>A. Who         B. Whose        C. What          D. Which</a:t>
            </a:r>
            <a:endParaRPr lang="en-US" altLang="zh-CN" sz="2700" b="1">
              <a:latin typeface="Times New Roman" panose="02020603050405020304" charset="0"/>
            </a:endParaRPr>
          </a:p>
          <a:p>
            <a:pPr marL="609600" indent="-609600">
              <a:lnSpc>
                <a:spcPct val="90000"/>
              </a:lnSpc>
            </a:pPr>
            <a:endParaRPr lang="en-US" altLang="zh-CN" sz="2700" b="1">
              <a:latin typeface="Times New Roman" panose="02020603050405020304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700" b="1">
                <a:latin typeface="Times New Roman" panose="02020603050405020304" charset="0"/>
              </a:rPr>
              <a:t>2. Can you tell me _____ she is waiting for?</a:t>
            </a:r>
            <a:endParaRPr lang="en-US" altLang="zh-CN" sz="2700" b="1">
              <a:latin typeface="Times New Roman" panose="02020603050405020304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700" b="1">
                <a:latin typeface="Times New Roman" panose="02020603050405020304" charset="0"/>
              </a:rPr>
              <a:t> A. why          B. whose         C. whom          D. which</a:t>
            </a:r>
            <a:endParaRPr lang="en-US" altLang="zh-CN" sz="2700" b="1">
              <a:latin typeface="Times New Roman" panose="02020603050405020304" charset="0"/>
            </a:endParaRPr>
          </a:p>
          <a:p>
            <a:pPr marL="609600" indent="-609600">
              <a:lnSpc>
                <a:spcPct val="90000"/>
              </a:lnSpc>
            </a:pPr>
            <a:endParaRPr lang="en-US" altLang="zh-CN" sz="2700" b="1">
              <a:latin typeface="Times New Roman" panose="02020603050405020304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sz="2700" b="1">
                <a:latin typeface="Times New Roman" panose="02020603050405020304" charset="0"/>
              </a:rPr>
              <a:t>3</a:t>
            </a:r>
            <a:r>
              <a:rPr lang="en-US" altLang="zh-CN" sz="2700" b="1">
                <a:latin typeface="Times New Roman" panose="02020603050405020304" charset="0"/>
              </a:rPr>
              <a:t>. –Who is singing in the classroom?</a:t>
            </a:r>
            <a:endParaRPr lang="en-US" altLang="zh-CN" sz="2700" b="1">
              <a:latin typeface="Times New Roman" panose="02020603050405020304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700" b="1">
                <a:latin typeface="Times New Roman" panose="02020603050405020304" charset="0"/>
              </a:rPr>
              <a:t>  --____ must be Susan.</a:t>
            </a:r>
            <a:endParaRPr lang="en-US" altLang="zh-CN" sz="2700" b="1">
              <a:latin typeface="Times New Roman" panose="02020603050405020304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700" b="1">
                <a:latin typeface="Times New Roman" panose="02020603050405020304" charset="0"/>
              </a:rPr>
              <a:t> A. She           B. It               C. This         D. He</a:t>
            </a:r>
            <a:endParaRPr lang="en-US" altLang="zh-CN" sz="2700" b="1">
              <a:latin typeface="Times New Roman" panose="02020603050405020304" charset="0"/>
            </a:endParaRPr>
          </a:p>
        </p:txBody>
      </p:sp>
      <p:sp>
        <p:nvSpPr>
          <p:cNvPr id="77827" name="文本框 77826"/>
          <p:cNvSpPr txBox="1"/>
          <p:nvPr/>
        </p:nvSpPr>
        <p:spPr>
          <a:xfrm>
            <a:off x="2574290" y="1024890"/>
            <a:ext cx="5384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600">
                <a:solidFill>
                  <a:srgbClr val="FF0066"/>
                </a:solidFill>
                <a:latin typeface="Arial Black" panose="020B0A04020102020204" pitchFamily="34" charset="0"/>
              </a:rPr>
              <a:t>A</a:t>
            </a:r>
            <a:endParaRPr lang="en-US" altLang="zh-CN" sz="3600">
              <a:solidFill>
                <a:srgbClr val="FF0066"/>
              </a:solidFill>
              <a:latin typeface="Arial Black" panose="020B0A04020102020204" pitchFamily="34" charset="0"/>
            </a:endParaRPr>
          </a:p>
        </p:txBody>
      </p:sp>
      <p:sp>
        <p:nvSpPr>
          <p:cNvPr id="77828" name="文本框 77827"/>
          <p:cNvSpPr txBox="1"/>
          <p:nvPr/>
        </p:nvSpPr>
        <p:spPr>
          <a:xfrm>
            <a:off x="2214563" y="4506278"/>
            <a:ext cx="5384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600">
                <a:solidFill>
                  <a:srgbClr val="FF0066"/>
                </a:solidFill>
                <a:latin typeface="Arial Black" panose="020B0A04020102020204" pitchFamily="34" charset="0"/>
              </a:rPr>
              <a:t>B</a:t>
            </a:r>
            <a:endParaRPr lang="en-US" altLang="zh-CN" sz="3600">
              <a:solidFill>
                <a:srgbClr val="FF0066"/>
              </a:solidFill>
              <a:latin typeface="Arial Black" panose="020B0A04020102020204" pitchFamily="34" charset="0"/>
            </a:endParaRPr>
          </a:p>
        </p:txBody>
      </p:sp>
      <p:sp>
        <p:nvSpPr>
          <p:cNvPr id="77830" name="文本框 77829"/>
          <p:cNvSpPr txBox="1"/>
          <p:nvPr/>
        </p:nvSpPr>
        <p:spPr>
          <a:xfrm>
            <a:off x="4823778" y="2470150"/>
            <a:ext cx="5384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600">
                <a:solidFill>
                  <a:srgbClr val="FF0066"/>
                </a:solidFill>
                <a:latin typeface="Arial Black" panose="020B0A04020102020204" pitchFamily="34" charset="0"/>
              </a:rPr>
              <a:t>C</a:t>
            </a:r>
            <a:endParaRPr lang="en-US" altLang="zh-CN" sz="3600">
              <a:solidFill>
                <a:srgbClr val="FF0066"/>
              </a:solidFill>
              <a:latin typeface="Arial Black" panose="020B0A040201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wheel spokes="4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8" grpId="0"/>
      <p:bldP spid="778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菱形 54"/>
          <p:cNvSpPr/>
          <p:nvPr>
            <p:custDataLst>
              <p:tags r:id="rId1"/>
            </p:custDataLst>
          </p:nvPr>
        </p:nvSpPr>
        <p:spPr>
          <a:xfrm>
            <a:off x="1190625" y="2404745"/>
            <a:ext cx="2047240" cy="2047240"/>
          </a:xfrm>
          <a:prstGeom prst="diamond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rgbClr val="282928">
              <a:shade val="50000"/>
            </a:srgbClr>
          </a:lnRef>
          <a:fillRef idx="1">
            <a:srgbClr val="282928"/>
          </a:fillRef>
          <a:effectRef idx="0">
            <a:srgbClr val="282928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813560" y="2759710"/>
            <a:ext cx="659130" cy="132334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8000" b="1" spc="6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6</a:t>
            </a:r>
            <a:endParaRPr lang="en-US" altLang="zh-CN" sz="8000" b="1" spc="6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不定代词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703100"/>
            <a:ext cx="9626400" cy="723600"/>
          </a:xfrm>
        </p:spPr>
        <p:txBody>
          <a:bodyPr/>
          <a:lstStyle/>
          <a:p>
            <a:r>
              <a:rPr lang="en-US" altLang="zh-CN"/>
              <a:t>6. </a:t>
            </a:r>
            <a:r>
              <a:rPr lang="zh-CN" altLang="en-US"/>
              <a:t>不定代词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0770" y="1807210"/>
            <a:ext cx="10030460" cy="4674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base"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不定代词表示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不特定的人或物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不定数量的代词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342900" indent="-342900" algn="l" fontAlgn="base"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latin typeface="Times New Roman" panose="02020603050405020304" charset="0"/>
                <a:sym typeface="+mn-ea"/>
              </a:rPr>
              <a:t>在句中可作主语、表语、宾语和定语。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457200" indent="-45720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包括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sym typeface="+mn-ea"/>
              </a:rPr>
              <a:t>both, either, neither, one, the other, another, little, few, some, any, each, every, no, none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sym typeface="+mn-ea"/>
              </a:rPr>
              <a:t>等，从实际应用和理解出发，重点学习以下几个：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sym typeface="+mn-ea"/>
              </a:rPr>
              <a:t>  (一) </a:t>
            </a: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sym typeface="+mn-ea"/>
              </a:rPr>
              <a:t>both, either, neither</a:t>
            </a:r>
            <a:endParaRPr lang="en-US" altLang="zh-CN" sz="2800" b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sym typeface="+mn-ea"/>
              </a:rPr>
              <a:t>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sym typeface="+mn-ea"/>
              </a:rPr>
              <a:t>(二) </a:t>
            </a: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sym typeface="+mn-ea"/>
              </a:rPr>
              <a:t>one, another, the other</a:t>
            </a:r>
            <a:endParaRPr lang="en-US" altLang="zh-CN" sz="2800" b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sym typeface="+mn-ea"/>
              </a:rPr>
              <a:t>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sym typeface="+mn-ea"/>
              </a:rPr>
              <a:t>(三) </a:t>
            </a: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sym typeface="+mn-ea"/>
              </a:rPr>
              <a:t>little, a little, few, a few </a:t>
            </a:r>
            <a:endParaRPr lang="en-US" altLang="zh-CN" sz="2800" b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sym typeface="+mn-ea"/>
              </a:rPr>
              <a:t>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sym typeface="+mn-ea"/>
              </a:rPr>
              <a:t>(四) </a:t>
            </a: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sym typeface="+mn-ea"/>
              </a:rPr>
              <a:t>some / any, no / none, each / every, many / much </a:t>
            </a:r>
            <a:endParaRPr lang="zh-CN" altLang="en-US" sz="2800" b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 algn="l" fontAlgn="base"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菱形 54"/>
          <p:cNvSpPr/>
          <p:nvPr>
            <p:custDataLst>
              <p:tags r:id="rId1"/>
            </p:custDataLst>
          </p:nvPr>
        </p:nvSpPr>
        <p:spPr>
          <a:xfrm>
            <a:off x="1190625" y="2404745"/>
            <a:ext cx="2047240" cy="2047240"/>
          </a:xfrm>
          <a:prstGeom prst="diamond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rgbClr val="282928">
              <a:shade val="50000"/>
            </a:srgbClr>
          </a:lnRef>
          <a:fillRef idx="1">
            <a:srgbClr val="282928"/>
          </a:fillRef>
          <a:effectRef idx="0">
            <a:srgbClr val="282928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813560" y="2759710"/>
            <a:ext cx="659130" cy="13233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8000" b="1" spc="6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endParaRPr lang="en-US" altLang="zh-CN" sz="8000" b="1" spc="6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人称代词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3" name="表格 20482"/>
          <p:cNvGraphicFramePr/>
          <p:nvPr>
            <p:custDataLst>
              <p:tags r:id="rId1"/>
            </p:custDataLst>
          </p:nvPr>
        </p:nvGraphicFramePr>
        <p:xfrm>
          <a:off x="657225" y="121920"/>
          <a:ext cx="10878185" cy="6614160"/>
        </p:xfrm>
        <a:graphic>
          <a:graphicData uri="http://schemas.openxmlformats.org/drawingml/2006/table">
            <a:tbl>
              <a:tblPr/>
              <a:tblGrid>
                <a:gridCol w="2175510"/>
                <a:gridCol w="2991485"/>
                <a:gridCol w="1359535"/>
                <a:gridCol w="2176145"/>
                <a:gridCol w="2175510"/>
              </a:tblGrid>
              <a:tr h="8820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</a:rPr>
                        <a:t>不定代词</a:t>
                      </a:r>
                      <a:endParaRPr lang="zh-CN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</a:rPr>
                        <a:t>含义</a:t>
                      </a:r>
                      <a:endParaRPr lang="zh-CN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</a:rPr>
                        <a:t>数量关系</a:t>
                      </a:r>
                      <a:endParaRPr lang="zh-CN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</a:rPr>
                        <a:t>作定语时名词的数</a:t>
                      </a:r>
                      <a:endParaRPr lang="zh-CN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</a:rPr>
                        <a:t>作主语时动词的数</a:t>
                      </a:r>
                      <a:endParaRPr lang="zh-CN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4C3C"/>
                    </a:solidFill>
                  </a:tcPr>
                </a:tc>
              </a:tr>
              <a:tr h="6115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both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两者都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=2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复数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复数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448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either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两者中的任何一个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=2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单数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单数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826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neither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两者都不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=2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单数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单数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448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all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三者或三者以上都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≥3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单数或复数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单数或复数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448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none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三者或三者以上都不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≥3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○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单数或复数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013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each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每一个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≥2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单数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单数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391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every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74C3C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每一个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74C3C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≥3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74C3C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单数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74C3C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solidFill>
                            <a:srgbClr val="404040"/>
                          </a:solidFill>
                        </a:rPr>
                        <a:t>单数</a:t>
                      </a:r>
                      <a:endParaRPr lang="zh-CN" altLang="en-US" b="1" dirty="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E74C3C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文本框 6145"/>
          <p:cNvSpPr txBox="1"/>
          <p:nvPr/>
        </p:nvSpPr>
        <p:spPr>
          <a:xfrm>
            <a:off x="3549650" y="346710"/>
            <a:ext cx="4800600" cy="521970"/>
          </a:xfrm>
          <a:prstGeom prst="rect">
            <a:avLst/>
          </a:prstGeom>
          <a:noFill/>
          <a:ln w="76200" cap="flat" cmpd="tri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en-US" altLang="zh-CN" sz="2800" b="1" i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charset="-122"/>
              </a:rPr>
              <a:t>both, either, neither</a:t>
            </a:r>
            <a:endParaRPr lang="en-US" altLang="zh-CN" sz="2800" b="1" i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Arial Unicode MS" panose="020B0604020202020204" charset="-122"/>
            </a:endParaRPr>
          </a:p>
        </p:txBody>
      </p:sp>
      <p:sp>
        <p:nvSpPr>
          <p:cNvPr id="6147" name="文本框 6146"/>
          <p:cNvSpPr txBox="1"/>
          <p:nvPr/>
        </p:nvSpPr>
        <p:spPr>
          <a:xfrm>
            <a:off x="672465" y="1006475"/>
            <a:ext cx="10847705" cy="5851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both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两者都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”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，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neither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两者都不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”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，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either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两者之一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”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。这三个单词都用于指两个人或物，在句中可作主语、宾语和定语。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作主语：</a:t>
            </a:r>
            <a:endParaRPr lang="zh-CN" altLang="en-US" sz="2400" b="1" dirty="0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1)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Both of them enjoyed the rice.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他们两人喜欢吃米饭。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charset="0"/>
              </a:rPr>
              <a:t>2) Both 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charset="0"/>
              </a:rPr>
              <a:t>(of)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charset="0"/>
              </a:rPr>
              <a:t> my 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charset="0"/>
              </a:rPr>
              <a:t>children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charset="0"/>
              </a:rPr>
              <a:t> are at school now.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)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Neither (of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us) is a doctor.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我们俩都不是医生。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)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Either (of you) will go.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随你们哪个去都可以。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    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注意：作主语时，</a:t>
            </a:r>
            <a:r>
              <a:rPr lang="en-US" altLang="zh-CN" sz="24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both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后面的谓语动词用复数。</a:t>
            </a:r>
            <a:r>
              <a:rPr lang="en-US" altLang="zh-CN" sz="24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neither, either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后面的谓语动词一般用单数形式。</a:t>
            </a:r>
            <a:endParaRPr lang="zh-CN" altLang="en-US" sz="24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作定语：</a:t>
            </a:r>
            <a:endParaRPr lang="zh-CN" altLang="en-US" sz="2400" b="1" dirty="0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1)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Both Zhang </a:t>
            </a:r>
            <a:r>
              <a:rPr lang="en-US" altLang="zh-CN" sz="2400" b="1" err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Hua's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father and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mother work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in a hospital, but neither one is a doctor.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张华的父母亲在一所医院工作，但都不是医生。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2)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You may take either apple.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两个苹果任你拿一个。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206105" y="1729740"/>
            <a:ext cx="3868420" cy="2210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10000"/>
              </a:lnSpc>
            </a:pPr>
            <a:r>
              <a:rPr lang="zh-CN" altLang="en-US" sz="2200"/>
              <a:t>注意：</a:t>
            </a:r>
            <a:r>
              <a:rPr lang="en-US" altLang="zh-CN" sz="2200" b="1">
                <a:highlight>
                  <a:srgbClr val="FF00FF"/>
                </a:highlight>
              </a:rPr>
              <a:t>both</a:t>
            </a:r>
            <a:r>
              <a:rPr lang="zh-CN" altLang="en-US" sz="2200"/>
              <a:t>后常跟</a:t>
            </a:r>
            <a:r>
              <a:rPr lang="en-US" altLang="zh-CN" sz="2200"/>
              <a:t>of</a:t>
            </a:r>
            <a:r>
              <a:rPr lang="zh-CN" altLang="en-US" sz="2200"/>
              <a:t>短语，</a:t>
            </a:r>
            <a:r>
              <a:rPr lang="en-US" altLang="zh-CN" sz="2200"/>
              <a:t>of</a:t>
            </a:r>
            <a:r>
              <a:rPr lang="zh-CN" altLang="en-US" sz="2200"/>
              <a:t>后可接复数名词或复数代词。但如果后接</a:t>
            </a:r>
            <a:r>
              <a:rPr lang="zh-CN" altLang="en-US" sz="2200" b="1">
                <a:solidFill>
                  <a:srgbClr val="FF0000"/>
                </a:solidFill>
              </a:rPr>
              <a:t>复数名词</a:t>
            </a:r>
            <a:r>
              <a:rPr lang="zh-CN" altLang="en-US" sz="2200"/>
              <a:t>时，</a:t>
            </a:r>
            <a:r>
              <a:rPr lang="en-US" altLang="zh-CN" sz="2200">
                <a:solidFill>
                  <a:srgbClr val="FF0000"/>
                </a:solidFill>
                <a:highlight>
                  <a:srgbClr val="FFFF00"/>
                </a:highlight>
              </a:rPr>
              <a:t>of</a:t>
            </a:r>
            <a:r>
              <a:rPr lang="zh-CN" altLang="en-US" sz="2200">
                <a:solidFill>
                  <a:srgbClr val="FF0000"/>
                </a:solidFill>
                <a:highlight>
                  <a:srgbClr val="FFFF00"/>
                </a:highlight>
              </a:rPr>
              <a:t>常省略；</a:t>
            </a:r>
            <a:r>
              <a:rPr lang="zh-CN" altLang="en-US" sz="2200">
                <a:solidFill>
                  <a:schemeClr val="bg1"/>
                </a:solidFill>
              </a:rPr>
              <a:t>后接</a:t>
            </a:r>
            <a:r>
              <a:rPr lang="zh-CN" altLang="en-US" sz="2200" b="1">
                <a:solidFill>
                  <a:srgbClr val="FF0000"/>
                </a:solidFill>
              </a:rPr>
              <a:t>复数代词</a:t>
            </a:r>
            <a:r>
              <a:rPr lang="zh-CN" altLang="en-US" sz="2200">
                <a:solidFill>
                  <a:schemeClr val="bg1"/>
                </a:solidFill>
              </a:rPr>
              <a:t>时，</a:t>
            </a:r>
            <a:r>
              <a:rPr lang="en-US" altLang="zh-CN" sz="2200">
                <a:solidFill>
                  <a:srgbClr val="FF0000"/>
                </a:solidFill>
                <a:highlight>
                  <a:srgbClr val="FFFF00"/>
                </a:highlight>
              </a:rPr>
              <a:t>of</a:t>
            </a:r>
            <a:r>
              <a:rPr lang="zh-CN" altLang="en-US" sz="2200">
                <a:solidFill>
                  <a:srgbClr val="FF0000"/>
                </a:solidFill>
                <a:highlight>
                  <a:srgbClr val="FFFF00"/>
                </a:highlight>
              </a:rPr>
              <a:t>不能省略</a:t>
            </a:r>
            <a:r>
              <a:rPr lang="zh-CN" altLang="en-US" sz="2200">
                <a:solidFill>
                  <a:srgbClr val="FF0000"/>
                </a:solidFill>
              </a:rPr>
              <a:t>。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7169"/>
          <p:cNvSpPr txBox="1"/>
          <p:nvPr/>
        </p:nvSpPr>
        <p:spPr>
          <a:xfrm>
            <a:off x="611505" y="136525"/>
            <a:ext cx="10836910" cy="5775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40000"/>
              </a:lnSpc>
            </a:pPr>
            <a:r>
              <a:rPr lang="zh-CN" altLang="en-US" sz="2400" b="1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作宾语：</a:t>
            </a:r>
            <a:endParaRPr lang="zh-CN" altLang="en-US" sz="2400" b="1" dirty="0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1)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I like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both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of the toys very much.  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我非常喜欢这两件玩具。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2)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The boy could find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neither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of them and went away. 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这男孩找不到他们俩就走开了。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3)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You may plant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either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in the street. 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你可以种在街道的任一边。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charset="0"/>
              <a:buChar char="p"/>
            </a:pPr>
            <a:r>
              <a:rPr lang="en-US" altLang="zh-CN" sz="24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both </a:t>
            </a:r>
            <a:r>
              <a:rPr lang="zh-CN" altLang="en-US" sz="2400" b="1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还可作同位语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</a:rPr>
              <a:t>它们句中的位置是在</a:t>
            </a:r>
            <a:r>
              <a:rPr lang="zh-CN" altLang="en-US" sz="2400" b="1" u="sng" dirty="0">
                <a:solidFill>
                  <a:schemeClr val="tx1"/>
                </a:solidFill>
                <a:latin typeface="Times New Roman" panose="02020603050405020304" charset="0"/>
              </a:rPr>
              <a:t>动词</a:t>
            </a:r>
            <a:r>
              <a:rPr lang="en-US" altLang="zh-CN" sz="2400" b="1" u="sng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be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</a:rPr>
              <a:t>，</a:t>
            </a:r>
            <a:r>
              <a:rPr lang="zh-CN" altLang="en-US" sz="2400" b="1" u="sng" dirty="0">
                <a:solidFill>
                  <a:schemeClr val="tx1"/>
                </a:solidFill>
                <a:latin typeface="Times New Roman" panose="02020603050405020304" charset="0"/>
              </a:rPr>
              <a:t>助动词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</a:rPr>
              <a:t>或</a:t>
            </a:r>
            <a:r>
              <a:rPr lang="zh-CN" altLang="en-US" sz="2400" b="1" u="sng" dirty="0">
                <a:solidFill>
                  <a:schemeClr val="tx1"/>
                </a:solidFill>
                <a:latin typeface="Times New Roman" panose="02020603050405020304" charset="0"/>
              </a:rPr>
              <a:t>情态动词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</a:rPr>
              <a:t>的</a:t>
            </a:r>
            <a:r>
              <a:rPr lang="zh-CN" altLang="en-US" sz="2400" b="1" dirty="0">
                <a:solidFill>
                  <a:schemeClr val="tx1"/>
                </a:solidFill>
                <a:highlight>
                  <a:srgbClr val="FF00FF"/>
                </a:highlight>
                <a:latin typeface="Times New Roman" panose="02020603050405020304" charset="0"/>
              </a:rPr>
              <a:t>后面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</a:rPr>
              <a:t>，但在</a:t>
            </a:r>
            <a:r>
              <a:rPr lang="zh-CN" altLang="en-US" sz="2400" b="1" u="sng" dirty="0">
                <a:solidFill>
                  <a:schemeClr val="tx1"/>
                </a:solidFill>
                <a:latin typeface="Times New Roman" panose="02020603050405020304" charset="0"/>
              </a:rPr>
              <a:t>实义动词</a:t>
            </a:r>
            <a:r>
              <a:rPr lang="zh-CN" altLang="en-US" sz="2400" b="1" dirty="0">
                <a:solidFill>
                  <a:schemeClr val="tx1"/>
                </a:solidFill>
                <a:highlight>
                  <a:srgbClr val="FF00FF"/>
                </a:highlight>
                <a:latin typeface="Times New Roman" panose="02020603050405020304" charset="0"/>
              </a:rPr>
              <a:t>前面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1)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They are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both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in good health. 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他们两人身体都很好。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2)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They will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both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go there. 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他们两人都收到那儿去。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3)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They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both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agreed to take part in the birthday party.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他们两人都答应参加生日晚会。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8193"/>
          <p:cNvSpPr txBox="1"/>
          <p:nvPr/>
        </p:nvSpPr>
        <p:spPr>
          <a:xfrm>
            <a:off x="580390" y="304800"/>
            <a:ext cx="10959465" cy="6292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charset="0"/>
              </a:rPr>
              <a:t>此外，</a:t>
            </a:r>
            <a:r>
              <a:rPr lang="en-US" altLang="zh-CN" sz="2400" b="1">
                <a:latin typeface="Times New Roman" panose="02020603050405020304" charset="0"/>
                <a:ea typeface="Arial Unicode MS" panose="020B0604020202020204" charset="-122"/>
              </a:rPr>
              <a:t>either </a:t>
            </a:r>
            <a:r>
              <a:rPr lang="zh-CN" altLang="en-US" sz="2400" b="1" dirty="0">
                <a:latin typeface="Times New Roman" panose="02020603050405020304" charset="0"/>
              </a:rPr>
              <a:t>可作副词用于否定句，表示 </a:t>
            </a:r>
            <a:r>
              <a:rPr lang="zh-CN" altLang="en-US" sz="2400" b="1" dirty="0"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latin typeface="Times New Roman" panose="02020603050405020304" charset="0"/>
              </a:rPr>
              <a:t>也</a:t>
            </a:r>
            <a:r>
              <a:rPr lang="zh-CN" altLang="en-US" sz="2400" b="1" dirty="0">
                <a:latin typeface="Times New Roman" panose="02020603050405020304" charset="0"/>
                <a:ea typeface="Arial Unicode MS" panose="020B0604020202020204" charset="-122"/>
              </a:rPr>
              <a:t>”</a:t>
            </a:r>
            <a:r>
              <a:rPr lang="zh-CN" altLang="en-US" sz="2400" b="1" dirty="0">
                <a:latin typeface="Times New Roman" panose="02020603050405020304" charset="0"/>
              </a:rPr>
              <a:t>，相当于肯定句中的 </a:t>
            </a:r>
            <a:r>
              <a:rPr lang="zh-CN" altLang="en-US" sz="2400" b="1" dirty="0"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en-US" altLang="zh-CN" sz="2400" b="1">
                <a:latin typeface="Times New Roman" panose="02020603050405020304" charset="0"/>
                <a:ea typeface="Arial Unicode MS" panose="020B0604020202020204" charset="-122"/>
              </a:rPr>
              <a:t>too”</a:t>
            </a:r>
            <a:r>
              <a:rPr lang="en-US" altLang="zh-CN" sz="2400" b="1">
                <a:latin typeface="Times New Roman" panose="02020603050405020304" charset="0"/>
              </a:rPr>
              <a:t>。</a:t>
            </a:r>
            <a:endParaRPr lang="en-US" altLang="zh-CN" sz="2400" b="1"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  This is not mine. That is not, either. 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这不是我的，那也不是。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</a:endParaRP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charset="0"/>
                <a:ea typeface="Arial Unicode MS" panose="020B0604020202020204" charset="-122"/>
              </a:rPr>
              <a:t>neither </a:t>
            </a:r>
            <a:r>
              <a:rPr lang="zh-CN" altLang="en-US" sz="2400" b="1" dirty="0">
                <a:latin typeface="Times New Roman" panose="02020603050405020304" charset="0"/>
              </a:rPr>
              <a:t>表示</a:t>
            </a:r>
            <a:r>
              <a:rPr lang="zh-CN" altLang="en-US" sz="2400" b="1" dirty="0"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latin typeface="Times New Roman" panose="02020603050405020304" charset="0"/>
              </a:rPr>
              <a:t>也不</a:t>
            </a:r>
            <a:r>
              <a:rPr lang="zh-CN" altLang="en-US" sz="2400" b="1" dirty="0">
                <a:latin typeface="Times New Roman" panose="02020603050405020304" charset="0"/>
                <a:ea typeface="Arial Unicode MS" panose="020B0604020202020204" charset="-122"/>
              </a:rPr>
              <a:t>”</a:t>
            </a:r>
            <a:r>
              <a:rPr lang="zh-CN" altLang="en-US" sz="2400" b="1" dirty="0">
                <a:latin typeface="Times New Roman" panose="02020603050405020304" charset="0"/>
              </a:rPr>
              <a:t>的时候，常用在倒装的结构形式中：</a:t>
            </a:r>
            <a:endParaRPr lang="zh-CN" altLang="en-US" sz="2400" b="1" dirty="0"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  I don't like to play football. Neither does he.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我不喜欢踢足球，他也不喜欢。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  She hasn't got a bike. Neither have I.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他没自行车，我也没有。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     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charset="0"/>
              <a:buChar char="p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注意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，</a:t>
            </a:r>
            <a:r>
              <a:rPr lang="en-US" altLang="zh-CN" sz="24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both 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和 </a:t>
            </a:r>
            <a:r>
              <a:rPr lang="en-US" altLang="zh-CN" sz="24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and, either 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和 </a:t>
            </a:r>
            <a:r>
              <a:rPr lang="en-US" altLang="zh-CN" sz="24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or, neither 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和 </a:t>
            </a:r>
            <a:r>
              <a:rPr lang="en-US" altLang="zh-CN" sz="24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nor 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可构成连词。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both...and...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表示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和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……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两个都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”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，连接主语时</a:t>
            </a:r>
            <a:r>
              <a:rPr lang="zh-CN" altLang="en-US" sz="2400" b="1" u="sng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谓语动词是复数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；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后俩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表示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不是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……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就是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”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；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或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……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或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”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，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既不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……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也不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”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；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“……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都不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” 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连接两个并列主语时谓语动词的数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一般应与靠近谓语动词的主语保持一致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，即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就近原则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，如：</a:t>
            </a:r>
            <a:endParaRPr lang="zh-CN" altLang="en-US" sz="24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1)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Both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Zhang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and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Wang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are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good students.  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张、王都是好学生。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2)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Either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you or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he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is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right. 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不是你就是他对的。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 3)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</a:rPr>
              <a:t>Neither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</a:rPr>
              <a:t> he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</a:rPr>
              <a:t>nor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</a:rPr>
              <a:t> I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am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</a:rPr>
              <a:t> a scientist. 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他和我都不是科学家。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charset="0"/>
              </a:rPr>
              <a:t> </a:t>
            </a:r>
            <a:endParaRPr lang="zh-CN" altLang="en-US" dirty="0"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9217"/>
          <p:cNvSpPr txBox="1"/>
          <p:nvPr/>
        </p:nvSpPr>
        <p:spPr>
          <a:xfrm>
            <a:off x="3695700" y="380365"/>
            <a:ext cx="4800600" cy="534035"/>
          </a:xfrm>
          <a:prstGeom prst="rect">
            <a:avLst/>
          </a:prstGeom>
          <a:noFill/>
          <a:ln w="57150" cap="flat" cmpd="thinThick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2400" b="1" i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charset="-122"/>
              </a:rPr>
              <a:t>one, another, the other</a:t>
            </a:r>
            <a:endParaRPr lang="en-US" altLang="zh-CN" sz="2400" b="1" i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Arial Unicode MS" panose="020B0604020202020204" charset="-122"/>
            </a:endParaRPr>
          </a:p>
        </p:txBody>
      </p:sp>
      <p:sp>
        <p:nvSpPr>
          <p:cNvPr id="9219" name="文本框 9218"/>
          <p:cNvSpPr txBox="1"/>
          <p:nvPr/>
        </p:nvSpPr>
        <p:spPr>
          <a:xfrm>
            <a:off x="1128395" y="1103630"/>
            <a:ext cx="10280015" cy="5367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1.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one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常用来作代词，表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泛指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，替代前文所出现的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可数名词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，表示人或物，以避免重复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其复数为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ones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。例如：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I haven't got a ball pen. I'll have to buy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one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. (= a ball pen) 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我没圆珠笔，我得去买一支。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2.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the other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,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another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都可解释为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另一个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”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。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o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ther </a:t>
            </a:r>
            <a:r>
              <a:rPr lang="zh-CN" altLang="en-US" sz="24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加上定冠词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用于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两者中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的另一个，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another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指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三者以上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中的另一个。例如：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He has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two brothers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. One is a doctor,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the other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is a teacher.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We've received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two parcels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, one from my uncle,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the other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from my aunt.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I don't like this one, show me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another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, please.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I've just bought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three things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. One is a walkman,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another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is a pocket calculator,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the third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is a video game.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763905" y="354965"/>
            <a:ext cx="10441305" cy="6326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3.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another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还有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再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……”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的意思，例如：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Have another cup of coffee, please.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再喝一杯咖啡吧！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She could have to stay here for another week.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他将在这里再待一个星期。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4.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other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有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另外，其他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”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的含义。例如：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Where are the other students?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其他学生在哪里？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The boy is much cleverer than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the other two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.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这孩子比另两个更聪明。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5.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others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和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the others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表示复数的泛指和特指。例如：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In the park some are playing games. Others are walking near the river.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I have five </a:t>
            </a:r>
            <a:r>
              <a:rPr lang="en-US" altLang="zh-CN" sz="2400" b="1" err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colour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pencils. One is red, another is blue and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the others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are green.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6.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the rest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也可作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其余的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”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解释。它用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作主语时注意谓语动词的单复数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。例如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The rest of his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life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was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spent in America.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他的余生是在美国度过的。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</a:rPr>
              <a:t>He has eight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</a:rPr>
              <a:t>books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</a:rPr>
              <a:t>.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</a:rPr>
              <a:t>Two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are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</a:rPr>
              <a:t> in English. The rest are in Chinese.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他有几本书，两本是英文，其余的是中文。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1265"/>
          <p:cNvSpPr txBox="1"/>
          <p:nvPr/>
        </p:nvSpPr>
        <p:spPr>
          <a:xfrm>
            <a:off x="3657600" y="228600"/>
            <a:ext cx="4876800" cy="521970"/>
          </a:xfrm>
          <a:prstGeom prst="rect">
            <a:avLst/>
          </a:prstGeom>
          <a:noFill/>
          <a:ln w="57150" cap="flat" cmpd="thinThick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en-US" altLang="zh-CN" sz="2800" b="1" i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charset="-122"/>
              </a:rPr>
              <a:t>little, a little, few, a few</a:t>
            </a:r>
            <a:endParaRPr lang="en-US" altLang="zh-CN" sz="2800" b="1" i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Arial Unicode MS" panose="020B0604020202020204" charset="-122"/>
            </a:endParaRPr>
          </a:p>
        </p:txBody>
      </p:sp>
      <p:sp>
        <p:nvSpPr>
          <p:cNvPr id="11267" name="文本框 11266"/>
          <p:cNvSpPr txBox="1"/>
          <p:nvPr/>
        </p:nvSpPr>
        <p:spPr>
          <a:xfrm>
            <a:off x="738505" y="824230"/>
            <a:ext cx="10714990" cy="60337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15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1.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little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与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a little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两者都用来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修饰不可数名词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little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作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很少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”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几乎没有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”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解，有否定的意思，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a little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作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少许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”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、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有一点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”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解，有肯定的意思，例如：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In this way they can make the trip with just a little money.  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用这种方法他们只花很少的钱就能旅行。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5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There is little left, is there?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没剩多少了，是吗？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2.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few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,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a few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用来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修饰可数名词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，前者表示否定，后者表示肯定。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5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A few of us speak English well.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我们中有几个人英语讲得很好。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5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There were few eggs is the fridge, so he went to the supermarket and bought some.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冰箱里几乎没鸡蛋了，所以他去超市买了一些。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5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3.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few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作主语时，</a:t>
            </a:r>
            <a:r>
              <a:rPr lang="zh-CN" altLang="en-US" sz="24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谓语动词仍用复数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，例如：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5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 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Few men know this, do they?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4.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常用词组有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quite a few (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好几个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only a few (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只有一个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a very few (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极少数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。例如：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He studied Chinese for quite a few years.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他学汉语已有好几年了。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12289"/>
          <p:cNvSpPr txBox="1"/>
          <p:nvPr/>
        </p:nvSpPr>
        <p:spPr>
          <a:xfrm>
            <a:off x="2287588" y="177800"/>
            <a:ext cx="7696200" cy="460375"/>
          </a:xfrm>
          <a:prstGeom prst="rect">
            <a:avLst/>
          </a:prstGeom>
          <a:noFill/>
          <a:ln w="57150" cap="flat" cmpd="thinThick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en-US" altLang="zh-CN" sz="2400" b="1" i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charset="-122"/>
              </a:rPr>
              <a:t>some, any, no, none, each, every, many, much</a:t>
            </a:r>
            <a:endParaRPr lang="en-US" altLang="zh-CN" sz="2400" b="1" i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Arial Unicode MS" panose="020B0604020202020204" charset="-122"/>
            </a:endParaRPr>
          </a:p>
        </p:txBody>
      </p:sp>
      <p:sp>
        <p:nvSpPr>
          <p:cNvPr id="12291" name="文本框 12290"/>
          <p:cNvSpPr txBox="1"/>
          <p:nvPr/>
        </p:nvSpPr>
        <p:spPr>
          <a:xfrm>
            <a:off x="652145" y="685800"/>
            <a:ext cx="10745470" cy="61798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（1）some </a:t>
            </a:r>
            <a:r>
              <a:rPr lang="zh-CN" altLang="en-US" sz="2400" b="1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和 </a:t>
            </a:r>
            <a:r>
              <a:rPr lang="en-US" altLang="zh-CN" sz="24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any:</a:t>
            </a:r>
            <a:endParaRPr lang="en-US" altLang="zh-CN" sz="2400" b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some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 (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一些，某个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句中可作主语、宾语、定语等，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常用于肯定句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作定语时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，它可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修饰可数名词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不可数名词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可数名词是单数时，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some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表示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某个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”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的意思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。例如：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There are some newspapers on the table.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（一些）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I am going to buy some orange juice.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（一些）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Have you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 any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questions? Yes, I have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some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.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（一些）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I have read that in some magazine.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（某个）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      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当说话者表示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提议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请求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期望得到肯定回答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时，在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疑问句中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也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可用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some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。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例如：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Would you like some tea?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Could you lend me some money?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any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一些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”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用法相同于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some,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但多用于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疑问句</a:t>
            </a:r>
            <a:r>
              <a:rPr lang="zh-CN" altLang="en-US" sz="24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、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否定句</a:t>
            </a:r>
            <a:r>
              <a:rPr lang="zh-CN" altLang="en-US" sz="24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或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条件从句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。例如：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Is there any ink in your pen?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Put up your hands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if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you have any questions.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3313"/>
          <p:cNvSpPr txBox="1"/>
          <p:nvPr/>
        </p:nvSpPr>
        <p:spPr>
          <a:xfrm>
            <a:off x="1321435" y="1131570"/>
            <a:ext cx="9945370" cy="4595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注意：</a:t>
            </a:r>
            <a:endParaRPr lang="zh-CN" altLang="en-US" sz="2800" b="1" dirty="0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1.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any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用于肯定句中有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任何一个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”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常用于比较级句子中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。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   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</a:t>
            </a:r>
            <a:r>
              <a:rPr lang="en-US" altLang="zh-CN" sz="2400" b="1">
                <a:latin typeface="Times New Roman" panose="02020603050405020304" charset="0"/>
                <a:ea typeface="Arial Unicode MS" panose="020B0604020202020204" charset="-122"/>
              </a:rPr>
              <a:t>Tom runs faster than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any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 other boy in his class.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</a:t>
            </a:r>
            <a:r>
              <a:rPr lang="en-US" altLang="zh-CN" sz="2400" b="1">
                <a:latin typeface="Times New Roman" panose="02020603050405020304" charset="0"/>
                <a:ea typeface="Arial Unicode MS" panose="020B0604020202020204" charset="-122"/>
              </a:rPr>
              <a:t>Tom runs faster than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any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 of the other boys in his class. 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2. some, any, every, no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可以与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body, thing, one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构成合成代词，这些代词都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作单数看待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表示人或物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Something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is wrong with my bike.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Someone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is asking to see you.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Nobody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is absent.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If you want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anything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, call me.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文本框 15361"/>
          <p:cNvSpPr txBox="1"/>
          <p:nvPr/>
        </p:nvSpPr>
        <p:spPr>
          <a:xfrm>
            <a:off x="824230" y="339090"/>
            <a:ext cx="11029315" cy="61798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（2）no </a:t>
            </a:r>
            <a:r>
              <a:rPr lang="zh-CN" altLang="en-US" sz="2400" b="1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和 </a:t>
            </a:r>
            <a:r>
              <a:rPr lang="en-US" altLang="zh-CN" sz="24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none:</a:t>
            </a:r>
            <a:endParaRPr lang="en-US" altLang="zh-CN" sz="2400" b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none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没有一个，全不，都不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是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名词性的不定代词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用于三个或三个以上的人或物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，可作主语和宾语，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常和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of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短语连用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不作定语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。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n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one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作主语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代替不可数名词时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谓语用单数形式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代替可数名词时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，谓语用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单、复数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均可。例如：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None of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us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is / are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from Beijing.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None of </a:t>
            </a:r>
            <a:r>
              <a:rPr lang="en-US" altLang="zh-CN" sz="2400" b="1" u="sng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the money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is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mine.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none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与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all</a:t>
            </a:r>
            <a:r>
              <a:rPr lang="en-US" altLang="zh-CN" sz="24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相对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，有 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“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全不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”</a:t>
            </a:r>
            <a:r>
              <a:rPr lang="en-US" altLang="zh-CN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vs.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 “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全部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” 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的含义，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charset="0"/>
              </a:rPr>
              <a:t>因此 </a:t>
            </a:r>
            <a:r>
              <a:rPr lang="en-US" altLang="zh-CN" sz="2400" b="1"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charset="0"/>
                <a:ea typeface="Arial Unicode MS" panose="020B0604020202020204" charset="-122"/>
              </a:rPr>
              <a:t>all 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charset="0"/>
              </a:rPr>
              <a:t>是全肯定，</a:t>
            </a:r>
            <a:r>
              <a:rPr lang="en-US" altLang="zh-CN" sz="2400" b="1"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charset="0"/>
                <a:ea typeface="Arial Unicode MS" panose="020B0604020202020204" charset="-122"/>
              </a:rPr>
              <a:t>none 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charset="0"/>
              </a:rPr>
              <a:t>是 </a:t>
            </a:r>
            <a:r>
              <a:rPr lang="en-US" altLang="zh-CN" sz="2400" b="1"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charset="0"/>
                <a:ea typeface="Arial Unicode MS" panose="020B0604020202020204" charset="-122"/>
              </a:rPr>
              <a:t>all 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charset="0"/>
              </a:rPr>
              <a:t>的全部否定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，但都指三者以上的人或物。</a:t>
            </a:r>
            <a:endParaRPr lang="zh-CN" altLang="en-US" sz="24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We all made mistakes.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None of us was correct.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no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是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形容词性的不定代词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只能用作定语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，可修饰可数和不可数名词。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n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o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等于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not a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或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not any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加上名词。例如：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I have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charset="0"/>
                <a:ea typeface="Arial Unicode MS" panose="020B0604020202020204" charset="-122"/>
              </a:rPr>
              <a:t>no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money.(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作定语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)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I have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charset="0"/>
                <a:ea typeface="Arial Unicode MS" panose="020B0604020202020204" charset="-122"/>
              </a:rPr>
              <a:t>not any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money.</a:t>
            </a:r>
            <a:endParaRPr lang="en-US" altLang="zh-CN" sz="24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no one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相当于 </a:t>
            </a:r>
            <a:r>
              <a:rPr lang="en-US" altLang="zh-CN" sz="2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nobody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意为没有人，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谓语用单数，不与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of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连用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。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628640" y="3397885"/>
            <a:ext cx="6075680" cy="1024255"/>
          </a:xfrm>
          <a:prstGeom prst="roundRect">
            <a:avLst/>
          </a:prstGeom>
          <a:solidFill>
            <a:schemeClr val="accent4">
              <a:alpha val="71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r>
              <a:rPr lang="en-US" altLang="zh-CN" sz="2400"/>
              <a:t>all</a:t>
            </a:r>
            <a:r>
              <a:rPr lang="zh-CN" altLang="en-US" sz="2400"/>
              <a:t>常用结构：</a:t>
            </a:r>
            <a:endParaRPr lang="zh-CN" altLang="en-US" sz="2400"/>
          </a:p>
          <a:p>
            <a:pPr algn="ctr">
              <a:lnSpc>
                <a:spcPct val="130000"/>
              </a:lnSpc>
            </a:pPr>
            <a:r>
              <a:rPr lang="en-US" altLang="zh-CN" sz="2400" b="1">
                <a:solidFill>
                  <a:srgbClr val="C00000"/>
                </a:solidFill>
              </a:rPr>
              <a:t>all</a:t>
            </a:r>
            <a:r>
              <a:rPr lang="zh-CN" altLang="en-US" sz="2400" b="1">
                <a:solidFill>
                  <a:srgbClr val="C00000"/>
                </a:solidFill>
              </a:rPr>
              <a:t>（</a:t>
            </a:r>
            <a:r>
              <a:rPr lang="en-US" altLang="zh-CN" sz="2400" b="1">
                <a:solidFill>
                  <a:srgbClr val="C00000"/>
                </a:solidFill>
              </a:rPr>
              <a:t> + the/this/that/my/her/his</a:t>
            </a:r>
            <a:r>
              <a:rPr lang="zh-CN" altLang="en-US" sz="2400" b="1">
                <a:solidFill>
                  <a:srgbClr val="C00000"/>
                </a:solidFill>
              </a:rPr>
              <a:t>等</a:t>
            </a:r>
            <a:r>
              <a:rPr lang="en-US" altLang="zh-CN" sz="2400" b="1">
                <a:solidFill>
                  <a:srgbClr val="C00000"/>
                </a:solidFill>
              </a:rPr>
              <a:t>) + </a:t>
            </a:r>
            <a:r>
              <a:rPr lang="zh-CN" altLang="en-US" sz="2400" b="1">
                <a:solidFill>
                  <a:srgbClr val="C00000"/>
                </a:solidFill>
              </a:rPr>
              <a:t>名词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090285" y="2013585"/>
            <a:ext cx="5477510" cy="802640"/>
          </a:xfrm>
          <a:prstGeom prst="roundRect">
            <a:avLst/>
          </a:prstGeom>
          <a:solidFill>
            <a:schemeClr val="accent4">
              <a:alpha val="71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r>
              <a:rPr lang="en-US" altLang="zh-CN" sz="2400"/>
              <a:t>none</a:t>
            </a:r>
            <a:r>
              <a:rPr lang="zh-CN" altLang="en-US" sz="2400"/>
              <a:t>常用结构：</a:t>
            </a:r>
            <a:endParaRPr lang="zh-CN" altLang="en-US" sz="2400"/>
          </a:p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C00000"/>
                </a:solidFill>
              </a:rPr>
              <a:t>none of sb./sth.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703100"/>
            <a:ext cx="9626400" cy="723600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人称代词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906270" y="2645410"/>
          <a:ext cx="7612380" cy="2318385"/>
        </p:xfrm>
        <a:graphic>
          <a:graphicData uri="http://schemas.openxmlformats.org/drawingml/2006/table">
            <a:tbl>
              <a:tblPr firstRow="1" bandRow="1"/>
              <a:tblGrid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</a:tblGrid>
              <a:tr h="72707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我</a:t>
                      </a:r>
                      <a:endParaRPr lang="en-US" altLang="en-US" sz="2400">
                        <a:solidFill>
                          <a:srgbClr val="FFFFFF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你</a:t>
                      </a:r>
                      <a:endParaRPr lang="en-US" altLang="en-US" sz="2400">
                        <a:solidFill>
                          <a:srgbClr val="FFFFFF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他</a:t>
                      </a:r>
                      <a:endParaRPr lang="en-US" altLang="en-US" sz="2400">
                        <a:solidFill>
                          <a:srgbClr val="FFFFFF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她</a:t>
                      </a:r>
                      <a:endParaRPr lang="en-US" altLang="en-US" sz="2400">
                        <a:solidFill>
                          <a:srgbClr val="FFFFFF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它</a:t>
                      </a:r>
                      <a:endParaRPr lang="en-US" altLang="en-US" sz="2400">
                        <a:solidFill>
                          <a:srgbClr val="FFFFFF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我们</a:t>
                      </a:r>
                      <a:endParaRPr lang="en-US" altLang="en-US" sz="2400">
                        <a:solidFill>
                          <a:srgbClr val="FFFFFF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你们</a:t>
                      </a:r>
                      <a:endParaRPr lang="en-US" altLang="en-US" sz="2400">
                        <a:solidFill>
                          <a:srgbClr val="FFFFFF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他们</a:t>
                      </a:r>
                      <a:endParaRPr lang="en-US" altLang="en-US" sz="2400">
                        <a:solidFill>
                          <a:srgbClr val="FFFFFF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238"/>
                    </a:solidFill>
                  </a:tcPr>
                </a:tc>
              </a:tr>
              <a:tr h="7277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主格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404040"/>
                          </a:solidFill>
                        </a:rPr>
                        <a:t>I</a:t>
                      </a:r>
                      <a:endParaRPr lang="en-US" altLang="en-US" sz="2400">
                        <a:solidFill>
                          <a:srgbClr val="40404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404040"/>
                          </a:solidFill>
                        </a:rPr>
                        <a:t>you</a:t>
                      </a:r>
                      <a:endParaRPr lang="en-US" altLang="en-US" sz="2400">
                        <a:solidFill>
                          <a:srgbClr val="40404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404040"/>
                          </a:solidFill>
                        </a:rPr>
                        <a:t>he</a:t>
                      </a:r>
                      <a:endParaRPr lang="en-US" altLang="en-US" sz="2400">
                        <a:solidFill>
                          <a:srgbClr val="40404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404040"/>
                          </a:solidFill>
                        </a:rPr>
                        <a:t>she</a:t>
                      </a:r>
                      <a:endParaRPr lang="en-US" altLang="en-US" sz="2400">
                        <a:solidFill>
                          <a:srgbClr val="40404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404040"/>
                          </a:solidFill>
                        </a:rPr>
                        <a:t>it</a:t>
                      </a:r>
                      <a:endParaRPr lang="en-US" altLang="en-US" sz="2400">
                        <a:solidFill>
                          <a:srgbClr val="40404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404040"/>
                          </a:solidFill>
                        </a:rPr>
                        <a:t>we</a:t>
                      </a:r>
                      <a:endParaRPr lang="en-US" altLang="en-US" sz="2400">
                        <a:solidFill>
                          <a:srgbClr val="40404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404040"/>
                          </a:solidFill>
                        </a:rPr>
                        <a:t>you</a:t>
                      </a:r>
                      <a:endParaRPr lang="en-US" altLang="en-US" sz="2400">
                        <a:solidFill>
                          <a:srgbClr val="40404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404040"/>
                          </a:solidFill>
                        </a:rPr>
                        <a:t>they</a:t>
                      </a:r>
                      <a:endParaRPr lang="en-US" altLang="en-US" sz="2400">
                        <a:solidFill>
                          <a:srgbClr val="40404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63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宾格</a:t>
                      </a:r>
                      <a:endParaRPr lang="en-US" altLang="en-US" sz="2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404040"/>
                          </a:solidFill>
                        </a:rPr>
                        <a:t>me</a:t>
                      </a:r>
                      <a:endParaRPr lang="en-US" altLang="en-US" sz="2400">
                        <a:solidFill>
                          <a:srgbClr val="40404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404040"/>
                          </a:solidFill>
                        </a:rPr>
                        <a:t>you</a:t>
                      </a:r>
                      <a:endParaRPr lang="en-US" altLang="en-US" sz="2400">
                        <a:solidFill>
                          <a:srgbClr val="40404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404040"/>
                          </a:solidFill>
                        </a:rPr>
                        <a:t>him</a:t>
                      </a:r>
                      <a:endParaRPr lang="en-US" altLang="en-US" sz="2400">
                        <a:solidFill>
                          <a:srgbClr val="40404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404040"/>
                          </a:solidFill>
                        </a:rPr>
                        <a:t>her</a:t>
                      </a:r>
                      <a:endParaRPr lang="en-US" altLang="en-US" sz="2400">
                        <a:solidFill>
                          <a:srgbClr val="40404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404040"/>
                          </a:solidFill>
                        </a:rPr>
                        <a:t>it</a:t>
                      </a:r>
                      <a:endParaRPr lang="en-US" altLang="en-US" sz="2400">
                        <a:solidFill>
                          <a:srgbClr val="40404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404040"/>
                          </a:solidFill>
                        </a:rPr>
                        <a:t>us</a:t>
                      </a:r>
                      <a:endParaRPr lang="en-US" altLang="en-US" sz="2400">
                        <a:solidFill>
                          <a:srgbClr val="40404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404040"/>
                          </a:solidFill>
                        </a:rPr>
                        <a:t>you</a:t>
                      </a:r>
                      <a:endParaRPr lang="en-US" altLang="en-US" sz="2400">
                        <a:solidFill>
                          <a:srgbClr val="40404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solidFill>
                            <a:srgbClr val="404040"/>
                          </a:solidFill>
                        </a:rPr>
                        <a:t>them</a:t>
                      </a:r>
                      <a:endParaRPr lang="en-US" altLang="en-US" sz="2400">
                        <a:solidFill>
                          <a:srgbClr val="40404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74165" y="1957705"/>
            <a:ext cx="8145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表示“我、你、他、她、它、我们、你们、他们”的词。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682625" y="233680"/>
            <a:ext cx="11080115" cy="66224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2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（3）each </a:t>
            </a:r>
            <a:r>
              <a:rPr lang="zh-CN" altLang="en-US" sz="2200" b="1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和 </a:t>
            </a:r>
            <a:r>
              <a:rPr lang="en-US" altLang="zh-CN" sz="22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e</a:t>
            </a:r>
            <a:r>
              <a:rPr lang="en-US" altLang="zh-CN" sz="22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very ：</a:t>
            </a:r>
            <a:endParaRPr lang="en-US" altLang="zh-CN" sz="2200" b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each (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charset="0"/>
              </a:rPr>
              <a:t>每个，各自的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) 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charset="0"/>
              </a:rPr>
              <a:t>强调个体，可作主语、宾语、定语、同位语，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charset="0"/>
              </a:rPr>
              <a:t>用于两个或以上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charset="0"/>
              </a:rPr>
              <a:t>。</a:t>
            </a:r>
            <a:endParaRPr lang="zh-CN" altLang="en-US" sz="2200" b="1" dirty="0">
              <a:solidFill>
                <a:schemeClr val="tx1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every (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charset="0"/>
              </a:rPr>
              <a:t>每个都，一切的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) 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charset="0"/>
              </a:rPr>
              <a:t>相当于</a:t>
            </a:r>
            <a:r>
              <a:rPr lang="en-US" altLang="zh-CN" sz="22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all</a:t>
            </a:r>
            <a:r>
              <a:rPr lang="en-US" altLang="zh-CN" sz="2200" b="1">
                <a:solidFill>
                  <a:schemeClr val="tx1"/>
                </a:solidFill>
                <a:latin typeface="Times New Roman" panose="02020603050405020304" charset="0"/>
              </a:rPr>
              <a:t>，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charset="0"/>
              </a:rPr>
              <a:t>强调整体、共同性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charset="0"/>
              </a:rPr>
              <a:t>，</a:t>
            </a:r>
            <a:r>
              <a:rPr lang="zh-CN" altLang="en-US" sz="2200" b="1" dirty="0">
                <a:solidFill>
                  <a:schemeClr val="tx1"/>
                </a:solidFill>
                <a:highlight>
                  <a:srgbClr val="FF00FF"/>
                </a:highlight>
                <a:latin typeface="Times New Roman" panose="02020603050405020304" charset="0"/>
              </a:rPr>
              <a:t>只能作定语，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charset="0"/>
              </a:rPr>
              <a:t>用于三个或以上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charset="0"/>
              </a:rPr>
              <a:t>。</a:t>
            </a:r>
            <a:endParaRPr lang="zh-CN" altLang="en-US" sz="2200" b="1" dirty="0">
              <a:solidFill>
                <a:schemeClr val="tx1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Each boy has a dictionary. 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charset="0"/>
              </a:rPr>
              <a:t>每个孩子都有一本词典。</a:t>
            </a:r>
            <a:endParaRPr lang="zh-CN" altLang="en-US" sz="22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Every boy has a dictionary. 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charset="0"/>
              </a:rPr>
              <a:t>所有的孩子都有一本词典。</a:t>
            </a:r>
            <a:endParaRPr lang="zh-CN" altLang="en-US" sz="22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charset="0"/>
              </a:rPr>
              <a:t>注意：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en-US" altLang="zh-CN" sz="22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every 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charset="0"/>
              </a:rPr>
              <a:t>构成的常用词组</a:t>
            </a:r>
            <a:endParaRPr lang="zh-CN" altLang="en-US" sz="2200" b="1" dirty="0">
              <a:solidFill>
                <a:schemeClr val="tx1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every other day  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charset="0"/>
              </a:rPr>
              <a:t>每隔一天 / 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every other five days 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charset="0"/>
              </a:rPr>
              <a:t>每隔五天</a:t>
            </a:r>
            <a:endParaRPr lang="zh-CN" altLang="en-US" sz="22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every other line 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charset="0"/>
              </a:rPr>
              <a:t>每隔一行 / 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every five days 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charset="0"/>
              </a:rPr>
              <a:t>每五天</a:t>
            </a:r>
            <a:endParaRPr lang="zh-CN" altLang="en-US" sz="2200" b="1" dirty="0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（4）many </a:t>
            </a:r>
            <a:r>
              <a:rPr lang="zh-CN" altLang="en-US" sz="2200" b="1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和 </a:t>
            </a:r>
            <a:r>
              <a:rPr lang="en-US" altLang="zh-CN" sz="22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Arial Unicode MS" panose="020B0604020202020204" charset="-122"/>
              </a:rPr>
              <a:t>much ：</a:t>
            </a:r>
            <a:endParaRPr lang="en-US" altLang="zh-CN" sz="2200" b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many 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charset="0"/>
              </a:rPr>
              <a:t>修饰可数名词的复数，谓语用复数，</a:t>
            </a:r>
            <a:r>
              <a:rPr lang="en-US" altLang="zh-CN" sz="22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much 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charset="0"/>
              </a:rPr>
              <a:t>修饰不可数名词，谓语用单数，它们可用在肯定句、否定句和疑问句中，还可在肯定句中作主语或修饰主语。例如：</a:t>
            </a:r>
            <a:endParaRPr lang="zh-CN" altLang="en-US" sz="2200" b="1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So much for today.</a:t>
            </a:r>
            <a:endParaRPr lang="en-US" altLang="zh-CN" sz="22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>
                <a:solidFill>
                  <a:srgbClr val="0000FF"/>
                </a:solidFill>
                <a:latin typeface="Times New Roman" panose="02020603050405020304" charset="0"/>
                <a:ea typeface="Arial Unicode MS" panose="020B0604020202020204" charset="-122"/>
              </a:rPr>
              <a:t>  There are many buses and cars in the street.</a:t>
            </a:r>
            <a:endParaRPr lang="en-US" altLang="zh-CN" sz="2200" b="1">
              <a:solidFill>
                <a:srgbClr val="0000FF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>
                <a:solidFill>
                  <a:srgbClr val="C00000"/>
                </a:solidFill>
                <a:latin typeface="Times New Roman" panose="02020603050405020304" charset="0"/>
                <a:ea typeface="Arial Unicode MS" panose="020B0604020202020204" charset="-122"/>
              </a:rPr>
              <a:t>many </a:t>
            </a:r>
            <a:r>
              <a:rPr lang="zh-CN" altLang="en-US" sz="2200" b="1">
                <a:solidFill>
                  <a:srgbClr val="C00000"/>
                </a:solidFill>
                <a:latin typeface="Times New Roman" panose="02020603050405020304" charset="0"/>
                <a:ea typeface="Arial Unicode MS" panose="020B0604020202020204" charset="-122"/>
              </a:rPr>
              <a:t>可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charset="0"/>
              </a:rPr>
              <a:t>被 </a:t>
            </a:r>
            <a:r>
              <a:rPr lang="en-US" altLang="zh-CN" sz="2200" b="1">
                <a:solidFill>
                  <a:srgbClr val="C00000"/>
                </a:solidFill>
                <a:latin typeface="Times New Roman" panose="02020603050405020304" charset="0"/>
                <a:ea typeface="Arial Unicode MS" panose="020B0604020202020204" charset="-122"/>
              </a:rPr>
              <a:t>a lot of, a large number of, a great many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charset="0"/>
              </a:rPr>
              <a:t>所代替。</a:t>
            </a:r>
            <a:endParaRPr lang="zh-CN" altLang="en-US" sz="2200" b="1" dirty="0">
              <a:solidFill>
                <a:schemeClr val="tx1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>
                <a:solidFill>
                  <a:srgbClr val="C00000"/>
                </a:solidFill>
                <a:latin typeface="Times New Roman" panose="02020603050405020304" charset="0"/>
                <a:ea typeface="Arial Unicode MS" panose="020B0604020202020204" charset="-122"/>
              </a:rPr>
              <a:t>much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charset="0"/>
              </a:rPr>
              <a:t>可被 </a:t>
            </a:r>
            <a:r>
              <a:rPr lang="en-US" altLang="zh-CN" sz="2200" b="1">
                <a:solidFill>
                  <a:srgbClr val="C00000"/>
                </a:solidFill>
                <a:latin typeface="Times New Roman" panose="02020603050405020304" charset="0"/>
                <a:ea typeface="Arial Unicode MS" panose="020B0604020202020204" charset="-122"/>
              </a:rPr>
              <a:t>a lot of, plenty of, a good deal of, a great (large) quantity of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charset="0"/>
              </a:rPr>
              <a:t>所代替。</a:t>
            </a:r>
            <a:endParaRPr lang="zh-CN" altLang="en-US" sz="2200" b="1" dirty="0">
              <a:solidFill>
                <a:srgbClr val="C00000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charset="0"/>
              </a:rPr>
              <a:t>但 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charset="0"/>
              </a:rPr>
              <a:t>a lot of / lots of 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charset="0"/>
              </a:rPr>
              <a:t>只能用于肯定句。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64690" y="451485"/>
            <a:ext cx="8566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拓展讲解：英语中的部分否定与完全否定的情况</a:t>
            </a:r>
            <a:endParaRPr lang="zh-CN" altLang="en-US" sz="2800">
              <a:ln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150" y="1287145"/>
            <a:ext cx="11569700" cy="3608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/>
              <a:t>英语中的</a:t>
            </a:r>
            <a:r>
              <a:rPr lang="zh-CN" altLang="en-US" sz="2800" b="1"/>
              <a:t>部分否定</a:t>
            </a:r>
            <a:r>
              <a:rPr lang="zh-CN" altLang="en-US" sz="2400"/>
              <a:t>（即不完全否定）有如下一些表示方法：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zh-CN" altLang="en-US" sz="2400"/>
              <a:t>一、 </a:t>
            </a:r>
            <a:r>
              <a:rPr lang="zh-CN" altLang="en-US" sz="2800" b="1"/>
              <a:t>all 的否定式</a:t>
            </a:r>
            <a:r>
              <a:rPr lang="zh-CN" altLang="en-US" sz="2400"/>
              <a:t>：not all…（或：all…not）表示"并非都……"、"不是所有都……"，</a:t>
            </a:r>
            <a:r>
              <a:rPr lang="en-US" altLang="zh-CN" sz="2400">
                <a:solidFill>
                  <a:schemeClr val="accent6"/>
                </a:solidFill>
              </a:rPr>
              <a:t>all</a:t>
            </a:r>
            <a:r>
              <a:rPr lang="zh-CN" altLang="en-US" sz="2400">
                <a:solidFill>
                  <a:schemeClr val="accent6"/>
                </a:solidFill>
              </a:rPr>
              <a:t>的否定式都是表部分否定。如：</a:t>
            </a:r>
            <a:endParaRPr lang="zh-CN" altLang="en-US" sz="2400">
              <a:solidFill>
                <a:schemeClr val="accent6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accent6"/>
                </a:solidFill>
              </a:rPr>
              <a:t> Not</a:t>
            </a:r>
            <a:r>
              <a:rPr lang="zh-CN" altLang="en-US" sz="2400">
                <a:solidFill>
                  <a:schemeClr val="tx2"/>
                </a:solidFill>
              </a:rPr>
              <a:t> </a:t>
            </a:r>
            <a:r>
              <a:rPr lang="zh-CN" altLang="en-US" sz="2400">
                <a:solidFill>
                  <a:schemeClr val="accent6"/>
                </a:solidFill>
              </a:rPr>
              <a:t>all</a:t>
            </a:r>
            <a:r>
              <a:rPr lang="zh-CN" altLang="en-US" sz="2400">
                <a:solidFill>
                  <a:schemeClr val="tx2"/>
                </a:solidFill>
              </a:rPr>
              <a:t> men can be masters. (= </a:t>
            </a:r>
            <a:r>
              <a:rPr lang="zh-CN" altLang="en-US" sz="2400">
                <a:solidFill>
                  <a:schemeClr val="accent6"/>
                </a:solidFill>
              </a:rPr>
              <a:t>All</a:t>
            </a:r>
            <a:r>
              <a:rPr lang="zh-CN" altLang="en-US" sz="2400">
                <a:solidFill>
                  <a:schemeClr val="tx2"/>
                </a:solidFill>
              </a:rPr>
              <a:t> men can</a:t>
            </a:r>
            <a:r>
              <a:rPr lang="zh-CN" altLang="en-US" sz="2400">
                <a:solidFill>
                  <a:schemeClr val="accent6"/>
                </a:solidFill>
              </a:rPr>
              <a:t>not</a:t>
            </a:r>
            <a:r>
              <a:rPr lang="zh-CN" altLang="en-US" sz="2400">
                <a:solidFill>
                  <a:schemeClr val="tx2"/>
                </a:solidFill>
              </a:rPr>
              <a:t> be masters.) </a:t>
            </a:r>
            <a:endParaRPr lang="zh-CN" alt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2"/>
                </a:solidFill>
              </a:rPr>
              <a:t>并非人人都能当头头。  </a:t>
            </a:r>
            <a:endParaRPr lang="zh-CN" alt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2"/>
                </a:solidFill>
              </a:rPr>
              <a:t>  Not all bamboo grows tall. </a:t>
            </a:r>
            <a:endParaRPr lang="zh-CN" alt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2"/>
                </a:solidFill>
              </a:rPr>
              <a:t>并非所有的竹子都会长得很高。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64690" y="451485"/>
            <a:ext cx="8566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拓展讲解：英语中的部分否定与完全否定的情况</a:t>
            </a:r>
            <a:endParaRPr lang="zh-CN" altLang="en-US" sz="2800"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150" y="1287145"/>
            <a:ext cx="11569700" cy="312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/>
              <a:t>英语中的</a:t>
            </a:r>
            <a:r>
              <a:rPr lang="zh-CN" altLang="en-US" sz="2800" b="1"/>
              <a:t>部分否定</a:t>
            </a:r>
            <a:r>
              <a:rPr lang="zh-CN" altLang="en-US" sz="2400"/>
              <a:t>（即不完全否定）有如下一些表示方法：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u"/>
            </a:pPr>
            <a:r>
              <a:rPr sz="2400"/>
              <a:t>二、</a:t>
            </a:r>
            <a:r>
              <a:rPr sz="2800" b="1"/>
              <a:t> both 的否定式</a:t>
            </a:r>
            <a:r>
              <a:rPr sz="2400"/>
              <a:t>：not…both (或：both… not) "并非两个……都……" 如：</a:t>
            </a:r>
            <a:r>
              <a:rPr lang="zh-CN" altLang="en-US" sz="2400">
                <a:solidFill>
                  <a:schemeClr val="accent6"/>
                </a:solidFill>
              </a:rPr>
              <a:t> </a:t>
            </a:r>
            <a:endParaRPr lang="zh-CN" altLang="en-US" sz="2400">
              <a:solidFill>
                <a:schemeClr val="accent6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 I don't want both the books. 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我不是两本书都要。  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  Both (the) windows are not open. 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两扇窗子并不都开着。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64690" y="451485"/>
            <a:ext cx="8566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拓展讲解：英语中的部分否定与完全否定的情况</a:t>
            </a:r>
            <a:endParaRPr lang="zh-CN" altLang="en-US" sz="2800"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150" y="1287145"/>
            <a:ext cx="11569700" cy="312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/>
              <a:t>英语中的</a:t>
            </a:r>
            <a:r>
              <a:rPr lang="zh-CN" altLang="en-US" sz="2800" b="1"/>
              <a:t>部分否定</a:t>
            </a:r>
            <a:r>
              <a:rPr lang="zh-CN" altLang="en-US" sz="2400"/>
              <a:t>（即不完全否定）有如下一些表示方法：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u"/>
            </a:pPr>
            <a:r>
              <a:rPr sz="2400"/>
              <a:t>三、 </a:t>
            </a:r>
            <a:r>
              <a:rPr sz="2800" b="1"/>
              <a:t>every…的否定式</a:t>
            </a:r>
            <a:r>
              <a:rPr sz="2400"/>
              <a:t>："不是每……都……" 例如： </a:t>
            </a:r>
            <a:r>
              <a:t> </a:t>
            </a:r>
            <a:r>
              <a:rPr lang="zh-CN" altLang="en-US" sz="2400">
                <a:solidFill>
                  <a:schemeClr val="accent6"/>
                </a:solidFill>
              </a:rPr>
              <a:t> </a:t>
            </a:r>
            <a:endParaRPr lang="zh-CN" altLang="en-US" sz="2400">
              <a:solidFill>
                <a:schemeClr val="accent6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Not every book is educative. (或：Every book is not educative.) 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不是每本书都有教育意义的。  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  Not everyone likes this book. 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并非人人都喜欢这本书。  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64690" y="451485"/>
            <a:ext cx="8566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拓展讲解：英语中的部分否定与完全否定的情况</a:t>
            </a:r>
            <a:endParaRPr lang="zh-CN" altLang="en-US" sz="2800"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150" y="1287145"/>
            <a:ext cx="11569700" cy="5408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/>
              <a:t>英语中的</a:t>
            </a:r>
            <a:r>
              <a:rPr lang="zh-CN" altLang="en-US" sz="2800" b="1"/>
              <a:t>部分否定</a:t>
            </a:r>
            <a:r>
              <a:rPr lang="zh-CN" altLang="en-US" sz="2400"/>
              <a:t>（即不完全否定）有如下一些表示方法：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u"/>
            </a:pPr>
            <a:r>
              <a:rPr sz="2400"/>
              <a:t>四、 </a:t>
            </a:r>
            <a:r>
              <a:rPr sz="2800" b="1"/>
              <a:t>always的否定式</a:t>
            </a:r>
            <a:r>
              <a:rPr sz="2400"/>
              <a:t>："并非总是（并非一直）……" 例如：</a:t>
            </a:r>
            <a:r>
              <a:rPr sz="3200"/>
              <a:t> </a:t>
            </a:r>
            <a:r>
              <a:rPr sz="2400"/>
              <a:t> </a:t>
            </a:r>
            <a:r>
              <a:rPr lang="zh-CN" altLang="en-US" sz="3200">
                <a:solidFill>
                  <a:schemeClr val="accent6"/>
                </a:solidFill>
              </a:rPr>
              <a:t> </a:t>
            </a:r>
            <a:endParaRPr lang="zh-CN" altLang="en-US" sz="3200">
              <a:solidFill>
                <a:schemeClr val="accent6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He is not always so sad. 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他并不是一直都这样悲伤。 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endParaRPr lang="zh-CN" altLang="en-US" sz="10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zh-CN" altLang="en-US" sz="2400"/>
              <a:t>  五、 </a:t>
            </a:r>
            <a:r>
              <a:rPr lang="zh-CN" altLang="en-US" sz="2800" b="1"/>
              <a:t>entirely, altogether, completely 和quite 的否定式</a:t>
            </a:r>
            <a:r>
              <a:rPr lang="zh-CN" altLang="en-US" sz="2400"/>
              <a:t>，"不完全……"，"并非完全……" 例如：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The businessman is never to be entirely trusted. 不可以完全信任商人。  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  He felt not altogether satisfied. 他并不完全满意。  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  I don't agree completely. 我并不完全同意。  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What he did was not quite proper. 他做的不十分妥当。 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64690" y="451485"/>
            <a:ext cx="8566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拓展讲解：英语中的部分否定与完全否定的情况</a:t>
            </a:r>
            <a:endParaRPr lang="zh-CN" altLang="en-US" sz="2800"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150" y="1287145"/>
            <a:ext cx="11569700" cy="5408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/>
              <a:t>英语中的</a:t>
            </a:r>
            <a:r>
              <a:rPr lang="zh-CN" altLang="en-US" sz="2800" b="1"/>
              <a:t>部分否定</a:t>
            </a:r>
            <a:r>
              <a:rPr lang="zh-CN" altLang="en-US" sz="2400"/>
              <a:t>（即不完全否定）有如下一些表示方法：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u"/>
            </a:pPr>
            <a:r>
              <a:rPr sz="2400"/>
              <a:t>六、</a:t>
            </a:r>
            <a:r>
              <a:rPr sz="2800" b="1"/>
              <a:t> all the time 的否定式</a:t>
            </a:r>
            <a:r>
              <a:rPr sz="2400"/>
              <a:t>："并非一直……"、"未必老是……" 例如：</a:t>
            </a:r>
            <a:r>
              <a:rPr sz="3200"/>
              <a:t> </a:t>
            </a:r>
            <a:r>
              <a:rPr sz="2400"/>
              <a:t> </a:t>
            </a:r>
            <a:r>
              <a:rPr lang="zh-CN" altLang="en-US" sz="3200">
                <a:solidFill>
                  <a:schemeClr val="accent6"/>
                </a:solidFill>
              </a:rPr>
              <a:t> </a:t>
            </a:r>
            <a:endParaRPr lang="zh-CN" altLang="en-US" sz="3200">
              <a:solidFill>
                <a:schemeClr val="accent6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 A foolish man doesn't make a mistake all the time. 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笨人未必老是犯错误。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endParaRPr lang="zh-CN" altLang="en-US" sz="10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zh-CN" altLang="en-US" sz="2400"/>
              <a:t>七、 </a:t>
            </a:r>
            <a:r>
              <a:rPr lang="zh-CN" altLang="en-US" sz="2800" b="1"/>
              <a:t>not…and…的否定式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chemeClr val="accent6"/>
                </a:solidFill>
              </a:rPr>
              <a:t>被否定的往往是and后面的那一部分</a:t>
            </a:r>
            <a:r>
              <a:rPr lang="zh-CN" altLang="en-US" sz="2400"/>
              <a:t>。 例如：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 He did not speak clearly and correctly. 他讲得清楚但不正确? 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  This film is not interesting and instructive. 这部电影有趣但无教育意义。  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  She cannot sing and dance. 她会唱歌但不会跳舞。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p"/>
            </a:pPr>
            <a:r>
              <a:rPr lang="zh-CN" altLang="en-US" sz="2400"/>
              <a:t>【</a:t>
            </a:r>
            <a:r>
              <a:rPr lang="zh-CN" altLang="en-US" sz="2400">
                <a:solidFill>
                  <a:schemeClr val="accent6"/>
                </a:solidFill>
              </a:rPr>
              <a:t>如果将</a:t>
            </a:r>
            <a:r>
              <a:rPr lang="zh-CN" altLang="en-US" sz="2400" b="1">
                <a:solidFill>
                  <a:schemeClr val="accent6"/>
                </a:solidFill>
              </a:rPr>
              <a:t>and</a:t>
            </a:r>
            <a:r>
              <a:rPr lang="zh-CN" altLang="en-US" sz="2400">
                <a:solidFill>
                  <a:schemeClr val="accent6"/>
                </a:solidFill>
              </a:rPr>
              <a:t> 换成</a:t>
            </a:r>
            <a:r>
              <a:rPr lang="zh-CN" altLang="en-US" sz="2400" b="1">
                <a:solidFill>
                  <a:schemeClr val="accent6"/>
                </a:solidFill>
              </a:rPr>
              <a:t>or</a:t>
            </a:r>
            <a:r>
              <a:rPr lang="zh-CN" altLang="en-US" sz="2400"/>
              <a:t>，</a:t>
            </a:r>
            <a:r>
              <a:rPr lang="zh-CN" altLang="en-US" sz="2400" b="1"/>
              <a:t>not 对其后面的两部分就全盘否定</a:t>
            </a:r>
            <a:r>
              <a:rPr lang="en-US" altLang="zh-CN" sz="2400" b="1"/>
              <a:t>  </a:t>
            </a:r>
            <a:r>
              <a:rPr lang="zh-CN" altLang="en-US" sz="2400"/>
              <a:t>了。 He did not speak clearly or correctly. 他讲的既不清楚也不正确。  】   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64690" y="451485"/>
            <a:ext cx="8566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拓展讲解：英语中的部分否定与完全否定的情况</a:t>
            </a:r>
            <a:endParaRPr lang="zh-CN" altLang="en-US" sz="2800"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150" y="1287145"/>
            <a:ext cx="11569700" cy="520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/>
              <a:t>英语中的</a:t>
            </a:r>
            <a:r>
              <a:rPr lang="zh-CN" altLang="en-US" sz="2800" b="1"/>
              <a:t>部分否定</a:t>
            </a:r>
            <a:r>
              <a:rPr lang="zh-CN" altLang="en-US" sz="2400"/>
              <a:t>（即不完全否定）有如下一些表示方法：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u"/>
            </a:pPr>
            <a:r>
              <a:rPr sz="2400"/>
              <a:t>如要对上述的all, both, every, always, 以及entirely, altogether, completely, quite 和 all the time 等词</a:t>
            </a:r>
            <a:r>
              <a:rPr sz="2800" b="1"/>
              <a:t>作完全否定</a:t>
            </a:r>
            <a:r>
              <a:rPr sz="2400"/>
              <a:t>，</a:t>
            </a:r>
            <a:r>
              <a:rPr sz="2400" b="1"/>
              <a:t>那就分别要用与之相对应的全否定词</a:t>
            </a:r>
            <a:r>
              <a:rPr sz="2400"/>
              <a:t>，如no, none, neither, no one, never, not (never)… at all 等。例如：</a:t>
            </a:r>
            <a:r>
              <a:rPr sz="3200"/>
              <a:t> </a:t>
            </a:r>
            <a:r>
              <a:rPr sz="2400"/>
              <a:t> </a:t>
            </a:r>
            <a:r>
              <a:rPr lang="zh-CN" altLang="en-US" sz="3200">
                <a:solidFill>
                  <a:schemeClr val="accent6"/>
                </a:solidFill>
              </a:rPr>
              <a:t> </a:t>
            </a:r>
            <a:endParaRPr lang="zh-CN" altLang="en-US" sz="3200">
              <a:solidFill>
                <a:schemeClr val="accent6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/>
              <a:t>  </a:t>
            </a:r>
            <a:r>
              <a:rPr lang="zh-CN" altLang="en-US" sz="2400">
                <a:solidFill>
                  <a:schemeClr val="accent6"/>
                </a:solidFill>
              </a:rPr>
              <a:t>All</a:t>
            </a:r>
            <a:r>
              <a:rPr lang="zh-CN" altLang="en-US" sz="2400"/>
              <a:t> of them can do it.--- </a:t>
            </a:r>
            <a:r>
              <a:rPr lang="zh-CN" altLang="en-US" sz="2400">
                <a:solidFill>
                  <a:schemeClr val="accent6"/>
                </a:solidFill>
              </a:rPr>
              <a:t>None</a:t>
            </a:r>
            <a:r>
              <a:rPr lang="zh-CN" altLang="en-US" sz="2400"/>
              <a:t> of them can do it.  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  </a:t>
            </a:r>
            <a:r>
              <a:rPr lang="zh-CN" altLang="en-US" sz="2400">
                <a:solidFill>
                  <a:schemeClr val="accent6"/>
                </a:solidFill>
              </a:rPr>
              <a:t>Both</a:t>
            </a:r>
            <a:r>
              <a:rPr lang="zh-CN" altLang="en-US" sz="2400"/>
              <a:t> are good.---</a:t>
            </a:r>
            <a:r>
              <a:rPr lang="zh-CN" altLang="en-US" sz="2400">
                <a:solidFill>
                  <a:schemeClr val="accent6"/>
                </a:solidFill>
              </a:rPr>
              <a:t>Neither</a:t>
            </a:r>
            <a:r>
              <a:rPr lang="zh-CN" altLang="en-US" sz="2400"/>
              <a:t> is good.  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  </a:t>
            </a:r>
            <a:r>
              <a:rPr lang="zh-CN" altLang="en-US" sz="2400">
                <a:solidFill>
                  <a:schemeClr val="accent6"/>
                </a:solidFill>
              </a:rPr>
              <a:t>Everybody </a:t>
            </a:r>
            <a:r>
              <a:rPr lang="zh-CN" altLang="en-US" sz="2400"/>
              <a:t>likes it. ---</a:t>
            </a:r>
            <a:r>
              <a:rPr lang="zh-CN" altLang="en-US" sz="2400">
                <a:solidFill>
                  <a:schemeClr val="accent6"/>
                </a:solidFill>
              </a:rPr>
              <a:t>Nobody</a:t>
            </a:r>
            <a:r>
              <a:rPr lang="zh-CN" altLang="en-US" sz="2400"/>
              <a:t> likes it.  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  He is </a:t>
            </a:r>
            <a:r>
              <a:rPr lang="zh-CN" altLang="en-US" sz="2400">
                <a:solidFill>
                  <a:schemeClr val="accent6"/>
                </a:solidFill>
              </a:rPr>
              <a:t>always</a:t>
            </a:r>
            <a:r>
              <a:rPr lang="zh-CN" altLang="en-US" sz="2400"/>
              <a:t> late. --- He is </a:t>
            </a:r>
            <a:r>
              <a:rPr lang="zh-CN" altLang="en-US" sz="2400">
                <a:solidFill>
                  <a:schemeClr val="accent6"/>
                </a:solidFill>
              </a:rPr>
              <a:t>never</a:t>
            </a:r>
            <a:r>
              <a:rPr lang="zh-CN" altLang="en-US" sz="2400"/>
              <a:t> late.  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  We </a:t>
            </a:r>
            <a:r>
              <a:rPr lang="zh-CN" altLang="en-US" sz="2400">
                <a:solidFill>
                  <a:schemeClr val="accent6"/>
                </a:solidFill>
              </a:rPr>
              <a:t>don't</a:t>
            </a:r>
            <a:r>
              <a:rPr lang="zh-CN" altLang="en-US" sz="2400"/>
              <a:t> trust them </a:t>
            </a:r>
            <a:r>
              <a:rPr lang="zh-CN" altLang="en-US" sz="2400">
                <a:solidFill>
                  <a:schemeClr val="accent6"/>
                </a:solidFill>
              </a:rPr>
              <a:t>entirely</a:t>
            </a:r>
            <a:r>
              <a:rPr lang="zh-CN" altLang="en-US" sz="2400"/>
              <a:t>. --- We </a:t>
            </a:r>
            <a:r>
              <a:rPr lang="zh-CN" altLang="en-US" sz="2400">
                <a:solidFill>
                  <a:schemeClr val="accent6"/>
                </a:solidFill>
              </a:rPr>
              <a:t>never</a:t>
            </a:r>
            <a:r>
              <a:rPr lang="zh-CN" altLang="en-US" sz="2400"/>
              <a:t> trust them </a:t>
            </a:r>
            <a:r>
              <a:rPr lang="zh-CN" altLang="en-US" sz="2400">
                <a:solidFill>
                  <a:schemeClr val="accent6"/>
                </a:solidFill>
              </a:rPr>
              <a:t>at all</a:t>
            </a:r>
            <a:r>
              <a:rPr lang="zh-CN" altLang="en-US" sz="2400"/>
              <a:t>.  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/>
              <a:t>  He was here </a:t>
            </a:r>
            <a:r>
              <a:rPr lang="zh-CN" altLang="en-US" sz="2400">
                <a:solidFill>
                  <a:schemeClr val="accent6"/>
                </a:solidFill>
              </a:rPr>
              <a:t>all the time</a:t>
            </a:r>
            <a:r>
              <a:rPr lang="zh-CN" altLang="en-US" sz="2400"/>
              <a:t>. --- He was </a:t>
            </a:r>
            <a:r>
              <a:rPr lang="zh-CN" altLang="en-US" sz="2400">
                <a:solidFill>
                  <a:schemeClr val="accent6"/>
                </a:solidFill>
              </a:rPr>
              <a:t>never</a:t>
            </a:r>
            <a:r>
              <a:rPr lang="zh-CN" altLang="en-US" sz="2400"/>
              <a:t> here.     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740140" y="3599180"/>
            <a:ext cx="3140710" cy="221488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p>
            <a:r>
              <a:rPr lang="zh-CN" altLang="en-US" sz="2400"/>
              <a:t>以及：</a:t>
            </a:r>
            <a:endParaRPr lang="zh-CN" altLang="en-US" sz="2400"/>
          </a:p>
          <a:p>
            <a:r>
              <a:rPr lang="en-US" altLang="zh-CN" sz="2400"/>
              <a:t>every----no</a:t>
            </a:r>
            <a:endParaRPr lang="en-US" altLang="zh-CN" sz="2400"/>
          </a:p>
          <a:p>
            <a:r>
              <a:rPr lang="en-US" altLang="zh-CN" sz="2400"/>
              <a:t>everyone----no one/ noboday</a:t>
            </a:r>
            <a:endParaRPr lang="en-US" altLang="zh-CN" sz="2400"/>
          </a:p>
          <a:p>
            <a:r>
              <a:rPr lang="en-US" altLang="zh-CN" sz="2400"/>
              <a:t>everything----nothing</a:t>
            </a:r>
            <a:endParaRPr lang="en-US" altLang="zh-CN" sz="2400"/>
          </a:p>
          <a:p>
            <a:r>
              <a:rPr lang="en-US" altLang="zh-CN"/>
              <a:t>                         ....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文本框 21505"/>
          <p:cNvSpPr txBox="1"/>
          <p:nvPr/>
        </p:nvSpPr>
        <p:spPr>
          <a:xfrm>
            <a:off x="1524000" y="0"/>
            <a:ext cx="9144000" cy="65544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1. ______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of them knew about the plan because it was kept a secret. 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A. Each      	       B. Any      	C. No one      	    D. None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2.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We couldn’t eat in a restaurant because ______ of us had ______ money on us. 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A. all ; no             B. any ; no    	C. none ; any     D. no one ; any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3.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There is a tree on _______ side of the street.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  A. every             B. all         	C. either             D. both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4.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There is a desk on _______ side of the room.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  A. both               B. either       	C. all                   D. every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5.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—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Which side can I sit on the boat?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   — If you sit still, you can sit on _______.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A. every side         B. all sides    	C. both sides      D. either side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6.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It is said that _______ of his parents have gone to Beijing.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  A. all                    B. every        	C. both                D. either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21507" name="任意多边形 21506"/>
          <p:cNvSpPr/>
          <p:nvPr/>
        </p:nvSpPr>
        <p:spPr>
          <a:xfrm>
            <a:off x="8229600" y="533400"/>
            <a:ext cx="457200" cy="533400"/>
          </a:xfrm>
          <a:custGeom>
            <a:avLst/>
            <a:gdLst>
              <a:gd name="txL" fmla="*/ 5037 w 21600"/>
              <a:gd name="txT" fmla="*/ 2277 h 21600"/>
              <a:gd name="txR" fmla="*/ 16557 w 21600"/>
              <a:gd name="txB" fmla="*/ 13677 h 21600"/>
            </a:gdLst>
            <a:ahLst/>
            <a:cxnLst>
              <a:cxn ang="270">
                <a:pos x="10860" y="2187"/>
              </a:cxn>
              <a:cxn ang="180">
                <a:pos x="2928" y="10800"/>
              </a:cxn>
              <a:cxn ang="90">
                <a:pos x="10860" y="21600"/>
              </a:cxn>
              <a:cxn ang="0">
                <a:pos x="18672" y="10800"/>
              </a:cxn>
            </a:cxnLst>
            <a:rect l="txL" t="txT" r="txR" b="txB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08" name="任意多边形 21507"/>
          <p:cNvSpPr/>
          <p:nvPr/>
        </p:nvSpPr>
        <p:spPr>
          <a:xfrm>
            <a:off x="6019800" y="1905000"/>
            <a:ext cx="533400" cy="533400"/>
          </a:xfrm>
          <a:custGeom>
            <a:avLst/>
            <a:gdLst>
              <a:gd name="txL" fmla="*/ 5037 w 21600"/>
              <a:gd name="txT" fmla="*/ 2277 h 21600"/>
              <a:gd name="txR" fmla="*/ 16557 w 21600"/>
              <a:gd name="txB" fmla="*/ 13677 h 21600"/>
            </a:gdLst>
            <a:ahLst/>
            <a:cxnLst>
              <a:cxn ang="270">
                <a:pos x="10860" y="2187"/>
              </a:cxn>
              <a:cxn ang="180">
                <a:pos x="2928" y="10800"/>
              </a:cxn>
              <a:cxn ang="90">
                <a:pos x="10860" y="21600"/>
              </a:cxn>
              <a:cxn ang="0">
                <a:pos x="18672" y="10800"/>
              </a:cxn>
            </a:cxnLst>
            <a:rect l="txL" t="txT" r="txR" b="txB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09" name="任意多边形 21508"/>
          <p:cNvSpPr/>
          <p:nvPr/>
        </p:nvSpPr>
        <p:spPr>
          <a:xfrm>
            <a:off x="6019800" y="2746375"/>
            <a:ext cx="533400" cy="533400"/>
          </a:xfrm>
          <a:custGeom>
            <a:avLst/>
            <a:gdLst>
              <a:gd name="txL" fmla="*/ 5037 w 21600"/>
              <a:gd name="txT" fmla="*/ 2277 h 21600"/>
              <a:gd name="txR" fmla="*/ 16557 w 21600"/>
              <a:gd name="txB" fmla="*/ 13677 h 21600"/>
            </a:gdLst>
            <a:ahLst/>
            <a:cxnLst>
              <a:cxn ang="270">
                <a:pos x="10860" y="2187"/>
              </a:cxn>
              <a:cxn ang="180">
                <a:pos x="2928" y="10800"/>
              </a:cxn>
              <a:cxn ang="90">
                <a:pos x="10860" y="21600"/>
              </a:cxn>
              <a:cxn ang="0">
                <a:pos x="18672" y="10800"/>
              </a:cxn>
            </a:cxnLst>
            <a:rect l="txL" t="txT" r="txR" b="txB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10" name="任意多边形 21509"/>
          <p:cNvSpPr/>
          <p:nvPr/>
        </p:nvSpPr>
        <p:spPr>
          <a:xfrm>
            <a:off x="8153400" y="3733800"/>
            <a:ext cx="533400" cy="533400"/>
          </a:xfrm>
          <a:custGeom>
            <a:avLst/>
            <a:gdLst>
              <a:gd name="txL" fmla="*/ 5037 w 21600"/>
              <a:gd name="txT" fmla="*/ 2277 h 21600"/>
              <a:gd name="txR" fmla="*/ 16557 w 21600"/>
              <a:gd name="txB" fmla="*/ 13677 h 21600"/>
            </a:gdLst>
            <a:ahLst/>
            <a:cxnLst>
              <a:cxn ang="270">
                <a:pos x="10860" y="2187"/>
              </a:cxn>
              <a:cxn ang="180">
                <a:pos x="2928" y="10800"/>
              </a:cxn>
              <a:cxn ang="90">
                <a:pos x="10860" y="21600"/>
              </a:cxn>
              <a:cxn ang="0">
                <a:pos x="18672" y="10800"/>
              </a:cxn>
            </a:cxnLst>
            <a:rect l="txL" t="txT" r="txR" b="txB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11" name="任意多边形 21510"/>
          <p:cNvSpPr/>
          <p:nvPr/>
        </p:nvSpPr>
        <p:spPr>
          <a:xfrm>
            <a:off x="8153400" y="5105400"/>
            <a:ext cx="533400" cy="533400"/>
          </a:xfrm>
          <a:custGeom>
            <a:avLst/>
            <a:gdLst>
              <a:gd name="txL" fmla="*/ 5037 w 21600"/>
              <a:gd name="txT" fmla="*/ 2277 h 21600"/>
              <a:gd name="txR" fmla="*/ 16557 w 21600"/>
              <a:gd name="txB" fmla="*/ 13677 h 21600"/>
            </a:gdLst>
            <a:ahLst/>
            <a:cxnLst>
              <a:cxn ang="270">
                <a:pos x="10860" y="2187"/>
              </a:cxn>
              <a:cxn ang="180">
                <a:pos x="2928" y="10800"/>
              </a:cxn>
              <a:cxn ang="90">
                <a:pos x="10860" y="21600"/>
              </a:cxn>
              <a:cxn ang="0">
                <a:pos x="18672" y="10800"/>
              </a:cxn>
            </a:cxnLst>
            <a:rect l="txL" t="txT" r="txR" b="txB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12" name="任意多边形 21511"/>
          <p:cNvSpPr/>
          <p:nvPr/>
        </p:nvSpPr>
        <p:spPr>
          <a:xfrm>
            <a:off x="6019800" y="6019800"/>
            <a:ext cx="533400" cy="533400"/>
          </a:xfrm>
          <a:custGeom>
            <a:avLst/>
            <a:gdLst>
              <a:gd name="txL" fmla="*/ 5037 w 21600"/>
              <a:gd name="txT" fmla="*/ 2277 h 21600"/>
              <a:gd name="txR" fmla="*/ 16557 w 21600"/>
              <a:gd name="txB" fmla="*/ 13677 h 21600"/>
            </a:gdLst>
            <a:ahLst/>
            <a:cxnLst>
              <a:cxn ang="270">
                <a:pos x="10860" y="2187"/>
              </a:cxn>
              <a:cxn ang="180">
                <a:pos x="2928" y="10800"/>
              </a:cxn>
              <a:cxn ang="90">
                <a:pos x="10860" y="21600"/>
              </a:cxn>
              <a:cxn ang="0">
                <a:pos x="18672" y="10800"/>
              </a:cxn>
            </a:cxnLst>
            <a:rect l="txL" t="txT" r="txR" b="txB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0294620" y="1320800"/>
            <a:ext cx="1687195" cy="845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zh-CN" sz="1600"/>
              <a:t>2</a:t>
            </a:r>
            <a:r>
              <a:rPr lang="zh-CN" altLang="en-US" sz="1600"/>
              <a:t>题：注意部分否定、全否定的问题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" grpId="0" animBg="1"/>
      <p:bldP spid="2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文本框 22529"/>
          <p:cNvSpPr txBox="1"/>
          <p:nvPr/>
        </p:nvSpPr>
        <p:spPr>
          <a:xfrm>
            <a:off x="1524000" y="0"/>
            <a:ext cx="9144000" cy="6737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7.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Some students are absent-minded, _______ of them heard what the teacher said.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A. all                     B. none         	C. every             D. not all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8. —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Is _______ here?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   — No, Bob and Tim have asked for leave. 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A. anybody           B. somebody     	C. everybody     D. nobody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9.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They were all very tired, but ______ of them would stop to take a rest. 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A. any                   B. some         	C. none              D. neither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10. —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Can you come on Monday or Tuesday?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   — I’m afraid _______ day is possible. 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A. either                B. neither       	C. some        	    D. any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11.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If you want to change for a double room you’ll have to pay _____ ﹩5.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 A. another             B. other        	C. more              D. each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22531" name="任意多边形 22530"/>
          <p:cNvSpPr/>
          <p:nvPr/>
        </p:nvSpPr>
        <p:spPr>
          <a:xfrm>
            <a:off x="8077200" y="914400"/>
            <a:ext cx="609600" cy="533400"/>
          </a:xfrm>
          <a:custGeom>
            <a:avLst/>
            <a:gdLst>
              <a:gd name="txL" fmla="*/ 5037 w 21600"/>
              <a:gd name="txT" fmla="*/ 2277 h 21600"/>
              <a:gd name="txR" fmla="*/ 16557 w 21600"/>
              <a:gd name="txB" fmla="*/ 13677 h 21600"/>
            </a:gdLst>
            <a:ahLst/>
            <a:cxnLst>
              <a:cxn ang="270">
                <a:pos x="10860" y="2187"/>
              </a:cxn>
              <a:cxn ang="180">
                <a:pos x="2928" y="10800"/>
              </a:cxn>
              <a:cxn ang="90">
                <a:pos x="10860" y="21600"/>
              </a:cxn>
              <a:cxn ang="0">
                <a:pos x="18672" y="10800"/>
              </a:cxn>
            </a:cxnLst>
            <a:rect l="txL" t="txT" r="txR" b="txB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532" name="任意多边形 22531"/>
          <p:cNvSpPr/>
          <p:nvPr/>
        </p:nvSpPr>
        <p:spPr>
          <a:xfrm>
            <a:off x="6096000" y="2286000"/>
            <a:ext cx="533400" cy="457200"/>
          </a:xfrm>
          <a:custGeom>
            <a:avLst/>
            <a:gdLst>
              <a:gd name="txL" fmla="*/ 5037 w 21600"/>
              <a:gd name="txT" fmla="*/ 2277 h 21600"/>
              <a:gd name="txR" fmla="*/ 16557 w 21600"/>
              <a:gd name="txB" fmla="*/ 13677 h 21600"/>
            </a:gdLst>
            <a:ahLst/>
            <a:cxnLst>
              <a:cxn ang="270">
                <a:pos x="10860" y="2187"/>
              </a:cxn>
              <a:cxn ang="180">
                <a:pos x="2928" y="10800"/>
              </a:cxn>
              <a:cxn ang="90">
                <a:pos x="10860" y="21600"/>
              </a:cxn>
              <a:cxn ang="0">
                <a:pos x="18672" y="10800"/>
              </a:cxn>
            </a:cxnLst>
            <a:rect l="txL" t="txT" r="txR" b="txB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533" name="任意多边形 22532"/>
          <p:cNvSpPr/>
          <p:nvPr/>
        </p:nvSpPr>
        <p:spPr>
          <a:xfrm>
            <a:off x="6019800" y="3581400"/>
            <a:ext cx="533400" cy="457200"/>
          </a:xfrm>
          <a:custGeom>
            <a:avLst/>
            <a:gdLst>
              <a:gd name="txL" fmla="*/ 5037 w 21600"/>
              <a:gd name="txT" fmla="*/ 2277 h 21600"/>
              <a:gd name="txR" fmla="*/ 16557 w 21600"/>
              <a:gd name="txB" fmla="*/ 13677 h 21600"/>
            </a:gdLst>
            <a:ahLst/>
            <a:cxnLst>
              <a:cxn ang="270">
                <a:pos x="10860" y="2187"/>
              </a:cxn>
              <a:cxn ang="180">
                <a:pos x="2928" y="10800"/>
              </a:cxn>
              <a:cxn ang="90">
                <a:pos x="10860" y="21600"/>
              </a:cxn>
              <a:cxn ang="0">
                <a:pos x="18672" y="10800"/>
              </a:cxn>
            </a:cxnLst>
            <a:rect l="txL" t="txT" r="txR" b="txB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534" name="任意多边形 22533"/>
          <p:cNvSpPr/>
          <p:nvPr/>
        </p:nvSpPr>
        <p:spPr>
          <a:xfrm>
            <a:off x="3886200" y="4876800"/>
            <a:ext cx="533400" cy="457200"/>
          </a:xfrm>
          <a:custGeom>
            <a:avLst/>
            <a:gdLst>
              <a:gd name="txL" fmla="*/ 5037 w 21600"/>
              <a:gd name="txT" fmla="*/ 2277 h 21600"/>
              <a:gd name="txR" fmla="*/ 16557 w 21600"/>
              <a:gd name="txB" fmla="*/ 13677 h 21600"/>
            </a:gdLst>
            <a:ahLst/>
            <a:cxnLst>
              <a:cxn ang="270">
                <a:pos x="10860" y="2187"/>
              </a:cxn>
              <a:cxn ang="180">
                <a:pos x="2928" y="10800"/>
              </a:cxn>
              <a:cxn ang="90">
                <a:pos x="10860" y="21600"/>
              </a:cxn>
              <a:cxn ang="0">
                <a:pos x="18672" y="10800"/>
              </a:cxn>
            </a:cxnLst>
            <a:rect l="txL" t="txT" r="txR" b="txB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535" name="任意多边形 22534"/>
          <p:cNvSpPr/>
          <p:nvPr/>
        </p:nvSpPr>
        <p:spPr>
          <a:xfrm>
            <a:off x="1524000" y="6172200"/>
            <a:ext cx="533400" cy="457200"/>
          </a:xfrm>
          <a:custGeom>
            <a:avLst/>
            <a:gdLst>
              <a:gd name="txL" fmla="*/ 5037 w 21600"/>
              <a:gd name="txT" fmla="*/ 2277 h 21600"/>
              <a:gd name="txR" fmla="*/ 16557 w 21600"/>
              <a:gd name="txB" fmla="*/ 13677 h 21600"/>
            </a:gdLst>
            <a:ahLst/>
            <a:cxnLst>
              <a:cxn ang="270">
                <a:pos x="10860" y="2187"/>
              </a:cxn>
              <a:cxn ang="180">
                <a:pos x="2928" y="10800"/>
              </a:cxn>
              <a:cxn ang="90">
                <a:pos x="10860" y="21600"/>
              </a:cxn>
              <a:cxn ang="0">
                <a:pos x="18672" y="10800"/>
              </a:cxn>
            </a:cxnLst>
            <a:rect l="txL" t="txT" r="txR" b="txB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7" name="矩形 25606"/>
          <p:cNvSpPr/>
          <p:nvPr/>
        </p:nvSpPr>
        <p:spPr>
          <a:xfrm>
            <a:off x="1524000" y="1444943"/>
            <a:ext cx="9144000" cy="32302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charset="0"/>
              </a:rPr>
              <a:t>No one</a:t>
            </a:r>
            <a:r>
              <a:rPr lang="zh-CN" altLang="en-US" sz="2400" b="1" dirty="0">
                <a:latin typeface="Times New Roman" panose="02020603050405020304" charset="0"/>
              </a:rPr>
              <a:t>与</a:t>
            </a:r>
            <a:r>
              <a:rPr lang="en-US" altLang="zh-CN" sz="2400" b="1">
                <a:latin typeface="Times New Roman" panose="02020603050405020304" charset="0"/>
              </a:rPr>
              <a:t>none</a:t>
            </a:r>
            <a:r>
              <a:rPr lang="zh-CN" altLang="en-US" sz="2400" b="1" dirty="0">
                <a:latin typeface="Times New Roman" panose="02020603050405020304" charset="0"/>
              </a:rPr>
              <a:t>好分辨。</a:t>
            </a:r>
            <a:r>
              <a:rPr lang="en-US" altLang="zh-CN" sz="2400" b="1">
                <a:latin typeface="Times New Roman" panose="02020603050405020304" charset="0"/>
              </a:rPr>
              <a:t>/</a:t>
            </a:r>
            <a:r>
              <a:rPr lang="zh-CN" altLang="en-US" sz="2400" b="1" dirty="0">
                <a:latin typeface="Times New Roman" panose="02020603050405020304" charset="0"/>
              </a:rPr>
              <a:t>具体人，物把</a:t>
            </a:r>
            <a:r>
              <a:rPr lang="en-US" altLang="zh-CN" sz="2400" b="1">
                <a:latin typeface="Times New Roman" panose="02020603050405020304" charset="0"/>
              </a:rPr>
              <a:t>none</a:t>
            </a:r>
            <a:r>
              <a:rPr lang="zh-CN" altLang="en-US" sz="2400" b="1" dirty="0">
                <a:latin typeface="Times New Roman" panose="02020603050405020304" charset="0"/>
              </a:rPr>
              <a:t>填。 </a:t>
            </a:r>
            <a:br>
              <a:rPr lang="zh-CN" altLang="en-US" sz="2400" b="1" dirty="0">
                <a:latin typeface="Times New Roman" panose="02020603050405020304" charset="0"/>
              </a:rPr>
            </a:b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</a:rPr>
              <a:t>不知何人与何物，</a:t>
            </a:r>
            <a:r>
              <a:rPr lang="en-US" altLang="zh-CN" sz="2400" b="1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</a:rPr>
              <a:t>/No one, nothing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</a:rPr>
              <a:t>是一路。</a:t>
            </a:r>
            <a:r>
              <a:rPr lang="zh-CN" altLang="en-US" sz="2400" b="1" dirty="0">
                <a:latin typeface="Times New Roman" panose="02020603050405020304" charset="0"/>
              </a:rPr>
              <a:t> </a:t>
            </a:r>
            <a:br>
              <a:rPr lang="zh-CN" altLang="en-US" sz="2400" b="1" dirty="0">
                <a:latin typeface="Times New Roman" panose="02020603050405020304" charset="0"/>
              </a:rPr>
            </a:br>
            <a:r>
              <a:rPr lang="en-US" altLang="zh-CN" sz="2400" b="1">
                <a:solidFill>
                  <a:srgbClr val="7030A0"/>
                </a:solidFill>
                <a:latin typeface="Times New Roman" panose="02020603050405020304" charset="0"/>
              </a:rPr>
              <a:t>No one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charset="0"/>
              </a:rPr>
              <a:t>人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charset="0"/>
              </a:rPr>
              <a:t>nothing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charset="0"/>
              </a:rPr>
              <a:t>物，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charset="0"/>
              </a:rPr>
              <a:t>/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charset="0"/>
              </a:rPr>
              <a:t>保你不会出错误 </a:t>
            </a:r>
            <a:br>
              <a:rPr lang="zh-CN" altLang="en-US" sz="4400" b="1" dirty="0">
                <a:latin typeface="Times New Roman" panose="02020603050405020304" charset="0"/>
              </a:rPr>
            </a:br>
            <a:r>
              <a:rPr lang="en-US" altLang="zh-CN" sz="2400" b="1">
                <a:solidFill>
                  <a:srgbClr val="0070C0"/>
                </a:solidFill>
                <a:latin typeface="Times New Roman" panose="02020603050405020304" charset="0"/>
                <a:sym typeface="+mn-ea"/>
              </a:rPr>
              <a:t>everyone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charset="0"/>
                <a:sym typeface="+mn-ea"/>
              </a:rPr>
              <a:t>指人，是代词，单独使用，不可以和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charset="0"/>
                <a:sym typeface="+mn-ea"/>
              </a:rPr>
              <a:t>of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charset="0"/>
                <a:sym typeface="+mn-ea"/>
              </a:rPr>
              <a:t>连用。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charset="0"/>
                <a:sym typeface="+mn-ea"/>
              </a:rPr>
              <a:t>如想和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charset="0"/>
                <a:sym typeface="+mn-ea"/>
              </a:rPr>
              <a:t>of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charset="0"/>
                <a:sym typeface="+mn-ea"/>
              </a:rPr>
              <a:t>连用，则应使用 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charset="0"/>
                <a:sym typeface="+mn-ea"/>
              </a:rPr>
              <a:t>every one </a:t>
            </a:r>
            <a:endParaRPr lang="en-US" altLang="zh-CN" sz="2400" b="1">
              <a:solidFill>
                <a:srgbClr val="0070C0"/>
              </a:solidFill>
              <a:latin typeface="Times New Roman" panose="02020603050405020304" charset="0"/>
            </a:endParaRPr>
          </a:p>
          <a:p>
            <a:endParaRPr lang="en-US" altLang="zh-CN" sz="2400" b="1" dirty="0">
              <a:solidFill>
                <a:srgbClr val="0070C0"/>
              </a:solidFill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1067590"/>
            <a:ext cx="9626400" cy="723600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人称代词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4165" y="1957705"/>
            <a:ext cx="30149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Wingdings" panose="05000000000000000000" charset="0"/>
              <a:buChar char="p"/>
            </a:pPr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人称代词的用法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92010" y="518160"/>
            <a:ext cx="4692015" cy="1273175"/>
          </a:xfrm>
          <a:prstGeom prst="rect">
            <a:avLst/>
          </a:prstGeom>
        </p:spPr>
      </p:pic>
      <p:grpSp>
        <p:nvGrpSpPr>
          <p:cNvPr id="256" name="图形 254"/>
          <p:cNvGrpSpPr/>
          <p:nvPr/>
        </p:nvGrpSpPr>
        <p:grpSpPr>
          <a:xfrm rot="0">
            <a:off x="1772920" y="2650490"/>
            <a:ext cx="8958580" cy="3574415"/>
            <a:chOff x="4119562" y="2576512"/>
            <a:chExt cx="3948112" cy="2778548"/>
          </a:xfrm>
        </p:grpSpPr>
        <p:sp>
          <p:nvSpPr>
            <p:cNvPr id="257" name="任意多边形: 形状 256"/>
            <p:cNvSpPr/>
            <p:nvPr/>
          </p:nvSpPr>
          <p:spPr>
            <a:xfrm>
              <a:off x="4119562" y="2576512"/>
              <a:ext cx="3948112" cy="2778548"/>
            </a:xfrm>
            <a:custGeom>
              <a:avLst/>
              <a:gdLst>
                <a:gd name="connsiteX0" fmla="*/ 3948113 w 3948112"/>
                <a:gd name="connsiteY0" fmla="*/ 1705928 h 1705927"/>
                <a:gd name="connsiteX1" fmla="*/ 0 w 3948112"/>
                <a:gd name="connsiteY1" fmla="*/ 1705928 h 1705927"/>
                <a:gd name="connsiteX2" fmla="*/ 0 w 3948112"/>
                <a:gd name="connsiteY2" fmla="*/ 220980 h 1705927"/>
                <a:gd name="connsiteX3" fmla="*/ 220980 w 3948112"/>
                <a:gd name="connsiteY3" fmla="*/ 0 h 1705927"/>
                <a:gd name="connsiteX4" fmla="*/ 3727133 w 3948112"/>
                <a:gd name="connsiteY4" fmla="*/ 0 h 1705927"/>
                <a:gd name="connsiteX5" fmla="*/ 3948113 w 3948112"/>
                <a:gd name="connsiteY5" fmla="*/ 220980 h 1705927"/>
                <a:gd name="connsiteX6" fmla="*/ 3948113 w 3948112"/>
                <a:gd name="connsiteY6" fmla="*/ 1705928 h 170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8112" h="1705927">
                  <a:moveTo>
                    <a:pt x="3948113" y="1705928"/>
                  </a:moveTo>
                  <a:lnTo>
                    <a:pt x="0" y="1705928"/>
                  </a:lnTo>
                  <a:lnTo>
                    <a:pt x="0" y="220980"/>
                  </a:lnTo>
                  <a:cubicBezTo>
                    <a:pt x="0" y="99060"/>
                    <a:pt x="99060" y="0"/>
                    <a:pt x="220980" y="0"/>
                  </a:cubicBezTo>
                  <a:lnTo>
                    <a:pt x="3727133" y="0"/>
                  </a:lnTo>
                  <a:cubicBezTo>
                    <a:pt x="3848100" y="0"/>
                    <a:pt x="3948113" y="99060"/>
                    <a:pt x="3948113" y="220980"/>
                  </a:cubicBezTo>
                  <a:lnTo>
                    <a:pt x="3948113" y="1705928"/>
                  </a:lnTo>
                  <a:close/>
                </a:path>
              </a:pathLst>
            </a:custGeom>
            <a:solidFill>
              <a:srgbClr val="257C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8" name="任意多边形: 形状 257"/>
            <p:cNvSpPr/>
            <p:nvPr/>
          </p:nvSpPr>
          <p:spPr>
            <a:xfrm>
              <a:off x="4266246" y="3211555"/>
              <a:ext cx="2771774" cy="1070884"/>
            </a:xfrm>
            <a:custGeom>
              <a:avLst/>
              <a:gdLst>
                <a:gd name="connsiteX0" fmla="*/ 0 w 2771774"/>
                <a:gd name="connsiteY0" fmla="*/ 1070884 h 1070884"/>
                <a:gd name="connsiteX1" fmla="*/ 790575 w 2771774"/>
                <a:gd name="connsiteY1" fmla="*/ 274 h 1070884"/>
                <a:gd name="connsiteX2" fmla="*/ 1871663 w 2771774"/>
                <a:gd name="connsiteY2" fmla="*/ 424137 h 1070884"/>
                <a:gd name="connsiteX3" fmla="*/ 2771775 w 2771774"/>
                <a:gd name="connsiteY3" fmla="*/ 1069932 h 1070884"/>
                <a:gd name="connsiteX4" fmla="*/ 0 w 2771774"/>
                <a:gd name="connsiteY4" fmla="*/ 1069932 h 107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4" h="1070884">
                  <a:moveTo>
                    <a:pt x="0" y="1070884"/>
                  </a:moveTo>
                  <a:cubicBezTo>
                    <a:pt x="0" y="1070884"/>
                    <a:pt x="471488" y="14562"/>
                    <a:pt x="790575" y="274"/>
                  </a:cubicBezTo>
                  <a:cubicBezTo>
                    <a:pt x="1109663" y="-14013"/>
                    <a:pt x="1462088" y="535579"/>
                    <a:pt x="1871663" y="424137"/>
                  </a:cubicBezTo>
                  <a:cubicBezTo>
                    <a:pt x="2267903" y="316504"/>
                    <a:pt x="2771775" y="1069932"/>
                    <a:pt x="2771775" y="1069932"/>
                  </a:cubicBezTo>
                  <a:lnTo>
                    <a:pt x="0" y="1069932"/>
                  </a:lnTo>
                  <a:close/>
                </a:path>
              </a:pathLst>
            </a:custGeom>
            <a:solidFill>
              <a:srgbClr val="2784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9" name="任意多边形: 形状 258"/>
            <p:cNvSpPr/>
            <p:nvPr/>
          </p:nvSpPr>
          <p:spPr>
            <a:xfrm>
              <a:off x="4852034" y="2989897"/>
              <a:ext cx="3215639" cy="1292542"/>
            </a:xfrm>
            <a:custGeom>
              <a:avLst/>
              <a:gdLst>
                <a:gd name="connsiteX0" fmla="*/ 0 w 3215639"/>
                <a:gd name="connsiteY0" fmla="*/ 1292543 h 1292542"/>
                <a:gd name="connsiteX1" fmla="*/ 540068 w 3215639"/>
                <a:gd name="connsiteY1" fmla="*/ 840105 h 1292542"/>
                <a:gd name="connsiteX2" fmla="*/ 1368743 w 3215639"/>
                <a:gd name="connsiteY2" fmla="*/ 959168 h 1292542"/>
                <a:gd name="connsiteX3" fmla="*/ 2462213 w 3215639"/>
                <a:gd name="connsiteY3" fmla="*/ 0 h 1292542"/>
                <a:gd name="connsiteX4" fmla="*/ 3215640 w 3215639"/>
                <a:gd name="connsiteY4" fmla="*/ 780098 h 1292542"/>
                <a:gd name="connsiteX5" fmla="*/ 3215640 w 3215639"/>
                <a:gd name="connsiteY5" fmla="*/ 1292543 h 1292542"/>
                <a:gd name="connsiteX6" fmla="*/ 0 w 3215639"/>
                <a:gd name="connsiteY6" fmla="*/ 1292543 h 129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5639" h="1292542">
                  <a:moveTo>
                    <a:pt x="0" y="1292543"/>
                  </a:moveTo>
                  <a:cubicBezTo>
                    <a:pt x="0" y="1292543"/>
                    <a:pt x="124777" y="878205"/>
                    <a:pt x="540068" y="840105"/>
                  </a:cubicBezTo>
                  <a:cubicBezTo>
                    <a:pt x="955357" y="802005"/>
                    <a:pt x="1166812" y="987743"/>
                    <a:pt x="1368743" y="959168"/>
                  </a:cubicBezTo>
                  <a:cubicBezTo>
                    <a:pt x="2141220" y="852487"/>
                    <a:pt x="2122170" y="0"/>
                    <a:pt x="2462213" y="0"/>
                  </a:cubicBezTo>
                  <a:cubicBezTo>
                    <a:pt x="2828925" y="0"/>
                    <a:pt x="2793683" y="769620"/>
                    <a:pt x="3215640" y="780098"/>
                  </a:cubicBezTo>
                  <a:lnTo>
                    <a:pt x="3215640" y="1292543"/>
                  </a:lnTo>
                  <a:lnTo>
                    <a:pt x="0" y="1292543"/>
                  </a:lnTo>
                  <a:close/>
                </a:path>
              </a:pathLst>
            </a:custGeom>
            <a:solidFill>
              <a:srgbClr val="268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0" name="任意多边形: 形状 259"/>
            <p:cNvSpPr/>
            <p:nvPr/>
          </p:nvSpPr>
          <p:spPr>
            <a:xfrm>
              <a:off x="4119562" y="3398480"/>
              <a:ext cx="1765934" cy="883959"/>
            </a:xfrm>
            <a:custGeom>
              <a:avLst/>
              <a:gdLst>
                <a:gd name="connsiteX0" fmla="*/ 0 w 1765934"/>
                <a:gd name="connsiteY0" fmla="*/ 992 h 883959"/>
                <a:gd name="connsiteX1" fmla="*/ 460058 w 1765934"/>
                <a:gd name="connsiteY1" fmla="*/ 162917 h 883959"/>
                <a:gd name="connsiteX2" fmla="*/ 732473 w 1765934"/>
                <a:gd name="connsiteY2" fmla="*/ 731559 h 883959"/>
                <a:gd name="connsiteX3" fmla="*/ 1351598 w 1765934"/>
                <a:gd name="connsiteY3" fmla="*/ 731559 h 883959"/>
                <a:gd name="connsiteX4" fmla="*/ 1765935 w 1765934"/>
                <a:gd name="connsiteY4" fmla="*/ 883959 h 883959"/>
                <a:gd name="connsiteX5" fmla="*/ 0 w 1765934"/>
                <a:gd name="connsiteY5" fmla="*/ 883959 h 883959"/>
                <a:gd name="connsiteX6" fmla="*/ 0 w 1765934"/>
                <a:gd name="connsiteY6" fmla="*/ 992 h 88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5934" h="883959">
                  <a:moveTo>
                    <a:pt x="0" y="992"/>
                  </a:moveTo>
                  <a:cubicBezTo>
                    <a:pt x="0" y="992"/>
                    <a:pt x="239078" y="-22821"/>
                    <a:pt x="460058" y="162917"/>
                  </a:cubicBezTo>
                  <a:cubicBezTo>
                    <a:pt x="681038" y="348654"/>
                    <a:pt x="508635" y="623927"/>
                    <a:pt x="732473" y="731559"/>
                  </a:cubicBezTo>
                  <a:cubicBezTo>
                    <a:pt x="956310" y="839192"/>
                    <a:pt x="1194435" y="717272"/>
                    <a:pt x="1351598" y="731559"/>
                  </a:cubicBezTo>
                  <a:cubicBezTo>
                    <a:pt x="1628775" y="756324"/>
                    <a:pt x="1765935" y="883959"/>
                    <a:pt x="1765935" y="883959"/>
                  </a:cubicBezTo>
                  <a:lnTo>
                    <a:pt x="0" y="883959"/>
                  </a:lnTo>
                  <a:lnTo>
                    <a:pt x="0" y="992"/>
                  </a:lnTo>
                  <a:close/>
                </a:path>
              </a:pathLst>
            </a:custGeom>
            <a:solidFill>
              <a:srgbClr val="2A8E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2" name="文本框 11" descr="7b0a202020202262756c6c6574223a20227b5c2263617465676f727949645c223a31303030362c5c2274656d706c61746549645c223a32303233313438317d220a7d0a"/>
          <p:cNvSpPr txBox="1"/>
          <p:nvPr/>
        </p:nvSpPr>
        <p:spPr>
          <a:xfrm>
            <a:off x="2327275" y="2915920"/>
            <a:ext cx="8017510" cy="3277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（</a:t>
            </a:r>
            <a:r>
              <a:rPr lang="en-US" altLang="zh-CN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1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）人称代词的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主格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可用作</a:t>
            </a: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主语</a:t>
            </a:r>
            <a:r>
              <a:rPr lang="zh-CN" altLang="en-US" sz="2400" b="1" spc="20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。</a:t>
            </a:r>
            <a:endParaRPr lang="zh-CN" altLang="en-US" sz="2400" b="1" spc="20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如</a:t>
            </a:r>
            <a:r>
              <a:rPr lang="en-US" altLang="zh-CN" sz="24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: </a:t>
            </a:r>
            <a:r>
              <a:rPr lang="en-US" altLang="zh-CN" sz="2800" b="1" u="sng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I</a:t>
            </a:r>
            <a:r>
              <a:rPr lang="en-US" altLang="zh-CN" sz="2800" b="1" spc="200">
                <a:solidFill>
                  <a:srgbClr val="FFFF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am a student.</a:t>
            </a:r>
            <a:endParaRPr lang="en-US" altLang="zh-CN" sz="2800" b="1" spc="200">
              <a:solidFill>
                <a:srgbClr val="FFFF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Blip>
                <a:blip r:embed="rId4"/>
              </a:buBlip>
            </a:pPr>
            <a:r>
              <a:rPr lang="en-US" altLang="zh-CN" sz="2400" b="1" spc="200">
                <a:solidFill>
                  <a:schemeClr val="accent5">
                    <a:lumMod val="40000"/>
                    <a:lumOff val="60000"/>
                  </a:schemeClr>
                </a:solidFill>
                <a:uFillTx/>
                <a:latin typeface="汉仪夏日体W" panose="00020600040101010101" charset="-122"/>
                <a:ea typeface="汉仪夏日体W" panose="00020600040101010101" charset="-122"/>
                <a:cs typeface="汉仪夏日体W" panose="00020600040101010101" charset="-122"/>
              </a:rPr>
              <a:t>Tips:</a:t>
            </a:r>
            <a:r>
              <a:rPr lang="zh-CN" altLang="en-US" sz="2400" b="1" spc="200">
                <a:solidFill>
                  <a:schemeClr val="accent5">
                    <a:lumMod val="40000"/>
                    <a:lumOff val="60000"/>
                  </a:schemeClr>
                </a:solidFill>
                <a:uFillTx/>
                <a:latin typeface="汉仪夏日体W" panose="00020600040101010101" charset="-122"/>
                <a:ea typeface="汉仪夏日体W" panose="00020600040101010101" charset="-122"/>
                <a:cs typeface="汉仪夏日体W" panose="00020600040101010101" charset="-122"/>
              </a:rPr>
              <a:t>表示</a:t>
            </a:r>
            <a:r>
              <a:rPr lang="zh-CN" altLang="en-US" sz="2400" b="1" i="1" spc="200">
                <a:solidFill>
                  <a:schemeClr val="accent5">
                    <a:lumMod val="40000"/>
                    <a:lumOff val="60000"/>
                  </a:schemeClr>
                </a:solidFill>
                <a:uFillTx/>
                <a:latin typeface="汉仪夏日体W" panose="00020600040101010101" charset="-122"/>
                <a:ea typeface="汉仪夏日体W" panose="00020600040101010101" charset="-122"/>
                <a:cs typeface="汉仪夏日体W" panose="00020600040101010101" charset="-122"/>
              </a:rPr>
              <a:t>国家、城市、大地、月亮</a:t>
            </a:r>
            <a:r>
              <a:rPr lang="zh-CN" altLang="en-US" sz="2400" b="1" spc="200">
                <a:solidFill>
                  <a:schemeClr val="accent5">
                    <a:lumMod val="40000"/>
                    <a:lumOff val="60000"/>
                  </a:schemeClr>
                </a:solidFill>
                <a:uFillTx/>
                <a:latin typeface="汉仪夏日体W" panose="00020600040101010101" charset="-122"/>
                <a:ea typeface="汉仪夏日体W" panose="00020600040101010101" charset="-122"/>
                <a:cs typeface="汉仪夏日体W" panose="00020600040101010101" charset="-122"/>
              </a:rPr>
              <a:t>等事物的名词可用</a:t>
            </a:r>
            <a:r>
              <a:rPr lang="en-US" altLang="zh-CN" sz="2400" b="1" spc="200">
                <a:solidFill>
                  <a:schemeClr val="accent5">
                    <a:lumMod val="40000"/>
                    <a:lumOff val="60000"/>
                  </a:schemeClr>
                </a:solidFill>
                <a:uFillTx/>
                <a:latin typeface="汉仪夏日体W" panose="00020600040101010101" charset="-122"/>
                <a:ea typeface="汉仪夏日体W" panose="00020600040101010101" charset="-122"/>
                <a:cs typeface="汉仪夏日体W" panose="00020600040101010101" charset="-122"/>
              </a:rPr>
              <a:t>she</a:t>
            </a:r>
            <a:r>
              <a:rPr lang="zh-CN" altLang="en-US" sz="2400" b="1" spc="200">
                <a:solidFill>
                  <a:schemeClr val="accent5">
                    <a:lumMod val="40000"/>
                    <a:lumOff val="60000"/>
                  </a:schemeClr>
                </a:solidFill>
                <a:uFillTx/>
                <a:latin typeface="汉仪夏日体W" panose="00020600040101010101" charset="-122"/>
                <a:ea typeface="汉仪夏日体W" panose="00020600040101010101" charset="-122"/>
                <a:cs typeface="汉仪夏日体W" panose="00020600040101010101" charset="-122"/>
              </a:rPr>
              <a:t>来指代，表示一种亲密的感情。</a:t>
            </a:r>
            <a:endParaRPr lang="zh-CN" altLang="en-US" sz="2400" b="1" spc="200">
              <a:solidFill>
                <a:schemeClr val="accent5">
                  <a:lumMod val="40000"/>
                  <a:lumOff val="60000"/>
                </a:schemeClr>
              </a:solidFill>
              <a:uFillTx/>
              <a:latin typeface="汉仪夏日体W" panose="00020600040101010101" charset="-122"/>
              <a:ea typeface="汉仪夏日体W" panose="00020600040101010101" charset="-122"/>
              <a:cs typeface="汉仪夏日体W" panose="00020600040101010101" charset="-122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Blip>
                <a:blip r:embed="rId4"/>
              </a:buBlip>
            </a:pPr>
            <a:r>
              <a:rPr lang="zh-CN" altLang="en-US" sz="2400" b="1" spc="200">
                <a:solidFill>
                  <a:schemeClr val="accent5">
                    <a:lumMod val="40000"/>
                    <a:lumOff val="60000"/>
                  </a:schemeClr>
                </a:solidFill>
                <a:uFillTx/>
                <a:latin typeface="汉仪夏日体W" panose="00020600040101010101" charset="-122"/>
                <a:ea typeface="汉仪夏日体W" panose="00020600040101010101" charset="-122"/>
                <a:cs typeface="汉仪夏日体W" panose="00020600040101010101" charset="-122"/>
              </a:rPr>
              <a:t>如：</a:t>
            </a:r>
            <a:r>
              <a:rPr lang="en-US" altLang="zh-CN" sz="2400" spc="200">
                <a:solidFill>
                  <a:schemeClr val="accent5">
                    <a:lumMod val="40000"/>
                    <a:lumOff val="60000"/>
                  </a:schemeClr>
                </a:solidFill>
                <a:uFillTx/>
                <a:ea typeface="汉仪夏日体W" panose="00020600040101010101" charset="-122"/>
                <a:cs typeface="+mn-lt"/>
              </a:rPr>
              <a:t>China always does what </a:t>
            </a:r>
            <a:r>
              <a:rPr lang="en-US" altLang="zh-CN" sz="2400" u="sng" spc="200">
                <a:solidFill>
                  <a:schemeClr val="accent5">
                    <a:lumMod val="40000"/>
                    <a:lumOff val="60000"/>
                  </a:schemeClr>
                </a:solidFill>
                <a:uFillTx/>
                <a:ea typeface="汉仪夏日体W" panose="00020600040101010101" charset="-122"/>
                <a:cs typeface="+mn-lt"/>
              </a:rPr>
              <a:t>she</a:t>
            </a:r>
            <a:r>
              <a:rPr lang="en-US" altLang="zh-CN" sz="2400" spc="200">
                <a:solidFill>
                  <a:schemeClr val="accent5">
                    <a:lumMod val="40000"/>
                    <a:lumOff val="60000"/>
                  </a:schemeClr>
                </a:solidFill>
                <a:uFillTx/>
                <a:ea typeface="汉仪夏日体W" panose="00020600040101010101" charset="-122"/>
                <a:cs typeface="+mn-lt"/>
              </a:rPr>
              <a:t> has promised to do.</a:t>
            </a:r>
            <a:endParaRPr lang="en-US" altLang="zh-CN" sz="2400" spc="200">
              <a:solidFill>
                <a:schemeClr val="accent5">
                  <a:lumMod val="40000"/>
                  <a:lumOff val="60000"/>
                </a:schemeClr>
              </a:solidFill>
              <a:uFillTx/>
              <a:ea typeface="汉仪夏日体W" panose="00020600040101010101" charset="-122"/>
              <a:cs typeface="+mn-lt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2" name="矩形 32771"/>
          <p:cNvSpPr/>
          <p:nvPr/>
        </p:nvSpPr>
        <p:spPr>
          <a:xfrm>
            <a:off x="1487488" y="204153"/>
            <a:ext cx="9144000" cy="68846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marL="342900" indent="-342900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在</a:t>
            </a:r>
            <a:r>
              <a:rPr lang="zh-CN" altLang="en-US" sz="24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肯定句中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anything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与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everything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的区别 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: </a:t>
            </a:r>
            <a:b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</a:b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400">
                <a:highlight>
                  <a:srgbClr val="FF00FF"/>
                </a:highlight>
                <a:latin typeface="Times New Roman" panose="02020603050405020304" charset="0"/>
              </a:rPr>
              <a:t>A) Anything (</a:t>
            </a:r>
            <a:r>
              <a:rPr lang="zh-CN" altLang="en-US" sz="2400" dirty="0">
                <a:highlight>
                  <a:srgbClr val="FF00FF"/>
                </a:highlight>
                <a:latin typeface="Times New Roman" panose="02020603050405020304" charset="0"/>
              </a:rPr>
              <a:t>任何事情</a:t>
            </a:r>
            <a:r>
              <a:rPr lang="en-US" altLang="zh-CN" sz="2400">
                <a:highlight>
                  <a:srgbClr val="FF00FF"/>
                </a:highlight>
                <a:latin typeface="Times New Roman" panose="02020603050405020304" charset="0"/>
              </a:rPr>
              <a:t>) </a:t>
            </a:r>
            <a:endParaRPr lang="en-US" altLang="zh-CN" sz="2400">
              <a:highlight>
                <a:srgbClr val="FF00FF"/>
              </a:highlight>
              <a:latin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charset="0"/>
              </a:rPr>
              <a:t>定义 </a:t>
            </a:r>
            <a:r>
              <a:rPr lang="en-US" altLang="zh-CN" sz="2400">
                <a:latin typeface="Times New Roman" panose="02020603050405020304" charset="0"/>
              </a:rPr>
              <a:t>: Any thing whatever; something, no matter what. </a:t>
            </a: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latin typeface="Times New Roman" panose="02020603050405020304" charset="0"/>
              </a:rPr>
              <a:t>             </a:t>
            </a:r>
            <a:r>
              <a:rPr lang="zh-CN" altLang="en-US" sz="2400" dirty="0">
                <a:latin typeface="Times New Roman" panose="02020603050405020304" charset="0"/>
              </a:rPr>
              <a:t>无论任何事情</a:t>
            </a:r>
            <a:r>
              <a:rPr lang="en-US" altLang="zh-CN" sz="2400">
                <a:latin typeface="Times New Roman" panose="02020603050405020304" charset="0"/>
              </a:rPr>
              <a:t>; </a:t>
            </a:r>
            <a:r>
              <a:rPr lang="zh-CN" altLang="en-US" sz="2400" dirty="0">
                <a:latin typeface="Times New Roman" panose="02020603050405020304" charset="0"/>
              </a:rPr>
              <a:t>事</a:t>
            </a:r>
            <a:r>
              <a:rPr lang="en-US" altLang="zh-CN" sz="2400">
                <a:latin typeface="Times New Roman" panose="02020603050405020304" charset="0"/>
              </a:rPr>
              <a:t>, </a:t>
            </a:r>
            <a:r>
              <a:rPr lang="zh-CN" altLang="en-US" sz="2400" dirty="0">
                <a:latin typeface="Times New Roman" panose="02020603050405020304" charset="0"/>
              </a:rPr>
              <a:t>无论什么</a:t>
            </a:r>
            <a:r>
              <a:rPr lang="en-US" altLang="zh-CN" sz="2400">
                <a:latin typeface="Times New Roman" panose="02020603050405020304" charset="0"/>
              </a:rPr>
              <a:t>. </a:t>
            </a: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       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例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:  Anything will be fine for me.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肯定句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) </a:t>
            </a:r>
            <a:b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</a:b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             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对我来说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,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任何事都可以的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. </a:t>
            </a:r>
            <a:endParaRPr lang="en-US" altLang="zh-CN" sz="2400">
              <a:solidFill>
                <a:srgbClr val="7030A0"/>
              </a:solidFill>
              <a:latin typeface="Times New Roman" panose="02020603050405020304" charset="0"/>
            </a:endParaRPr>
          </a:p>
          <a:p>
            <a:pPr>
              <a:lnSpc>
                <a:spcPct val="120000"/>
              </a:lnSpc>
            </a:pP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highlight>
                  <a:srgbClr val="FF00FF"/>
                </a:highlight>
                <a:latin typeface="Times New Roman" panose="02020603050405020304" charset="0"/>
              </a:rPr>
              <a:t>B) Everything (</a:t>
            </a:r>
            <a:r>
              <a:rPr lang="zh-CN" altLang="en-US" sz="2400" dirty="0">
                <a:highlight>
                  <a:srgbClr val="FF00FF"/>
                </a:highlight>
                <a:latin typeface="Times New Roman" panose="02020603050405020304" charset="0"/>
              </a:rPr>
              <a:t>所有的事情</a:t>
            </a:r>
            <a:r>
              <a:rPr lang="en-US" altLang="zh-CN" sz="2400">
                <a:highlight>
                  <a:srgbClr val="FF00FF"/>
                </a:highlight>
                <a:latin typeface="Times New Roman" panose="02020603050405020304" charset="0"/>
              </a:rPr>
              <a:t>) </a:t>
            </a: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latin typeface="Times New Roman" panose="02020603050405020304" charset="0"/>
              </a:rPr>
              <a:t>   </a:t>
            </a:r>
            <a:r>
              <a:rPr lang="zh-CN" altLang="en-US" sz="2400" dirty="0">
                <a:latin typeface="Times New Roman" panose="02020603050405020304" charset="0"/>
              </a:rPr>
              <a:t>定义 </a:t>
            </a:r>
            <a:r>
              <a:rPr lang="en-US" altLang="zh-CN" sz="2400">
                <a:latin typeface="Times New Roman" panose="02020603050405020304" charset="0"/>
              </a:rPr>
              <a:t>:  All things or all of a group of things; all. </a:t>
            </a: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latin typeface="Times New Roman" panose="02020603050405020304" charset="0"/>
              </a:rPr>
              <a:t>             </a:t>
            </a:r>
            <a:r>
              <a:rPr lang="zh-CN" altLang="en-US" sz="2400" dirty="0">
                <a:latin typeface="Times New Roman" panose="02020603050405020304" charset="0"/>
              </a:rPr>
              <a:t>所有的事情或一堆事物裡的全部</a:t>
            </a:r>
            <a:r>
              <a:rPr lang="en-US" altLang="zh-CN" sz="2400">
                <a:latin typeface="Times New Roman" panose="02020603050405020304" charset="0"/>
              </a:rPr>
              <a:t>;</a:t>
            </a:r>
            <a:r>
              <a:rPr lang="zh-CN" altLang="en-US" sz="2400" dirty="0">
                <a:latin typeface="Times New Roman" panose="02020603050405020304" charset="0"/>
              </a:rPr>
              <a:t>所有</a:t>
            </a:r>
            <a:r>
              <a:rPr lang="en-US" altLang="zh-CN" sz="2400">
                <a:latin typeface="Times New Roman" panose="02020603050405020304" charset="0"/>
              </a:rPr>
              <a:t>. </a:t>
            </a: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latin typeface="Times New Roman" panose="02020603050405020304" charset="0"/>
              </a:rPr>
              <a:t>       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例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:  Everything is on the right track.(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肯定句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) </a:t>
            </a:r>
            <a:b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</a:b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             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一切事情都上轨道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. </a:t>
            </a: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latin typeface="Times New Roman" panose="02020603050405020304" charset="0"/>
              </a:rPr>
              <a:t>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charset="0"/>
              </a:rPr>
              <a:t>Anything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是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charset="0"/>
              </a:rPr>
              <a:t>Everything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里的任何一事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charset="0"/>
              </a:rPr>
              <a:t>. </a:t>
            </a:r>
            <a:br>
              <a:rPr lang="en-US" altLang="zh-CN" sz="3200">
                <a:latin typeface="Times New Roman" panose="02020603050405020304" charset="0"/>
              </a:rPr>
            </a:br>
            <a:endParaRPr lang="en-US" altLang="zh-CN" sz="3200"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6" name="矩形 33795"/>
          <p:cNvSpPr/>
          <p:nvPr/>
        </p:nvSpPr>
        <p:spPr>
          <a:xfrm>
            <a:off x="1392555" y="674688"/>
            <a:ext cx="9144000" cy="65893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charset="0"/>
              </a:rPr>
              <a:t>**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此外** </a:t>
            </a:r>
            <a:br>
              <a:rPr lang="zh-CN" altLang="en-US" sz="2400" dirty="0">
                <a:latin typeface="Times New Roman" panose="02020603050405020304" charset="0"/>
              </a:rPr>
            </a:br>
            <a:r>
              <a:rPr lang="en-US" altLang="zh-CN" sz="2400">
                <a:highlight>
                  <a:srgbClr val="FF00FF"/>
                </a:highlight>
                <a:latin typeface="Times New Roman" panose="02020603050405020304" charset="0"/>
              </a:rPr>
              <a:t>A) Anything </a:t>
            </a: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latin typeface="Times New Roman" panose="02020603050405020304" charset="0"/>
              </a:rPr>
              <a:t>   1)</a:t>
            </a:r>
            <a:r>
              <a:rPr lang="zh-CN" altLang="en-US" sz="2400" dirty="0">
                <a:latin typeface="Times New Roman" panose="02020603050405020304" charset="0"/>
              </a:rPr>
              <a:t>可当否定 </a:t>
            </a:r>
            <a:r>
              <a:rPr lang="en-US" altLang="zh-CN" sz="2400">
                <a:latin typeface="Times New Roman" panose="02020603050405020304" charset="0"/>
              </a:rPr>
              <a:t>/ </a:t>
            </a:r>
            <a:r>
              <a:rPr lang="zh-CN" altLang="en-US" sz="2400" dirty="0">
                <a:latin typeface="Times New Roman" panose="02020603050405020304" charset="0"/>
              </a:rPr>
              <a:t>条件句用 </a:t>
            </a:r>
            <a:r>
              <a:rPr lang="en-US" altLang="zh-CN" sz="2400">
                <a:latin typeface="Times New Roman" panose="02020603050405020304" charset="0"/>
              </a:rPr>
              <a:t>: </a:t>
            </a: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latin typeface="Times New Roman" panose="02020603050405020304" charset="0"/>
              </a:rPr>
              <a:t>      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He will be in big trouble if anything goes wrong. </a:t>
            </a:r>
            <a:b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</a:b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     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如果出了岔子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,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他將会有大麻烦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. </a:t>
            </a: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latin typeface="Times New Roman" panose="02020603050405020304" charset="0"/>
              </a:rPr>
              <a:t>   2)</a:t>
            </a:r>
            <a:r>
              <a:rPr lang="zh-CN" altLang="en-US" sz="2400" dirty="0">
                <a:latin typeface="Times New Roman" panose="02020603050405020304" charset="0"/>
              </a:rPr>
              <a:t>可当疑问句用 </a:t>
            </a:r>
            <a:r>
              <a:rPr lang="en-US" altLang="zh-CN" sz="2400">
                <a:latin typeface="Times New Roman" panose="02020603050405020304" charset="0"/>
              </a:rPr>
              <a:t>: </a:t>
            </a: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latin typeface="Times New Roman" panose="02020603050405020304" charset="0"/>
              </a:rPr>
              <a:t>     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 Do you have anything for a toothache?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当代名词用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) </a:t>
            </a:r>
            <a:b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</a:b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     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你有什么東西可止牙痛的吗？</a:t>
            </a:r>
            <a:r>
              <a:rPr lang="zh-CN" altLang="en-US" sz="2400" dirty="0">
                <a:latin typeface="Times New Roman" panose="02020603050405020304" charset="0"/>
              </a:rPr>
              <a:t> </a:t>
            </a:r>
            <a:br>
              <a:rPr lang="zh-CN" altLang="en-US" sz="2400" dirty="0">
                <a:latin typeface="Times New Roman" panose="02020603050405020304" charset="0"/>
              </a:rPr>
            </a:br>
            <a:r>
              <a:rPr lang="zh-CN" altLang="en-US" sz="2400" dirty="0">
                <a:latin typeface="Times New Roman" panose="02020603050405020304" charset="0"/>
              </a:rPr>
              <a:t>    </a:t>
            </a:r>
            <a:r>
              <a:rPr lang="en-US" altLang="zh-CN" sz="2400">
                <a:latin typeface="Times New Roman" panose="02020603050405020304" charset="0"/>
              </a:rPr>
              <a:t>3)</a:t>
            </a:r>
            <a:r>
              <a:rPr lang="zh-CN" altLang="en-US" sz="2400" dirty="0">
                <a:latin typeface="Times New Roman" panose="02020603050405020304" charset="0"/>
              </a:rPr>
              <a:t>可当副词用 </a:t>
            </a:r>
            <a:r>
              <a:rPr lang="en-US" altLang="zh-CN" sz="2400">
                <a:latin typeface="Times New Roman" panose="02020603050405020304" charset="0"/>
              </a:rPr>
              <a:t>: </a:t>
            </a: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latin typeface="Times New Roman" panose="02020603050405020304" charset="0"/>
              </a:rPr>
              <a:t> </a:t>
            </a:r>
            <a:r>
              <a:rPr lang="zh-CN" altLang="en-US" sz="2400" dirty="0">
                <a:latin typeface="Times New Roman" panose="02020603050405020304" charset="0"/>
              </a:rPr>
              <a:t>定义 </a:t>
            </a:r>
            <a:r>
              <a:rPr lang="en-US" altLang="zh-CN" sz="2400">
                <a:latin typeface="Times New Roman" panose="02020603050405020304" charset="0"/>
              </a:rPr>
              <a:t>: In any degree; to any extent; in any way; at all. </a:t>
            </a: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latin typeface="Times New Roman" panose="02020603050405020304" charset="0"/>
              </a:rPr>
              <a:t>  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   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在任何等级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;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在任何程度上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;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以任何方式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;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在所有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. </a:t>
            </a:r>
            <a:b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</a:b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     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例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: Does it taste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charset="0"/>
              </a:rPr>
              <a:t>anything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 like chocolate?  </a:t>
            </a:r>
            <a:r>
              <a:rPr lang="en-US" altLang="zh-CN" sz="2400">
                <a:latin typeface="Times New Roman" panose="02020603050405020304" charset="0"/>
              </a:rPr>
              <a:t> </a:t>
            </a: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latin typeface="Times New Roman" panose="02020603050405020304" charset="0"/>
              </a:rPr>
              <a:t>              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 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嚐起來像任何巧克力口味吗？</a:t>
            </a:r>
            <a:r>
              <a:rPr lang="zh-CN" altLang="en-US" sz="3200" dirty="0">
                <a:latin typeface="Times New Roman" panose="02020603050405020304" charset="0"/>
              </a:rPr>
              <a:t> </a:t>
            </a:r>
            <a:br>
              <a:rPr lang="zh-CN" altLang="en-US" sz="3200" dirty="0">
                <a:latin typeface="Times New Roman" panose="02020603050405020304" charset="0"/>
              </a:rPr>
            </a:br>
            <a:endParaRPr lang="zh-CN" altLang="en-US" sz="3200" dirty="0"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20" name="矩形 34819"/>
          <p:cNvSpPr/>
          <p:nvPr/>
        </p:nvSpPr>
        <p:spPr>
          <a:xfrm>
            <a:off x="1452880" y="638810"/>
            <a:ext cx="9144000" cy="3487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400">
                <a:highlight>
                  <a:srgbClr val="FF00FF"/>
                </a:highlight>
                <a:latin typeface="Times New Roman" panose="02020603050405020304" charset="0"/>
              </a:rPr>
              <a:t>B) Everything </a:t>
            </a: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latin typeface="Times New Roman" panose="02020603050405020304" charset="0"/>
              </a:rPr>
              <a:t>   1)</a:t>
            </a:r>
            <a:r>
              <a:rPr lang="zh-CN" altLang="en-US" sz="2400" dirty="0">
                <a:latin typeface="Times New Roman" panose="02020603050405020304" charset="0"/>
              </a:rPr>
              <a:t>可当名词用 </a:t>
            </a:r>
            <a:r>
              <a:rPr lang="en-US" altLang="zh-CN" sz="2400">
                <a:latin typeface="Times New Roman" panose="02020603050405020304" charset="0"/>
              </a:rPr>
              <a:t>: </a:t>
            </a: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latin typeface="Times New Roman" panose="02020603050405020304" charset="0"/>
              </a:rPr>
              <a:t>       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  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例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: This news means everything to us. </a:t>
            </a:r>
            <a:b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</a:b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               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这个消息对我们意味着一切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. </a:t>
            </a:r>
            <a:r>
              <a:rPr lang="en-US" altLang="zh-CN" sz="2400">
                <a:latin typeface="Times New Roman" panose="02020603050405020304" charset="0"/>
              </a:rPr>
              <a:t>   </a:t>
            </a:r>
            <a:br>
              <a:rPr lang="en-US" altLang="zh-CN" sz="2400">
                <a:latin typeface="Times New Roman" panose="02020603050405020304" charset="0"/>
              </a:rPr>
            </a:br>
            <a:r>
              <a:rPr lang="en-US" altLang="zh-CN" sz="2400">
                <a:latin typeface="Times New Roman" panose="02020603050405020304" charset="0"/>
              </a:rPr>
              <a:t>      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   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例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: Money is his everything.   </a:t>
            </a:r>
            <a:b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</a:b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             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charset="0"/>
              </a:rPr>
              <a:t>钱是他的一切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charset="0"/>
              </a:rPr>
              <a:t>.   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charset="0"/>
              </a:rPr>
              <a:t>  </a:t>
            </a:r>
            <a:r>
              <a:rPr lang="en-US" altLang="zh-CN" sz="3200">
                <a:latin typeface="Times New Roman" panose="02020603050405020304" charset="0"/>
              </a:rPr>
              <a:t>                    </a:t>
            </a:r>
            <a:br>
              <a:rPr lang="en-US" altLang="zh-CN" sz="3200">
                <a:latin typeface="Times New Roman" panose="02020603050405020304" charset="0"/>
              </a:rPr>
            </a:br>
            <a:endParaRPr lang="zh-CN" altLang="en-US" sz="3200" dirty="0"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菱形 54"/>
          <p:cNvSpPr/>
          <p:nvPr>
            <p:custDataLst>
              <p:tags r:id="rId1"/>
            </p:custDataLst>
          </p:nvPr>
        </p:nvSpPr>
        <p:spPr>
          <a:xfrm>
            <a:off x="1190625" y="2404745"/>
            <a:ext cx="2047240" cy="2047240"/>
          </a:xfrm>
          <a:prstGeom prst="diamond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rgbClr val="282928">
              <a:shade val="50000"/>
            </a:srgbClr>
          </a:lnRef>
          <a:fillRef idx="1">
            <a:srgbClr val="282928"/>
          </a:fillRef>
          <a:effectRef idx="0">
            <a:srgbClr val="282928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813560" y="2759710"/>
            <a:ext cx="659130" cy="132334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8000" b="1" spc="6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7</a:t>
            </a:r>
            <a:endParaRPr lang="en-US" altLang="zh-CN" sz="8000" b="1" spc="6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相互代词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703100"/>
            <a:ext cx="9626400" cy="723600"/>
          </a:xfrm>
        </p:spPr>
        <p:txBody>
          <a:bodyPr/>
          <a:lstStyle/>
          <a:p>
            <a:r>
              <a:rPr lang="en-US" altLang="zh-CN"/>
              <a:t>7. </a:t>
            </a:r>
            <a:r>
              <a:rPr lang="zh-CN" altLang="en-US"/>
              <a:t>相互代词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0770" y="1807210"/>
            <a:ext cx="10030460" cy="4741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base">
              <a:lnSpc>
                <a:spcPct val="12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latin typeface="Times New Roman" panose="02020603050405020304" charset="0"/>
                <a:sym typeface="+mn-ea"/>
              </a:rPr>
              <a:t>表示</a:t>
            </a:r>
            <a:r>
              <a:rPr lang="zh-CN" altLang="en-US" sz="2800" b="1" dirty="0">
                <a:highlight>
                  <a:srgbClr val="FF00FF"/>
                </a:highlight>
                <a:latin typeface="Times New Roman" panose="02020603050405020304" charset="0"/>
                <a:sym typeface="+mn-ea"/>
              </a:rPr>
              <a:t>相互关系的</a:t>
            </a:r>
            <a:r>
              <a:rPr lang="zh-CN" altLang="en-US" sz="2800" b="1" dirty="0">
                <a:latin typeface="Times New Roman" panose="02020603050405020304" charset="0"/>
                <a:sym typeface="+mn-ea"/>
              </a:rPr>
              <a:t>代词叫做相互代词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342900" indent="-342900" algn="l" fontAlgn="base">
              <a:lnSpc>
                <a:spcPct val="12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latin typeface="Times New Roman" panose="02020603050405020304" charset="0"/>
                <a:sym typeface="+mn-ea"/>
              </a:rPr>
              <a:t>相互代词有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each other </a:t>
            </a:r>
            <a:r>
              <a:rPr lang="zh-CN" altLang="en-US" sz="2800" b="1" dirty="0">
                <a:latin typeface="Times New Roman" panose="02020603050405020304" charset="0"/>
                <a:sym typeface="+mn-ea"/>
              </a:rPr>
              <a:t>和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one another</a:t>
            </a:r>
            <a:r>
              <a:rPr lang="zh-CN" altLang="en-US" sz="2800" b="1" dirty="0">
                <a:latin typeface="Times New Roman" panose="02020603050405020304" charset="0"/>
                <a:sym typeface="+mn-ea"/>
              </a:rPr>
              <a:t>两种形式。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342900" indent="-342900" algn="l" fontAlgn="base">
              <a:lnSpc>
                <a:spcPct val="12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sym typeface="+mn-ea"/>
              </a:rPr>
              <a:t>在当代英语中，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sym typeface="+mn-ea"/>
              </a:rPr>
              <a:t>each other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sym typeface="+mn-ea"/>
              </a:rPr>
              <a:t>和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charset="0"/>
                <a:sym typeface="+mn-ea"/>
              </a:rPr>
              <a:t>one another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sym typeface="+mn-ea"/>
              </a:rPr>
              <a:t>没有什么区别。</a:t>
            </a:r>
            <a:endParaRPr lang="zh-CN" altLang="en-US" sz="2800" b="1" dirty="0">
              <a:solidFill>
                <a:srgbClr val="0070C0"/>
              </a:solidFill>
              <a:latin typeface="Times New Roman" panose="02020603050405020304" charset="0"/>
              <a:sym typeface="+mn-ea"/>
            </a:endParaRPr>
          </a:p>
          <a:p>
            <a:pPr marL="342900" indent="-342900" algn="l" fontAlgn="base">
              <a:lnSpc>
                <a:spcPct val="12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latin typeface="Times New Roman" panose="02020603050405020304" charset="0"/>
                <a:sym typeface="+mn-ea"/>
              </a:rPr>
              <a:t>相互代词可在句中作</a:t>
            </a:r>
            <a:r>
              <a:rPr lang="zh-CN" altLang="en-US" sz="2800" b="1" dirty="0">
                <a:highlight>
                  <a:srgbClr val="FF00FF"/>
                </a:highlight>
                <a:latin typeface="Times New Roman" panose="02020603050405020304" charset="0"/>
                <a:sym typeface="+mn-ea"/>
              </a:rPr>
              <a:t>宾语</a:t>
            </a:r>
            <a:r>
              <a:rPr lang="zh-CN" altLang="en-US" sz="2800" b="1" dirty="0">
                <a:latin typeface="Times New Roman" panose="02020603050405020304" charset="0"/>
                <a:sym typeface="+mn-ea"/>
              </a:rPr>
              <a:t>，</a:t>
            </a:r>
            <a:r>
              <a:rPr lang="zh-CN" altLang="en-US" sz="2800" b="1" dirty="0">
                <a:highlight>
                  <a:srgbClr val="FF00FF"/>
                </a:highlight>
                <a:latin typeface="Times New Roman" panose="02020603050405020304" charset="0"/>
                <a:sym typeface="+mn-ea"/>
              </a:rPr>
              <a:t>定语</a:t>
            </a:r>
            <a:r>
              <a:rPr lang="zh-CN" altLang="en-US" sz="2800" b="1" dirty="0">
                <a:latin typeface="Times New Roman" panose="02020603050405020304" charset="0"/>
                <a:sym typeface="+mn-ea"/>
              </a:rPr>
              <a:t>。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作定语用时，相互代词用所有格形式。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  <a:p>
            <a:pPr marL="342900" indent="-342900" algn="l" fontAlgn="base">
              <a:lnSpc>
                <a:spcPct val="12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each other—— each other’s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  <a:p>
            <a:pPr marL="342900" indent="-342900" algn="l" fontAlgn="base">
              <a:lnSpc>
                <a:spcPct val="12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one another—— one another’s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  <a:p>
            <a:pPr marL="342900" indent="-342900" algn="l" fontAlgn="base">
              <a:lnSpc>
                <a:spcPct val="12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703100"/>
            <a:ext cx="9626400" cy="723600"/>
          </a:xfrm>
        </p:spPr>
        <p:txBody>
          <a:bodyPr/>
          <a:lstStyle/>
          <a:p>
            <a:r>
              <a:rPr lang="en-US" altLang="zh-CN"/>
              <a:t>7. </a:t>
            </a:r>
            <a:r>
              <a:rPr lang="zh-CN" altLang="en-US"/>
              <a:t>相互代词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0770" y="1807210"/>
            <a:ext cx="10030460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base">
              <a:lnSpc>
                <a:spcPct val="12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r>
              <a:rPr lang="en-US" altLang="zh-CN" sz="2800" b="1">
                <a:latin typeface="Times New Roman" panose="02020603050405020304" charset="0"/>
                <a:sym typeface="+mn-ea"/>
              </a:rPr>
              <a:t>We should learn from </a:t>
            </a:r>
            <a:r>
              <a:rPr lang="en-US" altLang="zh-CN" sz="2800" b="1" u="sng">
                <a:latin typeface="Times New Roman" panose="02020603050405020304" charset="0"/>
                <a:sym typeface="+mn-ea"/>
              </a:rPr>
              <a:t>each other / one another</a:t>
            </a:r>
            <a:r>
              <a:rPr lang="en-US" altLang="zh-CN" sz="2800" b="1">
                <a:latin typeface="Times New Roman" panose="02020603050405020304" charset="0"/>
                <a:sym typeface="+mn-ea"/>
              </a:rPr>
              <a:t>.</a:t>
            </a:r>
            <a:r>
              <a:rPr lang="zh-CN" altLang="en-US" sz="2800" b="1" dirty="0">
                <a:latin typeface="Times New Roman" panose="02020603050405020304" charset="0"/>
                <a:sym typeface="+mn-ea"/>
              </a:rPr>
              <a:t>作宾语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 marL="342900" indent="-342900" algn="l" fontAlgn="base">
              <a:lnSpc>
                <a:spcPct val="12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r>
              <a:rPr lang="en-US" altLang="zh-CN" sz="2800" b="1">
                <a:latin typeface="Times New Roman" panose="02020603050405020304" charset="0"/>
                <a:sym typeface="+mn-ea"/>
              </a:rPr>
              <a:t>Do you often write to </a:t>
            </a:r>
            <a:r>
              <a:rPr lang="en-US" altLang="zh-CN" sz="2800" b="1" u="sng">
                <a:latin typeface="Times New Roman" panose="02020603050405020304" charset="0"/>
                <a:sym typeface="+mn-ea"/>
              </a:rPr>
              <a:t>each other / one another</a:t>
            </a:r>
            <a:r>
              <a:rPr lang="en-US" altLang="zh-CN" sz="2800" b="1">
                <a:latin typeface="Times New Roman" panose="02020603050405020304" charset="0"/>
                <a:sym typeface="+mn-ea"/>
              </a:rPr>
              <a:t>? </a:t>
            </a:r>
            <a:r>
              <a:rPr lang="zh-CN" altLang="en-US" sz="2800" b="1" dirty="0">
                <a:latin typeface="Times New Roman" panose="02020603050405020304" charset="0"/>
                <a:sym typeface="+mn-ea"/>
              </a:rPr>
              <a:t>作宾语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 marL="342900" indent="-342900" algn="l" fontAlgn="base">
              <a:lnSpc>
                <a:spcPct val="12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r>
              <a:rPr lang="en-US" altLang="zh-CN" sz="2800" b="1">
                <a:latin typeface="Times New Roman" panose="02020603050405020304" charset="0"/>
                <a:sym typeface="+mn-ea"/>
              </a:rPr>
              <a:t>We often borrow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each other's / one another's</a:t>
            </a:r>
            <a:r>
              <a:rPr lang="en-US" altLang="zh-CN" sz="2800" b="1">
                <a:latin typeface="Times New Roman" panose="02020603050405020304" charset="0"/>
                <a:sym typeface="+mn-ea"/>
              </a:rPr>
              <a:t> books</a:t>
            </a:r>
            <a:r>
              <a:rPr lang="zh-CN" altLang="en-US" sz="2800" b="1" dirty="0">
                <a:latin typeface="Times New Roman" panose="02020603050405020304" charset="0"/>
                <a:sym typeface="+mn-ea"/>
              </a:rPr>
              <a:t>．（作定语）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 marL="342900" indent="-342900" algn="l" fontAlgn="base">
              <a:lnSpc>
                <a:spcPct val="120000"/>
              </a:lnSpc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</a:pPr>
            <a:r>
              <a:rPr lang="en-US" altLang="zh-CN" sz="2800" b="1">
                <a:latin typeface="Times New Roman" panose="02020603050405020304" charset="0"/>
                <a:sym typeface="+mn-ea"/>
              </a:rPr>
              <a:t>The students corrected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each other's / one another's</a:t>
            </a:r>
            <a:r>
              <a:rPr lang="en-US" altLang="zh-CN" sz="2800" b="1">
                <a:latin typeface="Times New Roman" panose="02020603050405020304" charset="0"/>
                <a:sym typeface="+mn-ea"/>
              </a:rPr>
              <a:t> mistakes in their homework</a:t>
            </a:r>
            <a:r>
              <a:rPr lang="zh-CN" altLang="en-US" sz="2800" b="1" dirty="0">
                <a:latin typeface="Times New Roman" panose="02020603050405020304" charset="0"/>
                <a:sym typeface="+mn-ea"/>
              </a:rPr>
              <a:t>．（作定语）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文本占位符 64513"/>
          <p:cNvSpPr>
            <a:spLocks noGrp="1" noRot="1"/>
          </p:cNvSpPr>
          <p:nvPr>
            <p:ph type="body" idx="1"/>
          </p:nvPr>
        </p:nvSpPr>
        <p:spPr/>
        <p:txBody>
          <a:bodyPr/>
          <a:p>
            <a:pPr marL="609600" indent="-609600"/>
            <a:r>
              <a:rPr lang="en-US" altLang="zh-CN" sz="2800" b="1">
                <a:latin typeface="Times New Roman" panose="02020603050405020304" charset="0"/>
              </a:rPr>
              <a:t>They visited ____ home.</a:t>
            </a:r>
            <a:endParaRPr lang="en-US" altLang="zh-CN" sz="2800" b="1">
              <a:latin typeface="Times New Roman" panose="02020603050405020304" charset="0"/>
            </a:endParaRPr>
          </a:p>
          <a:p>
            <a:pPr marL="609600" indent="-609600"/>
            <a:r>
              <a:rPr lang="en-US" altLang="zh-CN" sz="2800" b="1">
                <a:latin typeface="Times New Roman" panose="02020603050405020304" charset="0"/>
              </a:rPr>
              <a:t>  A. each other         B. each other’s         C. each others’</a:t>
            </a:r>
            <a:endParaRPr lang="en-US" altLang="zh-CN" sz="2800" b="1">
              <a:latin typeface="Times New Roman" panose="02020603050405020304" charset="0"/>
            </a:endParaRPr>
          </a:p>
          <a:p>
            <a:pPr marL="609600" indent="-609600"/>
            <a:r>
              <a:rPr lang="en-US" altLang="zh-CN" sz="2800" b="1">
                <a:latin typeface="Times New Roman" panose="02020603050405020304" charset="0"/>
              </a:rPr>
              <a:t>2. We should help ______.</a:t>
            </a:r>
            <a:endParaRPr lang="en-US" altLang="zh-CN" sz="2800" b="1">
              <a:latin typeface="Times New Roman" panose="02020603050405020304" charset="0"/>
            </a:endParaRPr>
          </a:p>
          <a:p>
            <a:pPr marL="609600" indent="-609600"/>
            <a:r>
              <a:rPr lang="en-US" altLang="zh-CN" sz="2800" b="1">
                <a:latin typeface="Times New Roman" panose="02020603050405020304" charset="0"/>
              </a:rPr>
              <a:t>  A. each other        B. each other’s         C. each others’</a:t>
            </a:r>
            <a:endParaRPr lang="en-US" altLang="zh-CN" sz="2800" b="1">
              <a:latin typeface="Times New Roman" panose="02020603050405020304" charset="0"/>
            </a:endParaRPr>
          </a:p>
          <a:p>
            <a:pPr marL="609600" indent="-609600"/>
            <a:endParaRPr lang="en-US" altLang="zh-CN" sz="2800" b="1" dirty="0">
              <a:latin typeface="Times New Roman" panose="02020603050405020304" charset="0"/>
            </a:endParaRPr>
          </a:p>
        </p:txBody>
      </p:sp>
      <p:sp>
        <p:nvSpPr>
          <p:cNvPr id="64515" name="文本框 64514"/>
          <p:cNvSpPr txBox="1"/>
          <p:nvPr/>
        </p:nvSpPr>
        <p:spPr>
          <a:xfrm>
            <a:off x="3668395" y="1080453"/>
            <a:ext cx="5384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600">
                <a:solidFill>
                  <a:srgbClr val="FF0066"/>
                </a:solidFill>
                <a:latin typeface="Arial Black" panose="020B0A04020102020204" pitchFamily="34" charset="0"/>
              </a:rPr>
              <a:t>B</a:t>
            </a:r>
            <a:endParaRPr lang="en-US" altLang="zh-CN" sz="3600">
              <a:solidFill>
                <a:srgbClr val="FF0066"/>
              </a:solidFill>
              <a:latin typeface="Arial Black" panose="020B0A04020102020204" pitchFamily="34" charset="0"/>
            </a:endParaRPr>
          </a:p>
        </p:txBody>
      </p:sp>
      <p:sp>
        <p:nvSpPr>
          <p:cNvPr id="64516" name="文本框 64515"/>
          <p:cNvSpPr txBox="1"/>
          <p:nvPr/>
        </p:nvSpPr>
        <p:spPr>
          <a:xfrm>
            <a:off x="4779963" y="2257108"/>
            <a:ext cx="5384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600">
                <a:solidFill>
                  <a:srgbClr val="FF0066"/>
                </a:solidFill>
                <a:latin typeface="Arial Black" panose="020B0A04020102020204" pitchFamily="34" charset="0"/>
              </a:rPr>
              <a:t>A</a:t>
            </a:r>
            <a:endParaRPr lang="en-US" altLang="zh-CN" sz="3600">
              <a:solidFill>
                <a:srgbClr val="FF0066"/>
              </a:solidFill>
              <a:latin typeface="Arial Black" panose="020B0A040201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wheel spokes="4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  <p:bldP spid="645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1067590"/>
            <a:ext cx="9626400" cy="723600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人称代词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4165" y="1957705"/>
            <a:ext cx="30149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Wingdings" panose="05000000000000000000" charset="0"/>
              <a:buChar char="p"/>
            </a:pPr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人称代词的用法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92010" y="518160"/>
            <a:ext cx="4692015" cy="1273175"/>
          </a:xfrm>
          <a:prstGeom prst="rect">
            <a:avLst/>
          </a:prstGeom>
        </p:spPr>
      </p:pic>
      <p:grpSp>
        <p:nvGrpSpPr>
          <p:cNvPr id="256" name="图形 254"/>
          <p:cNvGrpSpPr/>
          <p:nvPr/>
        </p:nvGrpSpPr>
        <p:grpSpPr>
          <a:xfrm rot="0">
            <a:off x="1772920" y="2650490"/>
            <a:ext cx="9251950" cy="3574415"/>
            <a:chOff x="4119562" y="2576512"/>
            <a:chExt cx="3948112" cy="2778548"/>
          </a:xfrm>
        </p:grpSpPr>
        <p:sp>
          <p:nvSpPr>
            <p:cNvPr id="257" name="任意多边形: 形状 256"/>
            <p:cNvSpPr/>
            <p:nvPr/>
          </p:nvSpPr>
          <p:spPr>
            <a:xfrm>
              <a:off x="4119562" y="2576512"/>
              <a:ext cx="3948112" cy="2778548"/>
            </a:xfrm>
            <a:custGeom>
              <a:avLst/>
              <a:gdLst>
                <a:gd name="connsiteX0" fmla="*/ 3948113 w 3948112"/>
                <a:gd name="connsiteY0" fmla="*/ 1705928 h 1705927"/>
                <a:gd name="connsiteX1" fmla="*/ 0 w 3948112"/>
                <a:gd name="connsiteY1" fmla="*/ 1705928 h 1705927"/>
                <a:gd name="connsiteX2" fmla="*/ 0 w 3948112"/>
                <a:gd name="connsiteY2" fmla="*/ 220980 h 1705927"/>
                <a:gd name="connsiteX3" fmla="*/ 220980 w 3948112"/>
                <a:gd name="connsiteY3" fmla="*/ 0 h 1705927"/>
                <a:gd name="connsiteX4" fmla="*/ 3727133 w 3948112"/>
                <a:gd name="connsiteY4" fmla="*/ 0 h 1705927"/>
                <a:gd name="connsiteX5" fmla="*/ 3948113 w 3948112"/>
                <a:gd name="connsiteY5" fmla="*/ 220980 h 1705927"/>
                <a:gd name="connsiteX6" fmla="*/ 3948113 w 3948112"/>
                <a:gd name="connsiteY6" fmla="*/ 1705928 h 170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8112" h="1705927">
                  <a:moveTo>
                    <a:pt x="3948113" y="1705928"/>
                  </a:moveTo>
                  <a:lnTo>
                    <a:pt x="0" y="1705928"/>
                  </a:lnTo>
                  <a:lnTo>
                    <a:pt x="0" y="220980"/>
                  </a:lnTo>
                  <a:cubicBezTo>
                    <a:pt x="0" y="99060"/>
                    <a:pt x="99060" y="0"/>
                    <a:pt x="220980" y="0"/>
                  </a:cubicBezTo>
                  <a:lnTo>
                    <a:pt x="3727133" y="0"/>
                  </a:lnTo>
                  <a:cubicBezTo>
                    <a:pt x="3848100" y="0"/>
                    <a:pt x="3948113" y="99060"/>
                    <a:pt x="3948113" y="220980"/>
                  </a:cubicBezTo>
                  <a:lnTo>
                    <a:pt x="3948113" y="1705928"/>
                  </a:lnTo>
                  <a:close/>
                </a:path>
              </a:pathLst>
            </a:custGeom>
            <a:solidFill>
              <a:srgbClr val="257C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8" name="任意多边形: 形状 257"/>
            <p:cNvSpPr/>
            <p:nvPr/>
          </p:nvSpPr>
          <p:spPr>
            <a:xfrm>
              <a:off x="4266246" y="3211555"/>
              <a:ext cx="2771774" cy="1070884"/>
            </a:xfrm>
            <a:custGeom>
              <a:avLst/>
              <a:gdLst>
                <a:gd name="connsiteX0" fmla="*/ 0 w 2771774"/>
                <a:gd name="connsiteY0" fmla="*/ 1070884 h 1070884"/>
                <a:gd name="connsiteX1" fmla="*/ 790575 w 2771774"/>
                <a:gd name="connsiteY1" fmla="*/ 274 h 1070884"/>
                <a:gd name="connsiteX2" fmla="*/ 1871663 w 2771774"/>
                <a:gd name="connsiteY2" fmla="*/ 424137 h 1070884"/>
                <a:gd name="connsiteX3" fmla="*/ 2771775 w 2771774"/>
                <a:gd name="connsiteY3" fmla="*/ 1069932 h 1070884"/>
                <a:gd name="connsiteX4" fmla="*/ 0 w 2771774"/>
                <a:gd name="connsiteY4" fmla="*/ 1069932 h 107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774" h="1070884">
                  <a:moveTo>
                    <a:pt x="0" y="1070884"/>
                  </a:moveTo>
                  <a:cubicBezTo>
                    <a:pt x="0" y="1070884"/>
                    <a:pt x="471488" y="14562"/>
                    <a:pt x="790575" y="274"/>
                  </a:cubicBezTo>
                  <a:cubicBezTo>
                    <a:pt x="1109663" y="-14013"/>
                    <a:pt x="1462088" y="535579"/>
                    <a:pt x="1871663" y="424137"/>
                  </a:cubicBezTo>
                  <a:cubicBezTo>
                    <a:pt x="2267903" y="316504"/>
                    <a:pt x="2771775" y="1069932"/>
                    <a:pt x="2771775" y="1069932"/>
                  </a:cubicBezTo>
                  <a:lnTo>
                    <a:pt x="0" y="1069932"/>
                  </a:lnTo>
                  <a:close/>
                </a:path>
              </a:pathLst>
            </a:custGeom>
            <a:solidFill>
              <a:srgbClr val="2784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9" name="任意多边形: 形状 258"/>
            <p:cNvSpPr/>
            <p:nvPr/>
          </p:nvSpPr>
          <p:spPr>
            <a:xfrm>
              <a:off x="4852034" y="2989897"/>
              <a:ext cx="3215639" cy="1292542"/>
            </a:xfrm>
            <a:custGeom>
              <a:avLst/>
              <a:gdLst>
                <a:gd name="connsiteX0" fmla="*/ 0 w 3215639"/>
                <a:gd name="connsiteY0" fmla="*/ 1292543 h 1292542"/>
                <a:gd name="connsiteX1" fmla="*/ 540068 w 3215639"/>
                <a:gd name="connsiteY1" fmla="*/ 840105 h 1292542"/>
                <a:gd name="connsiteX2" fmla="*/ 1368743 w 3215639"/>
                <a:gd name="connsiteY2" fmla="*/ 959168 h 1292542"/>
                <a:gd name="connsiteX3" fmla="*/ 2462213 w 3215639"/>
                <a:gd name="connsiteY3" fmla="*/ 0 h 1292542"/>
                <a:gd name="connsiteX4" fmla="*/ 3215640 w 3215639"/>
                <a:gd name="connsiteY4" fmla="*/ 780098 h 1292542"/>
                <a:gd name="connsiteX5" fmla="*/ 3215640 w 3215639"/>
                <a:gd name="connsiteY5" fmla="*/ 1292543 h 1292542"/>
                <a:gd name="connsiteX6" fmla="*/ 0 w 3215639"/>
                <a:gd name="connsiteY6" fmla="*/ 1292543 h 129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5639" h="1292542">
                  <a:moveTo>
                    <a:pt x="0" y="1292543"/>
                  </a:moveTo>
                  <a:cubicBezTo>
                    <a:pt x="0" y="1292543"/>
                    <a:pt x="124777" y="878205"/>
                    <a:pt x="540068" y="840105"/>
                  </a:cubicBezTo>
                  <a:cubicBezTo>
                    <a:pt x="955357" y="802005"/>
                    <a:pt x="1166812" y="987743"/>
                    <a:pt x="1368743" y="959168"/>
                  </a:cubicBezTo>
                  <a:cubicBezTo>
                    <a:pt x="2141220" y="852487"/>
                    <a:pt x="2122170" y="0"/>
                    <a:pt x="2462213" y="0"/>
                  </a:cubicBezTo>
                  <a:cubicBezTo>
                    <a:pt x="2828925" y="0"/>
                    <a:pt x="2793683" y="769620"/>
                    <a:pt x="3215640" y="780098"/>
                  </a:cubicBezTo>
                  <a:lnTo>
                    <a:pt x="3215640" y="1292543"/>
                  </a:lnTo>
                  <a:lnTo>
                    <a:pt x="0" y="1292543"/>
                  </a:lnTo>
                  <a:close/>
                </a:path>
              </a:pathLst>
            </a:custGeom>
            <a:solidFill>
              <a:srgbClr val="268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0" name="任意多边形: 形状 259"/>
            <p:cNvSpPr/>
            <p:nvPr/>
          </p:nvSpPr>
          <p:spPr>
            <a:xfrm>
              <a:off x="4119562" y="3398480"/>
              <a:ext cx="1765934" cy="883959"/>
            </a:xfrm>
            <a:custGeom>
              <a:avLst/>
              <a:gdLst>
                <a:gd name="connsiteX0" fmla="*/ 0 w 1765934"/>
                <a:gd name="connsiteY0" fmla="*/ 992 h 883959"/>
                <a:gd name="connsiteX1" fmla="*/ 460058 w 1765934"/>
                <a:gd name="connsiteY1" fmla="*/ 162917 h 883959"/>
                <a:gd name="connsiteX2" fmla="*/ 732473 w 1765934"/>
                <a:gd name="connsiteY2" fmla="*/ 731559 h 883959"/>
                <a:gd name="connsiteX3" fmla="*/ 1351598 w 1765934"/>
                <a:gd name="connsiteY3" fmla="*/ 731559 h 883959"/>
                <a:gd name="connsiteX4" fmla="*/ 1765935 w 1765934"/>
                <a:gd name="connsiteY4" fmla="*/ 883959 h 883959"/>
                <a:gd name="connsiteX5" fmla="*/ 0 w 1765934"/>
                <a:gd name="connsiteY5" fmla="*/ 883959 h 883959"/>
                <a:gd name="connsiteX6" fmla="*/ 0 w 1765934"/>
                <a:gd name="connsiteY6" fmla="*/ 992 h 88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5934" h="883959">
                  <a:moveTo>
                    <a:pt x="0" y="992"/>
                  </a:moveTo>
                  <a:cubicBezTo>
                    <a:pt x="0" y="992"/>
                    <a:pt x="239078" y="-22821"/>
                    <a:pt x="460058" y="162917"/>
                  </a:cubicBezTo>
                  <a:cubicBezTo>
                    <a:pt x="681038" y="348654"/>
                    <a:pt x="508635" y="623927"/>
                    <a:pt x="732473" y="731559"/>
                  </a:cubicBezTo>
                  <a:cubicBezTo>
                    <a:pt x="956310" y="839192"/>
                    <a:pt x="1194435" y="717272"/>
                    <a:pt x="1351598" y="731559"/>
                  </a:cubicBezTo>
                  <a:cubicBezTo>
                    <a:pt x="1628775" y="756324"/>
                    <a:pt x="1765935" y="883959"/>
                    <a:pt x="1765935" y="883959"/>
                  </a:cubicBezTo>
                  <a:lnTo>
                    <a:pt x="0" y="883959"/>
                  </a:lnTo>
                  <a:lnTo>
                    <a:pt x="0" y="992"/>
                  </a:lnTo>
                  <a:close/>
                </a:path>
              </a:pathLst>
            </a:custGeom>
            <a:solidFill>
              <a:srgbClr val="2A8E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2" name="文本框 11" descr="7b0a202020202262756c6c6574223a20227b5c2263617465676f727949645c223a31303030362c5c2274656d706c61746549645c223a32303233313438317d220a7d0a"/>
          <p:cNvSpPr txBox="1"/>
          <p:nvPr/>
        </p:nvSpPr>
        <p:spPr>
          <a:xfrm>
            <a:off x="2196465" y="2670175"/>
            <a:ext cx="8404860" cy="3535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（</a:t>
            </a:r>
            <a:r>
              <a:rPr lang="en-US" altLang="zh-CN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2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）人称代词的</a:t>
            </a:r>
            <a:r>
              <a:rPr lang="zh-CN" altLang="en-US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宾格</a:t>
            </a:r>
            <a:r>
              <a:rPr lang="zh-CN" altLang="en-US" sz="2400" b="1" spc="200">
                <a:solidFill>
                  <a:schemeClr val="bg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可用作</a:t>
            </a:r>
            <a:r>
              <a:rPr lang="zh-CN" altLang="en-US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宾语</a:t>
            </a:r>
            <a:r>
              <a:rPr lang="zh-CN" altLang="en-US" sz="2400" b="1" spc="20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。</a:t>
            </a:r>
            <a:endParaRPr lang="zh-CN" altLang="en-US" sz="2400" b="1" spc="20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如</a:t>
            </a:r>
            <a:r>
              <a:rPr lang="en-US" altLang="zh-CN" sz="24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: </a:t>
            </a:r>
            <a:r>
              <a:rPr lang="en-US" altLang="zh-CN" sz="28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I don’t like </a:t>
            </a:r>
            <a:r>
              <a:rPr lang="en-US" altLang="zh-CN" sz="2800" b="1" u="sng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him</a:t>
            </a:r>
            <a:r>
              <a:rPr lang="en-US" altLang="zh-CN" sz="28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.</a:t>
            </a:r>
            <a:endParaRPr lang="en-US" altLang="zh-CN" sz="28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indent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8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    He gives </a:t>
            </a:r>
            <a:r>
              <a:rPr lang="en-US" altLang="zh-CN" sz="2800" b="1" u="sng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me</a:t>
            </a:r>
            <a:r>
              <a:rPr lang="en-US" altLang="zh-CN" sz="28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an apple.</a:t>
            </a:r>
            <a:endParaRPr lang="en-US" altLang="zh-CN" sz="28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indent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8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    The child make </a:t>
            </a:r>
            <a:r>
              <a:rPr lang="en-US" altLang="zh-CN" sz="2800" b="1" u="sng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you</a:t>
            </a:r>
            <a:r>
              <a:rPr lang="en-US" altLang="zh-CN" sz="28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happy.</a:t>
            </a:r>
            <a:endParaRPr lang="en-US" altLang="zh-CN" sz="28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indent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800" b="1" spc="200">
                <a:solidFill>
                  <a:srgbClr val="FFC000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小隶书简" panose="02010600000101010101" charset="-128"/>
              </a:rPr>
              <a:t>     Lily told us that the flowers were red.</a:t>
            </a:r>
            <a:endParaRPr lang="en-US" altLang="zh-CN" sz="2800" b="1" spc="200">
              <a:solidFill>
                <a:srgbClr val="FFC000"/>
              </a:solidFill>
              <a:uFillTx/>
              <a:latin typeface="汉仪粗圆简" panose="02010600000101010101" charset="-122"/>
              <a:ea typeface="汉仪粗圆简" panose="02010600000101010101" charset="-122"/>
              <a:cs typeface="汉仪小隶书简" panose="02010600000101010101" charset="-128"/>
            </a:endParaRPr>
          </a:p>
          <a:p>
            <a:pPr indent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2400" spc="200">
              <a:solidFill>
                <a:schemeClr val="accent5">
                  <a:lumMod val="40000"/>
                  <a:lumOff val="60000"/>
                </a:schemeClr>
              </a:solidFill>
              <a:uFillTx/>
              <a:ea typeface="汉仪夏日体W" panose="00020600040101010101" charset="-122"/>
              <a:cs typeface="+mn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21910" y="518315"/>
            <a:ext cx="9626400" cy="723600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人称代词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10005" y="1242060"/>
            <a:ext cx="196850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Wingdings" panose="05000000000000000000" charset="0"/>
              <a:buChar char="p"/>
            </a:pPr>
            <a:r>
              <a:rPr lang="en-US"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 it </a:t>
            </a:r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的用法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92010" y="518160"/>
            <a:ext cx="4692015" cy="1273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2025" y="1903095"/>
            <a:ext cx="9548495" cy="459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用作</a:t>
            </a:r>
            <a:r>
              <a:rPr lang="zh-CN" altLang="en-GB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代词</a:t>
            </a:r>
            <a:endParaRPr lang="zh-CN" altLang="en-GB" sz="2200" b="1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GB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人称代词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it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可以用来代替一个</a:t>
            </a:r>
            <a:r>
              <a:rPr lang="zh-CN" altLang="en-US" sz="2200" b="1" u="sng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名词、短语、句子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，以免重复。</a:t>
            </a:r>
            <a:endParaRPr lang="zh-CN" altLang="en-US" sz="2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449580">
              <a:lnSpc>
                <a:spcPct val="12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(1)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特指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刚提到过的同一事物  （同一）</a:t>
            </a:r>
            <a:endParaRPr lang="zh-CN" altLang="en-US" sz="22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449580">
              <a:lnSpc>
                <a:spcPct val="120000"/>
              </a:lnSpc>
            </a:pPr>
            <a:r>
              <a:rPr lang="en-US" altLang="zh-CN" sz="2200" b="1" dirty="0">
                <a:latin typeface="Arial" panose="020B0604020202020204" pitchFamily="34" charset="0"/>
                <a:sym typeface="+mn-ea"/>
              </a:rPr>
              <a:t>This is my new car. I bought </a:t>
            </a:r>
            <a:r>
              <a:rPr lang="en-US" altLang="zh-CN" sz="2200" b="1" u="sng" dirty="0">
                <a:latin typeface="Arial" panose="020B0604020202020204" pitchFamily="34" charset="0"/>
                <a:sym typeface="+mn-ea"/>
              </a:rPr>
              <a:t>it</a:t>
            </a:r>
            <a:r>
              <a:rPr lang="en-US" altLang="zh-CN" sz="2200" b="1" dirty="0">
                <a:latin typeface="Arial" panose="020B0604020202020204" pitchFamily="34" charset="0"/>
                <a:sym typeface="+mn-ea"/>
              </a:rPr>
              <a:t> yesterday.</a:t>
            </a:r>
            <a:endParaRPr lang="en-US" altLang="zh-CN" sz="2200" b="1" dirty="0">
              <a:latin typeface="Arial" panose="020B0604020202020204" pitchFamily="34" charset="0"/>
            </a:endParaRPr>
          </a:p>
          <a:p>
            <a:pPr indent="449580">
              <a:lnSpc>
                <a:spcPct val="12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(2) 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指动物或不考虑性别的婴儿</a:t>
            </a:r>
            <a:endParaRPr lang="zh-CN" altLang="en-US" sz="2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449580">
              <a:lnSpc>
                <a:spcPct val="120000"/>
              </a:lnSpc>
            </a:pPr>
            <a:r>
              <a:rPr lang="en-US" altLang="zh-CN" sz="2200" b="1" dirty="0">
                <a:latin typeface="Arial" panose="020B0604020202020204" pitchFamily="34" charset="0"/>
                <a:sym typeface="+mn-ea"/>
              </a:rPr>
              <a:t>Where is the cat? 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It</a:t>
            </a:r>
            <a:r>
              <a:rPr lang="en-US" altLang="zh-CN" sz="2200" b="1" dirty="0">
                <a:latin typeface="Arial" panose="020B0604020202020204" pitchFamily="34" charset="0"/>
                <a:sym typeface="+mn-ea"/>
              </a:rPr>
              <a:t>’s under the bed. </a:t>
            </a:r>
            <a:endParaRPr lang="en-US" altLang="zh-CN" sz="2200" dirty="0">
              <a:latin typeface="Arial" panose="020B0604020202020204" pitchFamily="34" charset="0"/>
            </a:endParaRPr>
          </a:p>
          <a:p>
            <a:pPr indent="449580">
              <a:lnSpc>
                <a:spcPct val="120000"/>
              </a:lnSpc>
            </a:pPr>
            <a:r>
              <a:rPr lang="en-US" altLang="zh-CN" sz="2200" b="1" dirty="0">
                <a:latin typeface="Arial" panose="020B0604020202020204" pitchFamily="34" charset="0"/>
                <a:sym typeface="+mn-ea"/>
              </a:rPr>
              <a:t>The baby cried when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it </a:t>
            </a:r>
            <a:r>
              <a:rPr lang="en-US" altLang="zh-CN" sz="2200" b="1" dirty="0">
                <a:latin typeface="Arial" panose="020B0604020202020204" pitchFamily="34" charset="0"/>
                <a:sym typeface="+mn-ea"/>
              </a:rPr>
              <a:t>was hungry. </a:t>
            </a:r>
            <a:endParaRPr lang="en-US" altLang="zh-CN" sz="2200" b="1" dirty="0">
              <a:latin typeface="Arial" panose="020B0604020202020204" pitchFamily="34" charset="0"/>
            </a:endParaRPr>
          </a:p>
          <a:p>
            <a:pPr indent="449580">
              <a:lnSpc>
                <a:spcPct val="120000"/>
              </a:lnSpc>
            </a:pPr>
            <a:r>
              <a:rPr lang="en-US" altLang="zh-CN" sz="2200" b="1" dirty="0">
                <a:latin typeface="Arial" panose="020B0604020202020204" pitchFamily="34" charset="0"/>
                <a:sym typeface="+mn-ea"/>
              </a:rPr>
              <a:t>(3) </a:t>
            </a:r>
            <a:r>
              <a:rPr lang="zh-CN" altLang="en-US" sz="2200" b="1" dirty="0">
                <a:latin typeface="Arial" panose="020B0604020202020204" pitchFamily="34" charset="0"/>
                <a:sym typeface="+mn-ea"/>
              </a:rPr>
              <a:t>在情景中确认某人或事物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（不知性别的人）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  </a:t>
            </a:r>
            <a:endParaRPr lang="zh-CN" altLang="en-US" sz="2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449580">
              <a:lnSpc>
                <a:spcPct val="120000"/>
              </a:lnSpc>
            </a:pPr>
            <a:r>
              <a:rPr lang="zh-CN" altLang="en-US" sz="2200" b="1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2200" b="1" dirty="0">
                <a:latin typeface="Arial" panose="020B0604020202020204" pitchFamily="34" charset="0"/>
                <a:sym typeface="+mn-ea"/>
              </a:rPr>
              <a:t>Who is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it</a:t>
            </a:r>
            <a:r>
              <a:rPr lang="en-US" altLang="zh-CN" sz="2200" b="1" dirty="0">
                <a:latin typeface="Arial" panose="020B0604020202020204" pitchFamily="34" charset="0"/>
                <a:sym typeface="+mn-ea"/>
              </a:rPr>
              <a:t>? 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It</a:t>
            </a:r>
            <a:r>
              <a:rPr lang="en-US" altLang="zh-CN" sz="2200" b="1" dirty="0">
                <a:latin typeface="Arial" panose="020B0604020202020204" pitchFamily="34" charset="0"/>
                <a:sym typeface="+mn-ea"/>
              </a:rPr>
              <a:t>’s me. (</a:t>
            </a:r>
            <a:r>
              <a:rPr lang="zh-CN" altLang="en-US" sz="2200" b="1" dirty="0">
                <a:latin typeface="Arial" panose="020B0604020202020204" pitchFamily="34" charset="0"/>
                <a:sym typeface="+mn-ea"/>
              </a:rPr>
              <a:t>敲门</a:t>
            </a:r>
            <a:r>
              <a:rPr lang="en-US" altLang="zh-CN" sz="2200" b="1" dirty="0">
                <a:latin typeface="Arial" panose="020B0604020202020204" pitchFamily="34" charset="0"/>
                <a:sym typeface="+mn-ea"/>
              </a:rPr>
              <a:t>)    </a:t>
            </a:r>
            <a:endParaRPr lang="en-US" altLang="zh-CN" sz="2200" b="1" dirty="0">
              <a:latin typeface="Arial" panose="020B0604020202020204" pitchFamily="34" charset="0"/>
            </a:endParaRPr>
          </a:p>
          <a:p>
            <a:pPr indent="449580">
              <a:lnSpc>
                <a:spcPct val="120000"/>
              </a:lnSpc>
            </a:pPr>
            <a:r>
              <a:rPr lang="en-US" altLang="zh-CN" sz="2200" b="1" dirty="0">
                <a:latin typeface="Arial" panose="020B0604020202020204" pitchFamily="34" charset="0"/>
                <a:sym typeface="+mn-ea"/>
              </a:rPr>
              <a:t>  ---Who’s 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it </a:t>
            </a:r>
            <a:r>
              <a:rPr lang="en-US" altLang="zh-CN" sz="2200" b="1" dirty="0">
                <a:latin typeface="Arial" panose="020B0604020202020204" pitchFamily="34" charset="0"/>
                <a:sym typeface="+mn-ea"/>
              </a:rPr>
              <a:t>over there? </a:t>
            </a:r>
            <a:endParaRPr lang="en-US" altLang="zh-CN" sz="2200" b="1" dirty="0">
              <a:latin typeface="Arial" panose="020B0604020202020204" pitchFamily="34" charset="0"/>
            </a:endParaRPr>
          </a:p>
          <a:p>
            <a:pPr indent="449580">
              <a:lnSpc>
                <a:spcPct val="120000"/>
              </a:lnSpc>
            </a:pPr>
            <a:r>
              <a:rPr lang="en-US" altLang="zh-CN" sz="2200" b="1" dirty="0">
                <a:latin typeface="Arial" panose="020B0604020202020204" pitchFamily="34" charset="0"/>
                <a:sym typeface="+mn-ea"/>
              </a:rPr>
              <a:t>  ---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It</a:t>
            </a:r>
            <a:r>
              <a:rPr lang="en-US" altLang="zh-CN" sz="2200" b="1" dirty="0">
                <a:latin typeface="Arial" panose="020B0604020202020204" pitchFamily="34" charset="0"/>
                <a:sym typeface="+mn-ea"/>
              </a:rPr>
              <a:t>’s the milkman.</a:t>
            </a:r>
            <a:r>
              <a:rPr lang="en-US" altLang="zh-CN" sz="2200" dirty="0">
                <a:latin typeface="Arial" panose="020B0604020202020204" pitchFamily="34" charset="0"/>
                <a:sym typeface="+mn-ea"/>
              </a:rPr>
              <a:t> </a:t>
            </a:r>
            <a:endParaRPr lang="en-US" altLang="zh-CN" sz="220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901555" y="1018540"/>
            <a:ext cx="319405" cy="772160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21910" y="518315"/>
            <a:ext cx="9626400" cy="723600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人称代词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10005" y="1242060"/>
            <a:ext cx="196850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Wingdings" panose="05000000000000000000" charset="0"/>
              <a:buChar char="p"/>
            </a:pPr>
            <a:r>
              <a:rPr lang="en-US"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 it </a:t>
            </a:r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的用法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92010" y="518160"/>
            <a:ext cx="4692015" cy="1273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2345" y="1903095"/>
            <a:ext cx="9548495" cy="3858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用作</a:t>
            </a:r>
            <a:r>
              <a:rPr lang="zh-CN" altLang="en-GB" sz="2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代词</a:t>
            </a:r>
            <a:endParaRPr lang="zh-CN" altLang="en-GB" sz="2200" b="1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indent="44958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(4)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指代前句或后句所述的情况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事情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449580"/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He smokes in bed and I don’t like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  <a:hlinkClick r:id="rId4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  <a:hlinkClick r:id="rId4"/>
              </a:rPr>
              <a:t>it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.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44958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It 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would be great if you could join us.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449580"/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44958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(5)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指时间、距离、天气或环境等（非人称代词）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449580"/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What time is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it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?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It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’s seven. 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44958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It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’s about 50 kilometers from here to my home.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44958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It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 is snowing.  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indent="44958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It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 was very quiet 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  <a:hlinkClick r:id="rId4"/>
              </a:rPr>
              <a:t>in the garden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. </a:t>
            </a:r>
            <a:endParaRPr lang="en-US" altLang="zh-CN" sz="2400" b="1" dirty="0"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p="http://schemas.openxmlformats.org/presentationml/2006/main">
  <p:tag name="KSO_WM_SLIDE_BACKGROUND_TYPE" val="leftRight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SLIDE_BACKGROUND_TYPE" val="leftRight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SLIDE_BACKGROUND_TYPE" val="leftRight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4*i*5"/>
  <p:tag name="KSO_WM_UNIT_LAYERLEVEL" val="1"/>
  <p:tag name="KSO_WM_TAG_VERSION" val="1.0"/>
  <p:tag name="KSO_WM_BEAUTIFY_FLAG" val="#wm#"/>
  <p:tag name="KSO_WM_SLIDE_BACKGROUND_TYPE" val="leftRight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SLIDE_BACKGROUND_TYPE" val="topBottom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SLIDE_BACKGROUND_TYPE" val="topBottom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SLIDE_BACKGROUND_TYPE" val="topBottom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SLIDE_BACKGROUND_TYPE" val="bottomTo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SLIDE_BACKGROUND_TYPE" val="bottomTop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SLIDE_BACKGROUND_TYPE" val="bottomTop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SLIDE_BACKGROUND_TYPE" val="navigation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SLIDE_BACKGROUND_TYPE" val="navigation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3.xml><?xml version="1.0" encoding="utf-8"?>
<p:tagLst xmlns:p="http://schemas.openxmlformats.org/presentationml/2006/main">
  <p:tag name="KSO_WM_SLIDE_BACKGROUND_TYPE" val="belt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SLIDE_BACKGROUND_TYPE" val="belt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84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84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884"/>
  <p:tag name="KSO_WM_TEMPLATE_MASTER_THUMB_INDEX" val="12"/>
  <p:tag name="KSO_WM_TEMPLATE_THUMBS_INDEX" val="1、4、7、8、11、14、15、16、17、18、19、20、21、22、23、24、25、26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1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简约工作汇报模板"/>
  <p:tag name="KSO_WM_UNIT_ISNUMDGMTITLE" val="0"/>
</p:tagLst>
</file>

<file path=ppt/tags/tag171.xml><?xml version="1.0" encoding="utf-8"?>
<p:tagLst xmlns:p="http://schemas.openxmlformats.org/presentationml/2006/main">
  <p:tag name="KSO_WM_UNIT_ISCONTENTS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884_1*b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副标题"/>
  <p:tag name="KSO_WM_UNIT_ISNUMDGMTITLE" val="0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3884_1*b*2"/>
  <p:tag name="KSO_WM_TEMPLATE_CATEGORY" val="custom"/>
  <p:tag name="KSO_WM_TEMPLATE_INDEX" val="20203884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ID" val="custom2020388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884"/>
  <p:tag name="KSO_WM_SLIDE_LAYOUT" val="a_b"/>
  <p:tag name="KSO_WM_SLIDE_LAYOUT_CNT" val="1_3"/>
  <p:tag name="KSO_WM_TEMPLATE_THUMBS_INDEX" val="1、4、7、8、11、14、15、16、17、18、19、20、21、22、23、24、25、26"/>
  <p:tag name="KSO_WM_TEMPLATE_MASTER_THUMB_INDEX" val="12"/>
  <p:tag name="KSO_WM_SPECIAL_SOURCE" val="bdnull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6*l_h_i*1_1_1"/>
  <p:tag name="KSO_WM_TEMPLATE_CATEGORY" val="custom"/>
  <p:tag name="KSO_WM_TEMPLATE_INDEX" val="20203884"/>
  <p:tag name="KSO_WM_UNIT_LAYERLEVEL" val="1_1_1"/>
  <p:tag name="KSO_WM_TAG_VERSION" val="1.0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6*l_h_i*1_3_1"/>
  <p:tag name="KSO_WM_TEMPLATE_CATEGORY" val="custom"/>
  <p:tag name="KSO_WM_TEMPLATE_INDEX" val="20203884"/>
  <p:tag name="KSO_WM_UNIT_LAYERLEVEL" val="1_1_1"/>
  <p:tag name="KSO_WM_TAG_VERSION" val="1.0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6*l_h_a*1_3_1"/>
  <p:tag name="KSO_WM_TEMPLATE_CATEGORY" val="custom"/>
  <p:tag name="KSO_WM_TEMPLATE_INDEX" val="20203884"/>
  <p:tag name="KSO_WM_UNIT_LAYERLEVEL" val="1_1_1"/>
  <p:tag name="KSO_WM_TAG_VERSION" val="1.0"/>
  <p:tag name="KSO_WM_UNIT_ISCONTENTSTITLE" val="0"/>
  <p:tag name="KSO_WM_UNIT_NOCLEAR" val="0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VALUE" val="10"/>
  <p:tag name="KSO_WM_UNIT_ISNUMDGMTITLE" val="0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6*l_h_i*1_2_1"/>
  <p:tag name="KSO_WM_TEMPLATE_CATEGORY" val="custom"/>
  <p:tag name="KSO_WM_TEMPLATE_INDEX" val="20203884"/>
  <p:tag name="KSO_WM_UNIT_LAYERLEVEL" val="1_1_1"/>
  <p:tag name="KSO_WM_TAG_VERSION" val="1.0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6*l_h_i*1_4_1"/>
  <p:tag name="KSO_WM_TEMPLATE_CATEGORY" val="custom"/>
  <p:tag name="KSO_WM_TEMPLATE_INDEX" val="20203884"/>
  <p:tag name="KSO_WM_UNIT_LAYERLEVEL" val="1_1_1"/>
  <p:tag name="KSO_WM_TAG_VERSION" val="1.0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6*l_h_a*1_4_1"/>
  <p:tag name="KSO_WM_TEMPLATE_CATEGORY" val="custom"/>
  <p:tag name="KSO_WM_TEMPLATE_INDEX" val="20203884"/>
  <p:tag name="KSO_WM_UNIT_LAYERLEVEL" val="1_1_1"/>
  <p:tag name="KSO_WM_TAG_VERSION" val="1.0"/>
  <p:tag name="KSO_WM_UNIT_ISCONTENTSTITLE" val="0"/>
  <p:tag name="KSO_WM_UNIT_NOCLEAR" val="0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NUMDGMTITLE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6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CONTENTSTITLE" val="1"/>
  <p:tag name="KSO_WM_UNIT_PRESET_TEXT" val="CONTENTS"/>
  <p:tag name="KSO_WM_UNIT_NOCLEAR" val="0"/>
  <p:tag name="KSO_WM_UNIT_VALUE" val="7"/>
  <p:tag name="KSO_WM_DIAGRAM_GROUP_CODE" val="l1-1"/>
  <p:tag name="KSO_WM_UNIT_TYPE" val="a"/>
  <p:tag name="KSO_WM_UNIT_INDEX" val="1"/>
  <p:tag name="KSO_WM_UNIT_TEXT_FILL_FORE_SCHEMECOLOR_INDEX" val="13"/>
  <p:tag name="KSO_WM_UNIT_TEXT_FILL_TYPE" val="1"/>
  <p:tag name="KSO_WM_UNIT_USESOURCEFORMAT_APPLY" val="1"/>
  <p:tag name="KSO_WM_UNIT_ISNUMDGMTITLE" val="0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6*l_h_i*1_5_1"/>
  <p:tag name="KSO_WM_TEMPLATE_CATEGORY" val="custom"/>
  <p:tag name="KSO_WM_TEMPLATE_INDEX" val="20203884"/>
  <p:tag name="KSO_WM_UNIT_LAYERLEVEL" val="1_1_1"/>
  <p:tag name="KSO_WM_TAG_VERSION" val="1.0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6*l_h_a*1_5_1"/>
  <p:tag name="KSO_WM_TEMPLATE_CATEGORY" val="custom"/>
  <p:tag name="KSO_WM_TEMPLATE_INDEX" val="20203884"/>
  <p:tag name="KSO_WM_UNIT_LAYERLEVEL" val="1_1_1"/>
  <p:tag name="KSO_WM_TAG_VERSION" val="1.0"/>
  <p:tag name="KSO_WM_UNIT_ISCONTENTSTITLE" val="0"/>
  <p:tag name="KSO_WM_UNIT_NOCLEAR" val="0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NUMDGMTITLE" val="0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6*l_h_i*1_6_1"/>
  <p:tag name="KSO_WM_TEMPLATE_CATEGORY" val="custom"/>
  <p:tag name="KSO_WM_TEMPLATE_INDEX" val="20203884"/>
  <p:tag name="KSO_WM_UNIT_LAYERLEVEL" val="1_1_1"/>
  <p:tag name="KSO_WM_TAG_VERSION" val="1.0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6*l_h_a*1_6_1"/>
  <p:tag name="KSO_WM_TEMPLATE_CATEGORY" val="custom"/>
  <p:tag name="KSO_WM_TEMPLATE_INDEX" val="20203884"/>
  <p:tag name="KSO_WM_UNIT_LAYERLEVEL" val="1_1_1"/>
  <p:tag name="KSO_WM_TAG_VERSION" val="1.0"/>
  <p:tag name="KSO_WM_UNIT_ISCONTENTSTITLE" val="0"/>
  <p:tag name="KSO_WM_UNIT_NOCLEAR" val="0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NUMDGMTITLE" val="0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6*l_h_a*1_1_1"/>
  <p:tag name="KSO_WM_TEMPLATE_CATEGORY" val="custom"/>
  <p:tag name="KSO_WM_TEMPLATE_INDEX" val="20203884"/>
  <p:tag name="KSO_WM_UNIT_LAYERLEVEL" val="1_1_1"/>
  <p:tag name="KSO_WM_TAG_VERSION" val="1.0"/>
  <p:tag name="KSO_WM_UNIT_ISCONTENTSTITLE" val="0"/>
  <p:tag name="KSO_WM_UNIT_NOCLEAR" val="0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NUMDGMTITLE" val="0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6*l_h_a*1_2_1"/>
  <p:tag name="KSO_WM_TEMPLATE_CATEGORY" val="custom"/>
  <p:tag name="KSO_WM_TEMPLATE_INDEX" val="20203884"/>
  <p:tag name="KSO_WM_UNIT_LAYERLEVEL" val="1_1_1"/>
  <p:tag name="KSO_WM_TAG_VERSION" val="1.0"/>
  <p:tag name="KSO_WM_UNIT_ISCONTENTSTITLE" val="0"/>
  <p:tag name="KSO_WM_UNIT_NOCLEAR" val="0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VALUE" val="10"/>
  <p:tag name="KSO_WM_UNIT_ISNUMDGMTITLE" val="0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6*l_h_i*1_6_1"/>
  <p:tag name="KSO_WM_TEMPLATE_CATEGORY" val="custom"/>
  <p:tag name="KSO_WM_TEMPLATE_INDEX" val="20203884"/>
  <p:tag name="KSO_WM_UNIT_LAYERLEVEL" val="1_1_1"/>
  <p:tag name="KSO_WM_TAG_VERSION" val="1.0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6*l_h_a*1_6_1"/>
  <p:tag name="KSO_WM_TEMPLATE_CATEGORY" val="custom"/>
  <p:tag name="KSO_WM_TEMPLATE_INDEX" val="20203884"/>
  <p:tag name="KSO_WM_UNIT_LAYERLEVEL" val="1_1_1"/>
  <p:tag name="KSO_WM_TAG_VERSION" val="1.0"/>
  <p:tag name="KSO_WM_UNIT_ISCONTENTSTITLE" val="0"/>
  <p:tag name="KSO_WM_UNIT_NOCLEAR" val="0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NUMDGMTITLE" val="0"/>
</p:tagLst>
</file>

<file path=ppt/tags/tag189.xml><?xml version="1.0" encoding="utf-8"?>
<p:tagLst xmlns:p="http://schemas.openxmlformats.org/presentationml/2006/main">
  <p:tag name="KSO_WM_SLIDE_ID" val="custom20203884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3884"/>
  <p:tag name="KSO_WM_SLIDE_LAYOUT" val="a_l"/>
  <p:tag name="KSO_WM_SLIDE_LAYOUT_CNT" val="1_1"/>
  <p:tag name="KSO_WM_SLIDE_TYPE" val="contents"/>
  <p:tag name="KSO_WM_SLIDE_SUBTYPE" val="diag"/>
  <p:tag name="KSO_WM_SPECIAL_SOURCE" val="bdnul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191.xml><?xml version="1.0" encoding="utf-8"?>
<p:tagLst xmlns:p="http://schemas.openxmlformats.org/presentationml/2006/main"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ID" val="custom20203884_20*f*1"/>
  <p:tag name="KSO_WM_TEMPLATE_CATEGORY" val="custom"/>
  <p:tag name="KSO_WM_TEMPLATE_INDEX" val="20203884"/>
  <p:tag name="KSO_WM_UNIT_LAYERLEVEL" val="1"/>
  <p:tag name="KSO_WM_TAG_VERSION" val="1.0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192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7*i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3884_7*e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VALUE" val="0"/>
  <p:tag name="KSO_WM_UNIT_PRESET_TEXT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7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2"/>
  <p:tag name="KSO_WM_UNIT_TYPE" val="a"/>
  <p:tag name="KSO_WM_UNIT_INDEX" val="1"/>
  <p:tag name="KSO_WM_UNIT_PRESET_TEXT" val="单击此处添加标题"/>
  <p:tag name="KSO_WM_UNIT_ISNUMDGMTITLE" val="0"/>
</p:tagLst>
</file>

<file path=ppt/tags/tag196.xml><?xml version="1.0" encoding="utf-8"?>
<p:tagLst xmlns:p="http://schemas.openxmlformats.org/presentationml/2006/main">
  <p:tag name="KSO_WM_SLIDE_ID" val="custom202038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884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197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198.xml><?xml version="1.0" encoding="utf-8"?>
<p:tagLst xmlns:p="http://schemas.openxmlformats.org/presentationml/2006/main">
  <p:tag name="KSO_WM_UNIT_TABLE_BEAUTIFY" val="smartTable{9a3650c2-5977-4912-b698-ffcf11bb1a9a}"/>
  <p:tag name="TABLE_ENDDRAG_ORIGIN_RECT" val="599*182"/>
  <p:tag name="TABLE_ENDDRAG_RECT" val="150*208*599*182"/>
  <p:tag name="TABLE_EMPHASIZE_COLOR" val="16736824"/>
  <p:tag name="TABLE_SKINIDX" val="1"/>
  <p:tag name="TABLE_COLORIDX" val="3"/>
  <p:tag name="TABLE_COLOR_RGB" val="0x000000*0xFFFFFF*0x212121*0xFFFFFF*0xFF6238*0xFFD147*0xFFB57D*0xFF7A51*0xFFD791*0xFF8C6D"/>
</p:tagLst>
</file>

<file path=ppt/tags/tag199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01.xml><?xml version="1.0" encoding="utf-8"?>
<p:tagLst xmlns:p="http://schemas.openxmlformats.org/presentationml/2006/main">
  <p:tag name="KSO_WM_UNIT_PLACING_PICTURE_USER_VIEWPORT" val="{&quot;height&quot;:2928,&quot;width&quot;:10788}"/>
</p:tagLst>
</file>

<file path=ppt/tags/tag202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03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04.xml><?xml version="1.0" encoding="utf-8"?>
<p:tagLst xmlns:p="http://schemas.openxmlformats.org/presentationml/2006/main">
  <p:tag name="KSO_WM_UNIT_PLACING_PICTURE_USER_VIEWPORT" val="{&quot;height&quot;:2928,&quot;width&quot;:10788}"/>
</p:tagLst>
</file>

<file path=ppt/tags/tag205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06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07.xml><?xml version="1.0" encoding="utf-8"?>
<p:tagLst xmlns:p="http://schemas.openxmlformats.org/presentationml/2006/main">
  <p:tag name="KSO_WM_UNIT_PLACING_PICTURE_USER_VIEWPORT" val="{&quot;height&quot;:2928,&quot;width&quot;:10788}"/>
</p:tagLst>
</file>

<file path=ppt/tags/tag208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09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PLACING_PICTURE_USER_VIEWPORT" val="{&quot;height&quot;:2928,&quot;width&quot;:10788}"/>
</p:tagLst>
</file>

<file path=ppt/tags/tag211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12.xml><?xml version="1.0" encoding="utf-8"?>
<p:tagLst xmlns:p="http://schemas.openxmlformats.org/presentationml/2006/main">
  <p:tag name="KSO_WM_SPECIAL_SOURCE" val="bdnull"/>
</p:tagLst>
</file>

<file path=ppt/tags/tag213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14.xml><?xml version="1.0" encoding="utf-8"?>
<p:tagLst xmlns:p="http://schemas.openxmlformats.org/presentationml/2006/main">
  <p:tag name="KSO_WM_UNIT_PLACING_PICTURE_USER_VIEWPORT" val="{&quot;height&quot;:2928,&quot;width&quot;:10788}"/>
</p:tagLst>
</file>

<file path=ppt/tags/tag215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16.xml><?xml version="1.0" encoding="utf-8"?>
<p:tagLst xmlns:p="http://schemas.openxmlformats.org/presentationml/2006/main">
  <p:tag name="KSO_WM_SPECIAL_SOURCE" val="bdnull"/>
</p:tagLst>
</file>

<file path=ppt/tags/tag217.xml><?xml version="1.0" encoding="utf-8"?>
<p:tagLst xmlns:p="http://schemas.openxmlformats.org/presentationml/2006/main">
  <p:tag name="KSO_WM_SPECIAL_SOURCE" val="bdnull"/>
</p:tagLst>
</file>

<file path=ppt/tags/tag218.xml><?xml version="1.0" encoding="utf-8"?>
<p:tagLst xmlns:p="http://schemas.openxmlformats.org/presentationml/2006/main">
  <p:tag name="KSO_WM_SPECIAL_SOURCE" val="bdnull"/>
</p:tagLst>
</file>

<file path=ppt/tags/tag219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PLACING_PICTURE_USER_VIEWPORT" val="{&quot;height&quot;:2928,&quot;width&quot;:10788}"/>
</p:tagLst>
</file>

<file path=ppt/tags/tag221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22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23.xml><?xml version="1.0" encoding="utf-8"?>
<p:tagLst xmlns:p="http://schemas.openxmlformats.org/presentationml/2006/main">
  <p:tag name="KSO_WM_UNIT_PLACING_PICTURE_USER_VIEWPORT" val="{&quot;height&quot;:2928,&quot;width&quot;:10788}"/>
</p:tagLst>
</file>

<file path=ppt/tags/tag224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25.xml><?xml version="1.0" encoding="utf-8"?>
<p:tagLst xmlns:p="http://schemas.openxmlformats.org/presentationml/2006/main">
  <p:tag name="KSO_WM_SPECIAL_SOURCE" val="bdnull"/>
</p:tagLst>
</file>

<file path=ppt/tags/tag226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27.xml><?xml version="1.0" encoding="utf-8"?>
<p:tagLst xmlns:p="http://schemas.openxmlformats.org/presentationml/2006/main">
  <p:tag name="KSO_WM_UNIT_PLACING_PICTURE_USER_VIEWPORT" val="{&quot;height&quot;:2928,&quot;width&quot;:10788}"/>
</p:tagLst>
</file>

<file path=ppt/tags/tag228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7*i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3884_7*e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VALUE" val="0"/>
  <p:tag name="KSO_WM_UNIT_PRESET_TEXT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7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2"/>
  <p:tag name="KSO_WM_UNIT_TYPE" val="a"/>
  <p:tag name="KSO_WM_UNIT_INDEX" val="1"/>
  <p:tag name="KSO_WM_UNIT_PRESET_TEXT" val="单击此处添加标题"/>
  <p:tag name="KSO_WM_UNIT_ISNUMDGMTITLE" val="0"/>
</p:tagLst>
</file>

<file path=ppt/tags/tag232.xml><?xml version="1.0" encoding="utf-8"?>
<p:tagLst xmlns:p="http://schemas.openxmlformats.org/presentationml/2006/main">
  <p:tag name="KSO_WM_SLIDE_ID" val="custom202038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884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33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34.xml><?xml version="1.0" encoding="utf-8"?>
<p:tagLst xmlns:p="http://schemas.openxmlformats.org/presentationml/2006/main">
  <p:tag name="KSO_WM_UNIT_TABLE_BEAUTIFY" val="smartTable{6d5dcc83-a499-4ef3-af24-6e9a79c4f57f}"/>
  <p:tag name="TABLE_ENDDRAG_ORIGIN_RECT" val="827*274"/>
  <p:tag name="TABLE_ENDDRAG_RECT" val="55*204*827*274"/>
  <p:tag name="TABLE_RECT" val="36*258.342*888*163.7"/>
  <p:tag name="TABLE_EMPHASIZE_COLOR" val="3099279"/>
  <p:tag name="TABLE_ONEKEY_SKIN_IDX" val="1"/>
  <p:tag name="TABLE_SKINIDX" val="4"/>
  <p:tag name="TABLE_COLORIDX" val="18"/>
  <p:tag name="TABLE_COLOR_RGB" val="0x000000*0xFFFFFF*0x212121*0xFFFFFF*0x2F4A8F*0x834D5E*0x857B94*0x99A58D*0xC7AF93*0x6C8EA9"/>
</p:tagLst>
</file>

<file path=ppt/tags/tag235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36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37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38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39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7*i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4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3884_7*e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VALUE" val="0"/>
  <p:tag name="KSO_WM_UNIT_PRESET_TEXT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7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2"/>
  <p:tag name="KSO_WM_UNIT_TYPE" val="a"/>
  <p:tag name="KSO_WM_UNIT_INDEX" val="1"/>
  <p:tag name="KSO_WM_UNIT_PRESET_TEXT" val="单击此处添加标题"/>
  <p:tag name="KSO_WM_UNIT_ISNUMDGMTITLE" val="0"/>
</p:tagLst>
</file>

<file path=ppt/tags/tag243.xml><?xml version="1.0" encoding="utf-8"?>
<p:tagLst xmlns:p="http://schemas.openxmlformats.org/presentationml/2006/main">
  <p:tag name="KSO_WM_SLIDE_ID" val="custom202038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884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44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45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46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47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48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49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84"/>
  <p:tag name="KSO_WM_SPECIAL_SOURCE" val="bdnul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7*i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3884_7*e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VALUE" val="0"/>
  <p:tag name="KSO_WM_UNIT_PRESET_TEXT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7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2"/>
  <p:tag name="KSO_WM_UNIT_TYPE" val="a"/>
  <p:tag name="KSO_WM_UNIT_INDEX" val="1"/>
  <p:tag name="KSO_WM_UNIT_PRESET_TEXT" val="单击此处添加标题"/>
  <p:tag name="KSO_WM_UNIT_ISNUMDGMTITLE" val="0"/>
</p:tagLst>
</file>

<file path=ppt/tags/tag254.xml><?xml version="1.0" encoding="utf-8"?>
<p:tagLst xmlns:p="http://schemas.openxmlformats.org/presentationml/2006/main">
  <p:tag name="KSO_WM_SLIDE_ID" val="custom202038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884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56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58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62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63.xml><?xml version="1.0" encoding="utf-8"?>
<p:tagLst xmlns:p="http://schemas.openxmlformats.org/presentationml/2006/main">
  <p:tag name="KSO_WM_SPECIAL_SOURCE" val="bdnull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7*i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6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3884_7*e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VALUE" val="0"/>
  <p:tag name="KSO_WM_UNIT_PRESET_TEXT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7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2"/>
  <p:tag name="KSO_WM_UNIT_TYPE" val="a"/>
  <p:tag name="KSO_WM_UNIT_INDEX" val="1"/>
  <p:tag name="KSO_WM_UNIT_PRESET_TEXT" val="单击此处添加标题"/>
  <p:tag name="KSO_WM_UNIT_ISNUMDGMTITLE" val="0"/>
</p:tagLst>
</file>

<file path=ppt/tags/tag267.xml><?xml version="1.0" encoding="utf-8"?>
<p:tagLst xmlns:p="http://schemas.openxmlformats.org/presentationml/2006/main">
  <p:tag name="KSO_WM_SLIDE_ID" val="custom202038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884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68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69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71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72.xml><?xml version="1.0" encoding="utf-8"?>
<p:tagLst xmlns:p="http://schemas.openxmlformats.org/presentationml/2006/main">
  <p:tag name="KSO_WM_SPECIAL_SOURCE" val="bdnul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7*i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7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3884_7*e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VALUE" val="0"/>
  <p:tag name="KSO_WM_UNIT_PRESET_TEXT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7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2"/>
  <p:tag name="KSO_WM_UNIT_TYPE" val="a"/>
  <p:tag name="KSO_WM_UNIT_INDEX" val="1"/>
  <p:tag name="KSO_WM_UNIT_PRESET_TEXT" val="单击此处添加标题"/>
  <p:tag name="KSO_WM_UNIT_ISNUMDGMTITLE" val="0"/>
</p:tagLst>
</file>

<file path=ppt/tags/tag276.xml><?xml version="1.0" encoding="utf-8"?>
<p:tagLst xmlns:p="http://schemas.openxmlformats.org/presentationml/2006/main">
  <p:tag name="KSO_WM_SLIDE_ID" val="custom202038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884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77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278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279.xml><?xml version="1.0" encoding="utf-8"?>
<p:tagLst xmlns:p="http://schemas.openxmlformats.org/presentationml/2006/main">
  <p:tag name="KSO_WM_UNIT_TABLE_BEAUTIFY" val="smartTable{20f89973-6bd9-4d1a-8942-72264ab4579b}"/>
  <p:tag name="TABLE_ENDDRAG_ORIGIN_RECT" val="856*512"/>
  <p:tag name="TABLE_ENDDRAG_RECT" val="59*0*856*512"/>
  <p:tag name="TABLE_EMPHASIZE_COLOR" val="15158332"/>
  <p:tag name="TABLE_SKINIDX" val="1"/>
  <p:tag name="TABLE_COLORIDX" val="10"/>
  <p:tag name="TABLE_COLOR_RGB" val="0x000000*0xFFFFFF*0x212121*0xFFFFFF*0xe74c3c*0xf89406*0xf7b619*0xc0ca33*0x7cb342*0x009688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PECIAL_SOURCE" val="bdnull"/>
</p:tagLst>
</file>

<file path=ppt/tags/tag281.xml><?xml version="1.0" encoding="utf-8"?>
<p:tagLst xmlns:p="http://schemas.openxmlformats.org/presentationml/2006/main">
  <p:tag name="KSO_WM_SPECIAL_SOURCE" val="bdnull"/>
</p:tagLst>
</file>

<file path=ppt/tags/tag282.xml><?xml version="1.0" encoding="utf-8"?>
<p:tagLst xmlns:p="http://schemas.openxmlformats.org/presentationml/2006/main">
  <p:tag name="KSO_WM_SPECIAL_SOURCE" val="bdnull"/>
</p:tagLst>
</file>

<file path=ppt/tags/tag283.xml><?xml version="1.0" encoding="utf-8"?>
<p:tagLst xmlns:p="http://schemas.openxmlformats.org/presentationml/2006/main">
  <p:tag name="KSO_WM_SPECIAL_SOURCE" val="bdnull"/>
</p:tagLst>
</file>

<file path=ppt/tags/tag284.xml><?xml version="1.0" encoding="utf-8"?>
<p:tagLst xmlns:p="http://schemas.openxmlformats.org/presentationml/2006/main">
  <p:tag name="KSO_WM_SPECIAL_SOURCE" val="bdnull"/>
</p:tagLst>
</file>

<file path=ppt/tags/tag285.xml><?xml version="1.0" encoding="utf-8"?>
<p:tagLst xmlns:p="http://schemas.openxmlformats.org/presentationml/2006/main">
  <p:tag name="KSO_WM_SPECIAL_SOURCE" val="bdnull"/>
</p:tagLst>
</file>

<file path=ppt/tags/tag286.xml><?xml version="1.0" encoding="utf-8"?>
<p:tagLst xmlns:p="http://schemas.openxmlformats.org/presentationml/2006/main">
  <p:tag name="KSO_WM_SPECIAL_SOURCE" val="bdnull"/>
</p:tagLst>
</file>

<file path=ppt/tags/tag287.xml><?xml version="1.0" encoding="utf-8"?>
<p:tagLst xmlns:p="http://schemas.openxmlformats.org/presentationml/2006/main">
  <p:tag name="KSO_WM_SPECIAL_SOURCE" val="bdnull"/>
</p:tagLst>
</file>

<file path=ppt/tags/tag288.xml><?xml version="1.0" encoding="utf-8"?>
<p:tagLst xmlns:p="http://schemas.openxmlformats.org/presentationml/2006/main">
  <p:tag name="KSO_WM_SPECIAL_SOURCE" val="bdnull"/>
</p:tagLst>
</file>

<file path=ppt/tags/tag289.xml><?xml version="1.0" encoding="utf-8"?>
<p:tagLst xmlns:p="http://schemas.openxmlformats.org/presentationml/2006/main">
  <p:tag name="KSO_WM_SPECIAL_SOURCE" val="bdnull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PECIAL_SOURCE" val="bdnull"/>
</p:tagLst>
</file>

<file path=ppt/tags/tag291.xml><?xml version="1.0" encoding="utf-8"?>
<p:tagLst xmlns:p="http://schemas.openxmlformats.org/presentationml/2006/main">
  <p:tag name="KSO_WM_SPECIAL_SOURCE" val="bdnull"/>
</p:tagLst>
</file>

<file path=ppt/tags/tag292.xml><?xml version="1.0" encoding="utf-8"?>
<p:tagLst xmlns:p="http://schemas.openxmlformats.org/presentationml/2006/main">
  <p:tag name="KSO_WM_SPECIAL_SOURCE" val="bdnull"/>
</p:tagLst>
</file>

<file path=ppt/tags/tag293.xml><?xml version="1.0" encoding="utf-8"?>
<p:tagLst xmlns:p="http://schemas.openxmlformats.org/presentationml/2006/main">
  <p:tag name="KSO_WM_SPECIAL_SOURCE" val="bdnull"/>
</p:tagLst>
</file>

<file path=ppt/tags/tag294.xml><?xml version="1.0" encoding="utf-8"?>
<p:tagLst xmlns:p="http://schemas.openxmlformats.org/presentationml/2006/main">
  <p:tag name="KSO_WM_SPECIAL_SOURCE" val="bdnull"/>
</p:tagLst>
</file>

<file path=ppt/tags/tag295.xml><?xml version="1.0" encoding="utf-8"?>
<p:tagLst xmlns:p="http://schemas.openxmlformats.org/presentationml/2006/main">
  <p:tag name="KSO_WM_SPECIAL_SOURCE" val="bdnull"/>
</p:tagLst>
</file>

<file path=ppt/tags/tag296.xml><?xml version="1.0" encoding="utf-8"?>
<p:tagLst xmlns:p="http://schemas.openxmlformats.org/presentationml/2006/main">
  <p:tag name="KSO_WM_SPECIAL_SOURCE" val="bdnull"/>
</p:tagLst>
</file>

<file path=ppt/tags/tag297.xml><?xml version="1.0" encoding="utf-8"?>
<p:tagLst xmlns:p="http://schemas.openxmlformats.org/presentationml/2006/main">
  <p:tag name="KSO_WM_SPECIAL_SOURCE" val="bdnull"/>
</p:tagLst>
</file>

<file path=ppt/tags/tag298.xml><?xml version="1.0" encoding="utf-8"?>
<p:tagLst xmlns:p="http://schemas.openxmlformats.org/presentationml/2006/main">
  <p:tag name="KSO_WM_SPECIAL_SOURCE" val="bdnull"/>
</p:tagLst>
</file>

<file path=ppt/tags/tag299.xml><?xml version="1.0" encoding="utf-8"?>
<p:tagLst xmlns:p="http://schemas.openxmlformats.org/presentationml/2006/main">
  <p:tag name="KSO_WM_SPECIAL_SOURCE" val="bdnul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PECIAL_SOURCE" val="bdnull"/>
</p:tagLst>
</file>

<file path=ppt/tags/tag301.xml><?xml version="1.0" encoding="utf-8"?>
<p:tagLst xmlns:p="http://schemas.openxmlformats.org/presentationml/2006/main">
  <p:tag name="KSO_WM_SPECIAL_SOURCE" val="bdnull"/>
</p:tagLst>
</file>

<file path=ppt/tags/tag302.xml><?xml version="1.0" encoding="utf-8"?>
<p:tagLst xmlns:p="http://schemas.openxmlformats.org/presentationml/2006/main">
  <p:tag name="KSO_WM_SPECIAL_SOURCE" val="bdnull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7*i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0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3884_7*e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VALUE" val="0"/>
  <p:tag name="KSO_WM_UNIT_PRESET_TEXT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7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2"/>
  <p:tag name="KSO_WM_UNIT_TYPE" val="a"/>
  <p:tag name="KSO_WM_UNIT_INDEX" val="1"/>
  <p:tag name="KSO_WM_UNIT_PRESET_TEXT" val="单击此处添加标题"/>
  <p:tag name="KSO_WM_UNIT_ISNUMDGMTITLE" val="0"/>
</p:tagLst>
</file>

<file path=ppt/tags/tag306.xml><?xml version="1.0" encoding="utf-8"?>
<p:tagLst xmlns:p="http://schemas.openxmlformats.org/presentationml/2006/main">
  <p:tag name="KSO_WM_SLIDE_ID" val="custom202038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884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307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308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309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20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ID" val="custom20203884_20"/>
  <p:tag name="KSO_WM_TEMPLATE_SUBCATEGORY" val="0"/>
  <p:tag name="KSO_WM_TEMPLATE_MASTER_TYPE" val="1"/>
  <p:tag name="KSO_WM_TEMPLATE_COLOR_TYPE" val="1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0388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  <p:tag name="KSO_WM_SPECIAL_SOURCE" val="bdnull"/>
</p:tagLst>
</file>

<file path=ppt/tags/tag311.xml><?xml version="1.0" encoding="utf-8"?>
<p:tagLst xmlns:p="http://schemas.openxmlformats.org/presentationml/2006/main">
  <p:tag name="KSO_WM_SPECIAL_SOURCE" val="bdnull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26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5"/>
  <p:tag name="KSO_WM_UNIT_TYPE" val="a"/>
  <p:tag name="KSO_WM_UNIT_INDEX" val="1"/>
  <p:tag name="KSO_WM_UNIT_PRESET_TEXT" val="THANKS"/>
  <p:tag name="KSO_WM_UNIT_ISNUMDGMTITLE" val="0"/>
</p:tagLst>
</file>

<file path=ppt/tags/tag313.xml><?xml version="1.0" encoding="utf-8"?>
<p:tagLst xmlns:p="http://schemas.openxmlformats.org/presentationml/2006/main">
  <p:tag name="KSO_WM_SLIDE_ID" val="custom20203884_26"/>
  <p:tag name="KSO_WM_TEMPLATE_SUBCATEGORY" val="0"/>
  <p:tag name="KSO_WM_TEMPLATE_MASTER_TYPE" val="1"/>
  <p:tag name="KSO_WM_TEMPLATE_COLOR_TYPE" val="1"/>
  <p:tag name="KSO_WM_SLIDE_ITEM_CNT" val="0"/>
  <p:tag name="KSO_WM_SLIDE_INDEX" val="26"/>
  <p:tag name="KSO_WM_TAG_VERSION" val="1.0"/>
  <p:tag name="KSO_WM_BEAUTIFY_FLAG" val="#wm#"/>
  <p:tag name="KSO_WM_TEMPLATE_CATEGORY" val="custom"/>
  <p:tag name="KSO_WM_TEMPLATE_INDEX" val="20203884"/>
  <p:tag name="KSO_WM_SLIDE_TYPE" val="endPage"/>
  <p:tag name="KSO_WM_SLIDE_SUBTYPE" val="pureTxt"/>
  <p:tag name="KSO_WM_SLIDE_LAYOUT" val="a"/>
  <p:tag name="KSO_WM_SLIDE_LAYOUT_CNT" val="1"/>
  <p:tag name="KSO_WM_SPECIAL_SOURCE" val="bdnull"/>
</p:tagLst>
</file>

<file path=ppt/tags/tag314.xml><?xml version="1.0" encoding="utf-8"?>
<p:tagLst xmlns:p="http://schemas.openxmlformats.org/presentationml/2006/main">
  <p:tag name="KSO_DOCER_TEMPLATE_OPEN_ONCE_MARK" val="1"/>
  <p:tag name="COMMONDATA" val="eyJoZGlkIjoiNzU3Zjg5NDA1MmYxZmI0NDc2ZGFjYTBjOTk4Yzk3OTYifQ==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">
      <a:dk1>
        <a:sysClr val="windowText" lastClr="000000"/>
      </a:dk1>
      <a:lt1>
        <a:sysClr val="window" lastClr="FFFFFF"/>
      </a:lt1>
      <a:dk2>
        <a:srgbClr val="002842"/>
      </a:dk2>
      <a:lt2>
        <a:srgbClr val="FFFFFF"/>
      </a:lt2>
      <a:accent1>
        <a:srgbClr val="5195A5"/>
      </a:accent1>
      <a:accent2>
        <a:srgbClr val="8CA26C"/>
      </a:accent2>
      <a:accent3>
        <a:srgbClr val="C5B331"/>
      </a:accent3>
      <a:accent4>
        <a:srgbClr val="E1A215"/>
      </a:accent4>
      <a:accent5>
        <a:srgbClr val="E87A20"/>
      </a:accent5>
      <a:accent6>
        <a:srgbClr val="DD431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17457</Words>
  <Application>WPS 演示</Application>
  <PresentationFormat>宽屏</PresentationFormat>
  <Paragraphs>881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6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汉仪粗圆简</vt:lpstr>
      <vt:lpstr>汉仪小隶书简</vt:lpstr>
      <vt:lpstr>汉仪夏日体W</vt:lpstr>
      <vt:lpstr>Arial Unicode MS</vt:lpstr>
      <vt:lpstr>Calibri</vt:lpstr>
      <vt:lpstr>Wingdings 2</vt:lpstr>
      <vt:lpstr>Times New Roman</vt:lpstr>
      <vt:lpstr>Arial Black</vt:lpstr>
      <vt:lpstr>楷体_GB2312</vt:lpstr>
      <vt:lpstr>新宋体</vt:lpstr>
      <vt:lpstr>Office 主题</vt:lpstr>
      <vt:lpstr>1_Office 主题​​</vt:lpstr>
      <vt:lpstr>大学英语</vt:lpstr>
      <vt:lpstr>PowerPoint 演示文稿</vt:lpstr>
      <vt:lpstr>代词概念</vt:lpstr>
      <vt:lpstr>人称代词</vt:lpstr>
      <vt:lpstr>1. 人称代词</vt:lpstr>
      <vt:lpstr>1. 人称代词</vt:lpstr>
      <vt:lpstr>1. 人称代词</vt:lpstr>
      <vt:lpstr>1. 人称代词</vt:lpstr>
      <vt:lpstr>1. 人称代词</vt:lpstr>
      <vt:lpstr>PowerPoint 演示文稿</vt:lpstr>
      <vt:lpstr>1. 人称代词</vt:lpstr>
      <vt:lpstr>PowerPoint 演示文稿</vt:lpstr>
      <vt:lpstr>PowerPoint 演示文稿</vt:lpstr>
      <vt:lpstr>PowerPoint 演示文稿</vt:lpstr>
      <vt:lpstr>1. 人称代词</vt:lpstr>
      <vt:lpstr>1. 人称代词</vt:lpstr>
      <vt:lpstr>PowerPoint 演示文稿</vt:lpstr>
      <vt:lpstr>1. 人称代词</vt:lpstr>
      <vt:lpstr>物主代词</vt:lpstr>
      <vt:lpstr>2. 物主代词</vt:lpstr>
      <vt:lpstr>2. 物主代词</vt:lpstr>
      <vt:lpstr>2. 物主代词</vt:lpstr>
      <vt:lpstr>反身代词</vt:lpstr>
      <vt:lpstr>3. 反身代词</vt:lpstr>
      <vt:lpstr>3. 反身代词</vt:lpstr>
      <vt:lpstr>3. 反身代词</vt:lpstr>
      <vt:lpstr>PowerPoint 演示文稿</vt:lpstr>
      <vt:lpstr>指示代词</vt:lpstr>
      <vt:lpstr>4. 指示代词</vt:lpstr>
      <vt:lpstr>4. 指示代词</vt:lpstr>
      <vt:lpstr>4. 指示代词</vt:lpstr>
      <vt:lpstr>4. 指示代词</vt:lpstr>
      <vt:lpstr>PowerPoint 演示文稿</vt:lpstr>
      <vt:lpstr>疑问代词</vt:lpstr>
      <vt:lpstr>5. 疑问代词</vt:lpstr>
      <vt:lpstr>5. 疑问代词</vt:lpstr>
      <vt:lpstr>PowerPoint 演示文稿</vt:lpstr>
      <vt:lpstr>不定代词</vt:lpstr>
      <vt:lpstr>6. 不定代词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相互代词</vt:lpstr>
      <vt:lpstr>7. 相互代词</vt:lpstr>
      <vt:lpstr>7. 相互代词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gbyc</cp:lastModifiedBy>
  <cp:revision>71</cp:revision>
  <dcterms:created xsi:type="dcterms:W3CDTF">2022-04-11T11:34:00Z</dcterms:created>
  <dcterms:modified xsi:type="dcterms:W3CDTF">2022-05-07T15:26:01Z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5DB58590383F469E81E5C0575118549B</vt:lpwstr>
  </property>
  <property fmtid="{D5CDD505-2E9C-101B-9397-08002B2CF9AE}" pid="3" name="KSOProductBuildVer">
    <vt:lpwstr>2052-11.1.0.11636</vt:lpwstr>
  </property>
</Properties>
</file>