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60" r:id="rId3"/>
    <p:sldId id="262" r:id="rId4"/>
    <p:sldId id="336" r:id="rId5"/>
    <p:sldId id="309" r:id="rId6"/>
    <p:sldId id="435" r:id="rId7"/>
    <p:sldId id="436" r:id="rId8"/>
    <p:sldId id="437" r:id="rId9"/>
    <p:sldId id="438" r:id="rId10"/>
    <p:sldId id="439" r:id="rId11"/>
    <p:sldId id="440" r:id="rId12"/>
    <p:sldId id="441" r:id="rId13"/>
    <p:sldId id="442" r:id="rId14"/>
    <p:sldId id="444" r:id="rId15"/>
    <p:sldId id="445" r:id="rId16"/>
    <p:sldId id="447" r:id="rId17"/>
    <p:sldId id="448" r:id="rId18"/>
    <p:sldId id="449" r:id="rId19"/>
    <p:sldId id="450" r:id="rId20"/>
    <p:sldId id="446" r:id="rId21"/>
    <p:sldId id="451" r:id="rId22"/>
    <p:sldId id="452" r:id="rId23"/>
    <p:sldId id="453" r:id="rId24"/>
    <p:sldId id="454" r:id="rId25"/>
    <p:sldId id="455" r:id="rId26"/>
    <p:sldId id="469" r:id="rId27"/>
    <p:sldId id="468" r:id="rId28"/>
    <p:sldId id="458" r:id="rId29"/>
    <p:sldId id="459" r:id="rId30"/>
    <p:sldId id="460" r:id="rId31"/>
    <p:sldId id="461" r:id="rId32"/>
    <p:sldId id="462" r:id="rId33"/>
    <p:sldId id="463" r:id="rId34"/>
    <p:sldId id="464" r:id="rId35"/>
    <p:sldId id="465" r:id="rId36"/>
    <p:sldId id="466" r:id="rId37"/>
    <p:sldId id="467" r:id="rId38"/>
    <p:sldId id="471" r:id="rId39"/>
    <p:sldId id="470"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8" r:id="rId55"/>
    <p:sldId id="490" r:id="rId56"/>
    <p:sldId id="489" r:id="rId57"/>
    <p:sldId id="491" r:id="rId58"/>
    <p:sldId id="492" r:id="rId59"/>
    <p:sldId id="493" r:id="rId60"/>
    <p:sldId id="494" r:id="rId61"/>
    <p:sldId id="495" r:id="rId62"/>
    <p:sldId id="496" r:id="rId63"/>
    <p:sldId id="498" r:id="rId64"/>
    <p:sldId id="499" r:id="rId65"/>
    <p:sldId id="500" r:id="rId66"/>
    <p:sldId id="501" r:id="rId67"/>
    <p:sldId id="513" r:id="rId68"/>
    <p:sldId id="502" r:id="rId69"/>
    <p:sldId id="514" r:id="rId70"/>
    <p:sldId id="503" r:id="rId71"/>
    <p:sldId id="504" r:id="rId72"/>
    <p:sldId id="505" r:id="rId73"/>
    <p:sldId id="506" r:id="rId74"/>
    <p:sldId id="507" r:id="rId75"/>
    <p:sldId id="508" r:id="rId76"/>
    <p:sldId id="509" r:id="rId77"/>
    <p:sldId id="510" r:id="rId78"/>
    <p:sldId id="511" r:id="rId79"/>
    <p:sldId id="515" r:id="rId80"/>
    <p:sldId id="516" r:id="rId81"/>
    <p:sldId id="517" r:id="rId82"/>
    <p:sldId id="431" r:id="rId83"/>
    <p:sldId id="518" r:id="rId84"/>
    <p:sldId id="434" r:id="rId85"/>
    <p:sldId id="283" r:id="rId86"/>
  </p:sldIdLst>
  <p:sldSz cx="12192000" cy="6858000"/>
  <p:notesSz cx="6858000" cy="9144000"/>
  <p:custDataLst>
    <p:tags r:id="rId8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4" autoAdjust="0"/>
    <p:restoredTop sz="94660"/>
  </p:normalViewPr>
  <p:slideViewPr>
    <p:cSldViewPr snapToGrid="0">
      <p:cViewPr varScale="1">
        <p:scale>
          <a:sx n="116" d="100"/>
          <a:sy n="116" d="100"/>
        </p:scale>
        <p:origin x="18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AC99C-9F4D-4454-873B-8A409E25F323}" type="datetimeFigureOut">
              <a:rPr lang="zh-CN" altLang="en-US" smtClean="0"/>
              <a:t>2022/7/26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C2B24D-93BA-448E-971B-AD14329CD856}" type="slidenum">
              <a:rPr lang="zh-CN" altLang="en-US" smtClean="0"/>
              <a:t>‹#›</a:t>
            </a:fld>
            <a:endParaRPr lang="zh-CN" altLang="en-US"/>
          </a:p>
        </p:txBody>
      </p:sp>
    </p:spTree>
    <p:extLst>
      <p:ext uri="{BB962C8B-B14F-4D97-AF65-F5344CB8AC3E}">
        <p14:creationId xmlns:p14="http://schemas.microsoft.com/office/powerpoint/2010/main" val="416453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23</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33</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34</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35</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36</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37</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38</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39</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40</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41</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42</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24</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43</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44</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45</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46</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47</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26</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27</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28</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29</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30</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31</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DDC25B-E31A-4939-83BD-2CCF42CEBE7C}" type="slidenum">
              <a:rPr lang="zh-CN" altLang="en-US" smtClean="0"/>
              <a:t>32</a:t>
            </a:fld>
            <a:endParaRPr lang="zh-CN" altLang="en-US"/>
          </a:p>
        </p:txBody>
      </p:sp>
    </p:spTree>
    <p:extLst>
      <p:ext uri="{BB962C8B-B14F-4D97-AF65-F5344CB8AC3E}">
        <p14:creationId xmlns:p14="http://schemas.microsoft.com/office/powerpoint/2010/main" val="3724303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144053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2022/7/26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extLst>
      <p:ext uri="{BB962C8B-B14F-4D97-AF65-F5344CB8AC3E}">
        <p14:creationId xmlns:p14="http://schemas.microsoft.com/office/powerpoint/2010/main" val="22592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2022/7/26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5.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0.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1.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3.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24.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25.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30.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8.xml"/></Relationships>
</file>

<file path=ppt/slides/_rels/slide8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a:latin typeface="方正细倩简体"/>
                <a:ea typeface="方正细倩简体"/>
                <a:cs typeface="方正细倩简体"/>
              </a:rPr>
              <a:t>第</a:t>
            </a:r>
            <a:r>
              <a:rPr lang="en-US" altLang="zh-CN" b="1" dirty="0">
                <a:latin typeface="方正细倩简体"/>
                <a:ea typeface="方正细倩简体"/>
                <a:cs typeface="方正细倩简体"/>
              </a:rPr>
              <a:t>2</a:t>
            </a:r>
            <a:r>
              <a:rPr lang="zh-CN" altLang="en-US" b="1" dirty="0">
                <a:latin typeface="方正细倩简体"/>
                <a:ea typeface="方正细倩简体"/>
                <a:cs typeface="方正细倩简体"/>
              </a:rPr>
              <a:t>章 网络协议与体系结构</a:t>
            </a:r>
            <a:endParaRPr lang="zh-CN" altLang="zh-CN" b="1" dirty="0"/>
          </a:p>
        </p:txBody>
      </p:sp>
      <p:sp>
        <p:nvSpPr>
          <p:cNvPr id="11" name="矩形 10"/>
          <p:cNvSpPr/>
          <p:nvPr/>
        </p:nvSpPr>
        <p:spPr>
          <a:xfrm>
            <a:off x="4414157" y="5109434"/>
            <a:ext cx="2099377" cy="1338828"/>
          </a:xfrm>
          <a:prstGeom prst="rect">
            <a:avLst/>
          </a:prstGeom>
        </p:spPr>
        <p:txBody>
          <a:bodyPr wrap="square">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网络协议</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a:t>
            </a:r>
            <a:r>
              <a:rPr lang="en-US" altLang="zh-CN"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网络体系结构</a:t>
            </a:r>
            <a:endParaRPr lang="en-US" altLang="zh-CN"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en-US" altLang="zh-CN" dirty="0">
                <a:solidFill>
                  <a:schemeClr val="accent1">
                    <a:lumMod val="75000"/>
                  </a:schemeClr>
                </a:solidFill>
                <a:latin typeface="微软雅黑" pitchFamily="34" charset="-122"/>
                <a:ea typeface="微软雅黑" pitchFamily="34" charset="-122"/>
                <a:sym typeface="微软雅黑" pitchFamily="34" charset="-122"/>
              </a:rPr>
              <a:t>OSI</a:t>
            </a:r>
            <a:r>
              <a:rPr lang="zh-CN" altLang="en-US" dirty="0">
                <a:solidFill>
                  <a:schemeClr val="accent1">
                    <a:lumMod val="75000"/>
                  </a:schemeClr>
                </a:solidFill>
                <a:latin typeface="微软雅黑" pitchFamily="34" charset="-122"/>
                <a:ea typeface="微软雅黑" pitchFamily="34" charset="-122"/>
                <a:sym typeface="微软雅黑" pitchFamily="34" charset="-122"/>
              </a:rPr>
              <a:t>参考模型</a:t>
            </a:r>
            <a:endParaRPr lang="en-US" altLang="zh-CN" dirty="0">
              <a:solidFill>
                <a:schemeClr val="accent1">
                  <a:lumMod val="75000"/>
                </a:schemeClr>
              </a:solidFill>
              <a:latin typeface="微软雅黑" pitchFamily="34" charset="-122"/>
              <a:ea typeface="微软雅黑" pitchFamily="34" charset="-122"/>
              <a:sym typeface="微软雅黑" pitchFamily="34" charset="-122"/>
            </a:endParaRPr>
          </a:p>
        </p:txBody>
      </p:sp>
      <p:sp>
        <p:nvSpPr>
          <p:cNvPr id="12" name="矩形 11"/>
          <p:cNvSpPr/>
          <p:nvPr/>
        </p:nvSpPr>
        <p:spPr>
          <a:xfrm>
            <a:off x="7622908" y="5104377"/>
            <a:ext cx="2886429" cy="1338828"/>
          </a:xfrm>
          <a:prstGeom prst="rect">
            <a:avLst/>
          </a:prstGeom>
        </p:spPr>
        <p:txBody>
          <a:bodyPr wrap="square">
            <a:spAutoFit/>
          </a:bodyPr>
          <a:lstStyle/>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TCP/IP</a:t>
            </a:r>
            <a:r>
              <a:rPr lang="zh-CN" altLang="en-US" b="1" dirty="0">
                <a:solidFill>
                  <a:schemeClr val="accent1">
                    <a:lumMod val="75000"/>
                  </a:schemeClr>
                </a:solidFill>
                <a:latin typeface="微软雅黑" pitchFamily="34" charset="-122"/>
                <a:ea typeface="微软雅黑" pitchFamily="34" charset="-122"/>
                <a:sym typeface="微软雅黑" pitchFamily="34" charset="-122"/>
              </a:rPr>
              <a:t>参考模型</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IP</a:t>
            </a:r>
            <a:r>
              <a:rPr lang="zh-CN" altLang="en-US" b="1" dirty="0">
                <a:solidFill>
                  <a:schemeClr val="accent1">
                    <a:lumMod val="75000"/>
                  </a:schemeClr>
                </a:solidFill>
                <a:latin typeface="微软雅黑" pitchFamily="34" charset="-122"/>
                <a:ea typeface="微软雅黑" pitchFamily="34" charset="-122"/>
                <a:sym typeface="微软雅黑" pitchFamily="34" charset="-122"/>
              </a:rPr>
              <a:t>地址</a:t>
            </a:r>
          </a:p>
          <a:p>
            <a:pPr>
              <a:lnSpc>
                <a:spcPct val="150000"/>
              </a:lnSpc>
              <a:buFont typeface="Arial" pitchFamily="34" charset="0"/>
              <a:buNone/>
              <a:defRPr/>
            </a:pPr>
            <a:endParaRPr lang="en-US" altLang="zh-CN" dirty="0">
              <a:solidFill>
                <a:schemeClr val="accent1">
                  <a:lumMod val="75000"/>
                </a:schemeClr>
              </a:solidFill>
              <a:latin typeface="微软雅黑" pitchFamily="34" charset="-122"/>
              <a:ea typeface="微软雅黑" pitchFamily="34" charset="-122"/>
              <a:sym typeface="微软雅黑" pitchFamily="34" charset="-122"/>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834" y="5132789"/>
            <a:ext cx="2089308" cy="1320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455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37084" y="2766902"/>
            <a:ext cx="10658109"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a:t>
            </a:r>
            <a:r>
              <a:rPr lang="en-US" altLang="zh-CN" sz="2400" dirty="0"/>
              <a:t>3</a:t>
            </a:r>
            <a:r>
              <a:rPr lang="zh-CN" altLang="zh-CN" sz="2400" dirty="0"/>
              <a:t>）</a:t>
            </a:r>
            <a:r>
              <a:rPr lang="zh-CN" altLang="zh-CN" sz="2400" dirty="0">
                <a:solidFill>
                  <a:srgbClr val="FF0000"/>
                </a:solidFill>
              </a:rPr>
              <a:t>灵活性好</a:t>
            </a:r>
            <a:r>
              <a:rPr lang="zh-CN" altLang="zh-CN" sz="2400" dirty="0"/>
              <a:t>。各层可选择最优技术实现本层功能；当网络中的某些功能需要改进时，只需保证层次间接口不变，对功能涉及的网络中的部分层次进行维护，无需调整整个网络。</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、分层的优点</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矩形 9"/>
          <p:cNvSpPr/>
          <p:nvPr/>
        </p:nvSpPr>
        <p:spPr>
          <a:xfrm>
            <a:off x="837084" y="2270516"/>
            <a:ext cx="6494085" cy="5909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zh-CN" sz="2400" dirty="0">
                <a:solidFill>
                  <a:schemeClr val="bg1">
                    <a:lumMod val="50000"/>
                  </a:schemeClr>
                </a:solidFill>
                <a:latin typeface="微软雅黑" pitchFamily="34" charset="-122"/>
                <a:ea typeface="微软雅黑" pitchFamily="34" charset="-122"/>
              </a:rPr>
              <a:t>采用分层的体系结构描述网络有以下优点。</a:t>
            </a:r>
          </a:p>
        </p:txBody>
      </p:sp>
    </p:spTree>
    <p:extLst>
      <p:ext uri="{BB962C8B-B14F-4D97-AF65-F5344CB8AC3E}">
        <p14:creationId xmlns:p14="http://schemas.microsoft.com/office/powerpoint/2010/main" val="2457331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4" y="2276872"/>
            <a:ext cx="1065810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网络中的各层实现一定的功能，各层之间通过下层接口实现交互，进而实现完整的网络通信与数据交换功能。</a:t>
            </a:r>
            <a:r>
              <a:rPr lang="zh-CN" altLang="zh-CN" sz="2400" dirty="0"/>
              <a:t>相邻层之间的关系如图所示。</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、层次间的关系</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4834887" y="3410765"/>
            <a:ext cx="2111445" cy="2639306"/>
          </a:xfrm>
          <a:prstGeom prst="rect">
            <a:avLst/>
          </a:prstGeom>
          <a:noFill/>
          <a:ln>
            <a:noFill/>
          </a:ln>
        </p:spPr>
      </p:pic>
    </p:spTree>
    <p:extLst>
      <p:ext uri="{BB962C8B-B14F-4D97-AF65-F5344CB8AC3E}">
        <p14:creationId xmlns:p14="http://schemas.microsoft.com/office/powerpoint/2010/main" val="105876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671614"/>
            <a:ext cx="3292805" cy="308392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网络各层制定的协议由本层的使用者共同遵守</a:t>
            </a:r>
            <a:r>
              <a:rPr lang="zh-CN" altLang="zh-CN" sz="2400" dirty="0"/>
              <a:t>，相同层次的使用者方可互相理解本层中信息的含义。计算机网络的层次模型如图所示。</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、层次间的关系</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1" name="图片 10"/>
          <p:cNvPicPr/>
          <p:nvPr/>
        </p:nvPicPr>
        <p:blipFill>
          <a:blip r:embed="rId3"/>
          <a:stretch>
            <a:fillRect/>
          </a:stretch>
        </p:blipFill>
        <p:spPr>
          <a:xfrm>
            <a:off x="4552281" y="2777913"/>
            <a:ext cx="6638603" cy="2871325"/>
          </a:xfrm>
          <a:prstGeom prst="rect">
            <a:avLst/>
          </a:prstGeom>
        </p:spPr>
      </p:pic>
    </p:spTree>
    <p:extLst>
      <p:ext uri="{BB962C8B-B14F-4D97-AF65-F5344CB8AC3E}">
        <p14:creationId xmlns:p14="http://schemas.microsoft.com/office/powerpoint/2010/main" val="20259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318020"/>
            <a:ext cx="10654410"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计算机网络的层次模型是对网络通信步骤的抽象，</a:t>
            </a:r>
            <a:r>
              <a:rPr lang="zh-CN" altLang="zh-CN" sz="2400" dirty="0">
                <a:solidFill>
                  <a:srgbClr val="FF0000"/>
                </a:solidFill>
              </a:rPr>
              <a:t>在具体实现中，每一层都会产生负责实现某项功能的实体。</a:t>
            </a:r>
            <a:r>
              <a:rPr lang="zh-CN" altLang="zh-CN" sz="2400" dirty="0"/>
              <a:t>实体分为硬件实体和软件实体</a:t>
            </a:r>
            <a:r>
              <a:rPr lang="zh-CN" altLang="en-US" sz="2400" dirty="0"/>
              <a:t>：</a:t>
            </a:r>
            <a:endParaRPr lang="en-US" altLang="zh-CN" sz="2400" dirty="0"/>
          </a:p>
          <a:p>
            <a:pPr marL="342900" indent="-342900">
              <a:buFont typeface="Wingdings" panose="05000000000000000000" pitchFamily="2" charset="2"/>
              <a:buChar char="p"/>
            </a:pPr>
            <a:r>
              <a:rPr lang="zh-CN" altLang="zh-CN" sz="2400" dirty="0">
                <a:solidFill>
                  <a:srgbClr val="FF0000"/>
                </a:solidFill>
              </a:rPr>
              <a:t>硬件实体</a:t>
            </a:r>
            <a:r>
              <a:rPr lang="zh-CN" altLang="zh-CN" sz="2400" dirty="0"/>
              <a:t>指网络中实现物理环境中某项功能的硬件设备</a:t>
            </a:r>
            <a:r>
              <a:rPr lang="zh-CN" altLang="en-US" sz="2400" dirty="0"/>
              <a:t>。</a:t>
            </a:r>
            <a:endParaRPr lang="en-US" altLang="zh-CN" sz="2400" dirty="0"/>
          </a:p>
          <a:p>
            <a:pPr marL="342900" indent="-342900">
              <a:buFont typeface="Wingdings" panose="05000000000000000000" pitchFamily="2" charset="2"/>
              <a:buChar char="p"/>
            </a:pPr>
            <a:r>
              <a:rPr lang="zh-CN" altLang="zh-CN" sz="2400" dirty="0">
                <a:solidFill>
                  <a:srgbClr val="FF0000"/>
                </a:solidFill>
              </a:rPr>
              <a:t>软件实体</a:t>
            </a:r>
            <a:r>
              <a:rPr lang="zh-CN" altLang="zh-CN" sz="2400" dirty="0"/>
              <a:t>指某次网络通信中实现某项功能的进程。</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3</a:t>
              </a:r>
              <a:r>
                <a:rPr lang="zh-CN" altLang="en-US" sz="3200" b="1" dirty="0">
                  <a:solidFill>
                    <a:schemeClr val="bg1"/>
                  </a:solidFill>
                </a:rPr>
                <a:t>、节点通信流程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69730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318020"/>
            <a:ext cx="5159184" cy="358251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sz="2400" dirty="0"/>
              <a:t>在实际通信中，对等实体之间只是遵守相同的协议，并不直接进行数据传输。</a:t>
            </a:r>
            <a:r>
              <a:rPr lang="zh-CN" altLang="en-US" sz="2400" dirty="0">
                <a:solidFill>
                  <a:srgbClr val="FF0000"/>
                </a:solidFill>
              </a:rPr>
              <a:t>数据总是从一个节点的最高层出发，自顶向下到达节点最底层后沿着物理媒介传输到另一个节点，并从该节点的底层到达最高层。</a:t>
            </a:r>
            <a:r>
              <a:rPr lang="zh-CN" altLang="en-US" sz="2400" dirty="0"/>
              <a:t>节点间实体的通信模型如图所示。</a:t>
            </a:r>
            <a:endParaRPr lang="zh-CN" altLang="zh-CN" sz="2400" dirty="0"/>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3</a:t>
              </a:r>
              <a:r>
                <a:rPr lang="zh-CN" altLang="en-US" sz="3200" b="1" dirty="0">
                  <a:solidFill>
                    <a:schemeClr val="bg1"/>
                  </a:solidFill>
                </a:rPr>
                <a:t>、节点通信流程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6167988" y="2460029"/>
            <a:ext cx="4672209" cy="3298500"/>
          </a:xfrm>
          <a:prstGeom prst="rect">
            <a:avLst/>
          </a:prstGeom>
        </p:spPr>
      </p:pic>
    </p:spTree>
    <p:extLst>
      <p:ext uri="{BB962C8B-B14F-4D97-AF65-F5344CB8AC3E}">
        <p14:creationId xmlns:p14="http://schemas.microsoft.com/office/powerpoint/2010/main" val="32379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37856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00000"/>
              </a:lnSpc>
            </a:pPr>
            <a:r>
              <a:rPr lang="zh-CN" altLang="zh-CN" sz="2400" dirty="0"/>
              <a:t>在物流系统中，物品从用户</a:t>
            </a:r>
            <a:r>
              <a:rPr lang="en-US" altLang="zh-CN" sz="2400" dirty="0"/>
              <a:t>A</a:t>
            </a:r>
            <a:r>
              <a:rPr lang="zh-CN" altLang="zh-CN" sz="2400" dirty="0"/>
              <a:t>手中到达用户</a:t>
            </a:r>
            <a:r>
              <a:rPr lang="en-US" altLang="zh-CN" sz="2400" dirty="0"/>
              <a:t>B</a:t>
            </a:r>
            <a:r>
              <a:rPr lang="zh-CN" altLang="zh-CN" sz="2400" dirty="0"/>
              <a:t>手中经过以下流程</a:t>
            </a:r>
            <a:r>
              <a:rPr lang="zh-CN" altLang="en-US" sz="2400" dirty="0"/>
              <a:t>：</a:t>
            </a:r>
            <a:endParaRPr lang="en-US" altLang="zh-CN" sz="2400" dirty="0"/>
          </a:p>
          <a:p>
            <a:pPr>
              <a:lnSpc>
                <a:spcPct val="100000"/>
              </a:lnSpc>
            </a:pPr>
            <a:r>
              <a:rPr lang="zh-CN" altLang="zh-CN" sz="2400" dirty="0"/>
              <a:t>（</a:t>
            </a:r>
            <a:r>
              <a:rPr lang="en-US" altLang="zh-CN" sz="2400" dirty="0"/>
              <a:t>1</a:t>
            </a:r>
            <a:r>
              <a:rPr lang="zh-CN" altLang="zh-CN" sz="2400" dirty="0"/>
              <a:t>）</a:t>
            </a:r>
            <a:r>
              <a:rPr lang="en-US" altLang="zh-CN" sz="2400" dirty="0"/>
              <a:t>A</a:t>
            </a:r>
            <a:r>
              <a:rPr lang="zh-CN" altLang="zh-CN" sz="2400" dirty="0"/>
              <a:t>城用户</a:t>
            </a:r>
            <a:r>
              <a:rPr lang="en-US" altLang="zh-CN" sz="2400" dirty="0"/>
              <a:t>A</a:t>
            </a:r>
            <a:r>
              <a:rPr lang="zh-CN" altLang="zh-CN" sz="2400" dirty="0"/>
              <a:t>向物流公司下单，通知物流公司取件。</a:t>
            </a:r>
          </a:p>
          <a:p>
            <a:pPr>
              <a:lnSpc>
                <a:spcPct val="100000"/>
              </a:lnSpc>
            </a:pPr>
            <a:r>
              <a:rPr lang="zh-CN" altLang="zh-CN" sz="2400" dirty="0"/>
              <a:t>（</a:t>
            </a:r>
            <a:r>
              <a:rPr lang="en-US" altLang="zh-CN" sz="2400" dirty="0"/>
              <a:t>2</a:t>
            </a:r>
            <a:r>
              <a:rPr lang="zh-CN" altLang="zh-CN" sz="2400" dirty="0"/>
              <a:t>）物流公司派出快递员</a:t>
            </a:r>
            <a:r>
              <a:rPr lang="en-US" altLang="zh-CN" sz="2400" dirty="0"/>
              <a:t>A</a:t>
            </a:r>
            <a:r>
              <a:rPr lang="zh-CN" altLang="zh-CN" sz="2400" dirty="0"/>
              <a:t>取件，快递员</a:t>
            </a:r>
            <a:r>
              <a:rPr lang="en-US" altLang="zh-CN" sz="2400" dirty="0"/>
              <a:t>A</a:t>
            </a:r>
            <a:r>
              <a:rPr lang="zh-CN" altLang="zh-CN" sz="2400" dirty="0"/>
              <a:t>收件并将其打包，附上寄</a:t>
            </a:r>
            <a:r>
              <a:rPr lang="en-US" altLang="zh-CN" sz="2400" dirty="0"/>
              <a:t>/</a:t>
            </a:r>
            <a:r>
              <a:rPr lang="zh-CN" altLang="zh-CN" sz="2400" dirty="0"/>
              <a:t>收件信息，送到货仓。</a:t>
            </a:r>
          </a:p>
          <a:p>
            <a:pPr>
              <a:lnSpc>
                <a:spcPct val="100000"/>
              </a:lnSpc>
            </a:pPr>
            <a:r>
              <a:rPr lang="zh-CN" altLang="zh-CN" sz="2400" dirty="0"/>
              <a:t>（</a:t>
            </a:r>
            <a:r>
              <a:rPr lang="en-US" altLang="zh-CN" sz="2400" dirty="0"/>
              <a:t>3</a:t>
            </a:r>
            <a:r>
              <a:rPr lang="zh-CN" altLang="zh-CN" sz="2400" dirty="0"/>
              <a:t>）物流公司将货仓的包裹按收件地址分拣，由货运员</a:t>
            </a:r>
            <a:r>
              <a:rPr lang="en-US" altLang="zh-CN" sz="2400" dirty="0"/>
              <a:t>A</a:t>
            </a:r>
            <a:r>
              <a:rPr lang="zh-CN" altLang="zh-CN" sz="2400" dirty="0"/>
              <a:t>将包裹送往运输部门。</a:t>
            </a:r>
          </a:p>
          <a:p>
            <a:pPr>
              <a:lnSpc>
                <a:spcPct val="100000"/>
              </a:lnSpc>
            </a:pPr>
            <a:r>
              <a:rPr lang="zh-CN" altLang="zh-CN" sz="2400" dirty="0"/>
              <a:t>（</a:t>
            </a:r>
            <a:r>
              <a:rPr lang="en-US" altLang="zh-CN" sz="2400" dirty="0"/>
              <a:t>4</a:t>
            </a:r>
            <a:r>
              <a:rPr lang="zh-CN" altLang="zh-CN" sz="2400" dirty="0"/>
              <a:t>）运输部门将包裹从</a:t>
            </a:r>
            <a:r>
              <a:rPr lang="en-US" altLang="zh-CN" sz="2400" dirty="0"/>
              <a:t>A</a:t>
            </a:r>
            <a:r>
              <a:rPr lang="zh-CN" altLang="zh-CN" sz="2400" dirty="0"/>
              <a:t>城运送到</a:t>
            </a:r>
            <a:r>
              <a:rPr lang="en-US" altLang="zh-CN" sz="2400" dirty="0"/>
              <a:t>B</a:t>
            </a:r>
            <a:r>
              <a:rPr lang="zh-CN" altLang="zh-CN" sz="2400" dirty="0"/>
              <a:t>城。</a:t>
            </a:r>
          </a:p>
          <a:p>
            <a:pPr>
              <a:lnSpc>
                <a:spcPct val="100000"/>
              </a:lnSpc>
            </a:pPr>
            <a:r>
              <a:rPr lang="zh-CN" altLang="zh-CN" sz="2400" dirty="0"/>
              <a:t>（</a:t>
            </a:r>
            <a:r>
              <a:rPr lang="en-US" altLang="zh-CN" sz="2400" dirty="0"/>
              <a:t>5</a:t>
            </a:r>
            <a:r>
              <a:rPr lang="zh-CN" altLang="zh-CN" sz="2400" dirty="0"/>
              <a:t>）</a:t>
            </a:r>
            <a:r>
              <a:rPr lang="en-US" altLang="zh-CN" sz="2400" dirty="0"/>
              <a:t>B</a:t>
            </a:r>
            <a:r>
              <a:rPr lang="zh-CN" altLang="zh-CN" sz="2400" dirty="0"/>
              <a:t>城的货运员</a:t>
            </a:r>
            <a:r>
              <a:rPr lang="en-US" altLang="zh-CN" sz="2400" dirty="0"/>
              <a:t>B</a:t>
            </a:r>
            <a:r>
              <a:rPr lang="zh-CN" altLang="zh-CN" sz="2400" dirty="0"/>
              <a:t>从运输部门将包裹送到货仓，交由分拣员分拣。</a:t>
            </a:r>
          </a:p>
          <a:p>
            <a:pPr>
              <a:lnSpc>
                <a:spcPct val="100000"/>
              </a:lnSpc>
            </a:pPr>
            <a:r>
              <a:rPr lang="zh-CN" altLang="zh-CN" sz="2400" dirty="0"/>
              <a:t>（</a:t>
            </a:r>
            <a:r>
              <a:rPr lang="en-US" altLang="zh-CN" sz="2400" dirty="0"/>
              <a:t>6</a:t>
            </a:r>
            <a:r>
              <a:rPr lang="zh-CN" altLang="zh-CN" sz="2400" dirty="0"/>
              <a:t>）快递员</a:t>
            </a:r>
            <a:r>
              <a:rPr lang="en-US" altLang="zh-CN" sz="2400" dirty="0"/>
              <a:t>B</a:t>
            </a:r>
            <a:r>
              <a:rPr lang="zh-CN" altLang="zh-CN" sz="2400" dirty="0"/>
              <a:t>取得包裹，按照收件信息将包裹送给用户</a:t>
            </a:r>
            <a:r>
              <a:rPr lang="en-US" altLang="zh-CN" sz="2400" dirty="0"/>
              <a:t>B</a:t>
            </a:r>
            <a:r>
              <a:rPr lang="zh-CN" altLang="zh-CN" sz="2400" dirty="0"/>
              <a:t>。</a:t>
            </a:r>
          </a:p>
          <a:p>
            <a:pPr>
              <a:lnSpc>
                <a:spcPct val="100000"/>
              </a:lnSpc>
            </a:pPr>
            <a:r>
              <a:rPr lang="zh-CN" altLang="zh-CN" sz="2400" dirty="0"/>
              <a:t>（</a:t>
            </a:r>
            <a:r>
              <a:rPr lang="en-US" altLang="zh-CN" sz="2400" dirty="0"/>
              <a:t>7</a:t>
            </a:r>
            <a:r>
              <a:rPr lang="zh-CN" altLang="zh-CN" sz="2400" dirty="0"/>
              <a:t>）用户</a:t>
            </a:r>
            <a:r>
              <a:rPr lang="en-US" altLang="zh-CN" sz="2400" dirty="0"/>
              <a:t>B</a:t>
            </a:r>
            <a:r>
              <a:rPr lang="zh-CN" altLang="zh-CN" sz="2400" dirty="0"/>
              <a:t>拿到包裹，拆开包装，取得物品。</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30956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ircle(in)">
                                      <p:cBhvr>
                                        <p:cTn id="17" dur="1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ircle(in)">
                                      <p:cBhvr>
                                        <p:cTn id="22" dur="1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ircle(in)">
                                      <p:cBhvr>
                                        <p:cTn id="27" dur="1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1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circle(in)">
                                      <p:cBhvr>
                                        <p:cTn id="37"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在物流系统中，物品从用户</a:t>
            </a:r>
            <a:r>
              <a:rPr lang="en-US" altLang="zh-CN" sz="2400" dirty="0"/>
              <a:t>A</a:t>
            </a:r>
            <a:r>
              <a:rPr lang="zh-CN" altLang="zh-CN" sz="2400" dirty="0"/>
              <a:t>手中到达用户</a:t>
            </a:r>
            <a:r>
              <a:rPr lang="en-US" altLang="zh-CN" sz="2400" dirty="0"/>
              <a:t>B</a:t>
            </a:r>
            <a:r>
              <a:rPr lang="zh-CN" altLang="zh-CN" sz="2400" dirty="0"/>
              <a:t>手中经过以下流程</a:t>
            </a:r>
            <a:r>
              <a:rPr lang="zh-CN" altLang="en-US" sz="2400" dirty="0"/>
              <a:t>：</a:t>
            </a:r>
            <a:endParaRPr lang="en-US" altLang="zh-CN" sz="2400" dirty="0"/>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1390778" y="2832475"/>
            <a:ext cx="6103846" cy="3625720"/>
          </a:xfrm>
          <a:prstGeom prst="rect">
            <a:avLst/>
          </a:prstGeom>
        </p:spPr>
      </p:pic>
      <p:sp>
        <p:nvSpPr>
          <p:cNvPr id="2" name="矩形 1"/>
          <p:cNvSpPr/>
          <p:nvPr/>
        </p:nvSpPr>
        <p:spPr>
          <a:xfrm>
            <a:off x="7866345" y="2832475"/>
            <a:ext cx="3628848"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①</a:t>
            </a:r>
            <a:r>
              <a:rPr lang="en-US" altLang="zh-CN" sz="2400" dirty="0">
                <a:solidFill>
                  <a:schemeClr val="bg1">
                    <a:lumMod val="50000"/>
                  </a:schemeClr>
                </a:solidFill>
                <a:latin typeface="微软雅黑" pitchFamily="34" charset="-122"/>
                <a:ea typeface="微软雅黑" pitchFamily="34" charset="-122"/>
              </a:rPr>
              <a:t>A</a:t>
            </a:r>
            <a:r>
              <a:rPr lang="zh-CN" altLang="zh-CN" sz="2400" dirty="0">
                <a:solidFill>
                  <a:schemeClr val="bg1">
                    <a:lumMod val="50000"/>
                  </a:schemeClr>
                </a:solidFill>
                <a:latin typeface="微软雅黑" pitchFamily="34" charset="-122"/>
                <a:ea typeface="微软雅黑" pitchFamily="34" charset="-122"/>
              </a:rPr>
              <a:t>城用户</a:t>
            </a:r>
            <a:r>
              <a:rPr lang="en-US" altLang="zh-CN" sz="2400" dirty="0">
                <a:solidFill>
                  <a:schemeClr val="bg1">
                    <a:lumMod val="50000"/>
                  </a:schemeClr>
                </a:solidFill>
                <a:latin typeface="微软雅黑" pitchFamily="34" charset="-122"/>
                <a:ea typeface="微软雅黑" pitchFamily="34" charset="-122"/>
              </a:rPr>
              <a:t>A</a:t>
            </a:r>
            <a:r>
              <a:rPr lang="zh-CN" altLang="zh-CN" sz="2400" dirty="0">
                <a:solidFill>
                  <a:schemeClr val="bg1">
                    <a:lumMod val="50000"/>
                  </a:schemeClr>
                </a:solidFill>
                <a:latin typeface="微软雅黑" pitchFamily="34" charset="-122"/>
                <a:ea typeface="微软雅黑" pitchFamily="34" charset="-122"/>
              </a:rPr>
              <a:t>向物流公司下单，通知物流公司取件。</a:t>
            </a:r>
          </a:p>
        </p:txBody>
      </p:sp>
      <p:sp>
        <p:nvSpPr>
          <p:cNvPr id="3" name="矩形 2"/>
          <p:cNvSpPr/>
          <p:nvPr/>
        </p:nvSpPr>
        <p:spPr>
          <a:xfrm>
            <a:off x="7782721" y="4224407"/>
            <a:ext cx="3712471"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②</a:t>
            </a:r>
            <a:r>
              <a:rPr lang="zh-CN" altLang="zh-CN" sz="2400" dirty="0">
                <a:solidFill>
                  <a:schemeClr val="bg1">
                    <a:lumMod val="50000"/>
                  </a:schemeClr>
                </a:solidFill>
                <a:latin typeface="微软雅黑" pitchFamily="34" charset="-122"/>
                <a:ea typeface="微软雅黑" pitchFamily="34" charset="-122"/>
              </a:rPr>
              <a:t>物流公司派出快递员</a:t>
            </a:r>
            <a:r>
              <a:rPr lang="en-US" altLang="zh-CN" sz="2400" dirty="0">
                <a:solidFill>
                  <a:schemeClr val="bg1">
                    <a:lumMod val="50000"/>
                  </a:schemeClr>
                </a:solidFill>
                <a:latin typeface="微软雅黑" pitchFamily="34" charset="-122"/>
                <a:ea typeface="微软雅黑" pitchFamily="34" charset="-122"/>
              </a:rPr>
              <a:t>A</a:t>
            </a:r>
            <a:r>
              <a:rPr lang="zh-CN" altLang="zh-CN" sz="2400" dirty="0">
                <a:solidFill>
                  <a:schemeClr val="bg1">
                    <a:lumMod val="50000"/>
                  </a:schemeClr>
                </a:solidFill>
                <a:latin typeface="微软雅黑" pitchFamily="34" charset="-122"/>
                <a:ea typeface="微软雅黑" pitchFamily="34" charset="-122"/>
              </a:rPr>
              <a:t>取件，快递员</a:t>
            </a:r>
            <a:r>
              <a:rPr lang="en-US" altLang="zh-CN" sz="2400" dirty="0">
                <a:solidFill>
                  <a:schemeClr val="bg1">
                    <a:lumMod val="50000"/>
                  </a:schemeClr>
                </a:solidFill>
                <a:latin typeface="微软雅黑" pitchFamily="34" charset="-122"/>
                <a:ea typeface="微软雅黑" pitchFamily="34" charset="-122"/>
              </a:rPr>
              <a:t>A</a:t>
            </a:r>
            <a:r>
              <a:rPr lang="zh-CN" altLang="zh-CN" sz="2400" dirty="0">
                <a:solidFill>
                  <a:schemeClr val="bg1">
                    <a:lumMod val="50000"/>
                  </a:schemeClr>
                </a:solidFill>
                <a:latin typeface="微软雅黑" pitchFamily="34" charset="-122"/>
                <a:ea typeface="微软雅黑" pitchFamily="34" charset="-122"/>
              </a:rPr>
              <a:t>收件并将其打包，附上寄</a:t>
            </a:r>
            <a:r>
              <a:rPr lang="en-US" altLang="zh-CN" sz="2400" dirty="0">
                <a:solidFill>
                  <a:schemeClr val="bg1">
                    <a:lumMod val="50000"/>
                  </a:schemeClr>
                </a:solidFill>
                <a:latin typeface="微软雅黑" pitchFamily="34" charset="-122"/>
                <a:ea typeface="微软雅黑" pitchFamily="34" charset="-122"/>
              </a:rPr>
              <a:t>/</a:t>
            </a:r>
            <a:r>
              <a:rPr lang="zh-CN" altLang="zh-CN" sz="2400" dirty="0">
                <a:solidFill>
                  <a:schemeClr val="bg1">
                    <a:lumMod val="50000"/>
                  </a:schemeClr>
                </a:solidFill>
                <a:latin typeface="微软雅黑" pitchFamily="34" charset="-122"/>
                <a:ea typeface="微软雅黑" pitchFamily="34" charset="-122"/>
              </a:rPr>
              <a:t>收件信息，送到货仓。</a:t>
            </a:r>
            <a:endParaRPr lang="zh-CN" altLang="en-US"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649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在物流系统中，物品从用户</a:t>
            </a:r>
            <a:r>
              <a:rPr lang="en-US" altLang="zh-CN" sz="2400" dirty="0"/>
              <a:t>A</a:t>
            </a:r>
            <a:r>
              <a:rPr lang="zh-CN" altLang="zh-CN" sz="2400" dirty="0"/>
              <a:t>手中到达用户</a:t>
            </a:r>
            <a:r>
              <a:rPr lang="en-US" altLang="zh-CN" sz="2400" dirty="0"/>
              <a:t>B</a:t>
            </a:r>
            <a:r>
              <a:rPr lang="zh-CN" altLang="zh-CN" sz="2400" dirty="0"/>
              <a:t>手中经过以下流程</a:t>
            </a:r>
            <a:r>
              <a:rPr lang="zh-CN" altLang="en-US" sz="2400" dirty="0"/>
              <a:t>：</a:t>
            </a:r>
            <a:endParaRPr lang="en-US" altLang="zh-CN" sz="2400" dirty="0"/>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1390778" y="2832475"/>
            <a:ext cx="6103846" cy="3625720"/>
          </a:xfrm>
          <a:prstGeom prst="rect">
            <a:avLst/>
          </a:prstGeom>
        </p:spPr>
      </p:pic>
      <p:sp>
        <p:nvSpPr>
          <p:cNvPr id="2" name="矩形 1"/>
          <p:cNvSpPr/>
          <p:nvPr/>
        </p:nvSpPr>
        <p:spPr>
          <a:xfrm>
            <a:off x="7866345" y="2832475"/>
            <a:ext cx="3628848" cy="224305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③物流公司将货仓的包裹按收件地址分拣，由货运员</a:t>
            </a:r>
            <a:r>
              <a:rPr lang="en-US" altLang="zh-CN" sz="2400" dirty="0">
                <a:solidFill>
                  <a:schemeClr val="bg1">
                    <a:lumMod val="50000"/>
                  </a:schemeClr>
                </a:solidFill>
                <a:latin typeface="微软雅黑" pitchFamily="34" charset="-122"/>
                <a:ea typeface="微软雅黑" pitchFamily="34" charset="-122"/>
              </a:rPr>
              <a:t>A</a:t>
            </a:r>
            <a:r>
              <a:rPr lang="zh-CN" altLang="en-US" sz="2400" dirty="0">
                <a:solidFill>
                  <a:schemeClr val="bg1">
                    <a:lumMod val="50000"/>
                  </a:schemeClr>
                </a:solidFill>
                <a:latin typeface="微软雅黑" pitchFamily="34" charset="-122"/>
                <a:ea typeface="微软雅黑" pitchFamily="34" charset="-122"/>
              </a:rPr>
              <a:t>将包裹送往运输部门。</a:t>
            </a:r>
            <a:endParaRPr lang="zh-CN" altLang="zh-CN" sz="2400" dirty="0">
              <a:solidFill>
                <a:schemeClr val="bg1">
                  <a:lumMod val="50000"/>
                </a:schemeClr>
              </a:solidFill>
              <a:latin typeface="微软雅黑" pitchFamily="34" charset="-122"/>
              <a:ea typeface="微软雅黑" pitchFamily="34" charset="-122"/>
            </a:endParaRPr>
          </a:p>
        </p:txBody>
      </p:sp>
      <p:sp>
        <p:nvSpPr>
          <p:cNvPr id="3" name="矩形 2"/>
          <p:cNvSpPr/>
          <p:nvPr/>
        </p:nvSpPr>
        <p:spPr>
          <a:xfrm>
            <a:off x="7782720" y="5073846"/>
            <a:ext cx="3712471"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④运输部门将包裹从</a:t>
            </a:r>
            <a:r>
              <a:rPr lang="en-US" altLang="zh-CN" sz="2400" dirty="0">
                <a:solidFill>
                  <a:schemeClr val="bg1">
                    <a:lumMod val="50000"/>
                  </a:schemeClr>
                </a:solidFill>
                <a:latin typeface="微软雅黑" pitchFamily="34" charset="-122"/>
                <a:ea typeface="微软雅黑" pitchFamily="34" charset="-122"/>
              </a:rPr>
              <a:t>A</a:t>
            </a:r>
            <a:r>
              <a:rPr lang="zh-CN" altLang="en-US" sz="2400" dirty="0">
                <a:solidFill>
                  <a:schemeClr val="bg1">
                    <a:lumMod val="50000"/>
                  </a:schemeClr>
                </a:solidFill>
                <a:latin typeface="微软雅黑" pitchFamily="34" charset="-122"/>
                <a:ea typeface="微软雅黑" pitchFamily="34" charset="-122"/>
              </a:rPr>
              <a:t>城运送到</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城。</a:t>
            </a:r>
          </a:p>
        </p:txBody>
      </p:sp>
    </p:spTree>
    <p:extLst>
      <p:ext uri="{BB962C8B-B14F-4D97-AF65-F5344CB8AC3E}">
        <p14:creationId xmlns:p14="http://schemas.microsoft.com/office/powerpoint/2010/main" val="105249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在物流系统中，物品从用户</a:t>
            </a:r>
            <a:r>
              <a:rPr lang="en-US" altLang="zh-CN" sz="2400" dirty="0"/>
              <a:t>A</a:t>
            </a:r>
            <a:r>
              <a:rPr lang="zh-CN" altLang="zh-CN" sz="2400" dirty="0"/>
              <a:t>手中到达用户</a:t>
            </a:r>
            <a:r>
              <a:rPr lang="en-US" altLang="zh-CN" sz="2400" dirty="0"/>
              <a:t>B</a:t>
            </a:r>
            <a:r>
              <a:rPr lang="zh-CN" altLang="zh-CN" sz="2400" dirty="0"/>
              <a:t>手中经过以下流程</a:t>
            </a:r>
            <a:r>
              <a:rPr lang="zh-CN" altLang="en-US" sz="2400" dirty="0"/>
              <a:t>：</a:t>
            </a:r>
            <a:endParaRPr lang="en-US" altLang="zh-CN" sz="2400" dirty="0"/>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1390778" y="2832475"/>
            <a:ext cx="6103846" cy="3625720"/>
          </a:xfrm>
          <a:prstGeom prst="rect">
            <a:avLst/>
          </a:prstGeom>
        </p:spPr>
      </p:pic>
      <p:sp>
        <p:nvSpPr>
          <p:cNvPr id="2" name="矩形 1"/>
          <p:cNvSpPr/>
          <p:nvPr/>
        </p:nvSpPr>
        <p:spPr>
          <a:xfrm>
            <a:off x="7866345" y="2832475"/>
            <a:ext cx="3628848"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⑤</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城的货运员</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从运输部门将包裹送到货仓，交由分拣员分拣。</a:t>
            </a:r>
            <a:endParaRPr lang="zh-CN" altLang="zh-CN" sz="2400" dirty="0">
              <a:solidFill>
                <a:schemeClr val="bg1">
                  <a:lumMod val="50000"/>
                </a:schemeClr>
              </a:solidFill>
              <a:latin typeface="微软雅黑" pitchFamily="34" charset="-122"/>
              <a:ea typeface="微软雅黑" pitchFamily="34" charset="-122"/>
            </a:endParaRPr>
          </a:p>
        </p:txBody>
      </p:sp>
      <p:sp>
        <p:nvSpPr>
          <p:cNvPr id="3" name="矩形 2"/>
          <p:cNvSpPr/>
          <p:nvPr/>
        </p:nvSpPr>
        <p:spPr>
          <a:xfrm>
            <a:off x="7782719" y="4586801"/>
            <a:ext cx="3712471"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⑥快递员</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取得包裹，按照收件信息将包裹送给用户</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72468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在物流系统中，物品从用户</a:t>
            </a:r>
            <a:r>
              <a:rPr lang="en-US" altLang="zh-CN" sz="2400" dirty="0"/>
              <a:t>A</a:t>
            </a:r>
            <a:r>
              <a:rPr lang="zh-CN" altLang="zh-CN" sz="2400" dirty="0"/>
              <a:t>手中到达用户</a:t>
            </a:r>
            <a:r>
              <a:rPr lang="en-US" altLang="zh-CN" sz="2400" dirty="0"/>
              <a:t>B</a:t>
            </a:r>
            <a:r>
              <a:rPr lang="zh-CN" altLang="zh-CN" sz="2400" dirty="0"/>
              <a:t>手中经过以下流程</a:t>
            </a:r>
            <a:r>
              <a:rPr lang="zh-CN" altLang="en-US" sz="2400" dirty="0"/>
              <a:t>：</a:t>
            </a:r>
            <a:endParaRPr lang="en-US" altLang="zh-CN" sz="2400" dirty="0"/>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1390778" y="2832475"/>
            <a:ext cx="6103846" cy="3625720"/>
          </a:xfrm>
          <a:prstGeom prst="rect">
            <a:avLst/>
          </a:prstGeom>
        </p:spPr>
      </p:pic>
      <p:sp>
        <p:nvSpPr>
          <p:cNvPr id="2" name="矩形 1"/>
          <p:cNvSpPr/>
          <p:nvPr/>
        </p:nvSpPr>
        <p:spPr>
          <a:xfrm>
            <a:off x="7866345" y="2832475"/>
            <a:ext cx="3628848"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chemeClr val="bg1">
                    <a:lumMod val="50000"/>
                  </a:schemeClr>
                </a:solidFill>
                <a:latin typeface="微软雅黑" pitchFamily="34" charset="-122"/>
                <a:ea typeface="微软雅黑" pitchFamily="34" charset="-122"/>
              </a:rPr>
              <a:t>⑦用户</a:t>
            </a:r>
            <a:r>
              <a:rPr lang="en-US" altLang="zh-CN" sz="2400" dirty="0">
                <a:solidFill>
                  <a:schemeClr val="bg1">
                    <a:lumMod val="50000"/>
                  </a:schemeClr>
                </a:solidFill>
                <a:latin typeface="微软雅黑" pitchFamily="34" charset="-122"/>
                <a:ea typeface="微软雅黑" pitchFamily="34" charset="-122"/>
              </a:rPr>
              <a:t>B</a:t>
            </a:r>
            <a:r>
              <a:rPr lang="zh-CN" altLang="en-US" sz="2400" dirty="0">
                <a:solidFill>
                  <a:schemeClr val="bg1">
                    <a:lumMod val="50000"/>
                  </a:schemeClr>
                </a:solidFill>
                <a:latin typeface="微软雅黑" pitchFamily="34" charset="-122"/>
                <a:ea typeface="微软雅黑" pitchFamily="34" charset="-122"/>
              </a:rPr>
              <a:t>拿到包裹，拆开包装，取得物品。</a:t>
            </a:r>
            <a:endParaRPr lang="zh-CN" altLang="zh-CN"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0306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8892"/>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物品运输流程大致可划分为</a:t>
            </a:r>
            <a:r>
              <a:rPr lang="en-US" altLang="zh-CN" sz="2400" dirty="0"/>
              <a:t>4</a:t>
            </a:r>
            <a:r>
              <a:rPr lang="zh-CN" altLang="zh-CN" sz="2400" dirty="0"/>
              <a:t>层，这</a:t>
            </a:r>
            <a:r>
              <a:rPr lang="en-US" altLang="zh-CN" sz="2400" dirty="0"/>
              <a:t>4</a:t>
            </a:r>
            <a:r>
              <a:rPr lang="zh-CN" altLang="zh-CN" sz="2400" dirty="0"/>
              <a:t>层自顶向下依次为：</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1390778" y="2832475"/>
            <a:ext cx="6103846" cy="3625720"/>
          </a:xfrm>
          <a:prstGeom prst="rect">
            <a:avLst/>
          </a:prstGeom>
        </p:spPr>
      </p:pic>
      <p:sp>
        <p:nvSpPr>
          <p:cNvPr id="3" name="矩形标注 2"/>
          <p:cNvSpPr/>
          <p:nvPr/>
        </p:nvSpPr>
        <p:spPr>
          <a:xfrm>
            <a:off x="8204548" y="3663859"/>
            <a:ext cx="1102290"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a:t>
            </a:r>
            <a:r>
              <a:rPr lang="en-US" altLang="zh-CN" dirty="0"/>
              <a:t>4</a:t>
            </a:r>
            <a:r>
              <a:rPr lang="zh-CN" altLang="en-US" dirty="0"/>
              <a:t>层</a:t>
            </a:r>
          </a:p>
        </p:txBody>
      </p:sp>
      <p:sp>
        <p:nvSpPr>
          <p:cNvPr id="11" name="矩形标注 10"/>
          <p:cNvSpPr/>
          <p:nvPr/>
        </p:nvSpPr>
        <p:spPr>
          <a:xfrm>
            <a:off x="8204548" y="4426129"/>
            <a:ext cx="1102290"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a:t>
            </a:r>
            <a:r>
              <a:rPr lang="en-US" altLang="zh-CN" dirty="0"/>
              <a:t>3</a:t>
            </a:r>
            <a:r>
              <a:rPr lang="zh-CN" altLang="en-US" dirty="0"/>
              <a:t>层</a:t>
            </a:r>
          </a:p>
        </p:txBody>
      </p:sp>
      <p:sp>
        <p:nvSpPr>
          <p:cNvPr id="12" name="矩形标注 11"/>
          <p:cNvSpPr/>
          <p:nvPr/>
        </p:nvSpPr>
        <p:spPr>
          <a:xfrm>
            <a:off x="8204548" y="5156544"/>
            <a:ext cx="1102290"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a:t>
            </a:r>
            <a:r>
              <a:rPr lang="en-US" altLang="zh-CN" dirty="0"/>
              <a:t>2</a:t>
            </a:r>
            <a:r>
              <a:rPr lang="zh-CN" altLang="en-US" dirty="0"/>
              <a:t>层</a:t>
            </a:r>
          </a:p>
        </p:txBody>
      </p:sp>
      <p:sp>
        <p:nvSpPr>
          <p:cNvPr id="13" name="矩形标注 12"/>
          <p:cNvSpPr/>
          <p:nvPr/>
        </p:nvSpPr>
        <p:spPr>
          <a:xfrm>
            <a:off x="8204548" y="5858002"/>
            <a:ext cx="1102290"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a:t>
            </a:r>
            <a:r>
              <a:rPr lang="en-US" altLang="zh-CN" dirty="0"/>
              <a:t>1</a:t>
            </a:r>
            <a:r>
              <a:rPr lang="zh-CN" altLang="en-US" dirty="0"/>
              <a:t>层</a:t>
            </a:r>
          </a:p>
        </p:txBody>
      </p:sp>
      <p:sp>
        <p:nvSpPr>
          <p:cNvPr id="14" name="椭圆 13"/>
          <p:cNvSpPr/>
          <p:nvPr/>
        </p:nvSpPr>
        <p:spPr>
          <a:xfrm>
            <a:off x="1142523" y="3256767"/>
            <a:ext cx="1325104" cy="320142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标注 14"/>
          <p:cNvSpPr/>
          <p:nvPr/>
        </p:nvSpPr>
        <p:spPr>
          <a:xfrm>
            <a:off x="553934" y="2832475"/>
            <a:ext cx="1013634" cy="438411"/>
          </a:xfrm>
          <a:prstGeom prst="wedgeRectCallout">
            <a:avLst>
              <a:gd name="adj1" fmla="val 38987"/>
              <a:gd name="adj2" fmla="val 9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实体</a:t>
            </a:r>
          </a:p>
        </p:txBody>
      </p:sp>
    </p:spTree>
    <p:extLst>
      <p:ext uri="{BB962C8B-B14F-4D97-AF65-F5344CB8AC3E}">
        <p14:creationId xmlns:p14="http://schemas.microsoft.com/office/powerpoint/2010/main" val="43587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heel(1)">
                                      <p:cBhvr>
                                        <p:cTn id="27" dur="500"/>
                                        <p:tgtEl>
                                          <p:spTgt spid="14"/>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3" y="2292968"/>
            <a:ext cx="10654410"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物品运输流程大致可划分为</a:t>
            </a:r>
            <a:r>
              <a:rPr lang="en-US" altLang="zh-CN" sz="2400" dirty="0"/>
              <a:t>4</a:t>
            </a:r>
            <a:r>
              <a:rPr lang="zh-CN" altLang="zh-CN" sz="2400" dirty="0"/>
              <a:t>层，这</a:t>
            </a:r>
            <a:r>
              <a:rPr lang="en-US" altLang="zh-CN" sz="2400" dirty="0"/>
              <a:t>4</a:t>
            </a:r>
            <a:r>
              <a:rPr lang="zh-CN" altLang="zh-CN" sz="2400" dirty="0"/>
              <a:t>层自顶向下依次为：</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、层次关系举例</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0" name="图片 9"/>
          <p:cNvPicPr/>
          <p:nvPr/>
        </p:nvPicPr>
        <p:blipFill>
          <a:blip r:embed="rId3"/>
          <a:stretch>
            <a:fillRect/>
          </a:stretch>
        </p:blipFill>
        <p:spPr>
          <a:xfrm>
            <a:off x="1390778" y="2832475"/>
            <a:ext cx="6103846" cy="3625720"/>
          </a:xfrm>
          <a:prstGeom prst="rect">
            <a:avLst/>
          </a:prstGeom>
        </p:spPr>
      </p:pic>
      <p:sp>
        <p:nvSpPr>
          <p:cNvPr id="3" name="矩形标注 2"/>
          <p:cNvSpPr/>
          <p:nvPr/>
        </p:nvSpPr>
        <p:spPr>
          <a:xfrm>
            <a:off x="8204547" y="3663859"/>
            <a:ext cx="1803749"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提供</a:t>
            </a:r>
            <a:r>
              <a:rPr lang="en-US" altLang="zh-CN" dirty="0"/>
              <a:t>/</a:t>
            </a:r>
            <a:r>
              <a:rPr lang="zh-CN" altLang="en-US" dirty="0"/>
              <a:t>收取物品</a:t>
            </a:r>
          </a:p>
        </p:txBody>
      </p:sp>
      <p:sp>
        <p:nvSpPr>
          <p:cNvPr id="11" name="矩形标注 10"/>
          <p:cNvSpPr/>
          <p:nvPr/>
        </p:nvSpPr>
        <p:spPr>
          <a:xfrm>
            <a:off x="8204547" y="4426129"/>
            <a:ext cx="1390389"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收取与派送</a:t>
            </a:r>
          </a:p>
        </p:txBody>
      </p:sp>
      <p:sp>
        <p:nvSpPr>
          <p:cNvPr id="12" name="矩形标注 11"/>
          <p:cNvSpPr/>
          <p:nvPr/>
        </p:nvSpPr>
        <p:spPr>
          <a:xfrm>
            <a:off x="8204548" y="5156544"/>
            <a:ext cx="1390388"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短距离运输</a:t>
            </a:r>
          </a:p>
        </p:txBody>
      </p:sp>
      <p:sp>
        <p:nvSpPr>
          <p:cNvPr id="13" name="矩形标注 12"/>
          <p:cNvSpPr/>
          <p:nvPr/>
        </p:nvSpPr>
        <p:spPr>
          <a:xfrm>
            <a:off x="8204548" y="5858002"/>
            <a:ext cx="1390388" cy="438411"/>
          </a:xfrm>
          <a:prstGeom prst="wedgeRectCallout">
            <a:avLst>
              <a:gd name="adj1" fmla="val -110539"/>
              <a:gd name="adj2" fmla="val -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跨地域运输</a:t>
            </a:r>
          </a:p>
        </p:txBody>
      </p:sp>
    </p:spTree>
    <p:extLst>
      <p:ext uri="{BB962C8B-B14F-4D97-AF65-F5344CB8AC3E}">
        <p14:creationId xmlns:p14="http://schemas.microsoft.com/office/powerpoint/2010/main" val="371200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98274"/>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3" y="1472729"/>
            <a:ext cx="5486400" cy="258532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常见的体系结构有</a:t>
            </a:r>
            <a:r>
              <a:rPr lang="en-US" altLang="zh-CN" sz="2400" dirty="0">
                <a:solidFill>
                  <a:srgbClr val="FF0000"/>
                </a:solidFill>
              </a:rPr>
              <a:t>OSI</a:t>
            </a:r>
            <a:r>
              <a:rPr lang="zh-CN" altLang="zh-CN" sz="2400" dirty="0"/>
              <a:t>（</a:t>
            </a:r>
            <a:r>
              <a:rPr lang="en-US" altLang="zh-CN" sz="2400" dirty="0"/>
              <a:t>Open System Interconnect</a:t>
            </a:r>
            <a:r>
              <a:rPr lang="zh-CN" altLang="zh-CN" sz="2400" dirty="0"/>
              <a:t>，简称开放式系统互联模型）和</a:t>
            </a:r>
            <a:r>
              <a:rPr lang="en-US" altLang="zh-CN" sz="2400" dirty="0">
                <a:solidFill>
                  <a:srgbClr val="FF0000"/>
                </a:solidFill>
              </a:rPr>
              <a:t>TCP/IP</a:t>
            </a:r>
            <a:r>
              <a:rPr lang="zh-CN" altLang="zh-CN" sz="2400" dirty="0"/>
              <a:t>（</a:t>
            </a:r>
            <a:r>
              <a:rPr lang="en-US" altLang="zh-CN" sz="2400" dirty="0"/>
              <a:t>Transmission Control Protocol/Internet Protocol</a:t>
            </a:r>
            <a:r>
              <a:rPr lang="zh-CN" altLang="zh-CN" sz="2400" dirty="0"/>
              <a:t>，传输控制协议</a:t>
            </a:r>
            <a:r>
              <a:rPr lang="en-US" altLang="zh-CN" sz="2400" dirty="0"/>
              <a:t>/</a:t>
            </a:r>
            <a:r>
              <a:rPr lang="zh-CN" altLang="zh-CN" sz="2400" dirty="0"/>
              <a:t>互联网协议模型）。</a:t>
            </a:r>
          </a:p>
        </p:txBody>
      </p:sp>
      <p:pic>
        <p:nvPicPr>
          <p:cNvPr id="6" name="图片 5"/>
          <p:cNvPicPr/>
          <p:nvPr/>
        </p:nvPicPr>
        <p:blipFill>
          <a:blip r:embed="rId4"/>
          <a:stretch>
            <a:fillRect/>
          </a:stretch>
        </p:blipFill>
        <p:spPr>
          <a:xfrm>
            <a:off x="6247527" y="1195986"/>
            <a:ext cx="5404635" cy="2963447"/>
          </a:xfrm>
          <a:prstGeom prst="rect">
            <a:avLst/>
          </a:prstGeom>
        </p:spPr>
      </p:pic>
      <p:sp>
        <p:nvSpPr>
          <p:cNvPr id="3" name="矩形 2"/>
          <p:cNvSpPr/>
          <p:nvPr/>
        </p:nvSpPr>
        <p:spPr>
          <a:xfrm>
            <a:off x="588722" y="4307620"/>
            <a:ext cx="11063439"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zh-CN" sz="2400" dirty="0">
                <a:solidFill>
                  <a:srgbClr val="FF0000"/>
                </a:solidFill>
                <a:latin typeface="微软雅黑" pitchFamily="34" charset="-122"/>
                <a:ea typeface="微软雅黑" pitchFamily="34" charset="-122"/>
              </a:rPr>
              <a:t>除</a:t>
            </a:r>
            <a:r>
              <a:rPr lang="en-US" altLang="zh-CN" sz="2400" dirty="0">
                <a:solidFill>
                  <a:srgbClr val="FF0000"/>
                </a:solidFill>
                <a:latin typeface="微软雅黑" pitchFamily="34" charset="-122"/>
                <a:ea typeface="微软雅黑" pitchFamily="34" charset="-122"/>
              </a:rPr>
              <a:t>OSI</a:t>
            </a:r>
            <a:r>
              <a:rPr lang="zh-CN" altLang="zh-CN" sz="2400" dirty="0">
                <a:solidFill>
                  <a:srgbClr val="FF0000"/>
                </a:solidFill>
                <a:latin typeface="微软雅黑" pitchFamily="34" charset="-122"/>
                <a:ea typeface="微软雅黑" pitchFamily="34" charset="-122"/>
              </a:rPr>
              <a:t>和</a:t>
            </a:r>
            <a:r>
              <a:rPr lang="en-US" altLang="zh-CN" sz="2400" dirty="0">
                <a:solidFill>
                  <a:srgbClr val="FF0000"/>
                </a:solidFill>
                <a:latin typeface="微软雅黑" pitchFamily="34" charset="-122"/>
                <a:ea typeface="微软雅黑" pitchFamily="34" charset="-122"/>
              </a:rPr>
              <a:t>TCP/IP</a:t>
            </a:r>
            <a:r>
              <a:rPr lang="zh-CN" altLang="zh-CN" sz="2400" dirty="0">
                <a:solidFill>
                  <a:srgbClr val="FF0000"/>
                </a:solidFill>
                <a:latin typeface="微软雅黑" pitchFamily="34" charset="-122"/>
                <a:ea typeface="微软雅黑" pitchFamily="34" charset="-122"/>
              </a:rPr>
              <a:t>体系结构外，人们还提出了一种五层体系结构，这种体系结构由上而下依次为应用层、传输层、网络层、数据链路层和物理层</a:t>
            </a:r>
            <a:r>
              <a:rPr lang="zh-CN" altLang="en-US" sz="2400" dirty="0">
                <a:solidFill>
                  <a:srgbClr val="FF0000"/>
                </a:solidFill>
                <a:latin typeface="微软雅黑" pitchFamily="34" charset="-122"/>
                <a:ea typeface="微软雅黑" pitchFamily="34" charset="-122"/>
              </a:rPr>
              <a:t>。</a:t>
            </a:r>
          </a:p>
        </p:txBody>
      </p:sp>
      <p:sp>
        <p:nvSpPr>
          <p:cNvPr id="9"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2.2 OSI</a:t>
            </a:r>
            <a:r>
              <a:rPr lang="zh-CN" altLang="en-US" sz="3200" kern="1200" dirty="0">
                <a:solidFill>
                  <a:srgbClr val="1353A2"/>
                </a:solidFill>
                <a:latin typeface="微软雅黑" pitchFamily="34" charset="-122"/>
                <a:ea typeface="微软雅黑" pitchFamily="34" charset="-122"/>
              </a:rPr>
              <a:t>与</a:t>
            </a:r>
            <a:r>
              <a:rPr lang="en-US" altLang="zh-CN" sz="3200" kern="1200" dirty="0">
                <a:solidFill>
                  <a:srgbClr val="1353A2"/>
                </a:solidFill>
                <a:latin typeface="微软雅黑" pitchFamily="34" charset="-122"/>
                <a:ea typeface="微软雅黑" pitchFamily="34" charset="-122"/>
              </a:rPr>
              <a:t>TCP/IP</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74505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3" y="1177263"/>
            <a:ext cx="11063438" cy="5909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sz="2400" dirty="0"/>
              <a:t>体系结构在划分层次时都遵循以下原则：</a:t>
            </a:r>
            <a:endParaRPr lang="zh-CN" altLang="zh-CN" sz="2400" dirty="0"/>
          </a:p>
        </p:txBody>
      </p:sp>
      <p:sp>
        <p:nvSpPr>
          <p:cNvPr id="3" name="矩形 2"/>
          <p:cNvSpPr/>
          <p:nvPr/>
        </p:nvSpPr>
        <p:spPr>
          <a:xfrm>
            <a:off x="588723" y="1741809"/>
            <a:ext cx="11063439" cy="358251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网络中各节点都有相同的层次。</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不同节点的同等层具有相同的功能。</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同一节点内相邻层之间通过接口通信。</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每一层使用下层提供的服务，并向其上层提供服务。</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不同节点的同等层按照协议实现对等层之间的通信。</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根据功能需要进行分层，每层应当实现定义明确的功能。</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向应用程序提供服务。</a:t>
            </a:r>
          </a:p>
        </p:txBody>
      </p:sp>
      <p:sp>
        <p:nvSpPr>
          <p:cNvPr id="9"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2.2 OSI</a:t>
            </a:r>
            <a:r>
              <a:rPr lang="zh-CN" altLang="en-US" sz="3200" kern="1200" dirty="0">
                <a:solidFill>
                  <a:srgbClr val="1353A2"/>
                </a:solidFill>
                <a:latin typeface="微软雅黑" pitchFamily="34" charset="-122"/>
                <a:ea typeface="微软雅黑" pitchFamily="34" charset="-122"/>
              </a:rPr>
              <a:t>与</a:t>
            </a:r>
            <a:r>
              <a:rPr lang="en-US" altLang="zh-CN" sz="3200" kern="1200" dirty="0">
                <a:solidFill>
                  <a:srgbClr val="1353A2"/>
                </a:solidFill>
                <a:latin typeface="微软雅黑" pitchFamily="34" charset="-122"/>
                <a:ea typeface="微软雅黑" pitchFamily="34" charset="-122"/>
              </a:rPr>
              <a:t>TCP/IP</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920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98425"/>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2400" dirty="0">
                <a:solidFill>
                  <a:srgbClr val="FF0000"/>
                </a:solidFill>
              </a:rPr>
              <a:t>OSI</a:t>
            </a:r>
            <a:r>
              <a:rPr lang="zh-CN" altLang="zh-CN" sz="2400" dirty="0">
                <a:solidFill>
                  <a:srgbClr val="FF0000"/>
                </a:solidFill>
              </a:rPr>
              <a:t>参考模型中的</a:t>
            </a:r>
            <a:r>
              <a:rPr lang="en-US" altLang="zh-CN" sz="2400" dirty="0">
                <a:solidFill>
                  <a:srgbClr val="FF0000"/>
                </a:solidFill>
              </a:rPr>
              <a:t>7</a:t>
            </a:r>
            <a:r>
              <a:rPr lang="zh-CN" altLang="zh-CN" sz="2400" dirty="0">
                <a:solidFill>
                  <a:srgbClr val="FF0000"/>
                </a:solidFill>
              </a:rPr>
              <a:t>层自顶向下依次为应用层、表示层、会话层、传输层、网络层、数据链路层和物理层，</a:t>
            </a:r>
            <a:r>
              <a:rPr lang="zh-CN" altLang="zh-CN" sz="2400" dirty="0"/>
              <a:t>其参考模型如图所示。</a:t>
            </a:r>
          </a:p>
        </p:txBody>
      </p:sp>
      <p:sp>
        <p:nvSpPr>
          <p:cNvPr id="9"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 OSI</a:t>
            </a:r>
            <a:r>
              <a:rPr lang="zh-CN" altLang="en-US" sz="3200" kern="1200" dirty="0">
                <a:solidFill>
                  <a:srgbClr val="1353A2"/>
                </a:solidFill>
                <a:latin typeface="微软雅黑" pitchFamily="34" charset="-122"/>
                <a:ea typeface="微软雅黑" pitchFamily="34" charset="-122"/>
              </a:rPr>
              <a:t>参考模型</a:t>
            </a:r>
          </a:p>
        </p:txBody>
      </p:sp>
      <p:pic>
        <p:nvPicPr>
          <p:cNvPr id="7" name="图片 6"/>
          <p:cNvPicPr/>
          <p:nvPr/>
        </p:nvPicPr>
        <p:blipFill>
          <a:blip r:embed="rId4"/>
          <a:stretch>
            <a:fillRect/>
          </a:stretch>
        </p:blipFill>
        <p:spPr>
          <a:xfrm>
            <a:off x="2043811" y="2251161"/>
            <a:ext cx="7542523" cy="3560916"/>
          </a:xfrm>
          <a:prstGeom prst="rect">
            <a:avLst/>
          </a:prstGeom>
        </p:spPr>
      </p:pic>
      <p:sp>
        <p:nvSpPr>
          <p:cNvPr id="8" name="椭圆 7"/>
          <p:cNvSpPr/>
          <p:nvPr/>
        </p:nvSpPr>
        <p:spPr>
          <a:xfrm>
            <a:off x="2592887" y="2793303"/>
            <a:ext cx="1189971" cy="12383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1030177" y="2613269"/>
            <a:ext cx="1013634" cy="438411"/>
          </a:xfrm>
          <a:prstGeom prst="wedgeRectCallout">
            <a:avLst>
              <a:gd name="adj1" fmla="val 103246"/>
              <a:gd name="adj2" fmla="val 10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高三层</a:t>
            </a:r>
          </a:p>
        </p:txBody>
      </p:sp>
      <p:sp>
        <p:nvSpPr>
          <p:cNvPr id="11" name="椭圆 10"/>
          <p:cNvSpPr/>
          <p:nvPr/>
        </p:nvSpPr>
        <p:spPr>
          <a:xfrm>
            <a:off x="2592886" y="4439533"/>
            <a:ext cx="1189971" cy="12383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942494" y="5096918"/>
            <a:ext cx="1013634" cy="438411"/>
          </a:xfrm>
          <a:prstGeom prst="wedgeRectCallout">
            <a:avLst>
              <a:gd name="adj1" fmla="val 111896"/>
              <a:gd name="adj2" fmla="val -106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低三层</a:t>
            </a:r>
          </a:p>
        </p:txBody>
      </p:sp>
      <p:sp>
        <p:nvSpPr>
          <p:cNvPr id="13" name="矩形标注 12"/>
          <p:cNvSpPr/>
          <p:nvPr/>
        </p:nvSpPr>
        <p:spPr>
          <a:xfrm>
            <a:off x="942494" y="3998539"/>
            <a:ext cx="1013634" cy="438411"/>
          </a:xfrm>
          <a:prstGeom prst="wedgeRectCallout">
            <a:avLst>
              <a:gd name="adj1" fmla="val 110661"/>
              <a:gd name="adj2" fmla="val 1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中间层</a:t>
            </a:r>
          </a:p>
        </p:txBody>
      </p:sp>
      <p:sp>
        <p:nvSpPr>
          <p:cNvPr id="14" name="矩形标注 13"/>
          <p:cNvSpPr/>
          <p:nvPr/>
        </p:nvSpPr>
        <p:spPr>
          <a:xfrm>
            <a:off x="4396194" y="2366428"/>
            <a:ext cx="1177888" cy="438411"/>
          </a:xfrm>
          <a:prstGeom prst="wedgeRectCallout">
            <a:avLst>
              <a:gd name="adj1" fmla="val -108211"/>
              <a:gd name="adj2" fmla="val 13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资源子网</a:t>
            </a:r>
          </a:p>
        </p:txBody>
      </p:sp>
      <p:sp>
        <p:nvSpPr>
          <p:cNvPr id="15" name="矩形标注 14"/>
          <p:cNvSpPr/>
          <p:nvPr/>
        </p:nvSpPr>
        <p:spPr>
          <a:xfrm>
            <a:off x="3927406" y="5838226"/>
            <a:ext cx="1177888" cy="438411"/>
          </a:xfrm>
          <a:prstGeom prst="wedgeRectCallout">
            <a:avLst>
              <a:gd name="adj1" fmla="val -64610"/>
              <a:gd name="adj2" fmla="val -183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通信子网</a:t>
            </a:r>
          </a:p>
        </p:txBody>
      </p:sp>
    </p:spTree>
    <p:custDataLst>
      <p:tags r:id="rId1"/>
    </p:custDataLst>
    <p:extLst>
      <p:ext uri="{BB962C8B-B14F-4D97-AF65-F5344CB8AC3E}">
        <p14:creationId xmlns:p14="http://schemas.microsoft.com/office/powerpoint/2010/main" val="10660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500"/>
                                        <p:tgtEl>
                                          <p:spTgt spid="1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0" grpId="0" animBg="1"/>
      <p:bldP spid="11" grpId="0" animBg="1"/>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9"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
        <p:nvSpPr>
          <p:cNvPr id="2" name="矩形 1"/>
          <p:cNvSpPr/>
          <p:nvPr/>
        </p:nvSpPr>
        <p:spPr>
          <a:xfrm>
            <a:off x="605422" y="1701139"/>
            <a:ext cx="11046738" cy="258532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、应用层</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zh-CN" sz="2400" dirty="0">
                <a:solidFill>
                  <a:srgbClr val="FF0000"/>
                </a:solidFill>
                <a:latin typeface="微软雅黑" pitchFamily="34" charset="-122"/>
                <a:ea typeface="微软雅黑" pitchFamily="34" charset="-122"/>
              </a:rPr>
              <a:t>应用层负责提供最终用户与网络交互的接口。</a:t>
            </a:r>
            <a:r>
              <a:rPr lang="zh-CN" altLang="zh-CN" sz="2400" dirty="0">
                <a:solidFill>
                  <a:schemeClr val="bg1">
                    <a:lumMod val="50000"/>
                  </a:schemeClr>
                </a:solidFill>
                <a:latin typeface="微软雅黑" pitchFamily="34" charset="-122"/>
                <a:ea typeface="微软雅黑" pitchFamily="34" charset="-122"/>
              </a:rPr>
              <a:t>人们可通过各种应用程序（如</a:t>
            </a:r>
            <a:r>
              <a:rPr lang="en-US" altLang="zh-CN" sz="2400" dirty="0">
                <a:solidFill>
                  <a:schemeClr val="bg1">
                    <a:lumMod val="50000"/>
                  </a:schemeClr>
                </a:solidFill>
                <a:latin typeface="微软雅黑" pitchFamily="34" charset="-122"/>
                <a:ea typeface="微软雅黑" pitchFamily="34" charset="-122"/>
              </a:rPr>
              <a:t>QQ</a:t>
            </a:r>
            <a:r>
              <a:rPr lang="zh-CN" altLang="zh-CN" sz="2400" dirty="0">
                <a:solidFill>
                  <a:schemeClr val="bg1">
                    <a:lumMod val="50000"/>
                  </a:schemeClr>
                </a:solidFill>
                <a:latin typeface="微软雅黑" pitchFamily="34" charset="-122"/>
                <a:ea typeface="微软雅黑" pitchFamily="34" charset="-122"/>
              </a:rPr>
              <a:t>、浏览器等客户端程序，或</a:t>
            </a:r>
            <a:r>
              <a:rPr lang="en-US" altLang="zh-CN" sz="2400" dirty="0">
                <a:solidFill>
                  <a:schemeClr val="bg1">
                    <a:lumMod val="50000"/>
                  </a:schemeClr>
                </a:solidFill>
                <a:latin typeface="微软雅黑" pitchFamily="34" charset="-122"/>
                <a:ea typeface="微软雅黑" pitchFamily="34" charset="-122"/>
              </a:rPr>
              <a:t>Web</a:t>
            </a:r>
            <a:r>
              <a:rPr lang="zh-CN" altLang="zh-CN" sz="2400" dirty="0">
                <a:solidFill>
                  <a:schemeClr val="bg1">
                    <a:lumMod val="50000"/>
                  </a:schemeClr>
                </a:solidFill>
                <a:latin typeface="微软雅黑" pitchFamily="34" charset="-122"/>
                <a:ea typeface="微软雅黑" pitchFamily="34" charset="-122"/>
              </a:rPr>
              <a:t>服务器、邮件服务器、流媒体服务器等服务器程序）向网络发起请求。当然实质上应用程序是对应用层接口的封装，真正提供网络资源访问的是应用层接口。应用层向下使用表示层提供的服务。</a:t>
            </a:r>
          </a:p>
        </p:txBody>
      </p:sp>
    </p:spTree>
    <p:custDataLst>
      <p:tags r:id="rId1"/>
    </p:custDataLst>
    <p:extLst>
      <p:ext uri="{BB962C8B-B14F-4D97-AF65-F5344CB8AC3E}">
        <p14:creationId xmlns:p14="http://schemas.microsoft.com/office/powerpoint/2010/main" val="304463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2" name="矩形 1"/>
          <p:cNvSpPr/>
          <p:nvPr/>
        </p:nvSpPr>
        <p:spPr>
          <a:xfrm>
            <a:off x="605422" y="1701139"/>
            <a:ext cx="11046738" cy="258532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、表示层</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rgbClr val="FF0000"/>
                </a:solidFill>
                <a:latin typeface="微软雅黑" pitchFamily="34" charset="-122"/>
                <a:ea typeface="微软雅黑" pitchFamily="34" charset="-122"/>
              </a:rPr>
              <a:t>表示层为在应用进程之间传递的数据提供表示方法，包括编码方式、加密方式、压缩方式等</a:t>
            </a:r>
            <a:r>
              <a:rPr lang="zh-CN" altLang="en-US" sz="2400" dirty="0">
                <a:solidFill>
                  <a:schemeClr val="bg1">
                    <a:lumMod val="50000"/>
                  </a:schemeClr>
                </a:solidFill>
                <a:latin typeface="微软雅黑" pitchFamily="34" charset="-122"/>
                <a:ea typeface="微软雅黑" pitchFamily="34" charset="-122"/>
              </a:rPr>
              <a:t>。发送端和接收端必须使用相同的数据表示方法，才能保证数据的正常显示，否则将会产生乱码。表示层向上为应用层提供服务，向下使用会话层的服务。</a:t>
            </a:r>
            <a:endParaRPr lang="zh-CN" altLang="zh-CN" sz="2400" dirty="0">
              <a:solidFill>
                <a:schemeClr val="bg1">
                  <a:lumMod val="50000"/>
                </a:schemeClr>
              </a:solidFill>
              <a:latin typeface="微软雅黑" pitchFamily="34" charset="-122"/>
              <a:ea typeface="微软雅黑" pitchFamily="34" charset="-122"/>
            </a:endParaRP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275753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2" name="矩形 1"/>
          <p:cNvSpPr/>
          <p:nvPr/>
        </p:nvSpPr>
        <p:spPr>
          <a:xfrm>
            <a:off x="605422" y="1701139"/>
            <a:ext cx="11046738" cy="203530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、会话层</a:t>
            </a:r>
          </a:p>
          <a:p>
            <a:pPr indent="457200" defTabSz="720725">
              <a:lnSpc>
                <a:spcPct val="135000"/>
              </a:lnSpc>
            </a:pPr>
            <a:r>
              <a:rPr lang="zh-CN" altLang="en-US" sz="2400" dirty="0">
                <a:solidFill>
                  <a:srgbClr val="FF0000"/>
                </a:solidFill>
                <a:latin typeface="微软雅黑" pitchFamily="34" charset="-122"/>
                <a:ea typeface="微软雅黑" pitchFamily="34" charset="-122"/>
              </a:rPr>
              <a:t>会话层负责为通信的应用程序创建、维护和释放连接，该层向下使用传输层提供的服务，使应用进程建立和维持会话（会话指应用进程之间的信息交换过程），并使会话同步。</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210174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273458" y="2247258"/>
            <a:ext cx="6407043" cy="224305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t>若想保证这样一个复杂的系统能够高效、可靠地运行，系统中的每一部分必须有合理的分工，且要遵守严谨的规则。协议与体系结构就是计算机网络各部分遵循的</a:t>
            </a:r>
            <a:r>
              <a:rPr lang="zh-CN" altLang="zh-CN" sz="2400" dirty="0">
                <a:solidFill>
                  <a:srgbClr val="FF0000"/>
                </a:solidFill>
              </a:rPr>
              <a:t>规则</a:t>
            </a:r>
            <a:r>
              <a:rPr lang="zh-CN" altLang="zh-CN" sz="2400" dirty="0"/>
              <a:t>与</a:t>
            </a:r>
            <a:r>
              <a:rPr lang="zh-CN" altLang="zh-CN" sz="2400" dirty="0">
                <a:solidFill>
                  <a:srgbClr val="FF0000"/>
                </a:solidFill>
              </a:rPr>
              <a:t>分工原则</a:t>
            </a:r>
            <a:r>
              <a:rPr lang="zh-CN" altLang="zh-CN" sz="2400" dirty="0"/>
              <a:t>。</a:t>
            </a:r>
            <a:endParaRPr lang="zh-CN" altLang="en-US" sz="2400" dirty="0">
              <a:solidFill>
                <a:schemeClr val="tx1">
                  <a:lumMod val="75000"/>
                  <a:lumOff val="25000"/>
                </a:schemeClr>
              </a:solidFill>
            </a:endParaRPr>
          </a:p>
        </p:txBody>
      </p:sp>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 </a:t>
            </a:r>
            <a:r>
              <a:rPr lang="zh-CN" altLang="en-US" sz="3200" dirty="0">
                <a:solidFill>
                  <a:srgbClr val="1353A2"/>
                </a:solidFill>
                <a:latin typeface="微软雅黑" pitchFamily="34" charset="-122"/>
                <a:ea typeface="微软雅黑" pitchFamily="34" charset="-122"/>
              </a:rPr>
              <a:t>了解协议与体系结构</a:t>
            </a:r>
            <a:endParaRPr lang="zh-CN" altLang="en-US" sz="3200" kern="1200" dirty="0">
              <a:solidFill>
                <a:srgbClr val="1353A2"/>
              </a:solidFill>
              <a:latin typeface="微软雅黑" pitchFamily="34" charset="-122"/>
              <a:ea typeface="微软雅黑" pitchFamily="34" charset="-122"/>
            </a:endParaRPr>
          </a:p>
        </p:txBody>
      </p:sp>
      <p:pic>
        <p:nvPicPr>
          <p:cNvPr id="12290"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94" y="1643566"/>
            <a:ext cx="4604504" cy="345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198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2" name="矩形 1"/>
          <p:cNvSpPr/>
          <p:nvPr/>
        </p:nvSpPr>
        <p:spPr>
          <a:xfrm>
            <a:off x="605422" y="1701139"/>
            <a:ext cx="11046738"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4</a:t>
            </a:r>
            <a:r>
              <a:rPr lang="zh-CN" altLang="en-US" sz="2400" dirty="0">
                <a:solidFill>
                  <a:schemeClr val="bg1">
                    <a:lumMod val="50000"/>
                  </a:schemeClr>
                </a:solidFill>
                <a:latin typeface="微软雅黑" pitchFamily="34" charset="-122"/>
                <a:ea typeface="微软雅黑" pitchFamily="34" charset="-122"/>
              </a:rPr>
              <a:t>、传输层</a:t>
            </a:r>
          </a:p>
          <a:p>
            <a:pPr indent="457200" defTabSz="720725">
              <a:lnSpc>
                <a:spcPct val="135000"/>
              </a:lnSpc>
            </a:pPr>
            <a:r>
              <a:rPr lang="zh-CN" altLang="en-US" sz="2400" dirty="0">
                <a:solidFill>
                  <a:srgbClr val="FF0000"/>
                </a:solidFill>
                <a:latin typeface="微软雅黑" pitchFamily="34" charset="-122"/>
                <a:ea typeface="微软雅黑" pitchFamily="34" charset="-122"/>
              </a:rPr>
              <a:t>传输层通过流量控制、分段</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重组和差错校验等功能实现端到端之间可靠的数据传输，它向上对会话层提供可靠的数据传输服务，向下使用网络层提供的服务</a:t>
            </a:r>
            <a:r>
              <a:rPr lang="zh-CN" altLang="en-US" sz="2400" dirty="0">
                <a:solidFill>
                  <a:schemeClr val="bg1">
                    <a:lumMod val="50000"/>
                  </a:schemeClr>
                </a:solidFill>
                <a:latin typeface="微软雅黑" pitchFamily="34" charset="-122"/>
                <a:ea typeface="微软雅黑" pitchFamily="34" charset="-122"/>
              </a:rPr>
              <a:t>。</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14787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2" name="矩形 1"/>
          <p:cNvSpPr/>
          <p:nvPr/>
        </p:nvSpPr>
        <p:spPr>
          <a:xfrm>
            <a:off x="605422" y="1701139"/>
            <a:ext cx="11046738"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5</a:t>
            </a:r>
            <a:r>
              <a:rPr lang="zh-CN" altLang="en-US" sz="2400" dirty="0">
                <a:solidFill>
                  <a:schemeClr val="bg1">
                    <a:lumMod val="50000"/>
                  </a:schemeClr>
                </a:solidFill>
                <a:latin typeface="微软雅黑" pitchFamily="34" charset="-122"/>
                <a:ea typeface="微软雅黑" pitchFamily="34" charset="-122"/>
              </a:rPr>
              <a:t>、网络层</a:t>
            </a:r>
          </a:p>
          <a:p>
            <a:pPr indent="457200" defTabSz="720725">
              <a:lnSpc>
                <a:spcPct val="135000"/>
              </a:lnSpc>
            </a:pPr>
            <a:r>
              <a:rPr lang="zh-CN" altLang="en-US" sz="2400" dirty="0">
                <a:solidFill>
                  <a:srgbClr val="FF0000"/>
                </a:solidFill>
                <a:latin typeface="微软雅黑" pitchFamily="34" charset="-122"/>
                <a:ea typeface="微软雅黑" pitchFamily="34" charset="-122"/>
              </a:rPr>
              <a:t>网络层负责实现两端之间数据的透明传送，具体功能包括逻辑寻址、路由选择以及连接的建立、保持、终止等。</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637841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2" name="矩形 1"/>
          <p:cNvSpPr/>
          <p:nvPr/>
        </p:nvSpPr>
        <p:spPr>
          <a:xfrm>
            <a:off x="605422" y="1701139"/>
            <a:ext cx="11046738" cy="203530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6</a:t>
            </a:r>
            <a:r>
              <a:rPr lang="zh-CN" altLang="en-US" sz="2400" dirty="0">
                <a:solidFill>
                  <a:schemeClr val="bg1">
                    <a:lumMod val="50000"/>
                  </a:schemeClr>
                </a:solidFill>
                <a:latin typeface="微软雅黑" pitchFamily="34" charset="-122"/>
                <a:ea typeface="微软雅黑" pitchFamily="34" charset="-122"/>
              </a:rPr>
              <a:t>、数据链路层</a:t>
            </a:r>
          </a:p>
          <a:p>
            <a:pPr indent="457200" defTabSz="720725">
              <a:lnSpc>
                <a:spcPct val="135000"/>
              </a:lnSpc>
            </a:pPr>
            <a:r>
              <a:rPr lang="zh-CN" altLang="en-US" sz="2400" dirty="0">
                <a:solidFill>
                  <a:srgbClr val="FF0000"/>
                </a:solidFill>
                <a:latin typeface="微软雅黑" pitchFamily="34" charset="-122"/>
                <a:ea typeface="微软雅黑" pitchFamily="34" charset="-122"/>
              </a:rPr>
              <a:t>数据链路层（简称链路层）负责建立逻辑连接、硬件地址寻址、差错校验等功能</a:t>
            </a:r>
            <a:r>
              <a:rPr lang="zh-CN" altLang="en-US" sz="2400" dirty="0">
                <a:solidFill>
                  <a:schemeClr val="bg1">
                    <a:lumMod val="50000"/>
                  </a:schemeClr>
                </a:solidFill>
                <a:latin typeface="微软雅黑" pitchFamily="34" charset="-122"/>
                <a:ea typeface="微软雅黑" pitchFamily="34" charset="-122"/>
              </a:rPr>
              <a:t>。链路层使用物理层提供的服务，接收来自物理层的比特流，并将比特组合成字节，进而组合成帧，在进行硬件寻址时通过</a:t>
            </a:r>
            <a:r>
              <a:rPr lang="en-US" altLang="zh-CN" sz="2400" dirty="0">
                <a:solidFill>
                  <a:schemeClr val="bg1">
                    <a:lumMod val="50000"/>
                  </a:schemeClr>
                </a:solidFill>
                <a:latin typeface="微软雅黑" pitchFamily="34" charset="-122"/>
                <a:ea typeface="微软雅黑" pitchFamily="34" charset="-122"/>
              </a:rPr>
              <a:t>MAC</a:t>
            </a:r>
            <a:r>
              <a:rPr lang="zh-CN" altLang="en-US" sz="2400" dirty="0">
                <a:solidFill>
                  <a:schemeClr val="bg1">
                    <a:lumMod val="50000"/>
                  </a:schemeClr>
                </a:solidFill>
                <a:latin typeface="微软雅黑" pitchFamily="34" charset="-122"/>
                <a:ea typeface="微软雅黑" pitchFamily="34" charset="-122"/>
              </a:rPr>
              <a:t>地址访问物理媒介。</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87773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下面对</a:t>
            </a:r>
            <a:r>
              <a:rPr lang="en-US" altLang="zh-CN" sz="2400" dirty="0"/>
              <a:t>OSI</a:t>
            </a:r>
            <a:r>
              <a:rPr lang="zh-CN" altLang="zh-CN" sz="2400" dirty="0"/>
              <a:t>参考模型中各层负责的功能进行说明。</a:t>
            </a:r>
          </a:p>
        </p:txBody>
      </p:sp>
      <p:sp>
        <p:nvSpPr>
          <p:cNvPr id="2" name="矩形 1"/>
          <p:cNvSpPr/>
          <p:nvPr/>
        </p:nvSpPr>
        <p:spPr>
          <a:xfrm>
            <a:off x="605422" y="1701139"/>
            <a:ext cx="11046738" cy="253389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7</a:t>
            </a:r>
            <a:r>
              <a:rPr lang="zh-CN" altLang="en-US" sz="2400" dirty="0">
                <a:solidFill>
                  <a:schemeClr val="bg1">
                    <a:lumMod val="50000"/>
                  </a:schemeClr>
                </a:solidFill>
                <a:latin typeface="微软雅黑" pitchFamily="34" charset="-122"/>
                <a:ea typeface="微软雅黑" pitchFamily="34" charset="-122"/>
              </a:rPr>
              <a:t>、物理层</a:t>
            </a:r>
          </a:p>
          <a:p>
            <a:pPr indent="457200" defTabSz="720725">
              <a:lnSpc>
                <a:spcPct val="135000"/>
              </a:lnSpc>
            </a:pPr>
            <a:r>
              <a:rPr lang="zh-CN" altLang="en-US" sz="2400" dirty="0">
                <a:solidFill>
                  <a:srgbClr val="FF0000"/>
                </a:solidFill>
                <a:latin typeface="微软雅黑" pitchFamily="34" charset="-122"/>
                <a:ea typeface="微软雅黑" pitchFamily="34" charset="-122"/>
              </a:rPr>
              <a:t>物理层负责建立、维护和断开物理连接</a:t>
            </a:r>
            <a:r>
              <a:rPr lang="zh-CN" altLang="en-US" sz="2400" dirty="0">
                <a:solidFill>
                  <a:schemeClr val="bg1">
                    <a:lumMod val="50000"/>
                  </a:schemeClr>
                </a:solidFill>
                <a:latin typeface="微软雅黑" pitchFamily="34" charset="-122"/>
                <a:ea typeface="微软雅黑" pitchFamily="34" charset="-122"/>
              </a:rPr>
              <a:t>。物理层由光纤、电缆和电磁波等真实存在的物理媒介组成，这些物理媒介组成数据通路，以传输各种形式的物理信号。在计算机网络中，物理层传输的数据一般是比特流。物理层向上为数据链路层提供服务。</a:t>
            </a:r>
          </a:p>
        </p:txBody>
      </p:sp>
      <p:sp>
        <p:nvSpPr>
          <p:cNvPr id="3" name="矩形 2"/>
          <p:cNvSpPr/>
          <p:nvPr/>
        </p:nvSpPr>
        <p:spPr>
          <a:xfrm>
            <a:off x="588720" y="4255161"/>
            <a:ext cx="11063439"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en-US" altLang="zh-CN" sz="2400" dirty="0">
                <a:solidFill>
                  <a:srgbClr val="FF0000"/>
                </a:solidFill>
                <a:latin typeface="微软雅黑" pitchFamily="34" charset="-122"/>
                <a:ea typeface="微软雅黑" pitchFamily="34" charset="-122"/>
              </a:rPr>
              <a:t>OSI</a:t>
            </a:r>
            <a:r>
              <a:rPr lang="zh-CN" altLang="zh-CN" sz="2400" dirty="0">
                <a:solidFill>
                  <a:srgbClr val="FF0000"/>
                </a:solidFill>
                <a:latin typeface="微软雅黑" pitchFamily="34" charset="-122"/>
                <a:ea typeface="微软雅黑" pitchFamily="34" charset="-122"/>
              </a:rPr>
              <a:t>参考模型中的每一层实现特定的功能，且为上一层提供服务。</a:t>
            </a:r>
            <a:r>
              <a:rPr lang="zh-CN" altLang="zh-CN" sz="2400" dirty="0">
                <a:solidFill>
                  <a:schemeClr val="bg1">
                    <a:lumMod val="50000"/>
                  </a:schemeClr>
                </a:solidFill>
                <a:latin typeface="微软雅黑" pitchFamily="34" charset="-122"/>
                <a:ea typeface="微软雅黑" pitchFamily="34" charset="-122"/>
              </a:rPr>
              <a:t>当部分功能需要更改时，只需调整该模型中的一层或几层，便可实现对整个流程的更新。</a:t>
            </a:r>
            <a:endParaRPr lang="zh-CN" altLang="en-US" sz="2400" dirty="0">
              <a:solidFill>
                <a:schemeClr val="bg1">
                  <a:lumMod val="50000"/>
                </a:schemeClr>
              </a:solidFill>
              <a:latin typeface="微软雅黑" pitchFamily="34" charset="-122"/>
              <a:ea typeface="微软雅黑" pitchFamily="34" charset="-122"/>
            </a:endParaRP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008636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分层不仅明确了通信流程，也有利于网络工作人员明确分工：</a:t>
            </a:r>
          </a:p>
        </p:txBody>
      </p:sp>
      <p:sp>
        <p:nvSpPr>
          <p:cNvPr id="2" name="矩形 1"/>
          <p:cNvSpPr/>
          <p:nvPr/>
        </p:nvSpPr>
        <p:spPr>
          <a:xfrm>
            <a:off x="605422" y="1701139"/>
            <a:ext cx="11046738" cy="253389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）软件开发人员</a:t>
            </a: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软件开发人员解决应用层、表示层、会话层和传输层的问题，如应用程序之间如何通信、数据以何种形式展示、通信内容是是否需要加密、数据传输是否需要稳定连接等，他们不关心数据通过何种网络（局域网、广域网、无线网络等）传输，只向下要求网络畅通。</a:t>
            </a: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948574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分层不仅明确了通信流程，也有利于网络工作人员明确分工：</a:t>
            </a:r>
          </a:p>
        </p:txBody>
      </p:sp>
      <p:sp>
        <p:nvSpPr>
          <p:cNvPr id="2" name="矩形 1"/>
          <p:cNvSpPr/>
          <p:nvPr/>
        </p:nvSpPr>
        <p:spPr>
          <a:xfrm>
            <a:off x="605422" y="1701139"/>
            <a:ext cx="11046738" cy="203530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）网络工程师</a:t>
            </a: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网络工程师负责解决网络层和数据链路层的问题，包括如何配置路由器以实现数据包的路径选择、如何封装数据包使其能在不同的网络中传输等。他们不关心高三层的数据如何产生、如何封装，只向下要求物理媒介可正常工作。</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712791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分层不仅明确了通信流程，也有利于网络工作人员明确分工：</a:t>
            </a:r>
          </a:p>
        </p:txBody>
      </p:sp>
      <p:sp>
        <p:nvSpPr>
          <p:cNvPr id="2" name="矩形 1"/>
          <p:cNvSpPr/>
          <p:nvPr/>
        </p:nvSpPr>
        <p:spPr>
          <a:xfrm>
            <a:off x="605422" y="1701139"/>
            <a:ext cx="11046738"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3</a:t>
            </a:r>
            <a:r>
              <a:rPr lang="zh-CN" altLang="en-US" sz="2400" dirty="0">
                <a:solidFill>
                  <a:schemeClr val="bg1">
                    <a:lumMod val="50000"/>
                  </a:schemeClr>
                </a:solidFill>
                <a:latin typeface="微软雅黑" pitchFamily="34" charset="-122"/>
                <a:ea typeface="微软雅黑" pitchFamily="34" charset="-122"/>
              </a:rPr>
              <a:t>）通信工程师</a:t>
            </a: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通信工程师负责解决物理层的问题，如传输媒介的研发、性能提升等，包括如何在通信线路上更快、更稳定地传输信号，他们不关心信号的类型。</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8744779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网络工作人员分工如图所示。</a:t>
            </a:r>
          </a:p>
        </p:txBody>
      </p:sp>
      <p:pic>
        <p:nvPicPr>
          <p:cNvPr id="5" name="图片 4"/>
          <p:cNvPicPr/>
          <p:nvPr/>
        </p:nvPicPr>
        <p:blipFill>
          <a:blip r:embed="rId4"/>
          <a:stretch>
            <a:fillRect/>
          </a:stretch>
        </p:blipFill>
        <p:spPr>
          <a:xfrm>
            <a:off x="1939894" y="1701139"/>
            <a:ext cx="7379470" cy="3659357"/>
          </a:xfrm>
          <a:prstGeom prst="rect">
            <a:avLst/>
          </a:prstGeom>
        </p:spPr>
      </p:pic>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2.3.1 OSI</a:t>
            </a:r>
            <a:r>
              <a:rPr lang="zh-CN" altLang="en-US" sz="3200" dirty="0">
                <a:solidFill>
                  <a:srgbClr val="1353A2"/>
                </a:solidFill>
                <a:latin typeface="微软雅黑" pitchFamily="34" charset="-122"/>
                <a:ea typeface="微软雅黑" pitchFamily="34" charset="-122"/>
              </a:rPr>
              <a:t>各层功能</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1379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访问网页的流程如下：用户在计算机</a:t>
            </a:r>
            <a:r>
              <a:rPr lang="en-US" altLang="zh-CN" sz="2400" dirty="0"/>
              <a:t>A</a:t>
            </a:r>
            <a:r>
              <a:rPr lang="zh-CN" altLang="zh-CN" sz="2400" dirty="0"/>
              <a:t>中打开浏览器，在浏览器地址栏中输入网址，浏览器向网站服务器发起通信请求；网站的</a:t>
            </a:r>
            <a:r>
              <a:rPr lang="en-US" altLang="zh-CN" sz="2400" dirty="0"/>
              <a:t>Web</a:t>
            </a:r>
            <a:r>
              <a:rPr lang="zh-CN" altLang="zh-CN" sz="2400" dirty="0"/>
              <a:t>服务器接收到浏览器发起的请求，将指定网页返回给计算机</a:t>
            </a:r>
            <a:r>
              <a:rPr lang="en-US" altLang="zh-CN" sz="2400" dirty="0"/>
              <a:t>A</a:t>
            </a:r>
            <a:r>
              <a:rPr lang="zh-CN" altLang="zh-CN" sz="2400" dirty="0"/>
              <a:t>的浏览器，浏览器接收并显示请求的网页。</a:t>
            </a: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7" name="图片 6"/>
          <p:cNvPicPr/>
          <p:nvPr/>
        </p:nvPicPr>
        <p:blipFill>
          <a:blip r:embed="rId4"/>
          <a:stretch>
            <a:fillRect/>
          </a:stretch>
        </p:blipFill>
        <p:spPr>
          <a:xfrm>
            <a:off x="3497312" y="2816225"/>
            <a:ext cx="5246256" cy="2156608"/>
          </a:xfrm>
          <a:prstGeom prst="rect">
            <a:avLst/>
          </a:prstGeom>
        </p:spPr>
      </p:pic>
      <p:grpSp>
        <p:nvGrpSpPr>
          <p:cNvPr id="10" name="组合 9"/>
          <p:cNvGrpSpPr/>
          <p:nvPr/>
        </p:nvGrpSpPr>
        <p:grpSpPr>
          <a:xfrm>
            <a:off x="2154885" y="2698335"/>
            <a:ext cx="5849247" cy="1196194"/>
            <a:chOff x="2154885" y="2698335"/>
            <a:chExt cx="5849247" cy="1196194"/>
          </a:xfrm>
        </p:grpSpPr>
        <p:sp>
          <p:nvSpPr>
            <p:cNvPr id="5" name="矩形 4"/>
            <p:cNvSpPr/>
            <p:nvPr/>
          </p:nvSpPr>
          <p:spPr>
            <a:xfrm>
              <a:off x="3970751" y="2698335"/>
              <a:ext cx="4033381" cy="119619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3269293" y="2972842"/>
              <a:ext cx="701458" cy="323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54885" y="2922738"/>
              <a:ext cx="1114408" cy="369332"/>
            </a:xfrm>
            <a:prstGeom prst="rect">
              <a:avLst/>
            </a:prstGeom>
          </p:spPr>
          <p:txBody>
            <a:bodyPr wrap="none">
              <a:spAutoFit/>
            </a:bodyPr>
            <a:lstStyle/>
            <a:p>
              <a:pPr lvl="0"/>
              <a:r>
                <a:rPr lang="zh-CN" altLang="zh-CN" b="1" dirty="0">
                  <a:solidFill>
                    <a:srgbClr val="FF0000"/>
                  </a:solidFill>
                </a:rPr>
                <a:t>信息发送</a:t>
              </a:r>
              <a:endParaRPr lang="zh-CN" altLang="zh-CN" dirty="0">
                <a:solidFill>
                  <a:srgbClr val="FF0000"/>
                </a:solidFill>
              </a:endParaRPr>
            </a:p>
          </p:txBody>
        </p:sp>
      </p:grpSp>
      <p:grpSp>
        <p:nvGrpSpPr>
          <p:cNvPr id="16" name="组合 15"/>
          <p:cNvGrpSpPr/>
          <p:nvPr/>
        </p:nvGrpSpPr>
        <p:grpSpPr>
          <a:xfrm>
            <a:off x="3794253" y="4140916"/>
            <a:ext cx="5762697" cy="1196194"/>
            <a:chOff x="3794253" y="4140916"/>
            <a:chExt cx="5762697" cy="1196194"/>
          </a:xfrm>
        </p:grpSpPr>
        <p:sp>
          <p:nvSpPr>
            <p:cNvPr id="12" name="矩形 11"/>
            <p:cNvSpPr/>
            <p:nvPr/>
          </p:nvSpPr>
          <p:spPr>
            <a:xfrm>
              <a:off x="3794253" y="4140916"/>
              <a:ext cx="4033381" cy="119619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442542" y="4954042"/>
              <a:ext cx="1114408" cy="369332"/>
            </a:xfrm>
            <a:prstGeom prst="rect">
              <a:avLst/>
            </a:prstGeom>
          </p:spPr>
          <p:txBody>
            <a:bodyPr wrap="none">
              <a:spAutoFit/>
            </a:bodyPr>
            <a:lstStyle/>
            <a:p>
              <a:pPr lvl="0"/>
              <a:r>
                <a:rPr lang="zh-CN" altLang="zh-CN" b="1" dirty="0">
                  <a:solidFill>
                    <a:srgbClr val="FF0000"/>
                  </a:solidFill>
                </a:rPr>
                <a:t>信息</a:t>
              </a:r>
              <a:r>
                <a:rPr lang="zh-CN" altLang="en-US" b="1" dirty="0">
                  <a:solidFill>
                    <a:srgbClr val="FF0000"/>
                  </a:solidFill>
                </a:rPr>
                <a:t>接收</a:t>
              </a:r>
              <a:endParaRPr lang="zh-CN" altLang="zh-CN" dirty="0">
                <a:solidFill>
                  <a:srgbClr val="FF0000"/>
                </a:solidFill>
              </a:endParaRPr>
            </a:p>
          </p:txBody>
        </p:sp>
        <p:sp>
          <p:nvSpPr>
            <p:cNvPr id="15" name="左箭头 14"/>
            <p:cNvSpPr/>
            <p:nvPr/>
          </p:nvSpPr>
          <p:spPr>
            <a:xfrm>
              <a:off x="7827634" y="4997885"/>
              <a:ext cx="614908" cy="313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54541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在</a:t>
            </a:r>
            <a:r>
              <a:rPr lang="en-US" altLang="zh-CN" sz="2400" dirty="0"/>
              <a:t>Web</a:t>
            </a:r>
            <a:r>
              <a:rPr lang="zh-CN" altLang="zh-CN" sz="2400" dirty="0"/>
              <a:t>服务器到客户端浏览器的通信中，服务器充当信息的</a:t>
            </a:r>
            <a:r>
              <a:rPr lang="zh-CN" altLang="zh-CN" sz="2400" dirty="0">
                <a:solidFill>
                  <a:srgbClr val="FF0000"/>
                </a:solidFill>
              </a:rPr>
              <a:t>发送</a:t>
            </a:r>
            <a:r>
              <a:rPr lang="zh-CN" altLang="zh-CN" sz="2400" dirty="0"/>
              <a:t>方。根据</a:t>
            </a:r>
            <a:r>
              <a:rPr lang="en-US" altLang="zh-CN" sz="2400" dirty="0"/>
              <a:t>OSI</a:t>
            </a:r>
            <a:r>
              <a:rPr lang="zh-CN" altLang="zh-CN" sz="2400" dirty="0"/>
              <a:t>参考模型，服务器端返回网页时将经过七个步骤</a:t>
            </a:r>
            <a:r>
              <a:rPr lang="zh-CN" altLang="en-US" sz="2400" dirty="0"/>
              <a:t>：</a:t>
            </a:r>
            <a:endParaRPr lang="zh-CN" altLang="zh-CN" sz="2400" dirty="0"/>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2287419"/>
            <a:ext cx="4023808" cy="358251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①</a:t>
            </a:r>
            <a:r>
              <a:rPr lang="en-US" altLang="zh-CN" sz="2400" dirty="0">
                <a:solidFill>
                  <a:schemeClr val="bg1">
                    <a:lumMod val="50000"/>
                  </a:schemeClr>
                </a:solidFill>
                <a:latin typeface="微软雅黑" pitchFamily="34" charset="-122"/>
                <a:ea typeface="微软雅黑" pitchFamily="34" charset="-122"/>
              </a:rPr>
              <a:t>Web</a:t>
            </a:r>
            <a:r>
              <a:rPr lang="zh-CN" altLang="zh-CN" sz="2400" dirty="0">
                <a:solidFill>
                  <a:schemeClr val="bg1">
                    <a:lumMod val="50000"/>
                  </a:schemeClr>
                </a:solidFill>
                <a:latin typeface="微软雅黑" pitchFamily="34" charset="-122"/>
                <a:ea typeface="微软雅黑" pitchFamily="34" charset="-122"/>
              </a:rPr>
              <a:t>服务器接收到来自客户端浏览器的请求，将目标网页打包，作为本次通信过程中传输的主要数据</a:t>
            </a:r>
            <a:r>
              <a:rPr lang="zh-CN" altLang="en-US" sz="2400" dirty="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②</a:t>
            </a:r>
            <a:r>
              <a:rPr lang="zh-CN" altLang="zh-CN" sz="2400" dirty="0">
                <a:solidFill>
                  <a:schemeClr val="bg1">
                    <a:lumMod val="50000"/>
                  </a:schemeClr>
                </a:solidFill>
                <a:latin typeface="微软雅黑" pitchFamily="34" charset="-122"/>
                <a:ea typeface="微软雅黑" pitchFamily="34" charset="-122"/>
              </a:rPr>
              <a:t>网络中传递的是数字信号，因此在传输网页之前需先对其中内容进行编码</a:t>
            </a:r>
            <a:r>
              <a:rPr lang="zh-CN" altLang="en-US" sz="2400" dirty="0">
                <a:solidFill>
                  <a:schemeClr val="bg1">
                    <a:lumMod val="50000"/>
                  </a:schemeClr>
                </a:solidFill>
                <a:latin typeface="微软雅黑" pitchFamily="34" charset="-122"/>
                <a:ea typeface="微软雅黑" pitchFamily="34" charset="-122"/>
              </a:rPr>
              <a:t>。</a:t>
            </a:r>
            <a:endParaRPr lang="zh-CN" altLang="zh-CN" sz="2400"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278248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4546949" y="1990708"/>
            <a:ext cx="6951944"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zh-CN" sz="2400" dirty="0">
                <a:solidFill>
                  <a:srgbClr val="FF0000"/>
                </a:solidFill>
              </a:rPr>
              <a:t>从本质上讲，协议就是规则</a:t>
            </a:r>
            <a:r>
              <a:rPr lang="zh-CN" altLang="zh-CN" sz="2400" dirty="0"/>
              <a:t>。规则的存在是为了保障系统的正常、高效运行，如在交通系统中，行人、车辆需要遵循交通规则，以保障道路畅通；在社会生活中，人们遵循相同的法律法规，以保障社会稳定；在交流时，人们使用相同的语言，以保障正常沟通。</a:t>
            </a:r>
            <a:endParaRPr lang="zh-CN" altLang="en-US" sz="2400" dirty="0">
              <a:solidFill>
                <a:schemeClr val="tx1">
                  <a:lumMod val="75000"/>
                  <a:lumOff val="25000"/>
                </a:schemeClr>
              </a:solidFill>
            </a:endParaRP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2.1.1 </a:t>
            </a:r>
            <a:r>
              <a:rPr lang="zh-CN" altLang="en-US" sz="3200" dirty="0">
                <a:solidFill>
                  <a:srgbClr val="1353A2"/>
                </a:solidFill>
                <a:latin typeface="微软雅黑" pitchFamily="34" charset="-122"/>
                <a:ea typeface="微软雅黑" pitchFamily="34" charset="-122"/>
              </a:rPr>
              <a:t>网络协议概述</a:t>
            </a:r>
            <a:endParaRPr lang="zh-CN" altLang="en-US" sz="3200" kern="1200" dirty="0">
              <a:solidFill>
                <a:srgbClr val="1353A2"/>
              </a:solidFill>
              <a:latin typeface="微软雅黑" pitchFamily="34" charset="-122"/>
              <a:ea typeface="微软雅黑" pitchFamily="34" charset="-122"/>
            </a:endParaRPr>
          </a:p>
        </p:txBody>
      </p:sp>
      <p:pic>
        <p:nvPicPr>
          <p:cNvPr id="2050" name="Picture 2" descr="https://timgsa.baidu.com/timg?image&amp;quality=80&amp;size=b9999_10000&amp;sec=1534744399321&amp;di=e026df55400d8d032b22c9608947dd7e&amp;imgtype=0&amp;src=http%3A%2F%2Fbpic.588ku.com%2Felement_origin_min_pic%2F16%2F11%2F03%2F287ccc50b24664fd0bda43cff6d954a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37" y="1450690"/>
            <a:ext cx="3538252" cy="44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55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在</a:t>
            </a:r>
            <a:r>
              <a:rPr lang="en-US" altLang="zh-CN" sz="2400" dirty="0"/>
              <a:t>Web</a:t>
            </a:r>
            <a:r>
              <a:rPr lang="zh-CN" altLang="zh-CN" sz="2400" dirty="0"/>
              <a:t>服务器到客户端浏览器的通信中，服务器充当信息的</a:t>
            </a:r>
            <a:r>
              <a:rPr lang="zh-CN" altLang="zh-CN" sz="2400" dirty="0">
                <a:solidFill>
                  <a:srgbClr val="FF0000"/>
                </a:solidFill>
              </a:rPr>
              <a:t>发送</a:t>
            </a:r>
            <a:r>
              <a:rPr lang="zh-CN" altLang="zh-CN" sz="2400" dirty="0"/>
              <a:t>方。根据</a:t>
            </a:r>
            <a:r>
              <a:rPr lang="en-US" altLang="zh-CN" sz="2400" dirty="0"/>
              <a:t>OSI</a:t>
            </a:r>
            <a:r>
              <a:rPr lang="zh-CN" altLang="zh-CN" sz="2400" dirty="0"/>
              <a:t>参考模型，服务器端返回网页时将经过七个步骤</a:t>
            </a:r>
            <a:r>
              <a:rPr lang="zh-CN" altLang="en-US" sz="2400" dirty="0"/>
              <a:t>：</a:t>
            </a:r>
            <a:endParaRPr lang="zh-CN" altLang="zh-CN" sz="2400" dirty="0"/>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2287419"/>
            <a:ext cx="4023808" cy="158812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③</a:t>
            </a:r>
            <a:r>
              <a:rPr lang="en-US" altLang="zh-CN" sz="2400" dirty="0">
                <a:solidFill>
                  <a:schemeClr val="bg1">
                    <a:lumMod val="50000"/>
                  </a:schemeClr>
                </a:solidFill>
                <a:latin typeface="微软雅黑" pitchFamily="34" charset="-122"/>
                <a:ea typeface="微软雅黑" pitchFamily="34" charset="-122"/>
              </a:rPr>
              <a:t>Web</a:t>
            </a:r>
            <a:r>
              <a:rPr lang="zh-CN" altLang="en-US" sz="2400" dirty="0">
                <a:solidFill>
                  <a:schemeClr val="bg1">
                    <a:lumMod val="50000"/>
                  </a:schemeClr>
                </a:solidFill>
                <a:latin typeface="微软雅黑" pitchFamily="34" charset="-122"/>
                <a:ea typeface="微软雅黑" pitchFamily="34" charset="-122"/>
              </a:rPr>
              <a:t>服务器要与计算机</a:t>
            </a:r>
            <a:r>
              <a:rPr lang="en-US" altLang="zh-CN" sz="2400" dirty="0">
                <a:solidFill>
                  <a:schemeClr val="bg1">
                    <a:lumMod val="50000"/>
                  </a:schemeClr>
                </a:solidFill>
                <a:latin typeface="微软雅黑" pitchFamily="34" charset="-122"/>
                <a:ea typeface="微软雅黑" pitchFamily="34" charset="-122"/>
              </a:rPr>
              <a:t>A</a:t>
            </a:r>
            <a:r>
              <a:rPr lang="zh-CN" altLang="en-US" sz="2400" dirty="0">
                <a:solidFill>
                  <a:schemeClr val="bg1">
                    <a:lumMod val="50000"/>
                  </a:schemeClr>
                </a:solidFill>
                <a:latin typeface="微软雅黑" pitchFamily="34" charset="-122"/>
                <a:ea typeface="微软雅黑" pitchFamily="34" charset="-122"/>
              </a:rPr>
              <a:t>中的浏览器进行通信，则需与其建立会话进程。</a:t>
            </a:r>
            <a:endParaRPr lang="zh-CN" altLang="zh-CN" sz="2400"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527542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在</a:t>
            </a:r>
            <a:r>
              <a:rPr lang="en-US" altLang="zh-CN" sz="2400" dirty="0"/>
              <a:t>Web</a:t>
            </a:r>
            <a:r>
              <a:rPr lang="zh-CN" altLang="zh-CN" sz="2400" dirty="0"/>
              <a:t>服务器到客户端浏览器的通信中，服务器充当信息的</a:t>
            </a:r>
            <a:r>
              <a:rPr lang="zh-CN" altLang="zh-CN" sz="2400" dirty="0">
                <a:solidFill>
                  <a:srgbClr val="FF0000"/>
                </a:solidFill>
              </a:rPr>
              <a:t>发送</a:t>
            </a:r>
            <a:r>
              <a:rPr lang="zh-CN" altLang="zh-CN" sz="2400" dirty="0"/>
              <a:t>方。根据</a:t>
            </a:r>
            <a:r>
              <a:rPr lang="en-US" altLang="zh-CN" sz="2400" dirty="0"/>
              <a:t>OSI</a:t>
            </a:r>
            <a:r>
              <a:rPr lang="zh-CN" altLang="zh-CN" sz="2400" dirty="0"/>
              <a:t>参考模型，服务器端返回网页时将经过七个步骤</a:t>
            </a:r>
            <a:r>
              <a:rPr lang="zh-CN" altLang="en-US" sz="2400" dirty="0"/>
              <a:t>：</a:t>
            </a:r>
            <a:endParaRPr lang="zh-CN" altLang="zh-CN" sz="2400" dirty="0"/>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1942887"/>
            <a:ext cx="4023808" cy="452829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④网页中包含的信息量较多，为降低传播时延，控制网络流量，也为方便对信息进行校验，需要将待传输的网页信息拆分、打包、放入缓存并分段编号，随后依次发送包含信息的数据包。此外为了保证信息的准确性，还要检测传输线路的容错性。</a:t>
            </a:r>
            <a:endParaRPr lang="zh-CN" altLang="zh-CN" sz="2400"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560959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在</a:t>
            </a:r>
            <a:r>
              <a:rPr lang="en-US" altLang="zh-CN" sz="2400" dirty="0"/>
              <a:t>Web</a:t>
            </a:r>
            <a:r>
              <a:rPr lang="zh-CN" altLang="zh-CN" sz="2400" dirty="0"/>
              <a:t>服务器到客户端浏览器的通信中，服务器充当信息的</a:t>
            </a:r>
            <a:r>
              <a:rPr lang="zh-CN" altLang="zh-CN" sz="2400" dirty="0">
                <a:solidFill>
                  <a:srgbClr val="FF0000"/>
                </a:solidFill>
              </a:rPr>
              <a:t>发送</a:t>
            </a:r>
            <a:r>
              <a:rPr lang="zh-CN" altLang="zh-CN" sz="2400" dirty="0"/>
              <a:t>方。根据</a:t>
            </a:r>
            <a:r>
              <a:rPr lang="en-US" altLang="zh-CN" sz="2400" dirty="0"/>
              <a:t>OSI</a:t>
            </a:r>
            <a:r>
              <a:rPr lang="zh-CN" altLang="zh-CN" sz="2400" dirty="0"/>
              <a:t>参考模型，服务器端返回网页时将经过七个步骤</a:t>
            </a:r>
            <a:r>
              <a:rPr lang="zh-CN" altLang="en-US" sz="2400" dirty="0"/>
              <a:t>：</a:t>
            </a:r>
            <a:endParaRPr lang="zh-CN" altLang="zh-CN" sz="2400" dirty="0"/>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1942887"/>
            <a:ext cx="4023808" cy="358251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⑤同一时刻接入网络、使用网络的端点不唯一，网络上传输的数据包也不唯一，为了保证各端发送的数据包能按预期被送往接收端，网络需为各数据包选择转发路径。</a:t>
            </a:r>
            <a:endParaRPr lang="zh-CN" altLang="zh-CN" sz="2400"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01363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在</a:t>
            </a:r>
            <a:r>
              <a:rPr lang="en-US" altLang="zh-CN" sz="2400" dirty="0"/>
              <a:t>Web</a:t>
            </a:r>
            <a:r>
              <a:rPr lang="zh-CN" altLang="zh-CN" sz="2400" dirty="0"/>
              <a:t>服务器到客户端浏览器的通信中，服务器充当信息的</a:t>
            </a:r>
            <a:r>
              <a:rPr lang="zh-CN" altLang="zh-CN" sz="2400" dirty="0">
                <a:solidFill>
                  <a:srgbClr val="FF0000"/>
                </a:solidFill>
              </a:rPr>
              <a:t>发送</a:t>
            </a:r>
            <a:r>
              <a:rPr lang="zh-CN" altLang="zh-CN" sz="2400" dirty="0"/>
              <a:t>方。根据</a:t>
            </a:r>
            <a:r>
              <a:rPr lang="en-US" altLang="zh-CN" sz="2400" dirty="0"/>
              <a:t>OSI</a:t>
            </a:r>
            <a:r>
              <a:rPr lang="zh-CN" altLang="zh-CN" sz="2400" dirty="0"/>
              <a:t>参考模型，服务器端返回网页时将经过七个步骤</a:t>
            </a:r>
            <a:r>
              <a:rPr lang="zh-CN" altLang="en-US" sz="2400" dirty="0"/>
              <a:t>：</a:t>
            </a:r>
            <a:endParaRPr lang="zh-CN" altLang="zh-CN" sz="2400" dirty="0"/>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1942887"/>
            <a:ext cx="4023808" cy="452829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⑥数据包从发送方到达接收方可能经过多个不同类型的网络，不同网络可能对应不同的链路。链路中传输的信息单位为帧，不同链路中可能使用不同的帧格式。因此需根据网络类型，将待转发的数据包封装为不同的数据帧。</a:t>
            </a:r>
            <a:endParaRPr lang="zh-CN" altLang="zh-CN" sz="2400"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637675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在</a:t>
            </a:r>
            <a:r>
              <a:rPr lang="en-US" altLang="zh-CN" sz="2400" dirty="0"/>
              <a:t>Web</a:t>
            </a:r>
            <a:r>
              <a:rPr lang="zh-CN" altLang="zh-CN" sz="2400" dirty="0"/>
              <a:t>服务器到客户端浏览器的通信中，服务器充当信息的</a:t>
            </a:r>
            <a:r>
              <a:rPr lang="zh-CN" altLang="zh-CN" sz="2400" dirty="0">
                <a:solidFill>
                  <a:srgbClr val="FF0000"/>
                </a:solidFill>
              </a:rPr>
              <a:t>发送</a:t>
            </a:r>
            <a:r>
              <a:rPr lang="zh-CN" altLang="zh-CN" sz="2400" dirty="0"/>
              <a:t>方。根据</a:t>
            </a:r>
            <a:r>
              <a:rPr lang="en-US" altLang="zh-CN" sz="2400" dirty="0"/>
              <a:t>OSI</a:t>
            </a:r>
            <a:r>
              <a:rPr lang="zh-CN" altLang="zh-CN" sz="2400" dirty="0"/>
              <a:t>参考模型，服务器端返回网页时将经过七个步骤</a:t>
            </a:r>
            <a:r>
              <a:rPr lang="zh-CN" altLang="en-US" sz="2400" dirty="0"/>
              <a:t>：</a:t>
            </a:r>
            <a:endParaRPr lang="zh-CN" altLang="zh-CN" sz="2400" dirty="0"/>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2603102"/>
            <a:ext cx="4023808" cy="303249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⑦信息的传输离不开物理媒介，数据帧在物理媒介中被转换为比特流，并通过物理媒介从网络中的一台设备传输到另外一台设备，直到抵达目的设备。</a:t>
            </a:r>
            <a:endParaRPr lang="zh-CN" altLang="zh-CN" sz="2400"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788551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若网络通畅，发送方发送的信息便可顺利传送到</a:t>
            </a:r>
            <a:r>
              <a:rPr lang="zh-CN" altLang="zh-CN" sz="2400" dirty="0">
                <a:solidFill>
                  <a:srgbClr val="FF0000"/>
                </a:solidFill>
              </a:rPr>
              <a:t>接收</a:t>
            </a:r>
            <a:r>
              <a:rPr lang="zh-CN" altLang="zh-CN" sz="2400" dirty="0"/>
              <a:t>方，即计算机</a:t>
            </a:r>
            <a:r>
              <a:rPr lang="en-US" altLang="zh-CN" sz="2400" dirty="0"/>
              <a:t>A</a:t>
            </a:r>
            <a:r>
              <a:rPr lang="zh-CN" altLang="zh-CN" sz="2400" dirty="0"/>
              <a:t>中。从信息递达计算机</a:t>
            </a:r>
            <a:r>
              <a:rPr lang="en-US" altLang="zh-CN" sz="2400" dirty="0"/>
              <a:t>A</a:t>
            </a:r>
            <a:r>
              <a:rPr lang="zh-CN" altLang="zh-CN" sz="2400" dirty="0"/>
              <a:t>到浏览器解析数据、呈现给用户，同样经历</a:t>
            </a:r>
            <a:r>
              <a:rPr lang="en-US" altLang="zh-CN" sz="2400" dirty="0"/>
              <a:t>7</a:t>
            </a:r>
            <a:r>
              <a:rPr lang="zh-CN" altLang="zh-CN" sz="2400" dirty="0"/>
              <a:t>个步骤，具体如下：</a:t>
            </a: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2199737"/>
            <a:ext cx="4023808" cy="408111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①接收方计算机</a:t>
            </a:r>
            <a:r>
              <a:rPr lang="en-US" altLang="zh-CN" sz="2400" dirty="0">
                <a:solidFill>
                  <a:schemeClr val="bg1">
                    <a:lumMod val="50000"/>
                  </a:schemeClr>
                </a:solidFill>
                <a:latin typeface="微软雅黑" pitchFamily="34" charset="-122"/>
                <a:ea typeface="微软雅黑" pitchFamily="34" charset="-122"/>
              </a:rPr>
              <a:t>A</a:t>
            </a:r>
            <a:r>
              <a:rPr lang="zh-CN" altLang="en-US" sz="2400" dirty="0">
                <a:solidFill>
                  <a:schemeClr val="bg1">
                    <a:lumMod val="50000"/>
                  </a:schemeClr>
                </a:solidFill>
                <a:latin typeface="微软雅黑" pitchFamily="34" charset="-122"/>
                <a:ea typeface="微软雅黑" pitchFamily="34" charset="-122"/>
              </a:rPr>
              <a:t>通过网卡接收经由物理媒介传输的信息，并将信息拷入内存。</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②接收方计算机对接收到的信息进行检测，若数据有误，通知信息发送方重新发送；若信息正确，则在接收完成后断开链路。</a:t>
            </a:r>
          </a:p>
        </p:txBody>
      </p:sp>
    </p:spTree>
    <p:custDataLst>
      <p:tags r:id="rId1"/>
    </p:custDataLst>
    <p:extLst>
      <p:ext uri="{BB962C8B-B14F-4D97-AF65-F5344CB8AC3E}">
        <p14:creationId xmlns:p14="http://schemas.microsoft.com/office/powerpoint/2010/main" val="671351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若网络通畅，发送方发送的信息便可顺利传送到</a:t>
            </a:r>
            <a:r>
              <a:rPr lang="zh-CN" altLang="zh-CN" sz="2400" dirty="0">
                <a:solidFill>
                  <a:srgbClr val="FF0000"/>
                </a:solidFill>
              </a:rPr>
              <a:t>接收</a:t>
            </a:r>
            <a:r>
              <a:rPr lang="zh-CN" altLang="zh-CN" sz="2400" dirty="0"/>
              <a:t>方，即计算机</a:t>
            </a:r>
            <a:r>
              <a:rPr lang="en-US" altLang="zh-CN" sz="2400" dirty="0"/>
              <a:t>A</a:t>
            </a:r>
            <a:r>
              <a:rPr lang="zh-CN" altLang="zh-CN" sz="2400" dirty="0"/>
              <a:t>中。从信息递达计算机</a:t>
            </a:r>
            <a:r>
              <a:rPr lang="en-US" altLang="zh-CN" sz="2400" dirty="0"/>
              <a:t>A</a:t>
            </a:r>
            <a:r>
              <a:rPr lang="zh-CN" altLang="zh-CN" sz="2400" dirty="0"/>
              <a:t>到浏览器解析数据、呈现给用户，同样经历</a:t>
            </a:r>
            <a:r>
              <a:rPr lang="en-US" altLang="zh-CN" sz="2400" dirty="0"/>
              <a:t>7</a:t>
            </a:r>
            <a:r>
              <a:rPr lang="zh-CN" altLang="zh-CN" sz="2400" dirty="0"/>
              <a:t>个步骤，具体如下：</a:t>
            </a: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2199737"/>
            <a:ext cx="4023808" cy="353109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③接收方获取信息中的地址，与自身地址进行核对，判断所接收信息是否为应接收的信息。</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④接收方接收到完整的信息并对信息进行检查后，发送确认信息。</a:t>
            </a:r>
          </a:p>
        </p:txBody>
      </p:sp>
    </p:spTree>
    <p:custDataLst>
      <p:tags r:id="rId1"/>
    </p:custDataLst>
    <p:extLst>
      <p:ext uri="{BB962C8B-B14F-4D97-AF65-F5344CB8AC3E}">
        <p14:creationId xmlns:p14="http://schemas.microsoft.com/office/powerpoint/2010/main" val="182673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88721" y="1161632"/>
            <a:ext cx="11063439"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若网络通畅，发送方发送的信息便可顺利传送到</a:t>
            </a:r>
            <a:r>
              <a:rPr lang="zh-CN" altLang="zh-CN" sz="2400" dirty="0">
                <a:solidFill>
                  <a:srgbClr val="FF0000"/>
                </a:solidFill>
              </a:rPr>
              <a:t>接收</a:t>
            </a:r>
            <a:r>
              <a:rPr lang="zh-CN" altLang="zh-CN" sz="2400" dirty="0"/>
              <a:t>方，即计算机</a:t>
            </a:r>
            <a:r>
              <a:rPr lang="en-US" altLang="zh-CN" sz="2400" dirty="0"/>
              <a:t>A</a:t>
            </a:r>
            <a:r>
              <a:rPr lang="zh-CN" altLang="zh-CN" sz="2400" dirty="0"/>
              <a:t>中。从信息递达计算机</a:t>
            </a:r>
            <a:r>
              <a:rPr lang="en-US" altLang="zh-CN" sz="2400" dirty="0"/>
              <a:t>A</a:t>
            </a:r>
            <a:r>
              <a:rPr lang="zh-CN" altLang="zh-CN" sz="2400" dirty="0"/>
              <a:t>到浏览器解析数据、呈现给用户，同样经历</a:t>
            </a:r>
            <a:r>
              <a:rPr lang="en-US" altLang="zh-CN" sz="2400" dirty="0"/>
              <a:t>7</a:t>
            </a:r>
            <a:r>
              <a:rPr lang="zh-CN" altLang="zh-CN" sz="2400" dirty="0"/>
              <a:t>个步骤，具体如下：</a:t>
            </a: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kern="1200" dirty="0">
                <a:solidFill>
                  <a:srgbClr val="1353A2"/>
                </a:solidFill>
                <a:latin typeface="微软雅黑" pitchFamily="34" charset="-122"/>
                <a:ea typeface="微软雅黑" pitchFamily="34" charset="-122"/>
              </a:rPr>
              <a:t>2.3.2 OSI</a:t>
            </a:r>
            <a:r>
              <a:rPr lang="zh-CN" altLang="en-US" sz="3200" kern="1200" dirty="0">
                <a:solidFill>
                  <a:srgbClr val="1353A2"/>
                </a:solidFill>
                <a:latin typeface="微软雅黑" pitchFamily="34" charset="-122"/>
                <a:ea typeface="微软雅黑" pitchFamily="34" charset="-122"/>
              </a:rPr>
              <a:t>通信流程</a:t>
            </a:r>
          </a:p>
        </p:txBody>
      </p:sp>
      <p:pic>
        <p:nvPicPr>
          <p:cNvPr id="8" name="图片 7"/>
          <p:cNvPicPr/>
          <p:nvPr/>
        </p:nvPicPr>
        <p:blipFill>
          <a:blip r:embed="rId4"/>
          <a:stretch>
            <a:fillRect/>
          </a:stretch>
        </p:blipFill>
        <p:spPr>
          <a:xfrm>
            <a:off x="922632" y="2287419"/>
            <a:ext cx="6571992" cy="3663864"/>
          </a:xfrm>
          <a:prstGeom prst="rect">
            <a:avLst/>
          </a:prstGeom>
        </p:spPr>
      </p:pic>
      <p:sp>
        <p:nvSpPr>
          <p:cNvPr id="2" name="矩形 1"/>
          <p:cNvSpPr/>
          <p:nvPr/>
        </p:nvSpPr>
        <p:spPr>
          <a:xfrm>
            <a:off x="7628352" y="2199737"/>
            <a:ext cx="4023808" cy="402969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⑤接收方与发送方之间的通信完成，会话结束。</a:t>
            </a: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⑥接收方按照与发送方约定的方式，对信息进行转码、解密等操作。</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⑦接收方获取到发送方发送的原始信息，并将其以网页形式在浏览器中展示。</a:t>
            </a:r>
          </a:p>
        </p:txBody>
      </p:sp>
    </p:spTree>
    <p:custDataLst>
      <p:tags r:id="rId1"/>
    </p:custDataLst>
    <p:extLst>
      <p:ext uri="{BB962C8B-B14F-4D97-AF65-F5344CB8AC3E}">
        <p14:creationId xmlns:p14="http://schemas.microsoft.com/office/powerpoint/2010/main" val="45131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28507"/>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599133" y="2926488"/>
            <a:ext cx="5899759"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en-US" altLang="zh-CN" sz="2400" dirty="0">
                <a:solidFill>
                  <a:srgbClr val="FF0000"/>
                </a:solidFill>
              </a:rPr>
              <a:t>Internet</a:t>
            </a:r>
            <a:r>
              <a:rPr lang="zh-CN" altLang="en-US" sz="2400" dirty="0">
                <a:solidFill>
                  <a:srgbClr val="FF0000"/>
                </a:solidFill>
              </a:rPr>
              <a:t>是世界上最大的互联网，它使用的网络体系结构为</a:t>
            </a:r>
            <a:r>
              <a:rPr lang="en-US" altLang="zh-CN" sz="2400" dirty="0">
                <a:solidFill>
                  <a:srgbClr val="FF0000"/>
                </a:solidFill>
              </a:rPr>
              <a:t>TCP/IP</a:t>
            </a:r>
            <a:r>
              <a:rPr lang="zh-CN" altLang="en-US" sz="2400" dirty="0">
                <a:solidFill>
                  <a:srgbClr val="FF0000"/>
                </a:solidFill>
              </a:rPr>
              <a:t>，因此</a:t>
            </a:r>
            <a:r>
              <a:rPr lang="en-US" altLang="zh-CN" sz="2400" dirty="0">
                <a:solidFill>
                  <a:srgbClr val="FF0000"/>
                </a:solidFill>
              </a:rPr>
              <a:t>TCP/IP</a:t>
            </a:r>
            <a:r>
              <a:rPr lang="zh-CN" altLang="en-US" sz="2400" dirty="0">
                <a:solidFill>
                  <a:srgbClr val="FF0000"/>
                </a:solidFill>
              </a:rPr>
              <a:t>是目前应用最广泛的参考模型。</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 TCP/IP</a:t>
            </a:r>
            <a:r>
              <a:rPr lang="zh-CN" altLang="en-US" sz="3200" dirty="0">
                <a:solidFill>
                  <a:srgbClr val="1353A2"/>
                </a:solidFill>
                <a:latin typeface="微软雅黑" pitchFamily="34" charset="-122"/>
                <a:ea typeface="微软雅黑" pitchFamily="34" charset="-122"/>
              </a:rPr>
              <a:t>参考模型</a:t>
            </a:r>
            <a:endParaRPr lang="zh-CN" altLang="en-US" sz="3200" kern="1200" dirty="0">
              <a:solidFill>
                <a:srgbClr val="1353A2"/>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99" y="1895802"/>
            <a:ext cx="4755649" cy="3565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881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425" y="1213009"/>
            <a:ext cx="10981150"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在计算机网络中，协议是用于规定信息的格式、发送</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接受信息的方式的一套规则，它主要由语法、语义和时序三个要素组成，</a:t>
            </a:r>
            <a:r>
              <a:rPr lang="zh-CN" altLang="en-US" sz="2400" dirty="0">
                <a:solidFill>
                  <a:schemeClr val="bg1">
                    <a:lumMod val="50000"/>
                  </a:schemeClr>
                </a:solidFill>
                <a:latin typeface="微软雅黑" pitchFamily="34" charset="-122"/>
                <a:ea typeface="微软雅黑" pitchFamily="34" charset="-122"/>
              </a:rPr>
              <a:t>这三个要素的含义如下：</a:t>
            </a:r>
          </a:p>
          <a:p>
            <a:pPr marL="342900" indent="-342900" defTabSz="720725">
              <a:lnSpc>
                <a:spcPct val="150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语法</a:t>
            </a:r>
            <a:r>
              <a:rPr lang="zh-CN" altLang="en-US" sz="2400" dirty="0">
                <a:solidFill>
                  <a:schemeClr val="bg1">
                    <a:lumMod val="50000"/>
                  </a:schemeClr>
                </a:solidFill>
                <a:latin typeface="微软雅黑" pitchFamily="34" charset="-122"/>
                <a:ea typeface="微软雅黑" pitchFamily="34" charset="-122"/>
              </a:rPr>
              <a:t>。语法即数据与控制信息的结构或格式，即通信双方“如何讲”。</a:t>
            </a:r>
          </a:p>
          <a:p>
            <a:pPr marL="342900" indent="-342900" defTabSz="720725">
              <a:lnSpc>
                <a:spcPct val="150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语义</a:t>
            </a:r>
            <a:r>
              <a:rPr lang="zh-CN" altLang="en-US" sz="2400" dirty="0">
                <a:solidFill>
                  <a:schemeClr val="bg1">
                    <a:lumMod val="50000"/>
                  </a:schemeClr>
                </a:solidFill>
                <a:latin typeface="微软雅黑" pitchFamily="34" charset="-122"/>
                <a:ea typeface="微软雅黑" pitchFamily="34" charset="-122"/>
              </a:rPr>
              <a:t>。语义即需要发出何种控制信息，完成何种动作以及做出何种相应，即通信双方准备“讲什么”。</a:t>
            </a:r>
          </a:p>
          <a:p>
            <a:pPr marL="342900" indent="-342900" defTabSz="720725">
              <a:lnSpc>
                <a:spcPct val="150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时序</a:t>
            </a:r>
            <a:r>
              <a:rPr lang="zh-CN" altLang="en-US" sz="2400" dirty="0">
                <a:solidFill>
                  <a:schemeClr val="bg1">
                    <a:lumMod val="50000"/>
                  </a:schemeClr>
                </a:solidFill>
                <a:latin typeface="微软雅黑" pitchFamily="34" charset="-122"/>
                <a:ea typeface="微软雅黑" pitchFamily="34" charset="-122"/>
              </a:rPr>
              <a:t>。时序又称为同步，即事件实现顺序的详细说明，即在实现操作时先做什么，后做什么。</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2.1.1 </a:t>
            </a:r>
            <a:r>
              <a:rPr lang="zh-CN" altLang="en-US" sz="3200" dirty="0">
                <a:solidFill>
                  <a:srgbClr val="1353A2"/>
                </a:solidFill>
                <a:latin typeface="微软雅黑" pitchFamily="34" charset="-122"/>
                <a:ea typeface="微软雅黑" pitchFamily="34" charset="-122"/>
              </a:rPr>
              <a:t>网络协议概述</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70177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76196" y="1160319"/>
            <a:ext cx="10985327" cy="408111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为了明确基于</a:t>
            </a:r>
            <a:r>
              <a:rPr lang="en-US" altLang="zh-CN" sz="2400" dirty="0"/>
              <a:t>TCP/IP</a:t>
            </a:r>
            <a:r>
              <a:rPr lang="zh-CN" altLang="zh-CN" sz="2400" dirty="0"/>
              <a:t>模型时网络通信的流程与各层的功能，人们将</a:t>
            </a:r>
            <a:r>
              <a:rPr lang="en-US" altLang="zh-CN" sz="2400" dirty="0"/>
              <a:t>TCP/IP</a:t>
            </a:r>
            <a:r>
              <a:rPr lang="zh-CN" altLang="zh-CN" sz="2400" dirty="0"/>
              <a:t>的底层——网络接口层分为数据链路层和物理层进行理解。五层协议体系结构中各层的</a:t>
            </a:r>
            <a:r>
              <a:rPr lang="zh-CN" altLang="en-US" sz="2400" dirty="0"/>
              <a:t>依次如下：</a:t>
            </a:r>
            <a:endParaRPr lang="en-US" altLang="zh-CN" sz="2400" dirty="0"/>
          </a:p>
          <a:p>
            <a:pPr marL="342900" indent="-342900">
              <a:buFont typeface="Wingdings" panose="05000000000000000000" pitchFamily="2" charset="2"/>
              <a:buChar char="p"/>
            </a:pPr>
            <a:r>
              <a:rPr lang="zh-CN" altLang="en-US" sz="2400" dirty="0">
                <a:solidFill>
                  <a:srgbClr val="FF0000"/>
                </a:solidFill>
              </a:rPr>
              <a:t>应用层</a:t>
            </a:r>
            <a:endParaRPr lang="en-US" altLang="zh-CN" sz="2400" dirty="0">
              <a:solidFill>
                <a:srgbClr val="FF0000"/>
              </a:solidFill>
            </a:endParaRPr>
          </a:p>
          <a:p>
            <a:pPr marL="342900" indent="-342900">
              <a:buFont typeface="Wingdings" panose="05000000000000000000" pitchFamily="2" charset="2"/>
              <a:buChar char="p"/>
            </a:pPr>
            <a:r>
              <a:rPr lang="zh-CN" altLang="en-US" sz="2400" dirty="0">
                <a:solidFill>
                  <a:srgbClr val="FF0000"/>
                </a:solidFill>
              </a:rPr>
              <a:t>传输层</a:t>
            </a:r>
            <a:endParaRPr lang="en-US" altLang="zh-CN" sz="2400" dirty="0">
              <a:solidFill>
                <a:srgbClr val="FF0000"/>
              </a:solidFill>
            </a:endParaRPr>
          </a:p>
          <a:p>
            <a:pPr marL="342900" indent="-342900">
              <a:buFont typeface="Wingdings" panose="05000000000000000000" pitchFamily="2" charset="2"/>
              <a:buChar char="p"/>
            </a:pPr>
            <a:r>
              <a:rPr lang="zh-CN" altLang="en-US" sz="2400" dirty="0">
                <a:solidFill>
                  <a:srgbClr val="FF0000"/>
                </a:solidFill>
              </a:rPr>
              <a:t>网络层</a:t>
            </a:r>
            <a:endParaRPr lang="en-US" altLang="zh-CN" sz="2400" dirty="0">
              <a:solidFill>
                <a:srgbClr val="FF0000"/>
              </a:solidFill>
            </a:endParaRPr>
          </a:p>
          <a:p>
            <a:pPr marL="342900" indent="-342900">
              <a:buFont typeface="Wingdings" panose="05000000000000000000" pitchFamily="2" charset="2"/>
              <a:buChar char="p"/>
            </a:pPr>
            <a:r>
              <a:rPr lang="zh-CN" altLang="en-US" sz="2400" dirty="0">
                <a:solidFill>
                  <a:srgbClr val="FF0000"/>
                </a:solidFill>
              </a:rPr>
              <a:t>数据链路层</a:t>
            </a:r>
            <a:endParaRPr lang="en-US" altLang="zh-CN" sz="2400" dirty="0">
              <a:solidFill>
                <a:srgbClr val="FF0000"/>
              </a:solidFill>
            </a:endParaRPr>
          </a:p>
          <a:p>
            <a:pPr marL="342900" indent="-342900">
              <a:buFont typeface="Wingdings" panose="05000000000000000000" pitchFamily="2" charset="2"/>
              <a:buChar char="p"/>
            </a:pPr>
            <a:r>
              <a:rPr lang="zh-CN" altLang="en-US" sz="2400" dirty="0">
                <a:solidFill>
                  <a:srgbClr val="FF0000"/>
                </a:solidFill>
              </a:rPr>
              <a:t>物理层</a:t>
            </a:r>
            <a:endParaRPr lang="zh-CN" altLang="zh-CN" sz="2400" dirty="0">
              <a:solidFill>
                <a:srgbClr val="FF0000"/>
              </a:solidFill>
            </a:endParaRP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285945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203530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2400" dirty="0">
                <a:solidFill>
                  <a:srgbClr val="FF0000"/>
                </a:solidFill>
              </a:rPr>
              <a:t>TCP/IP</a:t>
            </a:r>
            <a:r>
              <a:rPr lang="zh-CN" altLang="zh-CN" sz="2400" dirty="0">
                <a:solidFill>
                  <a:srgbClr val="FF0000"/>
                </a:solidFill>
              </a:rPr>
              <a:t>参考模型的应用层对应</a:t>
            </a:r>
            <a:r>
              <a:rPr lang="en-US" altLang="zh-CN" sz="2400" dirty="0">
                <a:solidFill>
                  <a:srgbClr val="FF0000"/>
                </a:solidFill>
              </a:rPr>
              <a:t>OSI</a:t>
            </a:r>
            <a:r>
              <a:rPr lang="zh-CN" altLang="zh-CN" sz="2400" dirty="0">
                <a:solidFill>
                  <a:srgbClr val="FF0000"/>
                </a:solidFill>
              </a:rPr>
              <a:t>参考模型的应用层、表示层和会话层</a:t>
            </a:r>
            <a:r>
              <a:rPr lang="zh-CN" altLang="zh-CN" sz="2400" dirty="0"/>
              <a:t>， </a:t>
            </a:r>
            <a:r>
              <a:rPr lang="en-US" altLang="zh-CN" sz="2400" dirty="0"/>
              <a:t>TCP/IP</a:t>
            </a:r>
            <a:r>
              <a:rPr lang="zh-CN" altLang="zh-CN" sz="2400" dirty="0"/>
              <a:t>的应用层负责实现</a:t>
            </a:r>
            <a:r>
              <a:rPr lang="en-US" altLang="zh-CN" sz="2400" dirty="0"/>
              <a:t>OSI</a:t>
            </a:r>
            <a:r>
              <a:rPr lang="zh-CN" altLang="zh-CN" sz="2400" dirty="0"/>
              <a:t>参考模型中高三层的所有功能，包括提供用户与网络交互的接口、规定应用进程之间所传输数据的表示方法以及为通信的应用程序创建、维护和释放链接。</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、应用层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238869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网络应用多种多样，很难使用几种高度统一的协议来为应用进程提供服务，因此，应用层有很多种协议，常见的应用及其对应的应用层协议如表所示。</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、应用层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aphicFrame>
        <p:nvGraphicFramePr>
          <p:cNvPr id="2" name="表格 1"/>
          <p:cNvGraphicFramePr>
            <a:graphicFrameLocks noGrp="1"/>
          </p:cNvGraphicFramePr>
          <p:nvPr>
            <p:extLst>
              <p:ext uri="{D42A27DB-BD31-4B8C-83A1-F6EECF244321}">
                <p14:modId xmlns:p14="http://schemas.microsoft.com/office/powerpoint/2010/main" val="375845229"/>
              </p:ext>
            </p:extLst>
          </p:nvPr>
        </p:nvGraphicFramePr>
        <p:xfrm>
          <a:off x="2445571" y="3314977"/>
          <a:ext cx="7444831" cy="3108960"/>
        </p:xfrm>
        <a:graphic>
          <a:graphicData uri="http://schemas.openxmlformats.org/drawingml/2006/table">
            <a:tbl>
              <a:tblPr>
                <a:tableStyleId>{5C22544A-7EE6-4342-B048-85BDC9FD1C3A}</a:tableStyleId>
              </a:tblPr>
              <a:tblGrid>
                <a:gridCol w="2689231">
                  <a:extLst>
                    <a:ext uri="{9D8B030D-6E8A-4147-A177-3AD203B41FA5}">
                      <a16:colId xmlns="" xmlns:a16="http://schemas.microsoft.com/office/drawing/2014/main" val="20000"/>
                    </a:ext>
                  </a:extLst>
                </a:gridCol>
                <a:gridCol w="4755600">
                  <a:extLst>
                    <a:ext uri="{9D8B030D-6E8A-4147-A177-3AD203B41FA5}">
                      <a16:colId xmlns="" xmlns:a16="http://schemas.microsoft.com/office/drawing/2014/main" val="20001"/>
                    </a:ext>
                  </a:extLst>
                </a:gridCol>
              </a:tblGrid>
              <a:tr h="378617">
                <a:tc>
                  <a:txBody>
                    <a:bodyPr/>
                    <a:lstStyle/>
                    <a:p>
                      <a:pPr algn="ctr">
                        <a:lnSpc>
                          <a:spcPct val="150000"/>
                        </a:lnSpc>
                        <a:spcAft>
                          <a:spcPts val="0"/>
                        </a:spcAft>
                      </a:pPr>
                      <a:r>
                        <a:rPr lang="zh-CN" sz="1700" kern="100" dirty="0">
                          <a:effectLst/>
                        </a:rPr>
                        <a:t>应用</a:t>
                      </a:r>
                      <a:endParaRPr lang="zh-CN" sz="1500" kern="100" dirty="0">
                        <a:effectLst/>
                        <a:latin typeface="Calibri"/>
                        <a:ea typeface="宋体"/>
                        <a:cs typeface="Times New Roman"/>
                      </a:endParaRPr>
                    </a:p>
                  </a:txBody>
                  <a:tcPr marL="96581" marR="96581" marT="0" marB="0"/>
                </a:tc>
                <a:tc>
                  <a:txBody>
                    <a:bodyPr/>
                    <a:lstStyle/>
                    <a:p>
                      <a:pPr algn="ctr">
                        <a:lnSpc>
                          <a:spcPct val="150000"/>
                        </a:lnSpc>
                        <a:spcAft>
                          <a:spcPts val="0"/>
                        </a:spcAft>
                      </a:pPr>
                      <a:r>
                        <a:rPr lang="zh-CN" sz="1700" kern="100">
                          <a:effectLst/>
                        </a:rPr>
                        <a:t>协议</a:t>
                      </a:r>
                      <a:endParaRPr lang="zh-CN" sz="1500" kern="100">
                        <a:effectLst/>
                        <a:latin typeface="Calibri"/>
                        <a:ea typeface="宋体"/>
                        <a:cs typeface="Times New Roman"/>
                      </a:endParaRPr>
                    </a:p>
                  </a:txBody>
                  <a:tcPr marL="96581" marR="96581" marT="0" marB="0"/>
                </a:tc>
                <a:extLst>
                  <a:ext uri="{0D108BD9-81ED-4DB2-BD59-A6C34878D82A}">
                    <a16:rowId xmlns="" xmlns:a16="http://schemas.microsoft.com/office/drawing/2014/main" val="10000"/>
                  </a:ext>
                </a:extLst>
              </a:tr>
              <a:tr h="378617">
                <a:tc>
                  <a:txBody>
                    <a:bodyPr/>
                    <a:lstStyle/>
                    <a:p>
                      <a:pPr algn="ctr">
                        <a:lnSpc>
                          <a:spcPct val="150000"/>
                        </a:lnSpc>
                        <a:spcAft>
                          <a:spcPts val="0"/>
                        </a:spcAft>
                      </a:pPr>
                      <a:r>
                        <a:rPr lang="zh-CN" sz="1700" kern="100">
                          <a:effectLst/>
                        </a:rPr>
                        <a:t>电子邮件</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a:effectLst/>
                        </a:rPr>
                        <a:t>SMTP</a:t>
                      </a:r>
                      <a:r>
                        <a:rPr lang="zh-CN" sz="1700" kern="100">
                          <a:effectLst/>
                        </a:rPr>
                        <a:t>。简单邮件传输协议。</a:t>
                      </a:r>
                      <a:endParaRPr lang="zh-CN" sz="1500" kern="100">
                        <a:effectLst/>
                        <a:latin typeface="Calibri"/>
                        <a:ea typeface="宋体"/>
                        <a:cs typeface="Times New Roman"/>
                      </a:endParaRPr>
                    </a:p>
                  </a:txBody>
                  <a:tcPr marL="96581" marR="96581" marT="0" marB="0"/>
                </a:tc>
                <a:extLst>
                  <a:ext uri="{0D108BD9-81ED-4DB2-BD59-A6C34878D82A}">
                    <a16:rowId xmlns="" xmlns:a16="http://schemas.microsoft.com/office/drawing/2014/main" val="10001"/>
                  </a:ext>
                </a:extLst>
              </a:tr>
              <a:tr h="378617">
                <a:tc>
                  <a:txBody>
                    <a:bodyPr/>
                    <a:lstStyle/>
                    <a:p>
                      <a:pPr algn="ctr">
                        <a:lnSpc>
                          <a:spcPct val="150000"/>
                        </a:lnSpc>
                        <a:spcAft>
                          <a:spcPts val="0"/>
                        </a:spcAft>
                      </a:pPr>
                      <a:r>
                        <a:rPr lang="en-US" sz="1700" kern="100">
                          <a:effectLst/>
                        </a:rPr>
                        <a:t>Web</a:t>
                      </a:r>
                      <a:r>
                        <a:rPr lang="zh-CN" sz="1700" kern="100">
                          <a:effectLst/>
                        </a:rPr>
                        <a:t>服务</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a:effectLst/>
                        </a:rPr>
                        <a:t>HTTP</a:t>
                      </a:r>
                      <a:r>
                        <a:rPr lang="zh-CN" sz="1700" kern="100">
                          <a:effectLst/>
                        </a:rPr>
                        <a:t>。超文本传输协议。</a:t>
                      </a:r>
                      <a:endParaRPr lang="zh-CN" sz="1500" kern="100">
                        <a:effectLst/>
                        <a:latin typeface="Calibri"/>
                        <a:ea typeface="宋体"/>
                        <a:cs typeface="Times New Roman"/>
                      </a:endParaRPr>
                    </a:p>
                  </a:txBody>
                  <a:tcPr marL="96581" marR="96581" marT="0" marB="0"/>
                </a:tc>
                <a:extLst>
                  <a:ext uri="{0D108BD9-81ED-4DB2-BD59-A6C34878D82A}">
                    <a16:rowId xmlns="" xmlns:a16="http://schemas.microsoft.com/office/drawing/2014/main" val="10002"/>
                  </a:ext>
                </a:extLst>
              </a:tr>
              <a:tr h="378617">
                <a:tc>
                  <a:txBody>
                    <a:bodyPr/>
                    <a:lstStyle/>
                    <a:p>
                      <a:pPr algn="ctr">
                        <a:lnSpc>
                          <a:spcPct val="150000"/>
                        </a:lnSpc>
                        <a:spcAft>
                          <a:spcPts val="0"/>
                        </a:spcAft>
                      </a:pPr>
                      <a:r>
                        <a:rPr lang="zh-CN" sz="1700" kern="100">
                          <a:effectLst/>
                        </a:rPr>
                        <a:t>文件传输</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dirty="0">
                          <a:effectLst/>
                        </a:rPr>
                        <a:t>FTP</a:t>
                      </a:r>
                      <a:r>
                        <a:rPr lang="zh-CN" sz="1700" kern="100" dirty="0">
                          <a:effectLst/>
                        </a:rPr>
                        <a:t>。文件传输协议。</a:t>
                      </a:r>
                      <a:endParaRPr lang="zh-CN" sz="1500" kern="100" dirty="0">
                        <a:effectLst/>
                        <a:latin typeface="Calibri"/>
                        <a:ea typeface="宋体"/>
                        <a:cs typeface="Times New Roman"/>
                      </a:endParaRPr>
                    </a:p>
                  </a:txBody>
                  <a:tcPr marL="96581" marR="96581" marT="0" marB="0"/>
                </a:tc>
                <a:extLst>
                  <a:ext uri="{0D108BD9-81ED-4DB2-BD59-A6C34878D82A}">
                    <a16:rowId xmlns="" xmlns:a16="http://schemas.microsoft.com/office/drawing/2014/main" val="10003"/>
                  </a:ext>
                </a:extLst>
              </a:tr>
              <a:tr h="378617">
                <a:tc>
                  <a:txBody>
                    <a:bodyPr/>
                    <a:lstStyle/>
                    <a:p>
                      <a:pPr algn="ctr">
                        <a:lnSpc>
                          <a:spcPct val="150000"/>
                        </a:lnSpc>
                        <a:spcAft>
                          <a:spcPts val="0"/>
                        </a:spcAft>
                      </a:pPr>
                      <a:r>
                        <a:rPr lang="zh-CN" sz="1700" kern="100">
                          <a:effectLst/>
                        </a:rPr>
                        <a:t>域名解析</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a:effectLst/>
                        </a:rPr>
                        <a:t>DNS</a:t>
                      </a:r>
                      <a:r>
                        <a:rPr lang="zh-CN" sz="1700" kern="100">
                          <a:effectLst/>
                        </a:rPr>
                        <a:t>。域名系统。</a:t>
                      </a:r>
                      <a:endParaRPr lang="zh-CN" sz="1500" kern="100">
                        <a:effectLst/>
                        <a:latin typeface="Calibri"/>
                        <a:ea typeface="宋体"/>
                        <a:cs typeface="Times New Roman"/>
                      </a:endParaRPr>
                    </a:p>
                  </a:txBody>
                  <a:tcPr marL="96581" marR="96581" marT="0" marB="0"/>
                </a:tc>
                <a:extLst>
                  <a:ext uri="{0D108BD9-81ED-4DB2-BD59-A6C34878D82A}">
                    <a16:rowId xmlns="" xmlns:a16="http://schemas.microsoft.com/office/drawing/2014/main" val="10004"/>
                  </a:ext>
                </a:extLst>
              </a:tr>
              <a:tr h="378617">
                <a:tc>
                  <a:txBody>
                    <a:bodyPr/>
                    <a:lstStyle/>
                    <a:p>
                      <a:pPr algn="ctr">
                        <a:lnSpc>
                          <a:spcPct val="150000"/>
                        </a:lnSpc>
                        <a:spcAft>
                          <a:spcPts val="0"/>
                        </a:spcAft>
                      </a:pPr>
                      <a:r>
                        <a:rPr lang="zh-CN" sz="1700" kern="100">
                          <a:effectLst/>
                        </a:rPr>
                        <a:t>视频会议</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a:effectLst/>
                        </a:rPr>
                        <a:t>RTP</a:t>
                      </a:r>
                      <a:r>
                        <a:rPr lang="zh-CN" sz="1700" kern="100">
                          <a:effectLst/>
                        </a:rPr>
                        <a:t>。实时传输协议</a:t>
                      </a:r>
                      <a:endParaRPr lang="zh-CN" sz="1500" kern="100">
                        <a:effectLst/>
                        <a:latin typeface="Calibri"/>
                        <a:ea typeface="宋体"/>
                        <a:cs typeface="Times New Roman"/>
                      </a:endParaRPr>
                    </a:p>
                  </a:txBody>
                  <a:tcPr marL="96581" marR="96581" marT="0" marB="0"/>
                </a:tc>
                <a:extLst>
                  <a:ext uri="{0D108BD9-81ED-4DB2-BD59-A6C34878D82A}">
                    <a16:rowId xmlns="" xmlns:a16="http://schemas.microsoft.com/office/drawing/2014/main" val="10005"/>
                  </a:ext>
                </a:extLst>
              </a:tr>
              <a:tr h="378617">
                <a:tc>
                  <a:txBody>
                    <a:bodyPr/>
                    <a:lstStyle/>
                    <a:p>
                      <a:pPr algn="ctr">
                        <a:lnSpc>
                          <a:spcPct val="150000"/>
                        </a:lnSpc>
                        <a:spcAft>
                          <a:spcPts val="0"/>
                        </a:spcAft>
                      </a:pPr>
                      <a:r>
                        <a:rPr lang="zh-CN" sz="1700" kern="100">
                          <a:effectLst/>
                        </a:rPr>
                        <a:t>远程终端访问</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a:effectLst/>
                        </a:rPr>
                        <a:t>Telnet</a:t>
                      </a:r>
                      <a:r>
                        <a:rPr lang="zh-CN" sz="1700" kern="100">
                          <a:effectLst/>
                        </a:rPr>
                        <a:t>协议。</a:t>
                      </a:r>
                      <a:endParaRPr lang="zh-CN" sz="1500" kern="100">
                        <a:effectLst/>
                        <a:latin typeface="Calibri"/>
                        <a:ea typeface="宋体"/>
                        <a:cs typeface="Times New Roman"/>
                      </a:endParaRPr>
                    </a:p>
                  </a:txBody>
                  <a:tcPr marL="96581" marR="96581" marT="0" marB="0"/>
                </a:tc>
                <a:extLst>
                  <a:ext uri="{0D108BD9-81ED-4DB2-BD59-A6C34878D82A}">
                    <a16:rowId xmlns="" xmlns:a16="http://schemas.microsoft.com/office/drawing/2014/main" val="10006"/>
                  </a:ext>
                </a:extLst>
              </a:tr>
              <a:tr h="378617">
                <a:tc>
                  <a:txBody>
                    <a:bodyPr/>
                    <a:lstStyle/>
                    <a:p>
                      <a:pPr algn="ctr">
                        <a:lnSpc>
                          <a:spcPct val="150000"/>
                        </a:lnSpc>
                        <a:spcAft>
                          <a:spcPts val="0"/>
                        </a:spcAft>
                      </a:pPr>
                      <a:r>
                        <a:rPr lang="en-US" sz="1700" kern="100">
                          <a:effectLst/>
                        </a:rPr>
                        <a:t>IP</a:t>
                      </a:r>
                      <a:r>
                        <a:rPr lang="zh-CN" sz="1700" kern="100">
                          <a:effectLst/>
                        </a:rPr>
                        <a:t>动态配置</a:t>
                      </a:r>
                      <a:endParaRPr lang="zh-CN" sz="1500" kern="100">
                        <a:effectLst/>
                        <a:latin typeface="Calibri"/>
                        <a:ea typeface="宋体"/>
                        <a:cs typeface="Times New Roman"/>
                      </a:endParaRPr>
                    </a:p>
                  </a:txBody>
                  <a:tcPr marL="96581" marR="96581" marT="0" marB="0" anchor="ctr"/>
                </a:tc>
                <a:tc>
                  <a:txBody>
                    <a:bodyPr/>
                    <a:lstStyle/>
                    <a:p>
                      <a:pPr algn="l">
                        <a:lnSpc>
                          <a:spcPct val="150000"/>
                        </a:lnSpc>
                        <a:spcAft>
                          <a:spcPts val="0"/>
                        </a:spcAft>
                      </a:pPr>
                      <a:r>
                        <a:rPr lang="en-US" sz="1700" kern="100" dirty="0">
                          <a:effectLst/>
                        </a:rPr>
                        <a:t>DHCP</a:t>
                      </a:r>
                      <a:r>
                        <a:rPr lang="zh-CN" sz="1700" kern="100" dirty="0">
                          <a:effectLst/>
                        </a:rPr>
                        <a:t>。动态主机配置协议</a:t>
                      </a:r>
                      <a:endParaRPr lang="zh-CN" sz="1500" kern="100" dirty="0">
                        <a:effectLst/>
                        <a:latin typeface="Calibri"/>
                        <a:ea typeface="宋体"/>
                        <a:cs typeface="Times New Roman"/>
                      </a:endParaRPr>
                    </a:p>
                  </a:txBody>
                  <a:tcPr marL="96581" marR="96581"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493533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2400" dirty="0">
                <a:solidFill>
                  <a:srgbClr val="FF0000"/>
                </a:solidFill>
              </a:rPr>
              <a:t>TCP/IP</a:t>
            </a:r>
            <a:r>
              <a:rPr lang="zh-CN" altLang="zh-CN" sz="2400" dirty="0">
                <a:solidFill>
                  <a:srgbClr val="FF0000"/>
                </a:solidFill>
              </a:rPr>
              <a:t>参考模型的传输层对应</a:t>
            </a:r>
            <a:r>
              <a:rPr lang="en-US" altLang="zh-CN" sz="2400" dirty="0">
                <a:solidFill>
                  <a:srgbClr val="FF0000"/>
                </a:solidFill>
              </a:rPr>
              <a:t>OSI</a:t>
            </a:r>
            <a:r>
              <a:rPr lang="zh-CN" altLang="zh-CN" sz="2400" dirty="0">
                <a:solidFill>
                  <a:srgbClr val="FF0000"/>
                </a:solidFill>
              </a:rPr>
              <a:t>参考模型的传输层，</a:t>
            </a:r>
            <a:r>
              <a:rPr lang="zh-CN" altLang="zh-CN" sz="2400" dirty="0"/>
              <a:t>该层为应用层提供端到端的数据通信服务。</a:t>
            </a:r>
            <a:r>
              <a:rPr lang="zh-CN" altLang="zh-CN" sz="2400" dirty="0">
                <a:solidFill>
                  <a:srgbClr val="FF0000"/>
                </a:solidFill>
              </a:rPr>
              <a:t>常用的传输层协议为</a:t>
            </a:r>
            <a:r>
              <a:rPr lang="en-US" altLang="zh-CN" sz="2400" dirty="0">
                <a:solidFill>
                  <a:srgbClr val="FF0000"/>
                </a:solidFill>
              </a:rPr>
              <a:t>TCP</a:t>
            </a:r>
            <a:r>
              <a:rPr lang="zh-CN" altLang="zh-CN" sz="2400" dirty="0">
                <a:solidFill>
                  <a:srgbClr val="FF0000"/>
                </a:solidFill>
              </a:rPr>
              <a:t>协议和</a:t>
            </a:r>
            <a:r>
              <a:rPr lang="en-US" altLang="zh-CN" sz="2400" dirty="0">
                <a:solidFill>
                  <a:srgbClr val="FF0000"/>
                </a:solidFill>
              </a:rPr>
              <a:t>UDP</a:t>
            </a:r>
            <a:r>
              <a:rPr lang="zh-CN" altLang="zh-CN" sz="2400" dirty="0">
                <a:solidFill>
                  <a:srgbClr val="FF0000"/>
                </a:solidFill>
              </a:rPr>
              <a:t>协议。</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、传输层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2" name="矩形 1"/>
          <p:cNvSpPr/>
          <p:nvPr/>
        </p:nvSpPr>
        <p:spPr>
          <a:xfrm>
            <a:off x="675323" y="3314977"/>
            <a:ext cx="10819869" cy="158812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TCP</a:t>
            </a:r>
            <a:r>
              <a:rPr lang="zh-CN" altLang="zh-CN" sz="2400" dirty="0">
                <a:solidFill>
                  <a:schemeClr val="bg1">
                    <a:lumMod val="50000"/>
                  </a:schemeClr>
                </a:solidFill>
                <a:latin typeface="微软雅黑" pitchFamily="34" charset="-122"/>
                <a:ea typeface="微软雅黑" pitchFamily="34" charset="-122"/>
              </a:rPr>
              <a:t>协议</a:t>
            </a:r>
          </a:p>
          <a:p>
            <a:pPr indent="457200" defTabSz="720725">
              <a:lnSpc>
                <a:spcPct val="135000"/>
              </a:lnSpc>
            </a:pPr>
            <a:r>
              <a:rPr lang="en-US" altLang="zh-CN" sz="2400" dirty="0">
                <a:solidFill>
                  <a:schemeClr val="bg1">
                    <a:lumMod val="50000"/>
                  </a:schemeClr>
                </a:solidFill>
                <a:latin typeface="微软雅黑" pitchFamily="34" charset="-122"/>
                <a:ea typeface="微软雅黑" pitchFamily="34" charset="-122"/>
              </a:rPr>
              <a:t>TCP</a:t>
            </a:r>
            <a:r>
              <a:rPr lang="zh-CN" altLang="zh-CN" sz="2400" dirty="0">
                <a:solidFill>
                  <a:schemeClr val="bg1">
                    <a:lumMod val="50000"/>
                  </a:schemeClr>
                </a:solidFill>
                <a:latin typeface="微软雅黑" pitchFamily="34" charset="-122"/>
                <a:ea typeface="微软雅黑" pitchFamily="34" charset="-122"/>
              </a:rPr>
              <a:t>协议即传输控制协议（</a:t>
            </a:r>
            <a:r>
              <a:rPr lang="en-US" altLang="zh-CN" sz="2400" dirty="0">
                <a:solidFill>
                  <a:schemeClr val="bg1">
                    <a:lumMod val="50000"/>
                  </a:schemeClr>
                </a:solidFill>
                <a:latin typeface="微软雅黑" pitchFamily="34" charset="-122"/>
                <a:ea typeface="微软雅黑" pitchFamily="34" charset="-122"/>
              </a:rPr>
              <a:t>Transmission Control Protocol</a:t>
            </a:r>
            <a:r>
              <a:rPr lang="zh-CN"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是一种面向连接的、</a:t>
            </a:r>
            <a:r>
              <a:rPr lang="zh-CN" altLang="en-US" sz="2400" dirty="0">
                <a:solidFill>
                  <a:srgbClr val="FF0000"/>
                </a:solidFill>
                <a:latin typeface="微软雅黑" pitchFamily="34" charset="-122"/>
                <a:ea typeface="微软雅黑" pitchFamily="34" charset="-122"/>
              </a:rPr>
              <a:t>可靠</a:t>
            </a:r>
            <a:r>
              <a:rPr lang="zh-CN" altLang="en-US" sz="2400" dirty="0">
                <a:solidFill>
                  <a:schemeClr val="bg1">
                    <a:lumMod val="50000"/>
                  </a:schemeClr>
                </a:solidFill>
                <a:latin typeface="微软雅黑" pitchFamily="34" charset="-122"/>
                <a:ea typeface="微软雅黑" pitchFamily="34" charset="-122"/>
              </a:rPr>
              <a:t>的、基于字节流的传输协议。</a:t>
            </a:r>
          </a:p>
        </p:txBody>
      </p:sp>
    </p:spTree>
    <p:extLst>
      <p:ext uri="{BB962C8B-B14F-4D97-AF65-F5344CB8AC3E}">
        <p14:creationId xmlns:p14="http://schemas.microsoft.com/office/powerpoint/2010/main" val="2173508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2400" dirty="0"/>
              <a:t>TCP/IP</a:t>
            </a:r>
            <a:r>
              <a:rPr lang="zh-CN" altLang="zh-CN" sz="2400" dirty="0"/>
              <a:t>参考模型的传输层对应</a:t>
            </a:r>
            <a:r>
              <a:rPr lang="en-US" altLang="zh-CN" sz="2400" dirty="0"/>
              <a:t>OSI</a:t>
            </a:r>
            <a:r>
              <a:rPr lang="zh-CN" altLang="zh-CN" sz="2400" dirty="0"/>
              <a:t>参考模型的传输层，该层为应用层提供端到端的数据通信服务。常用的传输层协议为</a:t>
            </a:r>
            <a:r>
              <a:rPr lang="en-US" altLang="zh-CN" sz="2400" dirty="0"/>
              <a:t>TCP</a:t>
            </a:r>
            <a:r>
              <a:rPr lang="zh-CN" altLang="zh-CN" sz="2400" dirty="0"/>
              <a:t>协议和</a:t>
            </a:r>
            <a:r>
              <a:rPr lang="en-US" altLang="zh-CN" sz="2400" dirty="0"/>
              <a:t>UDP</a:t>
            </a:r>
            <a:r>
              <a:rPr lang="zh-CN" altLang="zh-CN" sz="2400" dirty="0"/>
              <a:t>协议。</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、传输层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矩形 9"/>
          <p:cNvSpPr/>
          <p:nvPr/>
        </p:nvSpPr>
        <p:spPr>
          <a:xfrm>
            <a:off x="675325" y="3314977"/>
            <a:ext cx="10819868"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UDP</a:t>
            </a:r>
            <a:r>
              <a:rPr lang="zh-CN" altLang="zh-CN" sz="2400" dirty="0">
                <a:solidFill>
                  <a:schemeClr val="bg1">
                    <a:lumMod val="50000"/>
                  </a:schemeClr>
                </a:solidFill>
                <a:latin typeface="微软雅黑" pitchFamily="34" charset="-122"/>
                <a:ea typeface="微软雅黑" pitchFamily="34" charset="-122"/>
              </a:rPr>
              <a:t>协议</a:t>
            </a:r>
          </a:p>
          <a:p>
            <a:pPr indent="457200" defTabSz="720725">
              <a:lnSpc>
                <a:spcPct val="135000"/>
              </a:lnSpc>
            </a:pPr>
            <a:r>
              <a:rPr lang="en-US" altLang="zh-CN" sz="2400" dirty="0">
                <a:solidFill>
                  <a:srgbClr val="FF0000"/>
                </a:solidFill>
                <a:latin typeface="微软雅黑" pitchFamily="34" charset="-122"/>
                <a:ea typeface="微软雅黑" pitchFamily="34" charset="-122"/>
              </a:rPr>
              <a:t>UDP</a:t>
            </a:r>
            <a:r>
              <a:rPr lang="zh-CN" altLang="zh-CN" sz="2400" dirty="0">
                <a:solidFill>
                  <a:srgbClr val="FF0000"/>
                </a:solidFill>
                <a:latin typeface="微软雅黑" pitchFamily="34" charset="-122"/>
                <a:ea typeface="微软雅黑" pitchFamily="34" charset="-122"/>
              </a:rPr>
              <a:t>协议即用户数据报协议</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User Datagram Protocol</a:t>
            </a:r>
            <a:r>
              <a:rPr lang="zh-CN"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。面向无连接的通信，不能如</a:t>
            </a:r>
            <a:r>
              <a:rPr lang="en-US" altLang="zh-CN" sz="2400" dirty="0">
                <a:solidFill>
                  <a:schemeClr val="bg1">
                    <a:lumMod val="50000"/>
                  </a:schemeClr>
                </a:solidFill>
                <a:latin typeface="微软雅黑" pitchFamily="34" charset="-122"/>
                <a:ea typeface="微软雅黑" pitchFamily="34" charset="-122"/>
              </a:rPr>
              <a:t>TCP</a:t>
            </a:r>
            <a:r>
              <a:rPr lang="zh-CN" altLang="en-US" sz="2400" dirty="0">
                <a:solidFill>
                  <a:schemeClr val="bg1">
                    <a:lumMod val="50000"/>
                  </a:schemeClr>
                </a:solidFill>
                <a:latin typeface="微软雅黑" pitchFamily="34" charset="-122"/>
                <a:ea typeface="微软雅黑" pitchFamily="34" charset="-122"/>
              </a:rPr>
              <a:t>般很好地保证数据的完整性和正确性，但处理</a:t>
            </a:r>
            <a:r>
              <a:rPr lang="zh-CN" altLang="en-US" sz="2400" dirty="0">
                <a:solidFill>
                  <a:srgbClr val="FF0000"/>
                </a:solidFill>
                <a:latin typeface="微软雅黑" pitchFamily="34" charset="-122"/>
                <a:ea typeface="微软雅黑" pitchFamily="34" charset="-122"/>
              </a:rPr>
              <a:t>速度快</a:t>
            </a:r>
            <a:r>
              <a:rPr lang="zh-CN" altLang="en-US" sz="2400" dirty="0">
                <a:solidFill>
                  <a:schemeClr val="bg1">
                    <a:lumMod val="50000"/>
                  </a:schemeClr>
                </a:solidFill>
                <a:latin typeface="微软雅黑" pitchFamily="34" charset="-122"/>
                <a:ea typeface="微软雅黑" pitchFamily="34" charset="-122"/>
              </a:rPr>
              <a:t>，耗费</a:t>
            </a:r>
            <a:r>
              <a:rPr lang="zh-CN" altLang="en-US" sz="2400" dirty="0">
                <a:solidFill>
                  <a:srgbClr val="FF0000"/>
                </a:solidFill>
                <a:latin typeface="微软雅黑" pitchFamily="34" charset="-122"/>
                <a:ea typeface="微软雅黑" pitchFamily="34" charset="-122"/>
              </a:rPr>
              <a:t>资源少</a:t>
            </a:r>
            <a:r>
              <a:rPr lang="zh-CN" altLang="en-US" sz="2400" dirty="0">
                <a:solidFill>
                  <a:schemeClr val="bg1">
                    <a:lumMod val="50000"/>
                  </a:schemeClr>
                </a:solidFill>
                <a:latin typeface="微软雅黑" pitchFamily="34" charset="-122"/>
                <a:ea typeface="微软雅黑" pitchFamily="34" charset="-122"/>
              </a:rPr>
              <a:t>，一般用在在对数据完整性要求低、对传输效率要求高的应用中。</a:t>
            </a:r>
            <a:endParaRPr lang="zh-CN" altLang="zh-CN"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091465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2400" dirty="0"/>
              <a:t>Internet</a:t>
            </a:r>
            <a:r>
              <a:rPr lang="zh-CN" altLang="zh-CN" sz="2400" dirty="0"/>
              <a:t>中几种典型应用及其使用的传输层协议如下：</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、传输层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矩形 9"/>
          <p:cNvSpPr/>
          <p:nvPr/>
        </p:nvSpPr>
        <p:spPr>
          <a:xfrm>
            <a:off x="675324" y="2811959"/>
            <a:ext cx="10819868"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电子邮件</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TCP</a:t>
            </a:r>
            <a:r>
              <a:rPr lang="zh-CN" altLang="en-US" sz="2400" dirty="0">
                <a:solidFill>
                  <a:srgbClr val="FF0000"/>
                </a:solidFill>
                <a:latin typeface="微软雅黑" pitchFamily="34" charset="-122"/>
                <a:ea typeface="微软雅黑" pitchFamily="34" charset="-122"/>
              </a:rPr>
              <a:t>协议。</a:t>
            </a:r>
          </a:p>
          <a:p>
            <a:pPr marL="342900" indent="-342900" defTabSz="720725">
              <a:lnSpc>
                <a:spcPct val="135000"/>
              </a:lnSpc>
              <a:buFont typeface="Wingdings" panose="05000000000000000000" pitchFamily="2" charset="2"/>
              <a:buChar char="p"/>
            </a:pPr>
            <a:r>
              <a:rPr lang="en-US" altLang="zh-CN" sz="2400" dirty="0">
                <a:solidFill>
                  <a:srgbClr val="FF0000"/>
                </a:solidFill>
                <a:latin typeface="微软雅黑" pitchFamily="34" charset="-122"/>
                <a:ea typeface="微软雅黑" pitchFamily="34" charset="-122"/>
              </a:rPr>
              <a:t>Web</a:t>
            </a:r>
            <a:r>
              <a:rPr lang="zh-CN" altLang="en-US" sz="2400" dirty="0">
                <a:solidFill>
                  <a:srgbClr val="FF0000"/>
                </a:solidFill>
                <a:latin typeface="微软雅黑" pitchFamily="34" charset="-122"/>
                <a:ea typeface="微软雅黑" pitchFamily="34" charset="-122"/>
              </a:rPr>
              <a:t>服务</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TCP</a:t>
            </a:r>
            <a:r>
              <a:rPr lang="zh-CN" altLang="en-US" sz="2400" dirty="0">
                <a:solidFill>
                  <a:srgbClr val="FF0000"/>
                </a:solidFill>
                <a:latin typeface="微软雅黑" pitchFamily="34" charset="-122"/>
                <a:ea typeface="微软雅黑" pitchFamily="34" charset="-122"/>
              </a:rPr>
              <a:t>协议。</a:t>
            </a:r>
          </a:p>
          <a:p>
            <a:pPr marL="342900" indent="-342900" defTabSz="720725">
              <a:lnSpc>
                <a:spcPct val="135000"/>
              </a:lnSpc>
              <a:buFont typeface="Wingdings" panose="05000000000000000000" pitchFamily="2" charset="2"/>
              <a:buChar char="p"/>
            </a:pP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电话</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UDP</a:t>
            </a:r>
            <a:r>
              <a:rPr lang="zh-CN" altLang="en-US" sz="2400" dirty="0">
                <a:solidFill>
                  <a:srgbClr val="FF0000"/>
                </a:solidFill>
                <a:latin typeface="微软雅黑" pitchFamily="34" charset="-122"/>
                <a:ea typeface="微软雅黑" pitchFamily="34" charset="-122"/>
              </a:rPr>
              <a:t>协议。</a:t>
            </a:r>
          </a:p>
          <a:p>
            <a:pPr marL="342900" indent="-342900" defTabSz="720725">
              <a:lnSpc>
                <a:spcPct val="135000"/>
              </a:lnSpc>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流式多媒体通信</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UDP</a:t>
            </a:r>
            <a:r>
              <a:rPr lang="zh-CN" altLang="en-US" sz="2400" dirty="0">
                <a:solidFill>
                  <a:srgbClr val="FF0000"/>
                </a:solidFill>
                <a:latin typeface="微软雅黑" pitchFamily="34" charset="-122"/>
                <a:ea typeface="微软雅黑" pitchFamily="34" charset="-122"/>
              </a:rPr>
              <a:t>协议。</a:t>
            </a:r>
          </a:p>
        </p:txBody>
      </p:sp>
    </p:spTree>
    <p:extLst>
      <p:ext uri="{BB962C8B-B14F-4D97-AF65-F5344CB8AC3E}">
        <p14:creationId xmlns:p14="http://schemas.microsoft.com/office/powerpoint/2010/main" val="19834162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2400" dirty="0"/>
              <a:t>TCP/IP</a:t>
            </a:r>
            <a:r>
              <a:rPr lang="zh-CN" altLang="zh-CN" sz="2400" dirty="0"/>
              <a:t>参考模型的网际层（五层协议中称为网络层）对应</a:t>
            </a:r>
            <a:r>
              <a:rPr lang="en-US" altLang="zh-CN" sz="2400" dirty="0"/>
              <a:t>OSI</a:t>
            </a:r>
            <a:r>
              <a:rPr lang="zh-CN" altLang="zh-CN" sz="2400" dirty="0"/>
              <a:t>参考模型的网络层。网络层通过网络互联和路由选择功能实现主机与网络之间的交互，完成主机到主机的通信。</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3</a:t>
              </a:r>
              <a:r>
                <a:rPr lang="zh-CN" altLang="en-US" sz="3200" b="1" dirty="0">
                  <a:solidFill>
                    <a:schemeClr val="bg1"/>
                  </a:solidFill>
                </a:rPr>
                <a:t>、网络层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10" name="矩形 9"/>
          <p:cNvSpPr/>
          <p:nvPr/>
        </p:nvSpPr>
        <p:spPr>
          <a:xfrm>
            <a:off x="675324" y="3813575"/>
            <a:ext cx="10819868" cy="158812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网络层向传输层提供服务，它提供的服务分为两种：</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）面向连接的服务；</a:t>
            </a:r>
            <a:endParaRPr lang="en-US" altLang="zh-CN" sz="2400" dirty="0">
              <a:solidFill>
                <a:schemeClr val="bg1">
                  <a:lumMod val="50000"/>
                </a:schemeClr>
              </a:solidFill>
              <a:latin typeface="微软雅黑" pitchFamily="34" charset="-122"/>
              <a:ea typeface="微软雅黑" pitchFamily="34" charset="-122"/>
            </a:endParaRPr>
          </a:p>
          <a:p>
            <a:pPr indent="457200" defTabSz="720725">
              <a:lnSpc>
                <a:spcPct val="135000"/>
              </a:lnSpc>
            </a:pP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）无连接的服务。</a:t>
            </a:r>
            <a:endParaRPr lang="zh-CN" altLang="zh-CN"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6139794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358251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网络层中最常使用的协议是</a:t>
            </a:r>
            <a:r>
              <a:rPr lang="en-US" altLang="zh-CN" sz="2400" dirty="0">
                <a:solidFill>
                  <a:srgbClr val="FF0000"/>
                </a:solidFill>
              </a:rPr>
              <a:t>Internet Protocol</a:t>
            </a:r>
            <a:r>
              <a:rPr lang="zh-CN" altLang="zh-CN" sz="2400" dirty="0">
                <a:solidFill>
                  <a:srgbClr val="FF0000"/>
                </a:solidFill>
              </a:rPr>
              <a:t>，即网际协议，简称</a:t>
            </a:r>
            <a:r>
              <a:rPr lang="en-US" altLang="zh-CN" sz="2400" dirty="0">
                <a:solidFill>
                  <a:srgbClr val="FF0000"/>
                </a:solidFill>
              </a:rPr>
              <a:t>IP</a:t>
            </a:r>
            <a:r>
              <a:rPr lang="zh-CN" altLang="zh-CN" sz="2400" dirty="0">
                <a:solidFill>
                  <a:srgbClr val="FF0000"/>
                </a:solidFill>
              </a:rPr>
              <a:t>。</a:t>
            </a:r>
            <a:endParaRPr lang="en-US" altLang="zh-CN" sz="2400" dirty="0">
              <a:solidFill>
                <a:srgbClr val="FF0000"/>
              </a:solidFill>
            </a:endParaRPr>
          </a:p>
          <a:p>
            <a:r>
              <a:rPr lang="en-US" altLang="zh-CN" sz="2400" dirty="0"/>
              <a:t>IP</a:t>
            </a:r>
            <a:r>
              <a:rPr lang="zh-CN" altLang="zh-CN" sz="2400" dirty="0"/>
              <a:t>协议的两个基本功能为</a:t>
            </a:r>
            <a:r>
              <a:rPr lang="zh-CN" altLang="zh-CN" sz="2400" dirty="0">
                <a:solidFill>
                  <a:srgbClr val="FF0000"/>
                </a:solidFill>
              </a:rPr>
              <a:t>寻址</a:t>
            </a:r>
            <a:r>
              <a:rPr lang="zh-CN" altLang="zh-CN" sz="2400" dirty="0"/>
              <a:t>和</a:t>
            </a:r>
            <a:r>
              <a:rPr lang="zh-CN" altLang="zh-CN" sz="2400" dirty="0">
                <a:solidFill>
                  <a:srgbClr val="FF0000"/>
                </a:solidFill>
              </a:rPr>
              <a:t>分段</a:t>
            </a:r>
            <a:r>
              <a:rPr lang="zh-CN" altLang="zh-CN" sz="2400" dirty="0"/>
              <a:t>。传输层的数据封装完成后并没有直接发送到接收方，而是先递达网络层。网络层在原数据报前添加</a:t>
            </a:r>
            <a:r>
              <a:rPr lang="en-US" altLang="zh-CN" sz="2400" dirty="0"/>
              <a:t>IP</a:t>
            </a:r>
            <a:r>
              <a:rPr lang="zh-CN" altLang="zh-CN" sz="2400" dirty="0"/>
              <a:t>首部，封装成</a:t>
            </a:r>
            <a:r>
              <a:rPr lang="en-US" altLang="zh-CN" sz="2400" dirty="0"/>
              <a:t>IP</a:t>
            </a:r>
            <a:r>
              <a:rPr lang="zh-CN" altLang="zh-CN" sz="2400" dirty="0"/>
              <a:t>数据报并解析数据报中的目的地址，为其选择传输路径。</a:t>
            </a:r>
            <a:r>
              <a:rPr lang="en-US" altLang="zh-CN" sz="2400" dirty="0">
                <a:solidFill>
                  <a:srgbClr val="FF0000"/>
                </a:solidFill>
              </a:rPr>
              <a:t>IP</a:t>
            </a:r>
            <a:r>
              <a:rPr lang="zh-CN" altLang="zh-CN" sz="2400" dirty="0">
                <a:solidFill>
                  <a:srgbClr val="FF0000"/>
                </a:solidFill>
              </a:rPr>
              <a:t>协议中这种选择道路的功能也被称为路由功能。</a:t>
            </a:r>
            <a:r>
              <a:rPr lang="zh-CN" altLang="zh-CN" sz="2400" dirty="0"/>
              <a:t>此外，</a:t>
            </a:r>
            <a:r>
              <a:rPr lang="en-US" altLang="zh-CN" sz="2400" dirty="0"/>
              <a:t>IP</a:t>
            </a:r>
            <a:r>
              <a:rPr lang="zh-CN" altLang="zh-CN" sz="2400" dirty="0"/>
              <a:t>协议可重新组装数据报，</a:t>
            </a:r>
            <a:r>
              <a:rPr lang="zh-CN" altLang="zh-CN" sz="2400" dirty="0">
                <a:solidFill>
                  <a:srgbClr val="FF0000"/>
                </a:solidFill>
              </a:rPr>
              <a:t>改变数据报的大小</a:t>
            </a:r>
            <a:r>
              <a:rPr lang="zh-CN" altLang="zh-CN" sz="2400" dirty="0"/>
              <a:t>，以</a:t>
            </a:r>
            <a:r>
              <a:rPr lang="zh-CN" altLang="zh-CN" sz="2400" dirty="0">
                <a:solidFill>
                  <a:srgbClr val="FF0000"/>
                </a:solidFill>
              </a:rPr>
              <a:t>适应不同网络对包大小的要求</a:t>
            </a:r>
            <a:r>
              <a:rPr lang="zh-CN" altLang="zh-CN" sz="2400" dirty="0"/>
              <a:t>。</a:t>
            </a:r>
          </a:p>
          <a:p>
            <a:endParaRPr lang="zh-CN" altLang="zh-CN" sz="2400" dirty="0"/>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3</a:t>
              </a:r>
              <a:r>
                <a:rPr lang="zh-CN" altLang="en-US" sz="3200" b="1" dirty="0">
                  <a:solidFill>
                    <a:schemeClr val="bg1"/>
                  </a:solidFill>
                </a:rPr>
                <a:t>、网络层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9699715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网络层中最常使用的协议是</a:t>
            </a:r>
            <a:r>
              <a:rPr lang="en-US" altLang="zh-CN" sz="2400" dirty="0">
                <a:solidFill>
                  <a:srgbClr val="FF0000"/>
                </a:solidFill>
              </a:rPr>
              <a:t>Internet Protocol</a:t>
            </a:r>
            <a:r>
              <a:rPr lang="zh-CN" altLang="zh-CN" sz="2400" dirty="0">
                <a:solidFill>
                  <a:srgbClr val="FF0000"/>
                </a:solidFill>
              </a:rPr>
              <a:t>，即网际协议，简称</a:t>
            </a:r>
            <a:r>
              <a:rPr lang="en-US" altLang="zh-CN" sz="2400" dirty="0">
                <a:solidFill>
                  <a:srgbClr val="FF0000"/>
                </a:solidFill>
              </a:rPr>
              <a:t>IP</a:t>
            </a:r>
            <a:r>
              <a:rPr lang="zh-CN" altLang="zh-CN" sz="2400" dirty="0"/>
              <a:t>。</a:t>
            </a:r>
            <a:endParaRPr lang="en-US" altLang="zh-CN" sz="2400" dirty="0"/>
          </a:p>
          <a:p>
            <a:r>
              <a:rPr lang="en-US" altLang="zh-CN" sz="2400" dirty="0"/>
              <a:t>IP</a:t>
            </a:r>
            <a:r>
              <a:rPr lang="zh-CN" altLang="zh-CN" sz="2400" dirty="0"/>
              <a:t>协议本身不具备差错控制能力，</a:t>
            </a:r>
            <a:r>
              <a:rPr lang="zh-CN" altLang="zh-CN" sz="2400" dirty="0">
                <a:solidFill>
                  <a:srgbClr val="FF0000"/>
                </a:solidFill>
              </a:rPr>
              <a:t>网络层设计了</a:t>
            </a:r>
            <a:r>
              <a:rPr lang="en-US" altLang="zh-CN" sz="2400" dirty="0">
                <a:solidFill>
                  <a:srgbClr val="FF0000"/>
                </a:solidFill>
              </a:rPr>
              <a:t>ICMP</a:t>
            </a:r>
            <a:r>
              <a:rPr lang="zh-CN" altLang="zh-CN" sz="2400" dirty="0">
                <a:solidFill>
                  <a:srgbClr val="FF0000"/>
                </a:solidFill>
              </a:rPr>
              <a:t>协议</a:t>
            </a:r>
            <a:r>
              <a:rPr lang="zh-CN" altLang="zh-CN" sz="2400" dirty="0"/>
              <a:t>（</a:t>
            </a:r>
            <a:r>
              <a:rPr lang="en-US" altLang="zh-CN" sz="2400" dirty="0"/>
              <a:t>Internet Control Message Protocol</a:t>
            </a:r>
            <a:r>
              <a:rPr lang="zh-CN" altLang="zh-CN" sz="2400" dirty="0"/>
              <a:t>，网际控制报文协议）来辅助</a:t>
            </a:r>
            <a:r>
              <a:rPr lang="en-US" altLang="zh-CN" sz="2400" dirty="0"/>
              <a:t>IP</a:t>
            </a:r>
            <a:r>
              <a:rPr lang="zh-CN" altLang="zh-CN" sz="2400" dirty="0"/>
              <a:t>协议实现数据的可靠传递，</a:t>
            </a:r>
            <a:r>
              <a:rPr lang="zh-CN" altLang="zh-CN" sz="2400" dirty="0">
                <a:solidFill>
                  <a:srgbClr val="FF0000"/>
                </a:solidFill>
              </a:rPr>
              <a:t>该协议作为</a:t>
            </a:r>
            <a:r>
              <a:rPr lang="en-US" altLang="zh-CN" sz="2400" dirty="0">
                <a:solidFill>
                  <a:srgbClr val="FF0000"/>
                </a:solidFill>
              </a:rPr>
              <a:t>IP</a:t>
            </a:r>
            <a:r>
              <a:rPr lang="zh-CN" altLang="zh-CN" sz="2400" dirty="0">
                <a:solidFill>
                  <a:srgbClr val="FF0000"/>
                </a:solidFill>
              </a:rPr>
              <a:t>协议的一部分，负责差错报告和网络状态报告功能</a:t>
            </a:r>
            <a:r>
              <a:rPr lang="zh-CN" altLang="zh-CN" sz="2400" dirty="0"/>
              <a:t>。</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3</a:t>
              </a:r>
              <a:r>
                <a:rPr lang="zh-CN" altLang="en-US" sz="3200" b="1" dirty="0">
                  <a:solidFill>
                    <a:schemeClr val="bg1"/>
                  </a:solidFill>
                </a:rPr>
                <a:t>、网络层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8214721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308392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数据链路层简称为链路层，其主要功能为封装成帧、透明传输和差错检测。</a:t>
            </a:r>
            <a:endParaRPr lang="en-US" altLang="zh-CN" sz="2400" dirty="0">
              <a:solidFill>
                <a:srgbClr val="FF0000"/>
              </a:solidFill>
            </a:endParaRPr>
          </a:p>
          <a:p>
            <a:r>
              <a:rPr lang="zh-CN" altLang="zh-CN" sz="2400" dirty="0"/>
              <a:t>（</a:t>
            </a:r>
            <a:r>
              <a:rPr lang="en-US" altLang="zh-CN" sz="2400" dirty="0"/>
              <a:t>1</a:t>
            </a:r>
            <a:r>
              <a:rPr lang="zh-CN" altLang="zh-CN" sz="2400" dirty="0"/>
              <a:t>）</a:t>
            </a:r>
            <a:r>
              <a:rPr lang="zh-CN" altLang="zh-CN" sz="2400" dirty="0">
                <a:solidFill>
                  <a:srgbClr val="FF0000"/>
                </a:solidFill>
              </a:rPr>
              <a:t>封装成帧</a:t>
            </a:r>
          </a:p>
          <a:p>
            <a:r>
              <a:rPr lang="zh-CN" altLang="zh-CN" sz="2400" dirty="0">
                <a:solidFill>
                  <a:srgbClr val="FF0000"/>
                </a:solidFill>
              </a:rPr>
              <a:t>帧是链路层的数据传输单位，</a:t>
            </a:r>
            <a:r>
              <a:rPr lang="zh-CN" altLang="zh-CN" sz="2400" dirty="0"/>
              <a:t>当接收到来自网络层的数据时，链路层在该数据前后分别添加首部和尾部，就构成了数据帧；当接收到来自物理层的比特流时，链路层可根据帧首部和帧尾部识别帧，将比特流封装成帧。</a:t>
            </a:r>
          </a:p>
          <a:p>
            <a:endParaRPr lang="zh-CN" altLang="zh-CN" sz="2400" dirty="0"/>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、数据链路层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925334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425" y="1213009"/>
            <a:ext cx="10981150" cy="224305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en-US" sz="2400" dirty="0">
                <a:solidFill>
                  <a:srgbClr val="FF0000"/>
                </a:solidFill>
                <a:latin typeface="微软雅黑" pitchFamily="34" charset="-122"/>
                <a:ea typeface="微软雅黑" pitchFamily="34" charset="-122"/>
              </a:rPr>
              <a:t>协议还具有以下特点：</a:t>
            </a:r>
          </a:p>
          <a:p>
            <a:pPr indent="457200" defTabSz="720725">
              <a:lnSpc>
                <a:spcPct val="150000"/>
              </a:lnSpc>
            </a:pPr>
            <a:r>
              <a:rPr lang="zh-CN" altLang="en-US" sz="2400" dirty="0">
                <a:solidFill>
                  <a:srgbClr val="FF0000"/>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）协议必须是清晰的，每一步都要明确定义，且不会引起误解； </a:t>
            </a:r>
          </a:p>
          <a:p>
            <a:pPr indent="457200" defTabSz="720725">
              <a:lnSpc>
                <a:spcPct val="150000"/>
              </a:lnSpc>
            </a:pPr>
            <a:r>
              <a:rPr lang="zh-CN" altLang="en-US" sz="2400" dirty="0">
                <a:solidFill>
                  <a:srgbClr val="FF0000"/>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）协议涉及的每个用户都必须了解协议，且预先知道需要完成的所有步骤；</a:t>
            </a:r>
          </a:p>
          <a:p>
            <a:pPr indent="457200" defTabSz="720725">
              <a:lnSpc>
                <a:spcPct val="150000"/>
              </a:lnSpc>
            </a:pPr>
            <a:r>
              <a:rPr lang="zh-CN" altLang="en-US" sz="2400" dirty="0">
                <a:solidFill>
                  <a:srgbClr val="FF0000"/>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3</a:t>
            </a:r>
            <a:r>
              <a:rPr lang="zh-CN" altLang="en-US" sz="2400" dirty="0">
                <a:solidFill>
                  <a:srgbClr val="FF0000"/>
                </a:solidFill>
                <a:latin typeface="微软雅黑" pitchFamily="34" charset="-122"/>
                <a:ea typeface="微软雅黑" pitchFamily="34" charset="-122"/>
              </a:rPr>
              <a:t>）协议涉及的每个用户都必须同意并遵守它。</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2.1.1 </a:t>
            </a:r>
            <a:r>
              <a:rPr lang="zh-CN" altLang="en-US" sz="3200" dirty="0">
                <a:solidFill>
                  <a:srgbClr val="1353A2"/>
                </a:solidFill>
                <a:latin typeface="微软雅黑" pitchFamily="34" charset="-122"/>
                <a:ea typeface="微软雅黑" pitchFamily="34" charset="-122"/>
              </a:rPr>
              <a:t>网络协议概述</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835249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258532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数据链路层简称为链路层，其主要功能为封装成帧、透明传输和差错检测。</a:t>
            </a:r>
            <a:endParaRPr lang="en-US" altLang="zh-CN" sz="2400" dirty="0"/>
          </a:p>
          <a:p>
            <a:r>
              <a:rPr lang="zh-CN" altLang="zh-CN" sz="2400" dirty="0"/>
              <a:t>（</a:t>
            </a:r>
            <a:r>
              <a:rPr lang="en-US" altLang="zh-CN" sz="2400" dirty="0"/>
              <a:t>2</a:t>
            </a:r>
            <a:r>
              <a:rPr lang="zh-CN" altLang="zh-CN" sz="2400" dirty="0"/>
              <a:t>）</a:t>
            </a:r>
            <a:r>
              <a:rPr lang="zh-CN" altLang="zh-CN" sz="2400" dirty="0">
                <a:solidFill>
                  <a:srgbClr val="FF0000"/>
                </a:solidFill>
              </a:rPr>
              <a:t>透明传输</a:t>
            </a:r>
          </a:p>
          <a:p>
            <a:r>
              <a:rPr lang="zh-CN" altLang="zh-CN" sz="2400" dirty="0"/>
              <a:t>任何数据在链路层都应能无差别传输，但对数据中包含的用于标识帧首部和帧尾部的信息应采取一定措施，保证接收方能够正确识别信息的语义。</a:t>
            </a:r>
          </a:p>
          <a:p>
            <a:endParaRPr lang="zh-CN" altLang="zh-CN" sz="2400" dirty="0"/>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、数据链路层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67623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数据链路层简称为链路层，其主要功能为封装成帧、透明传输和差错检测。</a:t>
            </a:r>
            <a:endParaRPr lang="en-US" altLang="zh-CN" sz="2400" dirty="0"/>
          </a:p>
          <a:p>
            <a:r>
              <a:rPr lang="zh-CN" altLang="zh-CN" sz="2400" dirty="0"/>
              <a:t>（</a:t>
            </a:r>
            <a:r>
              <a:rPr lang="en-US" altLang="zh-CN" sz="2400" dirty="0"/>
              <a:t>3</a:t>
            </a:r>
            <a:r>
              <a:rPr lang="zh-CN" altLang="zh-CN" sz="2400" dirty="0"/>
              <a:t>）</a:t>
            </a:r>
            <a:r>
              <a:rPr lang="zh-CN" altLang="zh-CN" sz="2400" dirty="0">
                <a:solidFill>
                  <a:srgbClr val="FF0000"/>
                </a:solidFill>
              </a:rPr>
              <a:t>差错检测</a:t>
            </a:r>
          </a:p>
          <a:p>
            <a:r>
              <a:rPr lang="zh-CN" altLang="zh-CN" sz="2400" dirty="0"/>
              <a:t>数据在链路中传输时总不会是百分百可靠的，因此链路层需要具有差错检测功能。</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、数据链路层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817763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308392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数据链路层的常用协议为</a:t>
            </a:r>
            <a:r>
              <a:rPr lang="en-US" altLang="zh-CN" sz="2400" dirty="0">
                <a:solidFill>
                  <a:srgbClr val="FF0000"/>
                </a:solidFill>
              </a:rPr>
              <a:t>PPP</a:t>
            </a:r>
            <a:r>
              <a:rPr lang="zh-CN" altLang="zh-CN" sz="2400" dirty="0"/>
              <a:t>（</a:t>
            </a:r>
            <a:r>
              <a:rPr lang="en-US" altLang="zh-CN" sz="2400" dirty="0"/>
              <a:t>Point-to-Point Protocol</a:t>
            </a:r>
            <a:r>
              <a:rPr lang="zh-CN" altLang="zh-CN" sz="2400" dirty="0"/>
              <a:t>，</a:t>
            </a:r>
            <a:r>
              <a:rPr lang="zh-CN" altLang="zh-CN" sz="2400" dirty="0">
                <a:solidFill>
                  <a:srgbClr val="FF0000"/>
                </a:solidFill>
              </a:rPr>
              <a:t>点对点协议</a:t>
            </a:r>
            <a:r>
              <a:rPr lang="zh-CN" altLang="zh-CN" sz="2400" dirty="0"/>
              <a:t>），</a:t>
            </a:r>
            <a:r>
              <a:rPr lang="zh-CN" altLang="zh-CN" sz="2400" dirty="0">
                <a:solidFill>
                  <a:srgbClr val="FF0000"/>
                </a:solidFill>
              </a:rPr>
              <a:t>该协议规定，接收方接收到数据帧时仅对其进行差错检测，若检测正确就保留这个帧，否则将其丢弃。</a:t>
            </a:r>
            <a:r>
              <a:rPr lang="en-US" altLang="zh-CN" sz="2400" dirty="0"/>
              <a:t>PPP</a:t>
            </a:r>
            <a:r>
              <a:rPr lang="zh-CN" altLang="zh-CN" sz="2400" dirty="0"/>
              <a:t>协议包含以下组成部分：</a:t>
            </a:r>
            <a:endParaRPr lang="en-US" altLang="zh-CN" sz="2400" dirty="0"/>
          </a:p>
          <a:p>
            <a:pPr marL="342900" indent="-342900">
              <a:buFont typeface="Wingdings" panose="05000000000000000000" pitchFamily="2" charset="2"/>
              <a:buChar char="p"/>
            </a:pPr>
            <a:r>
              <a:rPr lang="zh-CN" altLang="zh-CN" sz="2400" dirty="0">
                <a:solidFill>
                  <a:srgbClr val="FF0000"/>
                </a:solidFill>
              </a:rPr>
              <a:t>将</a:t>
            </a:r>
            <a:r>
              <a:rPr lang="en-US" altLang="zh-CN" sz="2400" dirty="0">
                <a:solidFill>
                  <a:srgbClr val="FF0000"/>
                </a:solidFill>
              </a:rPr>
              <a:t>IP</a:t>
            </a:r>
            <a:r>
              <a:rPr lang="zh-CN" altLang="zh-CN" sz="2400" dirty="0">
                <a:solidFill>
                  <a:srgbClr val="FF0000"/>
                </a:solidFill>
              </a:rPr>
              <a:t>数据报封装到串行链路的方法，用于帧的封装。</a:t>
            </a:r>
          </a:p>
          <a:p>
            <a:pPr marL="342900" indent="-342900">
              <a:buFont typeface="Wingdings" panose="05000000000000000000" pitchFamily="2" charset="2"/>
              <a:buChar char="p"/>
            </a:pPr>
            <a:r>
              <a:rPr lang="zh-CN" altLang="zh-CN" sz="2400" dirty="0">
                <a:solidFill>
                  <a:srgbClr val="FF0000"/>
                </a:solidFill>
              </a:rPr>
              <a:t>建立、配置和测试数据链路的链路控制协议</a:t>
            </a:r>
            <a:r>
              <a:rPr lang="en-US" altLang="zh-CN" sz="2400" dirty="0">
                <a:solidFill>
                  <a:srgbClr val="FF0000"/>
                </a:solidFill>
              </a:rPr>
              <a:t>LCP</a:t>
            </a:r>
            <a:r>
              <a:rPr lang="zh-CN" altLang="zh-CN" sz="2400" dirty="0">
                <a:solidFill>
                  <a:srgbClr val="FF0000"/>
                </a:solidFill>
              </a:rPr>
              <a:t>。</a:t>
            </a:r>
          </a:p>
          <a:p>
            <a:pPr marL="342900" indent="-342900">
              <a:buFont typeface="Wingdings" panose="05000000000000000000" pitchFamily="2" charset="2"/>
              <a:buChar char="p"/>
            </a:pPr>
            <a:r>
              <a:rPr lang="zh-CN" altLang="zh-CN" sz="2400" dirty="0">
                <a:solidFill>
                  <a:srgbClr val="FF0000"/>
                </a:solidFill>
              </a:rPr>
              <a:t>用于协商网络层使用的协议、配置</a:t>
            </a:r>
            <a:r>
              <a:rPr lang="en-US" altLang="zh-CN" sz="2400" dirty="0">
                <a:solidFill>
                  <a:srgbClr val="FF0000"/>
                </a:solidFill>
              </a:rPr>
              <a:t>IP</a:t>
            </a:r>
            <a:r>
              <a:rPr lang="zh-CN" altLang="zh-CN" sz="2400" dirty="0">
                <a:solidFill>
                  <a:srgbClr val="FF0000"/>
                </a:solidFill>
              </a:rPr>
              <a:t>地址等参数的网络控制协议</a:t>
            </a:r>
            <a:r>
              <a:rPr lang="en-US" altLang="zh-CN" sz="2400" dirty="0">
                <a:solidFill>
                  <a:srgbClr val="FF0000"/>
                </a:solidFill>
              </a:rPr>
              <a:t>NCP</a:t>
            </a:r>
            <a:r>
              <a:rPr lang="zh-CN" altLang="zh-CN" sz="2400" dirty="0">
                <a:solidFill>
                  <a:srgbClr val="FF0000"/>
                </a:solidFill>
              </a:rPr>
              <a:t>。</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4</a:t>
              </a:r>
              <a:r>
                <a:rPr lang="zh-CN" altLang="en-US" sz="3200" b="1" dirty="0">
                  <a:solidFill>
                    <a:schemeClr val="bg1"/>
                  </a:solidFill>
                </a:rPr>
                <a:t>、数据链路层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402351228"/>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203530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物理层是网络体系结构中的最底层</a:t>
            </a:r>
            <a:r>
              <a:rPr lang="zh-CN" altLang="zh-CN" sz="2400" dirty="0"/>
              <a:t>，它与物理设备相关，主要规定物理设备与传输媒介之间的接口规则，</a:t>
            </a:r>
            <a:r>
              <a:rPr lang="zh-CN" altLang="zh-CN" sz="2400" dirty="0">
                <a:solidFill>
                  <a:srgbClr val="FF0000"/>
                </a:solidFill>
              </a:rPr>
              <a:t>实现网络中物理设备间比特流的传输</a:t>
            </a:r>
            <a:r>
              <a:rPr lang="zh-CN" altLang="zh-CN" sz="2400" dirty="0"/>
              <a:t>。计算机网络涉及的网络设备和传输媒介种类繁多，物理层的功能是尽量屏蔽这些差异，为其上的数据链路层提供透明服务。</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5</a:t>
              </a:r>
              <a:r>
                <a:rPr lang="zh-CN" altLang="en-US" sz="3200" b="1" dirty="0">
                  <a:solidFill>
                    <a:schemeClr val="bg1"/>
                  </a:solidFill>
                </a:rPr>
                <a:t>、物理层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832854012"/>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4" y="2276872"/>
            <a:ext cx="10985327"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solidFill>
                  <a:srgbClr val="FF0000"/>
                </a:solidFill>
              </a:rPr>
              <a:t>物理层常用的协议有</a:t>
            </a:r>
            <a:r>
              <a:rPr lang="en-US" altLang="zh-CN" sz="2400" dirty="0">
                <a:solidFill>
                  <a:srgbClr val="FF0000"/>
                </a:solidFill>
              </a:rPr>
              <a:t>EIA RS-232-C</a:t>
            </a:r>
            <a:r>
              <a:rPr lang="zh-CN" altLang="zh-CN" sz="2400" dirty="0">
                <a:solidFill>
                  <a:srgbClr val="FF0000"/>
                </a:solidFill>
              </a:rPr>
              <a:t>、</a:t>
            </a:r>
            <a:r>
              <a:rPr lang="en-US" altLang="zh-CN" sz="2400" dirty="0">
                <a:solidFill>
                  <a:srgbClr val="FF0000"/>
                </a:solidFill>
              </a:rPr>
              <a:t>EIA RS-449</a:t>
            </a:r>
            <a:r>
              <a:rPr lang="zh-CN" altLang="zh-CN" sz="2400" dirty="0">
                <a:solidFill>
                  <a:srgbClr val="FF0000"/>
                </a:solidFill>
              </a:rPr>
              <a:t>等</a:t>
            </a:r>
            <a:r>
              <a:rPr lang="zh-CN" altLang="zh-CN" sz="2400" dirty="0"/>
              <a:t>，这些协议规定物理设备的特性，如</a:t>
            </a:r>
            <a:r>
              <a:rPr lang="zh-CN" altLang="zh-CN" sz="2400" dirty="0">
                <a:solidFill>
                  <a:srgbClr val="FF0000"/>
                </a:solidFill>
              </a:rPr>
              <a:t>设备接口的形状与尺寸、信号传输时的电平与脉冲宽度、电路信号出现的顺序、应答关系等。</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分层与常用协议</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5</a:t>
              </a:r>
              <a:r>
                <a:rPr lang="zh-CN" altLang="en-US" sz="3200" b="1" dirty="0">
                  <a:solidFill>
                    <a:schemeClr val="bg1"/>
                  </a:solidFill>
                </a:rPr>
                <a:t>、物理层</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957438906"/>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3" y="1174582"/>
            <a:ext cx="10985327"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当网络基于</a:t>
            </a:r>
            <a:r>
              <a:rPr lang="en-US" altLang="zh-CN" sz="2400" dirty="0"/>
              <a:t>TCP/IP</a:t>
            </a:r>
            <a:r>
              <a:rPr lang="zh-CN" altLang="zh-CN" sz="2400" dirty="0"/>
              <a:t>参考模型搭建时，在数据的传输流程中，除传输层和网络层外，应用层和数据链路层也会向从上层接收到的数据报中添加控制信息，若接收双方通过同一个路由器连接，那么数据在传输过程中的变化将如图所示。</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数据传输流程</a:t>
            </a:r>
            <a:endParaRPr lang="zh-CN" altLang="en-US" sz="3200" kern="1200" dirty="0">
              <a:solidFill>
                <a:srgbClr val="1353A2"/>
              </a:solidFill>
              <a:latin typeface="微软雅黑" pitchFamily="34" charset="-122"/>
              <a:ea typeface="微软雅黑" pitchFamily="34" charset="-122"/>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2635996" y="2711283"/>
            <a:ext cx="7063979" cy="3651937"/>
          </a:xfrm>
          <a:prstGeom prst="rect">
            <a:avLst/>
          </a:prstGeom>
          <a:noFill/>
          <a:ln>
            <a:noFill/>
          </a:ln>
        </p:spPr>
      </p:pic>
    </p:spTree>
    <p:extLst>
      <p:ext uri="{BB962C8B-B14F-4D97-AF65-F5344CB8AC3E}">
        <p14:creationId xmlns:p14="http://schemas.microsoft.com/office/powerpoint/2010/main" val="2025465051"/>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75323" y="1174582"/>
            <a:ext cx="10985327" cy="103810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体系结构中各层的实现建立在其下一层所提供的服务上，并向其上层提供服务，各层之间的关系如图所示。</a:t>
            </a:r>
          </a:p>
        </p:txBody>
      </p:sp>
      <p:sp>
        <p:nvSpPr>
          <p:cNvPr id="5" name="TextBox 1"/>
          <p:cNvSpPr txBox="1"/>
          <p:nvPr/>
        </p:nvSpPr>
        <p:spPr>
          <a:xfrm>
            <a:off x="2311397" y="501700"/>
            <a:ext cx="5479791"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2.4.1 TCP/IP</a:t>
            </a:r>
            <a:r>
              <a:rPr lang="zh-CN" altLang="en-US" sz="3200" dirty="0">
                <a:solidFill>
                  <a:srgbClr val="1353A2"/>
                </a:solidFill>
                <a:latin typeface="微软雅黑" pitchFamily="34" charset="-122"/>
                <a:ea typeface="微软雅黑" pitchFamily="34" charset="-122"/>
              </a:rPr>
              <a:t>数据传输流程</a:t>
            </a:r>
            <a:endParaRPr lang="zh-CN" altLang="en-US" sz="3200" kern="1200" dirty="0">
              <a:solidFill>
                <a:srgbClr val="1353A2"/>
              </a:solidFill>
              <a:latin typeface="微软雅黑" pitchFamily="34" charset="-122"/>
              <a:ea typeface="微软雅黑" pitchFamily="34"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625927" y="2212685"/>
            <a:ext cx="7084118" cy="3436551"/>
          </a:xfrm>
          <a:prstGeom prst="rect">
            <a:avLst/>
          </a:prstGeom>
          <a:noFill/>
          <a:ln>
            <a:noFill/>
          </a:ln>
        </p:spPr>
      </p:pic>
    </p:spTree>
    <p:extLst>
      <p:ext uri="{BB962C8B-B14F-4D97-AF65-F5344CB8AC3E}">
        <p14:creationId xmlns:p14="http://schemas.microsoft.com/office/powerpoint/2010/main" val="4288029905"/>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568965"/>
      </p:ext>
    </p:extLst>
  </p:cSld>
  <p:clrMapOvr>
    <a:masterClrMapping/>
  </p:clrMapOvr>
  <p:transition spd="slow">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 IP</a:t>
            </a:r>
            <a:r>
              <a:rPr lang="zh-CN" altLang="en-US" sz="3200" dirty="0">
                <a:solidFill>
                  <a:srgbClr val="1353A2"/>
                </a:solidFill>
                <a:latin typeface="微软雅黑" pitchFamily="34" charset="-122"/>
                <a:ea typeface="微软雅黑" pitchFamily="34" charset="-122"/>
              </a:rPr>
              <a:t>地址</a:t>
            </a:r>
            <a:endParaRPr lang="zh-CN" altLang="en-US" sz="3200" kern="1200" dirty="0">
              <a:solidFill>
                <a:srgbClr val="1353A2"/>
              </a:solidFill>
              <a:latin typeface="微软雅黑" pitchFamily="34" charset="-122"/>
              <a:ea typeface="微软雅黑" pitchFamily="34" charset="-122"/>
            </a:endParaRPr>
          </a:p>
        </p:txBody>
      </p:sp>
      <p:sp>
        <p:nvSpPr>
          <p:cNvPr id="2" name="矩形 1"/>
          <p:cNvSpPr/>
          <p:nvPr/>
        </p:nvSpPr>
        <p:spPr>
          <a:xfrm>
            <a:off x="4903011" y="2613615"/>
            <a:ext cx="6533252"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FF0000"/>
                </a:solidFill>
                <a:latin typeface="微软雅黑" pitchFamily="34" charset="-122"/>
                <a:ea typeface="微软雅黑" pitchFamily="34" charset="-122"/>
              </a:rPr>
              <a:t>合格的</a:t>
            </a:r>
            <a:r>
              <a:rPr lang="en-US" altLang="zh-CN" sz="2400" dirty="0">
                <a:solidFill>
                  <a:srgbClr val="FF0000"/>
                </a:solidFill>
                <a:latin typeface="微软雅黑" pitchFamily="34" charset="-122"/>
                <a:ea typeface="微软雅黑" pitchFamily="34" charset="-122"/>
              </a:rPr>
              <a:t>ISP</a:t>
            </a:r>
            <a:r>
              <a:rPr lang="zh-CN" altLang="en-US" sz="2400" dirty="0">
                <a:solidFill>
                  <a:srgbClr val="FF0000"/>
                </a:solidFill>
                <a:latin typeface="微软雅黑" pitchFamily="34" charset="-122"/>
                <a:ea typeface="微软雅黑" pitchFamily="34" charset="-122"/>
              </a:rPr>
              <a:t>拥有从</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地址管理机构申请到的成批的</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地址，也拥有通信线路，个人用户可向</a:t>
            </a:r>
            <a:r>
              <a:rPr lang="en-US" altLang="zh-CN" sz="2400" dirty="0">
                <a:solidFill>
                  <a:srgbClr val="FF0000"/>
                </a:solidFill>
                <a:latin typeface="微软雅黑" pitchFamily="34" charset="-122"/>
                <a:ea typeface="微软雅黑" pitchFamily="34" charset="-122"/>
              </a:rPr>
              <a:t>ISP</a:t>
            </a:r>
            <a:r>
              <a:rPr lang="zh-CN" altLang="en-US" sz="2400" dirty="0">
                <a:solidFill>
                  <a:srgbClr val="FF0000"/>
                </a:solidFill>
                <a:latin typeface="微软雅黑" pitchFamily="34" charset="-122"/>
                <a:ea typeface="微软雅黑" pitchFamily="34" charset="-122"/>
              </a:rPr>
              <a:t>缴纳费用，通过该</a:t>
            </a:r>
            <a:r>
              <a:rPr lang="en-US" altLang="zh-CN" sz="2400" dirty="0">
                <a:solidFill>
                  <a:srgbClr val="FF0000"/>
                </a:solidFill>
                <a:latin typeface="微软雅黑" pitchFamily="34" charset="-122"/>
                <a:ea typeface="微软雅黑" pitchFamily="34" charset="-122"/>
              </a:rPr>
              <a:t>ISP</a:t>
            </a:r>
            <a:r>
              <a:rPr lang="zh-CN" altLang="en-US" sz="2400" dirty="0">
                <a:solidFill>
                  <a:srgbClr val="FF0000"/>
                </a:solidFill>
                <a:latin typeface="微软雅黑" pitchFamily="34" charset="-122"/>
                <a:ea typeface="微软雅黑" pitchFamily="34" charset="-122"/>
              </a:rPr>
              <a:t>获取</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地址，接入因特网。</a:t>
            </a:r>
          </a:p>
        </p:txBody>
      </p:sp>
      <p:pic>
        <p:nvPicPr>
          <p:cNvPr id="51202" name="Picture 2" descr="https://timgsa.baidu.com/timg?image&amp;quality=80&amp;size=b9999_10000&amp;sec=1534754654218&amp;di=b496412aaa20f81c8a08a01c20bc5fc6&amp;imgtype=0&amp;src=http%3A%2F%2Fimg03.hc360.com%2Fbroadcast%2F201506%2F2015062910183887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67" y="1788016"/>
            <a:ext cx="3894249" cy="389424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296683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 IP</a:t>
            </a:r>
            <a:r>
              <a:rPr lang="zh-CN" altLang="en-US" sz="3200" dirty="0">
                <a:solidFill>
                  <a:srgbClr val="1353A2"/>
                </a:solidFill>
                <a:latin typeface="微软雅黑" pitchFamily="34" charset="-122"/>
                <a:ea typeface="微软雅黑" pitchFamily="34" charset="-122"/>
              </a:rPr>
              <a:t>地址</a:t>
            </a:r>
            <a:endParaRPr lang="zh-CN" altLang="en-US" sz="3200" kern="1200" dirty="0">
              <a:solidFill>
                <a:srgbClr val="1353A2"/>
              </a:solidFill>
              <a:latin typeface="微软雅黑" pitchFamily="34" charset="-122"/>
              <a:ea typeface="微软雅黑" pitchFamily="34" charset="-122"/>
            </a:endParaRPr>
          </a:p>
        </p:txBody>
      </p:sp>
      <p:sp>
        <p:nvSpPr>
          <p:cNvPr id="2" name="矩形 1"/>
          <p:cNvSpPr/>
          <p:nvPr/>
        </p:nvSpPr>
        <p:spPr>
          <a:xfrm>
            <a:off x="619110" y="1852024"/>
            <a:ext cx="5856846"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a:t>
            </a:r>
            <a:r>
              <a:rPr lang="zh-CN" altLang="en-US" sz="2400" dirty="0">
                <a:solidFill>
                  <a:srgbClr val="1353A2"/>
                </a:solidFill>
                <a:latin typeface="微软雅黑" pitchFamily="34" charset="-122"/>
                <a:ea typeface="微软雅黑" pitchFamily="34" charset="-122"/>
              </a:rPr>
              <a:t>用于在网络上唯一标记一台电脑。如图</a:t>
            </a:r>
            <a:r>
              <a:rPr lang="en-US" altLang="zh-CN" sz="2400" dirty="0">
                <a:solidFill>
                  <a:srgbClr val="1353A2"/>
                </a:solidFill>
                <a:latin typeface="微软雅黑" pitchFamily="34" charset="-122"/>
                <a:ea typeface="微软雅黑" pitchFamily="34" charset="-122"/>
              </a:rPr>
              <a:t>2-12</a:t>
            </a:r>
            <a:r>
              <a:rPr lang="zh-CN" altLang="en-US" sz="2400" dirty="0">
                <a:solidFill>
                  <a:srgbClr val="1353A2"/>
                </a:solidFill>
                <a:latin typeface="微软雅黑" pitchFamily="34" charset="-122"/>
                <a:ea typeface="微软雅黑" pitchFamily="34" charset="-122"/>
              </a:rPr>
              <a:t>所示的网络中，包含多个小型的网络与众多</a:t>
            </a:r>
            <a:r>
              <a:rPr lang="zh-CN" altLang="en-US" sz="2400" dirty="0">
                <a:solidFill>
                  <a:srgbClr val="FF0000"/>
                </a:solidFill>
                <a:latin typeface="微软雅黑" pitchFamily="34" charset="-122"/>
                <a:ea typeface="微软雅黑" pitchFamily="34" charset="-122"/>
              </a:rPr>
              <a:t>主机</a:t>
            </a:r>
            <a:r>
              <a:rPr lang="zh-CN" altLang="en-US" sz="2400" dirty="0">
                <a:solidFill>
                  <a:srgbClr val="1353A2"/>
                </a:solidFill>
                <a:latin typeface="微软雅黑" pitchFamily="34" charset="-122"/>
                <a:ea typeface="微软雅黑" pitchFamily="34" charset="-122"/>
              </a:rPr>
              <a:t>，假设其中的</a:t>
            </a:r>
            <a:r>
              <a:rPr lang="en-US" altLang="zh-CN" sz="2400" dirty="0">
                <a:solidFill>
                  <a:srgbClr val="1353A2"/>
                </a:solidFill>
                <a:latin typeface="微软雅黑" pitchFamily="34" charset="-122"/>
                <a:ea typeface="微软雅黑" pitchFamily="34" charset="-122"/>
              </a:rPr>
              <a:t>pc1</a:t>
            </a:r>
            <a:r>
              <a:rPr lang="zh-CN" altLang="en-US" sz="2400" dirty="0">
                <a:solidFill>
                  <a:srgbClr val="1353A2"/>
                </a:solidFill>
                <a:latin typeface="微软雅黑" pitchFamily="34" charset="-122"/>
                <a:ea typeface="微软雅黑" pitchFamily="34" charset="-122"/>
              </a:rPr>
              <a:t>要向</a:t>
            </a:r>
            <a:r>
              <a:rPr lang="en-US" altLang="zh-CN" sz="2400" dirty="0">
                <a:solidFill>
                  <a:srgbClr val="1353A2"/>
                </a:solidFill>
                <a:latin typeface="微软雅黑" pitchFamily="34" charset="-122"/>
                <a:ea typeface="微软雅黑" pitchFamily="34" charset="-122"/>
              </a:rPr>
              <a:t>pc2</a:t>
            </a:r>
            <a:r>
              <a:rPr lang="zh-CN" altLang="en-US" sz="2400" dirty="0">
                <a:solidFill>
                  <a:srgbClr val="1353A2"/>
                </a:solidFill>
                <a:latin typeface="微软雅黑" pitchFamily="34" charset="-122"/>
                <a:ea typeface="微软雅黑" pitchFamily="34" charset="-122"/>
              </a:rPr>
              <a:t>发送信息，那么</a:t>
            </a:r>
            <a:r>
              <a:rPr lang="en-US" altLang="zh-CN" sz="2400" dirty="0">
                <a:solidFill>
                  <a:srgbClr val="1353A2"/>
                </a:solidFill>
                <a:latin typeface="微软雅黑" pitchFamily="34" charset="-122"/>
                <a:ea typeface="微软雅黑" pitchFamily="34" charset="-122"/>
              </a:rPr>
              <a:t>pc1</a:t>
            </a:r>
            <a:r>
              <a:rPr lang="zh-CN" altLang="en-US" sz="2400" dirty="0">
                <a:solidFill>
                  <a:srgbClr val="1353A2"/>
                </a:solidFill>
                <a:latin typeface="微软雅黑" pitchFamily="34" charset="-122"/>
                <a:ea typeface="微软雅黑" pitchFamily="34" charset="-122"/>
              </a:rPr>
              <a:t>必须能在这个网络中找到</a:t>
            </a:r>
            <a:r>
              <a:rPr lang="en-US" altLang="zh-CN" sz="2400" dirty="0">
                <a:solidFill>
                  <a:srgbClr val="1353A2"/>
                </a:solidFill>
                <a:latin typeface="微软雅黑" pitchFamily="34" charset="-122"/>
                <a:ea typeface="微软雅黑" pitchFamily="34" charset="-122"/>
              </a:rPr>
              <a:t>pc2</a:t>
            </a:r>
            <a:r>
              <a:rPr lang="zh-CN" altLang="en-US" sz="2400" dirty="0">
                <a:solidFill>
                  <a:srgbClr val="1353A2"/>
                </a:solidFill>
                <a:latin typeface="微软雅黑" pitchFamily="34" charset="-122"/>
                <a:ea typeface="微软雅黑" pitchFamily="34" charset="-122"/>
              </a:rPr>
              <a:t>，这要求</a:t>
            </a:r>
            <a:r>
              <a:rPr lang="en-US" altLang="zh-CN" sz="2400" dirty="0">
                <a:solidFill>
                  <a:srgbClr val="1353A2"/>
                </a:solidFill>
                <a:latin typeface="微软雅黑" pitchFamily="34" charset="-122"/>
                <a:ea typeface="微软雅黑" pitchFamily="34" charset="-122"/>
              </a:rPr>
              <a:t>pc2</a:t>
            </a:r>
            <a:r>
              <a:rPr lang="zh-CN" altLang="en-US" sz="2400" dirty="0">
                <a:solidFill>
                  <a:srgbClr val="1353A2"/>
                </a:solidFill>
                <a:latin typeface="微软雅黑" pitchFamily="34" charset="-122"/>
                <a:ea typeface="微软雅黑" pitchFamily="34" charset="-122"/>
              </a:rPr>
              <a:t>在整个网络中有一个</a:t>
            </a:r>
            <a:r>
              <a:rPr lang="zh-CN" altLang="en-US" sz="2400" dirty="0">
                <a:solidFill>
                  <a:srgbClr val="FF0000"/>
                </a:solidFill>
                <a:latin typeface="微软雅黑" pitchFamily="34" charset="-122"/>
                <a:ea typeface="微软雅黑" pitchFamily="34" charset="-122"/>
              </a:rPr>
              <a:t>唯一标识</a:t>
            </a:r>
            <a:r>
              <a:rPr lang="zh-CN" altLang="en-US" sz="2400" dirty="0">
                <a:solidFill>
                  <a:srgbClr val="1353A2"/>
                </a:solidFill>
                <a:latin typeface="微软雅黑" pitchFamily="34" charset="-122"/>
                <a:ea typeface="微软雅黑" pitchFamily="34" charset="-122"/>
              </a:rPr>
              <a:t>，这个唯一标识就是</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a:t>
            </a:r>
          </a:p>
        </p:txBody>
      </p:sp>
      <p:pic>
        <p:nvPicPr>
          <p:cNvPr id="5" name="图片 4"/>
          <p:cNvPicPr/>
          <p:nvPr/>
        </p:nvPicPr>
        <p:blipFill>
          <a:blip r:embed="rId3"/>
          <a:stretch>
            <a:fillRect/>
          </a:stretch>
        </p:blipFill>
        <p:spPr>
          <a:xfrm>
            <a:off x="6475956" y="2117109"/>
            <a:ext cx="4882064" cy="3018561"/>
          </a:xfrm>
          <a:prstGeom prst="rect">
            <a:avLst/>
          </a:prstGeom>
        </p:spPr>
      </p:pic>
    </p:spTree>
    <p:custDataLst>
      <p:tags r:id="rId1"/>
    </p:custDataLst>
    <p:extLst>
      <p:ext uri="{BB962C8B-B14F-4D97-AF65-F5344CB8AC3E}">
        <p14:creationId xmlns:p14="http://schemas.microsoft.com/office/powerpoint/2010/main" val="348529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4246323" y="2457023"/>
            <a:ext cx="7252570"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nSpc>
                <a:spcPct val="150000"/>
              </a:lnSpc>
            </a:pPr>
            <a:r>
              <a:rPr lang="zh-CN" altLang="en-US" sz="2400" dirty="0"/>
              <a:t>为了</a:t>
            </a:r>
            <a:r>
              <a:rPr lang="zh-CN" altLang="en-US" sz="2400" dirty="0">
                <a:solidFill>
                  <a:srgbClr val="FF0000"/>
                </a:solidFill>
              </a:rPr>
              <a:t>将复杂的问题简单化</a:t>
            </a:r>
            <a:r>
              <a:rPr lang="zh-CN" altLang="en-US" sz="2400" dirty="0"/>
              <a:t>，人们考虑使用</a:t>
            </a:r>
            <a:r>
              <a:rPr lang="zh-CN" altLang="en-US" sz="2400" dirty="0">
                <a:solidFill>
                  <a:srgbClr val="FF0000"/>
                </a:solidFill>
              </a:rPr>
              <a:t>分治法</a:t>
            </a:r>
            <a:r>
              <a:rPr lang="zh-CN" altLang="en-US" sz="2400" dirty="0"/>
              <a:t>，</a:t>
            </a:r>
            <a:r>
              <a:rPr lang="zh-CN" altLang="en-US" sz="2400" dirty="0">
                <a:solidFill>
                  <a:srgbClr val="FF0000"/>
                </a:solidFill>
              </a:rPr>
              <a:t>将网络系统模块化，按层次组织各模块</a:t>
            </a:r>
            <a:r>
              <a:rPr lang="zh-CN" altLang="en-US" sz="2400" dirty="0"/>
              <a:t>，</a:t>
            </a:r>
            <a:r>
              <a:rPr lang="zh-CN" altLang="en-US" sz="2400" dirty="0">
                <a:solidFill>
                  <a:srgbClr val="FF0000"/>
                </a:solidFill>
              </a:rPr>
              <a:t>为网络的不同层次制定各自的协议</a:t>
            </a:r>
            <a:r>
              <a:rPr lang="zh-CN" altLang="en-US" sz="2400" dirty="0"/>
              <a:t>。</a:t>
            </a:r>
            <a:r>
              <a:rPr lang="zh-CN" altLang="en-US" sz="2400" dirty="0">
                <a:solidFill>
                  <a:srgbClr val="FF0000"/>
                </a:solidFill>
              </a:rPr>
              <a:t>这就是对网络、网络协议的分层，即网络的体系结构。</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70" y="1279481"/>
            <a:ext cx="3328856" cy="5048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584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7839" y="1167443"/>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FF0000"/>
                </a:solidFill>
                <a:latin typeface="微软雅黑" pitchFamily="34" charset="-122"/>
                <a:ea typeface="微软雅黑" pitchFamily="34" charset="-122"/>
              </a:rPr>
              <a:t>目前常见的</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地址有</a:t>
            </a:r>
            <a:r>
              <a:rPr lang="en-US" altLang="zh-CN" sz="2400" dirty="0">
                <a:solidFill>
                  <a:srgbClr val="FF0000"/>
                </a:solidFill>
                <a:latin typeface="微软雅黑" pitchFamily="34" charset="-122"/>
                <a:ea typeface="微软雅黑" pitchFamily="34" charset="-122"/>
              </a:rPr>
              <a:t>IPv4</a:t>
            </a:r>
            <a:r>
              <a:rPr lang="zh-CN" altLang="en-US" sz="2400" dirty="0">
                <a:solidFill>
                  <a:srgbClr val="FF0000"/>
                </a:solidFill>
                <a:latin typeface="微软雅黑" pitchFamily="34" charset="-122"/>
                <a:ea typeface="微软雅黑" pitchFamily="34" charset="-122"/>
              </a:rPr>
              <a:t>和</a:t>
            </a:r>
            <a:r>
              <a:rPr lang="en-US" altLang="zh-CN" sz="2400" dirty="0">
                <a:solidFill>
                  <a:srgbClr val="FF0000"/>
                </a:solidFill>
                <a:latin typeface="微软雅黑" pitchFamily="34" charset="-122"/>
                <a:ea typeface="微软雅黑" pitchFamily="34" charset="-122"/>
              </a:rPr>
              <a:t>IPv6</a:t>
            </a:r>
            <a:r>
              <a:rPr lang="zh-CN" altLang="en-US" sz="2400" dirty="0">
                <a:solidFill>
                  <a:srgbClr val="FF0000"/>
                </a:solidFill>
                <a:latin typeface="微软雅黑" pitchFamily="34" charset="-122"/>
                <a:ea typeface="微软雅黑" pitchFamily="34" charset="-122"/>
              </a:rPr>
              <a:t>两个版本，其中</a:t>
            </a:r>
            <a:r>
              <a:rPr lang="en-US" altLang="zh-CN" sz="2400" dirty="0">
                <a:solidFill>
                  <a:srgbClr val="FF0000"/>
                </a:solidFill>
                <a:latin typeface="微软雅黑" pitchFamily="34" charset="-122"/>
                <a:ea typeface="微软雅黑" pitchFamily="34" charset="-122"/>
              </a:rPr>
              <a:t>IPv4</a:t>
            </a:r>
            <a:r>
              <a:rPr lang="zh-CN" altLang="en-US" sz="2400" dirty="0">
                <a:solidFill>
                  <a:srgbClr val="FF0000"/>
                </a:solidFill>
                <a:latin typeface="微软雅黑" pitchFamily="34" charset="-122"/>
                <a:ea typeface="微软雅黑" pitchFamily="34" charset="-122"/>
              </a:rPr>
              <a:t>是广泛使用的版本，</a:t>
            </a:r>
            <a:r>
              <a:rPr lang="en-US" altLang="zh-CN" sz="2400" dirty="0">
                <a:solidFill>
                  <a:srgbClr val="FF0000"/>
                </a:solidFill>
                <a:latin typeface="微软雅黑" pitchFamily="34" charset="-122"/>
                <a:ea typeface="微软雅黑" pitchFamily="34" charset="-122"/>
              </a:rPr>
              <a:t>IPv6</a:t>
            </a:r>
            <a:r>
              <a:rPr lang="zh-CN" altLang="en-US" sz="2400" dirty="0">
                <a:solidFill>
                  <a:srgbClr val="FF0000"/>
                </a:solidFill>
                <a:latin typeface="微软雅黑" pitchFamily="34" charset="-122"/>
                <a:ea typeface="微软雅黑" pitchFamily="34" charset="-122"/>
              </a:rPr>
              <a:t>是最新版本。</a:t>
            </a:r>
          </a:p>
        </p:txBody>
      </p:sp>
      <p:sp>
        <p:nvSpPr>
          <p:cNvPr id="3" name="矩形 2"/>
          <p:cNvSpPr/>
          <p:nvPr/>
        </p:nvSpPr>
        <p:spPr>
          <a:xfrm>
            <a:off x="627839" y="2376816"/>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en-US" altLang="zh-CN" sz="2400" dirty="0">
                <a:solidFill>
                  <a:srgbClr val="FF0000"/>
                </a:solidFill>
                <a:latin typeface="微软雅黑" pitchFamily="34" charset="-122"/>
                <a:ea typeface="微软雅黑" pitchFamily="34" charset="-122"/>
              </a:rPr>
              <a:t>IPv4</a:t>
            </a:r>
            <a:r>
              <a:rPr lang="zh-CN" altLang="zh-CN" sz="2400" dirty="0">
                <a:solidFill>
                  <a:srgbClr val="FF0000"/>
                </a:solidFill>
                <a:latin typeface="微软雅黑" pitchFamily="34" charset="-122"/>
                <a:ea typeface="微软雅黑" pitchFamily="34" charset="-122"/>
              </a:rPr>
              <a:t>版本的</a:t>
            </a:r>
            <a:r>
              <a:rPr lang="en-US" altLang="zh-CN" sz="2400" dirty="0">
                <a:solidFill>
                  <a:srgbClr val="FF0000"/>
                </a:solidFill>
                <a:latin typeface="微软雅黑" pitchFamily="34" charset="-122"/>
                <a:ea typeface="微软雅黑" pitchFamily="34" charset="-122"/>
              </a:rPr>
              <a:t>IP</a:t>
            </a:r>
            <a:r>
              <a:rPr lang="zh-CN" altLang="zh-CN" sz="2400" dirty="0">
                <a:solidFill>
                  <a:srgbClr val="FF0000"/>
                </a:solidFill>
                <a:latin typeface="微软雅黑" pitchFamily="34" charset="-122"/>
                <a:ea typeface="微软雅黑" pitchFamily="34" charset="-122"/>
              </a:rPr>
              <a:t>地址由</a:t>
            </a:r>
            <a:r>
              <a:rPr lang="en-US" altLang="zh-CN" sz="2400" dirty="0">
                <a:solidFill>
                  <a:srgbClr val="FF0000"/>
                </a:solidFill>
                <a:latin typeface="微软雅黑" pitchFamily="34" charset="-122"/>
                <a:ea typeface="微软雅黑" pitchFamily="34" charset="-122"/>
              </a:rPr>
              <a:t>4</a:t>
            </a:r>
            <a:r>
              <a:rPr lang="zh-CN" altLang="zh-CN" sz="2400" dirty="0">
                <a:solidFill>
                  <a:srgbClr val="FF0000"/>
                </a:solidFill>
                <a:latin typeface="微软雅黑" pitchFamily="34" charset="-122"/>
                <a:ea typeface="微软雅黑" pitchFamily="34" charset="-122"/>
              </a:rPr>
              <a:t>个字段和</a:t>
            </a:r>
            <a:r>
              <a:rPr lang="en-US" altLang="zh-CN" sz="2400" dirty="0">
                <a:solidFill>
                  <a:srgbClr val="FF0000"/>
                </a:solidFill>
                <a:latin typeface="微软雅黑" pitchFamily="34" charset="-122"/>
                <a:ea typeface="微软雅黑" pitchFamily="34" charset="-122"/>
              </a:rPr>
              <a:t>3</a:t>
            </a:r>
            <a:r>
              <a:rPr lang="zh-CN" altLang="zh-CN" sz="2400" dirty="0">
                <a:solidFill>
                  <a:srgbClr val="FF0000"/>
                </a:solidFill>
                <a:latin typeface="微软雅黑" pitchFamily="34" charset="-122"/>
                <a:ea typeface="微软雅黑" pitchFamily="34" charset="-122"/>
              </a:rPr>
              <a:t>个分割字段的“</a:t>
            </a:r>
            <a:r>
              <a:rPr lang="en-US" altLang="zh-CN" sz="2400" dirty="0">
                <a:solidFill>
                  <a:srgbClr val="FF0000"/>
                </a:solidFill>
                <a:latin typeface="微软雅黑" pitchFamily="34" charset="-122"/>
                <a:ea typeface="微软雅黑" pitchFamily="34" charset="-122"/>
              </a:rPr>
              <a:t>.</a:t>
            </a:r>
            <a:r>
              <a:rPr lang="zh-CN" altLang="zh-CN" sz="2400" dirty="0">
                <a:solidFill>
                  <a:srgbClr val="FF0000"/>
                </a:solidFill>
                <a:latin typeface="微软雅黑" pitchFamily="34" charset="-122"/>
                <a:ea typeface="微软雅黑" pitchFamily="34" charset="-122"/>
              </a:rPr>
              <a:t>”组成，每个字段的取值范围为</a:t>
            </a:r>
            <a:r>
              <a:rPr lang="en-US" altLang="zh-CN" sz="2400" dirty="0">
                <a:solidFill>
                  <a:srgbClr val="FF0000"/>
                </a:solidFill>
                <a:latin typeface="微软雅黑" pitchFamily="34" charset="-122"/>
                <a:ea typeface="微软雅黑" pitchFamily="34" charset="-122"/>
              </a:rPr>
              <a:t>0~255</a:t>
            </a:r>
            <a:r>
              <a:rPr lang="zh-CN" altLang="zh-CN" sz="2400" dirty="0">
                <a:solidFill>
                  <a:srgbClr val="FF0000"/>
                </a:solidFill>
                <a:latin typeface="微软雅黑" pitchFamily="34" charset="-122"/>
                <a:ea typeface="微软雅黑" pitchFamily="34" charset="-122"/>
              </a:rPr>
              <a:t>，即</a:t>
            </a:r>
            <a:r>
              <a:rPr lang="en-US" altLang="zh-CN" sz="2400" dirty="0">
                <a:solidFill>
                  <a:srgbClr val="FF0000"/>
                </a:solidFill>
                <a:latin typeface="微软雅黑" pitchFamily="34" charset="-122"/>
                <a:ea typeface="微软雅黑" pitchFamily="34" charset="-122"/>
              </a:rPr>
              <a:t>0~2</a:t>
            </a:r>
            <a:r>
              <a:rPr lang="en-US" altLang="zh-CN" sz="2400" b="1" baseline="30000" dirty="0">
                <a:solidFill>
                  <a:srgbClr val="FF0000"/>
                </a:solidFill>
              </a:rPr>
              <a:t>8</a:t>
            </a:r>
            <a:r>
              <a:rPr lang="zh-CN" altLang="zh-CN" sz="2400" dirty="0">
                <a:solidFill>
                  <a:srgbClr val="FF0000"/>
                </a:solidFill>
                <a:latin typeface="微软雅黑" pitchFamily="34" charset="-122"/>
                <a:ea typeface="微软雅黑" pitchFamily="34" charset="-122"/>
              </a:rPr>
              <a:t>。</a:t>
            </a:r>
            <a:endParaRPr lang="zh-CN" altLang="en-US" sz="2400" dirty="0">
              <a:solidFill>
                <a:srgbClr val="FF0000"/>
              </a:solidFill>
              <a:latin typeface="微软雅黑" pitchFamily="34" charset="-122"/>
              <a:ea typeface="微软雅黑" pitchFamily="34" charset="-122"/>
            </a:endParaRPr>
          </a:p>
        </p:txBody>
      </p:sp>
      <p:sp>
        <p:nvSpPr>
          <p:cNvPr id="10" name="矩形 9"/>
          <p:cNvSpPr/>
          <p:nvPr/>
        </p:nvSpPr>
        <p:spPr>
          <a:xfrm>
            <a:off x="672027" y="3576938"/>
            <a:ext cx="1098378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FF0000"/>
                </a:solidFill>
                <a:latin typeface="微软雅黑" pitchFamily="34" charset="-122"/>
                <a:ea typeface="微软雅黑" pitchFamily="34" charset="-122"/>
              </a:rPr>
              <a:t>示例</a:t>
            </a:r>
            <a:r>
              <a:rPr lang="zh-CN" altLang="en-US" sz="2400" dirty="0">
                <a:solidFill>
                  <a:srgbClr val="1353A2"/>
                </a:solidFill>
                <a:latin typeface="微软雅黑" pitchFamily="34" charset="-122"/>
                <a:ea typeface="微软雅黑" pitchFamily="34" charset="-122"/>
              </a:rPr>
              <a:t>：</a:t>
            </a:r>
            <a:endParaRPr lang="en-US" altLang="zh-CN" sz="2400" dirty="0">
              <a:solidFill>
                <a:srgbClr val="1353A2"/>
              </a:solidFill>
              <a:latin typeface="微软雅黑" pitchFamily="34" charset="-122"/>
              <a:ea typeface="微软雅黑" pitchFamily="34" charset="-122"/>
            </a:endParaRPr>
          </a:p>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127.0.0.1</a:t>
            </a:r>
          </a:p>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192.168.255.123</a:t>
            </a:r>
            <a:endParaRPr lang="zh-CN" altLang="en-US" sz="2400" dirty="0">
              <a:solidFill>
                <a:srgbClr val="1353A2"/>
              </a:solidFill>
              <a:latin typeface="微软雅黑" pitchFamily="34" charset="-122"/>
              <a:ea typeface="微软雅黑" pitchFamily="34" charset="-122"/>
            </a:endParaRPr>
          </a:p>
        </p:txBody>
      </p:sp>
      <p:sp>
        <p:nvSpPr>
          <p:cNvPr id="11"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 IP</a:t>
            </a:r>
            <a:r>
              <a:rPr lang="zh-CN" altLang="en-US" sz="3200" dirty="0">
                <a:solidFill>
                  <a:srgbClr val="1353A2"/>
                </a:solidFill>
                <a:latin typeface="微软雅黑" pitchFamily="34" charset="-122"/>
                <a:ea typeface="微软雅黑" pitchFamily="34" charset="-122"/>
              </a:rPr>
              <a:t>地址</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067244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7839" y="1167443"/>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目前常见的</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地址有</a:t>
            </a:r>
            <a:r>
              <a:rPr lang="en-US" altLang="zh-CN" sz="2400" dirty="0">
                <a:solidFill>
                  <a:srgbClr val="1353A2"/>
                </a:solidFill>
                <a:latin typeface="微软雅黑" pitchFamily="34" charset="-122"/>
                <a:ea typeface="微软雅黑" pitchFamily="34" charset="-122"/>
              </a:rPr>
              <a:t>IPv4</a:t>
            </a:r>
            <a:r>
              <a:rPr lang="zh-CN" altLang="en-US" sz="2400" dirty="0">
                <a:solidFill>
                  <a:srgbClr val="1353A2"/>
                </a:solidFill>
                <a:latin typeface="微软雅黑" pitchFamily="34" charset="-122"/>
                <a:ea typeface="微软雅黑" pitchFamily="34" charset="-122"/>
              </a:rPr>
              <a:t>和</a:t>
            </a:r>
            <a:r>
              <a:rPr lang="en-US" altLang="zh-CN" sz="2400" dirty="0">
                <a:solidFill>
                  <a:srgbClr val="1353A2"/>
                </a:solidFill>
                <a:latin typeface="微软雅黑" pitchFamily="34" charset="-122"/>
                <a:ea typeface="微软雅黑" pitchFamily="34" charset="-122"/>
              </a:rPr>
              <a:t>IPv6</a:t>
            </a:r>
            <a:r>
              <a:rPr lang="zh-CN" altLang="en-US" sz="2400" dirty="0">
                <a:solidFill>
                  <a:srgbClr val="1353A2"/>
                </a:solidFill>
                <a:latin typeface="微软雅黑" pitchFamily="34" charset="-122"/>
                <a:ea typeface="微软雅黑" pitchFamily="34" charset="-122"/>
              </a:rPr>
              <a:t>两个版本，其中</a:t>
            </a:r>
            <a:r>
              <a:rPr lang="en-US" altLang="zh-CN" sz="2400" dirty="0">
                <a:solidFill>
                  <a:srgbClr val="1353A2"/>
                </a:solidFill>
                <a:latin typeface="微软雅黑" pitchFamily="34" charset="-122"/>
                <a:ea typeface="微软雅黑" pitchFamily="34" charset="-122"/>
              </a:rPr>
              <a:t>IPv4</a:t>
            </a:r>
            <a:r>
              <a:rPr lang="zh-CN" altLang="en-US" sz="2400" dirty="0">
                <a:solidFill>
                  <a:srgbClr val="1353A2"/>
                </a:solidFill>
                <a:latin typeface="微软雅黑" pitchFamily="34" charset="-122"/>
                <a:ea typeface="微软雅黑" pitchFamily="34" charset="-122"/>
              </a:rPr>
              <a:t>是广泛使用的版本，</a:t>
            </a:r>
            <a:r>
              <a:rPr lang="en-US" altLang="zh-CN" sz="2400" dirty="0">
                <a:solidFill>
                  <a:srgbClr val="1353A2"/>
                </a:solidFill>
                <a:latin typeface="微软雅黑" pitchFamily="34" charset="-122"/>
                <a:ea typeface="微软雅黑" pitchFamily="34" charset="-122"/>
              </a:rPr>
              <a:t>IPv6</a:t>
            </a:r>
            <a:r>
              <a:rPr lang="zh-CN" altLang="en-US" sz="2400" dirty="0">
                <a:solidFill>
                  <a:srgbClr val="1353A2"/>
                </a:solidFill>
                <a:latin typeface="微软雅黑" pitchFamily="34" charset="-122"/>
                <a:ea typeface="微软雅黑" pitchFamily="34" charset="-122"/>
              </a:rPr>
              <a:t>是最新版本。</a:t>
            </a:r>
          </a:p>
        </p:txBody>
      </p:sp>
      <p:sp>
        <p:nvSpPr>
          <p:cNvPr id="3" name="矩形 2"/>
          <p:cNvSpPr/>
          <p:nvPr/>
        </p:nvSpPr>
        <p:spPr>
          <a:xfrm>
            <a:off x="627839" y="2376816"/>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IPv4</a:t>
            </a:r>
            <a:r>
              <a:rPr lang="zh-CN" altLang="zh-CN" sz="2400" dirty="0">
                <a:solidFill>
                  <a:srgbClr val="1353A2"/>
                </a:solidFill>
                <a:latin typeface="微软雅黑" pitchFamily="34" charset="-122"/>
                <a:ea typeface="微软雅黑" pitchFamily="34" charset="-122"/>
              </a:rPr>
              <a:t>版本的</a:t>
            </a:r>
            <a:r>
              <a:rPr lang="en-US" altLang="zh-CN" sz="2400" dirty="0">
                <a:solidFill>
                  <a:srgbClr val="1353A2"/>
                </a:solidFill>
                <a:latin typeface="微软雅黑" pitchFamily="34" charset="-122"/>
                <a:ea typeface="微软雅黑" pitchFamily="34" charset="-122"/>
              </a:rPr>
              <a:t>IP</a:t>
            </a:r>
            <a:r>
              <a:rPr lang="zh-CN" altLang="zh-CN" sz="2400" dirty="0">
                <a:solidFill>
                  <a:srgbClr val="1353A2"/>
                </a:solidFill>
                <a:latin typeface="微软雅黑" pitchFamily="34" charset="-122"/>
                <a:ea typeface="微软雅黑" pitchFamily="34" charset="-122"/>
              </a:rPr>
              <a:t>地址由</a:t>
            </a:r>
            <a:r>
              <a:rPr lang="en-US" altLang="zh-CN" sz="2400" dirty="0">
                <a:solidFill>
                  <a:srgbClr val="1353A2"/>
                </a:solidFill>
                <a:latin typeface="微软雅黑" pitchFamily="34" charset="-122"/>
                <a:ea typeface="微软雅黑" pitchFamily="34" charset="-122"/>
              </a:rPr>
              <a:t>4</a:t>
            </a:r>
            <a:r>
              <a:rPr lang="zh-CN" altLang="zh-CN" sz="2400" dirty="0">
                <a:solidFill>
                  <a:srgbClr val="1353A2"/>
                </a:solidFill>
                <a:latin typeface="微软雅黑" pitchFamily="34" charset="-122"/>
                <a:ea typeface="微软雅黑" pitchFamily="34" charset="-122"/>
              </a:rPr>
              <a:t>个字段和</a:t>
            </a:r>
            <a:r>
              <a:rPr lang="en-US" altLang="zh-CN" sz="2400" dirty="0">
                <a:solidFill>
                  <a:srgbClr val="1353A2"/>
                </a:solidFill>
                <a:latin typeface="微软雅黑" pitchFamily="34" charset="-122"/>
                <a:ea typeface="微软雅黑" pitchFamily="34" charset="-122"/>
              </a:rPr>
              <a:t>3</a:t>
            </a:r>
            <a:r>
              <a:rPr lang="zh-CN" altLang="zh-CN" sz="2400" dirty="0">
                <a:solidFill>
                  <a:srgbClr val="1353A2"/>
                </a:solidFill>
                <a:latin typeface="微软雅黑" pitchFamily="34" charset="-122"/>
                <a:ea typeface="微软雅黑" pitchFamily="34" charset="-122"/>
              </a:rPr>
              <a:t>个分割字段的“</a:t>
            </a:r>
            <a:r>
              <a:rPr lang="en-US" altLang="zh-CN" sz="2400" dirty="0">
                <a:solidFill>
                  <a:srgbClr val="1353A2"/>
                </a:solidFill>
                <a:latin typeface="微软雅黑" pitchFamily="34" charset="-122"/>
                <a:ea typeface="微软雅黑" pitchFamily="34" charset="-122"/>
              </a:rPr>
              <a:t>.</a:t>
            </a:r>
            <a:r>
              <a:rPr lang="zh-CN" altLang="zh-CN" sz="2400" dirty="0">
                <a:solidFill>
                  <a:srgbClr val="1353A2"/>
                </a:solidFill>
                <a:latin typeface="微软雅黑" pitchFamily="34" charset="-122"/>
                <a:ea typeface="微软雅黑" pitchFamily="34" charset="-122"/>
              </a:rPr>
              <a:t>”组成，每个字段的取值范围为</a:t>
            </a:r>
            <a:r>
              <a:rPr lang="en-US" altLang="zh-CN" sz="2400" dirty="0">
                <a:solidFill>
                  <a:srgbClr val="1353A2"/>
                </a:solidFill>
                <a:latin typeface="微软雅黑" pitchFamily="34" charset="-122"/>
                <a:ea typeface="微软雅黑" pitchFamily="34" charset="-122"/>
              </a:rPr>
              <a:t>0~255</a:t>
            </a:r>
            <a:r>
              <a:rPr lang="zh-CN" altLang="zh-CN" sz="2400" dirty="0">
                <a:solidFill>
                  <a:srgbClr val="1353A2"/>
                </a:solidFill>
                <a:latin typeface="微软雅黑" pitchFamily="34" charset="-122"/>
                <a:ea typeface="微软雅黑" pitchFamily="34" charset="-122"/>
              </a:rPr>
              <a:t>，即</a:t>
            </a:r>
            <a:r>
              <a:rPr lang="en-US" altLang="zh-CN" sz="2400" dirty="0">
                <a:solidFill>
                  <a:srgbClr val="1353A2"/>
                </a:solidFill>
                <a:latin typeface="微软雅黑" pitchFamily="34" charset="-122"/>
                <a:ea typeface="微软雅黑" pitchFamily="34" charset="-122"/>
              </a:rPr>
              <a:t>0~2</a:t>
            </a:r>
            <a:r>
              <a:rPr lang="en-US" altLang="zh-CN" sz="2400" b="1" baseline="30000" dirty="0">
                <a:solidFill>
                  <a:srgbClr val="1353A2"/>
                </a:solidFill>
              </a:rPr>
              <a:t>8</a:t>
            </a:r>
            <a:r>
              <a:rPr lang="zh-CN" altLang="zh-CN" sz="2400" dirty="0">
                <a:solidFill>
                  <a:srgbClr val="1353A2"/>
                </a:solidFill>
                <a:latin typeface="微软雅黑" pitchFamily="34" charset="-122"/>
                <a:ea typeface="微软雅黑" pitchFamily="34" charset="-122"/>
              </a:rPr>
              <a:t>。</a:t>
            </a:r>
            <a:endParaRPr lang="zh-CN" altLang="en-US" sz="2400" dirty="0">
              <a:solidFill>
                <a:srgbClr val="1353A2"/>
              </a:solidFill>
              <a:latin typeface="微软雅黑" pitchFamily="34" charset="-122"/>
              <a:ea typeface="微软雅黑" pitchFamily="34" charset="-122"/>
            </a:endParaRPr>
          </a:p>
        </p:txBody>
      </p:sp>
      <p:sp>
        <p:nvSpPr>
          <p:cNvPr id="10" name="矩形 9"/>
          <p:cNvSpPr/>
          <p:nvPr/>
        </p:nvSpPr>
        <p:spPr>
          <a:xfrm>
            <a:off x="672028" y="3576938"/>
            <a:ext cx="3386406"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FF0000"/>
                </a:solidFill>
                <a:latin typeface="微软雅黑" pitchFamily="34" charset="-122"/>
                <a:ea typeface="微软雅黑" pitchFamily="34" charset="-122"/>
              </a:rPr>
              <a:t>示例</a:t>
            </a:r>
            <a:r>
              <a:rPr lang="zh-CN" altLang="en-US" sz="2400" dirty="0">
                <a:solidFill>
                  <a:srgbClr val="1353A2"/>
                </a:solidFill>
                <a:latin typeface="微软雅黑" pitchFamily="34" charset="-122"/>
                <a:ea typeface="微软雅黑" pitchFamily="34" charset="-122"/>
              </a:rPr>
              <a:t>：</a:t>
            </a:r>
            <a:endParaRPr lang="en-US" altLang="zh-CN" sz="2400" dirty="0">
              <a:solidFill>
                <a:srgbClr val="1353A2"/>
              </a:solidFill>
              <a:latin typeface="微软雅黑" pitchFamily="34" charset="-122"/>
              <a:ea typeface="微软雅黑" pitchFamily="34" charset="-122"/>
            </a:endParaRPr>
          </a:p>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127.0.0.1</a:t>
            </a:r>
          </a:p>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192.168.255.123</a:t>
            </a:r>
            <a:endParaRPr lang="zh-CN" altLang="en-US" sz="2400" dirty="0">
              <a:solidFill>
                <a:srgbClr val="1353A2"/>
              </a:solidFill>
              <a:latin typeface="微软雅黑" pitchFamily="34" charset="-122"/>
              <a:ea typeface="微软雅黑" pitchFamily="34" charset="-122"/>
            </a:endParaRPr>
          </a:p>
        </p:txBody>
      </p:sp>
      <p:sp>
        <p:nvSpPr>
          <p:cNvPr id="4" name="矩形标注 3"/>
          <p:cNvSpPr/>
          <p:nvPr/>
        </p:nvSpPr>
        <p:spPr>
          <a:xfrm>
            <a:off x="3845490" y="2976981"/>
            <a:ext cx="1691014" cy="599958"/>
          </a:xfrm>
          <a:prstGeom prst="wedgeRectCallout">
            <a:avLst>
              <a:gd name="adj1" fmla="val -122514"/>
              <a:gd name="adj2" fmla="val 1935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点分十进制</a:t>
            </a:r>
          </a:p>
        </p:txBody>
      </p:sp>
      <p:grpSp>
        <p:nvGrpSpPr>
          <p:cNvPr id="13" name="组合 12"/>
          <p:cNvGrpSpPr/>
          <p:nvPr/>
        </p:nvGrpSpPr>
        <p:grpSpPr>
          <a:xfrm>
            <a:off x="3501025" y="4163572"/>
            <a:ext cx="7741242" cy="581057"/>
            <a:chOff x="3501025" y="5215756"/>
            <a:chExt cx="7741242" cy="581057"/>
          </a:xfrm>
        </p:grpSpPr>
        <p:sp>
          <p:nvSpPr>
            <p:cNvPr id="11" name="矩形 10"/>
            <p:cNvSpPr/>
            <p:nvPr/>
          </p:nvSpPr>
          <p:spPr>
            <a:xfrm>
              <a:off x="4578263" y="5215756"/>
              <a:ext cx="6664004"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11111111.00000000.00000000.00000001</a:t>
              </a:r>
              <a:endParaRPr lang="zh-CN" altLang="en-US" sz="2400" dirty="0">
                <a:solidFill>
                  <a:srgbClr val="1353A2"/>
                </a:solidFill>
                <a:latin typeface="微软雅黑" pitchFamily="34" charset="-122"/>
                <a:ea typeface="微软雅黑" pitchFamily="34" charset="-122"/>
              </a:endParaRPr>
            </a:p>
          </p:txBody>
        </p:sp>
        <p:sp>
          <p:nvSpPr>
            <p:cNvPr id="12" name="右箭头 11"/>
            <p:cNvSpPr/>
            <p:nvPr/>
          </p:nvSpPr>
          <p:spPr>
            <a:xfrm>
              <a:off x="3501025" y="5413435"/>
              <a:ext cx="1077238" cy="187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 IP</a:t>
            </a:r>
            <a:r>
              <a:rPr lang="zh-CN" altLang="en-US" sz="3200" dirty="0">
                <a:solidFill>
                  <a:srgbClr val="1353A2"/>
                </a:solidFill>
                <a:latin typeface="微软雅黑" pitchFamily="34" charset="-122"/>
                <a:ea typeface="微软雅黑" pitchFamily="34" charset="-122"/>
              </a:rPr>
              <a:t>地址</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56484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7839" y="1154917"/>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en-US" altLang="zh-CN" sz="2400" dirty="0">
                <a:solidFill>
                  <a:srgbClr val="FF0000"/>
                </a:solidFill>
                <a:latin typeface="微软雅黑" pitchFamily="34" charset="-122"/>
                <a:ea typeface="微软雅黑" pitchFamily="34" charset="-122"/>
              </a:rPr>
              <a:t>IPv4</a:t>
            </a:r>
            <a:r>
              <a:rPr lang="zh-CN" altLang="en-US" sz="2400" dirty="0">
                <a:solidFill>
                  <a:srgbClr val="FF0000"/>
                </a:solidFill>
                <a:latin typeface="微软雅黑" pitchFamily="34" charset="-122"/>
                <a:ea typeface="微软雅黑" pitchFamily="34" charset="-122"/>
              </a:rPr>
              <a:t>地址共分为</a:t>
            </a:r>
            <a:r>
              <a:rPr lang="en-US" altLang="zh-CN" sz="2400" dirty="0">
                <a:solidFill>
                  <a:srgbClr val="FF0000"/>
                </a:solidFill>
                <a:latin typeface="微软雅黑" pitchFamily="34" charset="-122"/>
                <a:ea typeface="微软雅黑" pitchFamily="34" charset="-122"/>
              </a:rPr>
              <a:t>5</a:t>
            </a:r>
            <a:r>
              <a:rPr lang="zh-CN" altLang="en-US" sz="2400" dirty="0">
                <a:solidFill>
                  <a:srgbClr val="FF0000"/>
                </a:solidFill>
                <a:latin typeface="微软雅黑" pitchFamily="34" charset="-122"/>
                <a:ea typeface="微软雅黑" pitchFamily="34" charset="-122"/>
              </a:rPr>
              <a:t>类，依次为</a:t>
            </a:r>
            <a:r>
              <a:rPr lang="en-US" altLang="zh-CN" sz="2400" dirty="0">
                <a:solidFill>
                  <a:srgbClr val="FF0000"/>
                </a:solidFill>
                <a:latin typeface="微软雅黑" pitchFamily="34" charset="-122"/>
                <a:ea typeface="微软雅黑" pitchFamily="34" charset="-122"/>
              </a:rPr>
              <a:t>A</a:t>
            </a:r>
            <a:r>
              <a:rPr lang="zh-CN" altLang="en-US" sz="2400" dirty="0">
                <a:solidFill>
                  <a:srgbClr val="FF0000"/>
                </a:solidFill>
                <a:latin typeface="微软雅黑" pitchFamily="34" charset="-122"/>
                <a:ea typeface="微软雅黑" pitchFamily="34" charset="-122"/>
              </a:rPr>
              <a:t>类</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a:t>
            </a:r>
            <a:r>
              <a:rPr lang="en-US" altLang="zh-CN" sz="2400" dirty="0">
                <a:solidFill>
                  <a:srgbClr val="FF0000"/>
                </a:solidFill>
                <a:latin typeface="微软雅黑" pitchFamily="34" charset="-122"/>
                <a:ea typeface="微软雅黑" pitchFamily="34" charset="-122"/>
              </a:rPr>
              <a:t>B</a:t>
            </a:r>
            <a:r>
              <a:rPr lang="zh-CN" altLang="en-US" sz="2400" dirty="0">
                <a:solidFill>
                  <a:srgbClr val="FF0000"/>
                </a:solidFill>
                <a:latin typeface="微软雅黑" pitchFamily="34" charset="-122"/>
                <a:ea typeface="微软雅黑" pitchFamily="34" charset="-122"/>
              </a:rPr>
              <a:t>类</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a:t>
            </a:r>
            <a:r>
              <a:rPr lang="en-US" altLang="zh-CN" sz="2400" dirty="0">
                <a:solidFill>
                  <a:srgbClr val="FF0000"/>
                </a:solidFill>
                <a:latin typeface="微软雅黑" pitchFamily="34" charset="-122"/>
                <a:ea typeface="微软雅黑" pitchFamily="34" charset="-122"/>
              </a:rPr>
              <a:t>C</a:t>
            </a:r>
            <a:r>
              <a:rPr lang="zh-CN" altLang="en-US" sz="2400" dirty="0">
                <a:solidFill>
                  <a:srgbClr val="FF0000"/>
                </a:solidFill>
                <a:latin typeface="微软雅黑" pitchFamily="34" charset="-122"/>
                <a:ea typeface="微软雅黑" pitchFamily="34" charset="-122"/>
              </a:rPr>
              <a:t>类</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a:t>
            </a:r>
            <a:r>
              <a:rPr lang="en-US" altLang="zh-CN" sz="2400" dirty="0">
                <a:solidFill>
                  <a:srgbClr val="FF0000"/>
                </a:solidFill>
                <a:latin typeface="微软雅黑" pitchFamily="34" charset="-122"/>
                <a:ea typeface="微软雅黑" pitchFamily="34" charset="-122"/>
              </a:rPr>
              <a:t>D</a:t>
            </a:r>
            <a:r>
              <a:rPr lang="zh-CN" altLang="en-US" sz="2400" dirty="0">
                <a:solidFill>
                  <a:srgbClr val="FF0000"/>
                </a:solidFill>
                <a:latin typeface="微软雅黑" pitchFamily="34" charset="-122"/>
                <a:ea typeface="微软雅黑" pitchFamily="34" charset="-122"/>
              </a:rPr>
              <a:t>类</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地址和</a:t>
            </a:r>
            <a:r>
              <a:rPr lang="en-US" altLang="zh-CN" sz="2400" dirty="0">
                <a:solidFill>
                  <a:srgbClr val="FF0000"/>
                </a:solidFill>
                <a:latin typeface="微软雅黑" pitchFamily="34" charset="-122"/>
                <a:ea typeface="微软雅黑" pitchFamily="34" charset="-122"/>
              </a:rPr>
              <a:t>E</a:t>
            </a:r>
            <a:r>
              <a:rPr lang="zh-CN" altLang="en-US" sz="2400" dirty="0">
                <a:solidFill>
                  <a:srgbClr val="FF0000"/>
                </a:solidFill>
                <a:latin typeface="微软雅黑" pitchFamily="34" charset="-122"/>
                <a:ea typeface="微软雅黑" pitchFamily="34" charset="-122"/>
              </a:rPr>
              <a:t>类</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a:t>
            </a:r>
            <a:r>
              <a:rPr lang="en-US" altLang="zh-CN" sz="2400" dirty="0">
                <a:solidFill>
                  <a:srgbClr val="1353A2"/>
                </a:solidFill>
                <a:latin typeface="微软雅黑" pitchFamily="34" charset="-122"/>
                <a:ea typeface="微软雅黑" pitchFamily="34" charset="-122"/>
              </a:rPr>
              <a:t>A</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B</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地址在逻辑上又分为两个部分：</a:t>
            </a:r>
            <a:endParaRPr lang="en-US" altLang="zh-CN" sz="2400" dirty="0">
              <a:solidFill>
                <a:srgbClr val="1353A2"/>
              </a:solidFill>
              <a:latin typeface="微软雅黑" pitchFamily="34" charset="-122"/>
              <a:ea typeface="微软雅黑" pitchFamily="34" charset="-122"/>
            </a:endParaRPr>
          </a:p>
        </p:txBody>
      </p:sp>
      <p:sp>
        <p:nvSpPr>
          <p:cNvPr id="3" name="矩形 2"/>
          <p:cNvSpPr/>
          <p:nvPr/>
        </p:nvSpPr>
        <p:spPr>
          <a:xfrm>
            <a:off x="627840" y="2364290"/>
            <a:ext cx="4275172"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网络号：标识网络</a:t>
            </a:r>
            <a:endParaRPr lang="en-US" altLang="zh-CN" sz="2400" dirty="0">
              <a:solidFill>
                <a:srgbClr val="FF0000"/>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FF0000"/>
                </a:solidFill>
                <a:latin typeface="微软雅黑" pitchFamily="34" charset="-122"/>
                <a:ea typeface="微软雅黑" pitchFamily="34" charset="-122"/>
              </a:rPr>
              <a:t>主机：标识网络中的主机</a:t>
            </a:r>
          </a:p>
        </p:txBody>
      </p:sp>
      <p:pic>
        <p:nvPicPr>
          <p:cNvPr id="14" name="图片 13"/>
          <p:cNvPicPr/>
          <p:nvPr/>
        </p:nvPicPr>
        <p:blipFill>
          <a:blip r:embed="rId3"/>
          <a:stretch>
            <a:fillRect/>
          </a:stretch>
        </p:blipFill>
        <p:spPr>
          <a:xfrm>
            <a:off x="4610669" y="2289971"/>
            <a:ext cx="6850645" cy="2695390"/>
          </a:xfrm>
          <a:prstGeom prst="rect">
            <a:avLst/>
          </a:prstGeom>
        </p:spPr>
      </p:pic>
      <p:sp>
        <p:nvSpPr>
          <p:cNvPr id="15" name="矩形标注 14"/>
          <p:cNvSpPr/>
          <p:nvPr/>
        </p:nvSpPr>
        <p:spPr>
          <a:xfrm>
            <a:off x="2893512" y="4045909"/>
            <a:ext cx="1878904" cy="400833"/>
          </a:xfrm>
          <a:prstGeom prst="wedgeRectCallout">
            <a:avLst>
              <a:gd name="adj1" fmla="val 121167"/>
              <a:gd name="adj2" fmla="val -434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网络号</a:t>
            </a:r>
          </a:p>
        </p:txBody>
      </p:sp>
      <p:grpSp>
        <p:nvGrpSpPr>
          <p:cNvPr id="21" name="组合 20"/>
          <p:cNvGrpSpPr/>
          <p:nvPr/>
        </p:nvGrpSpPr>
        <p:grpSpPr>
          <a:xfrm>
            <a:off x="5425858" y="3131509"/>
            <a:ext cx="3379939" cy="2004164"/>
            <a:chOff x="5425858" y="4196219"/>
            <a:chExt cx="3379939" cy="2004164"/>
          </a:xfrm>
        </p:grpSpPr>
        <p:sp>
          <p:nvSpPr>
            <p:cNvPr id="16" name="椭圆 15"/>
            <p:cNvSpPr/>
            <p:nvPr/>
          </p:nvSpPr>
          <p:spPr>
            <a:xfrm>
              <a:off x="6739003" y="4196219"/>
              <a:ext cx="288098" cy="2755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179501" y="5373665"/>
              <a:ext cx="288098" cy="2755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09029" y="5751533"/>
              <a:ext cx="288098" cy="2755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25858" y="5373665"/>
              <a:ext cx="288098" cy="2755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标注 19"/>
            <p:cNvSpPr/>
            <p:nvPr/>
          </p:nvSpPr>
          <p:spPr>
            <a:xfrm>
              <a:off x="7323550" y="5751532"/>
              <a:ext cx="1482247" cy="448851"/>
            </a:xfrm>
            <a:prstGeom prst="wedgeRectCallout">
              <a:avLst>
                <a:gd name="adj1" fmla="val -41115"/>
                <a:gd name="adj2" fmla="val -90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主机</a:t>
              </a:r>
            </a:p>
          </p:txBody>
        </p:sp>
      </p:grpSp>
      <p:sp>
        <p:nvSpPr>
          <p:cNvPr id="22"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2.5.1 IPv4</a:t>
            </a:r>
            <a:r>
              <a:rPr lang="zh-CN" altLang="en-US" sz="3200" dirty="0">
                <a:solidFill>
                  <a:srgbClr val="1353A2"/>
                </a:solidFill>
                <a:latin typeface="微软雅黑" pitchFamily="34" charset="-122"/>
                <a:ea typeface="微软雅黑" pitchFamily="34" charset="-122"/>
              </a:rPr>
              <a:t>的分类</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58223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71" y="1154917"/>
            <a:ext cx="10983787"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地址根据取值范围分类，具体如图所示。</a:t>
            </a:r>
            <a:endParaRPr lang="en-US" altLang="zh-CN" sz="2400" dirty="0">
              <a:solidFill>
                <a:srgbClr val="1353A2"/>
              </a:solidFill>
              <a:latin typeface="微软雅黑" pitchFamily="34" charset="-122"/>
              <a:ea typeface="微软雅黑" pitchFamily="34" charset="-122"/>
            </a:endParaRPr>
          </a:p>
        </p:txBody>
      </p:sp>
      <p:pic>
        <p:nvPicPr>
          <p:cNvPr id="22" name="图片 21"/>
          <p:cNvPicPr/>
          <p:nvPr/>
        </p:nvPicPr>
        <p:blipFill>
          <a:blip r:embed="rId3"/>
          <a:stretch>
            <a:fillRect/>
          </a:stretch>
        </p:blipFill>
        <p:spPr>
          <a:xfrm>
            <a:off x="717700" y="1735974"/>
            <a:ext cx="7293182" cy="3448736"/>
          </a:xfrm>
          <a:prstGeom prst="rect">
            <a:avLst/>
          </a:prstGeom>
        </p:spPr>
      </p:pic>
      <p:sp>
        <p:nvSpPr>
          <p:cNvPr id="4" name="矩形 3"/>
          <p:cNvSpPr/>
          <p:nvPr/>
        </p:nvSpPr>
        <p:spPr>
          <a:xfrm>
            <a:off x="8010882" y="2156999"/>
            <a:ext cx="3575694"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p"/>
            </a:pPr>
            <a:r>
              <a:rPr lang="en-US" altLang="zh-CN" sz="2000" dirty="0">
                <a:solidFill>
                  <a:srgbClr val="1353A2"/>
                </a:solidFill>
                <a:latin typeface="微软雅黑" pitchFamily="34" charset="-122"/>
                <a:ea typeface="微软雅黑" pitchFamily="34" charset="-122"/>
              </a:rPr>
              <a:t>A</a:t>
            </a:r>
            <a:r>
              <a:rPr lang="zh-CN" altLang="zh-CN" sz="2000" dirty="0">
                <a:solidFill>
                  <a:srgbClr val="1353A2"/>
                </a:solidFill>
                <a:latin typeface="微软雅黑" pitchFamily="34" charset="-122"/>
                <a:ea typeface="微软雅黑" pitchFamily="34" charset="-122"/>
              </a:rPr>
              <a:t>、</a:t>
            </a:r>
            <a:r>
              <a:rPr lang="en-US" altLang="zh-CN" sz="2000" dirty="0">
                <a:solidFill>
                  <a:srgbClr val="1353A2"/>
                </a:solidFill>
                <a:latin typeface="微软雅黑" pitchFamily="34" charset="-122"/>
                <a:ea typeface="微软雅黑" pitchFamily="34" charset="-122"/>
              </a:rPr>
              <a:t>B</a:t>
            </a:r>
            <a:r>
              <a:rPr lang="zh-CN" altLang="zh-CN" sz="2000" dirty="0">
                <a:solidFill>
                  <a:srgbClr val="1353A2"/>
                </a:solidFill>
                <a:latin typeface="微软雅黑" pitchFamily="34" charset="-122"/>
                <a:ea typeface="微软雅黑" pitchFamily="34" charset="-122"/>
              </a:rPr>
              <a:t>、</a:t>
            </a:r>
            <a:r>
              <a:rPr lang="en-US" altLang="zh-CN" sz="2000" dirty="0">
                <a:solidFill>
                  <a:srgbClr val="1353A2"/>
                </a:solidFill>
                <a:latin typeface="微软雅黑" pitchFamily="34" charset="-122"/>
                <a:ea typeface="微软雅黑" pitchFamily="34" charset="-122"/>
              </a:rPr>
              <a:t>C</a:t>
            </a:r>
            <a:r>
              <a:rPr lang="zh-CN" altLang="zh-CN" sz="2000" dirty="0">
                <a:solidFill>
                  <a:srgbClr val="1353A2"/>
                </a:solidFill>
                <a:latin typeface="微软雅黑" pitchFamily="34" charset="-122"/>
                <a:ea typeface="微软雅黑" pitchFamily="34" charset="-122"/>
              </a:rPr>
              <a:t>类</a:t>
            </a:r>
            <a:r>
              <a:rPr lang="en-US" altLang="zh-CN" sz="2000" dirty="0">
                <a:solidFill>
                  <a:srgbClr val="1353A2"/>
                </a:solidFill>
                <a:latin typeface="微软雅黑" pitchFamily="34" charset="-122"/>
                <a:ea typeface="微软雅黑" pitchFamily="34" charset="-122"/>
              </a:rPr>
              <a:t>IP</a:t>
            </a:r>
            <a:r>
              <a:rPr lang="zh-CN" altLang="zh-CN" sz="2000" dirty="0">
                <a:solidFill>
                  <a:srgbClr val="1353A2"/>
                </a:solidFill>
                <a:latin typeface="微软雅黑" pitchFamily="34" charset="-122"/>
                <a:ea typeface="微软雅黑" pitchFamily="34" charset="-122"/>
              </a:rPr>
              <a:t>地址每个网络号中的可用</a:t>
            </a:r>
            <a:r>
              <a:rPr lang="en-US" altLang="zh-CN" sz="2000" dirty="0">
                <a:solidFill>
                  <a:srgbClr val="1353A2"/>
                </a:solidFill>
                <a:latin typeface="微软雅黑" pitchFamily="34" charset="-122"/>
                <a:ea typeface="微软雅黑" pitchFamily="34" charset="-122"/>
              </a:rPr>
              <a:t>IP</a:t>
            </a:r>
            <a:r>
              <a:rPr lang="zh-CN" altLang="zh-CN" sz="2000" dirty="0">
                <a:solidFill>
                  <a:srgbClr val="1353A2"/>
                </a:solidFill>
                <a:latin typeface="微软雅黑" pitchFamily="34" charset="-122"/>
                <a:ea typeface="微软雅黑" pitchFamily="34" charset="-122"/>
              </a:rPr>
              <a:t>地址总是</a:t>
            </a:r>
            <a:r>
              <a:rPr lang="en-US" altLang="zh-CN" sz="2000" dirty="0">
                <a:solidFill>
                  <a:srgbClr val="1353A2"/>
                </a:solidFill>
                <a:latin typeface="微软雅黑" pitchFamily="34" charset="-122"/>
                <a:ea typeface="微软雅黑" pitchFamily="34" charset="-122"/>
              </a:rPr>
              <a:t>2</a:t>
            </a:r>
            <a:r>
              <a:rPr lang="en-US" altLang="zh-CN" sz="2000" b="1" baseline="30000" dirty="0">
                <a:solidFill>
                  <a:srgbClr val="1353A2"/>
                </a:solidFill>
              </a:rPr>
              <a:t>n</a:t>
            </a:r>
            <a:r>
              <a:rPr lang="en-US" altLang="zh-CN" sz="2000" dirty="0">
                <a:solidFill>
                  <a:srgbClr val="1353A2"/>
                </a:solidFill>
                <a:latin typeface="微软雅黑" pitchFamily="34" charset="-122"/>
                <a:ea typeface="微软雅黑" pitchFamily="34" charset="-122"/>
              </a:rPr>
              <a:t>-2</a:t>
            </a:r>
          </a:p>
          <a:p>
            <a:pPr marL="342900" indent="-342900" defTabSz="720725">
              <a:lnSpc>
                <a:spcPct val="150000"/>
              </a:lnSpc>
              <a:buClr>
                <a:schemeClr val="bg1">
                  <a:lumMod val="50000"/>
                </a:schemeClr>
              </a:buClr>
              <a:buFont typeface="Wingdings" panose="05000000000000000000" pitchFamily="2" charset="2"/>
              <a:buChar char="p"/>
            </a:pPr>
            <a:r>
              <a:rPr lang="zh-CN" altLang="en-US" sz="2000" dirty="0">
                <a:solidFill>
                  <a:srgbClr val="1353A2"/>
                </a:solidFill>
                <a:latin typeface="微软雅黑" pitchFamily="34" charset="-122"/>
                <a:ea typeface="微软雅黑" pitchFamily="34" charset="-122"/>
              </a:rPr>
              <a:t>主机号</a:t>
            </a:r>
            <a:r>
              <a:rPr lang="zh-CN" altLang="zh-CN" sz="2000" dirty="0">
                <a:solidFill>
                  <a:srgbClr val="1353A2"/>
                </a:solidFill>
                <a:latin typeface="微软雅黑" pitchFamily="34" charset="-122"/>
                <a:ea typeface="微软雅黑" pitchFamily="34" charset="-122"/>
              </a:rPr>
              <a:t>“</a:t>
            </a:r>
            <a:r>
              <a:rPr lang="en-US" altLang="zh-CN" sz="2000" dirty="0">
                <a:solidFill>
                  <a:srgbClr val="1353A2"/>
                </a:solidFill>
                <a:latin typeface="微软雅黑" pitchFamily="34" charset="-122"/>
                <a:ea typeface="微软雅黑" pitchFamily="34" charset="-122"/>
              </a:rPr>
              <a:t>0</a:t>
            </a:r>
            <a:r>
              <a:rPr lang="zh-CN" altLang="zh-CN" sz="2000" dirty="0">
                <a:solidFill>
                  <a:srgbClr val="1353A2"/>
                </a:solidFill>
                <a:latin typeface="微软雅黑" pitchFamily="34" charset="-122"/>
                <a:ea typeface="微软雅黑" pitchFamily="34" charset="-122"/>
              </a:rPr>
              <a:t>”与网络号一起表示网络号</a:t>
            </a:r>
            <a:endParaRPr lang="en-US" altLang="zh-CN" sz="2000" dirty="0">
              <a:solidFill>
                <a:srgbClr val="1353A2"/>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2000" dirty="0">
                <a:solidFill>
                  <a:srgbClr val="1353A2"/>
                </a:solidFill>
                <a:latin typeface="微软雅黑" pitchFamily="34" charset="-122"/>
                <a:ea typeface="微软雅黑" pitchFamily="34" charset="-122"/>
              </a:rPr>
              <a:t>主机号</a:t>
            </a:r>
            <a:r>
              <a:rPr lang="zh-CN" altLang="zh-CN" sz="2000" dirty="0">
                <a:solidFill>
                  <a:srgbClr val="1353A2"/>
                </a:solidFill>
                <a:latin typeface="微软雅黑" pitchFamily="34" charset="-122"/>
                <a:ea typeface="微软雅黑" pitchFamily="34" charset="-122"/>
              </a:rPr>
              <a:t>“</a:t>
            </a:r>
            <a:r>
              <a:rPr lang="en-US" altLang="zh-CN" sz="2000" dirty="0">
                <a:solidFill>
                  <a:srgbClr val="1353A2"/>
                </a:solidFill>
                <a:latin typeface="微软雅黑" pitchFamily="34" charset="-122"/>
                <a:ea typeface="微软雅黑" pitchFamily="34" charset="-122"/>
              </a:rPr>
              <a:t>255</a:t>
            </a:r>
            <a:r>
              <a:rPr lang="zh-CN" altLang="zh-CN" sz="2000" dirty="0">
                <a:solidFill>
                  <a:srgbClr val="1353A2"/>
                </a:solidFill>
                <a:latin typeface="微软雅黑" pitchFamily="34" charset="-122"/>
                <a:ea typeface="微软雅黑" pitchFamily="34" charset="-122"/>
              </a:rPr>
              <a:t>”与网络号一起作为广播地址</a:t>
            </a: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2.5.1 IPv4</a:t>
            </a:r>
            <a:r>
              <a:rPr lang="zh-CN" altLang="en-US" sz="3200" dirty="0">
                <a:solidFill>
                  <a:srgbClr val="1353A2"/>
                </a:solidFill>
                <a:latin typeface="微软雅黑" pitchFamily="34" charset="-122"/>
                <a:ea typeface="微软雅黑" pitchFamily="34" charset="-122"/>
              </a:rPr>
              <a:t>的分类</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0183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7838" y="1126574"/>
            <a:ext cx="10983787" cy="279704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     </a:t>
            </a:r>
            <a:r>
              <a:rPr lang="zh-CN" altLang="zh-CN" sz="2400" dirty="0">
                <a:solidFill>
                  <a:srgbClr val="FF0000"/>
                </a:solidFill>
                <a:latin typeface="微软雅黑" pitchFamily="34" charset="-122"/>
                <a:ea typeface="微软雅黑" pitchFamily="34" charset="-122"/>
              </a:rPr>
              <a:t>每个网段中都有一部分</a:t>
            </a:r>
            <a:r>
              <a:rPr lang="en-US" altLang="zh-CN" sz="2400" dirty="0">
                <a:solidFill>
                  <a:srgbClr val="FF0000"/>
                </a:solidFill>
                <a:latin typeface="微软雅黑" pitchFamily="34" charset="-122"/>
                <a:ea typeface="微软雅黑" pitchFamily="34" charset="-122"/>
              </a:rPr>
              <a:t>IP</a:t>
            </a:r>
            <a:r>
              <a:rPr lang="zh-CN" altLang="zh-CN" sz="2400" dirty="0">
                <a:solidFill>
                  <a:srgbClr val="FF0000"/>
                </a:solidFill>
                <a:latin typeface="微软雅黑" pitchFamily="34" charset="-122"/>
                <a:ea typeface="微软雅黑" pitchFamily="34" charset="-122"/>
              </a:rPr>
              <a:t>地址是供给局域网使用的，这类</a:t>
            </a:r>
            <a:r>
              <a:rPr lang="en-US" altLang="zh-CN" sz="2400" dirty="0">
                <a:solidFill>
                  <a:srgbClr val="FF0000"/>
                </a:solidFill>
                <a:latin typeface="微软雅黑" pitchFamily="34" charset="-122"/>
                <a:ea typeface="微软雅黑" pitchFamily="34" charset="-122"/>
              </a:rPr>
              <a:t>IP</a:t>
            </a:r>
            <a:r>
              <a:rPr lang="zh-CN" altLang="zh-CN" sz="2400" dirty="0">
                <a:solidFill>
                  <a:srgbClr val="FF0000"/>
                </a:solidFill>
                <a:latin typeface="微软雅黑" pitchFamily="34" charset="-122"/>
                <a:ea typeface="微软雅黑" pitchFamily="34" charset="-122"/>
              </a:rPr>
              <a:t>地址也称为私有地址</a:t>
            </a:r>
            <a:r>
              <a:rPr lang="zh-CN" altLang="zh-CN" sz="2400" dirty="0">
                <a:solidFill>
                  <a:srgbClr val="1353A2"/>
                </a:solidFill>
                <a:latin typeface="微软雅黑" pitchFamily="34" charset="-122"/>
                <a:ea typeface="微软雅黑" pitchFamily="34" charset="-122"/>
              </a:rPr>
              <a:t>，它们的范围如下：</a:t>
            </a:r>
          </a:p>
          <a:p>
            <a:pPr marL="342900" indent="-342900" defTabSz="720725">
              <a:lnSpc>
                <a:spcPct val="150000"/>
              </a:lnSpc>
              <a:buClr>
                <a:schemeClr val="bg1">
                  <a:lumMod val="50000"/>
                </a:schemeClr>
              </a:buClr>
              <a:buFont typeface="Wingdings" panose="05000000000000000000" pitchFamily="2" charset="2"/>
              <a:buChar char="p"/>
            </a:pPr>
            <a:r>
              <a:rPr lang="en-US" altLang="zh-CN" sz="2400" dirty="0">
                <a:solidFill>
                  <a:srgbClr val="1353A2"/>
                </a:solidFill>
                <a:latin typeface="微软雅黑" pitchFamily="34" charset="-122"/>
                <a:ea typeface="微软雅黑" pitchFamily="34" charset="-122"/>
              </a:rPr>
              <a:t>10.0.0.0</a:t>
            </a:r>
            <a:r>
              <a:rPr lang="zh-CN" altLang="zh-CN"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10.255.255.255</a:t>
            </a:r>
            <a:endParaRPr lang="zh-CN" altLang="zh-CN" sz="2400" dirty="0">
              <a:solidFill>
                <a:srgbClr val="1353A2"/>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en-US" altLang="zh-CN" sz="2400" dirty="0">
                <a:solidFill>
                  <a:srgbClr val="1353A2"/>
                </a:solidFill>
                <a:latin typeface="微软雅黑" pitchFamily="34" charset="-122"/>
                <a:ea typeface="微软雅黑" pitchFamily="34" charset="-122"/>
              </a:rPr>
              <a:t>172.16.0.0</a:t>
            </a:r>
            <a:r>
              <a:rPr lang="zh-CN" altLang="zh-CN"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172.31.255.255</a:t>
            </a:r>
            <a:endParaRPr lang="zh-CN" altLang="zh-CN" sz="2400" dirty="0">
              <a:solidFill>
                <a:srgbClr val="1353A2"/>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en-US" altLang="zh-CN" sz="2400" dirty="0">
                <a:solidFill>
                  <a:srgbClr val="1353A2"/>
                </a:solidFill>
                <a:latin typeface="微软雅黑" pitchFamily="34" charset="-122"/>
                <a:ea typeface="微软雅黑" pitchFamily="34" charset="-122"/>
              </a:rPr>
              <a:t>192.168.0.0</a:t>
            </a:r>
            <a:r>
              <a:rPr lang="zh-CN" altLang="zh-CN"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192.168.255.255</a:t>
            </a:r>
            <a:endParaRPr lang="zh-CN" altLang="zh-CN" sz="2400" dirty="0">
              <a:solidFill>
                <a:srgbClr val="1353A2"/>
              </a:solidFill>
              <a:latin typeface="微软雅黑" pitchFamily="34" charset="-122"/>
              <a:ea typeface="微软雅黑" pitchFamily="34" charset="-122"/>
            </a:endParaRP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2.5.1 IPv4</a:t>
            </a:r>
            <a:r>
              <a:rPr lang="zh-CN" altLang="en-US" sz="3200" dirty="0">
                <a:solidFill>
                  <a:srgbClr val="1353A2"/>
                </a:solidFill>
                <a:latin typeface="微软雅黑" pitchFamily="34" charset="-122"/>
                <a:ea typeface="微软雅黑" pitchFamily="34" charset="-122"/>
              </a:rPr>
              <a:t>的分类</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3266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7839" y="1192493"/>
            <a:ext cx="10983787" cy="224305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由于使用四个字段表示的</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地址难以阅读和记忆，人们发明了域名系统，</a:t>
            </a:r>
            <a:r>
              <a:rPr lang="zh-CN" altLang="en-US" sz="2400" dirty="0">
                <a:solidFill>
                  <a:srgbClr val="FF0000"/>
                </a:solidFill>
                <a:latin typeface="微软雅黑" pitchFamily="34" charset="-122"/>
                <a:ea typeface="微软雅黑" pitchFamily="34" charset="-122"/>
              </a:rPr>
              <a:t>域名系统中的每个域名都对应唯一一个</a:t>
            </a:r>
            <a:r>
              <a:rPr lang="en-US" altLang="zh-CN" sz="2400" dirty="0">
                <a:solidFill>
                  <a:srgbClr val="FF0000"/>
                </a:solidFill>
                <a:latin typeface="微软雅黑" pitchFamily="34" charset="-122"/>
                <a:ea typeface="微软雅黑" pitchFamily="34" charset="-122"/>
              </a:rPr>
              <a:t>IP</a:t>
            </a:r>
            <a:r>
              <a:rPr lang="zh-CN" altLang="en-US" sz="2400" dirty="0">
                <a:solidFill>
                  <a:srgbClr val="FF0000"/>
                </a:solidFill>
                <a:latin typeface="微软雅黑" pitchFamily="34" charset="-122"/>
                <a:ea typeface="微软雅黑" pitchFamily="34" charset="-122"/>
              </a:rPr>
              <a:t>地址</a:t>
            </a:r>
            <a:r>
              <a:rPr lang="zh-CN" altLang="en-US" sz="2400" dirty="0">
                <a:solidFill>
                  <a:srgbClr val="1353A2"/>
                </a:solidFill>
                <a:latin typeface="微软雅黑" pitchFamily="34" charset="-122"/>
                <a:ea typeface="微软雅黑" pitchFamily="34" charset="-122"/>
              </a:rPr>
              <a:t>，即使用域名或者与域名对应的</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地址可以访问网络上的同一台主机，例如，使用域名“</a:t>
            </a:r>
            <a:r>
              <a:rPr lang="en-US" altLang="zh-CN" sz="2400" dirty="0">
                <a:solidFill>
                  <a:srgbClr val="1353A2"/>
                </a:solidFill>
                <a:latin typeface="微软雅黑" pitchFamily="34" charset="-122"/>
                <a:ea typeface="微软雅黑" pitchFamily="34" charset="-122"/>
              </a:rPr>
              <a:t>www.baidu.com”</a:t>
            </a:r>
            <a:r>
              <a:rPr lang="zh-CN" altLang="en-US" sz="2400" dirty="0">
                <a:solidFill>
                  <a:srgbClr val="1353A2"/>
                </a:solidFill>
                <a:latin typeface="微软雅黑" pitchFamily="34" charset="-122"/>
                <a:ea typeface="微软雅黑" pitchFamily="34" charset="-122"/>
              </a:rPr>
              <a:t>或者</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a:t>
            </a:r>
            <a:r>
              <a:rPr lang="en-US" altLang="zh-CN" sz="2400" dirty="0">
                <a:solidFill>
                  <a:srgbClr val="1353A2"/>
                </a:solidFill>
                <a:latin typeface="微软雅黑" pitchFamily="34" charset="-122"/>
                <a:ea typeface="微软雅黑" pitchFamily="34" charset="-122"/>
              </a:rPr>
              <a:t>202.108.22.5”</a:t>
            </a:r>
            <a:r>
              <a:rPr lang="zh-CN" altLang="en-US" sz="2400" dirty="0">
                <a:solidFill>
                  <a:srgbClr val="1353A2"/>
                </a:solidFill>
                <a:latin typeface="微软雅黑" pitchFamily="34" charset="-122"/>
                <a:ea typeface="微软雅黑" pitchFamily="34" charset="-122"/>
              </a:rPr>
              <a:t>都能访问百度的主机。</a:t>
            </a:r>
            <a:endParaRPr lang="zh-CN" altLang="zh-CN" sz="2400" dirty="0">
              <a:solidFill>
                <a:srgbClr val="1353A2"/>
              </a:solidFill>
              <a:latin typeface="微软雅黑" pitchFamily="34" charset="-122"/>
              <a:ea typeface="微软雅黑" pitchFamily="34" charset="-122"/>
            </a:endParaRPr>
          </a:p>
        </p:txBody>
      </p:sp>
      <p:sp>
        <p:nvSpPr>
          <p:cNvPr id="10"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2.5.1 IPv4</a:t>
            </a:r>
            <a:r>
              <a:rPr lang="zh-CN" altLang="en-US" sz="3200" dirty="0">
                <a:solidFill>
                  <a:srgbClr val="1353A2"/>
                </a:solidFill>
                <a:latin typeface="微软雅黑" pitchFamily="34" charset="-122"/>
                <a:ea typeface="微软雅黑" pitchFamily="34" charset="-122"/>
              </a:rPr>
              <a:t>的分类</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8762305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r>
              <a:rPr lang="zh-CN" altLang="en-US" sz="3200" dirty="0">
                <a:solidFill>
                  <a:srgbClr val="1353A2"/>
                </a:solidFill>
                <a:latin typeface="微软雅黑" pitchFamily="34" charset="-122"/>
                <a:ea typeface="微软雅黑" pitchFamily="34" charset="-122"/>
              </a:rPr>
              <a:t>多学一招：</a:t>
            </a:r>
            <a:r>
              <a:rPr lang="en-US" altLang="zh-CN" sz="3200" dirty="0">
                <a:solidFill>
                  <a:srgbClr val="1353A2"/>
                </a:solidFill>
                <a:latin typeface="微软雅黑" pitchFamily="34" charset="-122"/>
                <a:ea typeface="微软雅黑" pitchFamily="34" charset="-122"/>
              </a:rPr>
              <a:t>IPv6</a:t>
            </a:r>
            <a:endParaRPr lang="zh-CN" altLang="en-US" sz="3200" kern="1200" dirty="0">
              <a:solidFill>
                <a:srgbClr val="1353A2"/>
              </a:solidFill>
              <a:latin typeface="微软雅黑" pitchFamily="34" charset="-122"/>
              <a:ea typeface="微软雅黑" pitchFamily="34" charset="-122"/>
            </a:endParaRPr>
          </a:p>
        </p:txBody>
      </p:sp>
      <p:sp>
        <p:nvSpPr>
          <p:cNvPr id="2" name="矩形 1"/>
          <p:cNvSpPr/>
          <p:nvPr/>
        </p:nvSpPr>
        <p:spPr>
          <a:xfrm>
            <a:off x="477527" y="1242597"/>
            <a:ext cx="10983787"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buClr>
                <a:schemeClr val="bg1">
                  <a:lumMod val="50000"/>
                </a:schemeClr>
              </a:buClr>
            </a:pPr>
            <a:r>
              <a:rPr lang="en-US" altLang="zh-CN" sz="2400" dirty="0">
                <a:solidFill>
                  <a:srgbClr val="1353A2"/>
                </a:solidFill>
                <a:latin typeface="微软雅黑" pitchFamily="34" charset="-122"/>
                <a:ea typeface="微软雅黑" pitchFamily="34" charset="-122"/>
              </a:rPr>
              <a:t>	</a:t>
            </a:r>
            <a:r>
              <a:rPr lang="zh-CN" altLang="en-US" sz="2400" dirty="0">
                <a:solidFill>
                  <a:srgbClr val="1353A2"/>
                </a:solidFill>
                <a:latin typeface="微软雅黑" pitchFamily="34" charset="-122"/>
                <a:ea typeface="微软雅黑" pitchFamily="34" charset="-122"/>
              </a:rPr>
              <a:t>随着智能设备的普及，</a:t>
            </a:r>
            <a:r>
              <a:rPr lang="en-US" altLang="zh-CN" sz="2400" dirty="0">
                <a:solidFill>
                  <a:srgbClr val="1353A2"/>
                </a:solidFill>
                <a:latin typeface="微软雅黑" pitchFamily="34" charset="-122"/>
                <a:ea typeface="微软雅黑" pitchFamily="34" charset="-122"/>
              </a:rPr>
              <a:t>IPv4</a:t>
            </a:r>
            <a:r>
              <a:rPr lang="zh-CN" altLang="en-US" sz="2400" dirty="0">
                <a:solidFill>
                  <a:srgbClr val="1353A2"/>
                </a:solidFill>
                <a:latin typeface="微软雅黑" pitchFamily="34" charset="-122"/>
                <a:ea typeface="微软雅黑" pitchFamily="34" charset="-122"/>
              </a:rPr>
              <a:t>格式的地址数量已不能满足人类的需求，为此</a:t>
            </a:r>
            <a:r>
              <a:rPr lang="en-US" altLang="zh-CN" sz="2400" dirty="0">
                <a:solidFill>
                  <a:srgbClr val="1353A2"/>
                </a:solidFill>
                <a:latin typeface="微软雅黑" pitchFamily="34" charset="-122"/>
                <a:ea typeface="微软雅黑" pitchFamily="34" charset="-122"/>
              </a:rPr>
              <a:t>IETF</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The Internet Engineering Task Force</a:t>
            </a:r>
            <a:r>
              <a:rPr lang="zh-CN" altLang="en-US" sz="2400" dirty="0">
                <a:solidFill>
                  <a:srgbClr val="1353A2"/>
                </a:solidFill>
                <a:latin typeface="微软雅黑" pitchFamily="34" charset="-122"/>
                <a:ea typeface="微软雅黑" pitchFamily="34" charset="-122"/>
              </a:rPr>
              <a:t>，国际互联网工程任务组）设计了新的</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地址格式，即</a:t>
            </a:r>
            <a:r>
              <a:rPr lang="en-US" altLang="zh-CN" sz="2400" dirty="0">
                <a:solidFill>
                  <a:srgbClr val="1353A2"/>
                </a:solidFill>
                <a:latin typeface="微软雅黑" pitchFamily="34" charset="-122"/>
                <a:ea typeface="微软雅黑" pitchFamily="34" charset="-122"/>
              </a:rPr>
              <a:t>IPv6</a:t>
            </a:r>
            <a:r>
              <a:rPr lang="zh-CN" altLang="en-US" sz="2400" dirty="0">
                <a:solidFill>
                  <a:srgbClr val="1353A2"/>
                </a:solidFill>
                <a:latin typeface="微软雅黑" pitchFamily="34" charset="-122"/>
                <a:ea typeface="微软雅黑" pitchFamily="34" charset="-122"/>
              </a:rPr>
              <a:t>。</a:t>
            </a:r>
            <a:endParaRPr lang="en-US" altLang="zh-CN" sz="2400" dirty="0">
              <a:solidFill>
                <a:srgbClr val="1353A2"/>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en-US" altLang="zh-CN" sz="2400" dirty="0">
                <a:solidFill>
                  <a:srgbClr val="1353A2"/>
                </a:solidFill>
                <a:latin typeface="微软雅黑" pitchFamily="34" charset="-122"/>
                <a:ea typeface="微软雅黑" pitchFamily="34" charset="-122"/>
              </a:rPr>
              <a:t>IPv6</a:t>
            </a:r>
            <a:r>
              <a:rPr lang="zh-CN" altLang="en-US" sz="2400" dirty="0">
                <a:solidFill>
                  <a:srgbClr val="1353A2"/>
                </a:solidFill>
                <a:latin typeface="微软雅黑" pitchFamily="34" charset="-122"/>
                <a:ea typeface="微软雅黑" pitchFamily="34" charset="-122"/>
              </a:rPr>
              <a:t>的地址长度为</a:t>
            </a:r>
            <a:r>
              <a:rPr lang="en-US" altLang="zh-CN" sz="2400" dirty="0">
                <a:solidFill>
                  <a:srgbClr val="1353A2"/>
                </a:solidFill>
                <a:latin typeface="微软雅黑" pitchFamily="34" charset="-122"/>
                <a:ea typeface="微软雅黑" pitchFamily="34" charset="-122"/>
              </a:rPr>
              <a:t>128b</a:t>
            </a:r>
            <a:r>
              <a:rPr lang="zh-CN" altLang="en-US" sz="2400" dirty="0">
                <a:solidFill>
                  <a:srgbClr val="1353A2"/>
                </a:solidFill>
                <a:latin typeface="微软雅黑" pitchFamily="34" charset="-122"/>
                <a:ea typeface="微软雅黑" pitchFamily="34" charset="-122"/>
              </a:rPr>
              <a:t>，是</a:t>
            </a:r>
            <a:r>
              <a:rPr lang="en-US" altLang="zh-CN" sz="2400" dirty="0">
                <a:solidFill>
                  <a:srgbClr val="1353A2"/>
                </a:solidFill>
                <a:latin typeface="微软雅黑" pitchFamily="34" charset="-122"/>
                <a:ea typeface="微软雅黑" pitchFamily="34" charset="-122"/>
              </a:rPr>
              <a:t>IPv4</a:t>
            </a:r>
            <a:r>
              <a:rPr lang="zh-CN" altLang="en-US" sz="2400" dirty="0">
                <a:solidFill>
                  <a:srgbClr val="1353A2"/>
                </a:solidFill>
                <a:latin typeface="微软雅黑" pitchFamily="34" charset="-122"/>
                <a:ea typeface="微软雅黑" pitchFamily="34" charset="-122"/>
              </a:rPr>
              <a:t>地址长度的</a:t>
            </a:r>
            <a:r>
              <a:rPr lang="en-US" altLang="zh-CN" sz="2400" dirty="0">
                <a:solidFill>
                  <a:srgbClr val="1353A2"/>
                </a:solidFill>
                <a:latin typeface="微软雅黑" pitchFamily="34" charset="-122"/>
                <a:ea typeface="微软雅黑" pitchFamily="34" charset="-122"/>
              </a:rPr>
              <a:t>4</a:t>
            </a:r>
            <a:r>
              <a:rPr lang="zh-CN" altLang="en-US" sz="2400" dirty="0">
                <a:solidFill>
                  <a:srgbClr val="1353A2"/>
                </a:solidFill>
                <a:latin typeface="微软雅黑" pitchFamily="34" charset="-122"/>
                <a:ea typeface="微软雅黑" pitchFamily="34" charset="-122"/>
              </a:rPr>
              <a:t>倍。</a:t>
            </a:r>
            <a:endParaRPr lang="en-US" altLang="zh-CN" sz="2400" dirty="0">
              <a:solidFill>
                <a:srgbClr val="1353A2"/>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2400" dirty="0">
                <a:solidFill>
                  <a:srgbClr val="1353A2"/>
                </a:solidFill>
                <a:latin typeface="微软雅黑" pitchFamily="34" charset="-122"/>
                <a:ea typeface="微软雅黑" pitchFamily="34" charset="-122"/>
              </a:rPr>
              <a:t>通常使用点分</a:t>
            </a:r>
            <a:r>
              <a:rPr lang="en-US" altLang="zh-CN" sz="2400" dirty="0">
                <a:solidFill>
                  <a:srgbClr val="1353A2"/>
                </a:solidFill>
                <a:latin typeface="微软雅黑" pitchFamily="34" charset="-122"/>
                <a:ea typeface="微软雅黑" pitchFamily="34" charset="-122"/>
              </a:rPr>
              <a:t>16</a:t>
            </a:r>
            <a:r>
              <a:rPr lang="zh-CN" altLang="en-US" sz="2400" dirty="0">
                <a:solidFill>
                  <a:srgbClr val="1353A2"/>
                </a:solidFill>
                <a:latin typeface="微软雅黑" pitchFamily="34" charset="-122"/>
                <a:ea typeface="微软雅黑" pitchFamily="34" charset="-122"/>
              </a:rPr>
              <a:t>进制表示。</a:t>
            </a:r>
            <a:endParaRPr lang="en-US" altLang="zh-CN" sz="2400" dirty="0">
              <a:solidFill>
                <a:srgbClr val="1353A2"/>
              </a:solidFill>
              <a:latin typeface="微软雅黑" pitchFamily="34" charset="-122"/>
              <a:ea typeface="微软雅黑" pitchFamily="34" charset="-122"/>
            </a:endParaRPr>
          </a:p>
          <a:p>
            <a:pPr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例</a:t>
            </a:r>
            <a:r>
              <a:rPr lang="en-US" altLang="zh-CN" sz="2400" dirty="0">
                <a:solidFill>
                  <a:srgbClr val="1353A2"/>
                </a:solidFill>
                <a:latin typeface="微软雅黑" pitchFamily="34" charset="-122"/>
                <a:ea typeface="微软雅黑" pitchFamily="34" charset="-122"/>
              </a:rPr>
              <a:t>1</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2001:DB8:0:23:8:800:200C:417A</a:t>
            </a:r>
          </a:p>
          <a:p>
            <a:pPr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例</a:t>
            </a:r>
            <a:r>
              <a:rPr lang="en-US" altLang="zh-CN" sz="2400" dirty="0">
                <a:solidFill>
                  <a:srgbClr val="1353A2"/>
                </a:solidFill>
                <a:latin typeface="微软雅黑" pitchFamily="34" charset="-122"/>
                <a:ea typeface="微软雅黑" pitchFamily="34" charset="-122"/>
              </a:rPr>
              <a:t>2</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fe80::384a:22bc:2c98:71e5</a:t>
            </a:r>
            <a:endParaRPr lang="zh-CN" altLang="zh-CN" sz="2400" dirty="0">
              <a:solidFill>
                <a:srgbClr val="1353A2"/>
              </a:solidFill>
              <a:latin typeface="微软雅黑" pitchFamily="34" charset="-122"/>
              <a:ea typeface="微软雅黑" pitchFamily="34" charset="-122"/>
            </a:endParaRPr>
          </a:p>
        </p:txBody>
      </p:sp>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305" y="536147"/>
            <a:ext cx="4000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910859" y="423411"/>
            <a:ext cx="770219" cy="707886"/>
          </a:xfrm>
          <a:prstGeom prst="rect">
            <a:avLst/>
          </a:prstGeom>
        </p:spPr>
        <p:txBody>
          <a:bodyPr wrap="square">
            <a:spAutoFit/>
          </a:bodyPr>
          <a:lstStyle/>
          <a:p>
            <a:r>
              <a:rPr lang="en-US" altLang="zh-CN" sz="4000" b="1" dirty="0">
                <a:solidFill>
                  <a:schemeClr val="bg1"/>
                </a:solidFill>
                <a:sym typeface="Wingdings"/>
              </a:rPr>
              <a:t></a:t>
            </a:r>
            <a:endParaRPr lang="zh-CN" altLang="en-US" sz="4000" b="1" dirty="0">
              <a:solidFill>
                <a:schemeClr val="bg1"/>
              </a:solidFill>
            </a:endParaRPr>
          </a:p>
        </p:txBody>
      </p:sp>
      <p:sp>
        <p:nvSpPr>
          <p:cNvPr id="10" name="矩形标注 9"/>
          <p:cNvSpPr/>
          <p:nvPr/>
        </p:nvSpPr>
        <p:spPr>
          <a:xfrm>
            <a:off x="4759890" y="5098093"/>
            <a:ext cx="3331924" cy="638828"/>
          </a:xfrm>
          <a:prstGeom prst="wedgeRectCallout">
            <a:avLst>
              <a:gd name="adj1" fmla="val -131735"/>
              <a:gd name="adj2" fmla="val -59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itchFamily="34" charset="-122"/>
                <a:ea typeface="微软雅黑" pitchFamily="34" charset="-122"/>
              </a:rPr>
              <a:t>若地址的一个字段全部为</a:t>
            </a:r>
            <a:r>
              <a:rPr lang="en-US" altLang="zh-CN" dirty="0">
                <a:solidFill>
                  <a:schemeClr val="bg1"/>
                </a:solidFill>
                <a:latin typeface="微软雅黑" pitchFamily="34" charset="-122"/>
                <a:ea typeface="微软雅黑" pitchFamily="34" charset="-122"/>
              </a:rPr>
              <a:t>0</a:t>
            </a:r>
            <a:r>
              <a:rPr lang="zh-CN" altLang="en-US" dirty="0">
                <a:solidFill>
                  <a:schemeClr val="bg1"/>
                </a:solidFill>
                <a:latin typeface="微软雅黑" pitchFamily="34" charset="-122"/>
                <a:ea typeface="微软雅黑" pitchFamily="34" charset="-122"/>
              </a:rPr>
              <a:t>，可将其压缩为“</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29394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2.5.2 </a:t>
            </a:r>
            <a:r>
              <a:rPr lang="zh-CN" altLang="en-US" sz="3200" dirty="0">
                <a:solidFill>
                  <a:srgbClr val="1353A2"/>
                </a:solidFill>
                <a:latin typeface="微软雅黑" pitchFamily="34" charset="-122"/>
                <a:ea typeface="微软雅黑" pitchFamily="34" charset="-122"/>
              </a:rPr>
              <a:t>子网掩码</a:t>
            </a:r>
            <a:endParaRPr lang="zh-CN" altLang="en-US" sz="3200" kern="1200" dirty="0">
              <a:solidFill>
                <a:srgbClr val="1353A2"/>
              </a:solidFill>
              <a:latin typeface="微软雅黑" pitchFamily="34" charset="-122"/>
              <a:ea typeface="微软雅黑" pitchFamily="34" charset="-122"/>
            </a:endParaRPr>
          </a:p>
        </p:txBody>
      </p:sp>
      <p:sp>
        <p:nvSpPr>
          <p:cNvPr id="10" name="矩形 9"/>
          <p:cNvSpPr/>
          <p:nvPr/>
        </p:nvSpPr>
        <p:spPr>
          <a:xfrm>
            <a:off x="627838" y="1192493"/>
            <a:ext cx="10983787" cy="224305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子网掩码又称为地址掩码，它用于划分</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地址中的网络号与主机号，</a:t>
            </a:r>
            <a:r>
              <a:rPr lang="zh-CN" altLang="en-US" sz="2400" dirty="0">
                <a:solidFill>
                  <a:srgbClr val="FF0000"/>
                </a:solidFill>
                <a:latin typeface="微软雅黑" pitchFamily="34" charset="-122"/>
                <a:ea typeface="微软雅黑" pitchFamily="34" charset="-122"/>
              </a:rPr>
              <a:t>网络号所占的位用“</a:t>
            </a:r>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标识，主机号所占的位用“</a:t>
            </a:r>
            <a:r>
              <a:rPr lang="en-US" altLang="zh-CN" sz="2400" dirty="0">
                <a:solidFill>
                  <a:srgbClr val="FF0000"/>
                </a:solidFill>
                <a:latin typeface="微软雅黑" pitchFamily="34" charset="-122"/>
                <a:ea typeface="微软雅黑" pitchFamily="34" charset="-122"/>
              </a:rPr>
              <a:t>0”</a:t>
            </a:r>
            <a:r>
              <a:rPr lang="zh-CN" altLang="en-US" sz="2400" dirty="0">
                <a:solidFill>
                  <a:srgbClr val="FF0000"/>
                </a:solidFill>
                <a:latin typeface="微软雅黑" pitchFamily="34" charset="-122"/>
                <a:ea typeface="微软雅黑" pitchFamily="34" charset="-122"/>
              </a:rPr>
              <a:t>标识</a:t>
            </a:r>
            <a:r>
              <a:rPr lang="zh-CN" altLang="en-US" sz="2400" dirty="0">
                <a:solidFill>
                  <a:srgbClr val="1353A2"/>
                </a:solidFill>
                <a:latin typeface="微软雅黑" pitchFamily="34" charset="-122"/>
                <a:ea typeface="微软雅黑" pitchFamily="34" charset="-122"/>
              </a:rPr>
              <a:t>，因为</a:t>
            </a:r>
            <a:r>
              <a:rPr lang="en-US" altLang="zh-CN" sz="2400" dirty="0">
                <a:solidFill>
                  <a:srgbClr val="1353A2"/>
                </a:solidFill>
                <a:latin typeface="微软雅黑" pitchFamily="34" charset="-122"/>
                <a:ea typeface="微软雅黑" pitchFamily="34" charset="-122"/>
              </a:rPr>
              <a:t>A</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B</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地址网络号和主机号的位置是确定的，所以子网掩码的取值也是确定的，</a:t>
            </a:r>
            <a:r>
              <a:rPr lang="en-US" altLang="zh-CN" sz="2400" dirty="0">
                <a:solidFill>
                  <a:srgbClr val="1353A2"/>
                </a:solidFill>
                <a:latin typeface="微软雅黑" pitchFamily="34" charset="-122"/>
                <a:ea typeface="微软雅黑" pitchFamily="34" charset="-122"/>
              </a:rPr>
              <a:t>A</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B</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地址的子网掩码分别如下：</a:t>
            </a:r>
            <a:endParaRPr lang="en-US" altLang="zh-CN" sz="2400" dirty="0">
              <a:solidFill>
                <a:srgbClr val="1353A2"/>
              </a:solidFill>
              <a:latin typeface="微软雅黑" pitchFamily="34" charset="-122"/>
              <a:ea typeface="微软雅黑" pitchFamily="34" charset="-122"/>
            </a:endParaRPr>
          </a:p>
        </p:txBody>
      </p:sp>
      <p:sp>
        <p:nvSpPr>
          <p:cNvPr id="11" name="矩形 10"/>
          <p:cNvSpPr/>
          <p:nvPr/>
        </p:nvSpPr>
        <p:spPr>
          <a:xfrm>
            <a:off x="627837" y="3435543"/>
            <a:ext cx="1098378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l"/>
            </a:pPr>
            <a:r>
              <a:rPr lang="en-US" altLang="zh-CN" sz="2400" dirty="0">
                <a:solidFill>
                  <a:srgbClr val="1353A2"/>
                </a:solidFill>
                <a:latin typeface="微软雅黑" pitchFamily="34" charset="-122"/>
                <a:ea typeface="微软雅黑" pitchFamily="34" charset="-122"/>
              </a:rPr>
              <a:t>A</a:t>
            </a:r>
            <a:r>
              <a:rPr lang="zh-CN" altLang="en-US" sz="2400" dirty="0">
                <a:solidFill>
                  <a:srgbClr val="1353A2"/>
                </a:solidFill>
                <a:latin typeface="微软雅黑" pitchFamily="34" charset="-122"/>
                <a:ea typeface="微软雅黑" pitchFamily="34" charset="-122"/>
              </a:rPr>
              <a:t>类：</a:t>
            </a:r>
            <a:r>
              <a:rPr lang="en-US" altLang="zh-CN" sz="2400" dirty="0">
                <a:solidFill>
                  <a:srgbClr val="1353A2"/>
                </a:solidFill>
                <a:latin typeface="微软雅黑" pitchFamily="34" charset="-122"/>
                <a:ea typeface="微软雅黑" pitchFamily="34" charset="-122"/>
              </a:rPr>
              <a:t>255.0.0.0</a:t>
            </a:r>
            <a:r>
              <a:rPr lang="zh-CN" altLang="en-US" sz="2400" dirty="0">
                <a:solidFill>
                  <a:srgbClr val="1353A2"/>
                </a:solidFill>
                <a:latin typeface="微软雅黑" pitchFamily="34" charset="-122"/>
                <a:ea typeface="微软雅黑" pitchFamily="34" charset="-122"/>
              </a:rPr>
              <a:t>，等同于</a:t>
            </a:r>
            <a:r>
              <a:rPr lang="en-US" altLang="zh-CN" sz="2400" dirty="0">
                <a:solidFill>
                  <a:srgbClr val="1353A2"/>
                </a:solidFill>
                <a:latin typeface="微软雅黑" pitchFamily="34" charset="-122"/>
                <a:ea typeface="微软雅黑" pitchFamily="34" charset="-122"/>
              </a:rPr>
              <a:t>11111111.00000000.00000000.00000000</a:t>
            </a:r>
          </a:p>
          <a:p>
            <a:pPr marL="342900" indent="-342900" defTabSz="720725">
              <a:lnSpc>
                <a:spcPct val="150000"/>
              </a:lnSpc>
              <a:buClr>
                <a:schemeClr val="bg1">
                  <a:lumMod val="50000"/>
                </a:schemeClr>
              </a:buClr>
              <a:buFont typeface="Wingdings" panose="05000000000000000000" pitchFamily="2" charset="2"/>
              <a:buChar char="l"/>
            </a:pPr>
            <a:r>
              <a:rPr lang="en-US" altLang="zh-CN" sz="2400" dirty="0">
                <a:solidFill>
                  <a:srgbClr val="1353A2"/>
                </a:solidFill>
                <a:latin typeface="微软雅黑" pitchFamily="34" charset="-122"/>
                <a:ea typeface="微软雅黑" pitchFamily="34" charset="-122"/>
              </a:rPr>
              <a:t>B</a:t>
            </a:r>
            <a:r>
              <a:rPr lang="zh-CN" altLang="en-US" sz="2400" dirty="0">
                <a:solidFill>
                  <a:srgbClr val="1353A2"/>
                </a:solidFill>
                <a:latin typeface="微软雅黑" pitchFamily="34" charset="-122"/>
                <a:ea typeface="微软雅黑" pitchFamily="34" charset="-122"/>
              </a:rPr>
              <a:t>类：</a:t>
            </a:r>
            <a:r>
              <a:rPr lang="en-US" altLang="zh-CN" sz="2400" dirty="0">
                <a:solidFill>
                  <a:srgbClr val="1353A2"/>
                </a:solidFill>
                <a:latin typeface="微软雅黑" pitchFamily="34" charset="-122"/>
                <a:ea typeface="微软雅黑" pitchFamily="34" charset="-122"/>
              </a:rPr>
              <a:t>255.255.0.0</a:t>
            </a:r>
            <a:r>
              <a:rPr lang="zh-CN" altLang="en-US" sz="2400" dirty="0">
                <a:solidFill>
                  <a:srgbClr val="1353A2"/>
                </a:solidFill>
                <a:latin typeface="微软雅黑" pitchFamily="34" charset="-122"/>
                <a:ea typeface="微软雅黑" pitchFamily="34" charset="-122"/>
              </a:rPr>
              <a:t>，等同于</a:t>
            </a:r>
            <a:r>
              <a:rPr lang="en-US" altLang="zh-CN" sz="2400" dirty="0">
                <a:solidFill>
                  <a:srgbClr val="1353A2"/>
                </a:solidFill>
                <a:latin typeface="微软雅黑" pitchFamily="34" charset="-122"/>
                <a:ea typeface="微软雅黑" pitchFamily="34" charset="-122"/>
              </a:rPr>
              <a:t>11111111. 11111111. 00000000. 00000000</a:t>
            </a:r>
          </a:p>
          <a:p>
            <a:pPr marL="342900" indent="-342900" defTabSz="720725">
              <a:lnSpc>
                <a:spcPct val="150000"/>
              </a:lnSpc>
              <a:buClr>
                <a:schemeClr val="bg1">
                  <a:lumMod val="50000"/>
                </a:schemeClr>
              </a:buClr>
              <a:buFont typeface="Wingdings" panose="05000000000000000000" pitchFamily="2" charset="2"/>
              <a:buChar char="l"/>
            </a:pP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a:t>
            </a:r>
            <a:r>
              <a:rPr lang="en-US" altLang="zh-CN" sz="2400" dirty="0">
                <a:solidFill>
                  <a:srgbClr val="1353A2"/>
                </a:solidFill>
                <a:latin typeface="微软雅黑" pitchFamily="34" charset="-122"/>
                <a:ea typeface="微软雅黑" pitchFamily="34" charset="-122"/>
              </a:rPr>
              <a:t>255.255.255.0</a:t>
            </a:r>
            <a:r>
              <a:rPr lang="zh-CN" altLang="en-US" sz="2400" dirty="0">
                <a:solidFill>
                  <a:srgbClr val="1353A2"/>
                </a:solidFill>
                <a:latin typeface="微软雅黑" pitchFamily="34" charset="-122"/>
                <a:ea typeface="微软雅黑" pitchFamily="34" charset="-122"/>
              </a:rPr>
              <a:t>，等同于</a:t>
            </a:r>
            <a:r>
              <a:rPr lang="en-US" altLang="zh-CN" sz="2400" dirty="0">
                <a:solidFill>
                  <a:srgbClr val="1353A2"/>
                </a:solidFill>
                <a:latin typeface="微软雅黑" pitchFamily="34" charset="-122"/>
                <a:ea typeface="微软雅黑" pitchFamily="34" charset="-122"/>
              </a:rPr>
              <a:t>11111111. 11111111. 11111111. 00000000</a:t>
            </a:r>
            <a:endParaRPr lang="zh-CN" altLang="zh-CN" sz="24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77441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27838" y="1192493"/>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FF0000"/>
                </a:solidFill>
                <a:latin typeface="微软雅黑" pitchFamily="34" charset="-122"/>
                <a:ea typeface="微软雅黑" pitchFamily="34" charset="-122"/>
              </a:rPr>
              <a:t>子网掩码通常应用于网络搭建中，申请到网络号之后，用户可利用子网掩码将该网络号标识的网络划分为多个子网。</a:t>
            </a:r>
            <a:endParaRPr lang="en-US" altLang="zh-CN" sz="2400" dirty="0">
              <a:solidFill>
                <a:srgbClr val="FF0000"/>
              </a:solidFill>
              <a:latin typeface="微软雅黑" pitchFamily="34" charset="-122"/>
              <a:ea typeface="微软雅黑" pitchFamily="34" charset="-122"/>
            </a:endParaRPr>
          </a:p>
        </p:txBody>
      </p:sp>
      <p:sp>
        <p:nvSpPr>
          <p:cNvPr id="11" name="矩形 10"/>
          <p:cNvSpPr/>
          <p:nvPr/>
        </p:nvSpPr>
        <p:spPr>
          <a:xfrm>
            <a:off x="627835" y="2920924"/>
            <a:ext cx="10983787"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子网掩码为“</a:t>
            </a:r>
            <a:r>
              <a:rPr lang="en-US" altLang="zh-CN" sz="2400" dirty="0">
                <a:solidFill>
                  <a:srgbClr val="1353A2"/>
                </a:solidFill>
                <a:latin typeface="微软雅黑" pitchFamily="34" charset="-122"/>
                <a:ea typeface="微软雅黑" pitchFamily="34" charset="-122"/>
              </a:rPr>
              <a:t>11111111.11111111.</a:t>
            </a:r>
            <a:r>
              <a:rPr lang="en-US" altLang="zh-CN" sz="2400" dirty="0">
                <a:solidFill>
                  <a:srgbClr val="FF0000"/>
                </a:solidFill>
                <a:latin typeface="微软雅黑" pitchFamily="34" charset="-122"/>
                <a:ea typeface="微软雅黑" pitchFamily="34" charset="-122"/>
              </a:rPr>
              <a:t>11</a:t>
            </a:r>
            <a:r>
              <a:rPr lang="en-US" altLang="zh-CN" sz="2400" dirty="0">
                <a:solidFill>
                  <a:srgbClr val="1353A2"/>
                </a:solidFill>
                <a:latin typeface="微软雅黑" pitchFamily="34" charset="-122"/>
                <a:ea typeface="微软雅黑" pitchFamily="34" charset="-122"/>
              </a:rPr>
              <a:t>000000.00000000”</a:t>
            </a:r>
            <a:r>
              <a:rPr lang="zh-CN" altLang="en-US" sz="2400" dirty="0">
                <a:solidFill>
                  <a:srgbClr val="1353A2"/>
                </a:solidFill>
                <a:latin typeface="微软雅黑" pitchFamily="34" charset="-122"/>
                <a:ea typeface="微软雅黑" pitchFamily="34" charset="-122"/>
              </a:rPr>
              <a:t>，即“</a:t>
            </a:r>
            <a:r>
              <a:rPr lang="en-US" altLang="zh-CN" sz="2400" dirty="0">
                <a:solidFill>
                  <a:srgbClr val="1353A2"/>
                </a:solidFill>
                <a:latin typeface="微软雅黑" pitchFamily="34" charset="-122"/>
                <a:ea typeface="微软雅黑" pitchFamily="34" charset="-122"/>
              </a:rPr>
              <a:t>255.255.192.0”</a:t>
            </a:r>
            <a:r>
              <a:rPr lang="zh-CN" altLang="en-US" sz="2400" dirty="0">
                <a:solidFill>
                  <a:srgbClr val="1353A2"/>
                </a:solidFill>
                <a:latin typeface="微软雅黑" pitchFamily="34" charset="-122"/>
                <a:ea typeface="微软雅黑" pitchFamily="34" charset="-122"/>
              </a:rPr>
              <a:t>。此时得到的四个子网的</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地址取值范围分别如下：</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192.93.54.0</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范围：</a:t>
            </a:r>
            <a:r>
              <a:rPr lang="en-US" altLang="zh-CN" sz="2400" dirty="0">
                <a:solidFill>
                  <a:srgbClr val="1353A2"/>
                </a:solidFill>
                <a:latin typeface="微软雅黑" pitchFamily="34" charset="-122"/>
                <a:ea typeface="微软雅黑" pitchFamily="34" charset="-122"/>
              </a:rPr>
              <a:t>192.93.54.1~192.93.54.62</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192.93.54.64</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范围：</a:t>
            </a:r>
            <a:r>
              <a:rPr lang="en-US" altLang="zh-CN" sz="2400" dirty="0">
                <a:solidFill>
                  <a:srgbClr val="1353A2"/>
                </a:solidFill>
                <a:latin typeface="微软雅黑" pitchFamily="34" charset="-122"/>
                <a:ea typeface="微软雅黑" pitchFamily="34" charset="-122"/>
              </a:rPr>
              <a:t>192.193.54.65~192.93.54.126</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192.93.54.128</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范围：</a:t>
            </a:r>
            <a:r>
              <a:rPr lang="en-US" altLang="zh-CN" sz="2400" dirty="0">
                <a:solidFill>
                  <a:srgbClr val="1353A2"/>
                </a:solidFill>
                <a:latin typeface="微软雅黑" pitchFamily="34" charset="-122"/>
                <a:ea typeface="微软雅黑" pitchFamily="34" charset="-122"/>
              </a:rPr>
              <a:t>192.193.54.129~192.93.54.190</a:t>
            </a:r>
            <a:r>
              <a:rPr lang="zh-CN" altLang="en-US" sz="2400" dirty="0">
                <a:solidFill>
                  <a:srgbClr val="1353A2"/>
                </a:solidFill>
                <a:latin typeface="微软雅黑" pitchFamily="34" charset="-122"/>
                <a:ea typeface="微软雅黑" pitchFamily="34" charset="-122"/>
              </a:rPr>
              <a:t>。</a:t>
            </a:r>
            <a:endParaRPr lang="en-US" altLang="zh-CN" sz="2400" dirty="0">
              <a:solidFill>
                <a:srgbClr val="1353A2"/>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192.93.54.192</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IP</a:t>
            </a:r>
            <a:r>
              <a:rPr lang="zh-CN" altLang="en-US" sz="2400" dirty="0">
                <a:solidFill>
                  <a:srgbClr val="1353A2"/>
                </a:solidFill>
                <a:latin typeface="微软雅黑" pitchFamily="34" charset="-122"/>
                <a:ea typeface="微软雅黑" pitchFamily="34" charset="-122"/>
              </a:rPr>
              <a:t>范围：</a:t>
            </a:r>
            <a:r>
              <a:rPr lang="en-US" altLang="zh-CN" sz="2400" dirty="0">
                <a:solidFill>
                  <a:srgbClr val="1353A2"/>
                </a:solidFill>
                <a:latin typeface="微软雅黑" pitchFamily="34" charset="-122"/>
                <a:ea typeface="微软雅黑" pitchFamily="34" charset="-122"/>
              </a:rPr>
              <a:t>192.193.54.193~192.93.54.254</a:t>
            </a:r>
            <a:r>
              <a:rPr lang="zh-CN" altLang="en-US" sz="2400" dirty="0">
                <a:solidFill>
                  <a:srgbClr val="1353A2"/>
                </a:solidFill>
                <a:latin typeface="微软雅黑" pitchFamily="34" charset="-122"/>
                <a:ea typeface="微软雅黑" pitchFamily="34" charset="-122"/>
              </a:rPr>
              <a:t>。</a:t>
            </a:r>
          </a:p>
        </p:txBody>
      </p:sp>
      <p:sp>
        <p:nvSpPr>
          <p:cNvPr id="5" name="矩形 4"/>
          <p:cNvSpPr/>
          <p:nvPr/>
        </p:nvSpPr>
        <p:spPr>
          <a:xfrm>
            <a:off x="627836" y="2339867"/>
            <a:ext cx="10983787"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示例</a:t>
            </a:r>
            <a:r>
              <a:rPr lang="en-US" altLang="zh-CN" sz="2400" dirty="0">
                <a:solidFill>
                  <a:srgbClr val="1353A2"/>
                </a:solidFill>
                <a:latin typeface="微软雅黑" pitchFamily="34" charset="-122"/>
                <a:ea typeface="微软雅黑" pitchFamily="34" charset="-122"/>
              </a:rPr>
              <a:t>1</a:t>
            </a:r>
            <a:r>
              <a:rPr lang="zh-CN" altLang="en-US" sz="2400" dirty="0">
                <a:solidFill>
                  <a:srgbClr val="1353A2"/>
                </a:solidFill>
                <a:latin typeface="微软雅黑" pitchFamily="34" charset="-122"/>
                <a:ea typeface="微软雅黑" pitchFamily="34" charset="-122"/>
              </a:rPr>
              <a:t>：将</a:t>
            </a: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类网络</a:t>
            </a:r>
            <a:r>
              <a:rPr lang="en-US" altLang="zh-CN" sz="2400" dirty="0">
                <a:solidFill>
                  <a:srgbClr val="1353A2"/>
                </a:solidFill>
                <a:latin typeface="微软雅黑" pitchFamily="34" charset="-122"/>
                <a:ea typeface="微软雅黑" pitchFamily="34" charset="-122"/>
              </a:rPr>
              <a:t>192.93.54.0</a:t>
            </a:r>
            <a:r>
              <a:rPr lang="zh-CN" altLang="en-US" sz="2400" dirty="0">
                <a:solidFill>
                  <a:srgbClr val="1353A2"/>
                </a:solidFill>
                <a:latin typeface="微软雅黑" pitchFamily="34" charset="-122"/>
                <a:ea typeface="微软雅黑" pitchFamily="34" charset="-122"/>
              </a:rPr>
              <a:t>划分为</a:t>
            </a:r>
            <a:r>
              <a:rPr lang="en-US" altLang="zh-CN" sz="2400" dirty="0">
                <a:solidFill>
                  <a:srgbClr val="1353A2"/>
                </a:solidFill>
                <a:latin typeface="微软雅黑" pitchFamily="34" charset="-122"/>
                <a:ea typeface="微软雅黑" pitchFamily="34" charset="-122"/>
              </a:rPr>
              <a:t>4</a:t>
            </a:r>
            <a:r>
              <a:rPr lang="zh-CN" altLang="en-US" sz="2400" dirty="0">
                <a:solidFill>
                  <a:srgbClr val="1353A2"/>
                </a:solidFill>
                <a:latin typeface="微软雅黑" pitchFamily="34" charset="-122"/>
                <a:ea typeface="微软雅黑" pitchFamily="34" charset="-122"/>
              </a:rPr>
              <a:t>个子网。</a:t>
            </a:r>
            <a:endParaRPr lang="en-US" altLang="zh-CN" sz="2400" dirty="0">
              <a:solidFill>
                <a:srgbClr val="1353A2"/>
              </a:solidFill>
              <a:latin typeface="微软雅黑" pitchFamily="34" charset="-122"/>
              <a:ea typeface="微软雅黑" pitchFamily="34" charset="-122"/>
            </a:endParaRP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2.5.2 </a:t>
            </a:r>
            <a:r>
              <a:rPr lang="zh-CN" altLang="en-US" sz="3200" dirty="0">
                <a:solidFill>
                  <a:srgbClr val="1353A2"/>
                </a:solidFill>
                <a:latin typeface="微软雅黑" pitchFamily="34" charset="-122"/>
                <a:ea typeface="微软雅黑" pitchFamily="34" charset="-122"/>
              </a:rPr>
              <a:t>子网掩码</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01849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27838" y="1192493"/>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子网掩码通常应用于网络搭建中，申请到网络号之后，用户可利用子网掩码将该网络号标识的网络划分为多个子网。</a:t>
            </a:r>
            <a:endParaRPr lang="en-US" altLang="zh-CN" sz="2400" dirty="0">
              <a:solidFill>
                <a:srgbClr val="1353A2"/>
              </a:solidFill>
              <a:latin typeface="微软雅黑" pitchFamily="34" charset="-122"/>
              <a:ea typeface="微软雅黑" pitchFamily="34" charset="-122"/>
            </a:endParaRPr>
          </a:p>
        </p:txBody>
      </p:sp>
      <p:sp>
        <p:nvSpPr>
          <p:cNvPr id="11" name="矩形 10"/>
          <p:cNvSpPr/>
          <p:nvPr/>
        </p:nvSpPr>
        <p:spPr>
          <a:xfrm>
            <a:off x="627834" y="3910481"/>
            <a:ext cx="10983787"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192.93.54.0</a:t>
            </a:r>
            <a:r>
              <a:rPr lang="zh-CN" altLang="en-US" sz="2400" dirty="0">
                <a:solidFill>
                  <a:srgbClr val="1353A2"/>
                </a:solidFill>
                <a:latin typeface="微软雅黑" pitchFamily="34" charset="-122"/>
                <a:ea typeface="微软雅黑" pitchFamily="34" charset="-122"/>
              </a:rPr>
              <a:t>。子网掩码：</a:t>
            </a:r>
            <a:r>
              <a:rPr lang="en-US" altLang="zh-CN" sz="2400" dirty="0">
                <a:solidFill>
                  <a:srgbClr val="1353A2"/>
                </a:solidFill>
                <a:latin typeface="微软雅黑" pitchFamily="34" charset="-122"/>
                <a:ea typeface="微软雅黑" pitchFamily="34" charset="-122"/>
              </a:rPr>
              <a:t>255.255.255.128</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192.93.54.128</a:t>
            </a:r>
            <a:r>
              <a:rPr lang="zh-CN" altLang="en-US" sz="2400" dirty="0">
                <a:solidFill>
                  <a:srgbClr val="1353A2"/>
                </a:solidFill>
                <a:latin typeface="微软雅黑" pitchFamily="34" charset="-122"/>
                <a:ea typeface="微软雅黑" pitchFamily="34" charset="-122"/>
              </a:rPr>
              <a:t>。子网掩码：</a:t>
            </a:r>
            <a:r>
              <a:rPr lang="en-US" altLang="zh-CN" sz="2400" dirty="0">
                <a:solidFill>
                  <a:srgbClr val="1353A2"/>
                </a:solidFill>
                <a:latin typeface="微软雅黑" pitchFamily="34" charset="-122"/>
                <a:ea typeface="微软雅黑" pitchFamily="34" charset="-122"/>
              </a:rPr>
              <a:t>255.255.255.192</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网络号：</a:t>
            </a:r>
            <a:r>
              <a:rPr lang="en-US" altLang="zh-CN" sz="2400" dirty="0">
                <a:solidFill>
                  <a:srgbClr val="1353A2"/>
                </a:solidFill>
                <a:latin typeface="微软雅黑" pitchFamily="34" charset="-122"/>
                <a:ea typeface="微软雅黑" pitchFamily="34" charset="-122"/>
              </a:rPr>
              <a:t>192.93.54.192</a:t>
            </a:r>
            <a:r>
              <a:rPr lang="zh-CN" altLang="en-US" sz="2400" dirty="0">
                <a:solidFill>
                  <a:srgbClr val="1353A2"/>
                </a:solidFill>
                <a:latin typeface="微软雅黑" pitchFamily="34" charset="-122"/>
                <a:ea typeface="微软雅黑" pitchFamily="34" charset="-122"/>
              </a:rPr>
              <a:t>。子网掩码：</a:t>
            </a:r>
            <a:r>
              <a:rPr lang="en-US" altLang="zh-CN" sz="2400" dirty="0">
                <a:solidFill>
                  <a:srgbClr val="1353A2"/>
                </a:solidFill>
                <a:latin typeface="微软雅黑" pitchFamily="34" charset="-122"/>
                <a:ea typeface="微软雅黑" pitchFamily="34" charset="-122"/>
              </a:rPr>
              <a:t>255.255.255.224</a:t>
            </a:r>
            <a:r>
              <a:rPr lang="zh-CN" altLang="en-US" sz="2400" dirty="0">
                <a:solidFill>
                  <a:srgbClr val="1353A2"/>
                </a:solidFill>
                <a:latin typeface="微软雅黑" pitchFamily="34" charset="-122"/>
                <a:ea typeface="微软雅黑" pitchFamily="34" charset="-122"/>
              </a:rPr>
              <a:t>。</a:t>
            </a:r>
          </a:p>
        </p:txBody>
      </p:sp>
      <p:sp>
        <p:nvSpPr>
          <p:cNvPr id="5" name="矩形 4"/>
          <p:cNvSpPr/>
          <p:nvPr/>
        </p:nvSpPr>
        <p:spPr>
          <a:xfrm>
            <a:off x="627836" y="2339867"/>
            <a:ext cx="1098378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示例</a:t>
            </a:r>
            <a:r>
              <a:rPr lang="en-US" altLang="zh-CN" sz="2400" dirty="0">
                <a:solidFill>
                  <a:srgbClr val="1353A2"/>
                </a:solidFill>
                <a:latin typeface="微软雅黑" pitchFamily="34" charset="-122"/>
                <a:ea typeface="微软雅黑" pitchFamily="34" charset="-122"/>
              </a:rPr>
              <a:t>2</a:t>
            </a:r>
            <a:r>
              <a:rPr lang="zh-CN" altLang="en-US" sz="2400" dirty="0">
                <a:solidFill>
                  <a:srgbClr val="1353A2"/>
                </a:solidFill>
                <a:latin typeface="微软雅黑" pitchFamily="34" charset="-122"/>
                <a:ea typeface="微软雅黑" pitchFamily="34" charset="-122"/>
              </a:rPr>
              <a:t>：将</a:t>
            </a: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类网络</a:t>
            </a:r>
            <a:r>
              <a:rPr lang="en-US" altLang="zh-CN" sz="2400" dirty="0">
                <a:solidFill>
                  <a:srgbClr val="1353A2"/>
                </a:solidFill>
                <a:latin typeface="微软雅黑" pitchFamily="34" charset="-122"/>
                <a:ea typeface="微软雅黑" pitchFamily="34" charset="-122"/>
              </a:rPr>
              <a:t>192.93.54.0</a:t>
            </a:r>
            <a:r>
              <a:rPr lang="zh-CN" altLang="en-US" sz="2400" dirty="0">
                <a:solidFill>
                  <a:srgbClr val="1353A2"/>
                </a:solidFill>
                <a:latin typeface="微软雅黑" pitchFamily="34" charset="-122"/>
                <a:ea typeface="微软雅黑" pitchFamily="34" charset="-122"/>
              </a:rPr>
              <a:t>划分为</a:t>
            </a:r>
            <a:r>
              <a:rPr lang="en-US" altLang="zh-CN" sz="2400" dirty="0">
                <a:solidFill>
                  <a:srgbClr val="1353A2"/>
                </a:solidFill>
                <a:latin typeface="微软雅黑" pitchFamily="34" charset="-122"/>
                <a:ea typeface="微软雅黑" pitchFamily="34" charset="-122"/>
              </a:rPr>
              <a:t>3</a:t>
            </a:r>
            <a:r>
              <a:rPr lang="zh-CN" altLang="en-US" sz="2400" dirty="0">
                <a:solidFill>
                  <a:srgbClr val="1353A2"/>
                </a:solidFill>
                <a:latin typeface="微软雅黑" pitchFamily="34" charset="-122"/>
                <a:ea typeface="微软雅黑" pitchFamily="34" charset="-122"/>
              </a:rPr>
              <a:t>个不等长的子网，要求第一个子网需能容纳</a:t>
            </a:r>
            <a:r>
              <a:rPr lang="en-US" altLang="zh-CN" sz="2400" dirty="0">
                <a:solidFill>
                  <a:srgbClr val="1353A2"/>
                </a:solidFill>
                <a:latin typeface="微软雅黑" pitchFamily="34" charset="-122"/>
                <a:ea typeface="微软雅黑" pitchFamily="34" charset="-122"/>
              </a:rPr>
              <a:t>100</a:t>
            </a:r>
            <a:r>
              <a:rPr lang="zh-CN" altLang="en-US" sz="2400" dirty="0">
                <a:solidFill>
                  <a:srgbClr val="1353A2"/>
                </a:solidFill>
                <a:latin typeface="微软雅黑" pitchFamily="34" charset="-122"/>
                <a:ea typeface="微软雅黑" pitchFamily="34" charset="-122"/>
              </a:rPr>
              <a:t>台主机，第二个子网需能容纳</a:t>
            </a:r>
            <a:r>
              <a:rPr lang="en-US" altLang="zh-CN" sz="2400" dirty="0">
                <a:solidFill>
                  <a:srgbClr val="1353A2"/>
                </a:solidFill>
                <a:latin typeface="微软雅黑" pitchFamily="34" charset="-122"/>
                <a:ea typeface="微软雅黑" pitchFamily="34" charset="-122"/>
              </a:rPr>
              <a:t>50</a:t>
            </a:r>
            <a:r>
              <a:rPr lang="zh-CN" altLang="en-US" sz="2400" dirty="0">
                <a:solidFill>
                  <a:srgbClr val="1353A2"/>
                </a:solidFill>
                <a:latin typeface="微软雅黑" pitchFamily="34" charset="-122"/>
                <a:ea typeface="微软雅黑" pitchFamily="34" charset="-122"/>
              </a:rPr>
              <a:t>台主机，第三个子网需能容纳</a:t>
            </a:r>
            <a:r>
              <a:rPr lang="en-US" altLang="zh-CN" sz="2400" dirty="0">
                <a:solidFill>
                  <a:srgbClr val="1353A2"/>
                </a:solidFill>
                <a:latin typeface="微软雅黑" pitchFamily="34" charset="-122"/>
                <a:ea typeface="微软雅黑" pitchFamily="34" charset="-122"/>
              </a:rPr>
              <a:t>25</a:t>
            </a:r>
            <a:r>
              <a:rPr lang="zh-CN" altLang="en-US" sz="2400" dirty="0">
                <a:solidFill>
                  <a:srgbClr val="1353A2"/>
                </a:solidFill>
                <a:latin typeface="微软雅黑" pitchFamily="34" charset="-122"/>
                <a:ea typeface="微软雅黑" pitchFamily="34" charset="-122"/>
              </a:rPr>
              <a:t>台主机。</a:t>
            </a:r>
            <a:endParaRPr lang="en-US" altLang="zh-CN" sz="2400" dirty="0">
              <a:solidFill>
                <a:srgbClr val="1353A2"/>
              </a:solidFill>
              <a:latin typeface="微软雅黑" pitchFamily="34" charset="-122"/>
              <a:ea typeface="微软雅黑" pitchFamily="34" charset="-122"/>
            </a:endParaRP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2.5.2 </a:t>
            </a:r>
            <a:r>
              <a:rPr lang="zh-CN" altLang="en-US" sz="3200" dirty="0">
                <a:solidFill>
                  <a:srgbClr val="1353A2"/>
                </a:solidFill>
                <a:latin typeface="微软雅黑" pitchFamily="34" charset="-122"/>
                <a:ea typeface="微软雅黑" pitchFamily="34" charset="-122"/>
              </a:rPr>
              <a:t>子网掩码</a:t>
            </a:r>
            <a:endParaRPr lang="zh-CN" altLang="en-US" sz="3200" kern="1200" dirty="0">
              <a:solidFill>
                <a:srgbClr val="1353A2"/>
              </a:solidFill>
              <a:latin typeface="微软雅黑" pitchFamily="34" charset="-122"/>
              <a:ea typeface="微软雅黑" pitchFamily="34" charset="-122"/>
            </a:endParaRPr>
          </a:p>
        </p:txBody>
      </p:sp>
      <p:cxnSp>
        <p:nvCxnSpPr>
          <p:cNvPr id="4" name="直接连接符 3"/>
          <p:cNvCxnSpPr/>
          <p:nvPr/>
        </p:nvCxnSpPr>
        <p:spPr>
          <a:xfrm>
            <a:off x="9356942" y="2868460"/>
            <a:ext cx="15908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标注 6"/>
          <p:cNvSpPr/>
          <p:nvPr/>
        </p:nvSpPr>
        <p:spPr>
          <a:xfrm>
            <a:off x="9807879" y="3607496"/>
            <a:ext cx="1603332" cy="576197"/>
          </a:xfrm>
          <a:prstGeom prst="wedgeRectCallout">
            <a:avLst>
              <a:gd name="adj1" fmla="val -39583"/>
              <a:gd name="adj2" fmla="val -170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至少</a:t>
            </a:r>
            <a:r>
              <a:rPr lang="en-US" altLang="zh-CN" dirty="0"/>
              <a:t>126</a:t>
            </a:r>
            <a:r>
              <a:rPr lang="zh-CN" altLang="en-US" dirty="0"/>
              <a:t>个主机位</a:t>
            </a:r>
          </a:p>
        </p:txBody>
      </p:sp>
      <p:cxnSp>
        <p:nvCxnSpPr>
          <p:cNvPr id="12" name="直接连接符 11"/>
          <p:cNvCxnSpPr/>
          <p:nvPr/>
        </p:nvCxnSpPr>
        <p:spPr>
          <a:xfrm>
            <a:off x="3312205" y="3471797"/>
            <a:ext cx="15908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标注 12"/>
          <p:cNvSpPr/>
          <p:nvPr/>
        </p:nvSpPr>
        <p:spPr>
          <a:xfrm>
            <a:off x="6119731" y="1815861"/>
            <a:ext cx="1603332" cy="576197"/>
          </a:xfrm>
          <a:prstGeom prst="wedgeRectCallout">
            <a:avLst>
              <a:gd name="adj1" fmla="val -130208"/>
              <a:gd name="adj2" fmla="val 223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至少</a:t>
            </a:r>
            <a:r>
              <a:rPr lang="en-US" altLang="zh-CN" dirty="0"/>
              <a:t>62</a:t>
            </a:r>
            <a:r>
              <a:rPr lang="zh-CN" altLang="en-US" dirty="0"/>
              <a:t>个主机位</a:t>
            </a:r>
          </a:p>
        </p:txBody>
      </p:sp>
      <p:cxnSp>
        <p:nvCxnSpPr>
          <p:cNvPr id="14" name="直接连接符 13"/>
          <p:cNvCxnSpPr/>
          <p:nvPr/>
        </p:nvCxnSpPr>
        <p:spPr>
          <a:xfrm>
            <a:off x="7607359" y="3453006"/>
            <a:ext cx="15908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标注 14"/>
          <p:cNvSpPr/>
          <p:nvPr/>
        </p:nvSpPr>
        <p:spPr>
          <a:xfrm>
            <a:off x="8845463" y="4336093"/>
            <a:ext cx="1603332" cy="576197"/>
          </a:xfrm>
          <a:prstGeom prst="wedgeRectCallout">
            <a:avLst>
              <a:gd name="adj1" fmla="val -55989"/>
              <a:gd name="adj2" fmla="val -1896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至少</a:t>
            </a:r>
            <a:r>
              <a:rPr lang="en-US" altLang="zh-CN" dirty="0"/>
              <a:t>30</a:t>
            </a:r>
            <a:r>
              <a:rPr lang="zh-CN" altLang="en-US" dirty="0"/>
              <a:t>个主机位</a:t>
            </a:r>
          </a:p>
        </p:txBody>
      </p:sp>
    </p:spTree>
    <p:custDataLst>
      <p:tags r:id="rId1"/>
    </p:custDataLst>
    <p:extLst>
      <p:ext uri="{BB962C8B-B14F-4D97-AF65-F5344CB8AC3E}">
        <p14:creationId xmlns:p14="http://schemas.microsoft.com/office/powerpoint/2010/main" val="94481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fade">
                                      <p:cBhvr>
                                        <p:cTn id="39" dur="500"/>
                                        <p:tgtEl>
                                          <p:spTgt spid="1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xEl>
                                              <p:pRg st="1" end="1"/>
                                            </p:txEl>
                                          </p:spTgt>
                                        </p:tgtEl>
                                        <p:attrNameLst>
                                          <p:attrName>style.visibility</p:attrName>
                                        </p:attrNameLst>
                                      </p:cBhvr>
                                      <p:to>
                                        <p:strVal val="visible"/>
                                      </p:to>
                                    </p:set>
                                    <p:animEffect transition="in" filter="fade">
                                      <p:cBhvr>
                                        <p:cTn id="44" dur="500"/>
                                        <p:tgtEl>
                                          <p:spTgt spid="1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Effect transition="in" filter="fade">
                                      <p:cBhvr>
                                        <p:cTn id="49"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5" grpId="0"/>
      <p:bldP spid="7"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40784" y="2276872"/>
            <a:ext cx="10658109"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采用分层的体系结构描述网络有以下优点。</a:t>
            </a:r>
          </a:p>
          <a:p>
            <a:r>
              <a:rPr lang="zh-CN" altLang="zh-CN" sz="2400" dirty="0"/>
              <a:t>（</a:t>
            </a:r>
            <a:r>
              <a:rPr lang="en-US" altLang="zh-CN" sz="2400" dirty="0"/>
              <a:t>1</a:t>
            </a:r>
            <a:r>
              <a:rPr lang="zh-CN" altLang="zh-CN" sz="2400" dirty="0"/>
              <a:t>）</a:t>
            </a:r>
            <a:r>
              <a:rPr lang="zh-CN" altLang="zh-CN" sz="2400" dirty="0">
                <a:solidFill>
                  <a:srgbClr val="FF0000"/>
                </a:solidFill>
              </a:rPr>
              <a:t>有利于标准化的促进</a:t>
            </a:r>
            <a:r>
              <a:rPr lang="zh-CN" altLang="zh-CN" sz="2400" dirty="0"/>
              <a:t>。网络分层后可有针对性地为各层制定协议，网络使用的协议随着层次的划分被分割，每层的协议只需对该层的功能与提供的服务进行规定。</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、分层的优点</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2527543525"/>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27838" y="1192493"/>
            <a:ext cx="1098378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子网掩码通常应用于网络搭建中，申请到网络号之后，用户可利用子网掩码将该网络号标识的网络划分为多个子网。</a:t>
            </a:r>
            <a:endParaRPr lang="en-US" altLang="zh-CN" sz="2400" dirty="0">
              <a:solidFill>
                <a:srgbClr val="1353A2"/>
              </a:solidFill>
              <a:latin typeface="微软雅黑" pitchFamily="34" charset="-122"/>
              <a:ea typeface="微软雅黑" pitchFamily="34" charset="-122"/>
            </a:endParaRPr>
          </a:p>
        </p:txBody>
      </p:sp>
      <p:sp>
        <p:nvSpPr>
          <p:cNvPr id="11" name="矩形 10"/>
          <p:cNvSpPr/>
          <p:nvPr/>
        </p:nvSpPr>
        <p:spPr>
          <a:xfrm>
            <a:off x="627833" y="3906702"/>
            <a:ext cx="10983787"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子网一：</a:t>
            </a:r>
            <a:r>
              <a:rPr lang="en-US" altLang="zh-CN" sz="2400" dirty="0">
                <a:solidFill>
                  <a:srgbClr val="1353A2"/>
                </a:solidFill>
                <a:latin typeface="微软雅黑" pitchFamily="34" charset="-122"/>
                <a:ea typeface="微软雅黑" pitchFamily="34" charset="-122"/>
              </a:rPr>
              <a:t>192.93.54.1~192.93.54.126</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子网二：</a:t>
            </a:r>
            <a:r>
              <a:rPr lang="en-US" altLang="zh-CN" sz="2400" dirty="0">
                <a:solidFill>
                  <a:srgbClr val="1353A2"/>
                </a:solidFill>
                <a:latin typeface="微软雅黑" pitchFamily="34" charset="-122"/>
                <a:ea typeface="微软雅黑" pitchFamily="34" charset="-122"/>
              </a:rPr>
              <a:t>192.93.54.129~192.93.54.190</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Clr>
                <a:schemeClr val="bg1">
                  <a:lumMod val="50000"/>
                </a:schemeClr>
              </a:buClr>
              <a:buFont typeface="Wingdings" panose="05000000000000000000" pitchFamily="2" charset="2"/>
              <a:buChar char="l"/>
            </a:pPr>
            <a:r>
              <a:rPr lang="zh-CN" altLang="en-US" sz="2400" dirty="0">
                <a:solidFill>
                  <a:srgbClr val="1353A2"/>
                </a:solidFill>
                <a:latin typeface="微软雅黑" pitchFamily="34" charset="-122"/>
                <a:ea typeface="微软雅黑" pitchFamily="34" charset="-122"/>
              </a:rPr>
              <a:t>子网三：</a:t>
            </a:r>
            <a:r>
              <a:rPr lang="en-US" altLang="zh-CN" sz="2400" dirty="0">
                <a:solidFill>
                  <a:srgbClr val="1353A2"/>
                </a:solidFill>
                <a:latin typeface="微软雅黑" pitchFamily="34" charset="-122"/>
                <a:ea typeface="微软雅黑" pitchFamily="34" charset="-122"/>
              </a:rPr>
              <a:t>192.93.54.193~192.93.54.222</a:t>
            </a:r>
            <a:r>
              <a:rPr lang="zh-CN" altLang="en-US" sz="2400" dirty="0">
                <a:solidFill>
                  <a:srgbClr val="1353A2"/>
                </a:solidFill>
                <a:latin typeface="微软雅黑" pitchFamily="34" charset="-122"/>
                <a:ea typeface="微软雅黑" pitchFamily="34" charset="-122"/>
              </a:rPr>
              <a:t>。</a:t>
            </a:r>
          </a:p>
        </p:txBody>
      </p:sp>
      <p:sp>
        <p:nvSpPr>
          <p:cNvPr id="5" name="矩形 4"/>
          <p:cNvSpPr/>
          <p:nvPr/>
        </p:nvSpPr>
        <p:spPr>
          <a:xfrm>
            <a:off x="627836" y="2339867"/>
            <a:ext cx="1098378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buClr>
                <a:schemeClr val="bg1">
                  <a:lumMod val="50000"/>
                </a:schemeClr>
              </a:buClr>
            </a:pPr>
            <a:r>
              <a:rPr lang="zh-CN" altLang="en-US" sz="2400" dirty="0">
                <a:solidFill>
                  <a:srgbClr val="1353A2"/>
                </a:solidFill>
                <a:latin typeface="微软雅黑" pitchFamily="34" charset="-122"/>
                <a:ea typeface="微软雅黑" pitchFamily="34" charset="-122"/>
              </a:rPr>
              <a:t>示例</a:t>
            </a:r>
            <a:r>
              <a:rPr lang="en-US" altLang="zh-CN" sz="2400" dirty="0">
                <a:solidFill>
                  <a:srgbClr val="1353A2"/>
                </a:solidFill>
                <a:latin typeface="微软雅黑" pitchFamily="34" charset="-122"/>
                <a:ea typeface="微软雅黑" pitchFamily="34" charset="-122"/>
              </a:rPr>
              <a:t>2</a:t>
            </a:r>
            <a:r>
              <a:rPr lang="zh-CN" altLang="en-US" sz="2400" dirty="0">
                <a:solidFill>
                  <a:srgbClr val="1353A2"/>
                </a:solidFill>
                <a:latin typeface="微软雅黑" pitchFamily="34" charset="-122"/>
                <a:ea typeface="微软雅黑" pitchFamily="34" charset="-122"/>
              </a:rPr>
              <a:t>：将</a:t>
            </a:r>
            <a:r>
              <a:rPr lang="en-US" altLang="zh-CN" sz="2400" dirty="0">
                <a:solidFill>
                  <a:srgbClr val="1353A2"/>
                </a:solidFill>
                <a:latin typeface="微软雅黑" pitchFamily="34" charset="-122"/>
                <a:ea typeface="微软雅黑" pitchFamily="34" charset="-122"/>
              </a:rPr>
              <a:t>C</a:t>
            </a:r>
            <a:r>
              <a:rPr lang="zh-CN" altLang="en-US" sz="2400" dirty="0">
                <a:solidFill>
                  <a:srgbClr val="1353A2"/>
                </a:solidFill>
                <a:latin typeface="微软雅黑" pitchFamily="34" charset="-122"/>
                <a:ea typeface="微软雅黑" pitchFamily="34" charset="-122"/>
              </a:rPr>
              <a:t>类网络</a:t>
            </a:r>
            <a:r>
              <a:rPr lang="en-US" altLang="zh-CN" sz="2400" dirty="0">
                <a:solidFill>
                  <a:srgbClr val="1353A2"/>
                </a:solidFill>
                <a:latin typeface="微软雅黑" pitchFamily="34" charset="-122"/>
                <a:ea typeface="微软雅黑" pitchFamily="34" charset="-122"/>
              </a:rPr>
              <a:t>192.93.54.0</a:t>
            </a:r>
            <a:r>
              <a:rPr lang="zh-CN" altLang="en-US" sz="2400" dirty="0">
                <a:solidFill>
                  <a:srgbClr val="1353A2"/>
                </a:solidFill>
                <a:latin typeface="微软雅黑" pitchFamily="34" charset="-122"/>
                <a:ea typeface="微软雅黑" pitchFamily="34" charset="-122"/>
              </a:rPr>
              <a:t>划分为</a:t>
            </a:r>
            <a:r>
              <a:rPr lang="en-US" altLang="zh-CN" sz="2400" dirty="0">
                <a:solidFill>
                  <a:srgbClr val="1353A2"/>
                </a:solidFill>
                <a:latin typeface="微软雅黑" pitchFamily="34" charset="-122"/>
                <a:ea typeface="微软雅黑" pitchFamily="34" charset="-122"/>
              </a:rPr>
              <a:t>3</a:t>
            </a:r>
            <a:r>
              <a:rPr lang="zh-CN" altLang="en-US" sz="2400" dirty="0">
                <a:solidFill>
                  <a:srgbClr val="1353A2"/>
                </a:solidFill>
                <a:latin typeface="微软雅黑" pitchFamily="34" charset="-122"/>
                <a:ea typeface="微软雅黑" pitchFamily="34" charset="-122"/>
              </a:rPr>
              <a:t>个不等长的子网，要求第一个子网需能容纳</a:t>
            </a:r>
            <a:r>
              <a:rPr lang="en-US" altLang="zh-CN" sz="2400" dirty="0">
                <a:solidFill>
                  <a:srgbClr val="1353A2"/>
                </a:solidFill>
                <a:latin typeface="微软雅黑" pitchFamily="34" charset="-122"/>
                <a:ea typeface="微软雅黑" pitchFamily="34" charset="-122"/>
              </a:rPr>
              <a:t>100</a:t>
            </a:r>
            <a:r>
              <a:rPr lang="zh-CN" altLang="en-US" sz="2400" dirty="0">
                <a:solidFill>
                  <a:srgbClr val="1353A2"/>
                </a:solidFill>
                <a:latin typeface="微软雅黑" pitchFamily="34" charset="-122"/>
                <a:ea typeface="微软雅黑" pitchFamily="34" charset="-122"/>
              </a:rPr>
              <a:t>台主机，第二个子网需能容纳</a:t>
            </a:r>
            <a:r>
              <a:rPr lang="en-US" altLang="zh-CN" sz="2400" dirty="0">
                <a:solidFill>
                  <a:srgbClr val="1353A2"/>
                </a:solidFill>
                <a:latin typeface="微软雅黑" pitchFamily="34" charset="-122"/>
                <a:ea typeface="微软雅黑" pitchFamily="34" charset="-122"/>
              </a:rPr>
              <a:t>50</a:t>
            </a:r>
            <a:r>
              <a:rPr lang="zh-CN" altLang="en-US" sz="2400" dirty="0">
                <a:solidFill>
                  <a:srgbClr val="1353A2"/>
                </a:solidFill>
                <a:latin typeface="微软雅黑" pitchFamily="34" charset="-122"/>
                <a:ea typeface="微软雅黑" pitchFamily="34" charset="-122"/>
              </a:rPr>
              <a:t>台主机，第三个子网需能容纳</a:t>
            </a:r>
            <a:r>
              <a:rPr lang="en-US" altLang="zh-CN" sz="2400" dirty="0">
                <a:solidFill>
                  <a:srgbClr val="1353A2"/>
                </a:solidFill>
                <a:latin typeface="微软雅黑" pitchFamily="34" charset="-122"/>
                <a:ea typeface="微软雅黑" pitchFamily="34" charset="-122"/>
              </a:rPr>
              <a:t>25</a:t>
            </a:r>
            <a:r>
              <a:rPr lang="zh-CN" altLang="en-US" sz="2400" dirty="0">
                <a:solidFill>
                  <a:srgbClr val="1353A2"/>
                </a:solidFill>
                <a:latin typeface="微软雅黑" pitchFamily="34" charset="-122"/>
                <a:ea typeface="微软雅黑" pitchFamily="34" charset="-122"/>
              </a:rPr>
              <a:t>台主机。</a:t>
            </a:r>
            <a:endParaRPr lang="en-US" altLang="zh-CN" sz="2400" dirty="0">
              <a:solidFill>
                <a:srgbClr val="1353A2"/>
              </a:solidFill>
              <a:latin typeface="微软雅黑" pitchFamily="34" charset="-122"/>
              <a:ea typeface="微软雅黑" pitchFamily="34" charset="-122"/>
            </a:endParaRPr>
          </a:p>
        </p:txBody>
      </p:sp>
      <p:sp>
        <p:nvSpPr>
          <p:cNvPr id="6"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2.5.2 </a:t>
            </a:r>
            <a:r>
              <a:rPr lang="zh-CN" altLang="en-US" sz="3200" dirty="0">
                <a:solidFill>
                  <a:srgbClr val="1353A2"/>
                </a:solidFill>
                <a:latin typeface="微软雅黑" pitchFamily="34" charset="-122"/>
                <a:ea typeface="微软雅黑" pitchFamily="34" charset="-122"/>
              </a:rPr>
              <a:t>子网掩码</a:t>
            </a:r>
            <a:endParaRPr lang="zh-CN" altLang="en-US" sz="3200" kern="1200" dirty="0">
              <a:solidFill>
                <a:srgbClr val="1353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1191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chemeClr val="tx1">
              <a:lumMod val="50000"/>
              <a:lumOff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10549"/>
      </p:ext>
    </p:extLst>
  </p:cSld>
  <p:clrMapOvr>
    <a:masterClrMapping/>
  </p:clrMapOvr>
  <p:transition spd="slow">
    <p:pul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2789" y="1274523"/>
            <a:ext cx="10958734"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ctr">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配置</a:t>
            </a:r>
            <a:r>
              <a:rPr lang="en-US" altLang="zh-CN" sz="2400" dirty="0">
                <a:solidFill>
                  <a:srgbClr val="1353A2"/>
                </a:solidFill>
                <a:latin typeface="微软雅黑" panose="020B0503020204020204" pitchFamily="34" charset="-122"/>
                <a:ea typeface="微软雅黑" panose="020B0503020204020204" pitchFamily="34" charset="-122"/>
              </a:rPr>
              <a:t>IP</a:t>
            </a:r>
            <a:r>
              <a:rPr lang="zh-CN" altLang="en-US" sz="2400" dirty="0">
                <a:solidFill>
                  <a:srgbClr val="1353A2"/>
                </a:solidFill>
                <a:latin typeface="微软雅黑" panose="020B0503020204020204" pitchFamily="34" charset="-122"/>
                <a:ea typeface="微软雅黑" panose="020B0503020204020204" pitchFamily="34" charset="-122"/>
              </a:rPr>
              <a:t>地址</a:t>
            </a:r>
          </a:p>
          <a:p>
            <a:pPr indent="457200">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实验目的：</a:t>
            </a:r>
          </a:p>
          <a:p>
            <a:pPr indent="457200">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1</a:t>
            </a:r>
            <a:r>
              <a:rPr lang="zh-CN" altLang="en-US" sz="2400" dirty="0">
                <a:solidFill>
                  <a:srgbClr val="1353A2"/>
                </a:solidFill>
                <a:latin typeface="微软雅黑" panose="020B0503020204020204" pitchFamily="34" charset="-122"/>
                <a:ea typeface="微软雅黑" panose="020B0503020204020204" pitchFamily="34" charset="-122"/>
              </a:rPr>
              <a:t>）掌握为主机配置动态</a:t>
            </a:r>
            <a:r>
              <a:rPr lang="en-US" altLang="zh-CN" sz="2400" dirty="0">
                <a:solidFill>
                  <a:srgbClr val="1353A2"/>
                </a:solidFill>
                <a:latin typeface="微软雅黑" panose="020B0503020204020204" pitchFamily="34" charset="-122"/>
                <a:ea typeface="微软雅黑" panose="020B0503020204020204" pitchFamily="34" charset="-122"/>
              </a:rPr>
              <a:t>IP</a:t>
            </a:r>
            <a:r>
              <a:rPr lang="zh-CN" altLang="en-US" sz="2400" dirty="0">
                <a:solidFill>
                  <a:srgbClr val="1353A2"/>
                </a:solidFill>
                <a:latin typeface="微软雅黑" panose="020B0503020204020204" pitchFamily="34" charset="-122"/>
                <a:ea typeface="微软雅黑" panose="020B0503020204020204" pitchFamily="34" charset="-122"/>
              </a:rPr>
              <a:t>的方法。</a:t>
            </a:r>
          </a:p>
          <a:p>
            <a:pPr indent="457200">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1353A2"/>
                </a:solidFill>
                <a:latin typeface="微软雅黑" panose="020B0503020204020204" pitchFamily="34" charset="-122"/>
                <a:ea typeface="微软雅黑" panose="020B0503020204020204" pitchFamily="34" charset="-122"/>
              </a:rPr>
              <a:t>2</a:t>
            </a:r>
            <a:r>
              <a:rPr lang="zh-CN" altLang="en-US" sz="2400" dirty="0">
                <a:solidFill>
                  <a:srgbClr val="1353A2"/>
                </a:solidFill>
                <a:latin typeface="微软雅黑" panose="020B0503020204020204" pitchFamily="34" charset="-122"/>
                <a:ea typeface="微软雅黑" panose="020B0503020204020204" pitchFamily="34" charset="-122"/>
              </a:rPr>
              <a:t>）掌握为主机配置静态</a:t>
            </a:r>
            <a:r>
              <a:rPr lang="en-US" altLang="zh-CN" sz="2400" dirty="0">
                <a:solidFill>
                  <a:srgbClr val="1353A2"/>
                </a:solidFill>
                <a:latin typeface="微软雅黑" panose="020B0503020204020204" pitchFamily="34" charset="-122"/>
                <a:ea typeface="微软雅黑" panose="020B0503020204020204" pitchFamily="34" charset="-122"/>
              </a:rPr>
              <a:t>IP</a:t>
            </a:r>
            <a:r>
              <a:rPr lang="zh-CN" altLang="en-US" sz="2400" dirty="0">
                <a:solidFill>
                  <a:srgbClr val="1353A2"/>
                </a:solidFill>
                <a:latin typeface="微软雅黑" panose="020B0503020204020204" pitchFamily="34" charset="-122"/>
                <a:ea typeface="微软雅黑" panose="020B0503020204020204" pitchFamily="34" charset="-122"/>
              </a:rPr>
              <a:t>的方法。</a:t>
            </a:r>
          </a:p>
        </p:txBody>
      </p:sp>
      <p:sp>
        <p:nvSpPr>
          <p:cNvPr id="4"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2.6 </a:t>
            </a:r>
            <a:r>
              <a:rPr lang="zh-CN" altLang="en-US" sz="3200" dirty="0">
                <a:solidFill>
                  <a:srgbClr val="1353A2"/>
                </a:solidFill>
                <a:latin typeface="微软雅黑" pitchFamily="34" charset="-122"/>
                <a:ea typeface="微软雅黑" pitchFamily="34" charset="-122"/>
              </a:rPr>
              <a:t>本章实验</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2720959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365132" y="447215"/>
            <a:ext cx="3167527" cy="646331"/>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3600" kern="1200" dirty="0">
                <a:solidFill>
                  <a:srgbClr val="1353A2"/>
                </a:solidFill>
                <a:latin typeface="微软雅黑" pitchFamily="34" charset="-122"/>
                <a:ea typeface="微软雅黑" pitchFamily="34" charset="-122"/>
                <a:cs typeface="+mn-cs"/>
              </a:rPr>
              <a:t>目录页</a:t>
            </a:r>
          </a:p>
        </p:txBody>
      </p:sp>
      <p:cxnSp>
        <p:nvCxnSpPr>
          <p:cNvPr id="49"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 name="直接连接符 52"/>
          <p:cNvCxnSpPr>
            <a:cxnSpLocks noChangeShapeType="1"/>
          </p:cNvCxnSpPr>
          <p:nvPr/>
        </p:nvCxnSpPr>
        <p:spPr bwMode="auto">
          <a:xfrm>
            <a:off x="9839441" y="6851216"/>
            <a:ext cx="0" cy="32220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52" name="矩形 1"/>
          <p:cNvSpPr>
            <a:spLocks noChangeArrowheads="1"/>
          </p:cNvSpPr>
          <p:nvPr/>
        </p:nvSpPr>
        <p:spPr bwMode="auto">
          <a:xfrm>
            <a:off x="853115" y="1769173"/>
            <a:ext cx="1888804"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chemeClr val="bg1">
                  <a:lumMod val="50000"/>
                </a:schemeClr>
              </a:solidFill>
              <a:latin typeface="Franklin Gothic Medium" pitchFamily="34" charset="0"/>
              <a:ea typeface="+mn-ea"/>
            </a:endParaRPr>
          </a:p>
        </p:txBody>
      </p:sp>
      <p:sp>
        <p:nvSpPr>
          <p:cNvPr id="53" name="矩形 21"/>
          <p:cNvSpPr>
            <a:spLocks noChangeArrowheads="1"/>
          </p:cNvSpPr>
          <p:nvPr/>
        </p:nvSpPr>
        <p:spPr bwMode="auto">
          <a:xfrm>
            <a:off x="2754403" y="1769173"/>
            <a:ext cx="1888803"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59" name="矩形 22"/>
          <p:cNvSpPr>
            <a:spLocks noChangeArrowheads="1"/>
          </p:cNvSpPr>
          <p:nvPr/>
        </p:nvSpPr>
        <p:spPr bwMode="auto">
          <a:xfrm>
            <a:off x="4641822"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62" name="矩形 28"/>
          <p:cNvSpPr>
            <a:spLocks noChangeArrowheads="1"/>
          </p:cNvSpPr>
          <p:nvPr/>
        </p:nvSpPr>
        <p:spPr bwMode="auto">
          <a:xfrm>
            <a:off x="2655709" y="1957880"/>
            <a:ext cx="2033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与</a:t>
            </a:r>
            <a:r>
              <a:rPr lang="en-US" altLang="zh-CN" sz="2000" b="1" dirty="0">
                <a:solidFill>
                  <a:srgbClr val="FFFFFF"/>
                </a:solidFill>
                <a:latin typeface="微软雅黑" pitchFamily="34" charset="-122"/>
                <a:ea typeface="微软雅黑" pitchFamily="34" charset="-122"/>
              </a:rPr>
              <a:t>TCP/IP</a:t>
            </a:r>
            <a:endParaRPr lang="zh-CN" altLang="en-US" sz="2000" b="1" dirty="0">
              <a:solidFill>
                <a:srgbClr val="FFFFFF"/>
              </a:solidFill>
              <a:latin typeface="微软雅黑" pitchFamily="34" charset="-122"/>
              <a:ea typeface="微软雅黑" pitchFamily="34" charset="-122"/>
            </a:endParaRPr>
          </a:p>
        </p:txBody>
      </p:sp>
      <p:sp>
        <p:nvSpPr>
          <p:cNvPr id="65" name="矩形 29"/>
          <p:cNvSpPr>
            <a:spLocks noChangeArrowheads="1"/>
          </p:cNvSpPr>
          <p:nvPr/>
        </p:nvSpPr>
        <p:spPr bwMode="auto">
          <a:xfrm>
            <a:off x="4621262" y="1957880"/>
            <a:ext cx="1871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OSI</a:t>
            </a:r>
            <a:r>
              <a:rPr lang="zh-CN" altLang="en-US" sz="2000" b="1" dirty="0">
                <a:solidFill>
                  <a:srgbClr val="FFFFFF"/>
                </a:solidFill>
                <a:latin typeface="微软雅黑" pitchFamily="34" charset="-122"/>
                <a:ea typeface="微软雅黑" pitchFamily="34" charset="-122"/>
              </a:rPr>
              <a:t>参考模型</a:t>
            </a:r>
          </a:p>
        </p:txBody>
      </p:sp>
      <p:cxnSp>
        <p:nvCxnSpPr>
          <p:cNvPr id="67" name="直接连接符 7167"/>
          <p:cNvCxnSpPr>
            <a:cxnSpLocks noChangeShapeType="1"/>
          </p:cNvCxnSpPr>
          <p:nvPr/>
        </p:nvCxnSpPr>
        <p:spPr bwMode="auto">
          <a:xfrm>
            <a:off x="829010" y="1688477"/>
            <a:ext cx="190178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5" name="直接连接符 7172"/>
          <p:cNvCxnSpPr>
            <a:cxnSpLocks noChangeShapeType="1"/>
          </p:cNvCxnSpPr>
          <p:nvPr/>
        </p:nvCxnSpPr>
        <p:spPr bwMode="auto">
          <a:xfrm>
            <a:off x="829010"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6" name="直接连接符 50"/>
          <p:cNvCxnSpPr>
            <a:cxnSpLocks noChangeShapeType="1"/>
          </p:cNvCxnSpPr>
          <p:nvPr/>
        </p:nvCxnSpPr>
        <p:spPr bwMode="auto">
          <a:xfrm>
            <a:off x="2719479"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8" name="直接连接符 51"/>
          <p:cNvCxnSpPr>
            <a:cxnSpLocks noChangeShapeType="1"/>
          </p:cNvCxnSpPr>
          <p:nvPr/>
        </p:nvCxnSpPr>
        <p:spPr bwMode="auto">
          <a:xfrm>
            <a:off x="4600323"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79" name="TextBox 7177"/>
          <p:cNvSpPr txBox="1">
            <a:spLocks noChangeArrowheads="1"/>
          </p:cNvSpPr>
          <p:nvPr/>
        </p:nvSpPr>
        <p:spPr bwMode="auto">
          <a:xfrm>
            <a:off x="816484" y="1049095"/>
            <a:ext cx="14722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1</a:t>
            </a:r>
            <a:endParaRPr lang="zh-CN" altLang="en-US" sz="3600" b="1" dirty="0">
              <a:solidFill>
                <a:srgbClr val="7F7F7F"/>
              </a:solidFill>
              <a:latin typeface="Broadway" pitchFamily="82" charset="0"/>
              <a:ea typeface="黑体" pitchFamily="2" charset="-122"/>
              <a:cs typeface="Arial" pitchFamily="34" charset="0"/>
            </a:endParaRPr>
          </a:p>
        </p:txBody>
      </p:sp>
      <p:sp>
        <p:nvSpPr>
          <p:cNvPr id="80" name="TextBox 7177"/>
          <p:cNvSpPr txBox="1">
            <a:spLocks noChangeArrowheads="1"/>
          </p:cNvSpPr>
          <p:nvPr/>
        </p:nvSpPr>
        <p:spPr bwMode="auto">
          <a:xfrm>
            <a:off x="2719138" y="1049096"/>
            <a:ext cx="1397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2</a:t>
            </a:r>
            <a:endParaRPr lang="zh-CN" altLang="en-US" sz="3600" b="1" dirty="0">
              <a:solidFill>
                <a:srgbClr val="7F7F7F"/>
              </a:solidFill>
              <a:latin typeface="Broadway" pitchFamily="82" charset="0"/>
              <a:ea typeface="黑体" pitchFamily="2" charset="-122"/>
              <a:cs typeface="Arial" pitchFamily="34" charset="0"/>
            </a:endParaRPr>
          </a:p>
        </p:txBody>
      </p:sp>
      <p:sp>
        <p:nvSpPr>
          <p:cNvPr id="81" name="TextBox 7177"/>
          <p:cNvSpPr txBox="1">
            <a:spLocks noChangeArrowheads="1"/>
          </p:cNvSpPr>
          <p:nvPr/>
        </p:nvSpPr>
        <p:spPr bwMode="auto">
          <a:xfrm>
            <a:off x="4537437"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3</a:t>
            </a:r>
            <a:endParaRPr lang="zh-CN" altLang="en-US" sz="3600" b="1" dirty="0">
              <a:solidFill>
                <a:srgbClr val="7F7F7F"/>
              </a:solidFill>
              <a:latin typeface="Broadway" pitchFamily="82" charset="0"/>
              <a:ea typeface="黑体" pitchFamily="2" charset="-122"/>
              <a:cs typeface="Arial" pitchFamily="34" charset="0"/>
            </a:endParaRPr>
          </a:p>
        </p:txBody>
      </p:sp>
      <p:sp>
        <p:nvSpPr>
          <p:cNvPr id="82" name="矩形 28"/>
          <p:cNvSpPr>
            <a:spLocks noChangeArrowheads="1"/>
          </p:cNvSpPr>
          <p:nvPr/>
        </p:nvSpPr>
        <p:spPr bwMode="auto">
          <a:xfrm>
            <a:off x="789845" y="1803992"/>
            <a:ext cx="2027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FFFF"/>
                </a:solidFill>
                <a:latin typeface="微软雅黑" pitchFamily="34" charset="-122"/>
                <a:ea typeface="微软雅黑" pitchFamily="34" charset="-122"/>
              </a:rPr>
              <a:t>了解协议与体系结构</a:t>
            </a:r>
          </a:p>
        </p:txBody>
      </p:sp>
      <p:cxnSp>
        <p:nvCxnSpPr>
          <p:cNvPr id="83" name="直接连接符 82"/>
          <p:cNvCxnSpPr/>
          <p:nvPr/>
        </p:nvCxnSpPr>
        <p:spPr bwMode="auto">
          <a:xfrm>
            <a:off x="2719479" y="1688477"/>
            <a:ext cx="1901783"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4" name="直接连接符 83"/>
          <p:cNvCxnSpPr/>
          <p:nvPr/>
        </p:nvCxnSpPr>
        <p:spPr bwMode="auto">
          <a:xfrm flipV="1">
            <a:off x="4580374" y="1688477"/>
            <a:ext cx="1912514"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5" name="矩形 21"/>
          <p:cNvSpPr>
            <a:spLocks noChangeArrowheads="1"/>
          </p:cNvSpPr>
          <p:nvPr/>
        </p:nvSpPr>
        <p:spPr bwMode="auto">
          <a:xfrm>
            <a:off x="5558980" y="4479805"/>
            <a:ext cx="1724176"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6" name="矩形 22"/>
          <p:cNvSpPr>
            <a:spLocks noChangeArrowheads="1"/>
          </p:cNvSpPr>
          <p:nvPr/>
        </p:nvSpPr>
        <p:spPr bwMode="auto">
          <a:xfrm>
            <a:off x="7292469" y="4489427"/>
            <a:ext cx="1727610" cy="1861019"/>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87" name="矩形 28"/>
          <p:cNvSpPr>
            <a:spLocks noChangeArrowheads="1"/>
          </p:cNvSpPr>
          <p:nvPr/>
        </p:nvSpPr>
        <p:spPr bwMode="auto">
          <a:xfrm>
            <a:off x="5555478" y="4621984"/>
            <a:ext cx="1683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IP</a:t>
            </a:r>
            <a:r>
              <a:rPr lang="zh-CN" altLang="en-US" sz="2000" b="1" dirty="0">
                <a:solidFill>
                  <a:srgbClr val="FFFFFF"/>
                </a:solidFill>
                <a:latin typeface="微软雅黑" pitchFamily="34" charset="-122"/>
                <a:ea typeface="微软雅黑" pitchFamily="34" charset="-122"/>
              </a:rPr>
              <a:t>地址</a:t>
            </a:r>
          </a:p>
        </p:txBody>
      </p:sp>
      <p:sp>
        <p:nvSpPr>
          <p:cNvPr id="88" name="矩形 29"/>
          <p:cNvSpPr>
            <a:spLocks noChangeArrowheads="1"/>
          </p:cNvSpPr>
          <p:nvPr/>
        </p:nvSpPr>
        <p:spPr bwMode="auto">
          <a:xfrm>
            <a:off x="7283156" y="4566723"/>
            <a:ext cx="171364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本章实验</a:t>
            </a:r>
          </a:p>
        </p:txBody>
      </p:sp>
      <p:cxnSp>
        <p:nvCxnSpPr>
          <p:cNvPr id="89" name="直接连接符 51"/>
          <p:cNvCxnSpPr>
            <a:cxnSpLocks noChangeShapeType="1"/>
          </p:cNvCxnSpPr>
          <p:nvPr/>
        </p:nvCxnSpPr>
        <p:spPr bwMode="auto">
          <a:xfrm>
            <a:off x="7238858" y="4159855"/>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0" name="TextBox 7177"/>
          <p:cNvSpPr txBox="1">
            <a:spLocks noChangeArrowheads="1"/>
          </p:cNvSpPr>
          <p:nvPr/>
        </p:nvSpPr>
        <p:spPr bwMode="auto">
          <a:xfrm>
            <a:off x="5504885" y="3783090"/>
            <a:ext cx="72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5</a:t>
            </a:r>
            <a:endParaRPr lang="zh-CN" altLang="en-US" sz="3600" b="1" dirty="0">
              <a:solidFill>
                <a:srgbClr val="7F7F7F"/>
              </a:solidFill>
              <a:latin typeface="Broadway" pitchFamily="82" charset="0"/>
              <a:ea typeface="黑体" pitchFamily="2" charset="-122"/>
              <a:cs typeface="Arial" pitchFamily="34" charset="0"/>
            </a:endParaRPr>
          </a:p>
        </p:txBody>
      </p:sp>
      <p:sp>
        <p:nvSpPr>
          <p:cNvPr id="91" name="TextBox 7177"/>
          <p:cNvSpPr txBox="1">
            <a:spLocks noChangeArrowheads="1"/>
          </p:cNvSpPr>
          <p:nvPr/>
        </p:nvSpPr>
        <p:spPr bwMode="auto">
          <a:xfrm>
            <a:off x="7287198" y="3803149"/>
            <a:ext cx="1520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3600" b="1" dirty="0">
                <a:solidFill>
                  <a:srgbClr val="7F7F7F"/>
                </a:solidFill>
                <a:latin typeface="Broadway" pitchFamily="82" charset="0"/>
                <a:ea typeface="黑体" pitchFamily="2" charset="-122"/>
                <a:cs typeface="Arial" pitchFamily="34" charset="0"/>
              </a:rPr>
              <a:t> 6</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92" name="直接连接符 19"/>
          <p:cNvCxnSpPr/>
          <p:nvPr/>
        </p:nvCxnSpPr>
        <p:spPr bwMode="auto">
          <a:xfrm>
            <a:off x="5579289" y="4427930"/>
            <a:ext cx="1678967" cy="776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3" name="直接连接符 20"/>
          <p:cNvCxnSpPr/>
          <p:nvPr/>
        </p:nvCxnSpPr>
        <p:spPr bwMode="auto">
          <a:xfrm>
            <a:off x="7259884" y="4428744"/>
            <a:ext cx="1834706" cy="1"/>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4" name="直接连接符 52"/>
          <p:cNvCxnSpPr>
            <a:cxnSpLocks noChangeShapeType="1"/>
          </p:cNvCxnSpPr>
          <p:nvPr/>
        </p:nvCxnSpPr>
        <p:spPr bwMode="auto">
          <a:xfrm>
            <a:off x="5555559" y="4173190"/>
            <a:ext cx="1" cy="296447"/>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5" name="矩形 1"/>
          <p:cNvSpPr>
            <a:spLocks noChangeArrowheads="1"/>
          </p:cNvSpPr>
          <p:nvPr/>
        </p:nvSpPr>
        <p:spPr bwMode="auto">
          <a:xfrm>
            <a:off x="9040496" y="4485614"/>
            <a:ext cx="1724177" cy="1861019"/>
          </a:xfrm>
          <a:prstGeom prst="rect">
            <a:avLst/>
          </a:prstGeom>
          <a:solidFill>
            <a:srgbClr val="1353A2"/>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pic>
        <p:nvPicPr>
          <p:cNvPr id="9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95837" y="5184933"/>
            <a:ext cx="1457809" cy="10763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97" name="直接连接符 7167"/>
          <p:cNvCxnSpPr>
            <a:cxnSpLocks noChangeShapeType="1"/>
          </p:cNvCxnSpPr>
          <p:nvPr/>
        </p:nvCxnSpPr>
        <p:spPr bwMode="auto">
          <a:xfrm flipV="1">
            <a:off x="9016391" y="4419988"/>
            <a:ext cx="1993988" cy="875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98" name="直接连接符 7172"/>
          <p:cNvCxnSpPr>
            <a:cxnSpLocks noChangeShapeType="1"/>
          </p:cNvCxnSpPr>
          <p:nvPr/>
        </p:nvCxnSpPr>
        <p:spPr bwMode="auto">
          <a:xfrm>
            <a:off x="9015486" y="4074072"/>
            <a:ext cx="1" cy="26013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9" name="TextBox 7177"/>
          <p:cNvSpPr txBox="1">
            <a:spLocks noChangeArrowheads="1"/>
          </p:cNvSpPr>
          <p:nvPr/>
        </p:nvSpPr>
        <p:spPr bwMode="auto">
          <a:xfrm>
            <a:off x="9059563" y="3751901"/>
            <a:ext cx="15042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4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7</a:t>
            </a:r>
            <a:endParaRPr lang="zh-CN" altLang="en-US" sz="3600" b="1" dirty="0">
              <a:solidFill>
                <a:srgbClr val="7F7F7F"/>
              </a:solidFill>
              <a:latin typeface="Broadway" pitchFamily="82" charset="0"/>
              <a:ea typeface="黑体" pitchFamily="2" charset="-122"/>
              <a:cs typeface="Arial" pitchFamily="34" charset="0"/>
            </a:endParaRPr>
          </a:p>
        </p:txBody>
      </p:sp>
      <p:sp>
        <p:nvSpPr>
          <p:cNvPr id="100" name="矩形 28"/>
          <p:cNvSpPr>
            <a:spLocks noChangeArrowheads="1"/>
          </p:cNvSpPr>
          <p:nvPr/>
        </p:nvSpPr>
        <p:spPr bwMode="auto">
          <a:xfrm>
            <a:off x="9065188" y="4572227"/>
            <a:ext cx="169948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a:solidFill>
                  <a:srgbClr val="FFFFFF"/>
                </a:solidFill>
                <a:latin typeface="微软雅黑" pitchFamily="34" charset="-122"/>
                <a:ea typeface="微软雅黑" pitchFamily="34" charset="-122"/>
              </a:rPr>
              <a:t>本章小结</a:t>
            </a:r>
          </a:p>
        </p:txBody>
      </p:sp>
      <p:pic>
        <p:nvPicPr>
          <p:cNvPr id="101" name="Picture 2" descr="https://timgsa.baidu.com/timg?image&amp;quality=80&amp;size=b9999_10000&amp;sec=1534311162541&amp;di=b06456d355e20b820ec0ccf743f25774&amp;imgtype=jpg&amp;src=http%3A%2F%2Fwww.360ask.org%2Fd%2Ffile%2Fb656286503401b0227b0d4a2b8360a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6" y="2594842"/>
            <a:ext cx="1504496" cy="105907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5" descr="https://timgsa.baidu.com/timg?image&amp;quality=80&amp;size=b9999_10000&amp;sec=1534330083357&amp;di=db8e3850d891181a33c0721d12796f52&amp;imgtype=0&amp;src=http%3A%2F%2Fpic.58pic.com%2F58pic%2F15%2F58%2F79%2F93B58PICYbJ_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8616" y="5167366"/>
            <a:ext cx="1496875" cy="109391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3003" y="2624393"/>
            <a:ext cx="1654433" cy="102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2" descr="https://timgsa.baidu.com/timg?image&amp;quality=80&amp;size=b9999_10000&amp;sec=1534336407309&amp;di=789dd7ca6a5da86913c77a4f752d92c5&amp;imgtype=0&amp;src=http%3A%2F%2Fwww.bbjja.com%2Fd%2Ffile%2F20180718%2F8cf330e3213bfeb74d41c567f699309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521" y="2625626"/>
            <a:ext cx="1673796" cy="1040821"/>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22"/>
          <p:cNvSpPr>
            <a:spLocks noChangeArrowheads="1"/>
          </p:cNvSpPr>
          <p:nvPr/>
        </p:nvSpPr>
        <p:spPr bwMode="auto">
          <a:xfrm>
            <a:off x="6534387" y="1769173"/>
            <a:ext cx="1892565" cy="2038712"/>
          </a:xfrm>
          <a:prstGeom prst="rect">
            <a:avLst/>
          </a:prstGeom>
          <a:solidFill>
            <a:schemeClr val="bg1">
              <a:lumMod val="50000"/>
            </a:schemeClr>
          </a:solidFill>
          <a:ln>
            <a:noFill/>
          </a:ln>
          <a:effectLst>
            <a:outerShdw blurRad="63500" sx="102000" sy="102000" algn="ctr" rotWithShape="0">
              <a:prstClr val="black">
                <a:alpha val="40000"/>
              </a:prstClr>
            </a:outerShdw>
          </a:effectLst>
        </p:spPr>
        <p:txBody>
          <a:bodyPr anchor="ctr"/>
          <a:lstStyle/>
          <a:p>
            <a:pPr fontAlgn="auto">
              <a:spcBef>
                <a:spcPts val="0"/>
              </a:spcBef>
              <a:spcAft>
                <a:spcPts val="0"/>
              </a:spcAft>
              <a:defRPr/>
            </a:pPr>
            <a:endParaRPr lang="zh-CN" altLang="en-US">
              <a:solidFill>
                <a:srgbClr val="FFFFFF"/>
              </a:solidFill>
              <a:latin typeface="Franklin Gothic Medium" pitchFamily="34" charset="0"/>
              <a:ea typeface="+mn-ea"/>
            </a:endParaRPr>
          </a:p>
        </p:txBody>
      </p:sp>
      <p:sp>
        <p:nvSpPr>
          <p:cNvPr id="43" name="矩形 29"/>
          <p:cNvSpPr>
            <a:spLocks noChangeArrowheads="1"/>
          </p:cNvSpPr>
          <p:nvPr/>
        </p:nvSpPr>
        <p:spPr bwMode="auto">
          <a:xfrm>
            <a:off x="6698827" y="1803992"/>
            <a:ext cx="1554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rgbClr val="FFFFFF"/>
                </a:solidFill>
                <a:latin typeface="微软雅黑" pitchFamily="34" charset="-122"/>
                <a:ea typeface="微软雅黑" pitchFamily="34" charset="-122"/>
              </a:rPr>
              <a:t>TCP/IP</a:t>
            </a:r>
            <a:r>
              <a:rPr lang="zh-CN" altLang="en-US" sz="2000" b="1" dirty="0">
                <a:solidFill>
                  <a:srgbClr val="FFFFFF"/>
                </a:solidFill>
                <a:latin typeface="微软雅黑" pitchFamily="34" charset="-122"/>
                <a:ea typeface="微软雅黑" pitchFamily="34" charset="-122"/>
              </a:rPr>
              <a:t>参考模型</a:t>
            </a:r>
          </a:p>
        </p:txBody>
      </p:sp>
      <p:cxnSp>
        <p:nvCxnSpPr>
          <p:cNvPr id="44" name="直接连接符 51"/>
          <p:cNvCxnSpPr>
            <a:cxnSpLocks noChangeShapeType="1"/>
          </p:cNvCxnSpPr>
          <p:nvPr/>
        </p:nvCxnSpPr>
        <p:spPr bwMode="auto">
          <a:xfrm>
            <a:off x="6492888" y="1368128"/>
            <a:ext cx="1" cy="277235"/>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45" name="TextBox 7177"/>
          <p:cNvSpPr txBox="1">
            <a:spLocks noChangeArrowheads="1"/>
          </p:cNvSpPr>
          <p:nvPr/>
        </p:nvSpPr>
        <p:spPr bwMode="auto">
          <a:xfrm>
            <a:off x="6430002" y="1049095"/>
            <a:ext cx="1724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7F7F7F"/>
                </a:solidFill>
                <a:latin typeface="Broadway" pitchFamily="82" charset="0"/>
                <a:ea typeface="黑体" pitchFamily="2" charset="-122"/>
                <a:cs typeface="Arial" pitchFamily="34" charset="0"/>
              </a:rPr>
              <a:t>Part </a:t>
            </a:r>
            <a:r>
              <a:rPr lang="en-US" altLang="zh-CN" sz="1500" b="1" dirty="0">
                <a:solidFill>
                  <a:srgbClr val="7F7F7F"/>
                </a:solidFill>
                <a:latin typeface="Broadway" pitchFamily="82" charset="0"/>
                <a:ea typeface="黑体" pitchFamily="2" charset="-122"/>
                <a:cs typeface="Arial" pitchFamily="34" charset="0"/>
              </a:rPr>
              <a:t> </a:t>
            </a:r>
            <a:r>
              <a:rPr lang="en-US" altLang="zh-CN" sz="3600" b="1" dirty="0">
                <a:solidFill>
                  <a:srgbClr val="7F7F7F"/>
                </a:solidFill>
                <a:latin typeface="Broadway" pitchFamily="82" charset="0"/>
                <a:ea typeface="黑体" pitchFamily="2" charset="-122"/>
                <a:cs typeface="Arial" pitchFamily="34" charset="0"/>
              </a:rPr>
              <a:t>4</a:t>
            </a:r>
            <a:endParaRPr lang="zh-CN" altLang="en-US" sz="3600" b="1" dirty="0">
              <a:solidFill>
                <a:srgbClr val="7F7F7F"/>
              </a:solidFill>
              <a:latin typeface="Broadway" pitchFamily="82" charset="0"/>
              <a:ea typeface="黑体" pitchFamily="2" charset="-122"/>
              <a:cs typeface="Arial" pitchFamily="34" charset="0"/>
            </a:endParaRPr>
          </a:p>
        </p:txBody>
      </p:sp>
      <p:cxnSp>
        <p:nvCxnSpPr>
          <p:cNvPr id="46" name="直接连接符 45"/>
          <p:cNvCxnSpPr/>
          <p:nvPr/>
        </p:nvCxnSpPr>
        <p:spPr bwMode="auto">
          <a:xfrm>
            <a:off x="6472939" y="1688478"/>
            <a:ext cx="2208732" cy="694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5629" y="2625626"/>
            <a:ext cx="1497511" cy="102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timgsa.baidu.com/timg?image&amp;quality=80&amp;size=b10000_10000&amp;sec=1534727329&amp;di=56d10525555c2452386a333153357847&amp;src=http://img03.hc360.com/broadcast/201506/2015062910183887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40" y="5183644"/>
            <a:ext cx="1533323" cy="109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77942"/>
      </p:ext>
    </p:extLst>
  </p:cSld>
  <p:clrMapOvr>
    <a:masterClrMapping/>
  </p:clrMapOvr>
  <p:transition spd="slow">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03011" y="1627909"/>
            <a:ext cx="6683564"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nSpc>
                <a:spcPct val="150000"/>
              </a:lnSpc>
            </a:pPr>
            <a:r>
              <a:rPr lang="zh-CN" altLang="en-US" sz="2400" dirty="0">
                <a:solidFill>
                  <a:srgbClr val="1353A2"/>
                </a:solidFill>
                <a:latin typeface="微软雅黑" panose="020B0503020204020204" pitchFamily="34" charset="-122"/>
                <a:ea typeface="微软雅黑" panose="020B0503020204020204" pitchFamily="34" charset="-122"/>
              </a:rPr>
              <a:t>本章主要介绍了网络协议与体系结构，包括协议与体系结构对构建网络的意义、常见的网络体系结构、</a:t>
            </a:r>
            <a:r>
              <a:rPr lang="en-US" altLang="zh-CN" sz="2400" dirty="0">
                <a:solidFill>
                  <a:srgbClr val="1353A2"/>
                </a:solidFill>
                <a:latin typeface="微软雅黑" panose="020B0503020204020204" pitchFamily="34" charset="-122"/>
                <a:ea typeface="微软雅黑" panose="020B0503020204020204" pitchFamily="34" charset="-122"/>
              </a:rPr>
              <a:t>TCP/IP</a:t>
            </a:r>
            <a:r>
              <a:rPr lang="zh-CN" altLang="en-US" sz="2400" dirty="0">
                <a:solidFill>
                  <a:srgbClr val="1353A2"/>
                </a:solidFill>
                <a:latin typeface="微软雅黑" panose="020B0503020204020204" pitchFamily="34" charset="-122"/>
                <a:ea typeface="微软雅黑" panose="020B0503020204020204" pitchFamily="34" charset="-122"/>
              </a:rPr>
              <a:t>体系结构中常用的协议等。此外，本章也对网络通信中涉及的</a:t>
            </a:r>
            <a:r>
              <a:rPr lang="en-US" altLang="zh-CN" sz="2400" dirty="0">
                <a:solidFill>
                  <a:srgbClr val="1353A2"/>
                </a:solidFill>
                <a:latin typeface="微软雅黑" panose="020B0503020204020204" pitchFamily="34" charset="-122"/>
                <a:ea typeface="微软雅黑" panose="020B0503020204020204" pitchFamily="34" charset="-122"/>
              </a:rPr>
              <a:t>IP</a:t>
            </a:r>
            <a:r>
              <a:rPr lang="zh-CN" altLang="en-US" sz="2400" dirty="0">
                <a:solidFill>
                  <a:srgbClr val="1353A2"/>
                </a:solidFill>
                <a:latin typeface="微软雅黑" panose="020B0503020204020204" pitchFamily="34" charset="-122"/>
                <a:ea typeface="微软雅黑" panose="020B0503020204020204" pitchFamily="34" charset="-122"/>
              </a:rPr>
              <a:t>地址进行了说明。通过本章的学习，读者应对常见的网络协议与体系结构有基本的了解，并掌握</a:t>
            </a:r>
            <a:r>
              <a:rPr lang="en-US" altLang="zh-CN" sz="2400" dirty="0">
                <a:solidFill>
                  <a:srgbClr val="1353A2"/>
                </a:solidFill>
                <a:latin typeface="微软雅黑" panose="020B0503020204020204" pitchFamily="34" charset="-122"/>
                <a:ea typeface="微软雅黑" panose="020B0503020204020204" pitchFamily="34" charset="-122"/>
              </a:rPr>
              <a:t>IP</a:t>
            </a:r>
            <a:r>
              <a:rPr lang="zh-CN" altLang="en-US" sz="2400" dirty="0">
                <a:solidFill>
                  <a:srgbClr val="1353A2"/>
                </a:solidFill>
                <a:latin typeface="微软雅黑" panose="020B0503020204020204" pitchFamily="34" charset="-122"/>
                <a:ea typeface="微软雅黑" panose="020B0503020204020204" pitchFamily="34" charset="-122"/>
              </a:rPr>
              <a:t>地址的分类，以及划分子网的方法。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59" y="1450893"/>
            <a:ext cx="414337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2.7 </a:t>
            </a:r>
            <a:r>
              <a:rPr lang="zh-CN" altLang="en-US" sz="3200" dirty="0">
                <a:solidFill>
                  <a:srgbClr val="1353A2"/>
                </a:solidFill>
                <a:latin typeface="微软雅黑" pitchFamily="34" charset="-122"/>
                <a:ea typeface="微软雅黑" pitchFamily="34" charset="-122"/>
              </a:rPr>
              <a:t>本章小结</a:t>
            </a:r>
            <a:endParaRPr lang="zh-CN" altLang="en-US" sz="3200" kern="12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953756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47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837084" y="2777913"/>
            <a:ext cx="10658109" cy="15367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zh-CN" sz="2400" dirty="0"/>
              <a:t>（</a:t>
            </a:r>
            <a:r>
              <a:rPr lang="en-US" altLang="zh-CN" sz="2400" dirty="0"/>
              <a:t>2</a:t>
            </a:r>
            <a:r>
              <a:rPr lang="zh-CN" altLang="zh-CN" sz="2400" dirty="0"/>
              <a:t>）</a:t>
            </a:r>
            <a:r>
              <a:rPr lang="zh-CN" altLang="zh-CN" sz="2400" dirty="0">
                <a:solidFill>
                  <a:srgbClr val="FF0000"/>
                </a:solidFill>
              </a:rPr>
              <a:t>层与层之间相互独立</a:t>
            </a:r>
            <a:r>
              <a:rPr lang="zh-CN" altLang="zh-CN" sz="2400" dirty="0"/>
              <a:t>。网络中的各层负责实现一定的功能，提供与其上层交互的接口；各层不关心下层如何实现，仅使用下层提供的服务（即通过下层提供的接口获取下层功能对本层的支持）。</a:t>
            </a:r>
          </a:p>
        </p:txBody>
      </p:sp>
      <p:sp>
        <p:nvSpPr>
          <p:cNvPr id="5" name="TextBox 1"/>
          <p:cNvSpPr txBox="1"/>
          <p:nvPr/>
        </p:nvSpPr>
        <p:spPr>
          <a:xfrm>
            <a:off x="2311398" y="501700"/>
            <a:ext cx="5183226" cy="584776"/>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dirty="0">
                <a:solidFill>
                  <a:srgbClr val="1353A2"/>
                </a:solidFill>
                <a:latin typeface="微软雅黑" pitchFamily="34" charset="-122"/>
                <a:ea typeface="微软雅黑" pitchFamily="34" charset="-122"/>
              </a:rPr>
              <a:t>2.1.2 </a:t>
            </a:r>
            <a:r>
              <a:rPr lang="zh-CN" altLang="en-US" sz="3200" dirty="0">
                <a:solidFill>
                  <a:srgbClr val="1353A2"/>
                </a:solidFill>
                <a:latin typeface="微软雅黑" pitchFamily="34" charset="-122"/>
                <a:ea typeface="微软雅黑" pitchFamily="34" charset="-122"/>
              </a:rPr>
              <a:t>网络体系结构概述</a:t>
            </a:r>
            <a:endParaRPr lang="zh-CN" altLang="en-US" sz="3200" kern="1200" dirty="0">
              <a:solidFill>
                <a:srgbClr val="1353A2"/>
              </a:solidFill>
              <a:latin typeface="微软雅黑" pitchFamily="34" charset="-122"/>
              <a:ea typeface="微软雅黑" pitchFamily="34" charset="-122"/>
            </a:endParaRPr>
          </a:p>
        </p:txBody>
      </p:sp>
      <p:grpSp>
        <p:nvGrpSpPr>
          <p:cNvPr id="6" name="组合 15"/>
          <p:cNvGrpSpPr/>
          <p:nvPr/>
        </p:nvGrpSpPr>
        <p:grpSpPr>
          <a:xfrm>
            <a:off x="840784" y="1268760"/>
            <a:ext cx="10654409" cy="1008112"/>
            <a:chOff x="395441" y="968316"/>
            <a:chExt cx="10210154" cy="1008112"/>
          </a:xfrm>
          <a:solidFill>
            <a:srgbClr val="1353A2"/>
          </a:solidFill>
        </p:grpSpPr>
        <p:sp>
          <p:nvSpPr>
            <p:cNvPr id="7"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8"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、分层的优点</a:t>
              </a:r>
              <a:endParaRPr lang="en-US" altLang="zh-CN" sz="3200" b="1" dirty="0">
                <a:solidFill>
                  <a:schemeClr val="bg1"/>
                </a:solidFill>
              </a:endParaRPr>
            </a:p>
          </p:txBody>
        </p:sp>
        <p:pic>
          <p:nvPicPr>
            <p:cNvPr id="9" name="图片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2" name="矩形 1"/>
          <p:cNvSpPr/>
          <p:nvPr/>
        </p:nvSpPr>
        <p:spPr>
          <a:xfrm>
            <a:off x="837084" y="2270516"/>
            <a:ext cx="6494085" cy="5909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35000"/>
              </a:lnSpc>
            </a:pPr>
            <a:r>
              <a:rPr lang="zh-CN" altLang="zh-CN" sz="2400" dirty="0">
                <a:solidFill>
                  <a:schemeClr val="bg1">
                    <a:lumMod val="50000"/>
                  </a:schemeClr>
                </a:solidFill>
                <a:latin typeface="微软雅黑" pitchFamily="34" charset="-122"/>
                <a:ea typeface="微软雅黑" pitchFamily="34" charset="-122"/>
              </a:rPr>
              <a:t>采用分层的体系结构描述网络有以下优点。</a:t>
            </a:r>
          </a:p>
        </p:txBody>
      </p:sp>
    </p:spTree>
    <p:extLst>
      <p:ext uri="{BB962C8B-B14F-4D97-AF65-F5344CB8AC3E}">
        <p14:creationId xmlns:p14="http://schemas.microsoft.com/office/powerpoint/2010/main" val="7580096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d287a59f44a3aed42a385a4068be4cdf8f715a"/>
</p:tagLst>
</file>

<file path=ppt/tags/tag10.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3.1概述"/>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10.1.1协议与体系结构"/>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2665</TotalTime>
  <Words>5943</Words>
  <Application>Microsoft Office PowerPoint</Application>
  <PresentationFormat>宽屏</PresentationFormat>
  <Paragraphs>491</Paragraphs>
  <Slides>85</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85</vt:i4>
      </vt:variant>
    </vt:vector>
  </HeadingPairs>
  <TitlesOfParts>
    <vt:vector size="98" baseType="lpstr">
      <vt:lpstr>等线</vt:lpstr>
      <vt:lpstr>等线 Light</vt:lpstr>
      <vt:lpstr>方正细倩简体</vt:lpstr>
      <vt:lpstr>黑体</vt:lpstr>
      <vt:lpstr>宋体</vt:lpstr>
      <vt:lpstr>微软雅黑</vt:lpstr>
      <vt:lpstr>Arial</vt:lpstr>
      <vt:lpstr>Broadway</vt:lpstr>
      <vt:lpstr>Calibri</vt:lpstr>
      <vt:lpstr>Franklin Gothic Medium</vt:lpstr>
      <vt:lpstr>Times New Roman</vt:lpstr>
      <vt:lpstr>Wingdings</vt:lpstr>
      <vt:lpstr>Office 主题​​</vt:lpstr>
      <vt:lpstr>第2章 网络协议与体系结构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Admin</cp:lastModifiedBy>
  <cp:revision>216</cp:revision>
  <dcterms:created xsi:type="dcterms:W3CDTF">2016-08-25T05:35:30Z</dcterms:created>
  <dcterms:modified xsi:type="dcterms:W3CDTF">2022-07-26T09:08:08Z</dcterms:modified>
</cp:coreProperties>
</file>