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tags/tag40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22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335" r:id="rId40"/>
    <p:sldId id="283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6" autoAdjust="0"/>
    <p:restoredTop sz="93461" autoAdjust="0"/>
  </p:normalViewPr>
  <p:slideViewPr>
    <p:cSldViewPr snapToGrid="0">
      <p:cViewPr varScale="1">
        <p:scale>
          <a:sx n="72" d="100"/>
          <a:sy n="72" d="100"/>
        </p:scale>
        <p:origin x="69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00CE-9247-49D0-8AE5-6DFFAEFF8CEF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D86BB-FDB9-4079-8E00-8F1F7A4AA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3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4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D86BB-FDB9-4079-8E00-8F1F7A4AA6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9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8</a:t>
            </a:r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章 结构体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6217901" y="5118230"/>
            <a:ext cx="24125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结构体与函数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typedef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的使用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阶段案例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2444" y="5130756"/>
            <a:ext cx="24947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结构体类型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结构体数组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结构体与指针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0" y="4980309"/>
            <a:ext cx="1300070" cy="151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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脚下留心：结构体嵌套</a:t>
            </a:r>
            <a:endParaRPr lang="zh-CN" altLang="en-US" sz="3200" b="1" dirty="0">
              <a:solidFill>
                <a:srgbClr val="1353A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27200" y="1358466"/>
            <a:ext cx="9994902" cy="7878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结构体类型中的成员可以是一个结构体变量。这种情况称为结构体嵌套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19398" y="2260600"/>
            <a:ext cx="3111500" cy="35687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Date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year;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month;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day;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};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921502" y="2260600"/>
            <a:ext cx="3238500" cy="3568702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student{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char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[12];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double b;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c;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Date d;</a:t>
            </a:r>
            <a:endParaRPr lang="zh-CN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};	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</a:t>
            </a:r>
            <a:r>
              <a:rPr lang="zh-CN" altLang="zh-CN" sz="3200" b="1" dirty="0">
                <a:solidFill>
                  <a:srgbClr val="1353A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脚下留心：结构体嵌套</a:t>
            </a:r>
            <a:endParaRPr lang="zh-CN" altLang="en-US" sz="3200" b="1" dirty="0">
              <a:solidFill>
                <a:srgbClr val="1353A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27201" y="2300104"/>
            <a:ext cx="4394200" cy="23771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当结构体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嵌套时，仍然遵循内存对齐机制，如上述结构体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student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的变量所占内存图解如右图。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523783"/>
            <a:ext cx="4079992" cy="443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8.1.4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结构体变量初始化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11300" y="1231466"/>
            <a:ext cx="9994902" cy="8640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、声明结构体变量的同时对其进行初始化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175000" y="1971589"/>
            <a:ext cx="5308600" cy="374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={20140101,"Zhang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San",'M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' 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6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8.1.4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结构体变量初始化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11300" y="1231466"/>
            <a:ext cx="9994902" cy="74012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先声明结构体类型，之后定义结构体变量并对结构体变量初始化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806701" y="1966782"/>
            <a:ext cx="7759700" cy="40482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{20140101,"Zhang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San",'M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'};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6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8.1.5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结构体变量访问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12900" y="1701366"/>
            <a:ext cx="10147302" cy="3251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定义并初始化结构体变量的目的是使用结构体变量中的成员。在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语言中，访问结构体变量中成员的方式如下所示：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结构体变量名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.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例如访问上述定义的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变量中的成员：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stu.num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1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12900" y="1282049"/>
            <a:ext cx="10147302" cy="8894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先声明结构体类型，后定义结构体数组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24300" y="1971588"/>
            <a:ext cx="4635500" cy="413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[20];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8464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12900" y="1282049"/>
            <a:ext cx="10147302" cy="8894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在声明结构体类型的同时定义结构体数组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24300" y="2081082"/>
            <a:ext cx="4635500" cy="3819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}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[20];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1884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结构体数组的定义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16499" y="1983635"/>
            <a:ext cx="6070600" cy="32391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结构体数组的初始化方式与数组类似，都通过为元素赋值的方式完成。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结构体数组中的每个元素都是一个结构体变量，因此，在为元素赋值的时候，需要将每个成员的值依次放到一对大括号中。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485071"/>
            <a:ext cx="3177208" cy="423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342370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51308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结构体数组的初始化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60500" y="1335935"/>
            <a:ext cx="9524999" cy="8357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先声明结构体数组类型，然后定义并初始化结构体数组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68400" y="2068382"/>
            <a:ext cx="3822700" cy="4027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64299" y="2081082"/>
            <a:ext cx="4521200" cy="3911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students[3] =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{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{20140101, "Zhang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San",'M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'}, 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{20140102, "Li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Si",'W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'}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{20140103, "Zhao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Liu",'M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'}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16500" y="3401130"/>
            <a:ext cx="1571537" cy="931146"/>
            <a:chOff x="5333942" y="2815352"/>
            <a:chExt cx="1571537" cy="931146"/>
          </a:xfrm>
        </p:grpSpPr>
        <p:sp>
          <p:nvSpPr>
            <p:cNvPr id="12" name="右箭头 11"/>
            <p:cNvSpPr/>
            <p:nvPr/>
          </p:nvSpPr>
          <p:spPr>
            <a:xfrm>
              <a:off x="5384800" y="3349624"/>
              <a:ext cx="1320800" cy="39687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5333942" y="2815352"/>
              <a:ext cx="1571537" cy="51204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定义数组</a:t>
              </a:r>
              <a:endPara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8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8.2.3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结构体数组的访问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60500" y="1386734"/>
            <a:ext cx="9524999" cy="42774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结构体数组的访问是指对结构体数组元素的访问，结构体数组的每个元素都是一个结构体变量，因此，结构体数组元素成员的访问就是对数组元素中的成员进行访问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结构体数组变量名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[</a:t>
            </a: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下标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].</a:t>
            </a: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例如，对于上述定义的结构体数组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students[3]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，访问其中的第一个元素的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变量，代码如下：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students[0].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6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结构体类型声明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4813300" y="2152655"/>
            <a:ext cx="5840782" cy="269874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结构体类型由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不同类型的变量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组成，组成它的每一个类型的变量都称为该结构体类型的成员。在程序中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使用结构体类型之前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，要先对结构体类型进行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99" y="1382624"/>
            <a:ext cx="2474913" cy="467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8031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结构体与指针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955801" y="2250334"/>
            <a:ext cx="4889500" cy="22835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指针还可以指向结构体，指向结构体的指针称为结构体指针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，它的用法与一般指针用法没有太大差异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91" y="1509625"/>
            <a:ext cx="23431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3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结构体指针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943100" y="1456136"/>
            <a:ext cx="8864599" cy="4030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结构体指针的定义方式与一般指针类似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 = {"Zhang San", 20140100, 'M', 93.5};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*p = &amp;Stu;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通过结构体指针可以访问结构中的成员变量，其格式如下：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结构体指针名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-&gt;</a:t>
            </a: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p-&gt;name;  //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访问结构体的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成员变量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结构体数组指针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943100" y="1456136"/>
            <a:ext cx="9080500" cy="3471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指针可以指向结构体数组，即指针变量可以存储结构体数组的起始地址。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stu1[10], *p=&amp;stu1;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通过结构体数组指针访问结构体中的成员变量，示例代码如下：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p-&gt;name;  //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访问第一个元素中的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变量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结构体与函数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825741" y="2357835"/>
            <a:ext cx="4533900" cy="21311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在函数间不仅可以传递简单的变量、数组、指针等类型的数据，还可以传递结构体类型的数据。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1512279"/>
            <a:ext cx="3143366" cy="462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62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36701" y="1309637"/>
            <a:ext cx="10007600" cy="1471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结构体变量作为函数参数的用法与普通变量类似，都需要保证调用函数的实参类型和被调用函数的形参类型相同。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638297" y="2616200"/>
            <a:ext cx="3035303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char name[50];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stuId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676900" y="2616200"/>
            <a:ext cx="5664200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void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("name: %s\n", stu.name);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("id: %d\n",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stu.stuId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9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36701" y="1309637"/>
            <a:ext cx="10007600" cy="1471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结构体变量作为函数参数的用法与普通变量类似，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都需要保证调用函数的实参类型和被调用函数的形参类型相同。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78200" y="2616200"/>
            <a:ext cx="6718300" cy="280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main(){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 = {"Zhang San", 10001};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(Stu);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return 0;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2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36701" y="1309637"/>
            <a:ext cx="10007600" cy="1471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函数间不仅可以传递一般的结构体变量，还可以传递结构体数组。使用结构体数组作为函数参数传递数据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2097" y="2616200"/>
            <a:ext cx="3035303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char name[24];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stuId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080000" y="2616200"/>
            <a:ext cx="6680200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void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Stu[],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    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for (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0;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&lt;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++)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("name: %s\n", Stu[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].name);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598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结构体数组作为函数参数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705100" y="1339402"/>
            <a:ext cx="7835900" cy="49978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main(){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Stu[3] ={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{ "Zhang San", 1 },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{"Li Si",2},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	{"Wang Wu", 3}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(Stu,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sizeof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(Stu)/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sizeof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(Stu[0]));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return 0;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278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结构体指针作为函数参数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36701" y="1309637"/>
            <a:ext cx="10007600" cy="13700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结构体指针变量用于存放结构体变量的首地址，所以将指针作为函数参数传递时，其实就是传递结构体变量的首地址。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2097" y="2616200"/>
            <a:ext cx="3035303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char name[50];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stuId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080000" y="2616200"/>
            <a:ext cx="6680200" cy="3086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void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Student*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("name: %s\n",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-&gt;name);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printf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("id: %d\n\n",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-&gt;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studentID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7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7137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结构体指针作为函数参数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36701" y="1309637"/>
            <a:ext cx="10007600" cy="13700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结构体指针变量用于存放结构体变量的首地址，所以将指针作为函数参数传递时，其实就是传递结构体变量的首地址。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838451" y="2654300"/>
            <a:ext cx="7216890" cy="3448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main()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student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{ "Zhang San", 1 };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printInfo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(&amp;student);</a:t>
            </a:r>
            <a:endParaRPr lang="zh-CN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return 0;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6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结构体类型声明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689100" y="1904557"/>
            <a:ext cx="4038600" cy="382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结构体类型名称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…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成员名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591300" y="1904556"/>
            <a:ext cx="4038600" cy="3829046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age;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char address[30];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};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64100" y="1175376"/>
            <a:ext cx="2768600" cy="714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结构体类型的声明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1029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826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8.5 </a:t>
            </a:r>
            <a:r>
              <a:rPr lang="en-US" altLang="zh-CN" sz="3200" b="1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156200" y="1702120"/>
            <a:ext cx="5816598" cy="41271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关键字用于为现有数据类型取别名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，例如，前面所学过的结构体、指针、数组、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double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等都可以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关键字为它们另取一个名字。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关键字可以方便程序的移植，减少对硬件的依赖性。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 别名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8" name="Picture 2" descr="http://pic.58pic.com/58pic/15/01/18/15758PICPaB_10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634701"/>
            <a:ext cx="3597938" cy="40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772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826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8.5 </a:t>
            </a:r>
            <a:r>
              <a:rPr lang="en-US" altLang="zh-CN" sz="3200" b="1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20800" y="1968821"/>
            <a:ext cx="5283200" cy="25650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、为基本类型取别名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unsinged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u8;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u8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i,j,k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 //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相当于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unsinged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i,j,k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</p:txBody>
      </p:sp>
      <p:pic>
        <p:nvPicPr>
          <p:cNvPr id="7170" name="Picture 2" descr="http://img.hb.aicdn.com/bf00ac3ed77e86cfef07c2629b83c8b19134592a8dcb-gZWIxn_fw6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1715640"/>
            <a:ext cx="4522796" cy="39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74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826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8.5 </a:t>
            </a:r>
            <a:r>
              <a:rPr lang="en-US" altLang="zh-CN" sz="3200" b="1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66900" y="2006921"/>
            <a:ext cx="5270500" cy="25650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、为数组类型取别名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char NAME[10];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NAME class1,class2;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等同于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char class1[10],class2[10];</a:t>
            </a:r>
          </a:p>
        </p:txBody>
      </p:sp>
      <p:pic>
        <p:nvPicPr>
          <p:cNvPr id="8" name="Picture 2" descr="http://img.hb.aicdn.com/bf00ac3ed77e86cfef07c2629b83c8b19134592a8dcb-gZWIxn_fw6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563240"/>
            <a:ext cx="4522796" cy="39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07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img.hb.aicdn.com/bf00ac3ed77e86cfef07c2629b83c8b19134592a8dcb-gZWIxn_fw6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563240"/>
            <a:ext cx="4522796" cy="39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826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8.5 </a:t>
            </a:r>
            <a:r>
              <a:rPr lang="en-US" altLang="zh-CN" sz="3200" b="1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17700" y="1486221"/>
            <a:ext cx="4965700" cy="43811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、为结构体类型取别名</a:t>
            </a:r>
            <a:endParaRPr lang="en-US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typedef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Student{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char name[10];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char sex;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}STU;</a:t>
            </a:r>
            <a:endParaRPr lang="zh-CN" altLang="zh-CN" sz="24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 stu1;  //</a:t>
            </a:r>
            <a:r>
              <a:rPr lang="en-US" altLang="zh-CN" sz="2400" dirty="0" err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stu1;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6883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8.6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阶段案例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学生成绩管理系统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49400" y="1486220"/>
            <a:ext cx="9791700" cy="4038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一、案例描述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案例要求模拟开发一个学生成绩管理系统，此系统具有以下功能：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）添加学生信息，包括学号、姓名、语文、数学成绩；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）显示学生信息，将所有学生信息打印输出；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）修改学生信息，可以根据姓名查找到学生，然后可以修改学生姓名、成绩项；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97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2006600" y="1664021"/>
            <a:ext cx="9385300" cy="32635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一、案例描述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）删除学生信息，根据学号查找到学生，将其信息删除；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）查找学生信息，根据学生姓名，将其信息打印输出；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）按学生总成绩进行从高到低排序。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11398" y="501700"/>
            <a:ext cx="6883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8.6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阶段案例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学生成绩管理系统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26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2006600" y="1664021"/>
            <a:ext cx="9385300" cy="32635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二、案例分析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因为学生信息包括学号、姓名和成绩等不同数据类型的属性，所以需要定义一个学生类型的结构体。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在存储学生信息时，可选用数组、字符串指针，考虑到学生要根据总成绩来排序，为方便排序，我们选用数组来存储学生信息。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11398" y="501700"/>
            <a:ext cx="6883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8.6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阶段案例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学生成绩管理系统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15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1651000" y="1168579"/>
            <a:ext cx="9740900" cy="20191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三、案例实现思路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在此学生成绩管理系统中，需要实现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个功能：添加记录、显示记录、修改记录、删除记录、查找记录、排序以及退出系统。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28187"/>
              </p:ext>
            </p:extLst>
          </p:nvPr>
        </p:nvGraphicFramePr>
        <p:xfrm>
          <a:off x="3492500" y="3022599"/>
          <a:ext cx="4953000" cy="334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Visio" r:id="rId5" imgW="5813100" imgH="4049293" progId="Visio.Drawing.11">
                  <p:embed/>
                </p:oleObj>
              </mc:Choice>
              <mc:Fallback>
                <p:oleObj name="Visio" r:id="rId5" imgW="5813100" imgH="40492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22599"/>
                        <a:ext cx="4953000" cy="334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2311398" y="501700"/>
            <a:ext cx="6883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8.6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阶段案例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学生成绩管理系统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43422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内容占位符 2"/>
          <p:cNvSpPr txBox="1">
            <a:spLocks/>
          </p:cNvSpPr>
          <p:nvPr/>
        </p:nvSpPr>
        <p:spPr>
          <a:xfrm>
            <a:off x="1651000" y="1257479"/>
            <a:ext cx="9740900" cy="49401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三、案例实现思路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每个模块由不同的函数实现：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）添加记录——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add()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）显示记录——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showAll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）修改记录——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modify()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）删除记录——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del()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）查找记录——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search()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）排序——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sort()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函数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541551"/>
            <a:ext cx="46672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2311398" y="501700"/>
            <a:ext cx="68834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8.6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阶段案例</a:t>
            </a:r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学生成绩管理系统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9279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 txBox="1"/>
          <p:nvPr/>
        </p:nvSpPr>
        <p:spPr>
          <a:xfrm>
            <a:off x="2319338" y="500143"/>
            <a:ext cx="5903119" cy="58477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8.7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sp>
        <p:nvSpPr>
          <p:cNvPr id="67" name="矩形 66"/>
          <p:cNvSpPr/>
          <p:nvPr/>
        </p:nvSpPr>
        <p:spPr>
          <a:xfrm>
            <a:off x="5234094" y="2055001"/>
            <a:ext cx="5842360" cy="3269613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defTabSz="720725">
              <a:lnSpc>
                <a:spcPct val="150000"/>
              </a:lnSpc>
            </a:pP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讲解了结构体构造类型，其中，结构体允许将若干个相关的、数据类型不同的数据作为一个整体处理，并且每个数据各自分配了不同的内存空间，而共用体中所有的成员共享同一段内存空间。通过本章的学习，希望大家熟练掌握结构体和共用体的定义、初始化以及访问方式，为后期复杂数据的处理提供有力的支持。</a:t>
            </a:r>
            <a:endParaRPr lang="zh-CN" altLang="en-US" sz="20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4" name="直接连接符 71"/>
          <p:cNvCxnSpPr/>
          <p:nvPr/>
        </p:nvCxnSpPr>
        <p:spPr>
          <a:xfrm flipH="1">
            <a:off x="9202549" y="7121749"/>
            <a:ext cx="1474501" cy="1463953"/>
          </a:xfrm>
          <a:prstGeom prst="line">
            <a:avLst/>
          </a:prstGeom>
          <a:ln>
            <a:solidFill>
              <a:srgbClr val="FEA5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73"/>
          <p:cNvCxnSpPr/>
          <p:nvPr/>
        </p:nvCxnSpPr>
        <p:spPr>
          <a:xfrm flipH="1">
            <a:off x="11069007" y="5941656"/>
            <a:ext cx="658541" cy="626903"/>
          </a:xfrm>
          <a:prstGeom prst="line">
            <a:avLst/>
          </a:prstGeom>
          <a:ln>
            <a:solidFill>
              <a:srgbClr val="05B0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1" y="1634705"/>
            <a:ext cx="4730773" cy="38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07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结构体类型声明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7" y="1318102"/>
            <a:ext cx="4827284" cy="475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5118041" y="1624728"/>
            <a:ext cx="6471666" cy="41894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结构体类型声明以关键字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开头，后面跟的是结构体类型的名称，该名称的命名规则与变量名相同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结构体类型与整型、浮点型、字符型等类似，只是数据类型，而非变量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声明好一个结构体类型后，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编译器并不为其分配内存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50849" y="1853851"/>
            <a:ext cx="1233467" cy="751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 意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711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74802" y="1180229"/>
            <a:ext cx="9804400" cy="839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、先声明结构体类型，再声明结构体变量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10000" y="1752601"/>
            <a:ext cx="4610100" cy="4600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age;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char address[30];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};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 stu1,stu2;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0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473202" y="1396128"/>
            <a:ext cx="9804400" cy="20582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、先声明结构体类型，再声明结构体变量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定义了结构体变量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之后，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stu2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便占据了内存空间，它们具有结构体特征。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19036" y="3545160"/>
            <a:ext cx="8296737" cy="1725340"/>
            <a:chOff x="1719036" y="3545160"/>
            <a:chExt cx="8296737" cy="17253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13"/>
            <a:stretch>
              <a:fillRect/>
            </a:stretch>
          </p:blipFill>
          <p:spPr bwMode="auto">
            <a:xfrm>
              <a:off x="2531831" y="3545160"/>
              <a:ext cx="7483942" cy="172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731736" y="3545160"/>
              <a:ext cx="1041395" cy="717975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stu1</a:t>
              </a:r>
            </a:p>
          </p:txBody>
        </p:sp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719036" y="4548460"/>
              <a:ext cx="1041395" cy="717975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stu2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3815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结构体变量定义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74802" y="1180229"/>
            <a:ext cx="9804400" cy="839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、在定义结构体类型的同时定义结构体变量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810000" y="1958888"/>
            <a:ext cx="4610100" cy="406399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num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name[10];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sex;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age;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char address[30];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}stu1,stu2;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结构体变量的大小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27200" y="1917266"/>
            <a:ext cx="9994902" cy="33659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结构体变量中各成员在内存中的存储遵循字节对齐机制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构体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变量的首地址能够被其最宽基本类型成员的大小所整除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结构体每个成员相对于结构体首地址的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偏移量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都是成员大小的整数倍，如有需要编译器会在成员之间加上填充字节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结构体的总大小为结构体最宽基本类型成员大小的整数倍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5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52"/>
          <p:cNvCxnSpPr>
            <a:cxnSpLocks noChangeShapeType="1"/>
          </p:cNvCxnSpPr>
          <p:nvPr/>
        </p:nvCxnSpPr>
        <p:spPr bwMode="auto">
          <a:xfrm>
            <a:off x="9839441" y="6851216"/>
            <a:ext cx="0" cy="32220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2"/>
          <p:cNvCxnSpPr>
            <a:cxnSpLocks noChangeShapeType="1"/>
          </p:cNvCxnSpPr>
          <p:nvPr/>
        </p:nvCxnSpPr>
        <p:spPr bwMode="auto">
          <a:xfrm>
            <a:off x="11989798" y="3866703"/>
            <a:ext cx="1" cy="24837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1"/>
          <p:cNvSpPr txBox="1"/>
          <p:nvPr/>
        </p:nvSpPr>
        <p:spPr>
          <a:xfrm>
            <a:off x="2311398" y="501700"/>
            <a:ext cx="4953002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sz="32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结构体变量的大小</a:t>
            </a:r>
            <a:endParaRPr lang="zh-CN" altLang="en-US" sz="3200" b="1" kern="1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63700" y="1727199"/>
            <a:ext cx="3429000" cy="403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student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{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char a;    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double b;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c;     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short d;  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};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79" y="2108198"/>
            <a:ext cx="4221309" cy="285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333942" y="2815352"/>
            <a:ext cx="1571537" cy="931146"/>
            <a:chOff x="5333942" y="2815352"/>
            <a:chExt cx="1571537" cy="931146"/>
          </a:xfrm>
        </p:grpSpPr>
        <p:sp>
          <p:nvSpPr>
            <p:cNvPr id="2" name="右箭头 1"/>
            <p:cNvSpPr/>
            <p:nvPr/>
          </p:nvSpPr>
          <p:spPr>
            <a:xfrm>
              <a:off x="5384800" y="3349624"/>
              <a:ext cx="1320800" cy="39687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5333942" y="2815352"/>
              <a:ext cx="1571537" cy="512048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  <a:defRPr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字节对齐</a:t>
              </a:r>
              <a:endPara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5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62E317-9EB8-4EE3-A0B2-DEA7D8D8667A}"/>
  <p:tag name="ISPRING_RESOURCE_FOLDER" val="F:\7、计算机组装与维护\5、资源\2.PPT\ppt\第1章 认识计算机 教学PPT_薛蒙蒙_0827_1\"/>
  <p:tag name="ISPRING_RESOURCE_FOLDER_STATIC" val="F:\7、计算机组装与维护\5、资源\2.PPT\ppt\第1章 认识计算机 教学PPT_薛蒙蒙_0827_1\"/>
  <p:tag name="ISPRING_PRESENTATION_PATH" val="F:\7、计算机组装与维护\5、资源\2.PPT\ppt\第1章 认识计算机 教学PPT_薛蒙蒙_0827.pptx"/>
  <p:tag name="ISPRING_PROJECT_FOLDER_UPDATED" val="1"/>
  <p:tag name="ISPRING_PLAYERS_CUSTOMIZATION" val="UEsDBBQAAgAIAO9xSE3/6EwIKgQAAHYOAAAdAAAAdW5pdmVyc2FsL2NvbW1vbl9tZXNzYWdlcy5sbmetV1uP00YUfkfiP4wsUbUPXaASCKnZoEk8m1g4drAne+lF1mw8BAvHs7WdwPYJVS1i+wIStKItLVppu1upNK2QWlFW5ddsnOVf9NhOIAm0tnd5sJSx8n3n9p3jM6WLN7ou6nM/cIS3KJ1dOCMh7rWF7XidRalFl96/IKEgZJ7NXOHxRckTErpYPnmi5DKv02MdDr9PnkCo1OVBAMegHJ9enZFjL0rNilXVG02srVmqXtOtilKTylXR3WDeJlJFR3ziv/vB+Qs3zp47/17p9BiZh8hsYFWdpUIJ07kzOYg0auiqBWxEtTSySqXyO53ww/mnGI/eoqqiEak83NkbPXtyuHdr+MPzYhRNgyyDKy6Yn3syeVqGQTRqmaoiE0sxLU2nScJUQokslaMHvw/v7o7290b7vx08/frg6c3o8Xb0553DvduHgz+G/3yTZUA28Iqi1Syq66ppEU2evJHKo/170Y+PRvf3R4/vF6QxsEkM8O7e7ovvdo6AtRIRpPBo62b0cKsYSV2p1VV4aOzFi18fHDwbFCNoEg0SkB13g5gmrhGroq9CaUAjd3eLQPRLYGV7cDjYKYJaI2ZS+SyMhpeVGqaKrsXKMYhJDaWayGZN9FCbeUh47iZi7Tbg0IbP+47oBfCm7/Dr3EaB69g8KGbFJJdbIFgFq6mVq6zPUSgSyjEhcjwUXuWo4/Q5uODb3M+yAQ1UJXJcnsst5SNrCSsqkS2ol6yvWDRp9NgY8znyRIiY64o4ALDL7D7z2hyt8zbrBRxtwt9sx07+tsEg7NiTz3rO54iFqX/o1LjZNJmsnlo4nmsKVWFyrDDfg/FbkGqm1V8PttsLINIw5N2NMCuKqUwsvBUvjhtXE5vmfwaVpy7HjGjOftFwTJA4MeCrBy1fcUR+BGmAPqQy6TLHzY9StCUw1PR5wL2Q+0jxrhSwqeljAk2go3IsQ+ZnXFiGihTAr5CKqdA4x3w9cEKehUwKldb7zRppw4Lg8pC/0sk6vyKg/13O+lBEeO8EqXAWjmCskCAmkzUegdNzesyigUMdFsI6hsAl1+lC/HYOzlaDTDKYjteZTLzxyz/6/ssiH///M5L6bvCg1+UT2SRBZJGaBBvVulXFWpWA1Id3vo3+up0TBFKNfVKpaam4EsOjJ9vw9Y+++CV69HO09RwCHN76ajj4Oydhun/JZAkD6ThzOaHzjqT2YSf66WEhBmi+eOSQl0wfayLkwadZJBRXZnHJIQ9qvLFOcEX21qTs46xhSnG13gBlmIkQRM9vZ68D0wwNbFyC5k9WKqncYP41mBxUCLcQSxJ3PL3CYtaPtLhPExxvAMdRU6VpYVlOrjZwqXGd9rX0w2Ujloyw+I7jwh0nL1m1jjWYLnN83HbCgoTJQJ80O7Rdep4oLd7XXpvvL09BckMsnZ66MP4LUEsDBBQAAgAIAO9xSE2LtzoSDwQAANwPAAAnAAAAdW5pdmVyc2FsL2ZsYXNoX3B1Ymxpc2hpbmdfc2V0dGluZ3MueG1s5VdRaxtHEH7Xr1iupG/RyYldO+5JwdgSEZVl17rShFLM6m6s23pv93q7J0V5CiEJTV8aKIWShhZDavehdUugkNY0P6ZEkn9G53S2LFlyenJISSjiEDf7zbczs7Pf3lpXb/qcNCFUTIq8MZPNGQSEI10mGnnjI7t0ccEgSlPhUi4F5A0hDXK1kLGCqM6Z8mqgNUIVQRqhFgOdNzytg0XTbLVaWaaCMB6VPNLIr7KO9M0gBAVCQ2gGnLbxT7cDUEYhkyHESkyr0o04EOZiCILF0VFe4lR5hpnA6tTZboQyEu6y5DIkYaOeN95ZWIp/x5iEaoX5IOLkVAGNsVkvUtdlcTyU19gtIB6whoeBz88apMVc7eWNy7lLMQ3CzXGaPnmSBI1pliVmI/QRvw+aulTT5DWZUMNNrY4NicltC+ozx8YREhcgb6zYm7VKeaW4WV2zi7XNa/ZqJYlhCie7eN2ewsku25XiNPi09NdurBc3KuXqB5v22lrFLq+feGFFRwpimaMVs7CyMgodGBTM0l7k1wVlHLvtVBkVaOxXTsMG2LLEcBW3KFdgkM8CaHwYUc50G9s6h229DRAsqQAcvREvW97QYQTGCV1CiIHhWg56Yu7KoCfmF0ZSN5PZT9KaGKVFtaaOh82Dtn5oljlsOoZtSTGSWvxO6pK7g4TAr4NbpT4M7YnaNhMlRM4YZAsXgWOqSyGj3CBMY+rOwFlFdaWZ7u/C0jCSIBfudiCrtbFSOB4N1UjFB1WPG98pfFKVGtSnSSkS01nQ7re/dh7u9g72ege/vHj25Ytnt7s/7/Qe3e3+/tXh3heH+791/vomDc8NGRE/UpqgkgQcNBDtAfk8YrdIHbZkCIQDbaLmoJ0pojhzITsVcUCVOiGlOuEgF5IdUK6uFK9fIFoS6japcKYkx6UHP9Cvg59i7kLiFJzLFrhDFFgZh0YKSBthLnP7sDRpZs+9sudZVocKIgVvE+rg5lcEJbbJZKTQ0mQQp9QPUaXl82gT4irEzkeuhIl+zg3cPzhZ6EKYhi03c+ny7Nx78wtXFrPm37d3L77U6UgQ1zmNZ0sUcflMxU3ndUp3/8XpJeo75luSoR93pTs26eQT5Uj5xrXBMmPNmixhfaV9ExWs+8OP3QfPewdfd79/nKrZn+50Hz/o3vnpyPHR3c79e539P9L4dp7s9f58erh3v/Pd8zT4fv3TAN/l+v3TTyq/BmJPPSl3fKp8H+6mgfV29g/3n6RBboCKfCDrQ59eadw+pqHAA+GtgFbx7Gr0MyN4enHmM9yZb4VEnaUWr65u/4lCvdJHViJvr0ehzrWwb7yo/18qlrwNbjojVxvLnHiJjEd8JpiPdYw/WgY3z8LcbA4vSxOHMhlkG72RFzL/AFBLAwQUAAIACADvcUhNBOcD0bYCAABTCgAAIQAAAHVuaXZlcnNhbC9mbGFzaF9za2luX3NldHRpbmdzLnhtbJVWbU/bMBD+vl9Rdd8Jey2TTCUonYTEBhqI705yTaw6dmQ7Zf338yux26TNekKq757Hd763guSWsOWH2QwVnHLxDEoRVkmjCboZKa/neacUZxcFZwqYumBcNJjOlx9/2g/KLPIci+9ATOVscAG9m4X9TKF4H98WRsYIBW9azPYPvOIXOS62leAdK8+GVu9bEJSwrUZe/lis1qMOKJHqXkGTxLS+MjKN0gqQEkxI39dGzrIozoEGT5f2M5HTuzr9+gPajkiiLO3mk5ExWosrSJN8dWNkHM/07WlVFkZOExT8VRr65bORUSjFexDp5XdfjYwyeNu1/9MjreCVSWjKOV3Edw7luNTjZ6K6NHKWYB5kHJ2tgk+PfetdBPJf47lHZlwFp08mrwcLwRQ9p7BUogOUhZOzyZq/PXZKzwcsN5hKDYhVPehJB/2EOxmuSXU97g+8EVZGIK/oEa+cdg2sXLyx09TQE1arW7srYuy7LopQwM4roxB7ZY/8rfN6hIyUPfKZkhIeGd0fwQ8tjhNqfIt9NU+nX1uBYX0MCQunYDWeHszkysi1VwRMw0tYShPOC2nAlA1lVudCyo5iQgzvSIUV4eyXweV7+xiJsgODb7XhxkKKKApD/WZj1Fs6rpc9p+3orWk/ul+F/nHuPFN6iV/PsVK4qBv9qyTnM8/TU6ITM8+GGWZNajiIe7bhEcf6HiM1WGxBvHBOp7phXIGcej13szUGR1mUA5QNZxn5S4bSz7omB7HWVSMQ2ibVOVxNqprqP/VK4A3KlDBidExV6+sYJu9dGSl8CwAWRR161h2cpemoIhR2QL01UtgHj70MSd2jY+12ox5go+KG85pJHekXRd8pMS41DBBedVzDDGc5v4QVzqV9WTL3YQf3g59s5bDLTOvF3p3Ct1Jys7Yfp1ArzT+T/wBQSwMEFAACAAgA73FITaPtv2riAwAA7Q4AACYAAAB1bml2ZXJzYWwvaHRtbF9wdWJsaXNoaW5nX3NldHRpbmdzLnhtbN1X328bRRB+91+xOlTe6kv6g6Th7CpKHMXCdUJyiFYIReu7sW/p3u71ds+u+1ShUlFeqISQUKlAkUrCAwRUCakQ0T8G1Xb+DGZ9jhPHSTgHaNXKOlk7N/PtfLOz3946V2+HnDQhVkyKgjWdn7IICE/6TDQK1gfu0vlZiyhNhU+5FFCwhLTI1WLOiZIaZypYB63RVRGEEWou0gUr0Dqas+1Wq5VnKorNW8kTjfgq78nQjmJQIDTEdsRpG/90OwJlFXM5QpzUdE36CQfCfExBMJMd5cs65JadetWod7MRy0T4C5LLmMSNWsF6a3be/PZ9UqRFFoIw3FQRjcas56jvM5MO5evsDpAAWCPAvGcuWaTFfB0UrItTFwwMutvjMH3wlAM1MAsSyQg9wA9BU59qmg7TCTXc1mrfkJr8tqAh81x8Qwz/grXobqxXyouljeqKW1rfWHavVdIcJghyS9fdCYLcslspTeKfFX75xmpprVKuvrfhrqxU3PLqQRRWdKQgjj1aMQcrK5PYg2HBHB0kYU1QxrHZjpRRgcZ25TRugCuXGK5inXIFFvkkgsb7CeVMt7Grp7CrbwJE8yoCT6+ZZStYOk7AOoBLATExXMthT1y+MuyJmdkR6nY6+wGtY7N0qNbUC7B50NZPzbEPm/bd6lKMUDNjUpPcHxKqY5U5cpmPGeUWYRq5ecO32lRALzGO9Tex0/m60GPkvIDGaqSGwzqaVvaKH1WlBvVxSi41neTa/eaXzsOt3u52b/fnF8++ePHsbvenzd6je93fvtzb/nxv59fOn19nwbkhExImShOUhoiDBqIDILcSdofUoC5jIBxoE0UE7UwRxZkP+YmAI6rUASjVKQY5l/Z0ubpYun6OaEmo36TCmxAcFxPCSP8f+BS5C4lTcC5b4B+CwMp4NFFA2ujmM7/vloVm/swre5Zl9aggUvA2oR5uZ0VQNJtMJgotTQaGUj9FlRUvoE0wVTDBg1DCRJ9zAw8JnCz2Ic6CNjV94eKly+/MzF6Zy9t/3d06f2rQQOJWOTWzpRq3cKKGZos6oqT/EHSKno7FLsk4NF3pj016/Bkx0LJxbXBsoyTHi1JfO1+OJnW//6H74Hlv96vud48zte/Tze7jB91PfxwEPrrXuf9ZZ+f3LLGdJ9u9P57ubd/vfPs8i3+/olkc3+b63aNPprgG+h55Mu7hTHwfbmVx623u7O08yeK5BioJgawe+jzKEvYhjQVK/GvhWsXTqNFnRvA84ixkuNdeC9E5af//e716KZpz+odQqkj/keacaalevfC+sTVIR8Mbw8gVwbGPvYzl0D56RS3m/gZQSwMEFAACAAgA73FITQ/kWSCZAQAAHQYAAB8AAAB1bml2ZXJzYWwvaHRtbF9za2luX3NldHRpbmdzLmpzjZRNb8IwDIbv/AqUXSfEPrvthgaTJnGYNG7TDmkxpSJNoiR0MMR/Xx2+mtYdxJfm7dPXsStn0+mWiyWs+9Ld+Ge//wj3XgPUnFnCdaiLFj1HnVmRTWGS5SAyCayGFIdPj/L2RFDGTHrTeP2JtrbixxS+mXFhq7gmLAyhWUIrCO2HSrKixN+gtH1Zu5IqfY6XzinZS5R0IF1PKpNzz7CrN7+qFdZgVYA5g854AoFp5FcbeXJ8iDCqXKJyzeV6rFLVi3mySI1aymlb/vlagyn/+GIH9J+j11FgJzLr3h3k9cSjJ4x2UhuwFvZ5H0cYJCx4DKLi2/frHzQwbhZUo4vMZu5AD24wqrTmKTS69DTACDFZejW6GWE0OQcrtyPubjECQvA1mIbV8B4jAJVe6gt+oDYqxY400GbPj6hQfJrJdJ+6j0FyeFi0beveqVB//CELRkjVRmhOjGnednNcMPaOHFxbyzqmZl5QoqRERSTWFFiQp3H1awT3X13GnePJPC9vh/JqLNvAzQLMRClRHv/73EGLo7jL1dn+AVBLAwQUAAIACADvcUhN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73FITZQTsyJpAAAAbgAAABwAAAB1bml2ZXJzYWwvbG9jYWxfc2V0dGluZ3MueG1sDcwxDoMwDEDRnVNY3int1oHAxlaW0gNYxEWRHBuRgOD2ZPvD02/7MwocvKVg6vD1eCKwzuaDLg5/01C/EVIm9SSm7FANoe+qVmwm+XLOBSZYhS7eJo4lMo8Uixx2EajhU17/wB6brroBUEsDBBQAAgAIAKBhr0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O9xSE0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73FITe7Vv9acGQAA8D4AABcAAAB1bml2ZXJzYWwvdW5pdmVyc2FsLnBuZ+17f1jSV/83u9ty3/XDWpmYP7idrZqWjlxaqdBWd9ZaulrmSoWSlJoikYkoArU2TUSpNXOulO3b7myZUlhCIlArwCSlckWEQvFJzQDxYwrIzwdsV652X89zPc9138/1XNfjHwrnfT6f9+v1fp/zfp/30XNKP0+In/HO/HcgEMiMDevXboFA3hRBIH8zvz3VLcmq6z/v/ngjd0v8J5DGzoABd+NN7MebPoZALjKn2Xe95W7/177123MhkJnXPT9vSPFnd0MgiG83rP14Kwll6MGVNfRvd4GtC9EHI1YPlX49Dyx9Ur2+6JdroermS2+93/y2eA/8k/X/WHp59pJrX72J33Lx8xnid3E/euFwDVc+Vt1YuO2+i/aZ2Y+durJvBbZReTwgt1Hui9DfPH85s+OWOjeTjb7/WdAKXKHhsiIB7XiWnIh2DldFFD2ehnZTgxy8Lznhw9+mT1GpA0ROg8a5VAD3yLvfv5hbHi5hV6GpKwXvjUv+cTE/jYFmi5yFhR6rIDxZurnw70LfZfxZnuYg54EgiDR4pf/utDfczUfhZT26Q/q/ebq+PARO82Bl+InGmyf+J809vRvR1rsDvVVoBMWm0iA2bDn1FmHhDeXRGr9ISYT7gYeWfpqzv0vHFlGNwewFDjQh6obfsZpAH8DX3Yuze3oFJVe+GzFpGW2dFXSP8oNRC/ZuIxK3Mjw2Xwre0MRpOp1ud3P7acaGHytfvrv+7nm9/ix0nMaa7zIzsPFii9vU1f7ffRQWExP6Av7oL9uVys1wqtvI28ULOtonIf7jEKeflUerVwiG28Pq3PNxbMTochqvpmuzYoQSIEsQ+hLxrJXpsjC76tnCwkLHqMIoWHf3U7GCWFQuVRQmvYTc7COffuwStYk9OgHQbnm/Jn5cyYmkDPt3nSHjJGTnllE39B8bZ52R5Cf65Xmbx8yrnHMM9N2C3R7SO7cnSSJ+pWnGOvMT5AibfiDRNZKoGfn9i8SaWvLgFbLiB+zEY/muUbQrr1B/UZrARFj3PPOwNaY1db5UukWj9UPDc8Rto1fklEEtKx5OFzeJtJw6FtWqzoqQ/+nB9KFzkgbDCtNlNsWgzno+btqSercdo4bSRbU8ywmpIVJoEj/Nq8TSxgPry22V4MZnKYwd4HUDNq23cMJaa6aH4sGws25rKf5Ieb21WeqLIj3WrqKZ82n5xuUFf3qWWAMjubRlEWoyrnbCMepyQpiwgWCbfgHK13pppRnBjclxa25N8DWm3y589mudOuBK6D1I5kuXDOTMRarCah3Lb3A/QZi7c+ukQWT9p1N+mNDMTyuyAURIWVUTy5Ux8d5g9NQLsmL2vx6Pgdhlnll34XwoUHUgaML6VcwJN/3L4S4c661KZAutzwS07y6lg8uD0Lqkl3N43T1/fCvB2hctKgDPz9q56bXu/+ejCHM/iy0gWstElrIuo3PQWEt1KGiOkWmioWlXA33RMnB5IFoFLkdMYJ8tBMW+id5I+9DAzyVBf5vngwbAy6gJ7VvjnBZg4HDGzqWvigvu+54qsexgT5A9x/G6efXHcy9Jlp/Tv7HswplzExEYSj4YQH1aQj0izhAZzzf8Kajbg/5eAo1HFQ68P2/0yfHEM3/t9gIUDxno/l8npZPSSem/W5qzjOqJc1+OzOTsRTt7cbVU60B0hApN6wuBja23WmU3KJSna2AtpDGOjd8pjYy1D13HC3sMBtpYFW3sN+do2taJ3JaknPJkp32H6g6om8Oy3BCzTiJtTciNEZqy9AsP55++k1dyflYGW/TZdBRADeeLLF82WsHpKlW2F9vgCCzgc/9F6Fcw0O5F13XA2p4s3A/qkuJrnskfEGPp2PWOTqO9U7zvo9qk5ZLTln4eKnVR+2BM45wqaQZIlOjMmN9JlG5sK5WMBDiktNQodRVoDc7xx+e3Ghp80UXgiFJONWlX2bh8gdpkEBx/NYHt/5DaYGizLK+9eBmWF3qHOPJfmM/pWgUpjbEueOo/oRUoyui9MtsRfAqjCsgjuDan0siw4Kl18Hbxaq7jfjvBsZhaboOFJB2RSOfIs8tsZSomdzliMDgHmcMPvKLt5VFby3mdboYL1VyeHGwhrfS/n5Pyp0KmMm71TAn7cs8TLBUXX1O9J3bjV1DMlrkiyQqfcvhiyWlomUTVNrVJAD0vUQWu2d56qhwNCvG0ecmMLwGgdPNXtO1QV2w20ktVxTVHo2DGxLmiCpXR2F+z5U/JPMP76GEwC2d8YqkUIBiy9CX0O3taqbFNoVMbSA7igvlcZRk+j4FNK8ceKP/5A39RM3uairkoyybM4CqFrRQVMArKtwNRxl9eS/YMdJYulooTZ8C/Kn8ju7tvGbxQHClNf7OM1ilhQ6XNSN9sG8jQ3crGN1HGOKCOwzTWbPsrL3OunX5tr02eco91kaCkBtAJoVPZoBxcehS+Ryy7A60qBnHfYm7T8QUMbLlYprQsFzbsj41ZUswBnUyWf5SwY5maCT6/3qxdBfhlgsM8SjfaFCnSOvyM6NR5OC9e/qf/wuO77XTsLpzIBy45I6tVbo0D9qbO42pmfgafKX76EV1XDg+V/GpAeoNORvqe+UZ0a49B7pqvYCqYOsmR5Y0wfPQg5vsZ6ODiehIZfgCHhMGJYh0wbNABFCisy+Qg1yX9NWI2SSIGG//qxEhqTd2kdFI6Kf2/IE23p6chraeRPzqFTc1/6nv2uASWAFswJauUPfpnMSiFJcIW/0Us9kWP6CO+TH1tZwrXhaHH2gfGV9Wf/Hiq8R0u9j+xLwgYYDufsb88dWnpS4UrtjBCIgQj75YVDt9cZHQkbNRMgK34zp1pJREG2UuUit32HSfBjbaJBTHET3Q/035X+NJMYL07U/qJLkVMqvn/SE2gn0gIluNPIZ5Xy0/VkrSl0+RIl12wMdxYja1dKTBSjDGObrmj+9t4GGVE/b4RBVLR/Y4HKCRVoAcqmMbwqolJetNyuTkEUBz2RpDg1DibvskXUCRJakuCCp+mf0hXfUNaKbmQ30RCNkZuxbFh1xVc4WhDWZXZ8cjb+UhQNZj5MkAkx9zhzB+0+Ey5HcKM3W9kCRXZ+lIsXZynVeBUjz8o/gXOMLA2+3D5eg5oNagqPs7pzmyNfahO5GXb6TY/ebZ/iMJkhTtxmkESmdBj6MfYhHi25sqrtveMYKnitw9UYhPF7gqiEDQwbW6e2OPiXngUjuUTFV52bWk4WU5WP+876BPBVEjzEKO/JqZ1L5TU8UQkSmsNL3uueTa31HZEhTWSGVsJShJa2wtPL9dJ3SXN5lR8N7pbARWlry6rktqgXD8jpv/V4SAeB8MkNVCySS5pp1/7irEW/rbYICHNnfKQ+BP95w8a54gkOO3wZgaWQIMvxqGRkguLc/zN0fMxW1MX5US3ZPPKDn1lW1pN4MN5GUCySRhPQNtsKhQ361VPxqyilgf3h15P3hZ7OnTdf0OPpj+iV5klDz5adwan1AFRKnQ8wAKov+1pdVDgB8R7ltf6Ra1rNoxKHVg8phvdikCpdaiXSYqw4EUND59ajn+r9VOCQ1+iYuJ9uplbVJK2j+hVgEGs42o+8Tt8z1SNVkmQ0siW9AP+GdfvCXkJrSwCS6VjmsMQXoSxZgLNZnY0fv/qBNJVoAGVNX09fRcWWpURch96RhJ59r+hjZKDzS7TTUMGkDIL6F089Z88pkMHVO/APGjJts83R+bM4colbFKK6uOwxmiE2mHxEdtWFfMsUC5GZaIwzHjk93lLXo0XRaAo/XbpY2wEnbC3tTVi6k9Qajr0Hfg7OFHG/ukogtKp+gDDmM9VIXKzbFYSGegvMmhKDEjpCh88rbXBoPIXq5RCNsFGSmtNBKygjgQDFGCU+fCO6Xk2bpfgtbn2xEud1fFvCGrVJvfkosV25yt190R/ieVmV/R1GarCxf/59XCKWUZNi8rGofH2Fv7EEhW/zL0nagEUp5mIQnh2Obag/JiOo4hnWX+vC0fB1GaheexEW99rz5+R238U2O3P5ejW2KlsS7+5tT/ON6Ie+1r8GkBd6aLaFXGWR4d9RTNV8M8c7a9aEgOnirkxOVL2UDm+CNDuH31tBePGUSl9kayVccNtIb4R8RrrfS4D3fGaO+6AYbZrJqUOoy98+nNJOPU2hYEijBGnfyF6LdbcewDYDhiyKay4wSAfbNGPbrbDYBj3xuDrX/P/4qq9hslFZVLNf17NFgb6vA7mfAwbfLWCm/yX0iTEJMQkxCTEJMQkxCTEJMQkxCTEJMQkxCTEJMQkxCTEJMQkxP8uhMXEFVGMjxsWCAQrQib+UBdBGdhYZ6Sa+eagvk/vunywa07NfkmlPVcel+85jT8Y1135S5e4ehZ2DTHzFvR/fTT+/7AZN6RxOTSLxmXH/g36AueLUAW9lV11SMdAVzzSeqfLCzF0qOu6N7I7oRUNOsU2PyPeRPC8I8BFH9GDrrS5sI2WJ4uQBQ0d7zX6c/24crXJLZPhBqMVQSKhc5TNog5UUT+gYPl0c7TaqAc8NwgKCx9/6/sQMdBHLe14D9GpBzR0XffluL4WrdkayirTtZgsoyCTFkvx4peZY2yknGeeA2Xf6jkClmuMhaSMydBUlc5lwrtMIymi0RTfILL+Ijet01BgUmI19m7k6O9f4K9k22zvKlSoZh8RFijU2PuiNfuVJEcSDR1hi9yPHMQQBd7UocO90oIvVK4duUhnb96IsiZN7e0e53mJ6VdgNKxoGtVopkY4ArLFeRxV40Kq3Gie80NjHLXnXiXcY8yVUuhsodEmNKZ/3hauIQ9d89KYWqCd2lH4pW9glkMwniWPFpcTXzSIGaHLxzwHyEUrD4qvfkSN+I1pb2OmrkqVGLQKHi4VnzqPFp7+OV0mkalUmRxkiBlAnNOJpfPxSOcSaa9K1RPBdTDukFTJKwP4rTD3bF3qvD4cwoz9zikgJyn7d4XxO85pzU4q4sqjh0CyKaHHRynN3cp4C/7JDTZ84W6Fkv54gf9CbTVCdS1YfT9JHRTtyzIbjs6VF9KvhaHU3mvhByTGpNaAw72WOH9AyUPZC6DyNxnwvbYlDZ5D+Ylelx67acUbQxDF4P48geUHKatfNV+kLsUyUL0v/abZfsxBIWe8INSula82Faz4zZJ322K6UF+RBK/N9mLISH2KmEXURJMoH/6umG3bvAwVJG+nH/qKkQh/r1z3DdgfXPxPRxNPy6rXqGRORoCASVrpPNXZGL3ugkE3yFUVNd+bZT7WY95WZZ4CgfBS7bfq9MaH9TKEb4oSt20es2FQIXcto/bchr7HkTVrq5ersOrd6fv85OFaU4YoH2N/6P0xOExd/Q5gvU46qRzFAnczaOtyCmHJArXewS/V68Co3WZBZU+f+2MGBHJLzG2pkcnHHsoQMA+Cr8b5AyW8UWbJW4M50hauesj0ToGTbvQWs/O3mcjmnAq0UuUtYdfLBsluJ2Q4HsOcuwod9W2D/hDIDzFVsGe1N8cVdV5bhBy7OfKcEChh+89fs5aonKVpJyrz0i101uXvHecX5SQX6bTEfd3OW2ySw3JfcsFRjU4hOEDc4V322EZSDyllzWik6BwyJFrArEcZe4JEVJeZ5hr5NqLo8Yj9uRwWVMuxqdtzjucdfxw2bsrvtQV91SNGRf97tlPZGdyVviyXvb9LfjNJkAUohPUo4hz3rPki2U+U/mA+MiQ7YmoleFhS4lh8zXBEnstYDZgXUiMkV32ALXbhjRUrp7bDi8VszIKH6oXqTuJW+rW95JMOyOXl7vB6gtDKe/PUVflZdmuHxt7RpRCaLpPRBo1O7rLLu3Sd4w7O1Nxx8/P4hdeNc7GUxq/1zzluv6feYJWftLNGy9HRc9f8BvUJb3KdaNpVxAfUegPBdaN/lbDhQ8bFrNR5h7t4S2pxy1EixyEzBuqvUDnV5T+HomCibdfdFLFsb/d8VfdBf28cFm6d0r0pA80MnnnBc9FEnWwd0Pbqq9GJiLEn4gzQ+gx9REnBZ3CV5odZ7LTp+5V57FA+HgJ5tB9squGIUljHX1A71f2kn+YnOphSRYkrhrasuxfZqFUFcymDuayNXuf0Qq5J4X2adPI09GrOMLqGY5sKgewHI90akjVr7VKHfnRN3timHH9mSAXiRBsi2jMNOu6M33/ISTONQuXa+eKh79OwvPOOnSd6zPdNLWs+qt3bTGFpU+B4HXoHBHLVXASWoT9zJVB+d6c/vGgM1myuEmuM0vzK3S5Q0II7Ip0Grgh2hjidHOgNbTMIuwsY9BEiuv55U2XPmXdhmNhjjzhmbFEQRxrXpJJkgGDmmp3dCxGJAOG+Yx4tkyNPdK+H3S16HSH2ZNjM7q9202HfiJY6M971IhDbMs2CyyLqA1gbyODwmCeLbBiixk1K1cN28TGxOQ+o2A2MCIBD0s9iBmuNls32FkrA5z1RN/IAguwp22Vla1qzGajTPDUurqIt54tSM7noFkgVD3Epeh9Y/2JEseH2cj6uaOY6GyxtDsxlKRKrjugymZoKOjJS2V+X/sJPKx46y0KaHL4bLrl872wjatxuXEb4Eubw3TYeZSS+3tilmH24g7inVOqtEsnwsEQGNqR8NpaoghY1T7ltQv4mZauuLXECVMYeoDl+N4vVoI+KBC9KpLHFjSChQgYA5bQgGDYVz9jZpKrYTCiaCSgsp8plUtcd2twIDXv2EpvdXWh8S3MoaHFx1qenfUUrU8AW3hL+jCGiUgEsninTDweHM9dEUgMzFNPG59aVc7qAu0qKO2nhqxwU6yoJ8A0UxQH3zj3dYareuIuogueILU202FlTNs89fFsP70jKGOeV7AMjezziJgULue8EqnuiENGYv5fJlc5hEhmTqkLw9QvHh63yyK4w6vOgwqc/d5UgRty/kPbHXJLLpqFZb7LsN8t00Gs7w22FAR21Y8uzWdtOpgWNJ4hcH0D0jZ41g6hsuj4+ZdWDU2CW1db8Z/V0aS/45S5GGKCMxzylY8NxrJ99aFzYlFv6ZoLA8LTJYRLyElLzp68Do7Q4sYohY7YhkO7hyMwZhm/lzoge61avtVffRCB9AEXnxgjBAWs1a6y67FDYCbmsSI+B8d1vR+ccFyx9ROawpYT1kuAf0oTRzo2f2H/8g1zknBLz4pmDcJKYDcptuhK98A3IQS7ZOlDXJfoCncwIhUsY0hl3TMMOrhnH6vmIj5u+kuBwLy2YakPvxdnZIgF++mpFJYXazFFt1VIqtJgKJsUFM8aDBKlUFHgmk9uDqC3T5cSLDJizNtDwExnELhwf3BjwVqNZaBbg/VpCCT28Tabmg8abwiBgXyDOJT5eyr682a74Wr8qmG/0DNJFChoYYtKCXHdvNbJ6oiGQo7an8cgfnQLrWZDxTz0HzK6zxFCIBXmqWVy+HpSRmruoi1vO6XPHw9KYNZpdb1kR4f8sk1suv5bBum6x4K1LeLIbrEp9bqR70SK5a5sIYQ0Bua/DbmG6LAOJzieJCS7317bA5/G0kXhfjbq9V/uoXYhqDLEVTgdEp9ZWOaYtEEokt+eKUERLsTs7cVSpSQH67cq8pvHMxG4d/nTMbM89Rslxe+fUcUvku7RtHHkHA8wKoR6l2BlsB8/Hu93Vh3f2fdLaKrIrqAZFgmg4TPRdRdhI1QxEa5JpdH+gUoE5sgs3PWVzbE+UUFJs+KLktKVQpu486l6kiSd1R8x70UTB+LjJKOPJK4eSwJHL3H25w2NyGsLRmirmR1EF/hwmVldHfVYXXjvMDWzW7qXaLi5AcQUJsYZBKVUvVRPjBouz9Y8bOOwqXZswqIQUqjeRdU3pf+frB3gpfwSZ4/Po9saTnhH43DZSh6xxOqypu1nH3WPUrwVgLpJ15ZVQQCE57I2wnNgcthuz4QHaWEKzlHTp7qCjTEPblApZ3m40MwUcuQet5Gqm+omR6H6yuOlFpFTNQG8mOsaNuRIfVLDAEWNa2fZiPf/YrglkUvnATvvDD6k1dX8iil8znqNy1owny26FyDna5BhDK/sx7gphJcldDd+VS/OgoigOnsxggU2wjdo8lc7SLOUv9SeT6vW63lXqUlqBmOJeNu/1OtwldLgvUvWBjW96xpGL3X68F/f8VuRAv7aFgfaHOYdKumAkVxVtrAo/831w2DlsOWQ2UoxkzbKz+/J3Y7zxlRRBanwRjWhaXoBM6yVffVFSGmosfHL0H7XbYD+mPouJzh8dKEkuiJJgkTZlmZfVRsjqW0TVLkqgDXnRjs4MGzG5Cw4z3r+QVM9yKFmbRKhGoJnVEoCPGQxxh0W40QsC+dBXk1HpEJD/AeY2cOTXtqUu4hvoWjPCFhCQZwB1jY3s5LTpNNCXBo44zSJk4JVlfwSba46mjuLvGqZzC2qMbxiHqW67L+dax9DJyiWdvcp9XPCXrz0UQW9NHoLguQEdQTUpPMdfz2AUQxeZFL121QtVnt0NoEV+yEYcTMtrWlEC/xAhVJG2XLssZe9LkZ/izYivLZ+N2Wa3sy1EtiUPWeSQ4O0SMfewOKPYsx3kxeXvPcxr1OXMQ/hKA+aLOsVdiUiK9ZEXklToKfrfQ/lWZXA9W5ufvMc3mRDZ+D1FyIUlfzQLH8VoxhIK3xi/b51xkRw3JPHH/+LruUR9NW0eXzHFZRO5TqLe9vTnb9ejvE85abUOz23sq5+mG+nhEvZTmrOfdjfsxRvvxiiedoBh1sF8EdlzIbbL36N5NfZillg4SqtJcHl35wtO2jaJajwKN/wjYW3jJzu//h9QSwMEFAACAAgA73FITXA/OElKAAAAagAAABsAAAB1bml2ZXJzYWwvdW5pdmVyc2FsLnBuZy54bWyzsa/IzVEoSy0qzszPs1Uy1DNQsrfj5bIpKEoty0wtV6gAihnpGUCAkkIlKrc8M6Ukw1bJ0tAYIZaRmpmeUWKrZGZhChfUBxoJAFBLAQIAABQAAgAIAO9xSE3/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/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/WnBkAAPA+AAAXAAAAAAAAAAAAAAAAAPwXAAB1bml2ZXJzYWwvdW5pdmVyc2FsLnBuZ1BLAQIAABQAAgAIAO9xSE1wPzhJSgAAAGoAAAAbAAAAAAAAAAEAAAAAAM0xAAB1bml2ZXJzYWwvdW5pdmVyc2FsLnBuZy54bWxQSwUGAAAAAAsACwBJAwAAUDIAAAAA"/>
  <p:tag name="ISPRING_ULTRA_SCORM_COURSE_ID" val="29CDFE28-0755-48D7-B396-2DB4679C4ED9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RESENTATION_TITLE" val="第1章 认识计算机 教学PPT_薛蒙蒙_0827"/>
  <p:tag name="ISPRING_RESOURCE_PATHS_HASH_PRESENTER" val="30ac4e3ecbeaef3c826ecc7e0b571e868eba8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6 本章小结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传智播客.黑马程序员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1.1.1 计算机分类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2297</Words>
  <Application>Microsoft Office PowerPoint</Application>
  <PresentationFormat>宽屏</PresentationFormat>
  <Paragraphs>311</Paragraphs>
  <Slides>40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方正细倩简体</vt:lpstr>
      <vt:lpstr>楷体</vt:lpstr>
      <vt:lpstr>微软雅黑</vt:lpstr>
      <vt:lpstr>Arial</vt:lpstr>
      <vt:lpstr>Calibri</vt:lpstr>
      <vt:lpstr>Office 主题​​</vt:lpstr>
      <vt:lpstr>Visio</vt:lpstr>
      <vt:lpstr>第8章 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认识计算机 教学PPT_薛蒙蒙_0827</dc:title>
  <dc:creator>lucius</dc:creator>
  <cp:lastModifiedBy>win7</cp:lastModifiedBy>
  <cp:revision>585</cp:revision>
  <dcterms:created xsi:type="dcterms:W3CDTF">2016-08-25T05:35:30Z</dcterms:created>
  <dcterms:modified xsi:type="dcterms:W3CDTF">2022-07-14T18:05:38Z</dcterms:modified>
</cp:coreProperties>
</file>