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8" r:id="rId4"/>
    <p:sldId id="259" r:id="rId6"/>
    <p:sldId id="260" r:id="rId7"/>
    <p:sldId id="331" r:id="rId8"/>
    <p:sldId id="332" r:id="rId9"/>
    <p:sldId id="261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80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310" r:id="rId30"/>
    <p:sldId id="333" r:id="rId31"/>
    <p:sldId id="334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302" r:id="rId40"/>
    <p:sldId id="303" r:id="rId41"/>
    <p:sldId id="304" r:id="rId42"/>
    <p:sldId id="305" r:id="rId43"/>
    <p:sldId id="312" r:id="rId44"/>
    <p:sldId id="306" r:id="rId45"/>
    <p:sldId id="307" r:id="rId46"/>
    <p:sldId id="308" r:id="rId47"/>
    <p:sldId id="309" r:id="rId48"/>
    <p:sldId id="311" r:id="rId49"/>
    <p:sldId id="26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33FD"/>
    <a:srgbClr val="5B33FD"/>
    <a:srgbClr val="FF9D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045FE83A-D81D-4A78-AC77-D70BA00749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file:///C:\Users\D69LXP2\Desktop\400px_tools/pic_temp/0_pic_quater_righ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6" Type="http://schemas.openxmlformats.org/officeDocument/2006/relationships/tags" Target="../tags/tag9.xml"/><Relationship Id="rId15" Type="http://schemas.openxmlformats.org/officeDocument/2006/relationships/tags" Target="../tags/tag8.xml"/><Relationship Id="rId14" Type="http://schemas.openxmlformats.org/officeDocument/2006/relationships/tags" Target="../tags/tag7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image" Target="file:///C:\Users\D69LXP2\Desktop\400px_tools/pic_temp/1_pic_quater_left_down.png" TargetMode="Externa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0.xml"/><Relationship Id="rId10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4.jpeg"/><Relationship Id="rId2" Type="http://schemas.openxmlformats.org/officeDocument/2006/relationships/tags" Target="../tags/tag17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24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3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4.jpeg"/><Relationship Id="rId2" Type="http://schemas.openxmlformats.org/officeDocument/2006/relationships/tags" Target="../tags/tag42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52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60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image" Target="file:///C:\Users\D69LXP2\Desktop\400px_tools/pic_temp/0_pic_quater_righ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73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image" Target="file:///C:\Users\D69LXP2\Desktop\400px_tools/pic_temp/1_pic_quater_left_down.png" TargetMode="Externa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88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right_down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9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right_down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05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image" Target="file:///C:\Users\D69LXP2\Desktop\400px_tools/pic_temp/1_pic_quater_left_down.png" TargetMode="External"/><Relationship Id="rId11" Type="http://schemas.openxmlformats.org/officeDocument/2006/relationships/image" Target="../media/image3.png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right_down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16.xml"/><Relationship Id="rId18" Type="http://schemas.openxmlformats.org/officeDocument/2006/relationships/tags" Target="../tags/tag126.xml"/><Relationship Id="rId17" Type="http://schemas.openxmlformats.org/officeDocument/2006/relationships/tags" Target="../tags/tag125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image" Target="file:///C:\Users\D69LXP2\Desktop\400px_tools/pic_temp/1_pic_quater_left_down.png" TargetMode="External"/><Relationship Id="rId11" Type="http://schemas.openxmlformats.org/officeDocument/2006/relationships/image" Target="../media/image3.png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right_down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0" Type="http://schemas.openxmlformats.org/officeDocument/2006/relationships/tags" Target="../tags/tag139.xml"/><Relationship Id="rId2" Type="http://schemas.openxmlformats.org/officeDocument/2006/relationships/tags" Target="../tags/tag127.xml"/><Relationship Id="rId19" Type="http://schemas.openxmlformats.org/officeDocument/2006/relationships/tags" Target="../tags/tag138.xml"/><Relationship Id="rId18" Type="http://schemas.openxmlformats.org/officeDocument/2006/relationships/tags" Target="../tags/tag137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image" Target="file:///C:\Users\D69LXP2\Desktop\400px_tools/pic_temp/1_pic_quater_left_down.png" TargetMode="External"/><Relationship Id="rId11" Type="http://schemas.openxmlformats.org/officeDocument/2006/relationships/image" Target="../media/image3.png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image" Target="file:///C:\Users\D69LXP2\Desktop\400px_tools/pic_temp/0_pic_quater_righ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40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image" Target="file:///C:\Users\D69LXP2\Desktop\400px_tools/pic_temp/1_pic_quater_left_down.png" TargetMode="Externa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92075" y="303809"/>
            <a:ext cx="11607851" cy="6250381"/>
          </a:xfrm>
          <a:prstGeom prst="rect">
            <a:avLst/>
          </a:prstGeom>
        </p:spPr>
      </p:pic>
      <p:sp>
        <p:nvSpPr>
          <p:cNvPr id="7" name="矩形 6"/>
          <p:cNvSpPr/>
          <p:nvPr userDrawn="true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 userDrawn="true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0"/>
            <a:ext cx="720090" cy="703421"/>
          </a:xfrm>
          <a:prstGeom prst="rect">
            <a:avLst/>
          </a:prstGeom>
        </p:spPr>
      </p:pic>
      <p:pic>
        <p:nvPicPr>
          <p:cNvPr id="5" name="图片 4"/>
          <p:cNvPicPr/>
          <p:nvPr userDrawn="true"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16" name="日期占位符 15"/>
          <p:cNvSpPr>
            <a:spLocks noGrp="true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true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true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4" hasCustomPrompt="true"/>
            <p:custDataLst>
              <p:tags r:id="rId15"/>
            </p:custDataLst>
          </p:nvPr>
        </p:nvSpPr>
        <p:spPr>
          <a:xfrm>
            <a:off x="2921319" y="4009391"/>
            <a:ext cx="6349365" cy="448945"/>
          </a:xfrm>
        </p:spPr>
        <p:txBody>
          <a:bodyPr vert="horz" wrap="square" lIns="91440" tIns="45720" rIns="91440" bIns="45720" anchor="t" anchorCtr="false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8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true"/>
          </p:cNvSpPr>
          <p:nvPr>
            <p:ph type="ctrTitle" idx="13" hasCustomPrompt="true"/>
            <p:custDataLst>
              <p:tags r:id="rId16"/>
            </p:custDataLst>
          </p:nvPr>
        </p:nvSpPr>
        <p:spPr>
          <a:xfrm>
            <a:off x="2921000" y="2399666"/>
            <a:ext cx="6350000" cy="1398905"/>
          </a:xfrm>
        </p:spPr>
        <p:txBody>
          <a:bodyPr vert="horz" wrap="square" lIns="91440" tIns="45720" rIns="91440" bIns="45720" anchor="b" anchorCtr="false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700">
                <a:solidFill>
                  <a:schemeClr val="bg1"/>
                </a:solidFill>
                <a:latin typeface="Arial" panose="0208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true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false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true">
            <p:custDataLst>
              <p:tags r:id="rId5"/>
            </p:custDataLst>
          </p:nvPr>
        </p:nvSpPr>
        <p:spPr>
          <a:xfrm>
            <a:off x="4320540" y="0"/>
            <a:ext cx="7866984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true"/>
          </p:cNvSpPr>
          <p:nvPr>
            <p:ph type="ctrTitle" idx="14" hasCustomPrompt="true"/>
            <p:custDataLst>
              <p:tags r:id="rId9"/>
            </p:custDataLst>
          </p:nvPr>
        </p:nvSpPr>
        <p:spPr>
          <a:xfrm>
            <a:off x="4986655" y="3654742"/>
            <a:ext cx="6536690" cy="835660"/>
          </a:xfrm>
        </p:spPr>
        <p:txBody>
          <a:bodyPr vert="horz" wrap="square" lIns="91440" tIns="45720" rIns="91440" bIns="45720" anchor="b" anchorCtr="false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80604020202020204" pitchFamily="34" charset="0"/>
              <a:buNone/>
              <a:defRPr sz="44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true"/>
          </p:cNvSpPr>
          <p:nvPr>
            <p:ph type="subTitle" idx="13" hasCustomPrompt="true"/>
            <p:custDataLst>
              <p:tags r:id="rId10"/>
            </p:custDataLst>
          </p:nvPr>
        </p:nvSpPr>
        <p:spPr>
          <a:xfrm>
            <a:off x="4986655" y="4570253"/>
            <a:ext cx="6536690" cy="735965"/>
          </a:xfrm>
        </p:spPr>
        <p:txBody>
          <a:bodyPr vert="horz" wrap="square" lIns="91440" tIns="45720" rIns="91440" bIns="45720" anchor="t" anchorCtr="false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8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true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false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true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false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false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false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true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任意多边形: 形状 5"/>
          <p:cNvSpPr/>
          <p:nvPr userDrawn="true">
            <p:custDataLst>
              <p:tags r:id="rId6"/>
            </p:custDataLst>
          </p:nvPr>
        </p:nvSpPr>
        <p:spPr>
          <a:xfrm flipH="true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false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true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false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true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true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false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true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92075" y="303809"/>
            <a:ext cx="11607851" cy="6250381"/>
          </a:xfrm>
          <a:prstGeom prst="rect">
            <a:avLst/>
          </a:prstGeom>
        </p:spPr>
      </p:pic>
      <p:sp>
        <p:nvSpPr>
          <p:cNvPr id="8" name="矩形 7"/>
          <p:cNvSpPr/>
          <p:nvPr userDrawn="true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7" name="图片 6"/>
          <p:cNvPicPr/>
          <p:nvPr userDrawn="true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0"/>
            <a:ext cx="720090" cy="703421"/>
          </a:xfrm>
          <a:prstGeom prst="rect">
            <a:avLst/>
          </a:prstGeom>
        </p:spPr>
      </p:pic>
      <p:pic>
        <p:nvPicPr>
          <p:cNvPr id="6" name="图片 5"/>
          <p:cNvPicPr/>
          <p:nvPr userDrawn="true"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true"/>
          </p:cNvSpPr>
          <p:nvPr>
            <p:ph type="body" idx="14" hasCustomPrompt="true"/>
            <p:custDataLst>
              <p:tags r:id="rId15"/>
            </p:custDataLst>
          </p:nvPr>
        </p:nvSpPr>
        <p:spPr>
          <a:xfrm>
            <a:off x="3413125" y="3907790"/>
            <a:ext cx="5366385" cy="550545"/>
          </a:xfrm>
        </p:spPr>
        <p:txBody>
          <a:bodyPr vert="horz" wrap="square" lIns="91440" tIns="45720" rIns="91440" bIns="45720" anchor="t" anchorCtr="false">
            <a:normAutofit/>
          </a:bodyPr>
          <a:lstStyle>
            <a:lvl1pPr marL="0" marR="0" indent="0" algn="dist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8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8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true"/>
          </p:cNvSpPr>
          <p:nvPr>
            <p:ph type="title" idx="13" hasCustomPrompt="true"/>
            <p:custDataLst>
              <p:tags r:id="rId16"/>
            </p:custDataLst>
          </p:nvPr>
        </p:nvSpPr>
        <p:spPr>
          <a:xfrm>
            <a:off x="3413442" y="2399665"/>
            <a:ext cx="5365750" cy="1398905"/>
          </a:xfrm>
        </p:spPr>
        <p:txBody>
          <a:bodyPr vert="horz" wrap="square" lIns="91440" tIns="45720" rIns="91440" bIns="45720" anchor="b" anchorCtr="false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bg1"/>
                </a:solidFill>
                <a:latin typeface="Arial" panose="0208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true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true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 hasCustomPrompt="true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true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true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true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0"/>
            <a:ext cx="720090" cy="703421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 hasCustomPrompt="true"/>
            <p:custDataLst>
              <p:tags r:id="rId10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false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true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true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true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true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true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720090" cy="703421"/>
          </a:xfrm>
          <a:prstGeom prst="rect">
            <a:avLst/>
          </a:prstGeom>
        </p:spPr>
      </p:pic>
      <p:pic>
        <p:nvPicPr>
          <p:cNvPr id="8" name="图片 7"/>
          <p:cNvPicPr/>
          <p:nvPr userDrawn="true">
            <p:custDataLst>
              <p:tags r:id="rId10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0"/>
            <a:ext cx="720090" cy="61975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  <p:custDataLst>
              <p:tags r:id="rId1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true"/>
          </p:cNvSpPr>
          <p:nvPr>
            <p:ph type="body" sz="quarter" idx="13"/>
            <p:custDataLst>
              <p:tags r:id="rId1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true"/>
          </p:cNvSpPr>
          <p:nvPr>
            <p:ph sz="quarter" idx="14"/>
            <p:custDataLst>
              <p:tags r:id="rId1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true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true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true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720090" cy="703421"/>
          </a:xfrm>
          <a:prstGeom prst="rect">
            <a:avLst/>
          </a:prstGeom>
        </p:spPr>
      </p:pic>
      <p:pic>
        <p:nvPicPr>
          <p:cNvPr id="8" name="图片 7"/>
          <p:cNvPicPr/>
          <p:nvPr userDrawn="true">
            <p:custDataLst>
              <p:tags r:id="rId10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0"/>
            <a:ext cx="720090" cy="61975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  <p:custDataLst>
              <p:tags r:id="rId1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false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true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true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矩形 13"/>
          <p:cNvSpPr/>
          <p:nvPr userDrawn="true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true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 userDrawn="true">
            <p:custDataLst>
              <p:tags r:id="rId10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  <p:custDataLst>
              <p:tags r:id="rId13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true"/>
          </p:cNvSpPr>
          <p:nvPr>
            <p:ph sz="quarter" idx="14"/>
            <p:custDataLst>
              <p:tags r:id="rId1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true"/>
          </p:cNvSpPr>
          <p:nvPr>
            <p:ph type="body" sz="quarter" idx="15"/>
            <p:custDataLst>
              <p:tags r:id="rId1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true"/>
          </p:cNvSpPr>
          <p:nvPr>
            <p:ph type="body" sz="quarter" idx="16"/>
            <p:custDataLst>
              <p:tags r:id="rId2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true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true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true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71797" y="0"/>
            <a:ext cx="1620202" cy="1582698"/>
          </a:xfrm>
          <a:prstGeom prst="rect">
            <a:avLst/>
          </a:prstGeom>
        </p:spPr>
      </p:pic>
      <p:pic>
        <p:nvPicPr>
          <p:cNvPr id="8" name="图片 7"/>
          <p:cNvPicPr/>
          <p:nvPr userDrawn="true">
            <p:custDataLst>
              <p:tags r:id="rId9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5463563"/>
            <a:ext cx="1620202" cy="1394437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 hasCustomPrompt="true"/>
            <p:custDataLst>
              <p:tags r:id="rId12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true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54.xml"/><Relationship Id="rId23" Type="http://schemas.openxmlformats.org/officeDocument/2006/relationships/tags" Target="../tags/tag153.xml"/><Relationship Id="rId22" Type="http://schemas.openxmlformats.org/officeDocument/2006/relationships/tags" Target="../tags/tag152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fals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true"/>
          <p:cNvSpPr/>
          <p:nvPr userDrawn="true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8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8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8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8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8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8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03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0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210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0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17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1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224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27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2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31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34.xml"/><Relationship Id="rId12" Type="http://schemas.openxmlformats.org/officeDocument/2006/relationships/tags" Target="../tags/tag233.xml"/><Relationship Id="rId11" Type="http://schemas.openxmlformats.org/officeDocument/2006/relationships/tags" Target="../tags/tag232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2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38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3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46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4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53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5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60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63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5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67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70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6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74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77.xml"/><Relationship Id="rId12" Type="http://schemas.openxmlformats.org/officeDocument/2006/relationships/tags" Target="../tags/tag276.xml"/><Relationship Id="rId11" Type="http://schemas.openxmlformats.org/officeDocument/2006/relationships/tags" Target="../tags/tag275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7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81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84.xml"/><Relationship Id="rId12" Type="http://schemas.openxmlformats.org/officeDocument/2006/relationships/tags" Target="../tags/tag283.xml"/><Relationship Id="rId11" Type="http://schemas.openxmlformats.org/officeDocument/2006/relationships/tags" Target="../tags/tag282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7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88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85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95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98.xml"/><Relationship Id="rId12" Type="http://schemas.openxmlformats.org/officeDocument/2006/relationships/tags" Target="../tags/tag297.xml"/><Relationship Id="rId11" Type="http://schemas.openxmlformats.org/officeDocument/2006/relationships/tags" Target="../tags/tag296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9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02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305.xml"/><Relationship Id="rId12" Type="http://schemas.openxmlformats.org/officeDocument/2006/relationships/tags" Target="../tags/tag304.xml"/><Relationship Id="rId11" Type="http://schemas.openxmlformats.org/officeDocument/2006/relationships/tags" Target="../tags/tag303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99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09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312.xml"/><Relationship Id="rId12" Type="http://schemas.openxmlformats.org/officeDocument/2006/relationships/tags" Target="../tags/tag311.xml"/><Relationship Id="rId11" Type="http://schemas.openxmlformats.org/officeDocument/2006/relationships/tags" Target="../tags/tag310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30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16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319.xml"/><Relationship Id="rId12" Type="http://schemas.openxmlformats.org/officeDocument/2006/relationships/tags" Target="../tags/tag318.xml"/><Relationship Id="rId11" Type="http://schemas.openxmlformats.org/officeDocument/2006/relationships/tags" Target="../tags/tag317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31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23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22.xml"/><Relationship Id="rId4" Type="http://schemas.openxmlformats.org/officeDocument/2006/relationships/tags" Target="../tags/tag321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320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30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333.xml"/><Relationship Id="rId12" Type="http://schemas.openxmlformats.org/officeDocument/2006/relationships/tags" Target="../tags/tag332.xml"/><Relationship Id="rId11" Type="http://schemas.openxmlformats.org/officeDocument/2006/relationships/tags" Target="../tags/tag331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3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339.xml"/><Relationship Id="rId5" Type="http://schemas.openxmlformats.org/officeDocument/2006/relationships/tags" Target="../tags/tag338.xml"/><Relationship Id="rId4" Type="http://schemas.openxmlformats.org/officeDocument/2006/relationships/tags" Target="../tags/tag337.xml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tags" Target="../tags/tag3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43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347.xml"/><Relationship Id="rId13" Type="http://schemas.openxmlformats.org/officeDocument/2006/relationships/tags" Target="../tags/tag346.xml"/><Relationship Id="rId12" Type="http://schemas.openxmlformats.org/officeDocument/2006/relationships/tags" Target="../tags/tag345.xml"/><Relationship Id="rId11" Type="http://schemas.openxmlformats.org/officeDocument/2006/relationships/tags" Target="../tags/tag344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340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51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354.xml"/><Relationship Id="rId12" Type="http://schemas.openxmlformats.org/officeDocument/2006/relationships/tags" Target="../tags/tag353.xml"/><Relationship Id="rId11" Type="http://schemas.openxmlformats.org/officeDocument/2006/relationships/tags" Target="../tags/tag352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348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58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57.xml"/><Relationship Id="rId4" Type="http://schemas.openxmlformats.org/officeDocument/2006/relationships/tags" Target="../tags/tag356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355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65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368.xml"/><Relationship Id="rId12" Type="http://schemas.openxmlformats.org/officeDocument/2006/relationships/tags" Target="../tags/tag367.xml"/><Relationship Id="rId11" Type="http://schemas.openxmlformats.org/officeDocument/2006/relationships/tags" Target="../tags/tag366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36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72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71.xml"/><Relationship Id="rId4" Type="http://schemas.openxmlformats.org/officeDocument/2006/relationships/tags" Target="../tags/tag370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369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79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78.xml"/><Relationship Id="rId4" Type="http://schemas.openxmlformats.org/officeDocument/2006/relationships/tags" Target="../tags/tag377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382.xml"/><Relationship Id="rId12" Type="http://schemas.openxmlformats.org/officeDocument/2006/relationships/tags" Target="../tags/tag381.xml"/><Relationship Id="rId11" Type="http://schemas.openxmlformats.org/officeDocument/2006/relationships/tags" Target="../tags/tag380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376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86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389.xml"/><Relationship Id="rId12" Type="http://schemas.openxmlformats.org/officeDocument/2006/relationships/tags" Target="../tags/tag388.xml"/><Relationship Id="rId11" Type="http://schemas.openxmlformats.org/officeDocument/2006/relationships/tags" Target="../tags/tag387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383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93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396.xml"/><Relationship Id="rId12" Type="http://schemas.openxmlformats.org/officeDocument/2006/relationships/tags" Target="../tags/tag395.xml"/><Relationship Id="rId11" Type="http://schemas.openxmlformats.org/officeDocument/2006/relationships/tags" Target="../tags/tag394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390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400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99.xml"/><Relationship Id="rId4" Type="http://schemas.openxmlformats.org/officeDocument/2006/relationships/tags" Target="../tags/tag398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403.xml"/><Relationship Id="rId12" Type="http://schemas.openxmlformats.org/officeDocument/2006/relationships/tags" Target="../tags/tag402.xml"/><Relationship Id="rId11" Type="http://schemas.openxmlformats.org/officeDocument/2006/relationships/tags" Target="../tags/tag401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397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407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406.xml"/><Relationship Id="rId4" Type="http://schemas.openxmlformats.org/officeDocument/2006/relationships/tags" Target="../tags/tag405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410.xml"/><Relationship Id="rId12" Type="http://schemas.openxmlformats.org/officeDocument/2006/relationships/tags" Target="../tags/tag409.xml"/><Relationship Id="rId11" Type="http://schemas.openxmlformats.org/officeDocument/2006/relationships/tags" Target="../tags/tag408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40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414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413.xml"/><Relationship Id="rId4" Type="http://schemas.openxmlformats.org/officeDocument/2006/relationships/tags" Target="../tags/tag412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417.xml"/><Relationship Id="rId12" Type="http://schemas.openxmlformats.org/officeDocument/2006/relationships/tags" Target="../tags/tag416.xml"/><Relationship Id="rId11" Type="http://schemas.openxmlformats.org/officeDocument/2006/relationships/tags" Target="../tags/tag415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4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423.xml"/><Relationship Id="rId5" Type="http://schemas.openxmlformats.org/officeDocument/2006/relationships/tags" Target="../tags/tag422.xml"/><Relationship Id="rId4" Type="http://schemas.openxmlformats.org/officeDocument/2006/relationships/tags" Target="../tags/tag421.xml"/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" Type="http://schemas.openxmlformats.org/officeDocument/2006/relationships/tags" Target="../tags/tag418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425.xml"/><Relationship Id="rId1" Type="http://schemas.openxmlformats.org/officeDocument/2006/relationships/tags" Target="../tags/tag4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73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17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81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185.xml"/><Relationship Id="rId13" Type="http://schemas.openxmlformats.org/officeDocument/2006/relationships/tags" Target="../tags/tag184.xml"/><Relationship Id="rId12" Type="http://schemas.openxmlformats.org/officeDocument/2006/relationships/tags" Target="../tags/tag183.xml"/><Relationship Id="rId11" Type="http://schemas.openxmlformats.org/officeDocument/2006/relationships/tags" Target="../tags/tag182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17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89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18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196.xml"/><Relationship Id="rId7" Type="http://schemas.openxmlformats.org/officeDocument/2006/relationships/image" Target="file:///C:\Users\D69LXP2\Desktop\400px_tools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199.xml"/><Relationship Id="rId12" Type="http://schemas.openxmlformats.org/officeDocument/2006/relationships/tags" Target="../tags/tag198.xml"/><Relationship Id="rId11" Type="http://schemas.openxmlformats.org/officeDocument/2006/relationships/tags" Target="../tags/tag197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true"/>
          </p:cNvSpPr>
          <p:nvPr>
            <p:ph type="subTitle" idx="14"/>
            <p:custDataLst>
              <p:tags r:id="rId1"/>
            </p:custDataLst>
          </p:nvPr>
        </p:nvSpPr>
        <p:spPr>
          <a:xfrm>
            <a:off x="3017204" y="3867151"/>
            <a:ext cx="6349365" cy="448945"/>
          </a:xfrm>
        </p:spPr>
        <p:txBody>
          <a:bodyPr/>
          <a:lstStyle/>
          <a:p>
            <a:pPr algn="ctr"/>
            <a:r>
              <a:rPr lang="zh-CN" altLang="en-US"/>
              <a:t>主讲人：周丽莉</a:t>
            </a:r>
            <a:endParaRPr lang="zh-CN" altLang="en-US"/>
          </a:p>
        </p:txBody>
      </p:sp>
      <p:sp>
        <p:nvSpPr>
          <p:cNvPr id="4" name="标题 3"/>
          <p:cNvSpPr>
            <a:spLocks noGrp="true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861185" y="2171065"/>
            <a:ext cx="8662035" cy="1595755"/>
          </a:xfrm>
          <a:solidFill>
            <a:schemeClr val="bg2">
              <a:lumMod val="95000"/>
              <a:alpha val="36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大学英语</a:t>
            </a:r>
            <a:br>
              <a:rPr lang="zh-CN" altLang="en-US"/>
            </a:br>
            <a:r>
              <a:rPr lang="en-US" altLang="zh-CN" sz="4000"/>
              <a:t>Lesson 6 </a:t>
            </a:r>
            <a:r>
              <a:rPr lang="zh-CN" altLang="en-US" sz="4000"/>
              <a:t>连词、介词及介词短语</a:t>
            </a:r>
            <a:endParaRPr lang="zh-CN" altLang="en-US" sz="4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330" y="1294130"/>
            <a:ext cx="27609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（一）并列连词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07425" y="2718435"/>
            <a:ext cx="1311275" cy="45847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true"/>
          <p:nvPr/>
        </p:nvSpPr>
        <p:spPr>
          <a:xfrm>
            <a:off x="459105" y="2051050"/>
            <a:ext cx="11275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）表</a:t>
            </a:r>
            <a:r>
              <a:rPr lang="zh-CN" altLang="en-US" sz="2400" b="1"/>
              <a:t>选择</a:t>
            </a:r>
            <a:r>
              <a:rPr lang="zh-CN" altLang="en-US" sz="2400"/>
              <a:t>关系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以</a:t>
            </a:r>
            <a:r>
              <a:rPr lang="en-US" altLang="zh-CN" sz="2400" b="1">
                <a:gradFill>
                  <a:gsLst>
                    <a:gs pos="0">
                      <a:srgbClr val="E38B79"/>
                    </a:gs>
                    <a:gs pos="100000">
                      <a:srgbClr val="EA735D"/>
                    </a:gs>
                  </a:gsLst>
                  <a:lin scaled="true"/>
                </a:gradFill>
              </a:rPr>
              <a:t>or</a:t>
            </a:r>
            <a:r>
              <a:rPr lang="zh-CN" altLang="en-US" sz="2400"/>
              <a:t>为代表的表示</a:t>
            </a:r>
            <a:r>
              <a:rPr lang="zh-CN" altLang="en-US" sz="2400" u="sng"/>
              <a:t>选择关系的</a:t>
            </a:r>
            <a:r>
              <a:rPr lang="zh-CN" altLang="en-US" sz="2400"/>
              <a:t>并列连词。类似的连词还有：</a:t>
            </a:r>
            <a:r>
              <a:rPr lang="en-US" altLang="zh-CN" sz="2400"/>
              <a:t>or else</a:t>
            </a:r>
            <a:r>
              <a:rPr lang="zh-CN" altLang="en-US" sz="2400"/>
              <a:t>（或许；或者），</a:t>
            </a:r>
            <a:r>
              <a:rPr lang="en-US" altLang="zh-CN" sz="2400"/>
              <a:t> either...or...</a:t>
            </a:r>
            <a:r>
              <a:rPr lang="zh-CN" altLang="en-US" sz="2400"/>
              <a:t>等。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Would you like rice </a:t>
            </a:r>
            <a:r>
              <a:rPr lang="en-US" altLang="zh-CN" sz="2400">
                <a:solidFill>
                  <a:srgbClr val="FF9D7D"/>
                </a:solidFill>
              </a:rPr>
              <a:t>or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noodles.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He either forgot </a:t>
            </a:r>
            <a:r>
              <a:rPr lang="en-US" altLang="zh-CN" sz="2400">
                <a:solidFill>
                  <a:srgbClr val="FF9D7D"/>
                </a:solidFill>
              </a:rPr>
              <a:t>or else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decided not to come.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accent6">
                    <a:lumMod val="75000"/>
                  </a:schemeClr>
                </a:solidFill>
              </a:rPr>
              <a:t>他或许忘了，或许决定不来了。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en-US" altLang="zh-CN" sz="2400">
                <a:solidFill>
                  <a:srgbClr val="FF9D7D"/>
                </a:solidFill>
              </a:rPr>
              <a:t>either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stay here </a:t>
            </a:r>
            <a:r>
              <a:rPr lang="en-US" altLang="zh-CN" sz="2400">
                <a:solidFill>
                  <a:srgbClr val="FF9D7D"/>
                </a:solidFill>
              </a:rPr>
              <a:t>or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come with us.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400"/>
          </a:p>
        </p:txBody>
      </p:sp>
      <p:sp>
        <p:nvSpPr>
          <p:cNvPr id="15" name="线形标注 1 14"/>
          <p:cNvSpPr/>
          <p:nvPr/>
        </p:nvSpPr>
        <p:spPr>
          <a:xfrm>
            <a:off x="7910830" y="3813175"/>
            <a:ext cx="3362325" cy="2341245"/>
          </a:xfrm>
          <a:prstGeom prst="borderCallout1">
            <a:avLst>
              <a:gd name="adj1" fmla="val -1925"/>
              <a:gd name="adj2" fmla="val 32200"/>
              <a:gd name="adj3" fmla="val -29807"/>
              <a:gd name="adj4" fmla="val 27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P147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lnSpc>
                <a:spcPct val="110000"/>
              </a:lnSpc>
              <a:buFont typeface="Arial" panose="0208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 else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还可意为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否则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，表示否定的条件，此时可以等于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true"/>
      <p:bldP spid="7" grpId="1" animBg="true"/>
      <p:bldP spid="15" grpId="0" bldLvl="0" animBg="true"/>
      <p:bldP spid="15" grpId="1" animBg="tru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" y="1302354"/>
            <a:ext cx="12191999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71797" y="0"/>
            <a:ext cx="1620202" cy="158269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8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5463563"/>
            <a:ext cx="1620202" cy="1394437"/>
          </a:xfrm>
          <a:prstGeom prst="rect">
            <a:avLst/>
          </a:prstGeom>
        </p:spPr>
      </p:pic>
      <p:sp>
        <p:nvSpPr>
          <p:cNvPr id="3" name="文本框 2"/>
          <p:cNvSpPr txBox="true"/>
          <p:nvPr>
            <p:custDataLst>
              <p:tags r:id="rId11"/>
            </p:custDataLst>
          </p:nvPr>
        </p:nvSpPr>
        <p:spPr>
          <a:xfrm>
            <a:off x="483235" y="1608455"/>
            <a:ext cx="11225530" cy="3640455"/>
          </a:xfrm>
          <a:prstGeom prst="rect">
            <a:avLst/>
          </a:prstGeom>
        </p:spPr>
        <p:txBody>
          <a:bodyPr vert="horz" wrap="square" lIns="91440" tIns="45720" rIns="91440" bIns="45720" rtlCol="0" anchor="t" anchorCtr="false"/>
          <a:lstStyle>
            <a:lvl1pPr fontAlgn="auto">
              <a:lnSpc>
                <a:spcPct val="130000"/>
              </a:lnSpc>
              <a:spcBef>
                <a:spcPct val="0"/>
              </a:spcBef>
              <a:buNone/>
              <a:defRPr sz="3200" b="0" u="none" strike="noStrike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Be patient, </a:t>
            </a:r>
            <a:r>
              <a:rPr lang="en-US" altLang="zh-CN" sz="2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          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you will make more mistake in the future. 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</a:endParaRP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A. unless          B.  or            C.  and           D. so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</a:endParaRPr>
          </a:p>
          <a:p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”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祈使句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+and/ or +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陈述句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“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结构中，如果前后为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顺承关系（即，表示两动作有前后关系,不能颠倒），常用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and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连接；</a:t>
            </a:r>
            <a:r>
              <a:rPr lang="zh-CN" altLang="en-US" sz="2400" dirty="0">
                <a:latin typeface="Arial" panose="02080604020202020204" pitchFamily="34" charset="0"/>
              </a:rPr>
              <a:t>如果前后之间是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转折关系，常用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or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，也可用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otherwise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或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or else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sp>
        <p:nvSpPr>
          <p:cNvPr id="4" name="文本框 3"/>
          <p:cNvSpPr txBox="true"/>
          <p:nvPr>
            <p:custDataLst>
              <p:tags r:id="rId12"/>
            </p:custDataLst>
          </p:nvPr>
        </p:nvSpPr>
        <p:spPr>
          <a:xfrm>
            <a:off x="131445" y="201930"/>
            <a:ext cx="8394700" cy="94170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indent="0" algn="r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3200" b="1" u="none" strike="noStrike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9pPr>
          </a:lstStyle>
          <a:p>
            <a:pPr algn="l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</a:rPr>
              <a:t>EXERCISE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66705" y="1830705"/>
            <a:ext cx="6781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altLang="zh-CN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330" y="1294130"/>
            <a:ext cx="27609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（一）并列连词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59105" y="1934210"/>
            <a:ext cx="11275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）表</a:t>
            </a:r>
            <a:r>
              <a:rPr lang="zh-CN" altLang="en-US" sz="2400" b="1"/>
              <a:t>转折或对比</a:t>
            </a:r>
            <a:r>
              <a:rPr lang="zh-CN" altLang="en-US" sz="2400"/>
              <a:t>关系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以</a:t>
            </a:r>
            <a:r>
              <a:rPr lang="en-US" altLang="zh-CN" sz="2400" b="1">
                <a:gradFill>
                  <a:gsLst>
                    <a:gs pos="0">
                      <a:srgbClr val="E38B79"/>
                    </a:gs>
                    <a:gs pos="100000">
                      <a:srgbClr val="EA735D"/>
                    </a:gs>
                  </a:gsLst>
                  <a:lin scaled="true"/>
                </a:gradFill>
              </a:rPr>
              <a:t>but</a:t>
            </a:r>
            <a:r>
              <a:rPr lang="zh-CN" altLang="en-US" sz="2400"/>
              <a:t>为代表的</a:t>
            </a:r>
            <a:r>
              <a:rPr lang="zh-CN" altLang="en-US" sz="2400" u="sng"/>
              <a:t>表示意义转折或对比</a:t>
            </a:r>
            <a:r>
              <a:rPr lang="zh-CN" altLang="en-US" sz="2400"/>
              <a:t>的并列连词。类似的连词还有：</a:t>
            </a:r>
            <a:r>
              <a:rPr lang="en-US" altLang="zh-CN" sz="2400"/>
              <a:t>while</a:t>
            </a:r>
            <a:r>
              <a:rPr lang="zh-CN" altLang="en-US" sz="2400"/>
              <a:t>（而</a:t>
            </a:r>
            <a:r>
              <a:rPr lang="en-US" altLang="zh-CN" sz="2400"/>
              <a:t>, </a:t>
            </a:r>
            <a:r>
              <a:rPr lang="zh-CN" altLang="en-US" sz="2400"/>
              <a:t>虽然，当</a:t>
            </a:r>
            <a:r>
              <a:rPr lang="en-US" altLang="zh-CN" sz="2400"/>
              <a:t>...</a:t>
            </a:r>
            <a:r>
              <a:rPr lang="zh-CN" altLang="en-US" sz="2400"/>
              <a:t>时候），</a:t>
            </a:r>
            <a:r>
              <a:rPr lang="en-US" altLang="zh-CN" sz="2400"/>
              <a:t> whereas</a:t>
            </a:r>
            <a:r>
              <a:rPr lang="zh-CN" altLang="en-US" sz="2400"/>
              <a:t>（【</a:t>
            </a:r>
            <a:r>
              <a:rPr lang="zh-CN" altLang="en-US" sz="2400">
                <a:sym typeface="+mn-ea"/>
              </a:rPr>
              <a:t>表对比</a:t>
            </a:r>
            <a:r>
              <a:rPr lang="zh-CN" altLang="en-US" sz="2400"/>
              <a:t>】，但是），</a:t>
            </a:r>
            <a:r>
              <a:rPr lang="en-US" altLang="zh-CN" sz="2400"/>
              <a:t>yet</a:t>
            </a:r>
            <a:r>
              <a:rPr lang="zh-CN" altLang="en-US" sz="2400"/>
              <a:t>（然而，但是），</a:t>
            </a:r>
            <a:r>
              <a:rPr lang="en-US" altLang="zh-CN" sz="2400"/>
              <a:t>not...but...</a:t>
            </a:r>
            <a:r>
              <a:rPr lang="zh-CN" altLang="en-US" sz="2400"/>
              <a:t>等。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We’ve invited the boss, </a:t>
            </a:r>
            <a:r>
              <a:rPr lang="en-US" altLang="zh-CN" sz="2400">
                <a:solidFill>
                  <a:srgbClr val="00B050"/>
                </a:solidFill>
              </a:rPr>
              <a:t>but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she may decide not to come.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I went to swimming </a:t>
            </a:r>
            <a:r>
              <a:rPr lang="en-US" altLang="zh-CN" sz="2400">
                <a:solidFill>
                  <a:srgbClr val="FF9D7D"/>
                </a:solidFill>
              </a:rPr>
              <a:t>while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the others played tennis.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I don’t eat much, </a:t>
            </a:r>
            <a:r>
              <a:rPr lang="en-US" altLang="zh-CN" sz="2400">
                <a:solidFill>
                  <a:srgbClr val="00B050"/>
                </a:solidFill>
              </a:rPr>
              <a:t>yet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I’m heavier than any of my friends.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400"/>
          </a:p>
        </p:txBody>
      </p:sp>
      <p:sp>
        <p:nvSpPr>
          <p:cNvPr id="15" name="线形标注 1 14"/>
          <p:cNvSpPr/>
          <p:nvPr/>
        </p:nvSpPr>
        <p:spPr>
          <a:xfrm>
            <a:off x="8498840" y="3813175"/>
            <a:ext cx="3084195" cy="2341245"/>
          </a:xfrm>
          <a:prstGeom prst="borderCallout1">
            <a:avLst>
              <a:gd name="adj1" fmla="val -1925"/>
              <a:gd name="adj2" fmla="val 32200"/>
              <a:gd name="adj3" fmla="val 5858"/>
              <a:gd name="adj4" fmla="val 35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10000"/>
              </a:lnSpc>
            </a:pPr>
            <a:r>
              <a:rPr lang="en-US" altLang="zh-CN" sz="2000"/>
              <a:t>TIPS</a:t>
            </a:r>
            <a:r>
              <a:rPr lang="zh-CN" altLang="en-US" sz="2000"/>
              <a:t>：（</a:t>
            </a:r>
            <a:r>
              <a:rPr lang="en-US" altLang="zh-CN" sz="2000"/>
              <a:t>P148</a:t>
            </a:r>
            <a:r>
              <a:rPr lang="zh-CN" altLang="en-US" sz="2000"/>
              <a:t>）</a:t>
            </a:r>
            <a:endParaRPr lang="zh-CN" altLang="en-US" sz="2000"/>
          </a:p>
          <a:p>
            <a:pPr algn="just">
              <a:lnSpc>
                <a:spcPct val="110000"/>
              </a:lnSpc>
            </a:pPr>
            <a:r>
              <a:rPr lang="zh-CN" altLang="en-US" sz="2000"/>
              <a:t>注意</a:t>
            </a:r>
            <a:r>
              <a:rPr lang="en-US" altLang="zh-CN" sz="2000"/>
              <a:t>:</a:t>
            </a:r>
            <a:endParaRPr lang="en-US" altLang="zh-CN" sz="2000"/>
          </a:p>
          <a:p>
            <a:pPr marL="285750" indent="-285750" algn="just">
              <a:lnSpc>
                <a:spcPct val="110000"/>
              </a:lnSpc>
              <a:buFont typeface="Arial" panose="02080604020202020204" pitchFamily="34" charset="0"/>
              <a:buChar char="•"/>
            </a:pPr>
            <a:r>
              <a:rPr lang="en-US" sz="2000"/>
              <a:t>rather than(</a:t>
            </a:r>
            <a:r>
              <a:rPr lang="zh-CN" altLang="en-US" sz="2000"/>
              <a:t>而不是</a:t>
            </a:r>
            <a:r>
              <a:rPr lang="en-US" sz="2000"/>
              <a:t>)</a:t>
            </a:r>
            <a:r>
              <a:rPr lang="zh-CN" altLang="en-US" sz="2000"/>
              <a:t>也可起并列连词的作用，连接两个完全对等的语法结构。</a:t>
            </a:r>
            <a:endParaRPr lang="zh-CN" altLang="en-US" sz="2000"/>
          </a:p>
        </p:txBody>
      </p:sp>
      <p:sp>
        <p:nvSpPr>
          <p:cNvPr id="4" name="矩形标注 3"/>
          <p:cNvSpPr/>
          <p:nvPr/>
        </p:nvSpPr>
        <p:spPr>
          <a:xfrm>
            <a:off x="2988310" y="913765"/>
            <a:ext cx="5405120" cy="3131185"/>
          </a:xfrm>
          <a:prstGeom prst="wedgeRectCallout">
            <a:avLst>
              <a:gd name="adj1" fmla="val -21040"/>
              <a:gd name="adj2" fmla="val 58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lnSpc>
                <a:spcPct val="110000"/>
              </a:lnSpc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but 和 yet 均可作连词构成并列句，表示转折或对照，意为“但是，可是，然而”。但它们在意义表达上还是有差异的。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</a:pPr>
            <a:endParaRPr lang="zh-CN" altLang="en-US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10000"/>
              </a:lnSpc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but 表与前述情况相反的对立或比较时，过渡比较轻松、自然、平缓，不会引起人们强烈的反响，所表述的与前面相反或对立的事实较容易被人接受；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10000"/>
              </a:lnSpc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yet 常表</a:t>
            </a:r>
            <a:r>
              <a:rPr lang="zh-CN" altLang="en-US" b="1">
                <a:solidFill>
                  <a:schemeClr val="tx1"/>
                </a:solidFill>
              </a:rPr>
              <a:t>出乎人们的意料</a:t>
            </a:r>
            <a:r>
              <a:rPr lang="zh-CN" altLang="en-US">
                <a:solidFill>
                  <a:schemeClr val="tx1"/>
                </a:solidFill>
              </a:rPr>
              <a:t>，语气比较强烈，含有“不应该如此；怎么会这样”的意义。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true"/>
      <p:bldP spid="15" grpId="1" animBg="true"/>
      <p:bldP spid="4" grpId="0" bldLvl="0" animBg="true"/>
      <p:bldP spid="4" grpId="1" animBg="tru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" y="1302354"/>
            <a:ext cx="12191999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71797" y="0"/>
            <a:ext cx="1620202" cy="158269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8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5463563"/>
            <a:ext cx="1620202" cy="1394437"/>
          </a:xfrm>
          <a:prstGeom prst="rect">
            <a:avLst/>
          </a:prstGeom>
        </p:spPr>
      </p:pic>
      <p:sp>
        <p:nvSpPr>
          <p:cNvPr id="3" name="文本框 2"/>
          <p:cNvSpPr txBox="true"/>
          <p:nvPr>
            <p:custDataLst>
              <p:tags r:id="rId11"/>
            </p:custDataLst>
          </p:nvPr>
        </p:nvSpPr>
        <p:spPr>
          <a:xfrm>
            <a:off x="483235" y="1608455"/>
            <a:ext cx="11225530" cy="3640455"/>
          </a:xfrm>
          <a:prstGeom prst="rect">
            <a:avLst/>
          </a:prstGeom>
        </p:spPr>
        <p:txBody>
          <a:bodyPr vert="horz" wrap="square" lIns="91440" tIns="45720" rIns="91440" bIns="45720" rtlCol="0" anchor="t" anchorCtr="false"/>
          <a:lstStyle>
            <a:lvl1pPr fontAlgn="auto">
              <a:lnSpc>
                <a:spcPct val="130000"/>
              </a:lnSpc>
              <a:spcBef>
                <a:spcPct val="0"/>
              </a:spcBef>
              <a:buNone/>
              <a:defRPr sz="3200" b="0" u="none" strike="noStrike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He likes playing Ping-Pong, </a:t>
            </a:r>
            <a:r>
              <a:rPr lang="en-US" altLang="zh-CN" sz="2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          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I like playing basketball. 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</a:endParaRP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A. while          B.  because            C.  although           D. so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</a:endParaRPr>
          </a:p>
          <a:p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</a:endParaRPr>
          </a:p>
          <a:p>
            <a:pPr indent="0">
              <a:buFont typeface="Wingdings" panose="05000000000000000000" charset="0"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sp>
        <p:nvSpPr>
          <p:cNvPr id="4" name="文本框 3"/>
          <p:cNvSpPr txBox="true"/>
          <p:nvPr>
            <p:custDataLst>
              <p:tags r:id="rId12"/>
            </p:custDataLst>
          </p:nvPr>
        </p:nvSpPr>
        <p:spPr>
          <a:xfrm>
            <a:off x="131445" y="201930"/>
            <a:ext cx="8394700" cy="94170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indent="0" algn="r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3200" b="1" u="none" strike="noStrike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9pPr>
          </a:lstStyle>
          <a:p>
            <a:pPr algn="l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</a:rPr>
              <a:t>EXERCISE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53940" y="3123565"/>
            <a:ext cx="6781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altLang="zh-CN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330" y="1294130"/>
            <a:ext cx="27609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（一）并列连词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59105" y="2195830"/>
            <a:ext cx="112750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）表</a:t>
            </a:r>
            <a:r>
              <a:rPr lang="zh-CN" altLang="en-US" sz="2400" b="1"/>
              <a:t>因果或缘由</a:t>
            </a:r>
            <a:r>
              <a:rPr lang="zh-CN" altLang="en-US" sz="2400"/>
              <a:t>关系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这类连词有：</a:t>
            </a:r>
            <a:r>
              <a:rPr lang="en-US" altLang="zh-CN" sz="2400"/>
              <a:t>for</a:t>
            </a:r>
            <a:r>
              <a:rPr lang="zh-CN" altLang="en-US" sz="2400"/>
              <a:t>，</a:t>
            </a:r>
            <a:r>
              <a:rPr lang="en-US" altLang="zh-CN" sz="2400"/>
              <a:t>so </a:t>
            </a:r>
            <a:r>
              <a:rPr lang="zh-CN" altLang="en-US" sz="2400"/>
              <a:t>等。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I believe her</a:t>
            </a:r>
            <a:r>
              <a:rPr lang="zh-CN" altLang="en-US" sz="240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400">
                <a:solidFill>
                  <a:srgbClr val="FF9D7D"/>
                </a:solidFill>
              </a:rPr>
              <a:t>for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surely she would not lie to me.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I was feeling hungry</a:t>
            </a:r>
            <a:r>
              <a:rPr lang="zh-CN" altLang="en-US" sz="240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400">
                <a:solidFill>
                  <a:srgbClr val="FF9D7D"/>
                </a:solidFill>
              </a:rPr>
              <a:t>so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I made myself a sandwich.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400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true"/>
          <p:nvPr>
            <p:custDataLst>
              <p:tags r:id="rId12"/>
            </p:custDataLst>
          </p:nvPr>
        </p:nvSpPr>
        <p:spPr>
          <a:xfrm>
            <a:off x="1066234" y="208527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false">
            <a:normAutofit fontScale="90000" lnSpcReduction="20000"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Arial" panose="02080604020202020204" pitchFamily="34" charset="0"/>
              <a:buChar char="•"/>
            </a:pPr>
            <a:r>
              <a:rPr lang="zh-CN" altLang="en-US" sz="2400" spc="100" dirty="0"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从属连词</a:t>
            </a:r>
            <a:r>
              <a:rPr lang="zh-CN" altLang="en-US" sz="2400" u="sng" spc="100" dirty="0"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连接</a:t>
            </a:r>
            <a:r>
              <a:rPr lang="zh-CN" altLang="en-US" sz="2400" spc="1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两个</a:t>
            </a:r>
            <a:r>
              <a:rPr lang="zh-CN" altLang="en-US" sz="2400" spc="100" dirty="0"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或</a:t>
            </a:r>
            <a:r>
              <a:rPr lang="zh-CN" altLang="en-US" sz="2400" spc="1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两个以上的</a:t>
            </a:r>
            <a:r>
              <a:rPr lang="zh-CN" altLang="en-US" sz="2400" spc="100" dirty="0">
                <a:solidFill>
                  <a:srgbClr val="FF0000"/>
                </a:solidFill>
                <a:highlight>
                  <a:srgbClr val="FFFF00"/>
                </a:highligh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分句</a:t>
            </a:r>
            <a:r>
              <a:rPr lang="zh-CN" altLang="en-US" sz="2400" spc="100" dirty="0"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，从而构成</a:t>
            </a:r>
            <a:r>
              <a:rPr lang="zh-CN" altLang="en-US" sz="2400" u="sng" spc="100" dirty="0"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复合句中</a:t>
            </a:r>
            <a:r>
              <a:rPr lang="zh-CN" altLang="en-US" sz="2400" spc="100" dirty="0"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zh-CN" altLang="en-US" sz="2400" u="sng" spc="100" dirty="0"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从属分句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charset="0"/>
              <a:buChar char="u"/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就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00FF"/>
                </a:highligh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词性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而言可以分为以下三类：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charset="0"/>
              <a:buChar char="Ø"/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1）简单从属连词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charset="0"/>
              <a:buChar char="Ø"/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2）复合从属连词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charset="0"/>
              <a:buChar char="Ø"/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3）关系从属连词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charset="0"/>
              <a:buChar char="u"/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就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00FF"/>
                </a:highligh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用法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而言，可以分为：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charset="0"/>
              <a:buChar char="Ø"/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引导</a:t>
            </a:r>
            <a:r>
              <a:rPr lang="zh-CN" altLang="en-US" sz="2400" spc="100" dirty="0">
                <a:solidFill>
                  <a:srgbClr val="7030A0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名词性从句</a:t>
            </a:r>
            <a:r>
              <a:rPr lang="zh-CN" altLang="en-US" sz="2400" spc="100" dirty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的从属连词</a:t>
            </a:r>
            <a:endParaRPr lang="zh-CN" altLang="en-US" sz="2400" spc="100" dirty="0">
              <a:solidFill>
                <a:schemeClr val="tx1"/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Wingdings" panose="05000000000000000000" charset="0"/>
              <a:buChar char="Ø"/>
            </a:pPr>
            <a:r>
              <a:rPr lang="zh-CN" altLang="en-US" sz="2400" spc="100" dirty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引导</a:t>
            </a:r>
            <a:r>
              <a:rPr lang="zh-CN" altLang="en-US" sz="2400" spc="100" dirty="0">
                <a:solidFill>
                  <a:srgbClr val="7030A0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状语从句的</a:t>
            </a:r>
            <a:r>
              <a:rPr lang="zh-CN" altLang="en-US" sz="2400" spc="100" dirty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从属连词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Arial" panose="02080604020202020204" pitchFamily="34" charset="0"/>
              <a:buChar char="•"/>
            </a:pP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true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330" y="1294130"/>
            <a:ext cx="27609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（二）从属连词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060" y="1403985"/>
            <a:ext cx="53390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（二）从属连词（按词形分类）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57835" y="2415540"/>
            <a:ext cx="112750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zh-CN" altLang="en-US" sz="2400" b="1"/>
              <a:t>简单</a:t>
            </a:r>
            <a:r>
              <a:rPr lang="zh-CN" altLang="en-US" sz="2400"/>
              <a:t>从属连词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/>
              <a:t>简单从属连词是</a:t>
            </a:r>
            <a:r>
              <a:rPr lang="zh-CN" altLang="en-US" sz="2400">
                <a:solidFill>
                  <a:srgbClr val="FF0000"/>
                </a:solidFill>
              </a:rPr>
              <a:t>由单个单词</a:t>
            </a:r>
            <a:r>
              <a:rPr lang="zh-CN" altLang="en-US" sz="2400"/>
              <a:t>充当的从属连词，主要包括：</a:t>
            </a:r>
            <a:r>
              <a:rPr lang="en-US" altLang="zh-CN" sz="2400"/>
              <a:t>although</a:t>
            </a:r>
            <a:r>
              <a:rPr lang="zh-CN" altLang="en-US" sz="2400"/>
              <a:t>，</a:t>
            </a:r>
            <a:r>
              <a:rPr lang="en-US" altLang="zh-CN" sz="2400"/>
              <a:t>as</a:t>
            </a:r>
            <a:r>
              <a:rPr lang="zh-CN" altLang="en-US" sz="2400"/>
              <a:t>，</a:t>
            </a:r>
            <a:r>
              <a:rPr lang="en-US" altLang="zh-CN" sz="2400"/>
              <a:t>because</a:t>
            </a:r>
            <a:r>
              <a:rPr lang="zh-CN" altLang="en-US" sz="2400"/>
              <a:t>，</a:t>
            </a:r>
            <a:r>
              <a:rPr lang="en-US" altLang="zh-CN" sz="2400"/>
              <a:t>before</a:t>
            </a:r>
            <a:r>
              <a:rPr lang="zh-CN" altLang="en-US" sz="2400"/>
              <a:t>，</a:t>
            </a:r>
            <a:r>
              <a:rPr lang="en-US" altLang="zh-CN" sz="2400"/>
              <a:t>if</a:t>
            </a:r>
            <a:r>
              <a:rPr lang="zh-CN" altLang="en-US" sz="2400"/>
              <a:t>，</a:t>
            </a:r>
            <a:r>
              <a:rPr lang="en-US" altLang="zh-CN" sz="2400"/>
              <a:t>after</a:t>
            </a:r>
            <a:r>
              <a:rPr lang="zh-CN" altLang="en-US" sz="2400"/>
              <a:t>，</a:t>
            </a:r>
            <a:r>
              <a:rPr lang="en-US" altLang="zh-CN" sz="2400"/>
              <a:t> although</a:t>
            </a:r>
            <a:r>
              <a:rPr lang="zh-CN" altLang="en-US" sz="2400"/>
              <a:t>，</a:t>
            </a:r>
            <a:r>
              <a:rPr lang="en-US" altLang="zh-CN" sz="2400"/>
              <a:t>though</a:t>
            </a:r>
            <a:r>
              <a:rPr lang="zh-CN" altLang="en-US" sz="2400"/>
              <a:t>，</a:t>
            </a:r>
            <a:r>
              <a:rPr lang="en-US" altLang="zh-CN" sz="2400"/>
              <a:t>when</a:t>
            </a:r>
            <a:r>
              <a:rPr lang="zh-CN" altLang="en-US" sz="2400"/>
              <a:t>，</a:t>
            </a:r>
            <a:r>
              <a:rPr lang="en-US" altLang="zh-CN" sz="2400"/>
              <a:t>whether</a:t>
            </a:r>
            <a:r>
              <a:rPr lang="zh-CN" altLang="en-US" sz="2400"/>
              <a:t>，</a:t>
            </a:r>
            <a:r>
              <a:rPr lang="en-US" altLang="zh-CN" sz="2400"/>
              <a:t>while....</a:t>
            </a:r>
            <a:r>
              <a:rPr lang="zh-CN" altLang="en-US" sz="2400"/>
              <a:t>等。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He started the job soon </a:t>
            </a:r>
            <a:r>
              <a:rPr lang="en-US" altLang="zh-CN" sz="2400">
                <a:solidFill>
                  <a:srgbClr val="FF9D7D"/>
                </a:solidFill>
              </a:rPr>
              <a:t>after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he graduated from university.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rgbClr val="FF9D7D"/>
                </a:solidFill>
              </a:rPr>
              <a:t>Although/Though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he studied hard, he still failed the examination.</a:t>
            </a:r>
            <a:endParaRPr lang="en-US" altLang="zh-CN" sz="2400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060" y="1403985"/>
            <a:ext cx="53390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（二）从属连词（按词形分类）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59105" y="2088515"/>
            <a:ext cx="112750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zh-CN" altLang="en-US" sz="2400" b="1"/>
              <a:t>复合</a:t>
            </a:r>
            <a:r>
              <a:rPr lang="zh-CN" altLang="en-US" sz="2400"/>
              <a:t>从属连词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/>
              <a:t>由</a:t>
            </a:r>
            <a:r>
              <a:rPr lang="zh-CN" altLang="en-US" sz="2400">
                <a:solidFill>
                  <a:srgbClr val="FF0000"/>
                </a:solidFill>
              </a:rPr>
              <a:t>两个</a:t>
            </a:r>
            <a:r>
              <a:rPr lang="zh-CN" altLang="en-US" sz="2400"/>
              <a:t>或</a:t>
            </a:r>
            <a:r>
              <a:rPr lang="zh-CN" altLang="en-US" sz="2400">
                <a:solidFill>
                  <a:srgbClr val="FF0000"/>
                </a:solidFill>
              </a:rPr>
              <a:t>两个以上的单词</a:t>
            </a:r>
            <a:r>
              <a:rPr lang="zh-CN" altLang="en-US" sz="2400"/>
              <a:t>构成的从属连词叫做复合从属连词。</a:t>
            </a:r>
            <a:r>
              <a:rPr lang="zh-CN" altLang="en-US" sz="2400">
                <a:solidFill>
                  <a:srgbClr val="7733FD"/>
                </a:solidFill>
              </a:rPr>
              <a:t>这类从属连词有的以</a:t>
            </a:r>
            <a:r>
              <a:rPr lang="en-US" altLang="zh-CN" sz="2400">
                <a:solidFill>
                  <a:srgbClr val="7733FD"/>
                </a:solidFill>
              </a:rPr>
              <a:t>that</a:t>
            </a:r>
            <a:r>
              <a:rPr lang="zh-CN" altLang="en-US" sz="2400">
                <a:solidFill>
                  <a:srgbClr val="7733FD"/>
                </a:solidFill>
              </a:rPr>
              <a:t>结尾</a:t>
            </a:r>
            <a:r>
              <a:rPr lang="zh-CN" altLang="en-US" sz="2400"/>
              <a:t>，如：</a:t>
            </a:r>
            <a:r>
              <a:rPr lang="en-US" altLang="zh-CN" sz="2400"/>
              <a:t>on condition that, so that, given that</a:t>
            </a:r>
            <a:r>
              <a:rPr lang="zh-CN" altLang="en-US" sz="2400"/>
              <a:t>（只要是，考虑到；假定，已知）</a:t>
            </a:r>
            <a:r>
              <a:rPr lang="en-US" altLang="zh-CN" sz="2400"/>
              <a:t>, in that, in order that, now (that)(</a:t>
            </a:r>
            <a:r>
              <a:rPr lang="zh-CN" altLang="en-US" sz="2400"/>
              <a:t>既然，由于</a:t>
            </a:r>
            <a:r>
              <a:rPr lang="en-US" altLang="zh-CN" sz="2400"/>
              <a:t>)....</a:t>
            </a:r>
            <a:r>
              <a:rPr lang="zh-CN" altLang="en-US" sz="2400"/>
              <a:t>等。</a:t>
            </a:r>
            <a:r>
              <a:rPr lang="zh-CN" altLang="en-US" sz="2400">
                <a:solidFill>
                  <a:srgbClr val="7733FD"/>
                </a:solidFill>
              </a:rPr>
              <a:t>还有以</a:t>
            </a:r>
            <a:r>
              <a:rPr lang="en-US" altLang="zh-CN" sz="2400">
                <a:solidFill>
                  <a:srgbClr val="7733FD"/>
                </a:solidFill>
              </a:rPr>
              <a:t>as </a:t>
            </a:r>
            <a:r>
              <a:rPr lang="zh-CN" altLang="en-US" sz="2400">
                <a:solidFill>
                  <a:srgbClr val="7733FD"/>
                </a:solidFill>
              </a:rPr>
              <a:t>结尾的</a:t>
            </a:r>
            <a:r>
              <a:rPr lang="zh-CN" altLang="en-US" sz="2400"/>
              <a:t>，如：</a:t>
            </a:r>
            <a:r>
              <a:rPr lang="en-US" altLang="zh-CN" sz="2400"/>
              <a:t>as/ so far as, as soon as...</a:t>
            </a:r>
            <a:r>
              <a:rPr lang="zh-CN" altLang="en-US" sz="2400"/>
              <a:t>等。</a:t>
            </a:r>
            <a:r>
              <a:rPr lang="zh-CN" altLang="en-US" sz="2400">
                <a:solidFill>
                  <a:srgbClr val="7733FD"/>
                </a:solidFill>
              </a:rPr>
              <a:t>此外，还有</a:t>
            </a:r>
            <a:r>
              <a:rPr lang="en-US" altLang="zh-CN" sz="2400"/>
              <a:t>in case</a:t>
            </a:r>
            <a:r>
              <a:rPr lang="zh-CN" altLang="en-US" sz="2400"/>
              <a:t>，</a:t>
            </a:r>
            <a:r>
              <a:rPr lang="en-US" altLang="zh-CN" sz="2400"/>
              <a:t> no matter that...</a:t>
            </a:r>
            <a:r>
              <a:rPr lang="zh-CN" altLang="en-US" sz="2400"/>
              <a:t>等。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He does training every day </a:t>
            </a:r>
            <a:r>
              <a:rPr lang="en-US" altLang="zh-CN" sz="2400">
                <a:solidFill>
                  <a:srgbClr val="FF9D7D"/>
                </a:solidFill>
              </a:rPr>
              <a:t>in order that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he may win the match.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rgbClr val="FF9D7D"/>
                </a:solidFill>
              </a:rPr>
              <a:t>As far as </a:t>
            </a:r>
            <a:r>
              <a:rPr lang="en-US" altLang="zh-CN" sz="2400">
                <a:solidFill>
                  <a:srgbClr val="7733FD"/>
                </a:solidFill>
              </a:rPr>
              <a:t>I know, he’ll be away for three months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altLang="zh-CN" sz="2400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060" y="1403985"/>
            <a:ext cx="53390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（二）从属连词（按词形分类）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57835" y="2415540"/>
            <a:ext cx="112750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r>
              <a:rPr lang="zh-CN" altLang="en-US" sz="2400" b="1"/>
              <a:t>关联</a:t>
            </a:r>
            <a:r>
              <a:rPr lang="zh-CN" altLang="en-US" sz="2400"/>
              <a:t>从属连词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/>
              <a:t>由</a:t>
            </a:r>
            <a:r>
              <a:rPr lang="zh-CN" altLang="en-US" sz="2400">
                <a:solidFill>
                  <a:srgbClr val="FF0000"/>
                </a:solidFill>
              </a:rPr>
              <a:t>两个关联词</a:t>
            </a:r>
            <a:r>
              <a:rPr lang="zh-CN" altLang="en-US" sz="2400"/>
              <a:t>构成的从属连词叫作关联从属连词，如：</a:t>
            </a:r>
            <a:r>
              <a:rPr lang="en-US" altLang="zh-CN" sz="2400"/>
              <a:t>although...yet...</a:t>
            </a:r>
            <a:r>
              <a:rPr lang="zh-CN" altLang="en-US" sz="2400"/>
              <a:t>，</a:t>
            </a:r>
            <a:r>
              <a:rPr lang="en-US" altLang="zh-CN" sz="2400"/>
              <a:t>as...as...</a:t>
            </a:r>
            <a:r>
              <a:rPr lang="zh-CN" altLang="en-US" sz="2400"/>
              <a:t>，</a:t>
            </a:r>
            <a:r>
              <a:rPr lang="en-US" sz="2400"/>
              <a:t>so/such...that, </a:t>
            </a:r>
            <a:r>
              <a:rPr lang="en-US" sz="2400" u="sng"/>
              <a:t>hardly/scarcely...when</a:t>
            </a:r>
            <a:r>
              <a:rPr lang="en-US" altLang="zh-CN" sz="2400" u="sng"/>
              <a:t>....(</a:t>
            </a:r>
            <a:r>
              <a:rPr lang="zh-CN" altLang="en-US" sz="2400" u="sng"/>
              <a:t>刚</a:t>
            </a:r>
            <a:r>
              <a:rPr lang="en-US" altLang="zh-CN" sz="2400" u="sng"/>
              <a:t>...</a:t>
            </a:r>
            <a:r>
              <a:rPr lang="zh-CN" altLang="en-US" sz="2400" u="sng"/>
              <a:t>就</a:t>
            </a:r>
            <a:r>
              <a:rPr lang="en-US" altLang="zh-CN" sz="2400" u="sng"/>
              <a:t>...)</a:t>
            </a:r>
            <a:r>
              <a:rPr lang="zh-CN" altLang="en-US" sz="2400"/>
              <a:t>等。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It’s </a:t>
            </a:r>
            <a:r>
              <a:rPr lang="en-US" altLang="zh-CN" sz="2400">
                <a:solidFill>
                  <a:srgbClr val="FF0000"/>
                </a:solidFill>
              </a:rPr>
              <a:t>such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an important thing </a:t>
            </a:r>
            <a:r>
              <a:rPr lang="en-US" altLang="zh-CN" sz="2400">
                <a:solidFill>
                  <a:srgbClr val="FF0000"/>
                </a:solidFill>
              </a:rPr>
              <a:t>that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we should not ignore it..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I had </a:t>
            </a:r>
            <a:r>
              <a:rPr lang="en-US" altLang="zh-CN" sz="2400">
                <a:solidFill>
                  <a:srgbClr val="FF0000"/>
                </a:solidFill>
              </a:rPr>
              <a:t>hardly [scarcely] 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closed my eyes </a:t>
            </a:r>
            <a:r>
              <a:rPr lang="en-US" altLang="zh-CN" sz="2400">
                <a:solidFill>
                  <a:srgbClr val="FF0000"/>
                </a:solidFill>
              </a:rPr>
              <a:t>when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someone knocked at the door .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4780915" y="1925955"/>
            <a:ext cx="4785360" cy="11569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299"/>
              <a:gd name="adj6" fmla="val -4448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>
              <a:lnSpc>
                <a:spcPct val="110000"/>
              </a:lnSpc>
            </a:pPr>
            <a:r>
              <a:rPr lang="zh-CN" altLang="en-US" sz="2000"/>
              <a:t>关联词语其实就是在一句话中，用来</a:t>
            </a:r>
            <a:r>
              <a:rPr lang="zh-CN" altLang="en-US" sz="2000">
                <a:solidFill>
                  <a:srgbClr val="FF0000"/>
                </a:solidFill>
              </a:rPr>
              <a:t>连接分句</a:t>
            </a:r>
            <a:r>
              <a:rPr lang="zh-CN" altLang="en-US" sz="2000"/>
              <a:t>，然后</a:t>
            </a:r>
            <a:r>
              <a:rPr lang="zh-CN" altLang="en-US" sz="2000">
                <a:solidFill>
                  <a:srgbClr val="FF0000"/>
                </a:solidFill>
              </a:rPr>
              <a:t>表明分句之间的关系</a:t>
            </a:r>
            <a:r>
              <a:rPr lang="zh-CN" altLang="en-US" sz="2000"/>
              <a:t>，这些词语就统称为关联词语。</a:t>
            </a:r>
            <a:endParaRPr lang="zh-CN" altLang="en-US" sz="2000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tru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060" y="1403985"/>
            <a:ext cx="53390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（二）从属连词（按词形分类）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57835" y="2415540"/>
            <a:ext cx="112750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*</a:t>
            </a: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</a:t>
            </a:r>
            <a:r>
              <a:rPr lang="zh-CN" altLang="en-US" sz="2400" b="1"/>
              <a:t>边际</a:t>
            </a:r>
            <a:r>
              <a:rPr lang="zh-CN" altLang="en-US" sz="2400"/>
              <a:t>从属连词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/>
              <a:t>边际从属连词即结构上</a:t>
            </a:r>
            <a:r>
              <a:rPr lang="zh-CN" altLang="en-US" sz="2400">
                <a:solidFill>
                  <a:srgbClr val="FF0000"/>
                </a:solidFill>
              </a:rPr>
              <a:t>本来不属于连词</a:t>
            </a:r>
            <a:r>
              <a:rPr lang="zh-CN" altLang="en-US" sz="2400"/>
              <a:t>，或者仅是副词加连词、连词加副词或名词词组，</a:t>
            </a:r>
            <a:r>
              <a:rPr lang="zh-CN" altLang="en-US" sz="2400">
                <a:solidFill>
                  <a:srgbClr val="FF0000"/>
                </a:solidFill>
              </a:rPr>
              <a:t>但实际上起着从属连词的作用的</a:t>
            </a:r>
            <a:r>
              <a:rPr lang="zh-CN" altLang="en-US" sz="2400"/>
              <a:t>这种结构，如：</a:t>
            </a:r>
            <a:r>
              <a:rPr lang="en-US" altLang="zh-CN" sz="2400"/>
              <a:t>even if</a:t>
            </a:r>
            <a:r>
              <a:rPr lang="zh-CN" altLang="en-US" sz="2400"/>
              <a:t>（即使，虽然），</a:t>
            </a:r>
            <a:r>
              <a:rPr lang="en-US" altLang="zh-CN" sz="2400"/>
              <a:t>just as</a:t>
            </a:r>
            <a:r>
              <a:rPr lang="zh-CN" altLang="en-US" sz="2400"/>
              <a:t>（正如），</a:t>
            </a:r>
            <a:r>
              <a:rPr lang="en-US" altLang="zh-CN" sz="2400"/>
              <a:t>if only</a:t>
            </a:r>
            <a:r>
              <a:rPr lang="zh-CN" altLang="en-US" sz="2400"/>
              <a:t>（要是</a:t>
            </a:r>
            <a:r>
              <a:rPr lang="en-US" altLang="zh-CN" sz="2400"/>
              <a:t>...</a:t>
            </a:r>
            <a:r>
              <a:rPr lang="zh-CN" altLang="en-US" sz="2400"/>
              <a:t>多好），</a:t>
            </a:r>
            <a:r>
              <a:rPr lang="en-US" altLang="zh-CN" sz="2400"/>
              <a:t>the moment/ the minute/ the instant</a:t>
            </a:r>
            <a:r>
              <a:rPr lang="zh-CN" altLang="en-US" sz="2400"/>
              <a:t>等。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Listen to your friends’ opinion, </a:t>
            </a:r>
            <a:r>
              <a:rPr lang="en-US" altLang="zh-CN" sz="2400">
                <a:solidFill>
                  <a:srgbClr val="FF0000"/>
                </a:solidFill>
              </a:rPr>
              <a:t>even if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you might not like them.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rgbClr val="FF0000"/>
                </a:solidFill>
              </a:rPr>
              <a:t>The moment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I closed my eyes, I fell asleep.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true"/>
          <p:nvPr>
            <p:custDataLst>
              <p:tags r:id="rId1"/>
            </p:custDataLst>
          </p:nvPr>
        </p:nvSpPr>
        <p:spPr>
          <a:xfrm>
            <a:off x="5353666" y="2359978"/>
            <a:ext cx="608965" cy="58356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charset="-122"/>
                <a:sym typeface="Arial" panose="02080604020202020204" pitchFamily="34" charset="0"/>
              </a:rPr>
              <a:t>1.</a:t>
            </a:r>
            <a:endParaRPr lang="en-US" altLang="zh-CN" sz="4000" b="1" dirty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31" name="文本框 30"/>
          <p:cNvSpPr txBox="true"/>
          <p:nvPr>
            <p:custDataLst>
              <p:tags r:id="rId2"/>
            </p:custDataLst>
          </p:nvPr>
        </p:nvSpPr>
        <p:spPr bwMode="auto">
          <a:xfrm>
            <a:off x="6014066" y="2216468"/>
            <a:ext cx="4826039" cy="87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false">
            <a:normAutofit/>
          </a:bodyPr>
          <a:lstStyle/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charset="-122"/>
                <a:sym typeface="Arial" panose="02080604020202020204" pitchFamily="34" charset="0"/>
              </a:rPr>
              <a:t>连词</a:t>
            </a:r>
            <a:endParaRPr lang="zh-CN" altLang="en-US" sz="2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80604020202020204" pitchFamily="34" charset="0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27" name="文本框 5"/>
          <p:cNvSpPr txBox="true"/>
          <p:nvPr>
            <p:custDataLst>
              <p:tags r:id="rId3"/>
            </p:custDataLst>
          </p:nvPr>
        </p:nvSpPr>
        <p:spPr>
          <a:xfrm>
            <a:off x="5353666" y="3515678"/>
            <a:ext cx="608965" cy="58356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chemeClr val="accent2"/>
                </a:solidFill>
                <a:latin typeface="Arial" panose="02080604020202020204" pitchFamily="34" charset="0"/>
                <a:ea typeface="微软雅黑" panose="020B0503020204020204" charset="-122"/>
                <a:sym typeface="Arial" panose="02080604020202020204" pitchFamily="34" charset="0"/>
              </a:rPr>
              <a:t>2.</a:t>
            </a:r>
            <a:endParaRPr lang="en-US" altLang="zh-CN" sz="4000" b="1" dirty="0">
              <a:solidFill>
                <a:schemeClr val="accent2"/>
              </a:solidFill>
              <a:latin typeface="Arial" panose="02080604020202020204" pitchFamily="34" charset="0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33" name="文本框 32"/>
          <p:cNvSpPr txBox="true"/>
          <p:nvPr>
            <p:custDataLst>
              <p:tags r:id="rId4"/>
            </p:custDataLst>
          </p:nvPr>
        </p:nvSpPr>
        <p:spPr bwMode="auto">
          <a:xfrm>
            <a:off x="6014066" y="3372168"/>
            <a:ext cx="4826039" cy="87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false">
            <a:normAutofit/>
          </a:bodyPr>
          <a:lstStyle/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charset="-122"/>
                <a:sym typeface="Arial" panose="02080604020202020204" pitchFamily="34" charset="0"/>
              </a:rPr>
              <a:t>介词及介词短语</a:t>
            </a:r>
            <a:endParaRPr lang="zh-CN" altLang="en-US" sz="2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80604020202020204" pitchFamily="34" charset="0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7" name="文本框 6"/>
          <p:cNvSpPr txBox="true"/>
          <p:nvPr>
            <p:custDataLst>
              <p:tags r:id="rId5"/>
            </p:custDataLst>
          </p:nvPr>
        </p:nvSpPr>
        <p:spPr>
          <a:xfrm>
            <a:off x="1049199" y="2621002"/>
            <a:ext cx="2219602" cy="1107996"/>
          </a:xfrm>
          <a:prstGeom prst="rect">
            <a:avLst/>
          </a:prstGeom>
          <a:noFill/>
        </p:spPr>
        <p:txBody>
          <a:bodyPr wrap="square" rtlCol="0" anchor="ctr" anchorCtr="false">
            <a:normAutofit/>
          </a:bodyPr>
          <a:lstStyle/>
          <a:p>
            <a:pPr algn="ctr"/>
            <a:r>
              <a:rPr lang="zh-CN" altLang="en-US" sz="6600" spc="200">
                <a:solidFill>
                  <a:schemeClr val="bg1"/>
                </a:solidFill>
                <a:latin typeface="Arial" panose="0208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6600" spc="200">
              <a:solidFill>
                <a:schemeClr val="bg1"/>
              </a:solidFill>
              <a:latin typeface="Arial" panose="0208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31" grpId="1"/>
      <p:bldP spid="26" grpId="1"/>
      <p:bldP spid="33" grpId="0"/>
      <p:bldP spid="27" grpId="0"/>
      <p:bldP spid="33" grpId="1"/>
      <p:bldP spid="2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060" y="1403985"/>
            <a:ext cx="53390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（二）从属连词（按用法分类）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59105" y="2088515"/>
            <a:ext cx="112750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）引导</a:t>
            </a:r>
            <a:r>
              <a:rPr lang="zh-CN" altLang="en-US" sz="2200" b="1"/>
              <a:t>名词性从句</a:t>
            </a:r>
            <a:r>
              <a:rPr lang="zh-CN" altLang="en-US" sz="2200"/>
              <a:t>的从属连词</a:t>
            </a:r>
            <a:endParaRPr lang="zh-CN" altLang="en-US" sz="220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sz="2200"/>
              <a:t>主要有：</a:t>
            </a:r>
            <a:endParaRPr sz="220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sz="2200"/>
              <a:t>连接词</a:t>
            </a:r>
            <a:r>
              <a:rPr lang="en-US" altLang="zh-CN" sz="2200"/>
              <a:t> </a:t>
            </a:r>
            <a:r>
              <a:rPr sz="2200"/>
              <a:t>that, if, whether</a:t>
            </a:r>
            <a:r>
              <a:rPr lang="zh-CN" sz="2200"/>
              <a:t>；</a:t>
            </a:r>
            <a:r>
              <a:rPr lang="en-US" altLang="zh-CN" sz="2200">
                <a:solidFill>
                  <a:srgbClr val="FF0000"/>
                </a:solidFill>
              </a:rPr>
              <a:t>(</a:t>
            </a:r>
            <a:r>
              <a:rPr lang="zh-CN" altLang="en-US" sz="2200">
                <a:solidFill>
                  <a:srgbClr val="FF0000"/>
                </a:solidFill>
              </a:rPr>
              <a:t>在句中</a:t>
            </a:r>
            <a:r>
              <a:rPr lang="zh-CN" altLang="en-US" sz="2200" b="1">
                <a:solidFill>
                  <a:srgbClr val="FF0000"/>
                </a:solidFill>
              </a:rPr>
              <a:t>不</a:t>
            </a:r>
            <a:r>
              <a:rPr lang="zh-CN" altLang="en-US" sz="2200">
                <a:solidFill>
                  <a:srgbClr val="FF0000"/>
                </a:solidFill>
              </a:rPr>
              <a:t>但成分</a:t>
            </a:r>
            <a:r>
              <a:rPr lang="en-US" altLang="zh-CN" sz="2200">
                <a:solidFill>
                  <a:srgbClr val="FF0000"/>
                </a:solidFill>
              </a:rPr>
              <a:t>)</a:t>
            </a:r>
            <a:endParaRPr lang="zh-CN" sz="220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sz="2200"/>
              <a:t>连接代词</a:t>
            </a:r>
            <a:r>
              <a:rPr lang="en-US" altLang="zh-CN" sz="2200"/>
              <a:t> what, which, who; </a:t>
            </a:r>
            <a:r>
              <a:rPr lang="en-US" altLang="zh-CN" sz="2200">
                <a:solidFill>
                  <a:srgbClr val="FF0000"/>
                </a:solidFill>
              </a:rPr>
              <a:t>(</a:t>
            </a:r>
            <a:r>
              <a:rPr lang="zh-CN" altLang="en-US" sz="2200">
                <a:solidFill>
                  <a:srgbClr val="FF0000"/>
                </a:solidFill>
              </a:rPr>
              <a:t>在句中</a:t>
            </a:r>
            <a:r>
              <a:rPr lang="zh-CN" altLang="en-US" sz="2200" b="1">
                <a:solidFill>
                  <a:srgbClr val="FF0000"/>
                </a:solidFill>
              </a:rPr>
              <a:t>要</a:t>
            </a:r>
            <a:r>
              <a:rPr lang="zh-CN" altLang="en-US" sz="2200">
                <a:solidFill>
                  <a:srgbClr val="FF0000"/>
                </a:solidFill>
              </a:rPr>
              <a:t>但成分</a:t>
            </a:r>
            <a:r>
              <a:rPr lang="en-US" altLang="zh-CN" sz="2200">
                <a:solidFill>
                  <a:srgbClr val="FF0000"/>
                </a:solidFill>
              </a:rPr>
              <a:t>)</a:t>
            </a:r>
            <a:endParaRPr lang="en-US" altLang="zh-CN" sz="220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>
                <a:solidFill>
                  <a:schemeClr val="tx1"/>
                </a:solidFill>
              </a:rPr>
              <a:t>连接副词</a:t>
            </a:r>
            <a:r>
              <a:rPr lang="en-US" altLang="zh-CN" sz="2200">
                <a:solidFill>
                  <a:schemeClr val="tx1"/>
                </a:solidFill>
              </a:rPr>
              <a:t> when</a:t>
            </a:r>
            <a:r>
              <a:rPr lang="zh-CN" altLang="en-US" sz="2200">
                <a:solidFill>
                  <a:schemeClr val="tx1"/>
                </a:solidFill>
              </a:rPr>
              <a:t>，</a:t>
            </a:r>
            <a:r>
              <a:rPr lang="en-US" altLang="zh-CN" sz="2200">
                <a:solidFill>
                  <a:schemeClr val="tx1"/>
                </a:solidFill>
              </a:rPr>
              <a:t>where</a:t>
            </a:r>
            <a:r>
              <a:rPr lang="zh-CN" altLang="en-US" sz="2200">
                <a:solidFill>
                  <a:schemeClr val="tx1"/>
                </a:solidFill>
              </a:rPr>
              <a:t>，</a:t>
            </a:r>
            <a:r>
              <a:rPr lang="en-US" altLang="zh-CN" sz="2200">
                <a:solidFill>
                  <a:schemeClr val="tx1"/>
                </a:solidFill>
              </a:rPr>
              <a:t> why</a:t>
            </a:r>
            <a:r>
              <a:rPr lang="zh-CN" altLang="en-US" sz="2200">
                <a:solidFill>
                  <a:schemeClr val="tx1"/>
                </a:solidFill>
              </a:rPr>
              <a:t>。</a:t>
            </a:r>
            <a:r>
              <a:rPr lang="zh-CN" altLang="en-US" sz="2200">
                <a:solidFill>
                  <a:srgbClr val="FF0000"/>
                </a:solidFill>
              </a:rPr>
              <a:t>（在句中</a:t>
            </a:r>
            <a:r>
              <a:rPr lang="zh-CN" altLang="en-US" sz="2200" b="1">
                <a:solidFill>
                  <a:srgbClr val="FF0000"/>
                </a:solidFill>
              </a:rPr>
              <a:t>要</a:t>
            </a:r>
            <a:r>
              <a:rPr lang="zh-CN" altLang="en-US" sz="2200">
                <a:solidFill>
                  <a:srgbClr val="FF0000"/>
                </a:solidFill>
              </a:rPr>
              <a:t>但成分）</a:t>
            </a:r>
            <a:endParaRPr lang="zh-CN" altLang="en-US" sz="220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200">
                <a:solidFill>
                  <a:srgbClr val="7733FD"/>
                </a:solidFill>
              </a:rPr>
              <a:t>I don’t think</a:t>
            </a:r>
            <a:r>
              <a:rPr lang="en-US" altLang="zh-CN" sz="2200" u="sng">
                <a:solidFill>
                  <a:srgbClr val="7733FD"/>
                </a:solidFill>
              </a:rPr>
              <a:t> </a:t>
            </a:r>
            <a:r>
              <a:rPr lang="en-US" altLang="zh-CN" sz="2200" u="sng">
                <a:solidFill>
                  <a:srgbClr val="FF0000"/>
                </a:solidFill>
              </a:rPr>
              <a:t>that</a:t>
            </a:r>
            <a:r>
              <a:rPr lang="en-US" altLang="zh-CN" sz="2200" u="sng">
                <a:solidFill>
                  <a:srgbClr val="7733FD"/>
                </a:solidFill>
              </a:rPr>
              <a:t> we should stay another week</a:t>
            </a:r>
            <a:r>
              <a:rPr lang="en-US" altLang="zh-CN" sz="2200">
                <a:solidFill>
                  <a:srgbClr val="7733FD"/>
                </a:solidFill>
              </a:rPr>
              <a:t>. </a:t>
            </a:r>
            <a:r>
              <a:rPr lang="en-US" altLang="zh-CN" sz="2200"/>
              <a:t>我认为我们不该再呆一周。（引导宾语从句） </a:t>
            </a:r>
            <a:endParaRPr lang="en-US" altLang="zh-CN"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200" u="sng">
                <a:solidFill>
                  <a:srgbClr val="FF0000"/>
                </a:solidFill>
              </a:rPr>
              <a:t>Whether</a:t>
            </a:r>
            <a:r>
              <a:rPr lang="en-US" altLang="zh-CN" sz="2200" u="sng"/>
              <a:t> </a:t>
            </a:r>
            <a:r>
              <a:rPr lang="en-US" altLang="zh-CN" sz="2200" u="sng">
                <a:solidFill>
                  <a:srgbClr val="7733FD"/>
                </a:solidFill>
              </a:rPr>
              <a:t>he’ll come or not</a:t>
            </a:r>
            <a:r>
              <a:rPr lang="en-US" altLang="zh-CN" sz="2200">
                <a:solidFill>
                  <a:srgbClr val="7733FD"/>
                </a:solidFill>
              </a:rPr>
              <a:t> is unknown.</a:t>
            </a:r>
            <a:r>
              <a:rPr lang="en-US" altLang="zh-CN" sz="2200"/>
              <a:t> 没人知道他是否要来。（引导主语从句）</a:t>
            </a:r>
            <a:endParaRPr lang="en-US" altLang="zh-CN" sz="2200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060" y="1403985"/>
            <a:ext cx="53390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（二）从属连词（按用法分类）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59105" y="2088515"/>
            <a:ext cx="112750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）引导</a:t>
            </a:r>
            <a:r>
              <a:rPr lang="zh-CN" altLang="en-US" sz="2200" b="1"/>
              <a:t>状语从句</a:t>
            </a:r>
            <a:r>
              <a:rPr lang="zh-CN" altLang="en-US" sz="2200"/>
              <a:t>的从属连词</a:t>
            </a:r>
            <a:endParaRPr lang="zh-CN" altLang="en-US" sz="220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sz="2200"/>
              <a:t>1）引导</a:t>
            </a:r>
            <a:r>
              <a:rPr sz="2200" u="sng"/>
              <a:t>时间状语</a:t>
            </a:r>
            <a:r>
              <a:rPr sz="2200"/>
              <a:t>从句：when, while, as, after, before, until/till, since, as soon as等。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200">
                <a:solidFill>
                  <a:srgbClr val="FF0000"/>
                </a:solidFill>
              </a:rPr>
              <a:t>When</a:t>
            </a:r>
            <a:r>
              <a:rPr sz="2200">
                <a:solidFill>
                  <a:srgbClr val="7733FD"/>
                </a:solidFill>
              </a:rPr>
              <a:t> you came in, I was talking with a few boys. 你进来时，我正和几个小男孩谈话。</a:t>
            </a:r>
            <a:endParaRPr sz="2200">
              <a:solidFill>
                <a:srgbClr val="7733FD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200">
                <a:solidFill>
                  <a:srgbClr val="7733FD"/>
                </a:solidFill>
              </a:rPr>
              <a:t>They laughed </a:t>
            </a:r>
            <a:r>
              <a:rPr sz="2200">
                <a:solidFill>
                  <a:srgbClr val="FF0000"/>
                </a:solidFill>
              </a:rPr>
              <a:t>as</a:t>
            </a:r>
            <a:r>
              <a:rPr sz="2200">
                <a:solidFill>
                  <a:srgbClr val="7733FD"/>
                </a:solidFill>
              </a:rPr>
              <a:t> they walked down the river.他们沿着河边边走边笑。</a:t>
            </a:r>
            <a:endParaRPr sz="2200">
              <a:solidFill>
                <a:srgbClr val="7733FD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200">
                <a:solidFill>
                  <a:srgbClr val="7733FD"/>
                </a:solidFill>
              </a:rPr>
              <a:t>I have lived in England </a:t>
            </a:r>
            <a:r>
              <a:rPr sz="2200">
                <a:solidFill>
                  <a:srgbClr val="FF0000"/>
                </a:solidFill>
              </a:rPr>
              <a:t>since</a:t>
            </a:r>
            <a:r>
              <a:rPr sz="2200">
                <a:solidFill>
                  <a:srgbClr val="7733FD"/>
                </a:solidFill>
              </a:rPr>
              <a:t> I was three.我自三岁以来一直住在英格兰。</a:t>
            </a:r>
            <a:endParaRPr sz="2200">
              <a:solidFill>
                <a:srgbClr val="7733FD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200">
                <a:solidFill>
                  <a:srgbClr val="FF0000"/>
                </a:solidFill>
              </a:rPr>
              <a:t>As soon as</a:t>
            </a:r>
            <a:r>
              <a:rPr sz="2200">
                <a:solidFill>
                  <a:srgbClr val="7733FD"/>
                </a:solidFill>
              </a:rPr>
              <a:t> you feel sick, go to see a doctor.一感觉不适就去看医生。</a:t>
            </a:r>
            <a:endParaRPr sz="2200">
              <a:solidFill>
                <a:srgbClr val="7733FD"/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060" y="1403985"/>
            <a:ext cx="53390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（二）从属连词（按用法分类）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59105" y="2088515"/>
            <a:ext cx="112750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）引导</a:t>
            </a:r>
            <a:r>
              <a:rPr lang="zh-CN" altLang="en-US" sz="2200" b="1"/>
              <a:t>状语从句</a:t>
            </a:r>
            <a:r>
              <a:rPr lang="zh-CN" altLang="en-US" sz="2200"/>
              <a:t>的从属连词</a:t>
            </a:r>
            <a:endParaRPr lang="zh-CN" altLang="en-US" sz="220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sz="2200"/>
              <a:t>2）引导</a:t>
            </a:r>
            <a:r>
              <a:rPr sz="2200" u="sng"/>
              <a:t>地点状语</a:t>
            </a:r>
            <a:r>
              <a:rPr sz="2200"/>
              <a:t>从句：where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200">
                <a:solidFill>
                  <a:srgbClr val="5B33FD"/>
                </a:solidFill>
              </a:rPr>
              <a:t>I live </a:t>
            </a:r>
            <a:r>
              <a:rPr sz="2200">
                <a:solidFill>
                  <a:srgbClr val="FF0000"/>
                </a:solidFill>
              </a:rPr>
              <a:t>where </a:t>
            </a:r>
            <a:r>
              <a:rPr sz="2200">
                <a:solidFill>
                  <a:srgbClr val="5B33FD"/>
                </a:solidFill>
              </a:rPr>
              <a:t>there are mountains.我住在多山的地方。</a:t>
            </a:r>
            <a:endParaRPr sz="2200">
              <a:solidFill>
                <a:srgbClr val="5B33F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sz="2200"/>
              <a:t>3）引导</a:t>
            </a:r>
            <a:r>
              <a:rPr sz="2200" u="sng"/>
              <a:t>原因状语</a:t>
            </a:r>
            <a:r>
              <a:rPr sz="2200"/>
              <a:t>从句：because, since, as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200">
                <a:solidFill>
                  <a:srgbClr val="FF0000"/>
                </a:solidFill>
              </a:rPr>
              <a:t>Since </a:t>
            </a:r>
            <a:r>
              <a:rPr sz="2200">
                <a:solidFill>
                  <a:srgbClr val="7733FD"/>
                </a:solidFill>
              </a:rPr>
              <a:t>you know all about it, tell me please.既然你都知道，那就告诉我吧。</a:t>
            </a:r>
            <a:endParaRPr sz="2200">
              <a:solidFill>
                <a:srgbClr val="7733FD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200">
                <a:solidFill>
                  <a:srgbClr val="FF0000"/>
                </a:solidFill>
              </a:rPr>
              <a:t>As</a:t>
            </a:r>
            <a:r>
              <a:rPr sz="2200">
                <a:solidFill>
                  <a:srgbClr val="7733FD"/>
                </a:solidFill>
              </a:rPr>
              <a:t> all the seats were taken, I had to stand.由于所有的座位走坐满了人，我只好站着。</a:t>
            </a:r>
            <a:endParaRPr sz="2200">
              <a:solidFill>
                <a:srgbClr val="7733FD"/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060" y="1403985"/>
            <a:ext cx="53390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（二）从属连词（按用法分类）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59105" y="2088515"/>
            <a:ext cx="1127506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）引导</a:t>
            </a:r>
            <a:r>
              <a:rPr lang="zh-CN" altLang="en-US" sz="2200" b="1"/>
              <a:t>状语从句</a:t>
            </a:r>
            <a:r>
              <a:rPr lang="zh-CN" altLang="en-US" sz="2200"/>
              <a:t>的从属连词</a:t>
            </a:r>
            <a:endParaRPr lang="zh-CN" altLang="en-US" sz="220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sz="2200"/>
              <a:t>4）引导</a:t>
            </a:r>
            <a:r>
              <a:rPr sz="2200" u="sng"/>
              <a:t>条件状语</a:t>
            </a:r>
            <a:r>
              <a:rPr sz="2200"/>
              <a:t>从句： if, unless, once(一旦)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200">
                <a:solidFill>
                  <a:srgbClr val="FF0000"/>
                </a:solidFill>
              </a:rPr>
              <a:t>If</a:t>
            </a:r>
            <a:r>
              <a:rPr sz="2200">
                <a:solidFill>
                  <a:srgbClr val="5B33FD"/>
                </a:solidFill>
              </a:rPr>
              <a:t> you wish to go, please go.如果你想去，就请去吧。</a:t>
            </a:r>
            <a:endParaRPr sz="2200">
              <a:solidFill>
                <a:srgbClr val="5B33FD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200">
                <a:solidFill>
                  <a:srgbClr val="FF0000"/>
                </a:solidFill>
              </a:rPr>
              <a:t>Once</a:t>
            </a:r>
            <a:r>
              <a:rPr sz="2200">
                <a:solidFill>
                  <a:srgbClr val="5B33FD"/>
                </a:solidFill>
              </a:rPr>
              <a:t> you have made your decision, you shouldn’t change it.一旦做出决定就不要改了。</a:t>
            </a:r>
            <a:endParaRPr sz="2200">
              <a:solidFill>
                <a:srgbClr val="5B33F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sz="2200"/>
              <a:t>5）引导</a:t>
            </a:r>
            <a:r>
              <a:rPr sz="2200" u="sng"/>
              <a:t>目的状语</a:t>
            </a:r>
            <a:r>
              <a:rPr sz="2200"/>
              <a:t>从句：In order that, so that, so等。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200">
                <a:solidFill>
                  <a:srgbClr val="FF0000"/>
                </a:solidFill>
              </a:rPr>
              <a:t>In order that</a:t>
            </a:r>
            <a:r>
              <a:rPr sz="2200">
                <a:solidFill>
                  <a:srgbClr val="5B33FD"/>
                </a:solidFill>
              </a:rPr>
              <a:t> we can arrive there on time, we should start off early.为了按时赶到那里，我们必须早出发。</a:t>
            </a:r>
            <a:endParaRPr sz="2200">
              <a:solidFill>
                <a:srgbClr val="5B33FD"/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060" y="1403985"/>
            <a:ext cx="53390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（二）从属连词（按用法分类）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59105" y="2088515"/>
            <a:ext cx="112750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）引导</a:t>
            </a:r>
            <a:r>
              <a:rPr lang="zh-CN" altLang="en-US" sz="2200" b="1"/>
              <a:t>状语从句</a:t>
            </a:r>
            <a:r>
              <a:rPr lang="zh-CN" altLang="en-US" sz="2200"/>
              <a:t>的从属连词</a:t>
            </a:r>
            <a:endParaRPr lang="zh-CN" altLang="en-US" sz="220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sz="2200"/>
              <a:t>6）引导</a:t>
            </a:r>
            <a:r>
              <a:rPr sz="2200" u="sng"/>
              <a:t>让步状语</a:t>
            </a:r>
            <a:r>
              <a:rPr sz="2200"/>
              <a:t>从句：although, though, even if, even though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200">
                <a:solidFill>
                  <a:srgbClr val="FF0000"/>
                </a:solidFill>
              </a:rPr>
              <a:t>Though</a:t>
            </a:r>
            <a:r>
              <a:rPr sz="2200">
                <a:solidFill>
                  <a:srgbClr val="7733FD"/>
                </a:solidFill>
              </a:rPr>
              <a:t> Canada is large, the population is small. 尽管加拿大面积大，但人口少。</a:t>
            </a:r>
            <a:endParaRPr sz="220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sz="2200"/>
              <a:t>7）引导</a:t>
            </a:r>
            <a:r>
              <a:rPr sz="2200" u="sng"/>
              <a:t>结果状语</a:t>
            </a:r>
            <a:r>
              <a:rPr sz="2200"/>
              <a:t>从句so,so…that…,such…that…,so that 等。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200">
                <a:solidFill>
                  <a:srgbClr val="7733FD"/>
                </a:solidFill>
              </a:rPr>
              <a:t>He was </a:t>
            </a:r>
            <a:r>
              <a:rPr sz="2200">
                <a:solidFill>
                  <a:srgbClr val="FF0000"/>
                </a:solidFill>
              </a:rPr>
              <a:t>so</a:t>
            </a:r>
            <a:r>
              <a:rPr sz="2200">
                <a:solidFill>
                  <a:srgbClr val="7733FD"/>
                </a:solidFill>
              </a:rPr>
              <a:t> careless</a:t>
            </a:r>
            <a:r>
              <a:rPr sz="2200">
                <a:solidFill>
                  <a:srgbClr val="FF0000"/>
                </a:solidFill>
              </a:rPr>
              <a:t> that</a:t>
            </a:r>
            <a:r>
              <a:rPr sz="2200">
                <a:solidFill>
                  <a:srgbClr val="7733FD"/>
                </a:solidFill>
              </a:rPr>
              <a:t> he forgot to write his name on the paper.他如此粗心以至于忘了在试卷上写名字。</a:t>
            </a:r>
            <a:endParaRPr sz="2200">
              <a:solidFill>
                <a:srgbClr val="7733FD"/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060" y="1403985"/>
            <a:ext cx="53390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（二）从属连词（按用法分类）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59105" y="2088515"/>
            <a:ext cx="112750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）引导</a:t>
            </a:r>
            <a:r>
              <a:rPr lang="zh-CN" altLang="en-US" sz="2200" b="1"/>
              <a:t>状语从句</a:t>
            </a:r>
            <a:r>
              <a:rPr lang="zh-CN" altLang="en-US" sz="2200"/>
              <a:t>的从属连词</a:t>
            </a:r>
            <a:endParaRPr lang="zh-CN" altLang="en-US" sz="220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sz="2200"/>
              <a:t>8）引导</a:t>
            </a:r>
            <a:r>
              <a:rPr sz="2200" u="sng"/>
              <a:t>比较状语</a:t>
            </a:r>
            <a:r>
              <a:rPr sz="2200"/>
              <a:t>从句：than, as (so)…as…等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200">
                <a:solidFill>
                  <a:srgbClr val="5B33FD"/>
                </a:solidFill>
              </a:rPr>
              <a:t>Some people think that planes now are not </a:t>
            </a:r>
            <a:r>
              <a:rPr sz="2200">
                <a:solidFill>
                  <a:srgbClr val="FF0000"/>
                </a:solidFill>
              </a:rPr>
              <a:t>as</a:t>
            </a:r>
            <a:r>
              <a:rPr sz="2200">
                <a:solidFill>
                  <a:srgbClr val="5B33FD"/>
                </a:solidFill>
              </a:rPr>
              <a:t> safe </a:t>
            </a:r>
            <a:r>
              <a:rPr sz="2200">
                <a:solidFill>
                  <a:srgbClr val="FF0000"/>
                </a:solidFill>
              </a:rPr>
              <a:t>as</a:t>
            </a:r>
            <a:r>
              <a:rPr sz="2200">
                <a:solidFill>
                  <a:srgbClr val="5B33FD"/>
                </a:solidFill>
              </a:rPr>
              <a:t> trains.有些人认为现在飞机没有火车安全。</a:t>
            </a:r>
            <a:endParaRPr sz="2200">
              <a:solidFill>
                <a:srgbClr val="5B33F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sz="2200"/>
              <a:t>9）引导</a:t>
            </a:r>
            <a:r>
              <a:rPr sz="2200" u="sng"/>
              <a:t>方式状语</a:t>
            </a:r>
            <a:r>
              <a:rPr sz="2200"/>
              <a:t>从句：as, as if, as though 等.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200">
                <a:solidFill>
                  <a:srgbClr val="5B33FD"/>
                </a:solidFill>
              </a:rPr>
              <a:t>You should do </a:t>
            </a:r>
            <a:r>
              <a:rPr sz="2200">
                <a:solidFill>
                  <a:srgbClr val="FF0000"/>
                </a:solidFill>
              </a:rPr>
              <a:t>as</a:t>
            </a:r>
            <a:r>
              <a:rPr sz="2200">
                <a:solidFill>
                  <a:srgbClr val="5B33FD"/>
                </a:solidFill>
              </a:rPr>
              <a:t> I do. 你应按我做的去做。</a:t>
            </a:r>
            <a:endParaRPr sz="2200">
              <a:solidFill>
                <a:srgbClr val="5B33FD"/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连词小结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35175" y="3166745"/>
            <a:ext cx="868680" cy="713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连词</a:t>
            </a: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3225800" y="2041525"/>
            <a:ext cx="273685" cy="2964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618865" y="2018030"/>
            <a:ext cx="13811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并列连词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630295" y="4745990"/>
            <a:ext cx="13811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从属连词</a:t>
            </a:r>
            <a:endParaRPr lang="zh-CN" altLang="en-US"/>
          </a:p>
        </p:txBody>
      </p:sp>
      <p:sp>
        <p:nvSpPr>
          <p:cNvPr id="15" name="左中括号 14"/>
          <p:cNvSpPr/>
          <p:nvPr/>
        </p:nvSpPr>
        <p:spPr>
          <a:xfrm>
            <a:off x="5166360" y="1369060"/>
            <a:ext cx="428625" cy="16789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5702300" y="1261745"/>
            <a:ext cx="104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表并列</a:t>
            </a:r>
            <a:endParaRPr lang="zh-CN" altLang="en-US"/>
          </a:p>
        </p:txBody>
      </p:sp>
      <p:sp>
        <p:nvSpPr>
          <p:cNvPr id="18" name="文本框 17"/>
          <p:cNvSpPr txBox="true"/>
          <p:nvPr/>
        </p:nvSpPr>
        <p:spPr>
          <a:xfrm>
            <a:off x="5701665" y="1781810"/>
            <a:ext cx="104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表选择</a:t>
            </a:r>
            <a:endParaRPr lang="zh-CN" altLang="en-US"/>
          </a:p>
        </p:txBody>
      </p:sp>
      <p:sp>
        <p:nvSpPr>
          <p:cNvPr id="19" name="文本框 18"/>
          <p:cNvSpPr txBox="true"/>
          <p:nvPr/>
        </p:nvSpPr>
        <p:spPr>
          <a:xfrm>
            <a:off x="5713730" y="2301875"/>
            <a:ext cx="104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表转折</a:t>
            </a:r>
            <a:endParaRPr lang="zh-CN" altLang="en-US"/>
          </a:p>
        </p:txBody>
      </p:sp>
      <p:sp>
        <p:nvSpPr>
          <p:cNvPr id="20" name="文本框 19"/>
          <p:cNvSpPr txBox="true"/>
          <p:nvPr/>
        </p:nvSpPr>
        <p:spPr>
          <a:xfrm>
            <a:off x="5725795" y="2798445"/>
            <a:ext cx="104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表因果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51965" y="3880485"/>
            <a:ext cx="14020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zh-CN" altLang="en-US" sz="2400" b="1">
                <a:solidFill>
                  <a:schemeClr val="accent3"/>
                </a:solidFill>
                <a:effectLst/>
              </a:rPr>
              <a:t>连接作用</a:t>
            </a:r>
            <a:endParaRPr lang="zh-CN" altLang="en-US" sz="2400" b="1">
              <a:solidFill>
                <a:schemeClr val="accent3"/>
              </a:solidFill>
              <a:effectLst/>
            </a:endParaRPr>
          </a:p>
        </p:txBody>
      </p:sp>
      <p:sp>
        <p:nvSpPr>
          <p:cNvPr id="24" name="左中括号 23"/>
          <p:cNvSpPr/>
          <p:nvPr/>
        </p:nvSpPr>
        <p:spPr>
          <a:xfrm>
            <a:off x="5173980" y="3972560"/>
            <a:ext cx="428625" cy="16789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701665" y="3815080"/>
            <a:ext cx="1440815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按照词形分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701665" y="5400675"/>
            <a:ext cx="1440815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按照用法分</a:t>
            </a:r>
            <a:endParaRPr lang="zh-CN" altLang="en-US"/>
          </a:p>
        </p:txBody>
      </p:sp>
      <p:sp>
        <p:nvSpPr>
          <p:cNvPr id="28" name="左中括号 27"/>
          <p:cNvSpPr/>
          <p:nvPr/>
        </p:nvSpPr>
        <p:spPr>
          <a:xfrm>
            <a:off x="7436485" y="2968625"/>
            <a:ext cx="428625" cy="16789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true"/>
          <p:nvPr/>
        </p:nvSpPr>
        <p:spPr>
          <a:xfrm>
            <a:off x="7924800" y="2840990"/>
            <a:ext cx="165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简单从属连词</a:t>
            </a:r>
            <a:endParaRPr lang="zh-CN" altLang="en-US"/>
          </a:p>
        </p:txBody>
      </p:sp>
      <p:sp>
        <p:nvSpPr>
          <p:cNvPr id="30" name="文本框 29"/>
          <p:cNvSpPr txBox="true"/>
          <p:nvPr/>
        </p:nvSpPr>
        <p:spPr>
          <a:xfrm>
            <a:off x="7924165" y="3361055"/>
            <a:ext cx="1655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复合从属连词</a:t>
            </a:r>
            <a:endParaRPr lang="zh-CN" altLang="en-US"/>
          </a:p>
        </p:txBody>
      </p:sp>
      <p:sp>
        <p:nvSpPr>
          <p:cNvPr id="31" name="文本框 30"/>
          <p:cNvSpPr txBox="true"/>
          <p:nvPr/>
        </p:nvSpPr>
        <p:spPr>
          <a:xfrm>
            <a:off x="7936230" y="3881120"/>
            <a:ext cx="164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关联从属连词</a:t>
            </a:r>
            <a:endParaRPr lang="zh-CN" altLang="en-US"/>
          </a:p>
        </p:txBody>
      </p:sp>
      <p:sp>
        <p:nvSpPr>
          <p:cNvPr id="32" name="文本框 31"/>
          <p:cNvSpPr txBox="true"/>
          <p:nvPr/>
        </p:nvSpPr>
        <p:spPr>
          <a:xfrm>
            <a:off x="7948295" y="4377690"/>
            <a:ext cx="1725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边际从属连词</a:t>
            </a:r>
            <a:endParaRPr lang="zh-CN" altLang="en-US"/>
          </a:p>
        </p:txBody>
      </p:sp>
      <p:sp>
        <p:nvSpPr>
          <p:cNvPr id="33" name="左中括号 32"/>
          <p:cNvSpPr/>
          <p:nvPr/>
        </p:nvSpPr>
        <p:spPr>
          <a:xfrm>
            <a:off x="7436485" y="5006340"/>
            <a:ext cx="428625" cy="116014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true"/>
          <p:nvPr/>
        </p:nvSpPr>
        <p:spPr>
          <a:xfrm>
            <a:off x="8019415" y="4962525"/>
            <a:ext cx="19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引导名词性从句</a:t>
            </a:r>
            <a:endParaRPr lang="zh-CN" altLang="en-US"/>
          </a:p>
        </p:txBody>
      </p:sp>
      <p:sp>
        <p:nvSpPr>
          <p:cNvPr id="35" name="文本框 34"/>
          <p:cNvSpPr txBox="true"/>
          <p:nvPr/>
        </p:nvSpPr>
        <p:spPr>
          <a:xfrm>
            <a:off x="8018780" y="5875655"/>
            <a:ext cx="1655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引导状语从句</a:t>
            </a:r>
            <a:endParaRPr lang="en-US" altLang="zh-CN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true"/>
      <p:bldP spid="4" grpId="1" animBg="true"/>
      <p:bldP spid="22" grpId="0"/>
      <p:bldP spid="22" grpId="1"/>
      <p:bldP spid="12" grpId="0" animBg="true"/>
      <p:bldP spid="12" grpId="1" animBg="true"/>
      <p:bldP spid="13" grpId="0" animBg="true"/>
      <p:bldP spid="13" grpId="1" animBg="true"/>
      <p:bldP spid="14" grpId="0" animBg="true"/>
      <p:bldP spid="14" grpId="1" animBg="true"/>
      <p:bldP spid="15" grpId="0" animBg="true"/>
      <p:bldP spid="15" grpId="1" animBg="true"/>
      <p:bldP spid="16" grpId="0"/>
      <p:bldP spid="16" grpId="1"/>
      <p:bldP spid="18" grpId="0"/>
      <p:bldP spid="18" grpId="1"/>
      <p:bldP spid="19" grpId="0"/>
      <p:bldP spid="19" grpId="1"/>
      <p:bldP spid="20" grpId="0"/>
      <p:bldP spid="20" grpId="1"/>
      <p:bldP spid="24" grpId="0" animBg="true"/>
      <p:bldP spid="24" grpId="1" animBg="true"/>
      <p:bldP spid="25" grpId="0" animBg="true"/>
      <p:bldP spid="25" grpId="1" animBg="true"/>
      <p:bldP spid="27" grpId="0" animBg="true"/>
      <p:bldP spid="27" grpId="1" animBg="true"/>
      <p:bldP spid="28" grpId="0" animBg="true"/>
      <p:bldP spid="28" grpId="1" animBg="true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 animBg="true"/>
      <p:bldP spid="33" grpId="1" animBg="true"/>
      <p:bldP spid="34" grpId="0"/>
      <p:bldP spid="34" grpId="1"/>
      <p:bldP spid="35" grpId="0"/>
      <p:bldP spid="3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455295" y="1122680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连词小结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42010" y="1370330"/>
            <a:ext cx="481838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800"/>
              <a:t>并列连词 </a:t>
            </a:r>
            <a:r>
              <a:rPr lang="en-US" altLang="zh-CN" sz="2800"/>
              <a:t>vs.</a:t>
            </a:r>
            <a:r>
              <a:rPr lang="zh-CN" altLang="zh-CN" sz="2800"/>
              <a:t>从属连词</a:t>
            </a:r>
            <a:endParaRPr lang="zh-CN" altLang="zh-CN" sz="2800"/>
          </a:p>
        </p:txBody>
      </p:sp>
      <p:sp>
        <p:nvSpPr>
          <p:cNvPr id="2" name="文本框 1"/>
          <p:cNvSpPr txBox="true"/>
          <p:nvPr/>
        </p:nvSpPr>
        <p:spPr>
          <a:xfrm>
            <a:off x="921385" y="1945005"/>
            <a:ext cx="10892155" cy="2889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/>
              <a:t>1. </a:t>
            </a:r>
            <a:r>
              <a:rPr lang="zh-CN" altLang="en-US" sz="2800"/>
              <a:t>意思不同</a:t>
            </a:r>
            <a:endParaRPr lang="zh-CN" altLang="en-US" sz="280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/>
              <a:t>并列连词是用来连接同等的词、词组或分句。</a:t>
            </a:r>
            <a:endParaRPr lang="zh-CN" altLang="en-US" sz="280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/>
              <a:t>从属连词是用来引导名词性从句和状语从句。</a:t>
            </a:r>
            <a:endParaRPr lang="zh-CN" altLang="en-US" sz="280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zh-CN" altLang="en-US" sz="280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zh-CN" altLang="en-US" sz="2800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true"/>
      <p:bldP spid="14" grpId="1" animBg="tru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455295" y="1122680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连词小结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42010" y="1370330"/>
            <a:ext cx="481838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800"/>
              <a:t>并列连词 </a:t>
            </a:r>
            <a:r>
              <a:rPr lang="en-US" altLang="zh-CN" sz="2800"/>
              <a:t>vs.</a:t>
            </a:r>
            <a:r>
              <a:rPr lang="zh-CN" altLang="zh-CN" sz="2800"/>
              <a:t>从属连词</a:t>
            </a:r>
            <a:endParaRPr lang="zh-CN" altLang="zh-CN" sz="2800"/>
          </a:p>
        </p:txBody>
      </p:sp>
      <p:sp>
        <p:nvSpPr>
          <p:cNvPr id="2" name="文本框 1"/>
          <p:cNvSpPr txBox="true"/>
          <p:nvPr/>
        </p:nvSpPr>
        <p:spPr>
          <a:xfrm>
            <a:off x="877570" y="1871345"/>
            <a:ext cx="10892155" cy="5737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400"/>
              <a:t>2. </a:t>
            </a:r>
            <a:r>
              <a:rPr lang="zh-CN" altLang="en-US" sz="2400"/>
              <a:t>用法不同</a:t>
            </a:r>
            <a:endParaRPr lang="zh-CN" altLang="en-US" sz="240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并列连词可以表示并列、转折、对比、选择或因果关系。用来连接</a:t>
            </a:r>
            <a:r>
              <a:rPr lang="zh-CN" altLang="en-US" sz="2400" b="1"/>
              <a:t>属于同一层次</a:t>
            </a:r>
            <a:r>
              <a:rPr lang="zh-CN" altLang="en-US" sz="2400"/>
              <a:t>并</a:t>
            </a:r>
            <a:r>
              <a:rPr lang="zh-CN" altLang="en-US" sz="2400" b="1"/>
              <a:t>具有相同句法功能</a:t>
            </a:r>
            <a:r>
              <a:rPr lang="zh-CN" altLang="en-US" sz="2400"/>
              <a:t>的词、短语或句子。</a:t>
            </a:r>
            <a:endParaRPr lang="zh-CN" altLang="en-US" sz="240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从属连词用来引</a:t>
            </a:r>
            <a:r>
              <a:rPr lang="zh-CN" altLang="en-US" sz="2400" b="1"/>
              <a:t>导名、状从句</a:t>
            </a:r>
            <a:r>
              <a:rPr lang="zh-CN" altLang="en-US" sz="2400"/>
              <a:t>，且引导的状语从句，其</a:t>
            </a:r>
            <a:r>
              <a:rPr lang="zh-CN" altLang="en-US" sz="2400" b="1"/>
              <a:t>位置通常是可变</a:t>
            </a:r>
            <a:r>
              <a:rPr lang="zh-CN" altLang="en-US" sz="2400"/>
              <a:t>的。</a:t>
            </a:r>
            <a:endParaRPr lang="zh-CN" altLang="en-US" sz="240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/>
              <a:t>并列连词之间、之前</a:t>
            </a:r>
            <a:r>
              <a:rPr lang="zh-CN" altLang="en-US" sz="2400"/>
              <a:t>都</a:t>
            </a:r>
            <a:r>
              <a:rPr lang="zh-CN" altLang="en-US" sz="2400" b="1"/>
              <a:t>不可以加其他连词</a:t>
            </a:r>
            <a:r>
              <a:rPr lang="zh-CN" altLang="en-US" sz="2400"/>
              <a:t>；而</a:t>
            </a:r>
            <a:r>
              <a:rPr lang="zh-CN" altLang="en-US" sz="2400" b="1"/>
              <a:t>从属连词之前可</a:t>
            </a:r>
            <a:r>
              <a:rPr lang="zh-CN" altLang="en-US" sz="2400"/>
              <a:t>以</a:t>
            </a:r>
            <a:r>
              <a:rPr lang="zh-CN" altLang="en-US" sz="2400" b="1"/>
              <a:t>加并列连词</a:t>
            </a:r>
            <a:r>
              <a:rPr lang="zh-CN" altLang="en-US" sz="2400"/>
              <a:t>，连接副词。</a:t>
            </a:r>
            <a:endParaRPr lang="zh-CN" altLang="en-US" sz="240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>
                <a:sym typeface="+mn-ea"/>
              </a:rPr>
              <a:t>并列连词</a:t>
            </a:r>
            <a:r>
              <a:rPr lang="en-US" altLang="zh-CN" sz="2400" b="1">
                <a:sym typeface="+mn-ea"/>
              </a:rPr>
              <a:t>for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引导的分句</a:t>
            </a:r>
            <a:r>
              <a:rPr lang="zh-CN" altLang="en-US" sz="2400">
                <a:sym typeface="+mn-ea"/>
              </a:rPr>
              <a:t>只能</a:t>
            </a:r>
            <a:r>
              <a:rPr lang="zh-CN" altLang="en-US" sz="2400" b="1">
                <a:sym typeface="+mn-ea"/>
              </a:rPr>
              <a:t>放在句尾</a:t>
            </a:r>
            <a:r>
              <a:rPr lang="zh-CN" altLang="en-US" sz="2400">
                <a:sym typeface="+mn-ea"/>
              </a:rPr>
              <a:t>，前面用</a:t>
            </a:r>
            <a:r>
              <a:rPr lang="zh-CN" altLang="en-US" sz="2400" b="1">
                <a:sym typeface="+mn-ea"/>
              </a:rPr>
              <a:t>逗号隔开</a:t>
            </a:r>
            <a:r>
              <a:rPr lang="zh-CN" altLang="en-US" sz="2400">
                <a:sym typeface="+mn-ea"/>
              </a:rPr>
              <a:t>，表示补充说明的</a:t>
            </a:r>
            <a:r>
              <a:rPr lang="zh-CN" altLang="en-US" sz="2400" b="1">
                <a:sym typeface="+mn-ea"/>
              </a:rPr>
              <a:t>微弱</a:t>
            </a:r>
            <a:r>
              <a:rPr lang="zh-CN" altLang="en-US" sz="2400">
                <a:sym typeface="+mn-ea"/>
              </a:rPr>
              <a:t>理由，只是为前面的内容提供判断的理由，</a:t>
            </a:r>
            <a:r>
              <a:rPr lang="zh-CN" altLang="en-US" sz="2400" b="1">
                <a:sym typeface="+mn-ea"/>
              </a:rPr>
              <a:t>有时译为并列的某种形式</a:t>
            </a:r>
            <a:r>
              <a:rPr lang="zh-CN" altLang="en-US" sz="2400">
                <a:sym typeface="+mn-ea"/>
              </a:rPr>
              <a:t>。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这与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because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不同，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because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引导的是一种明确的因果关系，解释原因，常可回答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why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的提问。</a:t>
            </a:r>
            <a:endParaRPr lang="zh-CN" altLang="en-US" sz="2400">
              <a:solidFill>
                <a:srgbClr val="FF0000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240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2400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true"/>
      <p:bldP spid="14" grpId="1" animBg="tru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 txBox="true"/>
          <p:nvPr>
            <p:custDataLst>
              <p:tags r:id="rId1"/>
            </p:custDataLst>
          </p:nvPr>
        </p:nvSpPr>
        <p:spPr>
          <a:xfrm>
            <a:off x="6644640" y="2149792"/>
            <a:ext cx="3220720" cy="91630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>
            <a:normAutofit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80604020202020204" pitchFamily="34" charset="0"/>
                <a:ea typeface="微软雅黑" panose="020B0503020204020204" charset="-122"/>
                <a:cs typeface="+mj-cs"/>
              </a:rPr>
              <a:t>PART 02</a:t>
            </a:r>
            <a:endParaRPr kumimoji="0" lang="en-US" altLang="zh-CN" b="1" i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>
            <a:off x="7181215" y="1778317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0800000">
            <a:off x="7181215" y="3066097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>
            <a:off x="8000365" y="3142932"/>
            <a:ext cx="5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true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986655" y="3654742"/>
            <a:ext cx="6536690" cy="835660"/>
          </a:xfrm>
        </p:spPr>
        <p:txBody>
          <a:bodyPr/>
          <a:lstStyle/>
          <a:p>
            <a:r>
              <a:rPr lang="zh-CN" altLang="zh-CN"/>
              <a:t>介词及介词短语</a:t>
            </a:r>
            <a:endParaRPr lang="zh-CN" altLang="zh-CN"/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 txBox="true"/>
          <p:nvPr>
            <p:custDataLst>
              <p:tags r:id="rId1"/>
            </p:custDataLst>
          </p:nvPr>
        </p:nvSpPr>
        <p:spPr>
          <a:xfrm>
            <a:off x="6644640" y="2149792"/>
            <a:ext cx="3220720" cy="91630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>
            <a:normAutofit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80604020202020204" pitchFamily="34" charset="0"/>
                <a:ea typeface="微软雅黑" panose="020B0503020204020204" charset="-122"/>
                <a:cs typeface="+mj-cs"/>
              </a:rPr>
              <a:t>PART 01</a:t>
            </a:r>
            <a:endParaRPr kumimoji="0" lang="en-US" altLang="zh-CN" b="1" i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>
            <a:off x="7181215" y="1778317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0800000">
            <a:off x="7181215" y="3066097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>
            <a:off x="8000365" y="3142932"/>
            <a:ext cx="5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true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986655" y="3654742"/>
            <a:ext cx="6536690" cy="835660"/>
          </a:xfrm>
        </p:spPr>
        <p:txBody>
          <a:bodyPr/>
          <a:lstStyle/>
          <a:p>
            <a:r>
              <a:rPr lang="zh-CN" altLang="en-US"/>
              <a:t>连词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true"/>
          <p:nvPr>
            <p:custDataLst>
              <p:tags r:id="rId12"/>
            </p:custDataLst>
          </p:nvPr>
        </p:nvSpPr>
        <p:spPr>
          <a:xfrm>
            <a:off x="1064964" y="181603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false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Arial" panose="02080604020202020204" pitchFamily="34" charset="0"/>
              <a:buNone/>
            </a:pPr>
            <a:r>
              <a:rPr lang="zh-CN" altLang="en-US" sz="27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概念：</a:t>
            </a:r>
            <a:endParaRPr lang="zh-CN" altLang="en-US" sz="27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Arial" panose="02080604020202020204" pitchFamily="34" charset="0"/>
              <a:buChar char="•"/>
            </a:pPr>
            <a:r>
              <a:rPr lang="zh-CN" altLang="en-US" sz="27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介词又称</a:t>
            </a:r>
            <a:r>
              <a:rPr lang="zh-CN" altLang="en-US" sz="2700" spc="1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前置词</a:t>
            </a:r>
            <a:r>
              <a:rPr lang="zh-CN" altLang="en-US" sz="27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，表示</a:t>
            </a:r>
            <a:r>
              <a:rPr lang="zh-CN" altLang="en-US" sz="2700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它后面的</a:t>
            </a:r>
            <a:r>
              <a:rPr lang="zh-CN" altLang="en-US" sz="27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名词、代词或相当于名词的其他结构</a:t>
            </a:r>
            <a:r>
              <a:rPr lang="zh-CN" altLang="en-US" sz="2700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与句子其他成分之间的关系</a:t>
            </a:r>
            <a:r>
              <a:rPr lang="zh-CN" altLang="en-US" sz="27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7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Arial" panose="02080604020202020204" pitchFamily="34" charset="0"/>
              <a:buChar char="•"/>
            </a:pPr>
            <a:r>
              <a:rPr lang="zh-CN" altLang="en-US" sz="2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介词常与</a:t>
            </a:r>
            <a:r>
              <a:rPr lang="zh-CN" altLang="en-US" sz="2700" b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名词</a:t>
            </a:r>
            <a:r>
              <a:rPr lang="zh-CN" altLang="en-US" sz="2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700" b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动词</a:t>
            </a:r>
            <a:r>
              <a:rPr lang="zh-CN" altLang="en-US" sz="2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以及</a:t>
            </a:r>
            <a:r>
              <a:rPr lang="zh-CN" altLang="en-US" sz="2700" b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zh-CN" altLang="en-US" sz="2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构成固定搭配。</a:t>
            </a:r>
            <a:endParaRPr lang="zh-CN" altLang="en-US" sz="27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Arial" panose="02080604020202020204" pitchFamily="34" charset="0"/>
              <a:buChar char="•"/>
            </a:pPr>
            <a:r>
              <a:rPr lang="zh-CN" altLang="en-US" sz="27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按照构成，介词分为简单介词、复合介词、双重介词、分词介词和短语介词等。</a:t>
            </a:r>
            <a:endParaRPr lang="zh-CN" altLang="en-US" sz="27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Arial" panose="02080604020202020204" pitchFamily="34" charset="0"/>
              <a:buChar char="•"/>
            </a:pPr>
            <a:endParaRPr lang="zh-CN" altLang="en-US" sz="27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true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02.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介词及介词短语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02.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介词及介词短语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330" y="1329690"/>
            <a:ext cx="20243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（一）介词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59105" y="2088515"/>
            <a:ext cx="1122934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/>
              <a:t>（</a:t>
            </a:r>
            <a:r>
              <a:rPr lang="en-US" altLang="zh-CN" sz="2200" b="1"/>
              <a:t>1</a:t>
            </a:r>
            <a:r>
              <a:rPr lang="zh-CN" altLang="en-US" sz="2200" b="1"/>
              <a:t>）介词的分类（按构成分类）</a:t>
            </a:r>
            <a:endParaRPr lang="zh-CN" altLang="en-US" sz="2200" b="1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200"/>
              <a:t>1</a:t>
            </a:r>
            <a:r>
              <a:rPr sz="2200"/>
              <a:t>）</a:t>
            </a:r>
            <a:r>
              <a:rPr lang="zh-CN" sz="2200"/>
              <a:t>简单介词，即由</a:t>
            </a:r>
            <a:r>
              <a:rPr lang="zh-CN" sz="2200">
                <a:highlight>
                  <a:srgbClr val="FF00FF"/>
                </a:highlight>
              </a:rPr>
              <a:t>一个</a:t>
            </a:r>
            <a:r>
              <a:rPr lang="zh-CN" sz="2200">
                <a:solidFill>
                  <a:srgbClr val="FF0000"/>
                </a:solidFill>
              </a:rPr>
              <a:t>不可分割的单词</a:t>
            </a:r>
            <a:r>
              <a:rPr lang="zh-CN" sz="2200"/>
              <a:t>构成的介词，如</a:t>
            </a:r>
            <a:r>
              <a:rPr sz="2200"/>
              <a:t>：</a:t>
            </a:r>
            <a:r>
              <a:rPr lang="en-US" sz="2200"/>
              <a:t>about</a:t>
            </a:r>
            <a:r>
              <a:rPr lang="zh-CN" altLang="en-US" sz="2200"/>
              <a:t>，</a:t>
            </a:r>
            <a:r>
              <a:rPr lang="en-US" altLang="zh-CN" sz="2200"/>
              <a:t>above</a:t>
            </a:r>
            <a:r>
              <a:rPr lang="zh-CN" altLang="en-US" sz="2200"/>
              <a:t>，</a:t>
            </a:r>
            <a:r>
              <a:rPr lang="en-US" altLang="zh-CN" sz="2200"/>
              <a:t>after, against</a:t>
            </a:r>
            <a:r>
              <a:rPr lang="zh-CN" altLang="en-US" sz="2200"/>
              <a:t>，</a:t>
            </a:r>
            <a:r>
              <a:rPr lang="en-US" altLang="zh-CN" sz="2200"/>
              <a:t>among, besides....</a:t>
            </a:r>
            <a:r>
              <a:rPr sz="2200"/>
              <a:t>等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200">
                <a:solidFill>
                  <a:srgbClr val="5B33FD"/>
                </a:solidFill>
              </a:rPr>
              <a:t>Nowadays some people consider other factors </a:t>
            </a:r>
            <a:r>
              <a:rPr lang="en-US" sz="2200">
                <a:solidFill>
                  <a:srgbClr val="FF0000"/>
                </a:solidFill>
              </a:rPr>
              <a:t>besides</a:t>
            </a:r>
            <a:r>
              <a:rPr lang="en-US" sz="2200">
                <a:solidFill>
                  <a:srgbClr val="5B33FD"/>
                </a:solidFill>
              </a:rPr>
              <a:t> money when choosing jobs</a:t>
            </a:r>
            <a:r>
              <a:rPr sz="2200">
                <a:solidFill>
                  <a:srgbClr val="5B33FD"/>
                </a:solidFill>
              </a:rPr>
              <a:t>。</a:t>
            </a:r>
            <a:endParaRPr sz="2200">
              <a:solidFill>
                <a:srgbClr val="5B33FD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sz="2200">
                <a:solidFill>
                  <a:srgbClr val="00B050"/>
                </a:solidFill>
              </a:rPr>
              <a:t>Our teacher told us that the sports meeting would be held </a:t>
            </a:r>
            <a:r>
              <a:rPr lang="en-US" sz="2200" u="sng">
                <a:solidFill>
                  <a:srgbClr val="00B050"/>
                </a:solidFill>
              </a:rPr>
              <a:t>           </a:t>
            </a:r>
            <a:r>
              <a:rPr lang="en-US" sz="2200">
                <a:solidFill>
                  <a:srgbClr val="00B050"/>
                </a:solidFill>
              </a:rPr>
              <a:t>April 16.</a:t>
            </a:r>
            <a:endParaRPr lang="en-US" sz="2200">
              <a:solidFill>
                <a:srgbClr val="00B050"/>
              </a:solidFill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200">
                <a:solidFill>
                  <a:srgbClr val="00B050"/>
                </a:solidFill>
              </a:rPr>
              <a:t>      A. to         B. in         C. at          D. on</a:t>
            </a:r>
            <a:endParaRPr lang="en-US" sz="2200">
              <a:solidFill>
                <a:srgbClr val="00B050"/>
              </a:solidFill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200">
                <a:solidFill>
                  <a:srgbClr val="00B050"/>
                </a:solidFill>
              </a:rPr>
              <a:t>    </a:t>
            </a:r>
            <a:r>
              <a:rPr lang="zh-CN" altLang="en-US" sz="2200">
                <a:solidFill>
                  <a:srgbClr val="00B050"/>
                </a:solidFill>
              </a:rPr>
              <a:t>【解析见教材</a:t>
            </a:r>
            <a:r>
              <a:rPr lang="en-US" altLang="zh-CN" sz="2200">
                <a:solidFill>
                  <a:srgbClr val="00B050"/>
                </a:solidFill>
              </a:rPr>
              <a:t>P149</a:t>
            </a:r>
            <a:r>
              <a:rPr lang="zh-CN" altLang="en-US" sz="2200">
                <a:solidFill>
                  <a:srgbClr val="00B050"/>
                </a:solidFill>
              </a:rPr>
              <a:t>】</a:t>
            </a:r>
            <a:endParaRPr lang="zh-CN" altLang="en-US" sz="2200">
              <a:solidFill>
                <a:srgbClr val="00B0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32140" y="4519930"/>
            <a:ext cx="6489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02.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介词及介词短语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330" y="1329690"/>
            <a:ext cx="20243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（一）介词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59105" y="2088515"/>
            <a:ext cx="112293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/>
              <a:t>（</a:t>
            </a:r>
            <a:r>
              <a:rPr lang="en-US" altLang="zh-CN" sz="2200" b="1"/>
              <a:t>1</a:t>
            </a:r>
            <a:r>
              <a:rPr lang="zh-CN" altLang="en-US" sz="2200" b="1"/>
              <a:t>）介词的分类（按构成分类）</a:t>
            </a:r>
            <a:endParaRPr lang="zh-CN" altLang="en-US" sz="2200" b="1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200"/>
              <a:t>2</a:t>
            </a:r>
            <a:r>
              <a:rPr sz="2200"/>
              <a:t>）</a:t>
            </a:r>
            <a:r>
              <a:rPr lang="zh-CN" sz="2200"/>
              <a:t>复合介词，即由</a:t>
            </a:r>
            <a:r>
              <a:rPr lang="zh-CN" sz="2200">
                <a:highlight>
                  <a:srgbClr val="FF00FF"/>
                </a:highlight>
              </a:rPr>
              <a:t>两个</a:t>
            </a:r>
            <a:r>
              <a:rPr lang="zh-CN" sz="2200">
                <a:solidFill>
                  <a:srgbClr val="FF0000"/>
                </a:solidFill>
              </a:rPr>
              <a:t>单词</a:t>
            </a:r>
            <a:r>
              <a:rPr lang="zh-CN" sz="2200" u="sng">
                <a:solidFill>
                  <a:schemeClr val="tx1"/>
                </a:solidFill>
              </a:rPr>
              <a:t>组合而成</a:t>
            </a:r>
            <a:r>
              <a:rPr lang="zh-CN" sz="2200"/>
              <a:t>的介词，如</a:t>
            </a:r>
            <a:r>
              <a:rPr sz="2200"/>
              <a:t>：</a:t>
            </a:r>
            <a:r>
              <a:rPr lang="en-US" sz="2200"/>
              <a:t>alongside</a:t>
            </a:r>
            <a:r>
              <a:rPr lang="zh-CN" altLang="en-US" sz="2200"/>
              <a:t>（在……旁边；沿着……的边；），</a:t>
            </a:r>
            <a:r>
              <a:rPr lang="en-US" altLang="zh-CN" sz="2200"/>
              <a:t>inside</a:t>
            </a:r>
            <a:r>
              <a:rPr lang="zh-CN" altLang="en-US" sz="2200"/>
              <a:t>，</a:t>
            </a:r>
            <a:r>
              <a:rPr lang="en-US" altLang="zh-CN" sz="2200"/>
              <a:t>into</a:t>
            </a:r>
            <a:r>
              <a:rPr lang="zh-CN" altLang="en-US" sz="2200"/>
              <a:t>，</a:t>
            </a:r>
            <a:r>
              <a:rPr lang="en-US" altLang="zh-CN" sz="2200"/>
              <a:t>outside</a:t>
            </a:r>
            <a:r>
              <a:rPr lang="zh-CN" altLang="en-US" sz="2200"/>
              <a:t>，</a:t>
            </a:r>
            <a:r>
              <a:rPr lang="en-US" altLang="zh-CN" sz="2200"/>
              <a:t>throughout....</a:t>
            </a:r>
            <a:r>
              <a:rPr sz="2200"/>
              <a:t>等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200">
                <a:solidFill>
                  <a:srgbClr val="5B33FD"/>
                </a:solidFill>
              </a:rPr>
              <a:t>I don’t care what you do </a:t>
            </a:r>
            <a:r>
              <a:rPr lang="en-US" sz="2200">
                <a:solidFill>
                  <a:srgbClr val="FF0000"/>
                </a:solidFill>
              </a:rPr>
              <a:t>outside</a:t>
            </a:r>
            <a:r>
              <a:rPr lang="en-US" sz="2200">
                <a:solidFill>
                  <a:srgbClr val="5B33FD"/>
                </a:solidFill>
              </a:rPr>
              <a:t> working hours</a:t>
            </a:r>
            <a:r>
              <a:rPr sz="2200">
                <a:solidFill>
                  <a:srgbClr val="5B33FD"/>
                </a:solidFill>
              </a:rPr>
              <a:t>。</a:t>
            </a:r>
            <a:endParaRPr sz="2200">
              <a:solidFill>
                <a:srgbClr val="5B33FD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200">
                <a:solidFill>
                  <a:srgbClr val="5B33FD"/>
                </a:solidFill>
              </a:rPr>
              <a:t>我不在意你在工作时间</a:t>
            </a:r>
            <a:r>
              <a:rPr lang="zh-CN" sz="2200">
                <a:solidFill>
                  <a:srgbClr val="5B33FD"/>
                </a:solidFill>
                <a:sym typeface="+mn-ea"/>
              </a:rPr>
              <a:t>以外做什么。</a:t>
            </a:r>
            <a:endParaRPr sz="2200">
              <a:solidFill>
                <a:srgbClr val="5B33FD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200">
              <a:solidFill>
                <a:srgbClr val="00B050"/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32510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02.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介词及介词短语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330" y="1329690"/>
            <a:ext cx="20243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（一）介词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59105" y="1941195"/>
            <a:ext cx="11229340" cy="4384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/>
              <a:t>（</a:t>
            </a:r>
            <a:r>
              <a:rPr lang="en-US" altLang="zh-CN" sz="2200" b="1"/>
              <a:t>1</a:t>
            </a:r>
            <a:r>
              <a:rPr lang="zh-CN" altLang="en-US" sz="2200" b="1"/>
              <a:t>）介词的分类（按构成分类）</a:t>
            </a:r>
            <a:endParaRPr lang="zh-CN" altLang="en-US" sz="2200" b="1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200"/>
              <a:t>3</a:t>
            </a:r>
            <a:r>
              <a:rPr sz="2200"/>
              <a:t>）</a:t>
            </a:r>
            <a:r>
              <a:rPr lang="zh-CN" sz="2200"/>
              <a:t>双重介词，即</a:t>
            </a:r>
            <a:r>
              <a:rPr lang="zh-CN" sz="2200">
                <a:highlight>
                  <a:srgbClr val="FF00FF"/>
                </a:highlight>
              </a:rPr>
              <a:t>两个介词一起使用</a:t>
            </a:r>
            <a:r>
              <a:rPr lang="zh-CN" sz="2200"/>
              <a:t>，如</a:t>
            </a:r>
            <a:r>
              <a:rPr sz="2200"/>
              <a:t>：</a:t>
            </a:r>
            <a:r>
              <a:rPr lang="en-US" sz="2200"/>
              <a:t>except for</a:t>
            </a:r>
            <a:r>
              <a:rPr lang="zh-CN" altLang="en-US" sz="2200"/>
              <a:t>（意思是除了……，不包括这个所指东西在内。），</a:t>
            </a:r>
            <a:r>
              <a:rPr lang="en-US" altLang="zh-CN" sz="2200"/>
              <a:t>from among</a:t>
            </a:r>
            <a:r>
              <a:rPr lang="zh-CN" altLang="en-US" sz="2200"/>
              <a:t>（从……中间；从……当中），</a:t>
            </a:r>
            <a:r>
              <a:rPr lang="en-US" altLang="zh-CN" sz="2200"/>
              <a:t> from behind....</a:t>
            </a:r>
            <a:r>
              <a:rPr sz="2200"/>
              <a:t>等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000">
                <a:solidFill>
                  <a:srgbClr val="5B33FD"/>
                </a:solidFill>
              </a:rPr>
              <a:t>The room was silent </a:t>
            </a:r>
            <a:r>
              <a:rPr lang="zh-CN" sz="2000">
                <a:solidFill>
                  <a:srgbClr val="FF0000"/>
                </a:solidFill>
              </a:rPr>
              <a:t>except for</a:t>
            </a:r>
            <a:r>
              <a:rPr lang="zh-CN" sz="2000">
                <a:solidFill>
                  <a:srgbClr val="5B33FD"/>
                </a:solidFill>
              </a:rPr>
              <a:t> the TV.</a:t>
            </a:r>
            <a:endParaRPr lang="zh-CN" sz="20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000">
                <a:solidFill>
                  <a:srgbClr val="5B33FD"/>
                </a:solidFill>
              </a:rPr>
              <a:t>除了电视的声音，那房间里寂静无声。</a:t>
            </a:r>
            <a:endParaRPr lang="zh-CN" sz="2000">
              <a:solidFill>
                <a:srgbClr val="5B33FD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000">
                <a:solidFill>
                  <a:srgbClr val="00B050"/>
                </a:solidFill>
              </a:rPr>
              <a:t>They all came</a:t>
            </a:r>
            <a:r>
              <a:rPr lang="zh-CN" sz="2000">
                <a:solidFill>
                  <a:srgbClr val="5B33FD"/>
                </a:solidFill>
              </a:rPr>
              <a:t> </a:t>
            </a:r>
            <a:r>
              <a:rPr lang="zh-CN" sz="2000">
                <a:solidFill>
                  <a:srgbClr val="FF0000"/>
                </a:solidFill>
              </a:rPr>
              <a:t>except </a:t>
            </a:r>
            <a:r>
              <a:rPr lang="zh-CN" sz="2000">
                <a:solidFill>
                  <a:srgbClr val="00B050"/>
                </a:solidFill>
              </a:rPr>
              <a:t>Matt.</a:t>
            </a:r>
            <a:r>
              <a:rPr lang="zh-CN" sz="2000">
                <a:solidFill>
                  <a:srgbClr val="5B33FD"/>
                </a:solidFill>
              </a:rPr>
              <a:t> </a:t>
            </a:r>
            <a:endParaRPr lang="zh-CN" sz="2000">
              <a:solidFill>
                <a:srgbClr val="5B33FD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000">
                <a:solidFill>
                  <a:srgbClr val="00B050"/>
                </a:solidFill>
              </a:rPr>
              <a:t>除马特外他们都来了。</a:t>
            </a:r>
            <a:endParaRPr lang="zh-CN" sz="2000">
              <a:solidFill>
                <a:srgbClr val="00B05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000">
                <a:solidFill>
                  <a:srgbClr val="00B050"/>
                </a:solidFill>
              </a:rPr>
              <a:t>I've got no family</a:t>
            </a:r>
            <a:r>
              <a:rPr lang="zh-CN" sz="2000">
                <a:solidFill>
                  <a:srgbClr val="5B33FD"/>
                </a:solidFill>
              </a:rPr>
              <a:t> </a:t>
            </a:r>
            <a:r>
              <a:rPr lang="zh-CN" sz="2000">
                <a:solidFill>
                  <a:srgbClr val="FF0000"/>
                </a:solidFill>
              </a:rPr>
              <a:t>besides</a:t>
            </a:r>
            <a:r>
              <a:rPr lang="zh-CN" sz="2000">
                <a:solidFill>
                  <a:srgbClr val="5B33FD"/>
                </a:solidFill>
              </a:rPr>
              <a:t> </a:t>
            </a:r>
            <a:r>
              <a:rPr lang="zh-CN" sz="2000">
                <a:solidFill>
                  <a:srgbClr val="00B050"/>
                </a:solidFill>
              </a:rPr>
              <a:t>my parents. </a:t>
            </a:r>
            <a:endParaRPr lang="zh-CN" sz="2000">
              <a:solidFill>
                <a:srgbClr val="5B33FD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000">
                <a:solidFill>
                  <a:srgbClr val="00B050"/>
                </a:solidFill>
              </a:rPr>
              <a:t>除了父母，我没有其他亲人。</a:t>
            </a:r>
            <a:endParaRPr lang="zh-CN" sz="2000">
              <a:solidFill>
                <a:srgbClr val="00B050"/>
              </a:solidFill>
            </a:endParaRPr>
          </a:p>
        </p:txBody>
      </p:sp>
      <p:sp>
        <p:nvSpPr>
          <p:cNvPr id="4" name="线形标注 2(带边框和强调线) 3"/>
          <p:cNvSpPr/>
          <p:nvPr/>
        </p:nvSpPr>
        <p:spPr>
          <a:xfrm>
            <a:off x="5794375" y="3526790"/>
            <a:ext cx="5894070" cy="2711450"/>
          </a:xfrm>
          <a:prstGeom prst="accentBorderCallout2">
            <a:avLst>
              <a:gd name="adj1" fmla="val 18750"/>
              <a:gd name="adj2" fmla="val -8333"/>
              <a:gd name="adj3" fmla="val 20398"/>
              <a:gd name="adj4" fmla="val -15395"/>
              <a:gd name="adj5" fmla="val 13325"/>
              <a:gd name="adj6" fmla="val -253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just">
              <a:lnSpc>
                <a:spcPct val="110000"/>
              </a:lnSpc>
            </a:pPr>
            <a:r>
              <a:rPr lang="en-US" altLang="zh-CN" sz="2000" b="1"/>
              <a:t>e</a:t>
            </a:r>
            <a:r>
              <a:rPr lang="zh-CN" altLang="en-US" sz="2000" b="1"/>
              <a:t>xcept for与except、besides的区别</a:t>
            </a:r>
            <a:r>
              <a:rPr lang="en-US" altLang="zh-CN" sz="2000" b="1"/>
              <a:t>:</a:t>
            </a:r>
            <a:endParaRPr lang="en-US" altLang="zh-CN" sz="2000" b="1"/>
          </a:p>
          <a:p>
            <a:pPr marL="342900" indent="-342900" algn="just">
              <a:lnSpc>
                <a:spcPct val="110000"/>
              </a:lnSpc>
              <a:buFont typeface="Arial" panose="02080604020202020204" pitchFamily="34" charset="0"/>
              <a:buChar char="•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except和except for表示一种排除关系，意为“除了什么之外，不再有……”，“把...除外”；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10000"/>
              </a:lnSpc>
              <a:buFont typeface="Arial" panose="02080604020202020204" pitchFamily="34" charset="0"/>
              <a:buChar char="•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主要用来谈论</a:t>
            </a:r>
            <a:r>
              <a:rPr lang="zh-CN" altLang="en-US" sz="2000">
                <a:highlight>
                  <a:srgbClr val="FF00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同类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的东西，这点跟except for是有区别的。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10000"/>
              </a:lnSpc>
              <a:buFont typeface="Arial" panose="02080604020202020204" pitchFamily="34" charset="0"/>
              <a:buChar char="•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besides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表示一种累加的除外关系，意为“除了什么之外，还有……”；虽含有“除了”的意思，但重点强调“还有”。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true"/>
      <p:bldP spid="4" grpId="1" animBg="tru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02.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介词及介词短语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330" y="1329690"/>
            <a:ext cx="20243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（一）介词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80695" y="1972945"/>
            <a:ext cx="1122934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/>
              <a:t>（</a:t>
            </a:r>
            <a:r>
              <a:rPr lang="en-US" altLang="zh-CN" sz="2200" b="1"/>
              <a:t>1</a:t>
            </a:r>
            <a:r>
              <a:rPr lang="zh-CN" altLang="en-US" sz="2200" b="1"/>
              <a:t>）介词的分类（按构成分类）</a:t>
            </a:r>
            <a:endParaRPr lang="zh-CN" altLang="en-US" sz="2200" b="1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200"/>
              <a:t>4</a:t>
            </a:r>
            <a:r>
              <a:rPr sz="2200"/>
              <a:t>）</a:t>
            </a:r>
            <a:r>
              <a:rPr lang="zh-CN" sz="2200"/>
              <a:t>分词介词，即由</a:t>
            </a:r>
            <a:r>
              <a:rPr lang="zh-CN" sz="2200">
                <a:highlight>
                  <a:srgbClr val="FF00FF"/>
                </a:highlight>
              </a:rPr>
              <a:t>动词的分词转化而来的</a:t>
            </a:r>
            <a:r>
              <a:rPr lang="zh-CN" sz="2200"/>
              <a:t>介词，</a:t>
            </a:r>
            <a:r>
              <a:rPr lang="zh-CN" sz="2200" u="sng"/>
              <a:t>大多数</a:t>
            </a:r>
            <a:r>
              <a:rPr lang="zh-CN" sz="2200"/>
              <a:t>是由</a:t>
            </a:r>
            <a:r>
              <a:rPr lang="zh-CN" sz="2200">
                <a:solidFill>
                  <a:srgbClr val="00B050"/>
                </a:solidFill>
              </a:rPr>
              <a:t>现在分词</a:t>
            </a:r>
            <a:r>
              <a:rPr lang="zh-CN" sz="2200"/>
              <a:t>转化而来的，如</a:t>
            </a:r>
            <a:r>
              <a:rPr sz="2200"/>
              <a:t>：</a:t>
            </a:r>
            <a:r>
              <a:rPr lang="en-US" sz="2200"/>
              <a:t>concerning</a:t>
            </a:r>
            <a:r>
              <a:rPr lang="zh-CN" altLang="en-US" sz="2200"/>
              <a:t>（关于），</a:t>
            </a:r>
            <a:r>
              <a:rPr lang="en-US" altLang="zh-CN" sz="2200"/>
              <a:t>considering</a:t>
            </a:r>
            <a:r>
              <a:rPr lang="zh-CN" altLang="en-US" sz="2200"/>
              <a:t>（鉴于），</a:t>
            </a:r>
            <a:r>
              <a:rPr lang="en-US" altLang="zh-CN" sz="2200"/>
              <a:t>excluding</a:t>
            </a:r>
            <a:r>
              <a:rPr lang="zh-CN" altLang="en-US" sz="2200"/>
              <a:t>，</a:t>
            </a:r>
            <a:r>
              <a:rPr lang="en-US" altLang="zh-CN" sz="2200"/>
              <a:t>following....</a:t>
            </a:r>
            <a:r>
              <a:rPr sz="2200"/>
              <a:t>等</a:t>
            </a:r>
            <a:r>
              <a:rPr lang="zh-CN" sz="2200"/>
              <a:t>；也有由</a:t>
            </a:r>
            <a:r>
              <a:rPr lang="zh-CN" sz="2200">
                <a:solidFill>
                  <a:srgbClr val="00B050"/>
                </a:solidFill>
              </a:rPr>
              <a:t>过去分词</a:t>
            </a:r>
            <a:r>
              <a:rPr lang="zh-CN" sz="2200"/>
              <a:t>转化而来的，如：</a:t>
            </a:r>
            <a:r>
              <a:rPr lang="en-US" altLang="zh-CN" sz="2200"/>
              <a:t>given</a:t>
            </a:r>
            <a:r>
              <a:rPr lang="zh-CN" altLang="en-US" sz="2200"/>
              <a:t>。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200">
                <a:solidFill>
                  <a:srgbClr val="FF0000"/>
                </a:solidFill>
              </a:rPr>
              <a:t>Following</a:t>
            </a:r>
            <a:r>
              <a:rPr lang="en-US" sz="2200">
                <a:solidFill>
                  <a:srgbClr val="5B33FD"/>
                </a:solidFill>
              </a:rPr>
              <a:t> the speech, there will be a few minutes for questions</a:t>
            </a:r>
            <a:r>
              <a:rPr sz="2200">
                <a:solidFill>
                  <a:srgbClr val="5B33FD"/>
                </a:solidFill>
              </a:rPr>
              <a:t>。</a:t>
            </a:r>
            <a:endParaRPr sz="2200">
              <a:solidFill>
                <a:srgbClr val="5B33FD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200">
                <a:solidFill>
                  <a:srgbClr val="5B33FD"/>
                </a:solidFill>
                <a:sym typeface="+mn-ea"/>
              </a:rPr>
              <a:t>演讲</a:t>
            </a:r>
            <a:r>
              <a:rPr lang="zh-CN" sz="2200" u="sng">
                <a:solidFill>
                  <a:srgbClr val="5B33FD"/>
                </a:solidFill>
                <a:sym typeface="+mn-ea"/>
              </a:rPr>
              <a:t>之后</a:t>
            </a:r>
            <a:r>
              <a:rPr lang="zh-CN" sz="2200">
                <a:solidFill>
                  <a:srgbClr val="5B33FD"/>
                </a:solidFill>
                <a:sym typeface="+mn-ea"/>
              </a:rPr>
              <a:t>，将会有几分钟提问时间。</a:t>
            </a:r>
            <a:endParaRPr lang="zh-CN" sz="2200">
              <a:solidFill>
                <a:srgbClr val="5B33FD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200">
                <a:solidFill>
                  <a:srgbClr val="FF0000"/>
                </a:solidFill>
                <a:sym typeface="+mn-ea"/>
              </a:rPr>
              <a:t>Given</a:t>
            </a:r>
            <a:r>
              <a:rPr lang="en-US" altLang="zh-CN" sz="2200">
                <a:solidFill>
                  <a:srgbClr val="5B33FD"/>
                </a:solidFill>
                <a:sym typeface="+mn-ea"/>
              </a:rPr>
              <a:t> her interest in children, I am sure te</a:t>
            </a:r>
            <a:r>
              <a:rPr lang="" altLang="en-US" sz="2200">
                <a:solidFill>
                  <a:srgbClr val="5B33FD"/>
                </a:solidFill>
                <a:sym typeface="+mn-ea"/>
              </a:rPr>
              <a:t>a</a:t>
            </a:r>
            <a:r>
              <a:rPr lang="en-US" altLang="zh-CN" sz="2200">
                <a:solidFill>
                  <a:srgbClr val="5B33FD"/>
                </a:solidFill>
                <a:sym typeface="+mn-ea"/>
              </a:rPr>
              <a:t>ching is the right job for her.</a:t>
            </a:r>
            <a:endParaRPr lang="en-US" altLang="zh-CN" sz="2200">
              <a:solidFill>
                <a:srgbClr val="5B33FD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200">
                <a:solidFill>
                  <a:srgbClr val="5B33FD"/>
                </a:solidFill>
              </a:rPr>
              <a:t>考虑到她对孩子感兴趣，我确定教学对她来说是个合适的职业。</a:t>
            </a:r>
            <a:endParaRPr sz="2200">
              <a:solidFill>
                <a:srgbClr val="5B33FD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200">
              <a:solidFill>
                <a:srgbClr val="00B050"/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02.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介词及介词短语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330" y="1329690"/>
            <a:ext cx="20243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（一）介词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80695" y="1972945"/>
            <a:ext cx="112293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/>
              <a:t>（</a:t>
            </a:r>
            <a:r>
              <a:rPr lang="en-US" altLang="zh-CN" sz="2200" b="1"/>
              <a:t>1</a:t>
            </a:r>
            <a:r>
              <a:rPr lang="zh-CN" altLang="en-US" sz="2200" b="1"/>
              <a:t>）介词的分类（按构成分类）</a:t>
            </a:r>
            <a:endParaRPr lang="zh-CN" altLang="en-US" sz="2200" b="1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200"/>
              <a:t>5</a:t>
            </a:r>
            <a:r>
              <a:rPr sz="2200"/>
              <a:t>）</a:t>
            </a:r>
            <a:r>
              <a:rPr lang="zh-CN" sz="2200"/>
              <a:t>短语介词，即</a:t>
            </a:r>
            <a:r>
              <a:rPr lang="zh-CN" sz="2200">
                <a:highlight>
                  <a:srgbClr val="FF00FF"/>
                </a:highlight>
              </a:rPr>
              <a:t>一个短语行使介词的功能</a:t>
            </a:r>
            <a:r>
              <a:rPr lang="zh-CN" sz="2200"/>
              <a:t>，如</a:t>
            </a:r>
            <a:r>
              <a:rPr sz="2200"/>
              <a:t>：</a:t>
            </a:r>
            <a:r>
              <a:rPr lang="en-US" sz="2200"/>
              <a:t>according to</a:t>
            </a:r>
            <a:r>
              <a:rPr lang="zh-CN" altLang="en-US" sz="2200"/>
              <a:t>，</a:t>
            </a:r>
            <a:r>
              <a:rPr lang="en-US" altLang="zh-CN" sz="2200"/>
              <a:t> along with</a:t>
            </a:r>
            <a:r>
              <a:rPr lang="zh-CN" altLang="en-US" sz="2200"/>
              <a:t>，</a:t>
            </a:r>
            <a:r>
              <a:rPr lang="en-US" altLang="zh-CN" sz="2200"/>
              <a:t>because of</a:t>
            </a:r>
            <a:r>
              <a:rPr lang="zh-CN" altLang="en-US" sz="2200"/>
              <a:t>，</a:t>
            </a:r>
            <a:r>
              <a:rPr lang="en-US" altLang="zh-CN" sz="2200"/>
              <a:t> due to</a:t>
            </a:r>
            <a:r>
              <a:rPr lang="zh-CN" altLang="en-US" sz="2200"/>
              <a:t>，</a:t>
            </a:r>
            <a:r>
              <a:rPr lang="en-US" altLang="zh-CN" sz="2200"/>
              <a:t>thanks to</a:t>
            </a:r>
            <a:r>
              <a:rPr lang="zh-CN" altLang="en-US" sz="2200"/>
              <a:t>，</a:t>
            </a:r>
            <a:r>
              <a:rPr lang="en-US" altLang="zh-CN" sz="2200"/>
              <a:t>by means of</a:t>
            </a:r>
            <a:r>
              <a:rPr lang="zh-CN" altLang="en-US" sz="2200"/>
              <a:t>，</a:t>
            </a:r>
            <a:r>
              <a:rPr lang="en-US" altLang="zh-CN" sz="2200"/>
              <a:t>in honor of....</a:t>
            </a:r>
            <a:r>
              <a:rPr lang="zh-CN" altLang="en-US" sz="2200"/>
              <a:t>等。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Life becomes richer</a:t>
            </a:r>
            <a:r>
              <a:rPr lang="en-US" sz="2200">
                <a:solidFill>
                  <a:srgbClr val="FF0000"/>
                </a:solidFill>
              </a:rPr>
              <a:t> because of </a:t>
            </a:r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love.</a:t>
            </a:r>
            <a:endParaRPr lang="en-US" sz="22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200">
                <a:solidFill>
                  <a:srgbClr val="5B33FD"/>
                </a:solidFill>
              </a:rPr>
              <a:t>生活因为爱而变得更加丰富。</a:t>
            </a:r>
            <a:endParaRPr sz="2200">
              <a:solidFill>
                <a:srgbClr val="5B33FD"/>
              </a:solidFill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200">
              <a:solidFill>
                <a:srgbClr val="00B050"/>
              </a:solidFill>
            </a:endParaRPr>
          </a:p>
        </p:txBody>
      </p:sp>
      <p:sp>
        <p:nvSpPr>
          <p:cNvPr id="4" name="线形标注 2(带强调线) 3"/>
          <p:cNvSpPr/>
          <p:nvPr/>
        </p:nvSpPr>
        <p:spPr>
          <a:xfrm>
            <a:off x="5635625" y="3658235"/>
            <a:ext cx="6074410" cy="2580005"/>
          </a:xfrm>
          <a:prstGeom prst="accentCallout2">
            <a:avLst>
              <a:gd name="adj1" fmla="val 17991"/>
              <a:gd name="adj2" fmla="val -3122"/>
              <a:gd name="adj3" fmla="val 19123"/>
              <a:gd name="adj4" fmla="val -12969"/>
              <a:gd name="adj5" fmla="val 12503"/>
              <a:gd name="adj6" fmla="val -19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because 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 because of </a:t>
            </a:r>
            <a:r>
              <a:rPr lang="zh-CN" altLang="en-US">
                <a:solidFill>
                  <a:schemeClr val="tx1"/>
                </a:solidFill>
              </a:rPr>
              <a:t>的区别</a:t>
            </a:r>
            <a:endParaRPr lang="zh-CN" altLang="en-US">
              <a:solidFill>
                <a:schemeClr val="tx1"/>
              </a:solidFill>
            </a:endParaRPr>
          </a:p>
          <a:p>
            <a:pPr algn="just"/>
            <a:r>
              <a:rPr lang="zh-CN" altLang="en-US" sz="1400">
                <a:solidFill>
                  <a:schemeClr val="tx1"/>
                </a:solidFill>
              </a:rPr>
              <a:t>1、词性不一样</a:t>
            </a:r>
            <a:endParaRPr lang="zh-CN" altLang="en-US" sz="1400">
              <a:solidFill>
                <a:schemeClr val="tx1"/>
              </a:solidFill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because 是</a:t>
            </a:r>
            <a:r>
              <a:rPr lang="zh-CN" altLang="en-US" sz="1400" b="1">
                <a:solidFill>
                  <a:schemeClr val="tx1"/>
                </a:solidFill>
              </a:rPr>
              <a:t>连词</a:t>
            </a:r>
            <a:r>
              <a:rPr lang="zh-CN" altLang="en-US" sz="1400">
                <a:solidFill>
                  <a:schemeClr val="tx1"/>
                </a:solidFill>
              </a:rPr>
              <a:t>，</a:t>
            </a:r>
            <a:r>
              <a:rPr lang="zh-CN" altLang="en-US" sz="1400" u="sng">
                <a:solidFill>
                  <a:schemeClr val="tx1"/>
                </a:solidFill>
              </a:rPr>
              <a:t>其后接句子</a:t>
            </a:r>
            <a:r>
              <a:rPr lang="zh-CN" altLang="en-US" sz="1400">
                <a:solidFill>
                  <a:schemeClr val="tx1"/>
                </a:solidFill>
              </a:rPr>
              <a:t>。because of 是</a:t>
            </a:r>
            <a:r>
              <a:rPr lang="zh-CN" altLang="en-US" sz="1400" b="1">
                <a:solidFill>
                  <a:schemeClr val="tx1"/>
                </a:solidFill>
              </a:rPr>
              <a:t>复合介词</a:t>
            </a:r>
            <a:r>
              <a:rPr lang="zh-CN" altLang="en-US" sz="1400">
                <a:solidFill>
                  <a:schemeClr val="tx1"/>
                </a:solidFill>
              </a:rPr>
              <a:t>，其后</a:t>
            </a:r>
            <a:r>
              <a:rPr lang="zh-CN" altLang="en-US" sz="1400" u="sng">
                <a:solidFill>
                  <a:schemeClr val="tx1"/>
                </a:solidFill>
              </a:rPr>
              <a:t>接名词、代词、动名词、what 从句等</a:t>
            </a:r>
            <a:r>
              <a:rPr lang="zh-CN" altLang="en-US" sz="1400">
                <a:solidFill>
                  <a:schemeClr val="tx1"/>
                </a:solidFill>
              </a:rPr>
              <a:t>。</a:t>
            </a:r>
            <a:endParaRPr lang="zh-CN" altLang="en-US" sz="1400">
              <a:solidFill>
                <a:schemeClr val="tx1"/>
              </a:solidFill>
            </a:endParaRPr>
          </a:p>
          <a:p>
            <a:pPr algn="just"/>
            <a:r>
              <a:rPr lang="zh-CN" altLang="en-US" sz="1400">
                <a:solidFill>
                  <a:schemeClr val="tx1"/>
                </a:solidFill>
              </a:rPr>
              <a:t>2、用法不一样</a:t>
            </a:r>
            <a:endParaRPr lang="zh-CN" altLang="en-US" sz="1400">
              <a:solidFill>
                <a:schemeClr val="tx1"/>
              </a:solidFill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because 所引导的从句除用作</a:t>
            </a:r>
            <a:r>
              <a:rPr lang="zh-CN" altLang="en-US" sz="1400" u="sng">
                <a:solidFill>
                  <a:schemeClr val="tx1"/>
                </a:solidFill>
              </a:rPr>
              <a:t>原因状语</a:t>
            </a:r>
            <a:r>
              <a:rPr lang="zh-CN" altLang="en-US" sz="1400">
                <a:solidFill>
                  <a:schemeClr val="tx1"/>
                </a:solidFill>
              </a:rPr>
              <a:t>外，还可用</a:t>
            </a:r>
            <a:r>
              <a:rPr lang="zh-CN" altLang="en-US" sz="1400" u="sng">
                <a:solidFill>
                  <a:schemeClr val="tx1"/>
                </a:solidFill>
              </a:rPr>
              <a:t>作表语</a:t>
            </a:r>
            <a:r>
              <a:rPr lang="zh-CN" altLang="en-US" sz="1400">
                <a:solidFill>
                  <a:schemeClr val="tx1"/>
                </a:solidFill>
              </a:rPr>
              <a:t>。because of 所引导的介词短语</a:t>
            </a:r>
            <a:r>
              <a:rPr lang="zh-CN" altLang="en-US" sz="1400" u="sng">
                <a:solidFill>
                  <a:schemeClr val="tx1"/>
                </a:solidFill>
              </a:rPr>
              <a:t>通常用作状语</a:t>
            </a:r>
            <a:r>
              <a:rPr lang="zh-CN" altLang="en-US" sz="1400">
                <a:solidFill>
                  <a:schemeClr val="tx1"/>
                </a:solidFill>
              </a:rPr>
              <a:t>而不用作表语。</a:t>
            </a:r>
            <a:endParaRPr lang="zh-CN" altLang="en-US" sz="140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charset="0"/>
              <a:buChar char="p"/>
            </a:pPr>
            <a:r>
              <a:rPr lang="zh-CN" altLang="en-US" sz="1400">
                <a:solidFill>
                  <a:schemeClr val="tx1"/>
                </a:solidFill>
              </a:rPr>
              <a:t>例句：</a:t>
            </a:r>
            <a:endParaRPr lang="zh-CN" altLang="en-US" sz="140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/>
                </a:solidFill>
              </a:rPr>
              <a:t>Please be brief </a:t>
            </a:r>
            <a:r>
              <a:rPr lang="zh-CN" altLang="en-US" sz="1400">
                <a:solidFill>
                  <a:schemeClr val="tx1"/>
                </a:solidFill>
                <a:highlight>
                  <a:srgbClr val="FF00FF"/>
                </a:highlight>
              </a:rPr>
              <a:t>because</a:t>
            </a:r>
            <a:r>
              <a:rPr lang="zh-CN" altLang="en-US" sz="1400">
                <a:solidFill>
                  <a:schemeClr val="tx1"/>
                </a:solidFill>
              </a:rPr>
              <a:t> I am in a hurry. 我有急事，请长话短说。</a:t>
            </a:r>
            <a:endParaRPr lang="zh-CN" altLang="en-US" sz="140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/>
                </a:solidFill>
              </a:rPr>
              <a:t>I did not go to the cinema </a:t>
            </a:r>
            <a:r>
              <a:rPr lang="zh-CN" altLang="en-US" sz="1400">
                <a:solidFill>
                  <a:schemeClr val="tx1"/>
                </a:solidFill>
                <a:highlight>
                  <a:srgbClr val="FF00FF"/>
                </a:highlight>
              </a:rPr>
              <a:t>because of</a:t>
            </a:r>
            <a:r>
              <a:rPr lang="zh-CN" altLang="en-US" sz="1400">
                <a:solidFill>
                  <a:schemeClr val="tx1"/>
                </a:solidFill>
              </a:rPr>
              <a:t> the intense cold. 我因为严寒没出去看电影。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true"/>
      <p:bldP spid="4" grpId="1" animBg="tru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6695" y="1029970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02.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介词及介词短语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965" y="1341755"/>
            <a:ext cx="315595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（二）介词短语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80695" y="1972945"/>
            <a:ext cx="112293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/>
              <a:t>（</a:t>
            </a:r>
            <a:r>
              <a:rPr lang="en-US" altLang="zh-CN" sz="2200" b="1"/>
              <a:t>1</a:t>
            </a:r>
            <a:r>
              <a:rPr lang="zh-CN" altLang="en-US" sz="2200" b="1"/>
              <a:t>）构成形式</a:t>
            </a:r>
            <a:endParaRPr lang="zh-CN" altLang="en-US" sz="2200" b="1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200" b="1"/>
              <a:t>介词短语是指</a:t>
            </a:r>
            <a:r>
              <a:rPr lang="zh-CN" altLang="en-US" sz="2200" b="1">
                <a:solidFill>
                  <a:schemeClr val="tx1"/>
                </a:solidFill>
              </a:rPr>
              <a:t>由</a:t>
            </a:r>
            <a:r>
              <a:rPr lang="zh-CN" altLang="en-US" sz="2200" b="1">
                <a:solidFill>
                  <a:srgbClr val="FF0000"/>
                </a:solidFill>
              </a:rPr>
              <a:t>介词</a:t>
            </a:r>
            <a:r>
              <a:rPr lang="en-US" altLang="zh-CN" sz="2200" b="1">
                <a:solidFill>
                  <a:srgbClr val="FF0000"/>
                </a:solidFill>
              </a:rPr>
              <a:t>+</a:t>
            </a:r>
            <a:r>
              <a:rPr lang="zh-CN" altLang="en-US" sz="2200" b="1">
                <a:solidFill>
                  <a:srgbClr val="FF0000"/>
                </a:solidFill>
              </a:rPr>
              <a:t>宾语</a:t>
            </a:r>
            <a:r>
              <a:rPr lang="zh-CN" altLang="en-US" sz="2200" b="1"/>
              <a:t>构成的短语，常见结构如下：</a:t>
            </a:r>
            <a:endParaRPr lang="zh-CN" altLang="en-US" sz="2200" b="1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200"/>
              <a:t>1</a:t>
            </a:r>
            <a:r>
              <a:rPr sz="2200"/>
              <a:t>）</a:t>
            </a:r>
            <a:r>
              <a:rPr lang="zh-CN" sz="2200"/>
              <a:t>介词</a:t>
            </a:r>
            <a:r>
              <a:rPr lang="en-US" altLang="zh-CN" sz="2200"/>
              <a:t>+</a:t>
            </a:r>
            <a:r>
              <a:rPr lang="zh-CN" altLang="en-US" sz="2200"/>
              <a:t>名词。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Every man is the master </a:t>
            </a:r>
            <a:r>
              <a:rPr lang="en-US" sz="2200">
                <a:solidFill>
                  <a:schemeClr val="tx2">
                    <a:lumMod val="50000"/>
                  </a:schemeClr>
                </a:solidFill>
              </a:rPr>
              <a:t>of </a:t>
            </a:r>
            <a:r>
              <a:rPr lang="en-US" sz="2200">
                <a:solidFill>
                  <a:srgbClr val="00B050"/>
                </a:solidFill>
              </a:rPr>
              <a:t>his own fate</a:t>
            </a:r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22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200">
                <a:solidFill>
                  <a:srgbClr val="5B33FD"/>
                </a:solidFill>
              </a:rPr>
              <a:t>You’ve got enough to think </a:t>
            </a:r>
            <a:r>
              <a:rPr lang="en-US" altLang="zh-CN" sz="220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en-US" altLang="zh-CN" sz="2200">
                <a:solidFill>
                  <a:srgbClr val="00B050"/>
                </a:solidFill>
              </a:rPr>
              <a:t>the moment</a:t>
            </a:r>
            <a:r>
              <a:rPr lang="en-US" altLang="zh-CN" sz="2200">
                <a:solidFill>
                  <a:srgbClr val="5B33FD"/>
                </a:solidFill>
              </a:rPr>
              <a:t>.</a:t>
            </a:r>
            <a:endParaRPr sz="2200">
              <a:solidFill>
                <a:srgbClr val="5B33F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200">
                <a:sym typeface="+mn-ea"/>
              </a:rPr>
              <a:t>2</a:t>
            </a:r>
            <a:r>
              <a:rPr sz="2200">
                <a:sym typeface="+mn-ea"/>
              </a:rPr>
              <a:t>）</a:t>
            </a:r>
            <a:r>
              <a:rPr lang="zh-CN" sz="2200">
                <a:sym typeface="+mn-ea"/>
              </a:rPr>
              <a:t>介词</a:t>
            </a:r>
            <a:r>
              <a:rPr lang="en-US" altLang="zh-CN" sz="2200">
                <a:sym typeface="+mn-ea"/>
              </a:rPr>
              <a:t>+</a:t>
            </a:r>
            <a:r>
              <a:rPr lang="zh-CN" altLang="en-US" sz="2200">
                <a:sym typeface="+mn-ea"/>
              </a:rPr>
              <a:t>代词。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200">
                <a:solidFill>
                  <a:schemeClr val="accent6">
                    <a:lumMod val="75000"/>
                  </a:schemeClr>
                </a:solidFill>
                <a:sym typeface="+mn-ea"/>
              </a:rPr>
              <a:t>Knowledge is a treasure house, but practice is the key </a:t>
            </a:r>
            <a:r>
              <a:rPr lang="en-US" sz="2200">
                <a:solidFill>
                  <a:schemeClr val="tx2">
                    <a:lumMod val="50000"/>
                  </a:schemeClr>
                </a:solidFill>
                <a:sym typeface="+mn-ea"/>
              </a:rPr>
              <a:t>to </a:t>
            </a:r>
            <a:r>
              <a:rPr lang="en-US" sz="2200">
                <a:solidFill>
                  <a:srgbClr val="00B050"/>
                </a:solidFill>
                <a:sym typeface="+mn-ea"/>
              </a:rPr>
              <a:t>it</a:t>
            </a:r>
            <a:r>
              <a:rPr lang="en-US" sz="2200">
                <a:solidFill>
                  <a:schemeClr val="accent6">
                    <a:lumMod val="75000"/>
                  </a:schemeClr>
                </a:solidFill>
                <a:sym typeface="+mn-ea"/>
              </a:rPr>
              <a:t>.</a:t>
            </a:r>
            <a:endParaRPr lang="en-US" sz="2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200">
                <a:solidFill>
                  <a:srgbClr val="7733FD"/>
                </a:solidFill>
              </a:rPr>
              <a:t>知识是一座宝库，而时间是（开启）宝库的钥匙。</a:t>
            </a:r>
            <a:endParaRPr lang="zh-CN" altLang="en-US" sz="2200">
              <a:solidFill>
                <a:srgbClr val="7733FD"/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6695" y="1029970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02.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介词及介词短语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965" y="1341755"/>
            <a:ext cx="315595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（二）介词短语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80695" y="1972945"/>
            <a:ext cx="1122934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/>
              <a:t>（</a:t>
            </a:r>
            <a:r>
              <a:rPr lang="en-US" altLang="zh-CN" sz="2200" b="1"/>
              <a:t>1</a:t>
            </a:r>
            <a:r>
              <a:rPr lang="zh-CN" altLang="en-US" sz="2200" b="1"/>
              <a:t>）构成形式</a:t>
            </a:r>
            <a:endParaRPr lang="zh-CN" altLang="en-US" sz="2200" b="1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200" b="1"/>
              <a:t>介词短语是指</a:t>
            </a:r>
            <a:r>
              <a:rPr lang="zh-CN" altLang="en-US" sz="2200" b="1">
                <a:solidFill>
                  <a:schemeClr val="tx1"/>
                </a:solidFill>
              </a:rPr>
              <a:t>由</a:t>
            </a:r>
            <a:r>
              <a:rPr lang="zh-CN" altLang="en-US" sz="2200" b="1">
                <a:solidFill>
                  <a:srgbClr val="FF0000"/>
                </a:solidFill>
              </a:rPr>
              <a:t>介词</a:t>
            </a:r>
            <a:r>
              <a:rPr lang="en-US" altLang="zh-CN" sz="2200" b="1">
                <a:solidFill>
                  <a:srgbClr val="FF0000"/>
                </a:solidFill>
              </a:rPr>
              <a:t>+</a:t>
            </a:r>
            <a:r>
              <a:rPr lang="zh-CN" altLang="en-US" sz="2200" b="1">
                <a:solidFill>
                  <a:srgbClr val="FF0000"/>
                </a:solidFill>
              </a:rPr>
              <a:t>宾语</a:t>
            </a:r>
            <a:r>
              <a:rPr lang="zh-CN" altLang="en-US" sz="2200" b="1"/>
              <a:t>构成的短语，常见结构如下：</a:t>
            </a:r>
            <a:endParaRPr lang="zh-CN" altLang="en-US" sz="2200" b="1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200"/>
              <a:t>3</a:t>
            </a:r>
            <a:r>
              <a:rPr sz="2200"/>
              <a:t>）</a:t>
            </a:r>
            <a:r>
              <a:rPr lang="zh-CN" sz="2200"/>
              <a:t>介词</a:t>
            </a:r>
            <a:r>
              <a:rPr lang="en-US" altLang="zh-CN" sz="2200"/>
              <a:t>+</a:t>
            </a:r>
            <a:r>
              <a:rPr lang="zh-CN" altLang="en-US" sz="2200"/>
              <a:t>动名词（短语）。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Living without an aim is </a:t>
            </a:r>
            <a:r>
              <a:rPr lang="en-US" sz="2200">
                <a:solidFill>
                  <a:srgbClr val="FF0000"/>
                </a:solidFill>
              </a:rPr>
              <a:t>like</a:t>
            </a:r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>
                <a:solidFill>
                  <a:srgbClr val="00B050"/>
                </a:solidFill>
              </a:rPr>
              <a:t>sailing without a compass</a:t>
            </a:r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22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200">
                <a:solidFill>
                  <a:srgbClr val="5B33FD"/>
                </a:solidFill>
              </a:rPr>
              <a:t>The politician dedicated his life </a:t>
            </a:r>
            <a:r>
              <a:rPr lang="en-US" sz="2200">
                <a:solidFill>
                  <a:srgbClr val="FF0000"/>
                </a:solidFill>
              </a:rPr>
              <a:t>to</a:t>
            </a:r>
            <a:r>
              <a:rPr lang="en-US" sz="2200">
                <a:solidFill>
                  <a:srgbClr val="5B33FD"/>
                </a:solidFill>
              </a:rPr>
              <a:t> </a:t>
            </a:r>
            <a:r>
              <a:rPr lang="en-US" sz="2200">
                <a:solidFill>
                  <a:srgbClr val="00B050"/>
                </a:solidFill>
              </a:rPr>
              <a:t>helping the poor</a:t>
            </a:r>
            <a:r>
              <a:rPr lang="en-US" sz="2200">
                <a:solidFill>
                  <a:srgbClr val="5B33FD"/>
                </a:solidFill>
              </a:rPr>
              <a:t>.</a:t>
            </a:r>
            <a:endParaRPr lang="en-US" sz="2200">
              <a:solidFill>
                <a:srgbClr val="7733FD"/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6695" y="1029970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02.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介词及介词短语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965" y="1341755"/>
            <a:ext cx="315595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（二）介词短语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80695" y="1972945"/>
            <a:ext cx="112293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/>
              <a:t>（</a:t>
            </a:r>
            <a:r>
              <a:rPr lang="en-US" altLang="zh-CN" sz="2200" b="1"/>
              <a:t>2</a:t>
            </a:r>
            <a:r>
              <a:rPr lang="zh-CN" altLang="en-US" sz="2200" b="1"/>
              <a:t>）句法功能</a:t>
            </a:r>
            <a:endParaRPr lang="zh-CN" altLang="en-US" sz="2200" b="1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200" b="1"/>
              <a:t>介词短语在句中可作：定语、表语、状语和补足语。</a:t>
            </a:r>
            <a:endParaRPr lang="zh-CN" altLang="en-US" sz="2200" b="1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200"/>
              <a:t>1</a:t>
            </a:r>
            <a:r>
              <a:rPr sz="2200"/>
              <a:t>）</a:t>
            </a:r>
            <a:r>
              <a:rPr lang="zh-CN" sz="2200"/>
              <a:t>作定语，常置于被修饰词之后</a:t>
            </a:r>
            <a:r>
              <a:rPr lang="zh-CN" altLang="en-US" sz="2200"/>
              <a:t>。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A friend </a:t>
            </a:r>
            <a:r>
              <a:rPr lang="en-US" sz="2200">
                <a:solidFill>
                  <a:schemeClr val="tx2">
                    <a:lumMod val="50000"/>
                  </a:schemeClr>
                </a:solidFill>
              </a:rPr>
              <a:t>in need</a:t>
            </a:r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 is a friend indeed. </a:t>
            </a:r>
            <a:r>
              <a:rPr lang="zh-CN" altLang="en-US" sz="2200">
                <a:solidFill>
                  <a:schemeClr val="accent6">
                    <a:lumMod val="75000"/>
                  </a:schemeClr>
                </a:solidFill>
              </a:rPr>
              <a:t>患难见真情。</a:t>
            </a:r>
            <a:endParaRPr lang="en-US" sz="22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200">
                <a:solidFill>
                  <a:srgbClr val="5B33FD"/>
                </a:solidFill>
              </a:rPr>
              <a:t>Your answer </a:t>
            </a:r>
            <a:r>
              <a:rPr lang="en-US" sz="2200">
                <a:solidFill>
                  <a:schemeClr val="tx2">
                    <a:lumMod val="50000"/>
                  </a:schemeClr>
                </a:solidFill>
              </a:rPr>
              <a:t>to the question</a:t>
            </a:r>
            <a:r>
              <a:rPr lang="en-US" sz="2200">
                <a:solidFill>
                  <a:srgbClr val="5B33FD"/>
                </a:solidFill>
              </a:rPr>
              <a:t> is not correct.</a:t>
            </a:r>
            <a:endParaRPr lang="en-US" sz="2200">
              <a:solidFill>
                <a:srgbClr val="5B33F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200">
                <a:sym typeface="+mn-ea"/>
              </a:rPr>
              <a:t>2</a:t>
            </a:r>
            <a:r>
              <a:rPr sz="2200">
                <a:sym typeface="+mn-ea"/>
              </a:rPr>
              <a:t>）</a:t>
            </a:r>
            <a:r>
              <a:rPr lang="zh-CN" sz="2200">
                <a:sym typeface="+mn-ea"/>
              </a:rPr>
              <a:t>作表语</a:t>
            </a:r>
            <a:r>
              <a:rPr lang="zh-CN" altLang="en-US" sz="2200">
                <a:sym typeface="+mn-ea"/>
              </a:rPr>
              <a:t>。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200">
                <a:solidFill>
                  <a:schemeClr val="accent6">
                    <a:lumMod val="75000"/>
                  </a:schemeClr>
                </a:solidFill>
                <a:sym typeface="+mn-ea"/>
              </a:rPr>
              <a:t>The benefit of books </a:t>
            </a:r>
            <a:r>
              <a:rPr lang="en-US" sz="2200" u="sng">
                <a:solidFill>
                  <a:schemeClr val="accent6">
                    <a:lumMod val="75000"/>
                  </a:schemeClr>
                </a:solidFill>
                <a:sym typeface="+mn-ea"/>
              </a:rPr>
              <a:t>is</a:t>
            </a:r>
            <a:r>
              <a:rPr lang="en-US" sz="220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sz="2200">
                <a:solidFill>
                  <a:schemeClr val="tx2">
                    <a:lumMod val="50000"/>
                  </a:schemeClr>
                </a:solidFill>
                <a:sym typeface="+mn-ea"/>
              </a:rPr>
              <a:t>according to the sensibility of</a:t>
            </a:r>
            <a:r>
              <a:rPr lang="en-US" sz="2200">
                <a:solidFill>
                  <a:schemeClr val="accent6">
                    <a:lumMod val="75000"/>
                  </a:schemeClr>
                </a:solidFill>
                <a:sym typeface="+mn-ea"/>
              </a:rPr>
              <a:t> the readers</a:t>
            </a:r>
            <a:r>
              <a:rPr lang="zh-CN" altLang="en-US" sz="2200">
                <a:solidFill>
                  <a:schemeClr val="accent6">
                    <a:lumMod val="75000"/>
                  </a:schemeClr>
                </a:solidFill>
                <a:sym typeface="+mn-ea"/>
              </a:rPr>
              <a:t>。</a:t>
            </a:r>
            <a:endParaRPr lang="en-US" sz="22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200">
                <a:solidFill>
                  <a:srgbClr val="7733FD"/>
                </a:solidFill>
              </a:rPr>
              <a:t>书籍的益处取决于读者的感受能力。</a:t>
            </a:r>
            <a:endParaRPr lang="zh-CN" altLang="en-US" sz="2200">
              <a:solidFill>
                <a:srgbClr val="7733FD"/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6695" y="1029970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02.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介词及介词短语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965" y="1341755"/>
            <a:ext cx="315595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（二）介词短语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80695" y="1972945"/>
            <a:ext cx="1122934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/>
              <a:t>（</a:t>
            </a:r>
            <a:r>
              <a:rPr lang="en-US" altLang="zh-CN" sz="2200" b="1"/>
              <a:t>2</a:t>
            </a:r>
            <a:r>
              <a:rPr lang="zh-CN" altLang="en-US" sz="2200" b="1"/>
              <a:t>）句法功能</a:t>
            </a:r>
            <a:endParaRPr lang="zh-CN" altLang="en-US" sz="2200" b="1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200" b="1"/>
              <a:t>介词短语在句中可作：定语、表语、状语和补足语。</a:t>
            </a:r>
            <a:endParaRPr lang="zh-CN" altLang="en-US" sz="2200" b="1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200"/>
              <a:t>3</a:t>
            </a:r>
            <a:r>
              <a:rPr sz="2200"/>
              <a:t>）</a:t>
            </a:r>
            <a:r>
              <a:rPr lang="zh-CN" sz="2200"/>
              <a:t>作状语，常置于被修饰词之后</a:t>
            </a:r>
            <a:r>
              <a:rPr lang="zh-CN" altLang="en-US" sz="2200"/>
              <a:t>。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200">
                <a:solidFill>
                  <a:schemeClr val="tx2">
                    <a:lumMod val="50000"/>
                  </a:schemeClr>
                </a:solidFill>
              </a:rPr>
              <a:t>During the winter holiday</a:t>
            </a:r>
            <a:r>
              <a:rPr lang="en-US" sz="2200">
                <a:solidFill>
                  <a:schemeClr val="accent6">
                    <a:lumMod val="75000"/>
                  </a:schemeClr>
                </a:solidFill>
              </a:rPr>
              <a:t> I stayed at </a:t>
            </a:r>
            <a:r>
              <a:rPr lang="en-US" sz="2200" u="sng">
                <a:solidFill>
                  <a:schemeClr val="accent6">
                    <a:lumMod val="75000"/>
                  </a:schemeClr>
                </a:solidFill>
              </a:rPr>
              <a:t>my grandma’s</a:t>
            </a:r>
            <a:r>
              <a:rPr lang="en-US" sz="2200">
                <a:solidFill>
                  <a:srgbClr val="5B33FD"/>
                </a:solidFill>
              </a:rPr>
              <a:t>.</a:t>
            </a:r>
            <a:endParaRPr lang="en-US" sz="2200">
              <a:solidFill>
                <a:srgbClr val="5B33F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200">
                <a:sym typeface="+mn-ea"/>
              </a:rPr>
              <a:t>4</a:t>
            </a:r>
            <a:r>
              <a:rPr sz="2200">
                <a:sym typeface="+mn-ea"/>
              </a:rPr>
              <a:t>）</a:t>
            </a:r>
            <a:r>
              <a:rPr lang="zh-CN" sz="2200">
                <a:sym typeface="+mn-ea"/>
              </a:rPr>
              <a:t>作补足语</a:t>
            </a:r>
            <a:r>
              <a:rPr lang="zh-CN" altLang="en-US" sz="2200">
                <a:sym typeface="+mn-ea"/>
              </a:rPr>
              <a:t>。</a:t>
            </a:r>
            <a:endParaRPr sz="22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200">
                <a:solidFill>
                  <a:schemeClr val="accent6">
                    <a:lumMod val="75000"/>
                  </a:schemeClr>
                </a:solidFill>
                <a:sym typeface="+mn-ea"/>
              </a:rPr>
              <a:t>Her house is always </a:t>
            </a:r>
            <a:r>
              <a:rPr lang="en-US" sz="2200" u="sng">
                <a:solidFill>
                  <a:schemeClr val="accent6">
                    <a:lumMod val="75000"/>
                  </a:schemeClr>
                </a:solidFill>
                <a:sym typeface="+mn-ea"/>
              </a:rPr>
              <a:t>kept</a:t>
            </a:r>
            <a:r>
              <a:rPr lang="en-US" sz="220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sz="2200">
                <a:solidFill>
                  <a:schemeClr val="tx2">
                    <a:lumMod val="50000"/>
                  </a:schemeClr>
                </a:solidFill>
                <a:sym typeface="+mn-ea"/>
              </a:rPr>
              <a:t>in good order</a:t>
            </a:r>
            <a:r>
              <a:rPr lang="en-US" sz="2200">
                <a:solidFill>
                  <a:schemeClr val="accent6">
                    <a:lumMod val="75000"/>
                  </a:schemeClr>
                </a:solidFill>
                <a:sym typeface="+mn-ea"/>
              </a:rPr>
              <a:t>.(</a:t>
            </a:r>
            <a:r>
              <a:rPr lang="zh-CN" altLang="en-US" sz="2200">
                <a:solidFill>
                  <a:schemeClr val="accent6">
                    <a:lumMod val="75000"/>
                  </a:schemeClr>
                </a:solidFill>
                <a:sym typeface="+mn-ea"/>
              </a:rPr>
              <a:t>主语补足语</a:t>
            </a:r>
            <a:r>
              <a:rPr lang="en-US" sz="2200">
                <a:solidFill>
                  <a:schemeClr val="accent6">
                    <a:lumMod val="75000"/>
                  </a:schemeClr>
                </a:solidFill>
                <a:sym typeface="+mn-ea"/>
              </a:rPr>
              <a:t>)</a:t>
            </a:r>
            <a:endParaRPr lang="en-US" sz="22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200">
                <a:solidFill>
                  <a:srgbClr val="7733FD"/>
                </a:solidFill>
              </a:rPr>
              <a:t>They found the machine </a:t>
            </a:r>
            <a:r>
              <a:rPr lang="en-US" altLang="zh-CN" sz="2200">
                <a:solidFill>
                  <a:schemeClr val="tx2">
                    <a:lumMod val="50000"/>
                  </a:schemeClr>
                </a:solidFill>
              </a:rPr>
              <a:t>in a bad state</a:t>
            </a:r>
            <a:r>
              <a:rPr lang="en-US" altLang="zh-CN" sz="2200">
                <a:solidFill>
                  <a:srgbClr val="7733FD"/>
                </a:solidFill>
              </a:rPr>
              <a:t>. (</a:t>
            </a:r>
            <a:r>
              <a:rPr lang="zh-CN" altLang="en-US" sz="2200">
                <a:solidFill>
                  <a:srgbClr val="7733FD"/>
                </a:solidFill>
              </a:rPr>
              <a:t>宾语补足语</a:t>
            </a:r>
            <a:r>
              <a:rPr lang="en-US" altLang="zh-CN" sz="2200">
                <a:solidFill>
                  <a:srgbClr val="7733FD"/>
                </a:solidFill>
              </a:rPr>
              <a:t>)</a:t>
            </a:r>
            <a:endParaRPr lang="en-US" altLang="zh-CN" sz="2200">
              <a:solidFill>
                <a:srgbClr val="7733FD"/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1257300" y="1371600"/>
            <a:ext cx="9677400" cy="4495800"/>
          </a:xfrm>
        </p:spPr>
        <p:txBody>
          <a:bodyPr>
            <a:noAutofit/>
          </a:bodyPr>
          <a:lstStyle/>
          <a:p>
            <a:pPr marL="609600" indent="-609600">
              <a:buFontTx/>
              <a:buNone/>
            </a:pPr>
            <a:r>
              <a:rPr lang="en-US" altLang="zh-CN" sz="1800" b="1"/>
              <a:t>  </a:t>
            </a:r>
            <a:r>
              <a:rPr lang="en-US" altLang="zh-CN" sz="2800" b="1"/>
              <a:t>Which sentence is better?</a:t>
            </a:r>
            <a:endParaRPr lang="en-US" altLang="zh-CN" sz="2800" b="1"/>
          </a:p>
          <a:p>
            <a:pPr marL="609600" indent="-609600">
              <a:buFontTx/>
              <a:buAutoNum type="arabicPeriod"/>
            </a:pPr>
            <a:r>
              <a:rPr lang="en-US" altLang="zh-CN" sz="2800" b="1"/>
              <a:t>I played football on the playground. </a:t>
            </a:r>
            <a:endParaRPr lang="en-US" altLang="zh-CN" sz="2800" b="1"/>
          </a:p>
          <a:p>
            <a:pPr marL="609600" indent="-609600">
              <a:buFontTx/>
              <a:buNone/>
            </a:pPr>
            <a:r>
              <a:rPr lang="en-US" altLang="zh-CN" sz="2800" b="1"/>
              <a:t>     I fell down and hurt my legs. </a:t>
            </a:r>
            <a:endParaRPr lang="en-US" altLang="zh-CN" sz="2800" b="1"/>
          </a:p>
          <a:p>
            <a:pPr marL="609600" indent="-609600">
              <a:buFontTx/>
              <a:buNone/>
            </a:pPr>
            <a:endParaRPr lang="en-US" altLang="zh-CN" sz="2800" b="1"/>
          </a:p>
          <a:p>
            <a:pPr marL="609600" indent="-609600">
              <a:buFontTx/>
              <a:buNone/>
            </a:pPr>
            <a:r>
              <a:rPr lang="en-US" altLang="zh-CN" sz="2800" b="1"/>
              <a:t>2. When I was playing football on the playground, I fell down and hurt my legs.</a:t>
            </a:r>
            <a:endParaRPr lang="en-US" altLang="zh-CN" sz="2800" b="1"/>
          </a:p>
          <a:p>
            <a:pPr marL="609600" indent="-609600">
              <a:buFontTx/>
              <a:buNone/>
            </a:pPr>
            <a:r>
              <a:rPr lang="en-US" altLang="zh-CN" sz="2800" b="1"/>
              <a:t>  </a:t>
            </a:r>
            <a:endParaRPr lang="en-US" altLang="zh-CN" sz="2800" b="1"/>
          </a:p>
        </p:txBody>
      </p:sp>
      <p:sp>
        <p:nvSpPr>
          <p:cNvPr id="83972" name="Rectangle 4"/>
          <p:cNvSpPr>
            <a:spLocks noChangeArrowheads="true"/>
          </p:cNvSpPr>
          <p:nvPr/>
        </p:nvSpPr>
        <p:spPr bwMode="auto">
          <a:xfrm>
            <a:off x="1524000" y="0"/>
            <a:ext cx="9144000" cy="725488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/>
              <a:t>巧用连接词，赋予语言灵气</a:t>
            </a:r>
            <a:endParaRPr lang="zh-CN" altLang="en-US" sz="3600" b="1">
              <a:solidFill>
                <a:srgbClr val="000000"/>
              </a:solidFill>
            </a:endParaRPr>
          </a:p>
        </p:txBody>
      </p:sp>
      <p:sp>
        <p:nvSpPr>
          <p:cNvPr id="83974" name="Rectangle 6"/>
          <p:cNvSpPr>
            <a:spLocks noChangeArrowheads="true"/>
          </p:cNvSpPr>
          <p:nvPr/>
        </p:nvSpPr>
        <p:spPr bwMode="auto">
          <a:xfrm>
            <a:off x="8001000" y="2650490"/>
            <a:ext cx="155956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( good)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83975" name="Rectangle 7"/>
          <p:cNvSpPr>
            <a:spLocks noChangeArrowheads="true"/>
          </p:cNvSpPr>
          <p:nvPr/>
        </p:nvSpPr>
        <p:spPr bwMode="auto">
          <a:xfrm>
            <a:off x="8077200" y="4800600"/>
            <a:ext cx="158242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(better)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 bldLvl="0" animBg="true"/>
      <p:bldP spid="83975" grpId="0" bldLvl="0" animBg="tru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连词小结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35175" y="3166745"/>
            <a:ext cx="868680" cy="713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介词</a:t>
            </a: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3225800" y="2041525"/>
            <a:ext cx="273685" cy="2964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642360" y="1965325"/>
            <a:ext cx="13811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介词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630295" y="4745990"/>
            <a:ext cx="13811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介词短语</a:t>
            </a:r>
            <a:endParaRPr lang="zh-CN" altLang="en-US"/>
          </a:p>
        </p:txBody>
      </p:sp>
      <p:sp>
        <p:nvSpPr>
          <p:cNvPr id="15" name="左中括号 14"/>
          <p:cNvSpPr/>
          <p:nvPr/>
        </p:nvSpPr>
        <p:spPr>
          <a:xfrm>
            <a:off x="5166360" y="1369060"/>
            <a:ext cx="428625" cy="16789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5702300" y="118618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简单介词</a:t>
            </a:r>
            <a:endParaRPr lang="zh-CN" altLang="en-US"/>
          </a:p>
        </p:txBody>
      </p:sp>
      <p:sp>
        <p:nvSpPr>
          <p:cNvPr id="18" name="文本框 17"/>
          <p:cNvSpPr txBox="true"/>
          <p:nvPr/>
        </p:nvSpPr>
        <p:spPr>
          <a:xfrm>
            <a:off x="5701665" y="1597025"/>
            <a:ext cx="135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复合介词</a:t>
            </a:r>
            <a:endParaRPr lang="zh-CN" altLang="en-US"/>
          </a:p>
        </p:txBody>
      </p:sp>
      <p:sp>
        <p:nvSpPr>
          <p:cNvPr id="19" name="文本框 18"/>
          <p:cNvSpPr txBox="true"/>
          <p:nvPr/>
        </p:nvSpPr>
        <p:spPr>
          <a:xfrm>
            <a:off x="5701665" y="2054860"/>
            <a:ext cx="1285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双重介词</a:t>
            </a:r>
            <a:endParaRPr lang="zh-CN" altLang="en-US"/>
          </a:p>
        </p:txBody>
      </p:sp>
      <p:sp>
        <p:nvSpPr>
          <p:cNvPr id="20" name="文本框 19"/>
          <p:cNvSpPr txBox="true"/>
          <p:nvPr/>
        </p:nvSpPr>
        <p:spPr>
          <a:xfrm>
            <a:off x="5702300" y="2463165"/>
            <a:ext cx="1356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分词介词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425575" y="3928110"/>
            <a:ext cx="180022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zh-CN" altLang="en-US" sz="2400" b="1">
                <a:solidFill>
                  <a:schemeClr val="accent3"/>
                </a:solidFill>
                <a:effectLst/>
              </a:rPr>
              <a:t>表其后的名词等与其他成分的关系</a:t>
            </a:r>
            <a:endParaRPr lang="zh-CN" altLang="en-US" sz="2400" b="1">
              <a:solidFill>
                <a:schemeClr val="accent3"/>
              </a:solidFill>
              <a:effectLst/>
            </a:endParaRPr>
          </a:p>
        </p:txBody>
      </p:sp>
      <p:sp>
        <p:nvSpPr>
          <p:cNvPr id="24" name="左中括号 23"/>
          <p:cNvSpPr/>
          <p:nvPr/>
        </p:nvSpPr>
        <p:spPr>
          <a:xfrm>
            <a:off x="5173980" y="3881120"/>
            <a:ext cx="428625" cy="177038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716270" y="3580765"/>
            <a:ext cx="1440815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构成形式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701665" y="5400675"/>
            <a:ext cx="1440815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句法功能</a:t>
            </a:r>
            <a:endParaRPr lang="zh-CN" altLang="en-US"/>
          </a:p>
        </p:txBody>
      </p:sp>
      <p:sp>
        <p:nvSpPr>
          <p:cNvPr id="28" name="左中括号 27"/>
          <p:cNvSpPr/>
          <p:nvPr/>
        </p:nvSpPr>
        <p:spPr>
          <a:xfrm>
            <a:off x="7270115" y="4751705"/>
            <a:ext cx="428625" cy="16789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true"/>
          <p:nvPr/>
        </p:nvSpPr>
        <p:spPr>
          <a:xfrm>
            <a:off x="7758430" y="4624070"/>
            <a:ext cx="165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作定语</a:t>
            </a:r>
            <a:endParaRPr lang="zh-CN" altLang="en-US"/>
          </a:p>
        </p:txBody>
      </p:sp>
      <p:sp>
        <p:nvSpPr>
          <p:cNvPr id="30" name="文本框 29"/>
          <p:cNvSpPr txBox="true"/>
          <p:nvPr/>
        </p:nvSpPr>
        <p:spPr>
          <a:xfrm>
            <a:off x="7757795" y="5144135"/>
            <a:ext cx="1655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作表语</a:t>
            </a:r>
            <a:endParaRPr lang="zh-CN" altLang="en-US"/>
          </a:p>
        </p:txBody>
      </p:sp>
      <p:sp>
        <p:nvSpPr>
          <p:cNvPr id="31" name="文本框 30"/>
          <p:cNvSpPr txBox="true"/>
          <p:nvPr/>
        </p:nvSpPr>
        <p:spPr>
          <a:xfrm>
            <a:off x="7769860" y="5664200"/>
            <a:ext cx="164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作状语</a:t>
            </a:r>
            <a:endParaRPr lang="zh-CN" altLang="en-US"/>
          </a:p>
        </p:txBody>
      </p:sp>
      <p:sp>
        <p:nvSpPr>
          <p:cNvPr id="32" name="文本框 31"/>
          <p:cNvSpPr txBox="true"/>
          <p:nvPr/>
        </p:nvSpPr>
        <p:spPr>
          <a:xfrm>
            <a:off x="7781925" y="6160770"/>
            <a:ext cx="1725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作补足语</a:t>
            </a:r>
            <a:endParaRPr lang="zh-CN" altLang="en-US"/>
          </a:p>
        </p:txBody>
      </p:sp>
      <p:sp>
        <p:nvSpPr>
          <p:cNvPr id="33" name="左中括号 32"/>
          <p:cNvSpPr/>
          <p:nvPr/>
        </p:nvSpPr>
        <p:spPr>
          <a:xfrm>
            <a:off x="7270115" y="3265170"/>
            <a:ext cx="428625" cy="116014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true"/>
          <p:nvPr/>
        </p:nvSpPr>
        <p:spPr>
          <a:xfrm>
            <a:off x="7853045" y="3214370"/>
            <a:ext cx="19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介</a:t>
            </a:r>
            <a:r>
              <a:rPr lang="en-US" altLang="zh-CN"/>
              <a:t>+</a:t>
            </a:r>
            <a:r>
              <a:rPr lang="zh-CN" altLang="en-US"/>
              <a:t>名</a:t>
            </a:r>
            <a:endParaRPr lang="zh-CN" altLang="en-US"/>
          </a:p>
        </p:txBody>
      </p:sp>
      <p:sp>
        <p:nvSpPr>
          <p:cNvPr id="35" name="文本框 34"/>
          <p:cNvSpPr txBox="true"/>
          <p:nvPr/>
        </p:nvSpPr>
        <p:spPr>
          <a:xfrm>
            <a:off x="7852410" y="4127500"/>
            <a:ext cx="1655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介</a:t>
            </a:r>
            <a:r>
              <a:rPr lang="en-US" altLang="zh-CN"/>
              <a:t>+</a:t>
            </a:r>
            <a:r>
              <a:rPr lang="zh-CN" altLang="en-US"/>
              <a:t>动名</a:t>
            </a:r>
            <a:endParaRPr lang="zh-CN" altLang="en-US"/>
          </a:p>
        </p:txBody>
      </p:sp>
      <p:sp>
        <p:nvSpPr>
          <p:cNvPr id="2" name="文本框 1"/>
          <p:cNvSpPr txBox="true"/>
          <p:nvPr/>
        </p:nvSpPr>
        <p:spPr>
          <a:xfrm>
            <a:off x="5702300" y="2896870"/>
            <a:ext cx="1405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短语介词</a:t>
            </a:r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7860665" y="3670935"/>
            <a:ext cx="19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介</a:t>
            </a:r>
            <a:r>
              <a:rPr lang="en-US" altLang="zh-CN"/>
              <a:t>+</a:t>
            </a:r>
            <a:r>
              <a:rPr lang="zh-CN" altLang="en-US"/>
              <a:t>代</a:t>
            </a:r>
            <a:endParaRPr lang="zh-CN" altLang="en-US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true"/>
      <p:bldP spid="4" grpId="1" animBg="true"/>
      <p:bldP spid="22" grpId="0"/>
      <p:bldP spid="22" grpId="1"/>
      <p:bldP spid="12" grpId="0" animBg="true"/>
      <p:bldP spid="12" grpId="1" animBg="true"/>
      <p:bldP spid="13" grpId="0" bldLvl="0" animBg="true"/>
      <p:bldP spid="13" grpId="1" animBg="true"/>
      <p:bldP spid="14" grpId="0" animBg="true"/>
      <p:bldP spid="14" grpId="1" animBg="true"/>
      <p:bldP spid="15" grpId="0" animBg="true"/>
      <p:bldP spid="15" grpId="1" animBg="true"/>
      <p:bldP spid="16" grpId="0"/>
      <p:bldP spid="16" grpId="1"/>
      <p:bldP spid="18" grpId="0"/>
      <p:bldP spid="18" grpId="1"/>
      <p:bldP spid="19" grpId="0"/>
      <p:bldP spid="19" grpId="1"/>
      <p:bldP spid="20" grpId="0"/>
      <p:bldP spid="20" grpId="1"/>
      <p:bldP spid="2" grpId="0"/>
      <p:bldP spid="2" grpId="1"/>
      <p:bldP spid="24" grpId="0" animBg="true"/>
      <p:bldP spid="24" grpId="1" animBg="true"/>
      <p:bldP spid="25" grpId="0" animBg="true"/>
      <p:bldP spid="25" grpId="1" animBg="true"/>
      <p:bldP spid="27" grpId="0" animBg="true"/>
      <p:bldP spid="27" grpId="1" animBg="true"/>
      <p:bldP spid="33" grpId="0" animBg="true"/>
      <p:bldP spid="33" grpId="1" animBg="true"/>
      <p:bldP spid="34" grpId="0"/>
      <p:bldP spid="34" grpId="1"/>
      <p:bldP spid="7" grpId="0"/>
      <p:bldP spid="7" grpId="1"/>
      <p:bldP spid="35" grpId="0"/>
      <p:bldP spid="35" grpId="1"/>
      <p:bldP spid="28" grpId="0" animBg="true"/>
      <p:bldP spid="28" grpId="1" animBg="true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true" noRot="true" noChangeArrowheads="true"/>
          </p:cNvSpPr>
          <p:nvPr>
            <p:ph type="title"/>
          </p:nvPr>
        </p:nvSpPr>
        <p:spPr>
          <a:xfrm>
            <a:off x="1822450" y="228600"/>
            <a:ext cx="854075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/>
              <a:t>常用介词和介词短语</a:t>
            </a:r>
            <a:endParaRPr lang="zh-CN" altLang="en-US" sz="4000"/>
          </a:p>
        </p:txBody>
      </p:sp>
      <p:sp>
        <p:nvSpPr>
          <p:cNvPr id="16387" name="Rectangle 3"/>
          <p:cNvSpPr>
            <a:spLocks noGrp="true" noRot="true" noChangeArrowheads="true"/>
          </p:cNvSpPr>
          <p:nvPr>
            <p:ph type="body" idx="1"/>
          </p:nvPr>
        </p:nvSpPr>
        <p:spPr>
          <a:xfrm>
            <a:off x="935990" y="914400"/>
            <a:ext cx="10532110" cy="548195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  <a:buChar char="p"/>
            </a:pP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常用介词有：at, in, for, of, from, with, by, behind, outside, above, before, after, below, over, under, between, among等。</a:t>
            </a:r>
            <a:endParaRPr 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1. at</a:t>
            </a:r>
            <a:endParaRPr 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0"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1)主要表示方向、场所、时间的某一点。</a:t>
            </a:r>
            <a:endParaRPr 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The post office is at the corner of the street.邮局在街道拐角上。</a:t>
            </a:r>
            <a:endParaRPr 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I don’t like to be disturbed while I am at dinner.我吃饭时，不喜欢被打扰。</a:t>
            </a:r>
            <a:endParaRPr 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0"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2）at主要用于表示时刻。如：at 5:00 o’clock.</a:t>
            </a:r>
            <a:endParaRPr 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marL="0"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3) 用于一些常用词组中： at this moment(此刻) ,at the beginning of,  at the end of, at noon, at night, at first, at last, at once.</a:t>
            </a:r>
            <a:endParaRPr 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true" noRot="true" noChangeArrowheads="true"/>
          </p:cNvSpPr>
          <p:nvPr>
            <p:ph type="body" idx="1"/>
          </p:nvPr>
        </p:nvSpPr>
        <p:spPr>
          <a:xfrm>
            <a:off x="713105" y="419100"/>
            <a:ext cx="10677525" cy="6019800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u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 2. in </a:t>
            </a:r>
            <a:endParaRPr 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1) in 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表示场所、时间与期限、状况和方向。</a:t>
            </a:r>
            <a:endParaRPr lang="en-US" alt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Max spoke to the stranger in English.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马克思用英语同陌生人交谈。</a:t>
            </a:r>
            <a:endParaRPr lang="en-US" alt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2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）</a:t>
            </a: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in 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主要用于表示较长的时间单位，如月份、季节、年份、年代等。</a:t>
            </a:r>
            <a:endParaRPr lang="en-US" alt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In spring(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在春天</a:t>
            </a: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)  in the 1990’s(20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世纪</a:t>
            </a: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90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年代</a:t>
            </a: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) in those days(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在那些日子里</a:t>
            </a: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)</a:t>
            </a:r>
            <a:endParaRPr 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Wingdings" panose="05000000000000000000" charset="0"/>
              <a:buChar char="u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 3. On</a:t>
            </a:r>
            <a:endParaRPr 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1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）主要表示在上面，根据</a:t>
            </a: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…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；或有关</a:t>
            </a: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…</a:t>
            </a:r>
            <a:endParaRPr 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It’s hard luck on John, having to working while the rest of us are on holiday.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对约翰来说真不幸，其他人休假而他却要上班。</a:t>
            </a:r>
            <a:endParaRPr lang="en-US" alt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2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）</a:t>
            </a: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on 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可具体指某一天或特指某一天的上午、下午或晚上。</a:t>
            </a: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On the morning of August1(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在</a:t>
            </a: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8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月</a:t>
            </a: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1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日的早上</a:t>
            </a: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) On New Year’s Day(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在元旦</a:t>
            </a: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)  on time(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按时</a:t>
            </a: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) in time (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及时</a:t>
            </a: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)</a:t>
            </a:r>
            <a:endParaRPr 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true" noRot="true" noChangeArrowheads="true"/>
          </p:cNvSpPr>
          <p:nvPr>
            <p:ph type="body" idx="1"/>
          </p:nvPr>
        </p:nvSpPr>
        <p:spPr>
          <a:xfrm>
            <a:off x="675005" y="171450"/>
            <a:ext cx="10637520" cy="6172200"/>
          </a:xfrm>
        </p:spPr>
        <p:txBody>
          <a:bodyPr>
            <a:noAutofit/>
          </a:bodyPr>
          <a:lstStyle/>
          <a:p>
            <a:pPr algn="l">
              <a:buClrTx/>
              <a:buSzTx/>
              <a:buFont typeface="Wingdings" panose="05000000000000000000" charset="0"/>
              <a:buChar char="u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 4.by</a:t>
            </a:r>
            <a:endParaRPr 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0" indent="0" algn="l">
              <a:buClrTx/>
              <a:buSzTx/>
              <a:buNone/>
            </a:pP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1)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主要表示接近，时限，动作的执行者，方式。</a:t>
            </a:r>
            <a:endParaRPr lang="en-US" alt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Ø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The river flows by the little village.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这条河流经这个小村。</a:t>
            </a:r>
            <a:endParaRPr lang="en-US" alt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Ø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Buses passed by every ten or fifteen minutes.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公共汽车每隔</a:t>
            </a: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10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分钟或者</a:t>
            </a: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15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分钟经过一次。</a:t>
            </a:r>
            <a:endParaRPr lang="en-US" alt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0" indent="0" algn="l">
              <a:buClrTx/>
              <a:buSzTx/>
              <a:buNone/>
            </a:pP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2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）用在一些常用词组中。 </a:t>
            </a: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by ship, by plane, by bus, by chance, by hand, by heart, by accident.</a:t>
            </a:r>
            <a:endParaRPr 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u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 5.for </a:t>
            </a:r>
            <a:endParaRPr 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0" indent="0" algn="l">
              <a:buClrTx/>
              <a:buSzTx/>
              <a:buNone/>
            </a:pP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1)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主要表示目的，原因，交换值以及时间和距离的长度。</a:t>
            </a:r>
            <a:endParaRPr lang="en-US" alt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Ø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Mr Smith made a new toy for his children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。史密斯先生为孩子们做了一个新玩具。</a:t>
            </a:r>
            <a:endParaRPr lang="en-US" alt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Ø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There are three chairs for each room.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每个房间有三张椅子。</a:t>
            </a:r>
            <a:endParaRPr lang="en-US" alt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algn="l">
              <a:buClrTx/>
              <a:buSzTx/>
              <a:buNone/>
            </a:pP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2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）用在一些常用词组中。 </a:t>
            </a: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For that reason, for two years, for free, for sale</a:t>
            </a:r>
            <a:endParaRPr 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true" noRot="true" noChangeArrowheads="true"/>
          </p:cNvSpPr>
          <p:nvPr>
            <p:ph type="body" idx="1"/>
          </p:nvPr>
        </p:nvSpPr>
        <p:spPr>
          <a:xfrm>
            <a:off x="1398905" y="762000"/>
            <a:ext cx="9393555" cy="6096000"/>
          </a:xfrm>
        </p:spPr>
        <p:txBody>
          <a:bodyPr>
            <a:normAutofit lnSpcReduction="20000"/>
          </a:bodyPr>
          <a:lstStyle/>
          <a:p>
            <a:pPr algn="l">
              <a:buClrTx/>
              <a:buSzTx/>
              <a:buFont typeface="Wingdings" panose="05000000000000000000" charset="0"/>
              <a:buChar char="u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 6.of</a:t>
            </a:r>
            <a:endParaRPr 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0" indent="0" algn="l">
              <a:buClrTx/>
              <a:buSzTx/>
              <a:buFont typeface="Wingdings" panose="05000000000000000000" charset="0"/>
              <a:buNone/>
            </a:pP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1)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主要表示部分与全体的关系，所有关系，来源等。</a:t>
            </a:r>
            <a:endParaRPr lang="en-US" alt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Ø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This is a book of mine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，这是我的一本书。</a:t>
            </a:r>
            <a:endParaRPr lang="en-US" alt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Ø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It’s a waste of time. 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这是浪费时间。</a:t>
            </a:r>
            <a:endParaRPr lang="en-US" alt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u"/>
            </a:pP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7. to</a:t>
            </a:r>
            <a:endParaRPr 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marL="0" indent="0" algn="l">
              <a:buClrTx/>
              <a:buSzTx/>
              <a:buFont typeface="Wingdings" panose="05000000000000000000" charset="0"/>
              <a:buNone/>
            </a:pPr>
            <a:r>
              <a:rPr 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1)</a:t>
            </a:r>
            <a:r>
              <a:rPr lang="en-US" altLang="en-US" sz="2200" spc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主要表示方向，程度，结果，关系和位置。</a:t>
            </a:r>
            <a:endParaRPr lang="en-US" altLang="en-US" sz="2200" spc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Ø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When you come to the traffic lights, turn left. 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你来到</a:t>
            </a:r>
            <a:r>
              <a:rPr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红绿灯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时，向左转弯。</a:t>
            </a:r>
            <a:endParaRPr lang="en-US" alt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Ø"/>
            </a:pPr>
            <a:r>
              <a:rPr 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John has sent the book to you.</a:t>
            </a:r>
            <a:r>
              <a:rPr lang="en-US" altLang="en-US" sz="2200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约翰已把书送给你了。</a:t>
            </a:r>
            <a:endParaRPr lang="en-US" alt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endParaRPr lang="en-US" altLang="en-US" sz="2200" spc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 txBox="true"/>
          <p:nvPr>
            <p:custDataLst>
              <p:tags r:id="rId1"/>
            </p:custDataLst>
          </p:nvPr>
        </p:nvSpPr>
        <p:spPr>
          <a:xfrm>
            <a:off x="6644640" y="2149792"/>
            <a:ext cx="3220720" cy="91630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>
            <a:normAutofit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80604020202020204" pitchFamily="34" charset="0"/>
                <a:ea typeface="微软雅黑" panose="020B0503020204020204" charset="-122"/>
                <a:cs typeface="+mj-cs"/>
              </a:rPr>
              <a:t>温馨提示</a:t>
            </a:r>
            <a:endParaRPr kumimoji="0" lang="zh-CN" altLang="en-US" b="1" i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>
            <a:off x="7181215" y="1778317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0800000">
            <a:off x="7181215" y="3066097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>
            <a:off x="8000365" y="3142932"/>
            <a:ext cx="5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true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986655" y="3654742"/>
            <a:ext cx="6536690" cy="835660"/>
          </a:xfrm>
        </p:spPr>
        <p:txBody>
          <a:bodyPr>
            <a:normAutofit/>
          </a:bodyPr>
          <a:lstStyle/>
          <a:p>
            <a:r>
              <a:rPr lang="zh-CN" altLang="zh-CN"/>
              <a:t>好记性</a:t>
            </a:r>
            <a:r>
              <a:rPr lang="en-US" altLang="zh-CN"/>
              <a:t>=</a:t>
            </a:r>
            <a:r>
              <a:rPr lang="zh-CN" altLang="en-US"/>
              <a:t>反复</a:t>
            </a:r>
            <a:r>
              <a:rPr lang="en-US" altLang="zh-CN"/>
              <a:t>+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2" name="文本框 1"/>
          <p:cNvSpPr txBox="true"/>
          <p:nvPr/>
        </p:nvSpPr>
        <p:spPr>
          <a:xfrm>
            <a:off x="5481320" y="4699000"/>
            <a:ext cx="554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反复关爱教材</a:t>
            </a:r>
            <a:r>
              <a:rPr lang="en-US" altLang="zh-CN">
                <a:solidFill>
                  <a:srgbClr val="FF0000"/>
                </a:solidFill>
              </a:rPr>
              <a:t>P151-156</a:t>
            </a:r>
            <a:r>
              <a:rPr lang="zh-CN" altLang="en-US">
                <a:solidFill>
                  <a:srgbClr val="FF0000"/>
                </a:solidFill>
              </a:rPr>
              <a:t>，让你用语精准度冲冲冲！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idx="13"/>
            <p:custDataLst>
              <p:tags r:id="rId1"/>
            </p:custDataLst>
          </p:nvPr>
        </p:nvSpPr>
        <p:spPr>
          <a:xfrm>
            <a:off x="3413442" y="2399665"/>
            <a:ext cx="5365750" cy="1398905"/>
          </a:xfrm>
        </p:spPr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27100" y="914400"/>
            <a:ext cx="10337800" cy="5334000"/>
          </a:xfrm>
        </p:spPr>
        <p:txBody>
          <a:bodyPr/>
          <a:lstStyle/>
          <a:p>
            <a:pPr marL="609600" indent="-609600">
              <a:buFontTx/>
              <a:buNone/>
            </a:pPr>
            <a:endParaRPr lang="en-US" altLang="zh-CN" sz="2800" b="1"/>
          </a:p>
          <a:p>
            <a:pPr marL="609600" indent="-609600">
              <a:buFontTx/>
              <a:buAutoNum type="arabicPeriod"/>
            </a:pPr>
            <a:r>
              <a:rPr lang="en-US" altLang="zh-CN" sz="2800" b="1"/>
              <a:t>We are good friends. We should help each other. </a:t>
            </a:r>
            <a:endParaRPr lang="en-US" altLang="zh-CN" sz="2800" b="1"/>
          </a:p>
          <a:p>
            <a:pPr marL="0" indent="0">
              <a:buFontTx/>
              <a:buNone/>
            </a:pPr>
            <a:endParaRPr lang="en-US" altLang="zh-CN" sz="2800" b="1">
              <a:solidFill>
                <a:srgbClr val="FF0000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zh-CN" sz="2800" b="1"/>
              <a:t>2.We are good friends </a:t>
            </a:r>
            <a:r>
              <a:rPr lang="en-US" altLang="zh-CN" sz="2800" b="1">
                <a:solidFill>
                  <a:srgbClr val="FF3300"/>
                </a:solidFill>
              </a:rPr>
              <a:t>and</a:t>
            </a:r>
            <a:r>
              <a:rPr lang="en-US" altLang="zh-CN" sz="2800" b="1"/>
              <a:t> we should help each other. </a:t>
            </a:r>
            <a:endParaRPr lang="en-US" altLang="zh-CN" sz="2800" b="1"/>
          </a:p>
          <a:p>
            <a:pPr marL="609600" indent="-609600">
              <a:buFontTx/>
              <a:buNone/>
            </a:pPr>
            <a:endParaRPr lang="en-US" altLang="zh-CN" sz="2800" b="1">
              <a:solidFill>
                <a:srgbClr val="FF0000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zh-CN" sz="2800" b="1"/>
              <a:t>3. </a:t>
            </a:r>
            <a:r>
              <a:rPr lang="en-US" altLang="zh-CN" sz="2800" b="1">
                <a:solidFill>
                  <a:srgbClr val="FF3300"/>
                </a:solidFill>
              </a:rPr>
              <a:t>As</a:t>
            </a:r>
            <a:r>
              <a:rPr lang="en-US" altLang="zh-CN" sz="2800" b="1"/>
              <a:t> we are good friends , we should help each other.  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86020" name="Rectangle 4"/>
          <p:cNvSpPr>
            <a:spLocks noChangeArrowheads="true"/>
          </p:cNvSpPr>
          <p:nvPr/>
        </p:nvSpPr>
        <p:spPr bwMode="auto">
          <a:xfrm>
            <a:off x="9495155" y="5063490"/>
            <a:ext cx="14020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( best)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86021" name="Rectangle 5"/>
          <p:cNvSpPr>
            <a:spLocks noChangeArrowheads="true"/>
          </p:cNvSpPr>
          <p:nvPr/>
        </p:nvSpPr>
        <p:spPr bwMode="auto">
          <a:xfrm>
            <a:off x="9337675" y="2088515"/>
            <a:ext cx="155956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( good)</a:t>
            </a:r>
            <a:endParaRPr lang="en-US" altLang="zh-CN"/>
          </a:p>
        </p:txBody>
      </p:sp>
      <p:sp>
        <p:nvSpPr>
          <p:cNvPr id="86022" name="Rectangle 6"/>
          <p:cNvSpPr>
            <a:spLocks noChangeArrowheads="true"/>
          </p:cNvSpPr>
          <p:nvPr/>
        </p:nvSpPr>
        <p:spPr bwMode="auto">
          <a:xfrm>
            <a:off x="9337675" y="3634740"/>
            <a:ext cx="158242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(better)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bldLvl="0" animBg="true"/>
      <p:bldP spid="86021" grpId="0" bldLvl="0" animBg="true"/>
      <p:bldP spid="86022" grpId="0" bldLvl="0" animBg="tru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330" y="1076960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true"/>
          <p:nvPr>
            <p:custDataLst>
              <p:tags r:id="rId12"/>
            </p:custDataLst>
          </p:nvPr>
        </p:nvSpPr>
        <p:spPr>
          <a:xfrm>
            <a:off x="1065599" y="170173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false">
            <a:normAutofit/>
          </a:bodyPr>
          <a:lstStyle/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</a:pPr>
            <a:r>
              <a:rPr lang="zh-CN" altLang="en-US" sz="28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概念：</a:t>
            </a:r>
            <a:endParaRPr lang="zh-CN" altLang="en-US" sz="28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Arial" panose="02080604020202020204" pitchFamily="34" charset="0"/>
              <a:buChar char="•"/>
            </a:pPr>
            <a:r>
              <a:rPr lang="zh-CN" altLang="en-US" sz="28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连词是一种</a:t>
            </a:r>
            <a:r>
              <a:rPr lang="zh-CN" altLang="en-US" sz="2800" spc="1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虚词</a:t>
            </a:r>
            <a:r>
              <a:rPr lang="zh-CN" altLang="en-US" sz="28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，它不能独立担当句子成分，而只起</a:t>
            </a:r>
            <a:r>
              <a:rPr lang="zh-CN" altLang="en-US" sz="2800" spc="1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连接</a:t>
            </a:r>
            <a:r>
              <a:rPr lang="zh-CN" altLang="en-US" sz="28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词于词、短语与短语以及句子与句子的作用。</a:t>
            </a:r>
            <a:endParaRPr lang="zh-CN" altLang="en-US" sz="28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Arial" panose="02080604020202020204" pitchFamily="34" charset="0"/>
              <a:buChar char="•"/>
            </a:pPr>
            <a:r>
              <a:rPr lang="zh-CN" altLang="en-US" sz="28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连词主要分为两类：</a:t>
            </a:r>
            <a:r>
              <a:rPr lang="zh-CN" altLang="en-US" sz="2800" spc="1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并列连词</a:t>
            </a:r>
            <a:r>
              <a:rPr lang="zh-CN" altLang="en-US" sz="28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800" spc="1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从属连词</a:t>
            </a:r>
            <a:r>
              <a:rPr lang="zh-CN" altLang="en-US" sz="28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8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true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9128125" y="3735705"/>
            <a:ext cx="1869440" cy="120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648460" y="4313555"/>
            <a:ext cx="6938010" cy="37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true"/>
          <p:nvPr>
            <p:custDataLst>
              <p:tags r:id="rId12"/>
            </p:custDataLst>
          </p:nvPr>
        </p:nvSpPr>
        <p:spPr>
          <a:xfrm>
            <a:off x="1066234" y="181603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false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Arial" panose="02080604020202020204" pitchFamily="34" charset="0"/>
              <a:buChar char="•"/>
            </a:pPr>
            <a:r>
              <a:rPr lang="zh-CN" altLang="en-US" sz="27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并列连词用来</a:t>
            </a:r>
            <a:r>
              <a:rPr lang="zh-CN" altLang="en-US" sz="2700" spc="1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连接</a:t>
            </a:r>
            <a:r>
              <a:rPr lang="zh-CN" altLang="en-US" sz="2700" u="sng" spc="100" dirty="0">
                <a:solidFill>
                  <a:srgbClr val="0070C0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平行</a:t>
            </a:r>
            <a:r>
              <a:rPr lang="zh-CN" altLang="en-US" sz="27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或</a:t>
            </a:r>
            <a:r>
              <a:rPr lang="zh-CN" altLang="en-US" sz="2700" u="sng" spc="100" dirty="0">
                <a:solidFill>
                  <a:srgbClr val="0070C0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并列</a:t>
            </a:r>
            <a:r>
              <a:rPr lang="zh-CN" altLang="en-US" sz="27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zh-CN" altLang="en-US" sz="2700" u="sng" spc="100" dirty="0">
                <a:solidFill>
                  <a:srgbClr val="FF9D7D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词</a:t>
            </a:r>
            <a:r>
              <a:rPr lang="zh-CN" altLang="en-US" sz="2700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700" u="sng" spc="100" dirty="0">
                <a:solidFill>
                  <a:srgbClr val="FF9D7D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词组</a:t>
            </a:r>
            <a:r>
              <a:rPr lang="zh-CN" altLang="en-US" sz="2700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700" u="sng" spc="100" dirty="0">
                <a:solidFill>
                  <a:srgbClr val="FF9D7D"/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分句</a:t>
            </a:r>
            <a:r>
              <a:rPr lang="zh-CN" altLang="en-US" sz="27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，从而构成平行或并列结构。当所连接的成分为分句时，则构成并列句。</a:t>
            </a:r>
            <a:endParaRPr lang="zh-CN" altLang="en-US" sz="27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Arial" panose="02080604020202020204" pitchFamily="34" charset="0"/>
              <a:buChar char="•"/>
            </a:pPr>
            <a:endParaRPr lang="zh-CN" altLang="en-US" sz="28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Arial" panose="02080604020202020204" pitchFamily="34" charset="0"/>
              <a:buChar char="•"/>
            </a:pPr>
            <a:endParaRPr lang="zh-CN" altLang="en-US" sz="28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buFont typeface="Arial" panose="02080604020202020204" pitchFamily="34" charset="0"/>
              <a:buChar char="•"/>
            </a:pPr>
            <a:endParaRPr lang="zh-CN" altLang="en-US" sz="28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true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330" y="1294130"/>
            <a:ext cx="27609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（一）并列连词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627630" y="4353560"/>
            <a:ext cx="1743075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500" b="1"/>
              <a:t>并列连词</a:t>
            </a:r>
            <a:endParaRPr lang="zh-CN" altLang="en-US" sz="2500" b="1"/>
          </a:p>
        </p:txBody>
      </p:sp>
      <p:sp>
        <p:nvSpPr>
          <p:cNvPr id="13" name="左大括号 12"/>
          <p:cNvSpPr/>
          <p:nvPr/>
        </p:nvSpPr>
        <p:spPr>
          <a:xfrm>
            <a:off x="4785360" y="3731895"/>
            <a:ext cx="507365" cy="2094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true"/>
          <p:nvPr/>
        </p:nvSpPr>
        <p:spPr>
          <a:xfrm>
            <a:off x="5621655" y="3512185"/>
            <a:ext cx="3321685" cy="2453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60000"/>
              </a:lnSpc>
              <a:buFont typeface="+mj-lt"/>
              <a:buNone/>
            </a:pPr>
            <a:r>
              <a:rPr lang="zh-CN" altLang="en-US" sz="2400"/>
              <a:t>表示</a:t>
            </a:r>
            <a:r>
              <a:rPr lang="zh-CN" altLang="en-US" sz="2400">
                <a:solidFill>
                  <a:schemeClr val="tx2">
                    <a:lumMod val="75000"/>
                  </a:schemeClr>
                </a:solidFill>
              </a:rPr>
              <a:t>并列</a:t>
            </a:r>
            <a:r>
              <a:rPr lang="zh-CN" altLang="en-US" sz="2400"/>
              <a:t>关系</a:t>
            </a:r>
            <a:endParaRPr lang="zh-CN" altLang="en-US" sz="2400"/>
          </a:p>
          <a:p>
            <a:pPr indent="0">
              <a:lnSpc>
                <a:spcPct val="160000"/>
              </a:lnSpc>
              <a:buFont typeface="+mj-lt"/>
              <a:buNone/>
            </a:pPr>
            <a:r>
              <a:rPr lang="zh-CN" altLang="en-US" sz="2400"/>
              <a:t>表示</a:t>
            </a:r>
            <a:r>
              <a:rPr lang="zh-CN" altLang="en-US" sz="2400">
                <a:solidFill>
                  <a:schemeClr val="tx2">
                    <a:lumMod val="75000"/>
                  </a:schemeClr>
                </a:solidFill>
              </a:rPr>
              <a:t>选择</a:t>
            </a:r>
            <a:r>
              <a:rPr lang="zh-CN" altLang="en-US" sz="2400"/>
              <a:t>关系</a:t>
            </a:r>
            <a:endParaRPr lang="zh-CN" altLang="en-US" sz="2400"/>
          </a:p>
          <a:p>
            <a:pPr indent="0">
              <a:lnSpc>
                <a:spcPct val="160000"/>
              </a:lnSpc>
              <a:buFont typeface="+mj-lt"/>
              <a:buNone/>
            </a:pPr>
            <a:r>
              <a:rPr lang="zh-CN" altLang="en-US" sz="2400"/>
              <a:t>表示</a:t>
            </a:r>
            <a:r>
              <a:rPr lang="zh-CN" altLang="en-US" sz="2400">
                <a:solidFill>
                  <a:schemeClr val="tx2">
                    <a:lumMod val="75000"/>
                  </a:schemeClr>
                </a:solidFill>
              </a:rPr>
              <a:t>转折</a:t>
            </a:r>
            <a:r>
              <a:rPr lang="zh-CN" altLang="en-US" sz="2400"/>
              <a:t>关系</a:t>
            </a:r>
            <a:endParaRPr lang="zh-CN" altLang="en-US" sz="2400"/>
          </a:p>
          <a:p>
            <a:pPr indent="0">
              <a:lnSpc>
                <a:spcPct val="160000"/>
              </a:lnSpc>
              <a:buFont typeface="+mj-lt"/>
              <a:buNone/>
            </a:pPr>
            <a:r>
              <a:rPr lang="zh-CN" altLang="en-US" sz="2400"/>
              <a:t>表示</a:t>
            </a:r>
            <a:r>
              <a:rPr lang="zh-CN" altLang="en-US" sz="2400">
                <a:solidFill>
                  <a:schemeClr val="tx2">
                    <a:lumMod val="75000"/>
                  </a:schemeClr>
                </a:solidFill>
              </a:rPr>
              <a:t>缘由</a:t>
            </a:r>
            <a:r>
              <a:rPr lang="zh-CN" altLang="en-US" sz="2400"/>
              <a:t>关系</a:t>
            </a:r>
            <a:endParaRPr lang="zh-CN" altLang="en-US" sz="2400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12" grpId="0" bldLvl="0" animBg="true"/>
      <p:bldP spid="12" grpId="1" animBg="true"/>
      <p:bldP spid="13" grpId="0" bldLvl="0" animBg="true"/>
      <p:bldP spid="13" grpId="1" animBg="tru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471910" y="6154579"/>
            <a:ext cx="720090" cy="70342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238250"/>
            <a:ext cx="720090" cy="619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227965" y="1017905"/>
            <a:ext cx="11736705" cy="55562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true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false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连词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330" y="1294130"/>
            <a:ext cx="27609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（一）并列连词</a:t>
            </a:r>
            <a:endParaRPr lang="zh-CN" altLang="en-US" sz="2800" b="1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11415" y="3264535"/>
            <a:ext cx="3240405" cy="523875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true"/>
          <p:nvPr/>
        </p:nvSpPr>
        <p:spPr>
          <a:xfrm>
            <a:off x="473710" y="2020570"/>
            <a:ext cx="11275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）表</a:t>
            </a:r>
            <a:r>
              <a:rPr lang="zh-CN" altLang="en-US" sz="2400" b="1"/>
              <a:t>并列</a:t>
            </a:r>
            <a:r>
              <a:rPr lang="zh-CN" altLang="en-US" sz="2400"/>
              <a:t>关系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以</a:t>
            </a:r>
            <a:r>
              <a:rPr lang="en-US" altLang="zh-CN" sz="2400" b="1">
                <a:gradFill>
                  <a:gsLst>
                    <a:gs pos="0">
                      <a:srgbClr val="E38B79"/>
                    </a:gs>
                    <a:gs pos="100000">
                      <a:srgbClr val="EA735D"/>
                    </a:gs>
                  </a:gsLst>
                  <a:lin scaled="true"/>
                </a:gradFill>
              </a:rPr>
              <a:t>and</a:t>
            </a:r>
            <a:r>
              <a:rPr lang="zh-CN" altLang="en-US" sz="2400"/>
              <a:t>为代表的</a:t>
            </a:r>
            <a:r>
              <a:rPr lang="zh-CN" altLang="en-US" sz="2400" u="sng"/>
              <a:t>表示意义引申或内容增补</a:t>
            </a:r>
            <a:r>
              <a:rPr lang="zh-CN" altLang="en-US" sz="2400"/>
              <a:t>的并列连词。类似的连词还有：</a:t>
            </a:r>
            <a:r>
              <a:rPr lang="en-US" altLang="zh-CN" sz="2400"/>
              <a:t>both...and, not only...but (also)..., not just...but..., as well as(</a:t>
            </a:r>
            <a:r>
              <a:rPr lang="zh-CN" altLang="en-US" sz="2400"/>
              <a:t>除了</a:t>
            </a:r>
            <a:r>
              <a:rPr lang="en-US" altLang="zh-CN" sz="2400"/>
              <a:t>...</a:t>
            </a:r>
            <a:r>
              <a:rPr lang="zh-CN" altLang="en-US" sz="2400"/>
              <a:t>外</a:t>
            </a:r>
            <a:r>
              <a:rPr lang="en-US" altLang="zh-CN" sz="2400"/>
              <a:t>(</a:t>
            </a:r>
            <a:r>
              <a:rPr lang="zh-CN" altLang="en-US" sz="2400"/>
              <a:t>还</a:t>
            </a:r>
            <a:r>
              <a:rPr lang="en-US" altLang="zh-CN" sz="2400"/>
              <a:t>)), neither...nor...</a:t>
            </a:r>
            <a:r>
              <a:rPr lang="zh-CN" altLang="en-US" sz="2400"/>
              <a:t>等。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A man should have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tx2">
                    <a:lumMod val="75000"/>
                  </a:schemeClr>
                </a:solidFill>
              </a:rPr>
              <a:t>both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courage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perseverance.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She is </a:t>
            </a:r>
            <a:r>
              <a:rPr lang="en-US" altLang="zh-CN" sz="2400">
                <a:solidFill>
                  <a:schemeClr val="tx2">
                    <a:lumMod val="75000"/>
                  </a:schemeClr>
                </a:solidFill>
              </a:rPr>
              <a:t>not only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gifted </a:t>
            </a:r>
            <a:r>
              <a:rPr lang="en-US" altLang="zh-CN" sz="2400">
                <a:solidFill>
                  <a:srgbClr val="FF9D7D"/>
                </a:solidFill>
              </a:rPr>
              <a:t>but (also)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diligent.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Air, </a:t>
            </a:r>
            <a:r>
              <a:rPr lang="en-US" altLang="zh-CN" sz="2400">
                <a:solidFill>
                  <a:srgbClr val="FF9D7D"/>
                </a:solidFill>
              </a:rPr>
              <a:t>as well as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 water, is needed to make plants grow.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400"/>
          </a:p>
        </p:txBody>
      </p:sp>
      <p:sp>
        <p:nvSpPr>
          <p:cNvPr id="15" name="线形标注 1 14"/>
          <p:cNvSpPr/>
          <p:nvPr/>
        </p:nvSpPr>
        <p:spPr>
          <a:xfrm>
            <a:off x="8386445" y="4034790"/>
            <a:ext cx="3362325" cy="2341245"/>
          </a:xfrm>
          <a:prstGeom prst="borderCallout1">
            <a:avLst>
              <a:gd name="adj1" fmla="val 21887"/>
              <a:gd name="adj2" fmla="val -1378"/>
              <a:gd name="adj3" fmla="val -10225"/>
              <a:gd name="adj4" fmla="val -7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P147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注意区别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well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well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也，还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，常用于句末。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 is a painter, and a poet as well.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她是画家，也是诗人。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7" grpId="1" animBg="true"/>
      <p:bldP spid="15" grpId="0" bldLvl="0" animBg="true"/>
      <p:bldP spid="15" grpId="1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" y="1302354"/>
            <a:ext cx="12191999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71797" y="0"/>
            <a:ext cx="1620202" cy="158269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8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5463563"/>
            <a:ext cx="1620202" cy="1394437"/>
          </a:xfrm>
          <a:prstGeom prst="rect">
            <a:avLst/>
          </a:prstGeom>
        </p:spPr>
      </p:pic>
      <p:sp>
        <p:nvSpPr>
          <p:cNvPr id="3" name="文本框 2"/>
          <p:cNvSpPr txBox="true"/>
          <p:nvPr>
            <p:custDataLst>
              <p:tags r:id="rId11"/>
            </p:custDataLst>
          </p:nvPr>
        </p:nvSpPr>
        <p:spPr>
          <a:xfrm>
            <a:off x="483235" y="1582420"/>
            <a:ext cx="11225530" cy="3640455"/>
          </a:xfrm>
          <a:prstGeom prst="rect">
            <a:avLst/>
          </a:prstGeom>
        </p:spPr>
        <p:txBody>
          <a:bodyPr vert="horz" wrap="square" lIns="91440" tIns="45720" rIns="91440" bIns="45720" rtlCol="0" anchor="t" anchorCtr="false"/>
          <a:lstStyle>
            <a:lvl1pPr fontAlgn="auto">
              <a:lnSpc>
                <a:spcPct val="130000"/>
              </a:lnSpc>
              <a:spcBef>
                <a:spcPct val="0"/>
              </a:spcBef>
              <a:buNone/>
              <a:defRPr sz="3200" b="0" u="none" strike="noStrike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2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          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my suggestion </a:t>
            </a:r>
            <a:r>
              <a:rPr lang="en-US" altLang="zh-CN" sz="2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            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hers was accepted, so we have to put forward another plan. 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</a:endParaRP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A. Neither; nor                              B. Either; or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</a:endParaRP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</a:rPr>
              <a:t>C. Both; and                                 D. Not only; but also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</a:endParaRPr>
          </a:p>
        </p:txBody>
      </p:sp>
      <p:sp>
        <p:nvSpPr>
          <p:cNvPr id="4" name="文本框 3"/>
          <p:cNvSpPr txBox="true"/>
          <p:nvPr>
            <p:custDataLst>
              <p:tags r:id="rId12"/>
            </p:custDataLst>
          </p:nvPr>
        </p:nvSpPr>
        <p:spPr>
          <a:xfrm>
            <a:off x="131445" y="201930"/>
            <a:ext cx="8394700" cy="94170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indent="0" algn="r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3200" b="1" u="none" strike="noStrike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9pPr>
          </a:lstStyle>
          <a:p>
            <a:pPr algn="l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</a:rPr>
              <a:t>EXERCISE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8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45940" y="2795905"/>
            <a:ext cx="6781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altLang="zh-CN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5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54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354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3、14、15、16、18、21、26、29、32、33、34"/>
</p:tagLst>
</file>

<file path=ppt/tags/tag155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/击/此/处/添/加/副/标/题/内/容"/>
  <p:tag name="KSO_WM_TEMPLATE_CATEGORY" val="custom"/>
  <p:tag name="KSO_WM_TEMPLATE_INDEX" val="20205354"/>
  <p:tag name="KSO_WM_UNIT_ID" val="custom20205354_1*b*1"/>
  <p:tag name="KSO_WM_UNIT_ISNUMDGMTITLE" val="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"/>
  <p:tag name="KSO_WM_UNIT_TYPE" val="a"/>
  <p:tag name="KSO_WM_UNIT_INDEX" val="1"/>
  <p:tag name="KSO_WM_UNIT_PRESET_TEXT" val="毕业答辩模板"/>
  <p:tag name="KSO_WM_TEMPLATE_CATEGORY" val="custom"/>
  <p:tag name="KSO_WM_TEMPLATE_INDEX" val="20205354"/>
  <p:tag name="KSO_WM_UNIT_ID" val="custom20205354_1*a*1"/>
  <p:tag name="KSO_WM_UNIT_ISNUMDGMTITLE" val="0"/>
</p:tagLst>
</file>

<file path=ppt/tags/tag15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1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5354"/>
  <p:tag name="KSO_WM_SLIDE_ID" val="custom20205354_1"/>
  <p:tag name="KSO_WM_TEMPLATE_MASTER_THUMB_INDEX" val="12"/>
  <p:tag name="KSO_WM_TEMPLATE_THUMBS_INDEX" val="1、4、7、9、12、13、14、15、16、18、21、26、29、32、33、34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LAYERLEVEL" val="1_1_1"/>
  <p:tag name="KSO_WM_TAG_VERSION" val="1.0"/>
  <p:tag name="KSO_WM_TEMPLATE_CATEGORY" val="custom"/>
  <p:tag name="KSO_WM_TEMPLATE_INDEX" val="20205354"/>
  <p:tag name="KSO_WM_UNIT_ID" val="custom20205354_3*l_h_i*1_1_1"/>
  <p:tag name="KSO_WM_UNIT_TEXT_FILL_FORE_SCHEMECOLOR_INDEX" val="5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ISCONTENTSTITLE" val="0"/>
  <p:tag name="KSO_WM_UNIT_COLOR_SCHEME_SHAPE_ID" val="32"/>
  <p:tag name="KSO_WM_UNIT_COLOR_SCHEME_PARENT_PAGE" val="0_4"/>
  <p:tag name="KSO_WM_UNIT_PRESET_TEXT" val="单击此处添加标题内容，文字是您思想的提炼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_1_1"/>
  <p:tag name="KSO_WM_TAG_VERSION" val="1.0"/>
  <p:tag name="KSO_WM_TEMPLATE_CATEGORY" val="custom"/>
  <p:tag name="KSO_WM_TEMPLATE_INDEX" val="20205354"/>
  <p:tag name="KSO_WM_UNIT_ID" val="custom20205354_3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LAYERLEVEL" val="1_1_1"/>
  <p:tag name="KSO_WM_TAG_VERSION" val="1.0"/>
  <p:tag name="KSO_WM_TEMPLATE_CATEGORY" val="custom"/>
  <p:tag name="KSO_WM_TEMPLATE_INDEX" val="20205354"/>
  <p:tag name="KSO_WM_UNIT_ID" val="custom20205354_3*l_h_i*1_2_1"/>
  <p:tag name="KSO_WM_UNIT_TEXT_FILL_FORE_SCHEMECOLOR_INDEX" val="6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ISCONTENTSTITLE" val="0"/>
  <p:tag name="KSO_WM_UNIT_COLOR_SCHEME_SHAPE_ID" val="32"/>
  <p:tag name="KSO_WM_UNIT_COLOR_SCHEME_PARENT_PAGE" val="0_4"/>
  <p:tag name="KSO_WM_UNIT_PRESET_TEXT" val="单击此处添加标题内容，文字是您思想的提炼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_1_1"/>
  <p:tag name="KSO_WM_TAG_VERSION" val="1.0"/>
  <p:tag name="KSO_WM_TEMPLATE_CATEGORY" val="custom"/>
  <p:tag name="KSO_WM_TEMPLATE_INDEX" val="20205354"/>
  <p:tag name="KSO_WM_UNIT_ID" val="custom20205354_3*l_h_f*1_2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5354"/>
  <p:tag name="KSO_WM_UNIT_ID" val="custom20205354_3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354"/>
  <p:tag name="KSO_WM_SLIDE_ID" val="custom20205354_3"/>
</p:tagLst>
</file>

<file path=ppt/tags/tag164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LAYERLEVEL" val="1"/>
  <p:tag name="KSO_WM_TAG_VERSION" val="1.0"/>
  <p:tag name="KSO_WM_BEAUTIFY_FLAG" val="#wm#"/>
  <p:tag name="KSO_WM_UNIT_PRESET_TEXT" val="PART 01"/>
  <p:tag name="KSO_WM_TEMPLATE_CATEGORY" val="custom"/>
  <p:tag name="KSO_WM_TEMPLATE_INDEX" val="20205354"/>
  <p:tag name="KSO_WM_UNIT_ID" val="custom20205354_7*e*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4"/>
  <p:tag name="KSO_WM_UNIT_ID" val="custom20205354_7*i*1"/>
  <p:tag name="KSO_WM_UNIT_TYPE" val="i"/>
  <p:tag name="KSO_WM_UNIT_INDEX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4"/>
  <p:tag name="KSO_WM_UNIT_ID" val="custom20205354_7*i*2"/>
  <p:tag name="KSO_WM_UNIT_TYPE" val="i"/>
  <p:tag name="KSO_WM_UNIT_INDEX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4"/>
  <p:tag name="KSO_WM_UNIT_ID" val="custom20205354_7*i*3"/>
  <p:tag name="KSO_WM_UNIT_TYPE" val="i"/>
  <p:tag name="KSO_WM_UNIT_INDEX" val="3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标题"/>
  <p:tag name="KSO_WM_TEMPLATE_CATEGORY" val="custom"/>
  <p:tag name="KSO_WM_TEMPLATE_INDEX" val="20205354"/>
  <p:tag name="KSO_WM_UNIT_ID" val="custom20205354_7*a*1"/>
</p:tagLst>
</file>

<file path=ppt/tags/tag169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TEMPLATE_MASTER_TYPE" val="1"/>
  <p:tag name="KSO_WM_TEMPLATE_COLOR_TYPE" val="1"/>
  <p:tag name="KSO_WM_TEMPLATE_CATEGORY" val="custom"/>
  <p:tag name="KSO_WM_TEMPLATE_INDEX" val="20205354"/>
  <p:tag name="KSO_WM_SLIDE_ID" val="custom20205354_7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175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UNIT_VALUE" val="380"/>
  <p:tag name="KSO_WM_UNIT_DEFAULT_FONT" val="16;24;2"/>
  <p:tag name="KSO_WM_UNIT_BLOCK" val="0"/>
  <p:tag name="KSO_WM_TEMPLATE_CATEGORY" val="custom"/>
  <p:tag name="KSO_WM_TEMPLATE_INDEX" val="20205354"/>
  <p:tag name="KSO_WM_UNIT_ID" val="custom20205354_8*f*1"/>
  <p:tag name="KSO_WM_UNIT_TEXT_SUBTYPE" val="a"/>
  <p:tag name="KSO_WM_UNIT_SUBTYPE" val="a"/>
</p:tagLst>
</file>

<file path=ppt/tags/tag17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177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17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183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UNIT_VALUE" val="380"/>
  <p:tag name="KSO_WM_UNIT_DEFAULT_FONT" val="16;24;2"/>
  <p:tag name="KSO_WM_UNIT_BLOCK" val="0"/>
  <p:tag name="KSO_WM_TEMPLATE_CATEGORY" val="custom"/>
  <p:tag name="KSO_WM_TEMPLATE_INDEX" val="20205354"/>
  <p:tag name="KSO_WM_UNIT_ID" val="custom20205354_8*f*1"/>
  <p:tag name="KSO_WM_UNIT_TEXT_SUBTYPE" val="a"/>
  <p:tag name="KSO_WM_UNIT_SUBTYPE" val="a"/>
</p:tagLst>
</file>

<file path=ppt/tags/tag18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185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18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19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192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193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14*i*1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5354"/>
  <p:tag name="KSO_WM_UNIT_ID" val="custom20205354_14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14*i*3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14*i*4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一切新功能新服务，都要尊重用户，以用户为中心，把产品体验做到极致！"/>
  <p:tag name="KSO_WM_UNIT_NOCLEAR" val="0"/>
  <p:tag name="KSO_WM_UNIT_TYPE" val="f"/>
  <p:tag name="KSO_WM_UNIT_INDEX" val="1"/>
  <p:tag name="KSO_WM_UNIT_BLOCK" val="0"/>
  <p:tag name="KSO_WM_TEMPLATE_CATEGORY" val="custom"/>
  <p:tag name="KSO_WM_TEMPLATE_INDEX" val="20205354"/>
  <p:tag name="KSO_WM_UNIT_ID" val="custom20205354_14*f*1"/>
  <p:tag name="KSO_WM_UNIT_ISNUMDGMTITLE" val="0"/>
  <p:tag name="KSO_WM_UNIT_TEXT_SUBTYPE" val="a"/>
  <p:tag name="KSO_WM_UNIT_SUBTYPE" val="a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—— 金山办公软件"/>
  <p:tag name="KSO_WM_UNIT_NOCLEAR" val="0"/>
  <p:tag name="KSO_WM_UNIT_VALUE" val="20"/>
  <p:tag name="KSO_WM_UNIT_TYPE" val="g"/>
  <p:tag name="KSO_WM_UNIT_INDEX" val="1"/>
  <p:tag name="KSO_WM_UNIT_BLOCK" val="0"/>
  <p:tag name="KSO_WM_TEMPLATE_CATEGORY" val="custom"/>
  <p:tag name="KSO_WM_TEMPLATE_INDEX" val="20205354"/>
  <p:tag name="KSO_WM_UNIT_ID" val="custom20205354_14*g*1"/>
  <p:tag name="KSO_WM_UNIT_RELATE_UNITID" val="custom20205354_14*f*1"/>
</p:tagLst>
</file>

<file path=ppt/tags/tag199.xml><?xml version="1.0" encoding="utf-8"?>
<p:tagLst xmlns:p="http://schemas.openxmlformats.org/presentationml/2006/main">
  <p:tag name="KSO_WM_TEMPLATE_SUBCATEGORY" val="0"/>
  <p:tag name="KSO_WM_SLIDE_ITEM_CNT" val="0"/>
  <p:tag name="KSO_WM_SLIDE_INDEX" val="14"/>
  <p:tag name="KSO_WM_TAG_VERSION" val="1.0"/>
  <p:tag name="KSO_WM_BEAUTIFY_FLAG" val="#wm#"/>
  <p:tag name="KSO_WM_SLIDE_TYPE" val="text"/>
  <p:tag name="KSO_WM_SLIDE_SUBTYPE" val="pureTxt"/>
  <p:tag name="KSO_WM_SLIDE_SIZE" val="960*540"/>
  <p:tag name="KSO_WM_SLIDE_POSITION" val="0*0"/>
  <p:tag name="KSO_WM_SLIDE_LAYOUT" val="f_g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14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20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206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207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14*i*1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5354"/>
  <p:tag name="KSO_WM_UNIT_ID" val="custom20205354_14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14*i*3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14*i*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UNIT_ISCONTENTSTITLE" val="0"/>
  <p:tag name="KSO_WM_UNIT_PRESET_TEXT" val="一切新功能新服务，都要尊重用户，以用户为中心，把产品体验做到极致！"/>
  <p:tag name="KSO_WM_UNIT_NOCLEAR" val="0"/>
  <p:tag name="KSO_WM_UNIT_BLOCK" val="0"/>
  <p:tag name="KSO_WM_TEMPLATE_CATEGORY" val="custom"/>
  <p:tag name="KSO_WM_TEMPLATE_INDEX" val="20205354"/>
  <p:tag name="KSO_WM_UNIT_ID" val="custom20205354_14*f*1"/>
  <p:tag name="KSO_WM_UNIT_ISNUMDGMTITLE" val="0"/>
  <p:tag name="KSO_WM_UNIT_TEXT_SUBTYPE" val="a"/>
  <p:tag name="KSO_WM_UNIT_SUBTYPE" val="a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—— 金山办公软件"/>
  <p:tag name="KSO_WM_UNIT_NOCLEAR" val="0"/>
  <p:tag name="KSO_WM_UNIT_VALUE" val="20"/>
  <p:tag name="KSO_WM_UNIT_TYPE" val="g"/>
  <p:tag name="KSO_WM_UNIT_INDEX" val="1"/>
  <p:tag name="KSO_WM_UNIT_BLOCK" val="0"/>
  <p:tag name="KSO_WM_TEMPLATE_CATEGORY" val="custom"/>
  <p:tag name="KSO_WM_TEMPLATE_INDEX" val="20205354"/>
  <p:tag name="KSO_WM_UNIT_ID" val="custom20205354_14*g*1"/>
  <p:tag name="KSO_WM_UNIT_RELATE_UNITID" val="custom20205354_14*f*1"/>
</p:tagLst>
</file>

<file path=ppt/tags/tag213.xml><?xml version="1.0" encoding="utf-8"?>
<p:tagLst xmlns:p="http://schemas.openxmlformats.org/presentationml/2006/main">
  <p:tag name="KSO_WM_TEMPLATE_SUBCATEGORY" val="0"/>
  <p:tag name="KSO_WM_SLIDE_ITEM_CNT" val="0"/>
  <p:tag name="KSO_WM_SLIDE_INDEX" val="14"/>
  <p:tag name="KSO_WM_TAG_VERSION" val="1.0"/>
  <p:tag name="KSO_WM_BEAUTIFY_FLAG" val="#wm#"/>
  <p:tag name="KSO_WM_SLIDE_TYPE" val="text"/>
  <p:tag name="KSO_WM_SLIDE_SUBTYPE" val="pureTxt"/>
  <p:tag name="KSO_WM_SLIDE_SIZE" val="960*540"/>
  <p:tag name="KSO_WM_SLIDE_POSITION" val="0*0"/>
  <p:tag name="KSO_WM_SLIDE_LAYOUT" val="f_g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14"/>
</p:tagLst>
</file>

<file path=ppt/tags/tag214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21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221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14*i*1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5354"/>
  <p:tag name="KSO_WM_UNIT_ID" val="custom20205354_14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14*i*3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14*i*4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UNIT_ISCONTENTSTITLE" val="0"/>
  <p:tag name="KSO_WM_UNIT_PRESET_TEXT" val="一切新功能新服务，都要尊重用户，以用户为中心，把产品体验做到极致！"/>
  <p:tag name="KSO_WM_UNIT_NOCLEAR" val="0"/>
  <p:tag name="KSO_WM_UNIT_BLOCK" val="0"/>
  <p:tag name="KSO_WM_TEMPLATE_CATEGORY" val="custom"/>
  <p:tag name="KSO_WM_TEMPLATE_INDEX" val="20205354"/>
  <p:tag name="KSO_WM_UNIT_ID" val="custom20205354_14*f*1"/>
  <p:tag name="KSO_WM_UNIT_ISNUMDGMTITLE" val="0"/>
  <p:tag name="KSO_WM_UNIT_TEXT_SUBTYPE" val="a"/>
  <p:tag name="KSO_WM_UNIT_SUBTYPE" val="a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—— 金山办公软件"/>
  <p:tag name="KSO_WM_UNIT_NOCLEAR" val="0"/>
  <p:tag name="KSO_WM_UNIT_VALUE" val="20"/>
  <p:tag name="KSO_WM_UNIT_TYPE" val="g"/>
  <p:tag name="KSO_WM_UNIT_INDEX" val="1"/>
  <p:tag name="KSO_WM_UNIT_BLOCK" val="0"/>
  <p:tag name="KSO_WM_TEMPLATE_CATEGORY" val="custom"/>
  <p:tag name="KSO_WM_TEMPLATE_INDEX" val="20205354"/>
  <p:tag name="KSO_WM_UNIT_ID" val="custom20205354_14*g*1"/>
  <p:tag name="KSO_WM_UNIT_RELATE_UNITID" val="custom20205354_14*f*1"/>
</p:tagLst>
</file>

<file path=ppt/tags/tag227.xml><?xml version="1.0" encoding="utf-8"?>
<p:tagLst xmlns:p="http://schemas.openxmlformats.org/presentationml/2006/main">
  <p:tag name="KSO_WM_TEMPLATE_SUBCATEGORY" val="0"/>
  <p:tag name="KSO_WM_SLIDE_ITEM_CNT" val="0"/>
  <p:tag name="KSO_WM_SLIDE_INDEX" val="14"/>
  <p:tag name="KSO_WM_TAG_VERSION" val="1.0"/>
  <p:tag name="KSO_WM_BEAUTIFY_FLAG" val="#wm#"/>
  <p:tag name="KSO_WM_SLIDE_TYPE" val="text"/>
  <p:tag name="KSO_WM_SLIDE_SUBTYPE" val="pureTxt"/>
  <p:tag name="KSO_WM_SLIDE_SIZE" val="960*540"/>
  <p:tag name="KSO_WM_SLIDE_POSITION" val="0*0"/>
  <p:tag name="KSO_WM_SLIDE_LAYOUT" val="f_g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14"/>
</p:tagLst>
</file>

<file path=ppt/tags/tag22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23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234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235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UNIT_VALUE" val="380"/>
  <p:tag name="KSO_WM_UNIT_DEFAULT_FONT" val="16;24;2"/>
  <p:tag name="KSO_WM_UNIT_BLOCK" val="0"/>
  <p:tag name="KSO_WM_TEMPLATE_CATEGORY" val="custom"/>
  <p:tag name="KSO_WM_TEMPLATE_INDEX" val="20205354"/>
  <p:tag name="KSO_WM_UNIT_ID" val="custom20205354_8*f*1"/>
  <p:tag name="KSO_WM_UNIT_TEXT_SUBTYPE" val="a"/>
  <p:tag name="KSO_WM_UNIT_SUBTYPE" val="a"/>
</p:tagLst>
</file>

<file path=ppt/tags/tag24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242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24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24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249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25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256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25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26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263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264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26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27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27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277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27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28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284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285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291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29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29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298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29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30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305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30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31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312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31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31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319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32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326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32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33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333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334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LAYERLEVEL" val="1"/>
  <p:tag name="KSO_WM_TAG_VERSION" val="1.0"/>
  <p:tag name="KSO_WM_BEAUTIFY_FLAG" val="#wm#"/>
  <p:tag name="KSO_WM_UNIT_PRESET_TEXT" val="PART 01"/>
  <p:tag name="KSO_WM_TEMPLATE_CATEGORY" val="custom"/>
  <p:tag name="KSO_WM_TEMPLATE_INDEX" val="20205354"/>
  <p:tag name="KSO_WM_UNIT_ID" val="custom20205354_7*e*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4"/>
  <p:tag name="KSO_WM_UNIT_ID" val="custom20205354_7*i*1"/>
  <p:tag name="KSO_WM_UNIT_TYPE" val="i"/>
  <p:tag name="KSO_WM_UNIT_INDEX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4"/>
  <p:tag name="KSO_WM_UNIT_ID" val="custom20205354_7*i*2"/>
  <p:tag name="KSO_WM_UNIT_TYPE" val="i"/>
  <p:tag name="KSO_WM_UNIT_INDEX" val="2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4"/>
  <p:tag name="KSO_WM_UNIT_ID" val="custom20205354_7*i*3"/>
  <p:tag name="KSO_WM_UNIT_TYPE" val="i"/>
  <p:tag name="KSO_WM_UNIT_INDEX" val="3"/>
</p:tagLst>
</file>

<file path=ppt/tags/tag3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标题"/>
  <p:tag name="KSO_WM_TEMPLATE_CATEGORY" val="custom"/>
  <p:tag name="KSO_WM_TEMPLATE_INDEX" val="20205354"/>
  <p:tag name="KSO_WM_UNIT_ID" val="custom20205354_7*a*1"/>
</p:tagLst>
</file>

<file path=ppt/tags/tag339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TEMPLATE_MASTER_TYPE" val="1"/>
  <p:tag name="KSO_WM_TEMPLATE_COLOR_TYPE" val="1"/>
  <p:tag name="KSO_WM_TEMPLATE_CATEGORY" val="custom"/>
  <p:tag name="KSO_WM_TEMPLATE_INDEX" val="20205354"/>
  <p:tag name="KSO_WM_SLIDE_ID" val="custom20205354_7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345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UNIT_VALUE" val="380"/>
  <p:tag name="KSO_WM_UNIT_DEFAULT_FONT" val="16;24;2"/>
  <p:tag name="KSO_WM_UNIT_BLOCK" val="0"/>
  <p:tag name="KSO_WM_TEMPLATE_CATEGORY" val="custom"/>
  <p:tag name="KSO_WM_TEMPLATE_INDEX" val="20205354"/>
  <p:tag name="KSO_WM_UNIT_ID" val="custom20205354_8*f*1"/>
  <p:tag name="KSO_WM_UNIT_TEXT_SUBTYPE" val="a"/>
  <p:tag name="KSO_WM_UNIT_SUBTYPE" val="a"/>
</p:tagLst>
</file>

<file path=ppt/tags/tag34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347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34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35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354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355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361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36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36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368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36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37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375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37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38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382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38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38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389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39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396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39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40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403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404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40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41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54_8*i*1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5354"/>
  <p:tag name="KSO_WM_UNIT_ID" val="custom20205354_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54_8*i*3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5354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54_8*i*4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5354"/>
  <p:tag name="KSO_WM_UNIT_ID" val="custom20205354_8*i*5"/>
  <p:tag name="KSO_WM_UNIT_TYPE" val="i"/>
  <p:tag name="KSO_WM_UNIT_INDEX" val="5"/>
</p:tagLst>
</file>

<file path=ppt/tags/tag41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5354"/>
  <p:tag name="KSO_WM_UNIT_ID" val="custom20205354_8*a*1"/>
  <p:tag name="KSO_WM_UNIT_ISNUMDGMTITLE" val="0"/>
</p:tagLst>
</file>

<file path=ppt/tags/tag417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40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5354"/>
  <p:tag name="KSO_WM_SLIDE_ID" val="custom20205354_8"/>
</p:tagLst>
</file>

<file path=ppt/tags/tag418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LAYERLEVEL" val="1"/>
  <p:tag name="KSO_WM_TAG_VERSION" val="1.0"/>
  <p:tag name="KSO_WM_BEAUTIFY_FLAG" val="#wm#"/>
  <p:tag name="KSO_WM_UNIT_PRESET_TEXT" val="PART 01"/>
  <p:tag name="KSO_WM_TEMPLATE_CATEGORY" val="custom"/>
  <p:tag name="KSO_WM_TEMPLATE_INDEX" val="20205354"/>
  <p:tag name="KSO_WM_UNIT_ID" val="custom20205354_7*e*1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4"/>
  <p:tag name="KSO_WM_UNIT_ID" val="custom20205354_7*i*1"/>
  <p:tag name="KSO_WM_UNIT_TYPE" val="i"/>
  <p:tag name="KSO_WM_UNIT_INDEX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4"/>
  <p:tag name="KSO_WM_UNIT_ID" val="custom20205354_7*i*2"/>
  <p:tag name="KSO_WM_UNIT_TYPE" val="i"/>
  <p:tag name="KSO_WM_UNIT_INDEX" val="2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4"/>
  <p:tag name="KSO_WM_UNIT_ID" val="custom20205354_7*i*3"/>
  <p:tag name="KSO_WM_UNIT_TYPE" val="i"/>
  <p:tag name="KSO_WM_UNIT_INDEX" val="3"/>
</p:tagLst>
</file>

<file path=ppt/tags/tag4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UNIT_PRESET_TEXT" val="单击此处添加标题"/>
  <p:tag name="KSO_WM_TEMPLATE_CATEGORY" val="custom"/>
  <p:tag name="KSO_WM_TEMPLATE_INDEX" val="20205354"/>
  <p:tag name="KSO_WM_UNIT_ID" val="custom20205354_7*a*1"/>
</p:tagLst>
</file>

<file path=ppt/tags/tag423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TEMPLATE_MASTER_TYPE" val="1"/>
  <p:tag name="KSO_WM_TEMPLATE_COLOR_TYPE" val="1"/>
  <p:tag name="KSO_WM_TEMPLATE_CATEGORY" val="custom"/>
  <p:tag name="KSO_WM_TEMPLATE_INDEX" val="20205354"/>
  <p:tag name="KSO_WM_SLIDE_ID" val="custom20205354_7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S"/>
  <p:tag name="KSO_WM_TEMPLATE_CATEGORY" val="custom"/>
  <p:tag name="KSO_WM_TEMPLATE_INDEX" val="20205354"/>
  <p:tag name="KSO_WM_UNIT_ID" val="custom20205354_34*a*1"/>
  <p:tag name="KSO_WM_UNIT_ISNUMDGMTITLE" val="0"/>
</p:tagLst>
</file>

<file path=ppt/tags/tag42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34"/>
  <p:tag name="KSO_WM_TAG_VERSION" val="1.0"/>
  <p:tag name="KSO_WM_SLIDE_LAYOUT" val="a_b"/>
  <p:tag name="KSO_WM_SLIDE_LAYOUT_CNT" val="1_1"/>
  <p:tag name="KSO_WM_SLIDE_TYPE" val="endPage"/>
  <p:tag name="KSO_WM_SLIDE_SUBTYPE" val="pureTxt"/>
  <p:tag name="KSO_WM_TEMPLATE_MASTER_TYPE" val="1"/>
  <p:tag name="KSO_WM_TEMPLATE_COLOR_TYPE" val="1"/>
  <p:tag name="KSO_WM_TEMPLATE_CATEGORY" val="custom"/>
  <p:tag name="KSO_WM_TEMPLATE_INDEX" val="20205354"/>
  <p:tag name="KSO_WM_SLIDE_ID" val="custom20205354_34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2*i*1"/>
  <p:tag name="KSO_WM_UNIT_BK_DARK_LIGHT" val="2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030325">
      <a:dk1>
        <a:sysClr val="windowText" lastClr="000000"/>
      </a:dk1>
      <a:lt1>
        <a:sysClr val="window" lastClr="FFFFFF"/>
      </a:lt1>
      <a:dk2>
        <a:srgbClr val="FFFCFB"/>
      </a:dk2>
      <a:lt2>
        <a:srgbClr val="FFFFFF"/>
      </a:lt2>
      <a:accent1>
        <a:srgbClr val="FEAC98"/>
      </a:accent1>
      <a:accent2>
        <a:srgbClr val="EEA8AC"/>
      </a:accent2>
      <a:accent3>
        <a:srgbClr val="DDA4C1"/>
      </a:accent3>
      <a:accent4>
        <a:srgbClr val="CDA0D5"/>
      </a:accent4>
      <a:accent5>
        <a:srgbClr val="BC9CEA"/>
      </a:accent5>
      <a:accent6>
        <a:srgbClr val="AC98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10204</Words>
  <Application>WPS 演示</Application>
  <PresentationFormat>宽屏</PresentationFormat>
  <Paragraphs>547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4" baseType="lpstr">
      <vt:lpstr>Arial</vt:lpstr>
      <vt:lpstr>宋体</vt:lpstr>
      <vt:lpstr>Wingdings</vt:lpstr>
      <vt:lpstr>Nimbus Roman No9 L</vt:lpstr>
      <vt:lpstr>微软雅黑</vt:lpstr>
      <vt:lpstr>黑体</vt:lpstr>
      <vt:lpstr>汉仪旗黑-85S</vt:lpstr>
      <vt:lpstr>方正黑体_GBK</vt:lpstr>
      <vt:lpstr>方正书宋_GBK</vt:lpstr>
      <vt:lpstr>Segoe UI</vt:lpstr>
      <vt:lpstr>Noto Naskh Arabic</vt:lpstr>
      <vt:lpstr>Wingdings</vt:lpstr>
      <vt:lpstr>宋体</vt:lpstr>
      <vt:lpstr>Arial Unicode MS</vt:lpstr>
      <vt:lpstr>Calibri</vt:lpstr>
      <vt:lpstr>DejaVu Sans</vt:lpstr>
      <vt:lpstr>Office 主题</vt:lpstr>
      <vt:lpstr>1_Office 主题​​</vt:lpstr>
      <vt:lpstr>大学英语 Lesson 6 连词、介词及介词短语</vt:lpstr>
      <vt:lpstr>PowerPoint 演示文稿</vt:lpstr>
      <vt:lpstr>连词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介词及介词短语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常用介词和介词短语</vt:lpstr>
      <vt:lpstr>PowerPoint 演示文稿</vt:lpstr>
      <vt:lpstr>PowerPoint 演示文稿</vt:lpstr>
      <vt:lpstr>PowerPoint 演示文稿</vt:lpstr>
      <vt:lpstr>好记性=反复+应用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greatwall</cp:lastModifiedBy>
  <cp:revision>70</cp:revision>
  <dcterms:created xsi:type="dcterms:W3CDTF">2022-05-02T11:17:32Z</dcterms:created>
  <dcterms:modified xsi:type="dcterms:W3CDTF">2022-05-02T11:17:32Z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4908564471054AD6810A4296292D65CE</vt:lpwstr>
  </property>
  <property fmtid="{D5CDD505-2E9C-101B-9397-08002B2CF9AE}" pid="3" name="KSOProductBuildVer">
    <vt:lpwstr>2052-11.8.2.9864</vt:lpwstr>
  </property>
</Properties>
</file>