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1" r:id="rId6"/>
    <p:sldId id="266" r:id="rId7"/>
    <p:sldId id="262" r:id="rId8"/>
    <p:sldId id="263" r:id="rId9"/>
    <p:sldId id="257" r:id="rId10"/>
    <p:sldId id="268" r:id="rId11"/>
    <p:sldId id="265" r:id="rId12"/>
    <p:sldId id="267" r:id="rId13"/>
    <p:sldId id="25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83" r:id="rId36"/>
    <p:sldId id="284" r:id="rId37"/>
    <p:sldId id="292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93" r:id="rId49"/>
    <p:sldId id="294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5" r:id="rId59"/>
    <p:sldId id="316" r:id="rId60"/>
    <p:sldId id="317" r:id="rId61"/>
    <p:sldId id="318" r:id="rId62"/>
    <p:sldId id="323" r:id="rId63"/>
    <p:sldId id="319" r:id="rId64"/>
    <p:sldId id="320" r:id="rId65"/>
    <p:sldId id="321" r:id="rId66"/>
    <p:sldId id="325" r:id="rId67"/>
    <p:sldId id="326" r:id="rId68"/>
    <p:sldId id="332" r:id="rId69"/>
    <p:sldId id="330" r:id="rId70"/>
    <p:sldId id="331" r:id="rId71"/>
    <p:sldId id="260" r:id="rId72"/>
  </p:sldIdLst>
  <p:sldSz cx="12192000" cy="6858000"/>
  <p:notesSz cx="6858000" cy="9144000"/>
  <p:custDataLst>
    <p:tags r:id="rId7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6" Type="http://schemas.openxmlformats.org/officeDocument/2006/relationships/tags" Target="tags/tag174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4C9AB-55F7-4FBC-947B-08CA87DEB128}" type="slidenum">
              <a:rPr lang="ja-JP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4C9AB-55F7-4FBC-947B-08CA87DEB128}" type="slidenum">
              <a:rPr lang="ja-JP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20845;&#21313;\\10\subject_holdleft_166,111,80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583816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ctr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4185921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3246006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945993" y="1397000"/>
            <a:ext cx="3246006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312160" y="4251961"/>
            <a:ext cx="5567680" cy="73469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312160" y="3213100"/>
            <a:ext cx="556768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dist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055205"/>
            <a:ext cx="4389120" cy="2747589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49"/>
            <a:ext cx="720090" cy="777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77851"/>
            <a:chOff x="0" y="0"/>
            <a:chExt cx="12192000" cy="777851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52533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77785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3413125" y="1909763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42335" y="3618547"/>
            <a:ext cx="5314315" cy="1104900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ctr">
              <a:defRPr lang="zh-CN" altLang="en-US" sz="18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10"/>
            </p:custDataLst>
          </p:nvPr>
        </p:nvGrpSpPr>
        <p:grpSpPr>
          <a:xfrm>
            <a:off x="3442335" y="3520758"/>
            <a:ext cx="5307330" cy="1300480"/>
            <a:chOff x="4991" y="5402"/>
            <a:chExt cx="9414" cy="2048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4991" y="5402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4991" y="7450"/>
              <a:ext cx="941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0165" y="0"/>
            <a:ext cx="720090" cy="5251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522075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525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5251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332855"/>
            <a:ext cx="720090" cy="5251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080125"/>
            <a:ext cx="720090" cy="777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0571480" y="5676265"/>
            <a:ext cx="1619885" cy="118173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107940"/>
            <a:ext cx="1619885" cy="1750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00" y="228600"/>
            <a:ext cx="9448800" cy="1447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2651" y="19050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65851" y="19050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65851" y="40386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2D72-285A-4C09-843A-D3E447AEB78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1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9.GIF"/><Relationship Id="rId1" Type="http://schemas.openxmlformats.org/officeDocument/2006/relationships/image" Target="../media/image18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0.png"/><Relationship Id="rId1" Type="http://schemas.openxmlformats.org/officeDocument/2006/relationships/tags" Target="../tags/tag17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GIF"/><Relationship Id="rId1" Type="http://schemas.openxmlformats.org/officeDocument/2006/relationships/slide" Target="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GIF"/><Relationship Id="rId2" Type="http://schemas.openxmlformats.org/officeDocument/2006/relationships/slide" Target="slide42.xml"/><Relationship Id="rId1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7.GIF"/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4572000" y="1746250"/>
            <a:ext cx="3351530" cy="635000"/>
            <a:chOff x="7175500" y="2069465"/>
            <a:chExt cx="1905000" cy="635000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7175500" y="2069465"/>
              <a:ext cx="1905000" cy="63500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/>
              <a:endPara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7327900" y="2069465"/>
              <a:ext cx="1599565" cy="63436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>
                <a:lnSpc>
                  <a:spcPct val="100000"/>
                </a:lnSpc>
              </a:pPr>
              <a:r>
                <a:rPr lang="zh-CN" altLang="en-US" sz="3600" b="1" spc="200" dirty="0">
                  <a:solidFill>
                    <a:schemeClr val="bg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大学英语</a:t>
              </a:r>
              <a:endParaRPr lang="en-US" altLang="zh-CN" sz="3600" b="1" spc="2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虚拟语气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5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/>
              <a:t>Lesson 15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虚拟语气的形式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48690" y="3452495"/>
            <a:ext cx="1656080" cy="99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虚拟</a:t>
            </a:r>
            <a:endParaRPr lang="zh-CN" altLang="en-US" sz="2800"/>
          </a:p>
          <a:p>
            <a:pPr algn="ctr"/>
            <a:r>
              <a:rPr lang="zh-CN" altLang="en-US" sz="2800"/>
              <a:t>语气</a:t>
            </a:r>
            <a:endParaRPr lang="zh-CN" altLang="en-US" sz="2800"/>
          </a:p>
        </p:txBody>
      </p:sp>
      <p:sp>
        <p:nvSpPr>
          <p:cNvPr id="5" name="左大括号 4"/>
          <p:cNvSpPr/>
          <p:nvPr/>
        </p:nvSpPr>
        <p:spPr>
          <a:xfrm>
            <a:off x="2894330" y="1931670"/>
            <a:ext cx="997585" cy="434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02785" y="181419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非真实条件句中的用法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912100" y="1814195"/>
            <a:ext cx="29413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（if </a:t>
            </a:r>
            <a:r>
              <a:rPr lang="zh-CN" sz="2000" b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引导的虚拟条件句）</a:t>
            </a:r>
            <a:endParaRPr lang="zh-CN" altLang="en-US" sz="2000" b="1" dirty="0">
              <a:solidFill>
                <a:srgbClr val="0000CC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2785" y="2790190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名词性从句中的用法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502785" y="376618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状语从句中的用法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4502785" y="4742180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含蓄条件句中的用法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502785" y="571817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其他固定用法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2"/>
          <p:cNvSpPr>
            <a:spLocks noChangeArrowheads="1" noChangeShapeType="1"/>
          </p:cNvSpPr>
          <p:nvPr/>
        </p:nvSpPr>
        <p:spPr bwMode="auto">
          <a:xfrm>
            <a:off x="2559050" y="1517650"/>
            <a:ext cx="551053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一、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引导的条件句</a:t>
            </a:r>
            <a:endParaRPr lang="zh-CN" altLang="en-US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024034" y="2704457"/>
            <a:ext cx="8208963" cy="11372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. if</a:t>
            </a:r>
            <a:r>
              <a:rPr lang="zh-CN" sz="32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真实条件句</a:t>
            </a:r>
            <a:r>
              <a:rPr lang="zh-CN" sz="32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表示条件是</a:t>
            </a:r>
            <a:r>
              <a:rPr lang="zh-CN" sz="3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真的或有可能实现的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32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zh-CN" sz="32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陈述语气</a:t>
            </a:r>
            <a:r>
              <a:rPr lang="zh-CN" sz="3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sz="36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030442" y="4418969"/>
            <a:ext cx="8351838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. if</a:t>
            </a:r>
            <a:r>
              <a:rPr lang="zh-CN" sz="32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虚拟条件句</a:t>
            </a:r>
            <a:r>
              <a:rPr lang="zh-CN" sz="3200" b="1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32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表示条件是</a:t>
            </a:r>
            <a:r>
              <a:rPr lang="zh-CN" sz="3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虚拟的或几乎无法实现的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3200" b="1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zh-CN" sz="32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虚拟语气</a:t>
            </a:r>
            <a:r>
              <a:rPr lang="zh-CN" sz="32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32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327660"/>
            <a:ext cx="66103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非真实性条件句是虚拟语气最基本的表现形式。</a:t>
            </a:r>
            <a:endParaRPr lang="zh-CN" altLang="en-US" sz="2400" b="1" dirty="0"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9458" grpId="0"/>
      <p:bldP spid="19458" grpId="1"/>
      <p:bldP spid="15363" grpId="0"/>
      <p:bldP spid="15364" grpId="0"/>
      <p:bldP spid="15363" grpId="1"/>
      <p:bldP spid="153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77999" y="1071546"/>
            <a:ext cx="8604281" cy="1277954"/>
          </a:xfrm>
          <a:solidFill>
            <a:srgbClr val="CCFFCC"/>
          </a:solidFill>
          <a:ln>
            <a:solidFill>
              <a:srgbClr val="FF3300"/>
            </a:solidFill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zh-CN" alt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if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真实条件句用于陈述语气</a:t>
            </a:r>
            <a:r>
              <a:rPr lang="zh-CN" alt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假设的情况很有可能发生</a:t>
            </a:r>
            <a:r>
              <a:rPr lang="zh-CN" alt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,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其中</a:t>
            </a:r>
            <a:r>
              <a:rPr lang="zh-CN" alt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if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是</a:t>
            </a:r>
            <a:r>
              <a:rPr lang="zh-CN" sz="3200" b="1" dirty="0" smtClean="0">
                <a:ea typeface="华文新魏" panose="02010800040101010101" charset="-122"/>
              </a:rPr>
              <a:t>“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如果</a:t>
            </a:r>
            <a:r>
              <a:rPr lang="zh-CN" sz="3200" b="1" dirty="0" smtClean="0">
                <a:ea typeface="华文新魏" panose="02010800040101010101" charset="-122"/>
              </a:rPr>
              <a:t>”</a:t>
            </a:r>
            <a:r>
              <a:rPr lang="zh-CN" sz="3200" b="1" dirty="0" smtClean="0">
                <a:latin typeface="华文新魏" panose="02010800040101010101" charset="-122"/>
                <a:ea typeface="华文新魏" panose="02010800040101010101" charset="-122"/>
              </a:rPr>
              <a:t>的意思。</a:t>
            </a:r>
            <a:endParaRPr lang="zh-CN" sz="3200" b="1" dirty="0" smtClean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2819400"/>
            <a:ext cx="3384550" cy="2497138"/>
          </a:xfrm>
          <a:solidFill>
            <a:schemeClr val="bg1"/>
          </a:solidFill>
        </p:spPr>
        <p:txBody>
          <a:bodyPr>
            <a:normAutofit lnSpcReduction="20000"/>
          </a:bodyPr>
          <a:lstStyle/>
          <a:p>
            <a:pPr marL="0" indent="0" eaLnBrk="1" hangingPunct="1">
              <a:buFontTx/>
              <a:buNone/>
            </a:pPr>
            <a:r>
              <a:rPr lang="zh-CN" altLang="zh-CN" sz="4400" b="1" dirty="0" smtClean="0">
                <a:ea typeface="黑体" panose="02010609060101010101" charset="-122"/>
              </a:rPr>
              <a:t>if</a:t>
            </a:r>
            <a:r>
              <a:rPr lang="zh-CN" sz="4400" b="1" dirty="0" smtClean="0">
                <a:ea typeface="黑体" panose="02010609060101010101" charset="-122"/>
              </a:rPr>
              <a:t>条件从句</a:t>
            </a:r>
            <a:endParaRPr lang="zh-CN" sz="4400" b="1" dirty="0" smtClean="0">
              <a:ea typeface="黑体" panose="02010609060101010101" charset="-122"/>
            </a:endParaRPr>
          </a:p>
          <a:p>
            <a:pPr marL="0" indent="0" eaLnBrk="1" hangingPunct="1">
              <a:buFontTx/>
              <a:buNone/>
            </a:pPr>
            <a:endParaRPr lang="zh-CN" altLang="zh-CN" sz="4400" b="1" dirty="0" smtClean="0">
              <a:ea typeface="黑体" panose="02010609060101010101" charset="-122"/>
            </a:endParaRPr>
          </a:p>
          <a:p>
            <a:pPr marL="0" indent="0" eaLnBrk="1" hangingPunct="1">
              <a:buFontTx/>
              <a:buNone/>
            </a:pPr>
            <a:r>
              <a:rPr lang="zh-CN" sz="4000" b="1" dirty="0" smtClean="0">
                <a:solidFill>
                  <a:srgbClr val="FF3300"/>
                </a:solidFill>
                <a:ea typeface="黑体" panose="02010609060101010101" charset="-122"/>
              </a:rPr>
              <a:t>一般现在时</a:t>
            </a:r>
            <a:endParaRPr lang="zh-CN" sz="4000" b="1" dirty="0" smtClean="0">
              <a:solidFill>
                <a:srgbClr val="FF3300"/>
              </a:solidFill>
              <a:ea typeface="黑体" panose="02010609060101010101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916644" y="2743200"/>
            <a:ext cx="4679950" cy="25533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4400" b="1" dirty="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sz="4400" b="1" dirty="0">
                <a:latin typeface="黑体" panose="02010609060101010101" charset="-122"/>
                <a:ea typeface="黑体" panose="02010609060101010101" charset="-122"/>
              </a:rPr>
              <a:t>主句</a:t>
            </a:r>
            <a:endParaRPr lang="zh-CN" sz="4400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zh-CN" sz="4400" b="1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sz="3600" b="1" dirty="0">
                <a:solidFill>
                  <a:srgbClr val="FF3300"/>
                </a:solidFill>
              </a:rPr>
              <a:t>will \shall+</a:t>
            </a:r>
            <a:r>
              <a:rPr lang="zh-CN" sz="3600" b="1" dirty="0">
                <a:solidFill>
                  <a:srgbClr val="FF3300"/>
                </a:solidFill>
                <a:ea typeface="黑体" panose="02010609060101010101" charset="-122"/>
              </a:rPr>
              <a:t>动词原形</a:t>
            </a:r>
            <a:endParaRPr lang="zh-CN" sz="3600" b="1" dirty="0">
              <a:solidFill>
                <a:srgbClr val="FF3300"/>
              </a:solidFill>
              <a:ea typeface="黑体" panose="02010609060101010101" charset="-122"/>
            </a:endParaRPr>
          </a:p>
          <a:p>
            <a:r>
              <a:rPr lang="zh-CN" sz="3600" b="1" dirty="0">
                <a:solidFill>
                  <a:srgbClr val="FF3300"/>
                </a:solidFill>
                <a:ea typeface="黑体" panose="02010609060101010101" charset="-122"/>
              </a:rPr>
              <a:t>情态动词 </a:t>
            </a:r>
            <a:r>
              <a:rPr lang="zh-CN" altLang="zh-CN" sz="3600" b="1" dirty="0">
                <a:solidFill>
                  <a:srgbClr val="FF3300"/>
                </a:solidFill>
                <a:ea typeface="黑体" panose="02010609060101010101" charset="-122"/>
              </a:rPr>
              <a:t>+ </a:t>
            </a:r>
            <a:r>
              <a:rPr lang="zh-CN" sz="3600" b="1" dirty="0">
                <a:solidFill>
                  <a:srgbClr val="FF3300"/>
                </a:solidFill>
                <a:ea typeface="黑体" panose="02010609060101010101" charset="-122"/>
              </a:rPr>
              <a:t>动词原形</a:t>
            </a:r>
            <a:endParaRPr lang="zh-CN" sz="3600" b="1" dirty="0">
              <a:solidFill>
                <a:srgbClr val="FF3300"/>
              </a:solidFill>
              <a:ea typeface="黑体" panose="02010609060101010101" charset="-122"/>
            </a:endParaRPr>
          </a:p>
        </p:txBody>
      </p:sp>
      <p:sp>
        <p:nvSpPr>
          <p:cNvPr id="22533" name="AutoShape 5"/>
          <p:cNvSpPr/>
          <p:nvPr/>
        </p:nvSpPr>
        <p:spPr bwMode="auto">
          <a:xfrm>
            <a:off x="5737224" y="4437063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 build="p"/>
      <p:bldP spid="22532" grpId="0" bldLvl="0" animBg="1" autoUpdateAnimBg="0"/>
      <p:bldP spid="2253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11338" y="932483"/>
            <a:ext cx="8856662" cy="1198880"/>
          </a:xfrm>
          <a:prstGeom prst="rect">
            <a:avLst/>
          </a:prstGeom>
          <a:noFill/>
          <a:ln w="28575" cap="rnd">
            <a:solidFill>
              <a:srgbClr val="FFFF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solidFill>
                  <a:schemeClr val="tx1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If we </a:t>
            </a:r>
            <a:r>
              <a:rPr lang="zh-CN" altLang="zh-CN" sz="3600" b="1">
                <a:solidFill>
                  <a:srgbClr val="FF0000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have</a:t>
            </a:r>
            <a:r>
              <a:rPr lang="zh-CN" altLang="zh-CN" sz="3600" b="1">
                <a:solidFill>
                  <a:schemeClr val="tx1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 chances, we </a:t>
            </a:r>
            <a:r>
              <a:rPr lang="zh-CN" altLang="zh-CN" sz="3600" b="1">
                <a:solidFill>
                  <a:srgbClr val="FF0000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can</a:t>
            </a:r>
            <a:r>
              <a:rPr lang="zh-CN" altLang="zh-CN" sz="3600" b="1">
                <a:solidFill>
                  <a:schemeClr val="tx1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have </a:t>
            </a:r>
            <a:r>
              <a:rPr lang="zh-CN" altLang="zh-CN" sz="3600" b="1">
                <a:solidFill>
                  <a:schemeClr val="tx1"/>
                </a:solidFill>
                <a:latin typeface="Comic Sans MS" panose="030F0702030302020204" pitchFamily="66" charset="0"/>
                <a:ea typeface="华文行楷" panose="02010800040101010101" charset="-122"/>
              </a:rPr>
              <a:t>       further cooperation.</a:t>
            </a:r>
            <a:endParaRPr lang="zh-CN" altLang="zh-CN" sz="3600" b="1">
              <a:solidFill>
                <a:schemeClr val="tx1"/>
              </a:solidFill>
              <a:latin typeface="Comic Sans MS" panose="030F0702030302020204" pitchFamily="66" charset="0"/>
              <a:ea typeface="华文行楷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097"/>
          <a:stretch>
            <a:fillRect/>
          </a:stretch>
        </p:blipFill>
        <p:spPr>
          <a:xfrm>
            <a:off x="2378075" y="2151380"/>
            <a:ext cx="7723505" cy="440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52596" y="1643050"/>
            <a:ext cx="8494712" cy="2017711"/>
          </a:xfrm>
          <a:solidFill>
            <a:srgbClr val="CCFFCC"/>
          </a:solidFill>
          <a:ln>
            <a:solidFill>
              <a:srgbClr val="FF3300"/>
            </a:solidFill>
          </a:ln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 </a:t>
            </a:r>
            <a:r>
              <a:rPr lang="zh-CN" altLang="zh-CN" sz="4000" b="1" dirty="0" smtClean="0">
                <a:solidFill>
                  <a:schemeClr val="tx1"/>
                </a:solidFill>
              </a:rPr>
              <a:t>if</a:t>
            </a:r>
            <a:r>
              <a:rPr lang="zh-CN" sz="4000" b="1" dirty="0" smtClean="0">
                <a:solidFill>
                  <a:srgbClr val="FF0000"/>
                </a:solidFill>
              </a:rPr>
              <a:t>虚拟条件句</a:t>
            </a:r>
            <a:r>
              <a:rPr lang="zh-CN" sz="4000" b="1" dirty="0" smtClean="0">
                <a:solidFill>
                  <a:srgbClr val="FFFF00"/>
                </a:solidFill>
              </a:rPr>
              <a:t> </a:t>
            </a:r>
            <a:r>
              <a:rPr lang="zh-CN" sz="4000" b="1" dirty="0" smtClean="0">
                <a:solidFill>
                  <a:srgbClr val="000000"/>
                </a:solidFill>
              </a:rPr>
              <a:t>表示条件是</a:t>
            </a:r>
            <a:r>
              <a:rPr lang="zh-CN" sz="4000" b="1" dirty="0" smtClean="0">
                <a:solidFill>
                  <a:srgbClr val="0000FF"/>
                </a:solidFill>
              </a:rPr>
              <a:t>虚拟的或几</a:t>
            </a:r>
            <a:r>
              <a:rPr lang="en-US" altLang="zh-CN" sz="4000" b="1" dirty="0" smtClean="0">
                <a:solidFill>
                  <a:srgbClr val="0000FF"/>
                </a:solidFill>
              </a:rPr>
              <a:t> </a:t>
            </a:r>
            <a:br>
              <a:rPr lang="en-US" altLang="zh-CN" sz="4000" b="1" dirty="0" smtClean="0">
                <a:solidFill>
                  <a:srgbClr val="0000FF"/>
                </a:solidFill>
              </a:rPr>
            </a:br>
            <a:r>
              <a:rPr lang="en-US" altLang="zh-CN" sz="4000" b="1" dirty="0" smtClean="0">
                <a:solidFill>
                  <a:srgbClr val="0000FF"/>
                </a:solidFill>
              </a:rPr>
              <a:t> </a:t>
            </a:r>
            <a:r>
              <a:rPr lang="zh-CN" sz="4000" b="1" dirty="0" smtClean="0">
                <a:solidFill>
                  <a:srgbClr val="0000FF"/>
                </a:solidFill>
              </a:rPr>
              <a:t>乎无法实现的</a:t>
            </a:r>
            <a:r>
              <a:rPr lang="zh-CN" altLang="zh-CN" sz="4000" b="1" dirty="0" smtClean="0">
                <a:solidFill>
                  <a:schemeClr val="tx1"/>
                </a:solidFill>
              </a:rPr>
              <a:t>, </a:t>
            </a:r>
            <a:r>
              <a:rPr lang="zh-CN" sz="4000" b="1" dirty="0" smtClean="0">
                <a:solidFill>
                  <a:srgbClr val="000000"/>
                </a:solidFill>
              </a:rPr>
              <a:t>采用</a:t>
            </a:r>
            <a:r>
              <a:rPr lang="zh-CN" sz="4000" b="1" dirty="0" smtClean="0">
                <a:solidFill>
                  <a:srgbClr val="0000FF"/>
                </a:solidFill>
              </a:rPr>
              <a:t>虚拟语气</a:t>
            </a:r>
            <a:r>
              <a:rPr lang="zh-CN" sz="4000" b="1" dirty="0" smtClean="0">
                <a:solidFill>
                  <a:schemeClr val="tx1"/>
                </a:solidFill>
              </a:rPr>
              <a:t>。</a:t>
            </a:r>
            <a:br>
              <a:rPr lang="zh-CN" sz="4000" b="1" dirty="0" smtClean="0">
                <a:solidFill>
                  <a:schemeClr val="tx1"/>
                </a:solidFill>
              </a:rPr>
            </a:br>
            <a:endParaRPr lang="zh-CN" sz="4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309918" y="742939"/>
            <a:ext cx="5791200" cy="1122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if </a:t>
            </a:r>
            <a:r>
              <a:rPr 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引导的虚拟条件句</a:t>
            </a:r>
            <a:endParaRPr lang="zh-CN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dirty="0">
              <a:solidFill>
                <a:srgbClr val="0000CC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1660523"/>
            <a:ext cx="369252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/>
              <a:t>①</a:t>
            </a:r>
            <a:r>
              <a:rPr lang="zh-CN" sz="3200" b="1" dirty="0"/>
              <a:t>与</a:t>
            </a:r>
            <a:r>
              <a:rPr lang="zh-CN" sz="3200" b="1" dirty="0">
                <a:solidFill>
                  <a:srgbClr val="0070C0"/>
                </a:solidFill>
              </a:rPr>
              <a:t>现在</a:t>
            </a:r>
            <a:r>
              <a:rPr lang="zh-CN" sz="3200" b="1" dirty="0"/>
              <a:t>事实相反</a:t>
            </a:r>
            <a:endParaRPr lang="zh-CN" sz="3200" b="1" dirty="0"/>
          </a:p>
          <a:p>
            <a:endParaRPr lang="zh-CN" sz="3200" b="1" dirty="0"/>
          </a:p>
          <a:p>
            <a:endParaRPr lang="zh-CN" altLang="zh-CN" sz="32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19400" y="2571744"/>
            <a:ext cx="40386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/>
              <a:t>②</a:t>
            </a:r>
            <a:r>
              <a:rPr lang="zh-CN" sz="3200" b="1" dirty="0"/>
              <a:t>与</a:t>
            </a:r>
            <a:r>
              <a:rPr lang="zh-CN" sz="3200" b="1" dirty="0">
                <a:solidFill>
                  <a:srgbClr val="0070C0"/>
                </a:solidFill>
              </a:rPr>
              <a:t>过去</a:t>
            </a:r>
            <a:r>
              <a:rPr lang="zh-CN" sz="3200" b="1" dirty="0"/>
              <a:t>事实相反</a:t>
            </a:r>
            <a:endParaRPr lang="zh-CN" sz="3200" b="1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819400" y="3505200"/>
            <a:ext cx="448468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/>
              <a:t>③</a:t>
            </a:r>
            <a:r>
              <a:rPr lang="zh-CN" sz="3200" b="1" dirty="0"/>
              <a:t>与</a:t>
            </a:r>
            <a:r>
              <a:rPr lang="zh-CN" sz="3200" b="1" dirty="0">
                <a:solidFill>
                  <a:srgbClr val="0070C0"/>
                </a:solidFill>
              </a:rPr>
              <a:t>将来</a:t>
            </a:r>
            <a:r>
              <a:rPr lang="zh-CN" sz="3200" b="1" dirty="0"/>
              <a:t>事实可能相反</a:t>
            </a:r>
            <a:endParaRPr lang="zh-CN" sz="3200" b="1" dirty="0"/>
          </a:p>
        </p:txBody>
      </p:sp>
      <p:pic>
        <p:nvPicPr>
          <p:cNvPr id="6" name="Picture 4" descr="图片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401870">
            <a:off x="8131937" y="4329966"/>
            <a:ext cx="208915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3" grpId="1"/>
      <p:bldP spid="20484" grpId="1"/>
      <p:bldP spid="2048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/>
          </p:cNvSpPr>
          <p:nvPr/>
        </p:nvSpPr>
        <p:spPr bwMode="auto">
          <a:xfrm>
            <a:off x="2095472" y="785794"/>
            <a:ext cx="64008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zh-CN" sz="3200" dirty="0"/>
              <a:t> </a:t>
            </a:r>
            <a:r>
              <a:rPr lang="zh-CN" sz="3200" dirty="0"/>
              <a:t>　</a:t>
            </a: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虚拟条件句</a:t>
            </a:r>
            <a:endParaRPr lang="zh-CN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19288" y="1855795"/>
          <a:ext cx="8391525" cy="2906395"/>
        </p:xfrm>
        <a:graphic>
          <a:graphicData uri="http://schemas.openxmlformats.org/drawingml/2006/table">
            <a:tbl>
              <a:tblPr/>
              <a:tblGrid>
                <a:gridCol w="1280795"/>
                <a:gridCol w="4246880"/>
                <a:gridCol w="2863850"/>
              </a:tblGrid>
              <a:tr h="5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虚拟条件句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　</a:t>
                      </a: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0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现在</a:t>
                      </a: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352800" y="2600330"/>
            <a:ext cx="375920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800" b="1" dirty="0"/>
              <a:t>If+</a:t>
            </a:r>
            <a:r>
              <a:rPr lang="zh-CN" sz="2800" b="1" dirty="0"/>
              <a:t>主语</a:t>
            </a:r>
            <a:r>
              <a:rPr lang="zh-CN" altLang="zh-CN" sz="2800" b="1" dirty="0"/>
              <a:t>+ </a:t>
            </a:r>
            <a:r>
              <a:rPr lang="zh-CN" sz="2800" b="1" dirty="0">
                <a:solidFill>
                  <a:srgbClr val="FF0000"/>
                </a:solidFill>
              </a:rPr>
              <a:t>动词的过去式</a:t>
            </a:r>
            <a:endParaRPr lang="zh-CN" sz="2800" b="1" dirty="0">
              <a:solidFill>
                <a:srgbClr val="FF0000"/>
              </a:solidFill>
            </a:endParaRPr>
          </a:p>
          <a:p>
            <a:r>
              <a:rPr lang="zh-CN" sz="2800" b="1" dirty="0">
                <a:solidFill>
                  <a:srgbClr val="FF0000"/>
                </a:solidFill>
              </a:rPr>
              <a:t>（</a:t>
            </a:r>
            <a:r>
              <a:rPr lang="zh-CN" altLang="zh-CN" sz="2800" b="1" dirty="0">
                <a:solidFill>
                  <a:srgbClr val="FF0000"/>
                </a:solidFill>
              </a:rPr>
              <a:t>be</a:t>
            </a:r>
            <a:r>
              <a:rPr lang="zh-CN" sz="28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800" b="1" dirty="0">
                <a:solidFill>
                  <a:srgbClr val="FF0000"/>
                </a:solidFill>
              </a:rPr>
              <a:t>were)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800" b="1" dirty="0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521575" y="2674620"/>
            <a:ext cx="2974975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800" b="1" dirty="0"/>
              <a:t>主语</a:t>
            </a:r>
            <a:r>
              <a:rPr lang="zh-CN" altLang="zh-CN" sz="2800" b="1" dirty="0"/>
              <a:t>+</a:t>
            </a:r>
            <a:r>
              <a:rPr lang="zh-CN" altLang="zh-CN" sz="28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800" b="1" dirty="0">
                <a:solidFill>
                  <a:srgbClr val="0000FF"/>
                </a:solidFill>
              </a:rPr>
              <a:t>＋</a:t>
            </a:r>
            <a:r>
              <a:rPr lang="zh-CN" sz="2800" b="1" dirty="0">
                <a:solidFill>
                  <a:srgbClr val="FF0000"/>
                </a:solidFill>
              </a:rPr>
              <a:t>动词</a:t>
            </a:r>
            <a:r>
              <a:rPr lang="zh-CN" sz="2800" b="1" dirty="0" smtClean="0">
                <a:solidFill>
                  <a:srgbClr val="FF0000"/>
                </a:solidFill>
              </a:rPr>
              <a:t>原形</a:t>
            </a:r>
            <a:endParaRPr lang="zh-CN" sz="2800" b="1" dirty="0">
              <a:solidFill>
                <a:srgbClr val="FF0000"/>
              </a:solidFill>
            </a:endParaRPr>
          </a:p>
          <a:p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352800" y="3729043"/>
            <a:ext cx="365950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b="1" dirty="0"/>
              <a:t>即：</a:t>
            </a:r>
            <a:r>
              <a:rPr lang="zh-CN" altLang="zh-CN" sz="2800" b="1" dirty="0"/>
              <a:t>If+</a:t>
            </a:r>
            <a:r>
              <a:rPr lang="zh-CN" sz="2800" b="1" dirty="0"/>
              <a:t>一般过去时态</a:t>
            </a:r>
            <a:endParaRPr lang="zh-CN" sz="2800" b="1" dirty="0">
              <a:solidFill>
                <a:srgbClr val="FF0000"/>
              </a:solidFill>
            </a:endParaRPr>
          </a:p>
          <a:p>
            <a:r>
              <a:rPr lang="zh-CN" sz="2800" b="1" dirty="0">
                <a:solidFill>
                  <a:srgbClr val="FF0000"/>
                </a:solidFill>
              </a:rPr>
              <a:t>（</a:t>
            </a:r>
            <a:r>
              <a:rPr lang="zh-CN" altLang="zh-CN" sz="2800" b="1" dirty="0">
                <a:solidFill>
                  <a:srgbClr val="FF0000"/>
                </a:solidFill>
              </a:rPr>
              <a:t>be</a:t>
            </a:r>
            <a:r>
              <a:rPr lang="zh-CN" sz="28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800" b="1" dirty="0">
                <a:solidFill>
                  <a:srgbClr val="FF0000"/>
                </a:solidFill>
              </a:rPr>
              <a:t>were)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utoUpdateAnimBg="0"/>
      <p:bldP spid="28690" grpId="0" autoUpdateAnimBg="0"/>
      <p:bldP spid="286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4300855"/>
            <a:ext cx="8575675" cy="2057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 I</a:t>
            </a:r>
            <a:r>
              <a:rPr lang="zh-CN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had</a:t>
            </a:r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 great deal of money,</a:t>
            </a:r>
            <a:r>
              <a:rPr lang="zh-CN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would</a:t>
            </a:r>
            <a:r>
              <a:rPr lang="zh-CN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buy</a:t>
            </a:r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 villa (</a:t>
            </a:r>
            <a:r>
              <a:rPr 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别墅</a:t>
            </a:r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for my parents.</a:t>
            </a:r>
            <a:b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zh-CN" altLang="zh-CN" sz="36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1" name="Picture 3" descr="vill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4055" y="1727835"/>
            <a:ext cx="3074035" cy="227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297493" y="2714620"/>
            <a:ext cx="1584325" cy="0"/>
          </a:xfrm>
          <a:prstGeom prst="line">
            <a:avLst/>
          </a:prstGeom>
          <a:noFill/>
          <a:ln w="403225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952596" y="1571612"/>
            <a:ext cx="3500107" cy="2857520"/>
            <a:chOff x="0" y="0"/>
            <a:chExt cx="2294" cy="2154"/>
          </a:xfrm>
        </p:grpSpPr>
        <p:pic>
          <p:nvPicPr>
            <p:cNvPr id="22535" name="Picture 6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7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" y="118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7" name="Picture 8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" y="248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9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4" y="366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9" name="Picture 10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8" y="499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0" name="Picture 11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2" y="617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1" name="Picture 12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8" y="747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Picture 13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2" y="865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3" name="Picture 14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" y="953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4" name="Picture 15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" y="1071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5" name="Picture 16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7" y="1201"/>
              <a:ext cx="1724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6" name="Picture 17" descr="money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" y="1319"/>
              <a:ext cx="1723" cy="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3809984" y="741348"/>
            <a:ext cx="536892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4000" b="1" dirty="0"/>
              <a:t>与现在事实相反</a:t>
            </a:r>
            <a:endParaRPr lang="zh-CN" sz="32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/>
          </p:cNvSpPr>
          <p:nvPr/>
        </p:nvSpPr>
        <p:spPr bwMode="auto">
          <a:xfrm>
            <a:off x="2452662" y="714356"/>
            <a:ext cx="64008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zh-CN" sz="3200" dirty="0"/>
              <a:t> </a:t>
            </a:r>
            <a:r>
              <a:rPr lang="zh-CN" sz="3200" dirty="0"/>
              <a:t>　</a:t>
            </a: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虚拟条件句</a:t>
            </a:r>
            <a:endParaRPr lang="zh-CN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52600" y="1681168"/>
          <a:ext cx="8748395" cy="2676526"/>
        </p:xfrm>
        <a:graphic>
          <a:graphicData uri="http://schemas.openxmlformats.org/drawingml/2006/table">
            <a:tbl>
              <a:tblPr/>
              <a:tblGrid>
                <a:gridCol w="1344295"/>
                <a:gridCol w="4418330"/>
                <a:gridCol w="2985770"/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虚拟条件句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　主句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过去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124200" y="2686048"/>
            <a:ext cx="42716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/>
              <a:t>If+</a:t>
            </a:r>
            <a:r>
              <a:rPr lang="zh-CN" sz="2400" b="1" dirty="0"/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had +</a:t>
            </a:r>
            <a:r>
              <a:rPr lang="zh-CN" sz="2400" b="1" dirty="0">
                <a:solidFill>
                  <a:srgbClr val="FF0000"/>
                </a:solidFill>
              </a:rPr>
              <a:t>动词的过去分词</a:t>
            </a:r>
            <a:endParaRPr lang="zh-CN" sz="2800" b="1" dirty="0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3505200" y="3357562"/>
            <a:ext cx="2985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 dirty="0"/>
              <a:t>即：</a:t>
            </a:r>
            <a:r>
              <a:rPr lang="zh-CN" altLang="zh-CN" sz="2400" b="1" dirty="0"/>
              <a:t>If+</a:t>
            </a:r>
            <a:r>
              <a:rPr lang="zh-CN" sz="2400" b="1" dirty="0"/>
              <a:t>过去完成时态</a:t>
            </a:r>
            <a:endParaRPr lang="zh-CN" sz="2800" b="1" dirty="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7543800" y="2590800"/>
            <a:ext cx="31242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400" b="1" dirty="0"/>
              <a:t>主语 </a:t>
            </a:r>
            <a:r>
              <a:rPr lang="zh-CN" altLang="zh-CN" sz="2400" b="1" dirty="0"/>
              <a:t>+ 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altLang="zh-CN" sz="2400" b="1" dirty="0">
                <a:solidFill>
                  <a:srgbClr val="FF0000"/>
                </a:solidFill>
              </a:rPr>
              <a:t>have done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utoUpdateAnimBg="0"/>
      <p:bldP spid="32787" grpId="0" autoUpdateAnimBg="0"/>
      <p:bldP spid="327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zp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4416" y="1713853"/>
            <a:ext cx="2344738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u=2522578301,1092635050&amp;fm=0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5960" y="1732915"/>
            <a:ext cx="290766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95500" y="4500880"/>
            <a:ext cx="8159115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got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earlier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have caught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train.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95472" y="714356"/>
            <a:ext cx="536892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 dirty="0" smtClean="0">
                <a:solidFill>
                  <a:schemeClr val="tx1"/>
                </a:solidFill>
              </a:rPr>
              <a:t>  </a:t>
            </a:r>
            <a:r>
              <a:rPr lang="zh-CN" sz="3600" b="1" dirty="0" smtClean="0">
                <a:solidFill>
                  <a:schemeClr val="tx1"/>
                </a:solidFill>
              </a:rPr>
              <a:t>与</a:t>
            </a:r>
            <a:r>
              <a:rPr lang="zh-CN" sz="3600" b="1" dirty="0">
                <a:solidFill>
                  <a:schemeClr val="tx1"/>
                </a:solidFill>
              </a:rPr>
              <a:t>过去事实相反</a:t>
            </a:r>
            <a:endParaRPr lang="zh-C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5183" y="155237"/>
            <a:ext cx="7686700" cy="723886"/>
          </a:xfrm>
        </p:spPr>
        <p:txBody>
          <a:bodyPr/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Lead-in: Exercises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25" y="878840"/>
            <a:ext cx="10447020" cy="43891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If my father _____ here now, he  _____ tell me what to do.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A. were; would              B. was; will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C. had been; would       D. is; will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 advised that  you _____ the job as soon as possible.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A. finished                     B. finishing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C. to finish                     D. finish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 wish I _____ a bird.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A. is     B. were    C. will be     D. are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I’d rather you _____ me the news.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not tell         B. not to tell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didn’t tell     D. hadn’t told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350568" y="879126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</a:rPr>
              <a:t>A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42762" y="2447585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47017" y="4060177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153" y="4998730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Rot="1" noChangeArrowheads="1"/>
          </p:cNvSpPr>
          <p:nvPr/>
        </p:nvSpPr>
        <p:spPr bwMode="auto">
          <a:xfrm>
            <a:off x="2381224" y="806437"/>
            <a:ext cx="64008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zh-CN" sz="3200" dirty="0"/>
              <a:t> </a:t>
            </a:r>
            <a:r>
              <a:rPr lang="zh-CN" sz="3200" dirty="0"/>
              <a:t>　</a:t>
            </a: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虚拟条件句</a:t>
            </a:r>
            <a:endParaRPr lang="zh-CN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1809720" y="1857364"/>
          <a:ext cx="8748395" cy="2614295"/>
        </p:xfrm>
        <a:graphic>
          <a:graphicData uri="http://schemas.openxmlformats.org/drawingml/2006/table">
            <a:tbl>
              <a:tblPr/>
              <a:tblGrid>
                <a:gridCol w="1334770"/>
                <a:gridCol w="4427855"/>
                <a:gridCol w="298577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虚拟条件句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　主句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将来事实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相反的假设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3238480" y="2582870"/>
            <a:ext cx="4356735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/>
              <a:t>1</a:t>
            </a:r>
            <a:r>
              <a:rPr lang="zh-CN" sz="2400" b="1" dirty="0"/>
              <a:t>、</a:t>
            </a:r>
            <a:r>
              <a:rPr lang="zh-CN" altLang="zh-CN" sz="2400" b="1" dirty="0"/>
              <a:t>If+</a:t>
            </a:r>
            <a:r>
              <a:rPr lang="zh-CN" sz="2400" b="1" dirty="0"/>
              <a:t>主语</a:t>
            </a:r>
            <a:r>
              <a:rPr lang="zh-CN" altLang="zh-CN" sz="2400" b="1" dirty="0"/>
              <a:t>+</a:t>
            </a:r>
            <a:r>
              <a:rPr lang="zh-CN" sz="2400" b="1" dirty="0">
                <a:solidFill>
                  <a:srgbClr val="FF0000"/>
                </a:solidFill>
              </a:rPr>
              <a:t>动词过去式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/>
              <a:t>2</a:t>
            </a:r>
            <a:r>
              <a:rPr lang="zh-CN" sz="2400" b="1" dirty="0"/>
              <a:t>、</a:t>
            </a:r>
            <a:r>
              <a:rPr lang="zh-CN" altLang="zh-CN" sz="2400" b="1" dirty="0"/>
              <a:t>If+</a:t>
            </a:r>
            <a:r>
              <a:rPr lang="zh-CN" sz="2400" b="1" dirty="0"/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were to+ 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/>
              <a:t>3</a:t>
            </a:r>
            <a:r>
              <a:rPr lang="zh-CN" sz="2400" b="1" dirty="0"/>
              <a:t>、</a:t>
            </a:r>
            <a:r>
              <a:rPr lang="zh-CN" altLang="zh-CN" sz="2400" b="1" dirty="0"/>
              <a:t>If+</a:t>
            </a:r>
            <a:r>
              <a:rPr lang="zh-CN" sz="2400" b="1" dirty="0"/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should +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400" b="1" dirty="0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693025" y="2667000"/>
            <a:ext cx="2974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400" b="1"/>
              <a:t>主语</a:t>
            </a:r>
            <a:r>
              <a:rPr lang="zh-CN" altLang="zh-CN" sz="2400" b="1"/>
              <a:t>+</a:t>
            </a:r>
            <a:r>
              <a:rPr lang="zh-CN" altLang="zh-CN" sz="2400" b="1">
                <a:solidFill>
                  <a:srgbClr val="0000FF"/>
                </a:solidFill>
              </a:rPr>
              <a:t>would ( should / might / could )</a:t>
            </a:r>
            <a:r>
              <a:rPr lang="zh-CN" sz="2400" b="1">
                <a:solidFill>
                  <a:srgbClr val="0000FF"/>
                </a:solidFill>
              </a:rPr>
              <a:t>＋</a:t>
            </a:r>
            <a:r>
              <a:rPr lang="zh-CN" sz="2400" b="1">
                <a:solidFill>
                  <a:srgbClr val="FF0000"/>
                </a:solidFill>
              </a:rPr>
              <a:t>动词原形</a:t>
            </a:r>
            <a:endParaRPr lang="zh-CN" sz="2400" b="1">
              <a:solidFill>
                <a:srgbClr val="FF0000"/>
              </a:solidFill>
            </a:endParaRPr>
          </a:p>
          <a:p>
            <a:endParaRPr lang="zh-CN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 autoUpdateAnimBg="0"/>
      <p:bldP spid="348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609725" y="4018915"/>
            <a:ext cx="9271635" cy="18148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If I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met</a:t>
            </a:r>
            <a:r>
              <a:rPr lang="zh-CN" altLang="zh-CN" sz="2800" b="1" dirty="0"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eckham some day, I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would shake</a:t>
            </a:r>
            <a:r>
              <a:rPr lang="zh-CN" altLang="zh-CN" sz="2800" b="1" dirty="0"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hands with him.</a:t>
            </a:r>
            <a:r>
              <a:rPr lang="zh-CN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If I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were to meet</a:t>
            </a:r>
            <a:r>
              <a:rPr lang="zh-CN" altLang="zh-CN" sz="2800" b="1" dirty="0"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  <a:sym typeface="+mn-ea"/>
              </a:rPr>
              <a:t>eckham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some day,  …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If I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should meet</a:t>
            </a:r>
            <a:r>
              <a:rPr lang="zh-CN" altLang="zh-CN" sz="2800" b="1" dirty="0"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  <a:sym typeface="+mn-ea"/>
              </a:rPr>
              <a:t>eckham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rPr>
              <a:t>some day,  …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49475" y="758190"/>
            <a:ext cx="4283075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>
            <a:spAutoFit/>
          </a:bodyPr>
          <a:lstStyle/>
          <a:p>
            <a:pPr fontAlgn="ctr"/>
            <a:r>
              <a:rPr lang="zh-CN" sz="3600" b="1" dirty="0">
                <a:solidFill>
                  <a:schemeClr val="tx1"/>
                </a:solidFill>
              </a:rPr>
              <a:t>与将来事实相反</a:t>
            </a:r>
            <a:endParaRPr lang="zh-CN" sz="3600" b="1" dirty="0">
              <a:solidFill>
                <a:schemeClr val="tx1"/>
              </a:solidFill>
            </a:endParaRPr>
          </a:p>
          <a:p>
            <a:pPr fontAlgn="ctr">
              <a:spcBef>
                <a:spcPct val="50000"/>
              </a:spcBef>
            </a:pPr>
            <a:endParaRPr lang="zh-CN" altLang="zh-CN" sz="36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4691"/>
          <a:stretch>
            <a:fillRect/>
          </a:stretch>
        </p:blipFill>
        <p:spPr>
          <a:xfrm>
            <a:off x="3113405" y="1487805"/>
            <a:ext cx="5786755" cy="237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/>
          </p:cNvSpPr>
          <p:nvPr/>
        </p:nvSpPr>
        <p:spPr bwMode="auto">
          <a:xfrm>
            <a:off x="1909778" y="92057"/>
            <a:ext cx="64008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zh-CN" sz="3200" dirty="0"/>
              <a:t> </a:t>
            </a:r>
            <a:r>
              <a:rPr lang="zh-CN" sz="3200" dirty="0" smtClean="0">
                <a:solidFill>
                  <a:srgbClr val="C00000"/>
                </a:solidFill>
              </a:rPr>
              <a:t>总结</a:t>
            </a:r>
            <a:endParaRPr lang="zh-CN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1809720" y="762659"/>
          <a:ext cx="8748395" cy="5868670"/>
        </p:xfrm>
        <a:graphic>
          <a:graphicData uri="http://schemas.openxmlformats.org/drawingml/2006/table">
            <a:tbl>
              <a:tblPr/>
              <a:tblGrid>
                <a:gridCol w="1334770"/>
                <a:gridCol w="4427855"/>
                <a:gridCol w="2985770"/>
              </a:tblGrid>
              <a:tr h="594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虚拟条件句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　主句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5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现在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3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过去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将来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238480" y="5143512"/>
            <a:ext cx="4368800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1</a:t>
            </a:r>
            <a:r>
              <a:rPr lang="zh-CN" sz="2400" b="1" dirty="0">
                <a:solidFill>
                  <a:schemeClr val="tx1"/>
                </a:solidFill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/>
              <a:t>+</a:t>
            </a:r>
            <a:r>
              <a:rPr lang="zh-CN" sz="2400" b="1" dirty="0">
                <a:solidFill>
                  <a:srgbClr val="FF0000"/>
                </a:solidFill>
              </a:rPr>
              <a:t>动词过去式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2</a:t>
            </a:r>
            <a:r>
              <a:rPr lang="zh-CN" sz="2400" b="1" dirty="0">
                <a:solidFill>
                  <a:schemeClr val="tx1"/>
                </a:solidFill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were to+ 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3</a:t>
            </a:r>
            <a:r>
              <a:rPr lang="zh-CN" sz="2400" b="1" dirty="0">
                <a:solidFill>
                  <a:schemeClr val="tx1"/>
                </a:solidFill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should +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400" b="1" dirty="0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309918" y="1428736"/>
            <a:ext cx="3247390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>
                <a:solidFill>
                  <a:schemeClr val="tx1"/>
                </a:solidFill>
              </a:rPr>
              <a:t>+ </a:t>
            </a:r>
            <a:r>
              <a:rPr lang="zh-CN" sz="2400" b="1" dirty="0">
                <a:solidFill>
                  <a:srgbClr val="FF0000"/>
                </a:solidFill>
              </a:rPr>
              <a:t>动词的过去式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sz="2400" b="1" dirty="0">
                <a:solidFill>
                  <a:srgbClr val="FF0000"/>
                </a:solidFill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</a:rPr>
              <a:t>be</a:t>
            </a:r>
            <a:r>
              <a:rPr lang="zh-CN" sz="24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400" b="1" dirty="0">
                <a:solidFill>
                  <a:srgbClr val="FF0000"/>
                </a:solidFill>
              </a:rPr>
              <a:t>were)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800" b="1" dirty="0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7693025" y="1500174"/>
            <a:ext cx="2974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>
                <a:solidFill>
                  <a:schemeClr val="tx1"/>
                </a:solidFill>
              </a:rPr>
              <a:t>+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sz="2400" b="1" dirty="0"/>
              <a:t>动词原形</a:t>
            </a:r>
            <a:endParaRPr lang="zh-CN" sz="2400" b="1" dirty="0"/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3278190" y="2362200"/>
            <a:ext cx="31635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 dirty="0">
                <a:solidFill>
                  <a:schemeClr val="tx1"/>
                </a:solidFill>
              </a:rPr>
              <a:t>即：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/>
              <a:t>一般过去时态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sz="2400" b="1" dirty="0">
                <a:solidFill>
                  <a:srgbClr val="FF0000"/>
                </a:solidFill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</a:rPr>
              <a:t>be</a:t>
            </a:r>
            <a:r>
              <a:rPr lang="zh-CN" sz="24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400" b="1" dirty="0">
                <a:solidFill>
                  <a:srgbClr val="FF0000"/>
                </a:solidFill>
              </a:rPr>
              <a:t>were)</a:t>
            </a:r>
            <a:endParaRPr lang="zh-CN" altLang="zh-CN" sz="2800" b="1" dirty="0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238480" y="3500438"/>
            <a:ext cx="42716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>
                <a:solidFill>
                  <a:schemeClr val="tx1"/>
                </a:solidFill>
              </a:rPr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had +</a:t>
            </a:r>
            <a:r>
              <a:rPr lang="zh-CN" sz="2400" b="1" dirty="0">
                <a:solidFill>
                  <a:srgbClr val="FF0000"/>
                </a:solidFill>
              </a:rPr>
              <a:t>动词的过去分词</a:t>
            </a:r>
            <a:endParaRPr lang="zh-CN" sz="2800" b="1" dirty="0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309918" y="4286256"/>
            <a:ext cx="2985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 dirty="0">
                <a:solidFill>
                  <a:schemeClr val="tx1"/>
                </a:solidFill>
              </a:rPr>
              <a:t>即：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/>
              <a:t>过去完成时态</a:t>
            </a:r>
            <a:endParaRPr lang="zh-CN" sz="2800" b="1" dirty="0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7616825" y="3519499"/>
            <a:ext cx="30511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chemeClr val="tx1"/>
                </a:solidFill>
              </a:rPr>
              <a:t>主语 </a:t>
            </a:r>
            <a:r>
              <a:rPr lang="zh-CN" altLang="zh-CN" sz="2400" b="1" dirty="0">
                <a:solidFill>
                  <a:schemeClr val="tx1"/>
                </a:solidFill>
              </a:rPr>
              <a:t>+ 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altLang="zh-CN" sz="2400" b="1" dirty="0"/>
              <a:t>have done</a:t>
            </a:r>
            <a:endParaRPr lang="zh-CN" altLang="zh-CN" sz="2400" b="1" dirty="0"/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7667636" y="5214950"/>
            <a:ext cx="2974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>
                <a:solidFill>
                  <a:schemeClr val="tx1"/>
                </a:solidFill>
              </a:rPr>
              <a:t>+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sz="2400" b="1" dirty="0"/>
              <a:t>动词原形</a:t>
            </a:r>
            <a:endParaRPr lang="zh-CN" sz="2400" b="1" dirty="0"/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 autoUpdateAnimBg="0"/>
      <p:bldP spid="35866" grpId="0" autoUpdateAnimBg="0"/>
      <p:bldP spid="35867" grpId="0" autoUpdateAnimBg="0"/>
      <p:bldP spid="35868" grpId="0" autoUpdateAnimBg="0"/>
      <p:bldP spid="35869" grpId="0" autoUpdateAnimBg="0"/>
      <p:bldP spid="35870" grpId="0" autoUpdateAnimBg="0"/>
      <p:bldP spid="35871" grpId="0" autoUpdateAnimBg="0"/>
      <p:bldP spid="358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Autofit/>
          </a:bodyPr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注意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02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125345" y="1758950"/>
            <a:ext cx="7941310" cy="353949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在主句中，</a:t>
            </a:r>
            <a:r>
              <a:rPr lang="en-US" altLang="zh-CN" sz="2400" dirty="0">
                <a:solidFill>
                  <a:srgbClr val="B7155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should</a:t>
            </a:r>
            <a:r>
              <a:rPr lang="zh-CN" altLang="en-US" sz="2400" dirty="0">
                <a:solidFill>
                  <a:srgbClr val="B7155E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一般只与第一人称搭配，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could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might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各人称都可以使用，但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would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是最普遍，最常见的。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eaLnBrk="1" hangingPunct="1"/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24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100" y="297795"/>
            <a:ext cx="8229600" cy="1143000"/>
          </a:xfrm>
        </p:spPr>
        <p:txBody>
          <a:bodyPr/>
          <a:lstStyle/>
          <a:p>
            <a:pPr eaLnBrk="1" hangingPunct="1"/>
            <a:r>
              <a:rPr lang="zh-CN" sz="3600" b="1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注意以下问题：</a:t>
            </a:r>
            <a:endParaRPr lang="zh-CN" sz="3600" b="1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882" y="1328428"/>
            <a:ext cx="10852237" cy="538890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1.</a:t>
            </a:r>
            <a:r>
              <a:rPr lang="zh-CN" altLang="zh-CN" sz="2400" b="1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 </a:t>
            </a:r>
            <a:r>
              <a:rPr 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错综时间虚拟条件句</a:t>
            </a:r>
            <a:endParaRPr lang="zh-CN" sz="2400" b="1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2.</a:t>
            </a:r>
            <a:r>
              <a:rPr lang="zh-CN" altLang="zh-CN" sz="2400" b="1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 (</a:t>
            </a:r>
            <a:r>
              <a:rPr lang="zh-CN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if</a:t>
            </a:r>
            <a:r>
              <a:rPr lang="zh-CN" sz="2400" b="1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省略</a:t>
            </a:r>
            <a:r>
              <a:rPr lang="zh-CN" altLang="zh-CN" sz="2400" b="1" dirty="0" smtClean="0">
                <a:solidFill>
                  <a:srgbClr val="FF00FF"/>
                </a:solidFill>
                <a:latin typeface="Comic Sans MS" panose="030F0702030302020204" pitchFamily="66" charset="0"/>
              </a:rPr>
              <a:t>) </a:t>
            </a:r>
            <a:r>
              <a:rPr 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倒装虚拟条件句</a:t>
            </a:r>
            <a:endParaRPr lang="zh-CN" sz="2400" b="1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3. </a:t>
            </a:r>
            <a:r>
              <a:rPr lang="zh-CN" sz="24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含蓄条件句</a:t>
            </a:r>
            <a:endParaRPr lang="zh-CN" sz="2400" b="1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23745" y="785495"/>
            <a:ext cx="8535035" cy="5867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错综时间虚拟条件句</a:t>
            </a:r>
            <a:endParaRPr lang="zh-CN" sz="2800" b="1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即：</a:t>
            </a:r>
            <a:r>
              <a:rPr lang="zh-CN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sz="28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虚拟条件句与主句的时间不一致。</a:t>
            </a:r>
            <a:endParaRPr lang="zh-CN" sz="2800" b="1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zh-CN" sz="28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1).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followed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 advice, you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finish the work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如果你当时听了我的话，现在就能完成这份工作了。</a:t>
            </a:r>
            <a:endParaRPr 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（从句说明过去，主句说明现在。）</a:t>
            </a:r>
            <a:endParaRPr 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2).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you, I would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gone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her birthday party.</a:t>
            </a:r>
            <a:endParaRPr lang="zh-CN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如果我是你，我就去参加她的生日晚会了。</a:t>
            </a:r>
            <a:endParaRPr 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（从句说明现在，主句说明过去。）</a:t>
            </a:r>
            <a:endParaRPr 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800" b="1" dirty="0" smtClean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/>
          </p:cNvSpPr>
          <p:nvPr/>
        </p:nvSpPr>
        <p:spPr bwMode="auto">
          <a:xfrm>
            <a:off x="1881158" y="214290"/>
            <a:ext cx="64008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zh-CN" sz="3200" b="1" dirty="0">
                <a:solidFill>
                  <a:srgbClr val="FF0000"/>
                </a:solidFill>
              </a:rPr>
              <a:t>错综时间条件句</a:t>
            </a:r>
            <a:endParaRPr 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/>
        </p:nvGraphicFramePr>
        <p:xfrm>
          <a:off x="1809720" y="866125"/>
          <a:ext cx="8748395" cy="5879465"/>
        </p:xfrm>
        <a:graphic>
          <a:graphicData uri="http://schemas.openxmlformats.org/drawingml/2006/table">
            <a:tbl>
              <a:tblPr/>
              <a:tblGrid>
                <a:gridCol w="1334770"/>
                <a:gridCol w="4427855"/>
                <a:gridCol w="2985770"/>
              </a:tblGrid>
              <a:tr h="704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虚拟条件句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　　主句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1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现在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3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过去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将来</a:t>
                      </a: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事实相反的假设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155960" y="5286388"/>
            <a:ext cx="4356735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1、If+主语+</a:t>
            </a:r>
            <a:r>
              <a:rPr lang="zh-CN" sz="2400" b="1" dirty="0">
                <a:solidFill>
                  <a:srgbClr val="FF0000"/>
                </a:solidFill>
              </a:rPr>
              <a:t>动词过去式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2、If+主语+</a:t>
            </a:r>
            <a:r>
              <a:rPr lang="zh-CN" altLang="zh-CN" sz="2400" b="1" dirty="0">
                <a:solidFill>
                  <a:srgbClr val="FF0000"/>
                </a:solidFill>
              </a:rPr>
              <a:t>were to+ 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altLang="zh-CN" sz="2400" b="1" dirty="0">
                <a:solidFill>
                  <a:schemeClr val="tx1"/>
                </a:solidFill>
              </a:rPr>
              <a:t>3</a:t>
            </a:r>
            <a:r>
              <a:rPr lang="zh-CN" sz="2400" b="1" dirty="0">
                <a:solidFill>
                  <a:schemeClr val="tx1"/>
                </a:solidFill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/>
              <a:t>+</a:t>
            </a:r>
            <a:r>
              <a:rPr lang="zh-CN" altLang="zh-CN" sz="2400" b="1" dirty="0">
                <a:solidFill>
                  <a:srgbClr val="FF0000"/>
                </a:solidFill>
              </a:rPr>
              <a:t>should +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400" b="1" dirty="0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238480" y="1600198"/>
            <a:ext cx="3247390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If+</a:t>
            </a:r>
            <a:r>
              <a:rPr lang="zh-CN" sz="2400" b="1" dirty="0">
                <a:solidFill>
                  <a:schemeClr val="tx1"/>
                </a:solidFill>
              </a:rPr>
              <a:t>主语</a:t>
            </a:r>
            <a:r>
              <a:rPr lang="zh-CN" altLang="zh-CN" sz="2400" b="1" dirty="0">
                <a:solidFill>
                  <a:schemeClr val="tx1"/>
                </a:solidFill>
              </a:rPr>
              <a:t>+ </a:t>
            </a:r>
            <a:r>
              <a:rPr lang="zh-CN" sz="2400" b="1" dirty="0">
                <a:solidFill>
                  <a:srgbClr val="FF0000"/>
                </a:solidFill>
              </a:rPr>
              <a:t>动词的过去式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sz="2400" b="1" dirty="0">
                <a:solidFill>
                  <a:srgbClr val="FF0000"/>
                </a:solidFill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</a:rPr>
              <a:t>be</a:t>
            </a:r>
            <a:r>
              <a:rPr lang="zh-CN" sz="24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400" b="1" dirty="0">
                <a:solidFill>
                  <a:srgbClr val="FF0000"/>
                </a:solidFill>
              </a:rPr>
              <a:t>were)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800" b="1" dirty="0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7764495" y="1645026"/>
            <a:ext cx="2974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主语+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278190" y="2463799"/>
            <a:ext cx="31635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 dirty="0"/>
              <a:t>即：</a:t>
            </a:r>
            <a:r>
              <a:rPr lang="zh-CN" altLang="zh-CN" sz="2400" b="1" dirty="0"/>
              <a:t>If+</a:t>
            </a:r>
            <a:r>
              <a:rPr lang="zh-CN" sz="2400" b="1" dirty="0"/>
              <a:t>一般过去时态</a:t>
            </a:r>
            <a:endParaRPr lang="zh-CN" sz="2400" b="1" dirty="0">
              <a:solidFill>
                <a:srgbClr val="FF0000"/>
              </a:solidFill>
            </a:endParaRPr>
          </a:p>
          <a:p>
            <a:r>
              <a:rPr lang="zh-CN" sz="2400" b="1" dirty="0">
                <a:solidFill>
                  <a:srgbClr val="FF0000"/>
                </a:solidFill>
              </a:rPr>
              <a:t>（</a:t>
            </a:r>
            <a:r>
              <a:rPr lang="zh-CN" altLang="zh-CN" sz="2400" b="1" dirty="0">
                <a:solidFill>
                  <a:srgbClr val="FF0000"/>
                </a:solidFill>
              </a:rPr>
              <a:t>be</a:t>
            </a:r>
            <a:r>
              <a:rPr lang="zh-CN" sz="2400" b="1" dirty="0">
                <a:solidFill>
                  <a:srgbClr val="FF0000"/>
                </a:solidFill>
              </a:rPr>
              <a:t>动词一般用</a:t>
            </a:r>
            <a:r>
              <a:rPr lang="zh-CN" altLang="zh-CN" sz="2400" b="1" dirty="0">
                <a:solidFill>
                  <a:srgbClr val="FF0000"/>
                </a:solidFill>
              </a:rPr>
              <a:t>were)</a:t>
            </a:r>
            <a:endParaRPr lang="zh-CN" altLang="zh-CN" sz="2800" b="1" dirty="0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167072" y="3686180"/>
            <a:ext cx="42716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If+主语+</a:t>
            </a:r>
            <a:r>
              <a:rPr lang="zh-CN" altLang="zh-CN" sz="2400" b="1" dirty="0">
                <a:solidFill>
                  <a:srgbClr val="FF0000"/>
                </a:solidFill>
              </a:rPr>
              <a:t>had +</a:t>
            </a:r>
            <a:r>
              <a:rPr lang="zh-CN" sz="2400" b="1" dirty="0">
                <a:solidFill>
                  <a:srgbClr val="FF0000"/>
                </a:solidFill>
              </a:rPr>
              <a:t>动词的过去分词</a:t>
            </a:r>
            <a:endParaRPr lang="zh-CN" sz="2800" b="1" dirty="0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309918" y="4257684"/>
            <a:ext cx="2985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 dirty="0"/>
              <a:t>即：</a:t>
            </a:r>
            <a:r>
              <a:rPr lang="zh-CN" altLang="zh-CN" sz="2400" b="1" dirty="0"/>
              <a:t>If+</a:t>
            </a:r>
            <a:r>
              <a:rPr lang="zh-CN" sz="2400" b="1" dirty="0"/>
              <a:t>过去完成时态</a:t>
            </a:r>
            <a:endParaRPr lang="zh-CN" sz="2800" b="1" dirty="0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7688295" y="3716728"/>
            <a:ext cx="30511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主语 + 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altLang="zh-CN" sz="2400" b="1" dirty="0">
                <a:solidFill>
                  <a:srgbClr val="FF0000"/>
                </a:solidFill>
              </a:rPr>
              <a:t>have done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7693057" y="5286388"/>
            <a:ext cx="2974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chemeClr val="tx1"/>
                </a:solidFill>
              </a:rPr>
              <a:t>主语+</a:t>
            </a:r>
            <a:r>
              <a:rPr lang="zh-CN" altLang="zh-CN" sz="2400" b="1" dirty="0">
                <a:solidFill>
                  <a:srgbClr val="0000FF"/>
                </a:solidFill>
              </a:rPr>
              <a:t>would ( should / might / could )</a:t>
            </a:r>
            <a:r>
              <a:rPr lang="zh-CN" sz="2400" b="1" dirty="0">
                <a:solidFill>
                  <a:srgbClr val="0000FF"/>
                </a:solidFill>
              </a:rPr>
              <a:t>＋</a:t>
            </a:r>
            <a:r>
              <a:rPr lang="zh-CN" sz="2400" b="1" dirty="0">
                <a:solidFill>
                  <a:srgbClr val="FF0000"/>
                </a:solidFill>
              </a:rPr>
              <a:t>动词原形</a:t>
            </a:r>
            <a:endParaRPr lang="zh-CN" sz="2400" b="1" dirty="0">
              <a:solidFill>
                <a:srgbClr val="FF0000"/>
              </a:solidFill>
            </a:endParaRPr>
          </a:p>
          <a:p>
            <a:endParaRPr lang="zh-CN" altLang="zh-CN" sz="2400" b="1" dirty="0">
              <a:solidFill>
                <a:srgbClr val="FF0000"/>
              </a:solidFill>
            </a:endParaRPr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 rot="-1679692">
            <a:off x="6675438" y="1227138"/>
            <a:ext cx="749300" cy="2925762"/>
          </a:xfrm>
          <a:prstGeom prst="downArrow">
            <a:avLst>
              <a:gd name="adj1" fmla="val 50000"/>
              <a:gd name="adj2" fmla="val 10200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 rot="3589421">
            <a:off x="5718176" y="2713037"/>
            <a:ext cx="29718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000" b="1" dirty="0"/>
              <a:t>错综时间条件句</a:t>
            </a:r>
            <a:endParaRPr lang="zh-CN" sz="2000" b="1" dirty="0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 rot="-8654444">
            <a:off x="6553200" y="2057400"/>
            <a:ext cx="749300" cy="3057525"/>
          </a:xfrm>
          <a:prstGeom prst="downArrow">
            <a:avLst>
              <a:gd name="adj1" fmla="val 50000"/>
              <a:gd name="adj2" fmla="val 10201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 rot="-3281757">
            <a:off x="5518151" y="3244850"/>
            <a:ext cx="29718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000" b="1" dirty="0"/>
              <a:t>错综时间条件句</a:t>
            </a:r>
            <a:endParaRPr lang="zh-CN" sz="2000" b="1" dirty="0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9024958" y="785794"/>
            <a:ext cx="188598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 dirty="0">
                <a:solidFill>
                  <a:srgbClr val="003399"/>
                </a:solidFill>
              </a:rPr>
              <a:t>（</a:t>
            </a:r>
            <a:r>
              <a:rPr lang="zh-CN" altLang="zh-CN" sz="3200" b="1" dirty="0">
                <a:solidFill>
                  <a:srgbClr val="003399"/>
                </a:solidFill>
              </a:rPr>
              <a:t>4+1</a:t>
            </a:r>
            <a:r>
              <a:rPr lang="zh-CN" sz="3200" b="1" dirty="0">
                <a:solidFill>
                  <a:srgbClr val="003399"/>
                </a:solidFill>
              </a:rPr>
              <a:t>）</a:t>
            </a:r>
            <a:endParaRPr lang="zh-CN" sz="32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1" grpId="0" bldLvl="0" animBg="1"/>
      <p:bldP spid="37922" grpId="0" autoUpdateAnimBg="0"/>
      <p:bldP spid="37923" grpId="0" bldLvl="0" animBg="1"/>
      <p:bldP spid="379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67485" y="809625"/>
            <a:ext cx="9370695" cy="5047615"/>
          </a:xfrm>
        </p:spPr>
        <p:txBody>
          <a:bodyPr>
            <a:normAutofit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altLang="zh-CN" sz="3200" b="1" smtClean="0">
                <a:solidFill>
                  <a:srgbClr val="FF00FF"/>
                </a:solidFill>
                <a:latin typeface="Comic Sans MS" panose="030F0702030302020204" pitchFamily="66" charset="0"/>
                <a:sym typeface="+mn-ea"/>
              </a:rPr>
              <a:t> (</a:t>
            </a:r>
            <a:r>
              <a:rPr altLang="zh-CN" sz="3200" b="1" smtClean="0">
                <a:solidFill>
                  <a:srgbClr val="0000CC"/>
                </a:solidFill>
                <a:latin typeface="Comic Sans MS" panose="030F0702030302020204" pitchFamily="66" charset="0"/>
                <a:sym typeface="+mn-ea"/>
              </a:rPr>
              <a:t>if</a:t>
            </a:r>
            <a:r>
              <a:rPr sz="3200" b="1" smtClean="0">
                <a:solidFill>
                  <a:srgbClr val="FF00FF"/>
                </a:solidFill>
                <a:latin typeface="Comic Sans MS" panose="030F0702030302020204" pitchFamily="66" charset="0"/>
                <a:sym typeface="+mn-ea"/>
              </a:rPr>
              <a:t>省略</a:t>
            </a:r>
            <a:r>
              <a:rPr altLang="zh-CN" sz="3200" b="1" smtClean="0">
                <a:solidFill>
                  <a:srgbClr val="FF00FF"/>
                </a:solidFill>
                <a:latin typeface="Comic Sans MS" panose="030F0702030302020204" pitchFamily="66" charset="0"/>
                <a:sym typeface="+mn-ea"/>
              </a:rPr>
              <a:t>) </a:t>
            </a:r>
            <a:r>
              <a:rPr sz="3200" b="1" smtClean="0">
                <a:solidFill>
                  <a:srgbClr val="0000CC"/>
                </a:solidFill>
                <a:latin typeface="Comic Sans MS" panose="030F0702030302020204" pitchFamily="66" charset="0"/>
                <a:sym typeface="+mn-ea"/>
              </a:rPr>
              <a:t>倒装虚拟条件句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在虚拟条件句中，</a:t>
            </a:r>
            <a:r>
              <a:rPr lang="zh-CN" sz="3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如果条件句中有</a:t>
            </a:r>
            <a:r>
              <a:rPr lang="zh-CN" altLang="zh-CN" sz="3200" b="1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were,</a:t>
            </a:r>
            <a:r>
              <a:rPr lang="zh-CN" altLang="zh-CN" sz="3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b="1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had</a:t>
            </a:r>
            <a:r>
              <a:rPr lang="zh-CN" sz="3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（助动词）或</a:t>
            </a:r>
            <a:r>
              <a:rPr lang="zh-CN" altLang="zh-CN" sz="3200" b="1" u="sng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should</a:t>
            </a:r>
            <a:r>
              <a:rPr lang="zh-CN" sz="3200" b="1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，可使用倒装结构，把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were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had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should</a:t>
            </a:r>
            <a:r>
              <a:rPr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提前，</a:t>
            </a:r>
            <a:r>
              <a:rPr sz="32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省略</a:t>
            </a:r>
            <a:r>
              <a:rPr lang="zh-CN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若条件从句为否定句，否定词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应置于主语之后，而不能与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were，should，had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等缩略成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weren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’ 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t，shouldn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t，hadn</a:t>
            </a:r>
            <a:r>
              <a:rPr lang="en-US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’ </a:t>
            </a:r>
            <a:r>
              <a:rPr lang="zh-CN" altLang="zh-CN" sz="32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</a:t>
            </a:r>
            <a:r>
              <a:rPr 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置于句首。</a:t>
            </a:r>
            <a:r>
              <a:rPr 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9580" y="533400"/>
            <a:ext cx="8753475" cy="5791200"/>
          </a:xfrm>
        </p:spPr>
        <p:txBody>
          <a:bodyPr>
            <a:normAutofit lnSpcReduction="20000"/>
          </a:bodyPr>
          <a:lstStyle/>
          <a:p>
            <a:pPr eaLnBrk="1" hangingPunct="1">
              <a:buFontTx/>
              <a:buNone/>
            </a:pP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I seen him then, I would have been very happy.</a:t>
            </a:r>
            <a:endParaRPr lang="zh-CN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If I had seen him then, I would have been very happy.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I have time, I would go with you. </a:t>
            </a:r>
            <a:endParaRPr lang="zh-CN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If I should have time, I would go with you.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3). 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I </a:t>
            </a:r>
            <a:r>
              <a:rPr lang="zh-CN" altLang="zh-CN" sz="2800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busy, I would go with you. </a:t>
            </a:r>
            <a:endParaRPr lang="zh-CN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If I were </a:t>
            </a:r>
            <a:r>
              <a:rPr lang="zh-CN" altLang="zh-CN" sz="2800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busy, I would go with you.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1543973" y="615930"/>
            <a:ext cx="853601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zh-CN" sz="3200" b="1" dirty="0">
                <a:solidFill>
                  <a:srgbClr val="0000CC"/>
                </a:solidFill>
                <a:latin typeface="宋体" panose="02010600030101010101" pitchFamily="2" charset="-122"/>
              </a:rPr>
              <a:t>. </a:t>
            </a:r>
            <a:r>
              <a:rPr lang="zh-CN" sz="32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含蓄条件句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1465" y="1788160"/>
            <a:ext cx="66649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 b="1" dirty="0" smtClean="0">
                <a:latin typeface="宋体" panose="02010600030101010101" pitchFamily="2" charset="-122"/>
                <a:sym typeface="+mn-ea"/>
              </a:rPr>
              <a:t>有时</a:t>
            </a:r>
            <a:r>
              <a:rPr lang="zh-CN" altLang="zh-CN" sz="2800" b="1" dirty="0">
                <a:latin typeface="宋体" panose="02010600030101010101" pitchFamily="2" charset="-122"/>
                <a:sym typeface="+mn-ea"/>
              </a:rPr>
              <a:t>为了表达的需要，在虚拟语气中并不总是出现if引导的</a:t>
            </a:r>
            <a:r>
              <a:rPr lang="zh-CN" altLang="zh-CN" sz="2800" b="1" dirty="0" smtClean="0">
                <a:latin typeface="宋体" panose="02010600030101010101" pitchFamily="2" charset="-122"/>
                <a:sym typeface="+mn-ea"/>
              </a:rPr>
              <a:t>条件句</a:t>
            </a:r>
            <a:r>
              <a:rPr lang="zh-CN" altLang="zh-CN" sz="2800" b="1" dirty="0">
                <a:latin typeface="宋体" panose="02010600030101010101" pitchFamily="2" charset="-122"/>
                <a:sym typeface="+mn-ea"/>
              </a:rPr>
              <a:t>，而通过其他手段来代替条件句。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4518343" y="1871345"/>
            <a:ext cx="3154045" cy="11861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第一章</a:t>
            </a:r>
            <a:endParaRPr lang="zh-CN" altLang="en-US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什么是语气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283970" y="433070"/>
            <a:ext cx="9737090" cy="556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 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</a:rPr>
              <a:t>）</a:t>
            </a:r>
            <a:r>
              <a:rPr lang="zh-CN" sz="2800" b="1" dirty="0">
                <a:solidFill>
                  <a:srgbClr val="FF0000"/>
                </a:solidFill>
              </a:rPr>
              <a:t>用介词短语代替条件状语从句．常用的介词有</a:t>
            </a:r>
            <a:r>
              <a:rPr lang="zh-CN" altLang="zh-CN" sz="2800" b="1" dirty="0">
                <a:solidFill>
                  <a:srgbClr val="FF0000"/>
                </a:solidFill>
              </a:rPr>
              <a:t>with, without, but for，</a:t>
            </a:r>
            <a:r>
              <a:rPr lang="en-US" altLang="zh-CN" sz="2800" b="1" dirty="0">
                <a:solidFill>
                  <a:srgbClr val="FF0000"/>
                </a:solidFill>
              </a:rPr>
              <a:t>under</a:t>
            </a:r>
            <a:r>
              <a:rPr lang="zh-CN" altLang="zh-CN" sz="2800" b="1" dirty="0">
                <a:solidFill>
                  <a:srgbClr val="FF0000"/>
                </a:solidFill>
              </a:rPr>
              <a:t> </a:t>
            </a:r>
            <a:r>
              <a:rPr lang="zh-CN" sz="2800" b="1" dirty="0">
                <a:solidFill>
                  <a:srgbClr val="FF0000"/>
                </a:solidFill>
              </a:rPr>
              <a:t>等。如：</a:t>
            </a:r>
            <a:endParaRPr lang="zh-CN" sz="28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you do </a:t>
            </a:r>
            <a:r>
              <a:rPr lang="zh-CN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million dollars?</a:t>
            </a:r>
            <a:endParaRPr lang="zh-CN" altLang="zh-C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  <a:buClrTx/>
              <a:buSzTx/>
              <a:buFontTx/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could not have finished the work ahead of time </a:t>
            </a:r>
            <a:r>
              <a:rPr lang="zh-CN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your help.</a:t>
            </a:r>
            <a:endParaRPr lang="zh-CN" altLang="zh-C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zh-CN" altLang="zh-CN" sz="2800" b="1" u="sng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for the rain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would have finished the work</a:t>
            </a:r>
            <a:r>
              <a:rPr lang="zh-CN" altLang="zh-CN" sz="2800" b="1" dirty="0">
                <a:solidFill>
                  <a:schemeClr val="tx1"/>
                </a:solidFill>
              </a:rPr>
              <a:t>.</a:t>
            </a:r>
            <a:endParaRPr lang="zh-CN" altLang="zh-CN" sz="28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zh-CN" altLang="zh-CN" sz="2800" b="1" dirty="0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25863" y="2168522"/>
            <a:ext cx="77343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 you had a million dollars, what would you do?</a:t>
            </a:r>
            <a:endParaRPr lang="zh-CN" altLang="zh-CN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83970" y="3966210"/>
            <a:ext cx="8956675" cy="2891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 we hadn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got your help / If you hadn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helped us,  …</a:t>
            </a:r>
            <a:endParaRPr lang="zh-CN" altLang="zh-CN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83653" y="5473404"/>
            <a:ext cx="52590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 it hadn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been for the rain, …</a:t>
            </a:r>
            <a:endParaRPr lang="zh-CN" altLang="zh-CN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5"/>
          <p:cNvSpPr>
            <a:spLocks noChangeArrowheads="1"/>
          </p:cNvSpPr>
          <p:nvPr/>
        </p:nvSpPr>
        <p:spPr bwMode="auto">
          <a:xfrm>
            <a:off x="3551855" y="3651574"/>
            <a:ext cx="1655763" cy="503238"/>
          </a:xfrm>
          <a:prstGeom prst="wedgeRectCallout">
            <a:avLst>
              <a:gd name="adj1" fmla="val -43750"/>
              <a:gd name="adj2" fmla="val 7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zh-CN" altLang="zh-CN"/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auto">
          <a:xfrm>
            <a:off x="7983238" y="3643636"/>
            <a:ext cx="1655763" cy="503238"/>
          </a:xfrm>
          <a:prstGeom prst="wedgeRectCallout">
            <a:avLst>
              <a:gd name="adj1" fmla="val -43750"/>
              <a:gd name="adj2" fmla="val 7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zh-CN" altLang="zh-CN"/>
          </a:p>
        </p:txBody>
      </p:sp>
      <p:sp>
        <p:nvSpPr>
          <p:cNvPr id="35844" name="AutoShape 2"/>
          <p:cNvSpPr>
            <a:spLocks noChangeArrowheads="1"/>
          </p:cNvSpPr>
          <p:nvPr/>
        </p:nvSpPr>
        <p:spPr bwMode="auto">
          <a:xfrm>
            <a:off x="3529947" y="1777994"/>
            <a:ext cx="1655763" cy="503238"/>
          </a:xfrm>
          <a:prstGeom prst="wedgeRectCallout">
            <a:avLst>
              <a:gd name="adj1" fmla="val -43750"/>
              <a:gd name="adj2" fmla="val 7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zh-CN" altLang="zh-CN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634460" y="2281561"/>
            <a:ext cx="8004810" cy="1599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I was ill that day. </a:t>
            </a: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would have taken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in the sports meet.</a:t>
            </a:r>
            <a:r>
              <a:rPr lang="zh-CN" sz="2800" b="1" dirty="0">
                <a:solidFill>
                  <a:schemeClr val="tx1"/>
                </a:solidFill>
              </a:rPr>
              <a:t>（副词）</a:t>
            </a:r>
            <a:endParaRPr lang="zh-CN" sz="2800" b="1" dirty="0">
              <a:solidFill>
                <a:schemeClr val="tx1"/>
              </a:solidFill>
            </a:endParaRPr>
          </a:p>
          <a:p>
            <a:endParaRPr lang="zh-CN" altLang="zh-CN" sz="2800" b="1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551537" y="1777991"/>
            <a:ext cx="1605280" cy="52197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</a:rPr>
              <a:t>直陈语气</a:t>
            </a:r>
            <a:endParaRPr lang="zh-CN" sz="2800" b="1" dirty="0">
              <a:solidFill>
                <a:srgbClr val="0000FF"/>
              </a:solidFill>
            </a:endParaRP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7983220" y="1778312"/>
            <a:ext cx="1655763" cy="503238"/>
          </a:xfrm>
          <a:prstGeom prst="wedgeRectCallout">
            <a:avLst>
              <a:gd name="adj1" fmla="val -43750"/>
              <a:gd name="adj2" fmla="val 7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zh-CN" altLang="zh-CN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004826" y="1778309"/>
            <a:ext cx="1605280" cy="52197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b="1">
                <a:solidFill>
                  <a:srgbClr val="0000FF"/>
                </a:solidFill>
              </a:rPr>
              <a:t>虚拟语气</a:t>
            </a:r>
            <a:endParaRPr lang="zh-CN" sz="2800" b="1">
              <a:solidFill>
                <a:srgbClr val="0000FF"/>
              </a:solidFill>
            </a:endParaRP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1543973" y="326370"/>
            <a:ext cx="8536018" cy="1038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）用or，otherwise，but，but that等连词表示不具备条件</a:t>
            </a:r>
            <a:endParaRPr lang="zh-CN" altLang="en-US" sz="2800" b="1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5850" name="Text Box 4"/>
          <p:cNvSpPr txBox="1">
            <a:spLocks noChangeArrowheads="1"/>
          </p:cNvSpPr>
          <p:nvPr/>
        </p:nvSpPr>
        <p:spPr bwMode="auto">
          <a:xfrm>
            <a:off x="1862425" y="4233563"/>
            <a:ext cx="7898130" cy="1599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 might have given you more help, </a:t>
            </a:r>
            <a:r>
              <a:rPr lang="zh-CN" altLang="zh-CN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was too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busy.</a:t>
            </a:r>
            <a:r>
              <a:rPr lang="zh-CN" sz="2800" b="1" dirty="0">
                <a:solidFill>
                  <a:schemeClr val="tx1"/>
                </a:solidFill>
              </a:rPr>
              <a:t>（连词）</a:t>
            </a:r>
            <a:endParaRPr lang="zh-CN" sz="2800" b="1" dirty="0">
              <a:solidFill>
                <a:schemeClr val="tx1"/>
              </a:solidFill>
            </a:endParaRPr>
          </a:p>
          <a:p>
            <a:endParaRPr lang="zh-CN" altLang="zh-CN" sz="2800" b="1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573445" y="3635696"/>
            <a:ext cx="1605280" cy="52197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</a:rPr>
              <a:t>虚拟语气</a:t>
            </a:r>
            <a:endParaRPr lang="zh-CN" sz="2800" b="1" dirty="0">
              <a:solidFill>
                <a:srgbClr val="0000FF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8004828" y="3627758"/>
            <a:ext cx="1605280" cy="52197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</a:rPr>
              <a:t>直陈语气</a:t>
            </a:r>
            <a:endParaRPr lang="zh-CN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ldLvl="0" animBg="1" autoUpdateAnimBg="0"/>
      <p:bldP spid="44039" grpId="0" bldLvl="0" animBg="1" autoUpdateAnimBg="0"/>
      <p:bldP spid="19" grpId="0" bldLvl="0" animBg="1" autoUpdateAnimBg="0"/>
      <p:bldP spid="23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</a:rPr>
              <a:t>1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43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b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</a:b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　　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We didn't know his telephone number, otherwise we _____ him,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	A) would have telephoned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　　 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		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B) must have telephoned 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	C) would telephone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　　　　　 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    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D) had telephoned </a:t>
            </a:r>
            <a:br>
              <a:rPr lang="en-US" altLang="zh-CN" dirty="0">
                <a:latin typeface="新宋体" panose="02010609030101010101" charset="-122"/>
                <a:ea typeface="新宋体" panose="02010609030101010101" charset="-122"/>
              </a:rPr>
            </a:b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8585" y="2192655"/>
            <a:ext cx="1000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A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39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339">
                                            <p:txEl>
                                              <p:charRg st="7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339">
                                            <p:txEl>
                                              <p:charRg st="11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39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6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339">
                                            <p:txEl>
                                              <p:charRg st="16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uiExpand="1" build="p"/>
      <p:bldP spid="2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解题思路</a:t>
            </a:r>
            <a:endParaRPr lang="zh-CN" altLang="en-US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53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本题是与过去时相反的虚拟句，从句中用过去完成式，主句中用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would have done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本句相当于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If we </a:t>
            </a:r>
            <a:r>
              <a:rPr lang="en-US" altLang="zh-CN" sz="2800" u="sng" dirty="0">
                <a:latin typeface="新宋体" panose="02010609030101010101" charset="-122"/>
                <a:ea typeface="新宋体" panose="02010609030101010101" charset="-122"/>
              </a:rPr>
              <a:t>had known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his telephone number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，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we would have telephoned him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答案是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A) would have telephoned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6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4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charRg st="4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3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650970" y="2518416"/>
            <a:ext cx="785177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Cooked a little longer, the meat would be more delicious.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煮得久一点，这肉会更加美味的。</a:t>
            </a:r>
            <a:endParaRPr lang="zh-CN" sz="2400" b="1" dirty="0">
              <a:solidFill>
                <a:schemeClr val="tx1"/>
              </a:solidFill>
            </a:endParaRPr>
          </a:p>
          <a:p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1543685" y="358775"/>
            <a:ext cx="9195435" cy="1967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某些暗含虚拟条件句，虚拟条件也可以通过分词短语、名词短语或上下文等表现。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谓语动词根据情况用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should/would/could/might+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动词原形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should/would/could/might have+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过去分词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5850" name="Text Box 4"/>
          <p:cNvSpPr txBox="1">
            <a:spLocks noChangeArrowheads="1"/>
          </p:cNvSpPr>
          <p:nvPr/>
        </p:nvSpPr>
        <p:spPr bwMode="auto">
          <a:xfrm>
            <a:off x="1757650" y="3952258"/>
            <a:ext cx="824484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hours earlier, you would have seen the famous writer.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</a:rPr>
              <a:t>要是你早来几个小时，你就会见到那位著名的作家了。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5" grpId="1"/>
      <p:bldP spid="35850" grpId="0"/>
      <p:bldP spid="3585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24098" y="399742"/>
            <a:ext cx="9144000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名词性从句中的虚拟语气</a:t>
            </a:r>
            <a:endParaRPr lang="zh-CN" altLang="en-US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942932" y="1280799"/>
            <a:ext cx="10852237" cy="441964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en-US" altLang="zh-CN" sz="4000" dirty="0">
                <a:latin typeface="新宋体" panose="02010609030101010101" charset="-122"/>
                <a:ea typeface="新宋体" panose="02010609030101010101" charset="-122"/>
              </a:rPr>
              <a:t>1.</a:t>
            </a:r>
            <a:r>
              <a:rPr lang="zh-CN" altLang="en-US" sz="4000" dirty="0">
                <a:latin typeface="新宋体" panose="02010609030101010101" charset="-122"/>
                <a:ea typeface="新宋体" panose="02010609030101010101" charset="-122"/>
              </a:rPr>
              <a:t>虚拟语气在主语从句中的运用</a:t>
            </a:r>
            <a:endParaRPr lang="zh-CN" altLang="en-US" sz="40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379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172845" y="1824990"/>
            <a:ext cx="9556750" cy="448627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在“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It is + 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某些形容词（或过去分词）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+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主语从句”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的句型中，主语从句中的动词形式用“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should + 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动词原形 （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should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可以省略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）”。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常用的形容词有：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necessary, important, essential, obligatory, vital, impossible, strange, urgent, desirable, natural, advisable, preferable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等等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常用的过去分词通常是表示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提议、要求、命令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等动词的过去分词。例如：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decided, arranged, suggested, required, demanded, urged, proposed, recommended, ordered, desired, advised…</a:t>
            </a:r>
            <a:endParaRPr lang="en-US" altLang="zh-CN" sz="28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48888" y="136852"/>
            <a:ext cx="9144000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 marL="342900" indent="-342900">
              <a:lnSpc>
                <a:spcPct val="115000"/>
              </a:lnSpc>
            </a:pP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名词性从句中的虚拟语气</a:t>
            </a:r>
            <a:endParaRPr lang="zh-CN" altLang="en-US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795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413510" y="533400"/>
            <a:ext cx="8929370" cy="54864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e.g. It is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advisable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a general announcement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be made to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the staff.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最好给全体人员发个通知。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需要给这台机器加润滑油了。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It is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required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machine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be oiled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已决定推迟会议。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It has been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decided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meeting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be put off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9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819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819">
                                            <p:txEl>
                                              <p:charRg st="8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4819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5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4819">
                                            <p:txEl>
                                              <p:charRg st="15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6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4819">
                                            <p:txEl>
                                              <p:charRg st="164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endParaRPr lang="zh-CN" altLang="en-US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246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It is necessary that an efficient worker ___ his work on time.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</a:pP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finishes	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</a:pP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can finish	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</a:pP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finish			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lphaUcPeriod"/>
            </a:pP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has finished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答案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:  </a:t>
            </a:r>
            <a:r>
              <a:rPr lang="en-US" altLang="zh-CN" sz="2800" b="1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C</a:t>
            </a:r>
            <a:endParaRPr lang="en-US" altLang="zh-CN" sz="2800" b="1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2467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67">
                                            <p:txEl>
                                              <p:charRg st="7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2467">
                                            <p:txEl>
                                              <p:charRg st="8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9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2467">
                                            <p:txEl>
                                              <p:charRg st="9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0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2467">
                                            <p:txEl>
                                              <p:charRg st="10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en-US" altLang="zh-CN" sz="4000" dirty="0">
                <a:latin typeface="新宋体" panose="02010609030101010101" charset="-122"/>
                <a:ea typeface="新宋体" panose="02010609030101010101" charset="-122"/>
              </a:rPr>
              <a:t>2. </a:t>
            </a:r>
            <a:r>
              <a:rPr lang="zh-CN" altLang="en-US" sz="4000" dirty="0">
                <a:latin typeface="新宋体" panose="02010609030101010101" charset="-122"/>
                <a:ea typeface="新宋体" panose="02010609030101010101" charset="-122"/>
              </a:rPr>
              <a:t>虚拟语气在宾语从句中的应用</a:t>
            </a:r>
            <a:endParaRPr lang="zh-CN" altLang="en-US" sz="40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789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927860" y="1082675"/>
            <a:ext cx="7772400" cy="46926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在表示</a:t>
            </a:r>
            <a:r>
              <a:rPr lang="zh-CN" altLang="en-US" sz="2400" b="1" dirty="0">
                <a:latin typeface="新宋体" panose="02010609030101010101" charset="-122"/>
                <a:ea typeface="新宋体" panose="02010609030101010101" charset="-122"/>
              </a:rPr>
              <a:t>提议、要求、命令、意志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等动词之后的宾语从句中，可以用 “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should +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动词原形（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should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可以省略）”形式做谓语。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这类动词有：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advise, ask, beg, determine, require, suggest, request, demand, urge, propose, command, desire, insist, prefer, order, pray, recommend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等等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4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charRg st="64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charRg st="64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Autofit/>
          </a:bodyPr>
          <a:p>
            <a:pPr eaLnBrk="1" hangingPunct="1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I.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什么是语气？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1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266950" y="1311275"/>
            <a:ext cx="8407400" cy="4648200"/>
          </a:xfrm>
        </p:spPr>
        <p:txBody>
          <a:bodyPr vert="horz" wrap="square" lIns="91440" tIns="45720" rIns="91440" bIns="45720" anchor="t" anchorCtr="0">
            <a:normAutofit/>
          </a:bodyPr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语气是动词的一种形式，用以表示说话人对某种言行或某种事情的看法或态度。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英语有三种语气：陈述语气，祈使语气和虚拟语气。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130000"/>
              </a:lnSpc>
            </a:pPr>
            <a:r>
              <a:rPr sz="2800" b="1">
                <a:sym typeface="+mn-ea"/>
              </a:rPr>
              <a:t>不同的语气用动词的不同形式（有的还借助句法形式）来表示。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+mn-lt"/>
              <a:ea typeface="新宋体" panose="02010609030101010101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12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123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671320" y="621030"/>
            <a:ext cx="8463280" cy="593217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e.g. She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insisted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seat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be booked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in advance.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她坚持要预定座位。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他们要求他唱支歌。 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They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requested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he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sing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a song.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我建议推迟会议。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I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suggest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meeting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be put off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charRg st="63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charRg st="7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charRg st="9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charRg st="9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3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charRg st="13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charRg st="13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5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charRg st="15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charRg st="15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222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We desire that the tour leader </a:t>
            </a:r>
            <a:r>
              <a:rPr lang="en-US" altLang="zh-CN" sz="2800" u="sng" dirty="0">
                <a:latin typeface="新宋体" panose="02010609030101010101" charset="-122"/>
                <a:ea typeface="新宋体" panose="02010609030101010101" charset="-122"/>
              </a:rPr>
              <a:t>        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us immediately of any change in plans.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A. inform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B. informed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C. informs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D. has informed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8562975" y="2468563"/>
            <a:ext cx="38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A</a:t>
            </a:r>
            <a:endParaRPr lang="en-US" altLang="zh-CN" sz="32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1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1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9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charRg st="9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charRg st="13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  <p:bldP spid="522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44500" y="-144780"/>
            <a:ext cx="10393680" cy="1219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>
                <a:latin typeface="新宋体" panose="02010609030101010101" charset="-122"/>
                <a:ea typeface="新宋体" panose="02010609030101010101" charset="-122"/>
              </a:rPr>
              <a:t>3.</a:t>
            </a:r>
            <a:r>
              <a:rPr lang="en-US" altLang="zh-CN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600" dirty="0">
                <a:latin typeface="新宋体" panose="02010609030101010101" charset="-122"/>
                <a:ea typeface="新宋体" panose="02010609030101010101" charset="-122"/>
              </a:rPr>
              <a:t>虚拟语气在表语从句、同位语从句中的应用</a:t>
            </a:r>
            <a:endParaRPr lang="zh-CN" altLang="en-US" sz="36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99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69925" y="1515110"/>
            <a:ext cx="10852150" cy="429514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在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demand, motion, idea, proposal, suggestion, order, recommendation, requirement, decision, advice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等表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提议、要求、命令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等名词之后的表语从句、同位语从句中，谓语动词可用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“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should + 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动词原形 （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should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可以省略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) ”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形式。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charRg st="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charRg st="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70255" y="445135"/>
            <a:ext cx="10651490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e.g. He issued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the order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troops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withdraw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at once.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他命令部队马上撤退。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我的建议是我们派几个同志去帮助别的小组。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My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suggestion is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we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(should) send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a few comrades to help the other groups.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他发出命令要求立即完成这项工作。</a:t>
            </a:r>
            <a:endParaRPr lang="zh-CN" altLang="en-US" sz="24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He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gave the order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that the work </a:t>
            </a:r>
            <a:r>
              <a:rPr lang="en-US" altLang="zh-CN" sz="24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be done</a:t>
            </a: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 at once.</a:t>
            </a:r>
            <a:endParaRPr lang="en-US" altLang="zh-CN" sz="24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3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6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63">
                                            <p:txEl>
                                              <p:charRg st="6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96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0963">
                                            <p:txEl>
                                              <p:charRg st="10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8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0963">
                                            <p:txEl>
                                              <p:charRg st="18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0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0963">
                                            <p:txEl>
                                              <p:charRg st="20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325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686560" y="1085215"/>
            <a:ext cx="8965565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The suggestion that the mayor </a:t>
            </a:r>
            <a:r>
              <a:rPr lang="en-US" altLang="zh-CN" sz="2800" u="sng" dirty="0">
                <a:latin typeface="新宋体" panose="02010609030101010101" charset="-122"/>
                <a:ea typeface="新宋体" panose="02010609030101010101" charset="-122"/>
              </a:rPr>
              <a:t>        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the prizes was accepted by everyone.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A. would present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B. present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C. ought to present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	D. presents</a:t>
            </a:r>
            <a:r>
              <a:rPr lang="en-US" altLang="zh-CN" sz="2800" u="sng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2800" u="sng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8610600" y="2438400"/>
            <a:ext cx="533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B</a:t>
            </a:r>
            <a:endParaRPr lang="en-US" altLang="zh-CN" sz="32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charRg st="1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charRg st="1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charRg st="9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41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charRg st="141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charRg st="141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uiExpand="1" build="p"/>
      <p:bldP spid="532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24098" y="399742"/>
            <a:ext cx="9144000" cy="80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lnSpc>
                <a:spcPct val="115000"/>
              </a:lnSpc>
            </a:pPr>
            <a:r>
              <a:rPr lang="zh-CN" altLang="zh-CN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小结：</a:t>
            </a:r>
            <a:r>
              <a:rPr lang="zh-CN" altLang="en-US" sz="4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名词性从句中的虚拟语气</a:t>
            </a:r>
            <a:endParaRPr lang="zh-CN" altLang="en-US" sz="4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18254" y="1317675"/>
            <a:ext cx="9155117" cy="521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一 “坚持”</a:t>
            </a:r>
            <a:r>
              <a:rPr lang="zh-CN" altLang="zh-CN" sz="3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</a:t>
            </a:r>
            <a:r>
              <a:rPr lang="zh-CN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insist) </a:t>
            </a:r>
            <a:endParaRPr lang="en-US" altLang="zh-CN" sz="3200" b="1" dirty="0" smtClean="0">
              <a:solidFill>
                <a:schemeClr val="tx1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二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“命令” </a:t>
            </a:r>
            <a:r>
              <a:rPr lang="zh-CN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(order, command) </a:t>
            </a:r>
            <a:r>
              <a:rPr lang="zh-CN" altLang="zh-CN" sz="3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 </a:t>
            </a:r>
            <a:endParaRPr lang="zh-CN" altLang="zh-CN" sz="3200" b="1" dirty="0">
              <a:solidFill>
                <a:schemeClr val="tx1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四“建议”</a:t>
            </a:r>
            <a:r>
              <a:rPr lang="zh-CN" altLang="zh-CN" sz="3200" b="1" dirty="0" smtClean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</a:t>
            </a:r>
            <a:r>
              <a:rPr lang="zh-CN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advise, suggest, propose, recommend) </a:t>
            </a:r>
            <a:endParaRPr lang="zh-CN" altLang="zh-CN" sz="3200" b="1" dirty="0">
              <a:solidFill>
                <a:schemeClr val="tx1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32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五</a:t>
            </a:r>
            <a:r>
              <a:rPr lang="zh-CN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“要求” </a:t>
            </a:r>
            <a:r>
              <a:rPr lang="zh-CN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(ask, demand, require, request, desire)</a:t>
            </a:r>
            <a:endParaRPr lang="zh-CN" altLang="zh-CN" sz="3200" b="1" dirty="0">
              <a:solidFill>
                <a:schemeClr val="tx1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   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六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“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情感、情绪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pity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shame, no wonder, amazing, surprizing.....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）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书</a:t>
            </a:r>
            <a:r>
              <a:rPr lang="en-US" altLang="zh-CN" sz="3200" b="1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P43)</a:t>
            </a:r>
            <a:r>
              <a:rPr lang="zh-CN" altLang="zh-CN" sz="3200" dirty="0">
                <a:solidFill>
                  <a:schemeClr val="tx1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 </a:t>
            </a:r>
            <a:endParaRPr lang="zh-CN" altLang="zh-CN" sz="3200" dirty="0">
              <a:solidFill>
                <a:schemeClr val="tx1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zh-CN" sz="3200" dirty="0">
                <a:latin typeface="Arial Narrow" panose="020B0606020202030204" pitchFamily="34" charset="0"/>
                <a:ea typeface="华文新魏" panose="02010800040101010101" charset="-122"/>
              </a:rPr>
              <a:t> </a:t>
            </a:r>
            <a:r>
              <a:rPr lang="en-US" altLang="zh-CN" sz="3200" dirty="0" smtClean="0">
                <a:latin typeface="Arial Narrow" panose="020B0606020202030204" pitchFamily="34" charset="0"/>
                <a:ea typeface="华文新魏" panose="02010800040101010101" charset="-122"/>
              </a:rPr>
              <a:t>   </a:t>
            </a:r>
            <a:r>
              <a:rPr lang="zh-CN" altLang="zh-CN" sz="3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+ </a:t>
            </a:r>
            <a:r>
              <a:rPr lang="zh-CN" altLang="zh-CN" sz="3200" b="1" dirty="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(that) sb (should) do ...</a:t>
            </a:r>
            <a:endParaRPr lang="zh-CN" altLang="zh-CN" sz="3200" b="1" dirty="0">
              <a:solidFill>
                <a:srgbClr val="FF0000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   </a:t>
            </a:r>
            <a:r>
              <a:rPr lang="zh-CN" sz="3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或是 </a:t>
            </a:r>
            <a:r>
              <a:rPr lang="zh-CN" altLang="zh-CN" sz="3200" b="1" dirty="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charset="-122"/>
              </a:rPr>
              <a:t>(that) sb / sth (should) be done </a:t>
            </a:r>
            <a:endParaRPr lang="zh-CN" altLang="zh-CN" sz="3200" b="1" dirty="0">
              <a:solidFill>
                <a:srgbClr val="FF0000"/>
              </a:solidFill>
              <a:latin typeface="Arial Narrow" panose="020B0606020202030204" pitchFamily="3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727349" y="710039"/>
            <a:ext cx="6737350" cy="179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我们建议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Tom </a:t>
            </a: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去休息一下。</a:t>
            </a:r>
            <a:endParaRPr 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他坚持要我与他同行。</a:t>
            </a:r>
            <a:endParaRPr 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他们要求派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Tom</a:t>
            </a: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去那儿工作。</a:t>
            </a:r>
            <a:endParaRPr 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老师要求作业要及时完成。</a:t>
            </a:r>
            <a:endParaRPr 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45005" y="2503170"/>
            <a:ext cx="78486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We suggested ___________________ .</a:t>
            </a:r>
            <a:endParaRPr lang="zh-CN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45005" y="3136265"/>
            <a:ext cx="85344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He insisted _________________________ .</a:t>
            </a:r>
            <a:endParaRPr lang="zh-CN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945005" y="3810000"/>
            <a:ext cx="8763000" cy="1077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They requested (that) Tom</a:t>
            </a:r>
            <a:r>
              <a:rPr lang="zh-CN" altLang="zh-CN" sz="3200" b="1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_________________________________ </a:t>
            </a:r>
            <a:r>
              <a:rPr lang="zh-CN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</a:t>
            </a:r>
            <a:endParaRPr lang="zh-CN" altLang="zh-CN" sz="3200" b="1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447540" y="2487613"/>
            <a:ext cx="4800600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(that) Tom 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have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 rest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867150" y="3018790"/>
            <a:ext cx="7696200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(that) I </a:t>
            </a:r>
            <a:r>
              <a:rPr lang="zh-CN" altLang="zh-CN" sz="3600" b="1" dirty="0">
                <a:latin typeface="Times New Roman" panose="02020603050405020304" pitchFamily="18" charset="0"/>
                <a:ea typeface="华文新魏" panose="02010800040101010101" charset="-122"/>
              </a:rPr>
              <a:t>(should ) go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with him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044383" y="4239260"/>
            <a:ext cx="8763000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b="1" dirty="0">
                <a:latin typeface="Times New Roman" panose="02020603050405020304" pitchFamily="18" charset="0"/>
                <a:ea typeface="华文新魏" panose="02010800040101010101" charset="-122"/>
              </a:rPr>
              <a:t>(should) be sent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to work there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044700" y="5027295"/>
            <a:ext cx="8763000" cy="1138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The teacher asked (that) our homework</a:t>
            </a:r>
            <a:r>
              <a:rPr lang="zh-CN" altLang="zh-CN" sz="3200" b="1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________________________________</a:t>
            </a:r>
            <a:r>
              <a:rPr lang="zh-CN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_ </a:t>
            </a:r>
            <a:r>
              <a:rPr lang="zh-CN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</a:t>
            </a:r>
            <a:endParaRPr lang="zh-CN" altLang="zh-CN" sz="3600" b="1" dirty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2179320" y="5517515"/>
            <a:ext cx="8763000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(should) be finished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in time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20" grpId="0" autoUpdateAnimBg="0"/>
      <p:bldP spid="645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17270" y="390525"/>
            <a:ext cx="916114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36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wish</a:t>
            </a:r>
            <a:r>
              <a:rPr lang="zh-CN" altLang="en-US" sz="36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之后宾语从句中动词的三种形式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628775" y="1891665"/>
            <a:ext cx="1835150" cy="2252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ish 的宾语从句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390900" y="1693228"/>
            <a:ext cx="7632700" cy="347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与现在事实相反: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一般过去时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 be 用were )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与过去事实相反: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过去完成时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与将来事实相反:</a:t>
            </a: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would/could +V.原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AutoShape 9"/>
          <p:cNvSpPr/>
          <p:nvPr/>
        </p:nvSpPr>
        <p:spPr bwMode="auto">
          <a:xfrm>
            <a:off x="3175000" y="2098675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57150">
            <a:solidFill>
              <a:srgbClr val="FF0000"/>
            </a:solidFill>
            <a:round/>
          </a:ln>
        </p:spPr>
        <p:txBody>
          <a:bodyPr wrap="none" lIns="93600" tIns="46800" rIns="93600" bIns="46800" anchor="ctr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920" y="1283335"/>
            <a:ext cx="8646160" cy="919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 b="1" dirty="0" smtClean="0">
                <a:solidFill>
                  <a:srgbClr val="000000"/>
                </a:solidFill>
              </a:rPr>
              <a:t>I wish I</a:t>
            </a:r>
            <a:r>
              <a:rPr lang="zh-CN" altLang="zh-CN" sz="3600" b="1" dirty="0" smtClean="0">
                <a:solidFill>
                  <a:srgbClr val="9900FF"/>
                </a:solidFill>
              </a:rPr>
              <a:t> 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_____ (be) </a:t>
            </a:r>
            <a:r>
              <a:rPr lang="zh-CN" altLang="zh-CN" sz="3600" b="1" dirty="0" smtClean="0">
                <a:solidFill>
                  <a:srgbClr val="000000"/>
                </a:solidFill>
              </a:rPr>
              <a:t>as tall as Yao Ming.</a:t>
            </a:r>
            <a:endParaRPr lang="zh-CN" altLang="zh-CN" sz="3600" b="1" dirty="0" smtClean="0">
              <a:solidFill>
                <a:srgbClr val="000000"/>
              </a:solidFill>
            </a:endParaRPr>
          </a:p>
        </p:txBody>
      </p:sp>
      <p:pic>
        <p:nvPicPr>
          <p:cNvPr id="41987" name="Picture 3" descr="xin_4cb86dc055ae4af3a0df5705bc4626c1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68980" y="2270125"/>
            <a:ext cx="5654040" cy="4084955"/>
          </a:xfrm>
          <a:noFill/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722048" y="1453501"/>
            <a:ext cx="1728787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66"/>
                </a:solidFill>
              </a:rPr>
              <a:t>were</a:t>
            </a:r>
            <a:endParaRPr lang="zh-CN" altLang="zh-CN" sz="32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7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63750" y="3716338"/>
            <a:ext cx="2400300" cy="2879725"/>
          </a:xfrm>
          <a:noFill/>
        </p:spPr>
      </p:pic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2286000" y="1600200"/>
            <a:ext cx="7239000" cy="1584325"/>
          </a:xfrm>
          <a:prstGeom prst="wedgeRoundRectCallout">
            <a:avLst>
              <a:gd name="adj1" fmla="val -36449"/>
              <a:gd name="adj2" fmla="val 13797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wish/wished I</a:t>
            </a:r>
            <a:r>
              <a:rPr lang="zh-CN" altLang="zh-CN" sz="36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 (have not) 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eaten</a:t>
            </a:r>
            <a:r>
              <a:rPr lang="zh-CN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much watermelon.</a:t>
            </a:r>
            <a:endParaRPr lang="zh-CN" altLang="zh-C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410208" y="1714488"/>
            <a:ext cx="18288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 smtClean="0">
                <a:solidFill>
                  <a:srgbClr val="FF0000"/>
                </a:solidFill>
              </a:rPr>
              <a:t>hadn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’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t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95145" y="518160"/>
            <a:ext cx="8601075" cy="538861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</a:pPr>
            <a:r>
              <a:rPr sz="2800">
                <a:latin typeface="新宋体" panose="02010609030101010101" charset="-122"/>
                <a:ea typeface="新宋体" panose="02010609030101010101" charset="-122"/>
                <a:sym typeface="+mn-ea"/>
              </a:rPr>
              <a:t>陈述语气一般用来讲述事实或提出疑问。常常用于陈述句、疑问句和感叹句。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sz="2800">
                <a:latin typeface="新宋体" panose="02010609030101010101" charset="-122"/>
                <a:ea typeface="新宋体" panose="02010609030101010101" charset="-122"/>
                <a:sym typeface="+mn-ea"/>
              </a:rPr>
              <a:t> </a:t>
            </a:r>
            <a:r>
              <a:rPr sz="2800">
                <a:latin typeface="+mn-lt"/>
                <a:ea typeface="新宋体" panose="02010609030101010101" charset="-122"/>
                <a:cs typeface="+mn-lt"/>
                <a:sym typeface="+mn-ea"/>
              </a:rPr>
              <a:t>  </a:t>
            </a:r>
            <a:r>
              <a:rPr lang="en-US" altLang="zh-CN" sz="2800">
                <a:latin typeface="+mn-lt"/>
                <a:ea typeface="新宋体" panose="02010609030101010101" charset="-122"/>
                <a:cs typeface="+mn-lt"/>
                <a:sym typeface="+mn-ea"/>
              </a:rPr>
              <a:t>e.g. I took a shower after supper.</a:t>
            </a:r>
            <a:endParaRPr lang="en-US" altLang="zh-CN" sz="2800" dirty="0">
              <a:latin typeface="+mn-lt"/>
              <a:ea typeface="新宋体" panose="02010609030101010101" charset="-122"/>
              <a:cs typeface="+mn-lt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latin typeface="+mn-lt"/>
                <a:ea typeface="新宋体" panose="02010609030101010101" charset="-122"/>
                <a:cs typeface="+mn-lt"/>
                <a:sym typeface="+mn-ea"/>
              </a:rPr>
              <a:t>         What are you going to do?</a:t>
            </a:r>
            <a:endParaRPr lang="en-US" altLang="zh-CN" sz="2800" dirty="0">
              <a:latin typeface="+mn-lt"/>
              <a:ea typeface="新宋体" panose="02010609030101010101" charset="-122"/>
              <a:cs typeface="+mn-lt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>
                <a:latin typeface="+mn-lt"/>
                <a:ea typeface="新宋体" panose="02010609030101010101" charset="-122"/>
                <a:cs typeface="+mn-lt"/>
                <a:sym typeface="+mn-ea"/>
              </a:rPr>
              <a:t>         What a beautiful flower!</a:t>
            </a:r>
            <a:endParaRPr lang="en-US" altLang="zh-CN" sz="2800" dirty="0">
              <a:latin typeface="+mn-lt"/>
              <a:ea typeface="新宋体" panose="02010609030101010101" charset="-122"/>
              <a:cs typeface="+mn-lt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祈使语气主要用于祈使句。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   </a:t>
            </a:r>
            <a:r>
              <a:rPr lang="en-US" altLang="zh-CN" sz="2800" dirty="0">
                <a:latin typeface="Calibri" panose="020F0502020204030204" charset="0"/>
                <a:ea typeface="新宋体" panose="02010609030101010101" charset="-122"/>
                <a:cs typeface="Calibri" panose="020F0502020204030204" charset="0"/>
              </a:rPr>
              <a:t>e.g. Get out of here!</a:t>
            </a:r>
            <a:endParaRPr lang="en-US" altLang="zh-CN" sz="2800" dirty="0">
              <a:latin typeface="Calibri" panose="020F0502020204030204" charset="0"/>
              <a:ea typeface="新宋体" panose="02010609030101010101" charset="-122"/>
              <a:cs typeface="Calibri" panose="020F0502020204030204" charset="0"/>
            </a:endParaRPr>
          </a:p>
          <a:p>
            <a:pPr marL="0" indent="0" eaLnBrk="1" hangingPunct="1">
              <a:buNone/>
            </a:pP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48" y="714356"/>
            <a:ext cx="7877175" cy="1754187"/>
          </a:xfrm>
        </p:spPr>
        <p:txBody>
          <a:bodyPr/>
          <a:lstStyle/>
          <a:p>
            <a:pPr algn="l" eaLnBrk="1" hangingPunct="1"/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wish it</a:t>
            </a:r>
            <a:r>
              <a:rPr lang="zh-CN" altLang="zh-CN" sz="3600" b="1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 ( will ) </a:t>
            </a:r>
            <a:r>
              <a:rPr lang="zh-CN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tomorrow. If so, I can stay at home to have a good sleep.</a:t>
            </a:r>
            <a:endParaRPr lang="zh-CN" altLang="zh-CN" sz="3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035" name="Picture 3" descr="4275_110526376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16250" y="2992120"/>
            <a:ext cx="24923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132575" y="811515"/>
            <a:ext cx="1655763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</a:rPr>
              <a:t>would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44037" name="Picture 5" descr="2006911943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3540" y="2992120"/>
            <a:ext cx="2536190" cy="253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7730" y="810578"/>
            <a:ext cx="7877175" cy="1754187"/>
          </a:xfrm>
        </p:spPr>
        <p:txBody>
          <a:bodyPr/>
          <a:lstStyle/>
          <a:p>
            <a:pPr algn="l" eaLnBrk="1" hangingPunct="1"/>
            <a:r>
              <a:rPr lang="zh-CN" altLang="zh-CN" sz="36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wishes he ___________________ ( become ) a scientist some day.</a:t>
            </a:r>
            <a:endParaRPr lang="zh-CN" altLang="zh-CN" sz="36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312025" y="1395716"/>
            <a:ext cx="51816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</a:rPr>
              <a:t>could / would become 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5158105" y="2667000"/>
            <a:ext cx="4766945" cy="3962400"/>
          </a:xfrm>
          <a:prstGeom prst="cloudCallout">
            <a:avLst>
              <a:gd name="adj1" fmla="val -68125"/>
              <a:gd name="adj2" fmla="val 802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endParaRPr lang="zh-CN" altLang="zh-CN" sz="4000" b="1">
              <a:latin typeface="Arial Black" panose="020B0A04020102020204" pitchFamily="34" charset="0"/>
              <a:ea typeface="华文行楷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94400" y="3380740"/>
            <a:ext cx="2767965" cy="2174875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8237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虚拟语气在状语从句中的用法</a:t>
            </a:r>
            <a:endParaRPr lang="zh-CN" altLang="zh-CN" sz="40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398905" y="2319655"/>
            <a:ext cx="2362200" cy="297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as if /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as though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似乎，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好像</a:t>
            </a:r>
            <a:endParaRPr lang="zh-CN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3456305" y="2319655"/>
            <a:ext cx="7632700" cy="327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与现在事实相反: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一般过去时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 be 用were )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与过去事实相反: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过去完成时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与将来事实相反: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would/could + V.原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(了解)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AutoShape 9"/>
          <p:cNvSpPr/>
          <p:nvPr/>
        </p:nvSpPr>
        <p:spPr bwMode="auto">
          <a:xfrm>
            <a:off x="3456305" y="2440305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57150">
            <a:solidFill>
              <a:srgbClr val="FF0000"/>
            </a:solidFill>
            <a:round/>
          </a:ln>
        </p:spPr>
        <p:txBody>
          <a:bodyPr wrap="none" lIns="93600" tIns="46800" rIns="93600" bIns="46800" anchor="ctr">
            <a:spAutoFit/>
          </a:bodyPr>
          <a:p>
            <a:endParaRPr lang="zh-CN" altLang="en-US"/>
          </a:p>
        </p:txBody>
      </p: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1752600" y="5292725"/>
            <a:ext cx="5791200" cy="7372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ish 的宾语从句相似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98905" y="1174750"/>
            <a:ext cx="8992235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方式状语从句中的用法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  <p:bldP spid="47109" grpId="0" animBg="1"/>
      <p:bldP spid="47107" grpId="1"/>
      <p:bldP spid="47108" grpId="1"/>
      <p:bldP spid="47109" grpId="1" animBg="1"/>
      <p:bldP spid="47111" grpId="0"/>
      <p:bldP spid="47111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555" y="1586221"/>
            <a:ext cx="8569325" cy="6858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He behaves as if he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own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ed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house.</a:t>
            </a:r>
            <a:endParaRPr lang="zh-CN" altLang="zh-CN" sz="28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962176" y="760400"/>
            <a:ext cx="7920038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1). </a:t>
            </a:r>
            <a:r>
              <a:rPr 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从句的动作与主句动作同时发生 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可以理解成与现在事实相反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027269" y="2097082"/>
            <a:ext cx="8569325" cy="617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He behaves as if he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were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owner of the house.</a:t>
            </a:r>
            <a:endParaRPr lang="zh-CN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05000" y="2689226"/>
            <a:ext cx="7920038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2). 从句的动作发生在主句动作之前 (可以理解成与过去事实相反)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81200" y="3543309"/>
            <a:ext cx="8153400" cy="1171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She talked about Rome as though she</a:t>
            </a: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had </a:t>
            </a:r>
            <a:r>
              <a:rPr lang="zh-CN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be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en</a:t>
            </a:r>
            <a:r>
              <a:rPr lang="zh-CN" altLang="zh-CN" sz="2800" kern="0" dirty="0"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zh-CN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there herself.</a:t>
            </a:r>
            <a:endParaRPr lang="zh-CN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952596" y="4689490"/>
            <a:ext cx="7920038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3). 从句的动作发生在主句动作之后 (可以理解成与将来事实相反)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924080" y="5619769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He coughed (咳嗽) twice as if someone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would come</a:t>
            </a:r>
            <a:r>
              <a:rPr lang="zh-CN" altLang="zh-CN" sz="2800" dirty="0">
                <a:latin typeface="Times New Roman" panose="02020603050405020304" pitchFamily="18" charset="0"/>
              </a:rPr>
              <a:t>. </a:t>
            </a:r>
            <a:endParaRPr lang="zh-CN" altLang="en-US" sz="28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ldLvl="0" animBg="1"/>
      <p:bldP spid="75783" grpId="0"/>
      <p:bldP spid="75784" grpId="0" bldLvl="0" animBg="1"/>
      <p:bldP spid="10" grpId="0"/>
      <p:bldP spid="11" grpId="0" bldLvl="0" animBg="1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090" y="452755"/>
            <a:ext cx="384429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P46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400" y="1160780"/>
            <a:ext cx="10808970" cy="2675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if/ as though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引导的从句，既可以用陈述语气，表示事实或实现的可能性比较大；也可以用虚拟语气，表示不符合事实或与事实相反的情况。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talks as if he is drunk. 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事实，陈述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 behaves as if nothing had occured.(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与过去事实相反，虚拟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8237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虚拟语气在状语从句中的用法</a:t>
            </a:r>
            <a:endParaRPr lang="zh-CN" altLang="zh-CN" sz="40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511935" y="2271395"/>
            <a:ext cx="2362200" cy="2973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so that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 order that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4003040" y="2533650"/>
            <a:ext cx="7632700" cy="2115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can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may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should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will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could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might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would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+ V.原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(以便；为了)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1398905" y="4649470"/>
            <a:ext cx="8992235" cy="732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 go to bed early so that I can have a good sleep.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98905" y="1174750"/>
            <a:ext cx="8992235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状语从句中的用法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3285" y="318770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+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7107" grpId="0"/>
      <p:bldP spid="47107" grpId="1"/>
      <p:bldP spid="3" grpId="0"/>
      <p:bldP spid="3" grpId="1"/>
      <p:bldP spid="47108" grpId="0"/>
      <p:bldP spid="47108" grpId="1"/>
      <p:bldP spid="47111" grpId="0"/>
      <p:bldP spid="47111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8237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虚拟语气在状语从句中的用法</a:t>
            </a:r>
            <a:endParaRPr lang="zh-CN" altLang="zh-CN" sz="40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804545" y="2552065"/>
            <a:ext cx="2715895" cy="1532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lest, for fear, in case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4067175" y="2984500"/>
            <a:ext cx="7632700" cy="1513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should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+ V.原</a:t>
            </a:r>
            <a:r>
              <a:rPr 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(免得，以免，以防，唯恐)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1398905" y="4649470"/>
            <a:ext cx="8992235" cy="732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He took an umbrella lest it should rain. 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98905" y="1174750"/>
            <a:ext cx="8992235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状语从句中的用法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3285" y="318770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+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7" grpId="1"/>
      <p:bldP spid="3" grpId="0"/>
      <p:bldP spid="3" grpId="1"/>
      <p:bldP spid="47108" grpId="0"/>
      <p:bldP spid="47108" grpId="1"/>
      <p:bldP spid="47111" grpId="0"/>
      <p:bldP spid="4711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8237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虚拟语气在状语从句中的用法</a:t>
            </a:r>
            <a:endParaRPr lang="zh-CN" altLang="zh-CN" sz="40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35330" y="2308225"/>
            <a:ext cx="5158740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even if/ even though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虚拟</a:t>
            </a:r>
            <a:endParaRPr lang="zh-CN" altLang="en-US" sz="36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1908810" y="3168015"/>
            <a:ext cx="1047115" cy="732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尽管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98905" y="1174750"/>
            <a:ext cx="8992235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让步状语从句中的用法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94070" y="2386965"/>
            <a:ext cx="7632700" cy="1513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等同于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引导的虚拟情况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1420" y="4299585"/>
            <a:ext cx="10325735" cy="140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Even if I had the talent to play tennis I couldn't stand the pressure.</a:t>
            </a:r>
            <a:endParaRPr lang="zh-CN" altLang="en-US" sz="2400" b="1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即使我有打网球的天资，我也承受不了那种压力。</a:t>
            </a:r>
            <a:endParaRPr lang="zh-CN" altLang="en-US" sz="2400" b="1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7" grpId="1"/>
      <p:bldP spid="47111" grpId="0"/>
      <p:bldP spid="47111" grpId="1"/>
      <p:bldP spid="4" grpId="0"/>
      <p:bldP spid="4" grpId="1"/>
      <p:bldP spid="5" grpId="0"/>
      <p:bldP spid="5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82375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四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虚拟语气特殊句型与固定句式</a:t>
            </a:r>
            <a:r>
              <a:rPr lang="zh-CN" altLang="zh-CN" sz="4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:</a:t>
            </a:r>
            <a:endParaRPr lang="zh-CN" altLang="zh-CN" sz="4000" b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4" name="Picture 4" descr="图片9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5025" y="5410200"/>
            <a:ext cx="9429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524000" y="1905000"/>
            <a:ext cx="5545138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1. 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would rather 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3600" y="2590800"/>
            <a:ext cx="26670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宁愿，但愿 </a:t>
            </a:r>
            <a:endParaRPr 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995863" y="1054100"/>
            <a:ext cx="26670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sb did  …</a:t>
            </a:r>
            <a:endParaRPr lang="zh-CN" altLang="zh-CN" sz="32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738942" y="1071546"/>
            <a:ext cx="316709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与现在或将来情况相反</a:t>
            </a:r>
            <a:endParaRPr lang="zh-CN" altLang="zh-CN" sz="3600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027613" y="2849563"/>
            <a:ext cx="33528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sb had done … </a:t>
            </a:r>
            <a:endParaRPr lang="zh-CN" altLang="zh-CN" sz="32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696200" y="2903599"/>
            <a:ext cx="2971800" cy="523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与过去情况相反</a:t>
            </a:r>
            <a:endParaRPr 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524000" y="3886200"/>
            <a:ext cx="876300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I would rather you </a:t>
            </a:r>
            <a:r>
              <a:rPr lang="zh-CN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returned</a:t>
            </a:r>
            <a:r>
              <a:rPr lang="zh-CN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me my money now.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6050" y="5334000"/>
            <a:ext cx="8642350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I would rather we  </a:t>
            </a:r>
            <a:r>
              <a:rPr lang="zh-CN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hadn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’ </a:t>
            </a:r>
            <a:r>
              <a:rPr lang="zh-CN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t told</a:t>
            </a:r>
            <a:r>
              <a:rPr lang="zh-CN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her the bad news.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524000" y="4648200"/>
            <a:ext cx="7745413" cy="584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I would rather you </a:t>
            </a:r>
            <a:r>
              <a:rPr lang="zh-CN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came</a:t>
            </a:r>
            <a:r>
              <a:rPr lang="zh-CN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tomorrow.</a:t>
            </a:r>
            <a:endParaRPr lang="zh-CN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2" name="AutoShape 6"/>
          <p:cNvSpPr/>
          <p:nvPr/>
        </p:nvSpPr>
        <p:spPr bwMode="auto">
          <a:xfrm>
            <a:off x="4800600" y="1275715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3600" tIns="46800" rIns="93600" bIns="46800" anchor="ctr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7" grpId="0"/>
      <p:bldP spid="46088" grpId="0"/>
      <p:bldP spid="46089" grpId="0"/>
      <p:bldP spid="46090" grpId="0"/>
      <p:bldP spid="46091" grpId="0"/>
      <p:bldP spid="2" grpId="0" animBg="1"/>
      <p:bldP spid="46085" grpId="1"/>
      <p:bldP spid="46087" grpId="1"/>
      <p:bldP spid="46088" grpId="1"/>
      <p:bldP spid="46089" grpId="1"/>
      <p:bldP spid="46090" grpId="1"/>
      <p:bldP spid="46091" grpId="1"/>
      <p:bldP spid="2" grpId="1" animBg="1"/>
      <p:bldP spid="46092" grpId="0"/>
      <p:bldP spid="46092" grpId="1"/>
      <p:bldP spid="46094" grpId="0"/>
      <p:bldP spid="46094" grpId="1"/>
      <p:bldP spid="46093" grpId="0"/>
      <p:bldP spid="46093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73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I’d rather you </a:t>
            </a:r>
            <a:r>
              <a:rPr lang="en-US" altLang="zh-CN" sz="32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          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 make any comment on the issue for the time being.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A. don’t				B. didn't	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C. wouldn't			    D. shouldn't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5791200" y="2406650"/>
            <a:ext cx="411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B</a:t>
            </a:r>
            <a:endParaRPr lang="en-US" altLang="zh-CN" sz="36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charRg st="1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charRg st="1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charRg st="11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charRg st="11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uiExpand="1" build="p"/>
      <p:bldP spid="573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4518978" y="1871345"/>
            <a:ext cx="3154045" cy="11861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第二章</a:t>
            </a:r>
            <a:endParaRPr lang="zh-CN" altLang="en-US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什么是虚拟语气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52596" y="857232"/>
            <a:ext cx="8229600" cy="6462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3. It is (high / about ) time 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3600" b="1" dirty="0">
                <a:solidFill>
                  <a:srgbClr val="FF0000"/>
                </a:solidFill>
              </a:rPr>
              <a:t>    </a:t>
            </a:r>
            <a:r>
              <a:rPr lang="zh-CN" altLang="zh-CN" sz="3600" b="1" dirty="0">
                <a:solidFill>
                  <a:schemeClr val="tx1"/>
                </a:solidFill>
              </a:rPr>
              <a:t>(that)  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zh-CN" altLang="zh-CN" sz="36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</a:rPr>
              <a:t>“</a:t>
            </a:r>
            <a:r>
              <a:rPr lang="zh-CN" sz="3600" b="1" dirty="0">
                <a:solidFill>
                  <a:schemeClr val="tx1"/>
                </a:solidFill>
              </a:rPr>
              <a:t>是时候</a:t>
            </a:r>
            <a:r>
              <a:rPr lang="zh-CN" altLang="zh-CN" sz="3600" b="1" dirty="0">
                <a:solidFill>
                  <a:schemeClr val="tx1"/>
                </a:solidFill>
              </a:rPr>
              <a:t>…... (</a:t>
            </a:r>
            <a:r>
              <a:rPr lang="zh-CN" sz="3600" b="1" dirty="0">
                <a:solidFill>
                  <a:schemeClr val="tx1"/>
                </a:solidFill>
              </a:rPr>
              <a:t>做某事</a:t>
            </a:r>
            <a:r>
              <a:rPr lang="zh-CN" altLang="zh-CN" sz="3600" b="1" dirty="0">
                <a:solidFill>
                  <a:schemeClr val="tx1"/>
                </a:solidFill>
              </a:rPr>
              <a:t>)”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zh-CN" sz="3600" b="1" dirty="0"/>
              <a:t> </a:t>
            </a:r>
            <a:r>
              <a:rPr lang="zh-CN" sz="3600" b="1" dirty="0"/>
              <a:t>注意</a:t>
            </a:r>
            <a:r>
              <a:rPr lang="zh-CN" altLang="zh-CN" sz="3600" b="1" dirty="0"/>
              <a:t>: </a:t>
            </a:r>
            <a:r>
              <a:rPr lang="zh-CN" altLang="zh-CN" sz="3600" b="1" dirty="0">
                <a:solidFill>
                  <a:srgbClr val="0000FF"/>
                </a:solidFill>
              </a:rPr>
              <a:t>should</a:t>
            </a:r>
            <a:r>
              <a:rPr lang="zh-CN" sz="3600" b="1" dirty="0"/>
              <a:t>不能省略．</a:t>
            </a:r>
            <a:endParaRPr lang="zh-CN" sz="3600" b="1" dirty="0"/>
          </a:p>
          <a:p>
            <a:pPr marL="457200" indent="-457200">
              <a:spcBef>
                <a:spcPct val="50000"/>
              </a:spcBef>
            </a:pPr>
            <a:endParaRPr lang="zh-CN" altLang="zh-CN" sz="3600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zh-CN" altLang="zh-CN" sz="3600" b="1" dirty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671310" y="6811963"/>
            <a:ext cx="551815" cy="218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none">
            <a:spAutoFit/>
          </a:bodyPr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9156" name="AutoShape 4"/>
          <p:cNvSpPr/>
          <p:nvPr/>
        </p:nvSpPr>
        <p:spPr bwMode="auto">
          <a:xfrm>
            <a:off x="3816350" y="1771651"/>
            <a:ext cx="71438" cy="1800225"/>
          </a:xfrm>
          <a:prstGeom prst="leftBrace">
            <a:avLst>
              <a:gd name="adj1" fmla="val 209999"/>
              <a:gd name="adj2" fmla="val 50000"/>
            </a:avLst>
          </a:prstGeom>
          <a:noFill/>
          <a:ln w="38100">
            <a:solidFill>
              <a:srgbClr val="008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824288" y="1501766"/>
            <a:ext cx="15925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sb did 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914775" y="3073402"/>
            <a:ext cx="3554413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sb should do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图片013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82165" y="857250"/>
            <a:ext cx="773684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024034" y="857232"/>
            <a:ext cx="8110566" cy="5754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sz="3200" b="1" dirty="0">
                <a:solidFill>
                  <a:schemeClr val="tx1"/>
                </a:solidFill>
              </a:rPr>
              <a:t>是时候采取措施来保护环境了。</a:t>
            </a:r>
            <a:endParaRPr lang="zh-CN" sz="3200" b="1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( high / about ) time that we 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/ should take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measures to protect the environment.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sz="3200" b="1" dirty="0">
                <a:solidFill>
                  <a:schemeClr val="tx1"/>
                </a:solidFill>
              </a:rPr>
              <a:t>你该走了。</a:t>
            </a:r>
            <a:endParaRPr lang="zh-CN" sz="3200" b="1" dirty="0">
              <a:solidFill>
                <a:schemeClr val="tx1"/>
              </a:solidFill>
            </a:endParaRP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zh-CN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 / about) time that you 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went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zh-CN" altLang="zh-CN" sz="3600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zh-CN" altLang="zh-CN" sz="3600" b="1" dirty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71310" y="6811963"/>
            <a:ext cx="551815" cy="218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none">
            <a:spAutoFit/>
          </a:bodyPr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图片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3325" y="-449263"/>
            <a:ext cx="9745663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828800" y="1066800"/>
            <a:ext cx="7239000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. If only …   !        </a:t>
            </a:r>
            <a:r>
              <a:rPr 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要是</a:t>
            </a:r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就好了</a:t>
            </a:r>
            <a:endParaRPr lang="zh-CN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752600" y="2286000"/>
            <a:ext cx="1835150" cy="81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only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92475" y="1849438"/>
            <a:ext cx="7632700" cy="1717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600" tIns="46800" rIns="93600" bIns="46800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与现在事实相反</a:t>
            </a:r>
            <a:r>
              <a: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一般过去时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 be </a:t>
            </a:r>
            <a:r>
              <a:rPr 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用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were )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50000"/>
              </a:spcBef>
            </a:pPr>
            <a:r>
              <a:rPr 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与过去事实相反</a:t>
            </a:r>
            <a:r>
              <a:rPr lang="zh-CN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过去完成时</a:t>
            </a:r>
            <a:endParaRPr 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6" name="AutoShape 6"/>
          <p:cNvSpPr/>
          <p:nvPr/>
        </p:nvSpPr>
        <p:spPr bwMode="auto">
          <a:xfrm>
            <a:off x="3200400" y="2528657"/>
            <a:ext cx="152400" cy="429086"/>
          </a:xfrm>
          <a:prstGeom prst="leftBrace">
            <a:avLst>
              <a:gd name="adj1" fmla="val 66667"/>
              <a:gd name="adj2" fmla="val 50000"/>
            </a:avLst>
          </a:prstGeom>
          <a:noFill/>
          <a:ln w="57150">
            <a:solidFill>
              <a:srgbClr val="FF0000"/>
            </a:solidFill>
            <a:round/>
          </a:ln>
        </p:spPr>
        <p:txBody>
          <a:bodyPr lIns="93600" tIns="46800" rIns="936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51207" name="Picture 7" descr="图片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5025" y="5410200"/>
            <a:ext cx="9429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752600" y="3886200"/>
            <a:ext cx="8153400" cy="189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only it 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stopped</a:t>
            </a:r>
            <a:r>
              <a:rPr lang="zh-CN" altLang="zh-CN" sz="36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raining now!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only we 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had followed</a:t>
            </a:r>
            <a:r>
              <a:rPr lang="zh-CN" altLang="zh-CN" sz="36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your advice!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实战练习 </a:t>
            </a:r>
            <a:endParaRPr lang="en-US" altLang="zh-CN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63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67205" y="1196975"/>
            <a:ext cx="8416290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If only the committee</a:t>
            </a:r>
            <a:r>
              <a:rPr lang="en-US" altLang="zh-CN" sz="28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               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the regulations and put them into effect as soon as possible.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A. approve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B. can approve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C. will approve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	D. would approve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6324" name="Text Box 4"/>
          <p:cNvSpPr txBox="1"/>
          <p:nvPr/>
        </p:nvSpPr>
        <p:spPr>
          <a:xfrm>
            <a:off x="7202488" y="2406650"/>
            <a:ext cx="411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D</a:t>
            </a:r>
            <a:endParaRPr lang="en-US" altLang="zh-CN" sz="36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charRg st="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charRg st="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charRg st="12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5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charRg st="15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charRg st="15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/>
      <p:bldP spid="563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总结</a:t>
            </a:r>
            <a:endParaRPr lang="zh-CN" altLang="en-US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813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75460" y="699135"/>
            <a:ext cx="8528050" cy="49530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与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现在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情况相反的时候，谓语动词用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过去时！</a:t>
            </a:r>
            <a:endParaRPr lang="zh-CN" altLang="en-US" sz="2800" dirty="0">
              <a:solidFill>
                <a:srgbClr val="FF33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与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过去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情况相反的时候，谓语动词用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had + 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过去分词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形式！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/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主句中如果出现有表示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命令，提议，要求，意志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方面的词时，一定要警觉！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99%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的可能性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就是要考虚拟语气！一般考的就是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“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should + </a:t>
            </a:r>
            <a:r>
              <a:rPr lang="zh-CN" altLang="en-US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动词原形”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这一形式，往往在“动词原形”中考被动语态，在正确选项中往往把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should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省略掉，而成</a:t>
            </a:r>
            <a:r>
              <a:rPr lang="en-US" altLang="zh-CN" sz="2800" dirty="0">
                <a:solidFill>
                  <a:srgbClr val="FF3300"/>
                </a:solidFill>
                <a:latin typeface="新宋体" panose="02010609030101010101" charset="-122"/>
                <a:ea typeface="新宋体" panose="02010609030101010101" charset="-122"/>
              </a:rPr>
              <a:t>be done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的形式，要特别注意这一点！！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813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8131">
                                            <p:txEl>
                                              <p:charRg st="2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8131">
                                            <p:txEl>
                                              <p:charRg st="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38282" y="2500306"/>
            <a:ext cx="4419600" cy="8382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zh-CN" sz="3600" b="1" kern="12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1. </a:t>
            </a:r>
            <a:r>
              <a:rPr lang="zh-CN" sz="3600" b="1" dirty="0" smtClean="0">
                <a:ea typeface="华文彩云" panose="02010800040101010101" pitchFamily="2" charset="-122"/>
              </a:rPr>
              <a:t>判断</a:t>
            </a:r>
            <a:r>
              <a:rPr lang="zh-CN" altLang="zh-CN" sz="3600" b="1" kern="1200" dirty="0" smtClean="0">
                <a:latin typeface="Times New Roman" panose="02020603050405020304" pitchFamily="18" charset="0"/>
                <a:ea typeface="华文彩云" panose="02010800040101010101" pitchFamily="2" charset="-122"/>
              </a:rPr>
              <a:t>是否</a:t>
            </a:r>
            <a:r>
              <a:rPr lang="zh-CN" sz="3600" b="1" dirty="0" smtClean="0">
                <a:ea typeface="华文彩云" panose="02010800040101010101" pitchFamily="2" charset="-122"/>
              </a:rPr>
              <a:t>虚拟</a:t>
            </a:r>
            <a:endParaRPr lang="zh-CN" sz="3600" b="1" dirty="0" smtClean="0">
              <a:ea typeface="华文彩云" panose="02010800040101010101" pitchFamily="2" charset="-122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953000" y="3354173"/>
            <a:ext cx="4800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indent="-609600" eaLnBrk="1" hangingPunct="1">
              <a:spcBef>
                <a:spcPct val="20000"/>
              </a:spcBef>
              <a:buClr>
                <a:srgbClr val="FEB80A"/>
              </a:buClr>
              <a:buSzPct val="95000"/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2. 判断虚拟类型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343152" y="4640057"/>
            <a:ext cx="4038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彩云" panose="02010800040101010101" pitchFamily="2" charset="-122"/>
              </a:rPr>
              <a:t>3. 判断虚拟时间</a:t>
            </a:r>
            <a:endParaRPr lang="zh-CN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93189" name="WordArt 5" descr="窄竖线"/>
          <p:cNvSpPr>
            <a:spLocks noChangeArrowheads="1" noChangeShapeType="1"/>
          </p:cNvSpPr>
          <p:nvPr/>
        </p:nvSpPr>
        <p:spPr bwMode="auto">
          <a:xfrm>
            <a:off x="6858000" y="5184806"/>
            <a:ext cx="2595586" cy="95883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000000"/>
                  </a:solidFill>
                  <a:round/>
                </a:ln>
                <a:blipFill dpi="0" rotWithShape="0">
                  <a:blip r:embed="rId1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Pass!</a:t>
            </a:r>
            <a:endParaRPr lang="zh-CN" altLang="en-US" sz="3600" kern="10" dirty="0">
              <a:ln w="12700">
                <a:solidFill>
                  <a:srgbClr val="000000"/>
                </a:solidFill>
                <a:round/>
              </a:ln>
              <a:blipFill dpi="0" rotWithShape="0">
                <a:blip r:embed="rId1"/>
                <a:srcRect/>
                <a:tile tx="0" ty="0" sx="100000" sy="100000" flip="none" algn="tl"/>
              </a:blipFill>
              <a:effectLst>
                <a:outerShdw dist="45791" dir="2021404" algn="ctr" rotWithShape="0">
                  <a:srgbClr val="80808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3190" name="Picture 6" descr="gif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9587" y="5464195"/>
            <a:ext cx="4349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1" name="Picture 7" descr="gif0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357562"/>
            <a:ext cx="152875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2" name="Picture 8" descr="gif04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4183072"/>
            <a:ext cx="82232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WordArt 9"/>
          <p:cNvSpPr>
            <a:spLocks noChangeArrowheads="1" noChangeShapeType="1"/>
          </p:cNvSpPr>
          <p:nvPr/>
        </p:nvSpPr>
        <p:spPr bwMode="auto">
          <a:xfrm>
            <a:off x="6596066" y="2071678"/>
            <a:ext cx="3571900" cy="71438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endParaRPr lang="zh-CN" altLang="en-US" sz="3600" kern="10" dirty="0">
              <a:ln w="9525">
                <a:solidFill>
                  <a:srgbClr val="CC99FF"/>
                </a:solidFill>
                <a:round/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8342" y="1182184"/>
            <a:ext cx="4857784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虚拟语气的解题对策</a:t>
            </a:r>
            <a:endParaRPr lang="zh-CN" altLang="en-US" sz="40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 build="p"/>
      <p:bldP spid="93187" grpId="0" autoUpdateAnimBg="0"/>
      <p:bldP spid="93188" grpId="0" autoUpdateAnimBg="0"/>
      <p:bldP spid="93189" grpId="0" animBg="1"/>
      <p:bldP spid="5325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1952625" y="601962"/>
            <a:ext cx="866775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FF0000"/>
                </a:solidFill>
              </a:rPr>
              <a:t> Fill in the blanks with the verbs given in brackets, paying special attention to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subjunctive </a:t>
            </a:r>
            <a:r>
              <a:rPr lang="en-US" altLang="zh-CN" sz="2000" dirty="0">
                <a:solidFill>
                  <a:srgbClr val="FF0000"/>
                </a:solidFill>
              </a:rPr>
              <a:t>mood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5300" name="Rectangle 24"/>
          <p:cNvSpPr>
            <a:spLocks noChangeArrowheads="1"/>
          </p:cNvSpPr>
          <p:nvPr/>
        </p:nvSpPr>
        <p:spPr bwMode="auto">
          <a:xfrm>
            <a:off x="1909794" y="1571612"/>
            <a:ext cx="8686800" cy="68624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1) If I were you, I ( accept ) _______________ the job.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2) If they were here tomorrow, the problem (solve) _______________.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3) Luckily I was wearing a seat belt. If I hadn’t been </a:t>
            </a:r>
            <a:r>
              <a:rPr lang="en-US" altLang="zh-CN" sz="2000" dirty="0" smtClean="0">
                <a:solidFill>
                  <a:schemeClr val="tx1"/>
                </a:solidFill>
              </a:rPr>
              <a:t>wearing </a:t>
            </a:r>
            <a:r>
              <a:rPr lang="en-US" altLang="zh-CN" sz="2000" dirty="0">
                <a:solidFill>
                  <a:schemeClr val="tx1"/>
                </a:solidFill>
              </a:rPr>
              <a:t>one, I (injure</a:t>
            </a:r>
            <a:r>
              <a:rPr lang="en-US" altLang="zh-CN" sz="2000" dirty="0" smtClean="0">
                <a:solidFill>
                  <a:schemeClr val="tx1"/>
                </a:solidFill>
              </a:rPr>
              <a:t>) _____________________________________________ </a:t>
            </a:r>
            <a:r>
              <a:rPr lang="en-US" altLang="zh-CN" sz="2000" dirty="0">
                <a:solidFill>
                  <a:schemeClr val="tx1"/>
                </a:solidFill>
              </a:rPr>
              <a:t>seriously.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4) Were it for their help, we (not overcome) _______________________ </a:t>
            </a:r>
            <a:r>
              <a:rPr lang="en-US" altLang="zh-CN" sz="2000" dirty="0" smtClean="0">
                <a:solidFill>
                  <a:schemeClr val="tx1"/>
                </a:solidFill>
              </a:rPr>
              <a:t>the </a:t>
            </a:r>
            <a:r>
              <a:rPr lang="en-US" altLang="zh-CN" sz="2000" dirty="0">
                <a:solidFill>
                  <a:schemeClr val="tx1"/>
                </a:solidFill>
              </a:rPr>
              <a:t>difficulties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5) If we hadn’t got everything ready by now, we (have) ____________ a terrible time tomorrow.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6) He works with such enthusiasm as if he never (know) _______ fatigue (</a:t>
            </a:r>
            <a:r>
              <a:rPr lang="zh-CN" altLang="en-US" sz="2000" dirty="0" smtClean="0">
                <a:solidFill>
                  <a:schemeClr val="tx1"/>
                </a:solidFill>
              </a:rPr>
              <a:t>疲倦</a:t>
            </a:r>
            <a:r>
              <a:rPr lang="en-US" altLang="zh-CN" sz="2000" dirty="0" smtClean="0">
                <a:solidFill>
                  <a:schemeClr val="tx1"/>
                </a:solidFill>
              </a:rPr>
              <a:t>).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7) He wouldn’t have been saved even if he (send) ______________ to hospital at once.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167306" y="1538575"/>
            <a:ext cx="1884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accept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610438" y="1967203"/>
            <a:ext cx="22491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be solved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952625" y="2681605"/>
            <a:ext cx="82511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/ should / could / might have been injured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720913" y="3055935"/>
            <a:ext cx="34874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not have overcome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8057467" y="3824591"/>
            <a:ext cx="16649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would have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8382016" y="4572008"/>
            <a:ext cx="8775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knew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7614829" y="5324789"/>
            <a:ext cx="196151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had been sent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  <p:bldP spid="33820" grpId="0"/>
      <p:bldP spid="33822" grpId="0"/>
      <p:bldP spid="16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4"/>
          <p:cNvSpPr>
            <a:spLocks noChangeArrowheads="1"/>
          </p:cNvSpPr>
          <p:nvPr/>
        </p:nvSpPr>
        <p:spPr bwMode="auto">
          <a:xfrm>
            <a:off x="1870998" y="346055"/>
            <a:ext cx="8686800" cy="841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en-US" altLang="zh-CN" sz="2000" dirty="0">
                <a:solidFill>
                  <a:schemeClr val="tx1"/>
                </a:solidFill>
              </a:rPr>
              <a:t>) If only I (take) __________ your advice at that time</a:t>
            </a:r>
            <a:r>
              <a:rPr lang="en-US" altLang="zh-CN" sz="2000" dirty="0" smtClean="0">
                <a:solidFill>
                  <a:schemeClr val="tx1"/>
                </a:solidFill>
              </a:rPr>
              <a:t>!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9) We wish that people everywhere (show) ________ more concern for the 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</a:rPr>
              <a:t>    environment around them.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10) Modern business and industry demand that every manager (know)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______________ much about economic management.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11) It is desired that this rule (obey) ___________________ by everyone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working here.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12) It is a great pity that he (be) ___________ so stubborn (</a:t>
            </a:r>
            <a:r>
              <a:rPr lang="zh-CN" altLang="en-US" sz="2000" dirty="0" smtClean="0">
                <a:solidFill>
                  <a:schemeClr val="tx1"/>
                </a:solidFill>
              </a:rPr>
              <a:t>顽固</a:t>
            </a:r>
            <a:r>
              <a:rPr lang="en-US" altLang="zh-CN" sz="2000" dirty="0" smtClean="0">
                <a:solidFill>
                  <a:schemeClr val="tx1"/>
                </a:solidFill>
              </a:rPr>
              <a:t>).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13) It is high time that you (learn) ______________ English and computer well.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14) I would rather that Mr. Williams (make) ___________ the speech at the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conference instead of the dean that day.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15) He would sooner you (not see) __________ him any more in the future.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757930" y="775970"/>
            <a:ext cx="21850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had taken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00220" y="1203311"/>
            <a:ext cx="114871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showed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71064" y="2417757"/>
            <a:ext cx="20383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(should) know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42964" y="2884786"/>
            <a:ext cx="262191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(should) be obeyed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442898" y="3742042"/>
            <a:ext cx="163131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(should) be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600711" y="4170670"/>
            <a:ext cx="217995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learned / learnt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52294" y="4976813"/>
            <a:ext cx="14617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had made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4430" y="5846781"/>
            <a:ext cx="15716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did not see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7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单击此处输入你的副标题，文字是您思想的提炼，请尽量言简意赅的阐述观点，以便观者可以准确理解您所传达的信息。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Autofit/>
          </a:bodyPr>
          <a:p>
            <a:pPr eaLnBrk="1" hangingPunct="1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II.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什么是虚拟语气？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1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955165" y="1280795"/>
            <a:ext cx="8977630" cy="45720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/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虚拟语气是一种特殊的动词形式，表示说话人所说的话</a:t>
            </a:r>
            <a:r>
              <a:rPr lang="zh-CN" altLang="en-US" sz="2600" dirty="0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不是事实</a:t>
            </a:r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，而是</a:t>
            </a:r>
            <a:r>
              <a:rPr lang="zh-CN" altLang="en-US" sz="2600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想象、假设、建议、打算、意见、愿望、怀疑、推测、喜悦</a:t>
            </a:r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等等。</a:t>
            </a:r>
            <a:endParaRPr lang="zh-CN" altLang="en-US" sz="26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sz="2400" smtClean="0">
                <a:sym typeface="+mn-ea"/>
              </a:rPr>
              <a:t>一是用来表示说话人所说的话不是一个事实，而是一种假设、猜测、怀疑等</a:t>
            </a:r>
            <a:r>
              <a:rPr altLang="zh-CN" sz="2400" smtClean="0">
                <a:sym typeface="+mn-ea"/>
              </a:rPr>
              <a:t>(</a:t>
            </a:r>
            <a:r>
              <a:rPr sz="2400" smtClean="0">
                <a:sym typeface="+mn-ea"/>
              </a:rPr>
              <a:t>常用在</a:t>
            </a:r>
            <a:r>
              <a:rPr sz="2400" smtClean="0">
                <a:solidFill>
                  <a:srgbClr val="FF3300"/>
                </a:solidFill>
                <a:sym typeface="+mn-ea"/>
              </a:rPr>
              <a:t>条件</a:t>
            </a:r>
            <a:r>
              <a:rPr sz="2400" smtClean="0">
                <a:sym typeface="+mn-ea"/>
              </a:rPr>
              <a:t>状语从句中或</a:t>
            </a:r>
            <a:r>
              <a:rPr sz="2400" smtClean="0">
                <a:solidFill>
                  <a:srgbClr val="FF3300"/>
                </a:solidFill>
                <a:sym typeface="+mn-ea"/>
              </a:rPr>
              <a:t>让步</a:t>
            </a:r>
            <a:r>
              <a:rPr sz="2400" smtClean="0">
                <a:sym typeface="+mn-ea"/>
              </a:rPr>
              <a:t>状语从句中</a:t>
            </a:r>
            <a:r>
              <a:rPr altLang="zh-CN" sz="2400" smtClean="0">
                <a:sym typeface="+mn-ea"/>
              </a:rPr>
              <a:t>)</a:t>
            </a:r>
            <a:r>
              <a:rPr sz="2400" smtClean="0">
                <a:sym typeface="+mn-ea"/>
              </a:rPr>
              <a:t>；</a:t>
            </a:r>
            <a:endParaRPr lang="zh-CN" sz="2400" dirty="0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sz="2400" smtClean="0">
                <a:sym typeface="+mn-ea"/>
              </a:rPr>
              <a:t>一是表示说话人的愿望、要求、命令、建议等 </a:t>
            </a:r>
            <a:r>
              <a:rPr altLang="zh-CN" sz="2400" smtClean="0">
                <a:sym typeface="+mn-ea"/>
              </a:rPr>
              <a:t>(</a:t>
            </a:r>
            <a:r>
              <a:rPr sz="2400" smtClean="0">
                <a:sym typeface="+mn-ea"/>
              </a:rPr>
              <a:t>常用在</a:t>
            </a:r>
            <a:r>
              <a:rPr sz="2400" smtClean="0">
                <a:solidFill>
                  <a:srgbClr val="FF0000"/>
                </a:solidFill>
                <a:sym typeface="+mn-ea"/>
              </a:rPr>
              <a:t>名词性从句</a:t>
            </a:r>
            <a:r>
              <a:rPr sz="2400" smtClean="0">
                <a:sym typeface="+mn-ea"/>
              </a:rPr>
              <a:t>中</a:t>
            </a:r>
            <a:r>
              <a:rPr altLang="zh-CN" sz="2400" smtClean="0">
                <a:sym typeface="+mn-ea"/>
              </a:rPr>
              <a:t>)</a:t>
            </a:r>
            <a:r>
              <a:rPr sz="2400" smtClean="0">
                <a:sym typeface="+mn-ea"/>
              </a:rPr>
              <a:t>。</a:t>
            </a:r>
            <a:endParaRPr lang="zh-CN" sz="2400" dirty="0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sz="2400" smtClean="0">
                <a:sym typeface="+mn-ea"/>
              </a:rPr>
              <a:t>简言之，即：不是事实或不大可能发生的事情，就用虚拟语气来表述</a:t>
            </a:r>
            <a:endParaRPr lang="zh-CN" sz="2400" dirty="0" smtClean="0"/>
          </a:p>
          <a:p>
            <a:pPr eaLnBrk="1" hangingPunct="1">
              <a:buNone/>
            </a:pPr>
            <a:endParaRPr lang="zh-CN" altLang="en-US" sz="2400" dirty="0" smtClean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7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14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614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Autofit/>
          </a:bodyPr>
          <a:p>
            <a:pPr eaLnBrk="1" hangingPunct="1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II. </a:t>
            </a:r>
            <a:r>
              <a:rPr lang="zh-CN" altLang="en-US" sz="2800" dirty="0">
                <a:latin typeface="新宋体" panose="02010609030101010101" charset="-122"/>
                <a:ea typeface="新宋体" panose="02010609030101010101" charset="-122"/>
              </a:rPr>
              <a:t>什么是虚拟语气？</a:t>
            </a:r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1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955165" y="1280795"/>
            <a:ext cx="8977630" cy="457200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buNone/>
            </a:pPr>
            <a:endParaRPr lang="zh-CN" altLang="en-US" sz="26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600" dirty="0">
                <a:latin typeface="+mn-lt"/>
                <a:ea typeface="新宋体" panose="02010609030101010101" charset="-122"/>
                <a:cs typeface="+mn-lt"/>
              </a:rPr>
              <a:t>  </a:t>
            </a:r>
            <a:r>
              <a:rPr lang="en-US" altLang="zh-CN" sz="2600" dirty="0">
                <a:latin typeface="+mn-lt"/>
                <a:ea typeface="新宋体" panose="02010609030101010101" charset="-122"/>
                <a:cs typeface="+mn-lt"/>
              </a:rPr>
              <a:t>e.g. If we had met her last night, we would have told her what had happened.</a:t>
            </a:r>
            <a:r>
              <a:rPr lang="en-US" altLang="zh-CN" sz="26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endParaRPr lang="en-US" altLang="zh-CN" sz="26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en-US" altLang="zh-CN" sz="2600" dirty="0"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如果我们昨晚见到她，我们就会告诉她发生了什么事。</a:t>
            </a:r>
            <a:endParaRPr lang="zh-CN" altLang="en-US" sz="2600" dirty="0">
              <a:latin typeface="新宋体" panose="02010609030101010101" charset="-122"/>
              <a:ea typeface="新宋体" panose="02010609030101010101" charset="-122"/>
            </a:endParaRPr>
          </a:p>
          <a:p>
            <a:pPr eaLnBrk="1" hangingPunct="1">
              <a:buNone/>
            </a:pPr>
            <a:r>
              <a:rPr lang="zh-CN" altLang="en-US" sz="2600" dirty="0">
                <a:latin typeface="新宋体" panose="02010609030101010101" charset="-122"/>
                <a:ea typeface="新宋体" panose="02010609030101010101" charset="-122"/>
              </a:rPr>
              <a:t>   （实际上，我们并没有见到她，也没有告诉她所发生的事。）</a:t>
            </a:r>
            <a:endParaRPr lang="zh-CN" altLang="en-US" sz="26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147">
                                            <p:txEl>
                                              <p:charRg st="6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47">
                                            <p:txEl>
                                              <p:charRg st="14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147">
                                            <p:txEl>
                                              <p:charRg st="16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4518978" y="1871345"/>
            <a:ext cx="3154045" cy="11861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zh-CN" altLang="en-US" sz="60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第三章</a:t>
            </a:r>
            <a:endParaRPr lang="zh-CN" altLang="en-US" sz="6000" b="1" spc="6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/>
              <a:t>虚拟语气的基本形式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THUMBS_INDEX" val="1、4、7、9、12、15、17、18、19、20、21、24、28、31、3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13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13_1*i*2"/>
  <p:tag name="KSO_WM_TEMPLATE_CATEGORY" val="custom"/>
  <p:tag name="KSO_WM_TEMPLATE_INDEX" val="2020431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custom20204313_1*y*1"/>
  <p:tag name="KSO_WM_TEMPLATE_CATEGORY" val="custom"/>
  <p:tag name="KSO_WM_TEMPLATE_INDEX" val="20204313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13_1*i*1"/>
  <p:tag name="KSO_WM_TEMPLATE_CATEGORY" val="custom"/>
  <p:tag name="KSO_WM_TEMPLATE_INDEX" val="20204313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1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简约风汇报"/>
  <p:tag name="KSO_WM_UNIT_ISNUMDGMTITLE" val="0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13_1*b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</p:tagLst>
</file>

<file path=ppt/tags/tag156.xml><?xml version="1.0" encoding="utf-8"?>
<p:tagLst xmlns:p="http://schemas.openxmlformats.org/presentationml/2006/main">
  <p:tag name="KSO_WM_TEMPLATE_THUMBS_INDEX" val="1、4、7、9、12、15、17、18、19、20、21、24、28、31、35"/>
  <p:tag name="KSO_WM_SLIDE_ID" val="custom2020431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13"/>
  <p:tag name="KSO_WM_SLIDE_LAYOUT" val="a_b_y"/>
  <p:tag name="KSO_WM_SLIDE_LAYOUT_CNT" val="1_1_1"/>
</p:tagLst>
</file>

<file path=ppt/tags/tag157.xml><?xml version="1.0" encoding="utf-8"?>
<p:tagLst xmlns:p="http://schemas.openxmlformats.org/presentationml/2006/main"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3_7*e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第一章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7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59.xml><?xml version="1.0" encoding="utf-8"?>
<p:tagLst xmlns:p="http://schemas.openxmlformats.org/presentationml/2006/main">
  <p:tag name="KSO_WM_SLIDE_ID" val="custom202043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13"/>
  <p:tag name="KSO_WM_SLIDE_LAYOUT" val="a_b_e"/>
  <p:tag name="KSO_WM_SLIDE_LAYOUT_CNT" val="1_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3_7*e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第一章"/>
</p:tagLst>
</file>

<file path=ppt/tags/tag161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7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62.xml><?xml version="1.0" encoding="utf-8"?>
<p:tagLst xmlns:p="http://schemas.openxmlformats.org/presentationml/2006/main">
  <p:tag name="KSO_WM_SLIDE_ID" val="custom202043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13"/>
  <p:tag name="KSO_WM_SLIDE_LAYOUT" val="a_b_e"/>
  <p:tag name="KSO_WM_SLIDE_LAYOUT_CNT" val="1_1_1"/>
</p:tagLst>
</file>

<file path=ppt/tags/tag163.xml><?xml version="1.0" encoding="utf-8"?>
<p:tagLst xmlns:p="http://schemas.openxmlformats.org/presentationml/2006/main"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313_7*e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第一章"/>
</p:tagLst>
</file>

<file path=ppt/tags/tag16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7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标题"/>
  <p:tag name="KSO_WM_UNIT_ISNUMDGMTITLE" val="0"/>
</p:tagLst>
</file>

<file path=ppt/tags/tag165.xml><?xml version="1.0" encoding="utf-8"?>
<p:tagLst xmlns:p="http://schemas.openxmlformats.org/presentationml/2006/main">
  <p:tag name="KSO_WM_SLIDE_ID" val="custom20204313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313"/>
  <p:tag name="KSO_WM_SLIDE_LAYOUT" val="a_b_e"/>
  <p:tag name="KSO_WM_SLIDE_LAYOUT_CNT" val="1_1_1"/>
</p:tagLst>
</file>

<file path=ppt/tags/tag166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8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7.xml><?xml version="1.0" encoding="utf-8"?>
<p:tagLst xmlns:p="http://schemas.openxmlformats.org/presentationml/2006/main">
  <p:tag name="KSO_WM_SLIDE_ID" val="custom20204313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63*444"/>
  <p:tag name="KSO_WM_SLIDE_POSITION" val="47*47"/>
  <p:tag name="KSO_WM_TAG_VERSION" val="1.0"/>
  <p:tag name="KSO_WM_BEAUTIFY_FLAG" val="#wm#"/>
  <p:tag name="KSO_WM_TEMPLATE_CATEGORY" val="custom"/>
  <p:tag name="KSO_WM_TEMPLATE_INDEX" val="20204313"/>
  <p:tag name="KSO_WM_SLIDE_LAYOUT" val="a_f"/>
  <p:tag name="KSO_WM_SLIDE_LAYOUT_CNT" val="1_1"/>
</p:tagLst>
</file>

<file path=ppt/tags/tag168.xml><?xml version="1.0" encoding="utf-8"?>
<p:tagLst xmlns:p="http://schemas.openxmlformats.org/presentationml/2006/main">
  <p:tag name="KSO_WM_UNIT_TABLE_BEAUTIFY" val="smartTable{8019e0a4-a612-41ca-81ca-0a7dfd1a014a}"/>
</p:tagLst>
</file>

<file path=ppt/tags/tag169.xml><?xml version="1.0" encoding="utf-8"?>
<p:tagLst xmlns:p="http://schemas.openxmlformats.org/presentationml/2006/main">
  <p:tag name="KSO_WM_UNIT_TABLE_BEAUTIFY" val="smartTable{6bf2a1cf-c2ee-4d09-a364-3ba50cc69e59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LACING_PICTURE_USER_VIEWPORT" val="{&quot;height&quot;:5115,&quot;width&quot;:6510}"/>
</p:tagLst>
</file>

<file path=ppt/tags/tag171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13_35*a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172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13_35*b*1"/>
  <p:tag name="KSO_WM_TEMPLATE_CATEGORY" val="custom"/>
  <p:tag name="KSO_WM_TEMPLATE_INDEX" val="2020431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，以便观者可以准确理解您所传达的信息。"/>
  <p:tag name="KSO_WM_UNIT_ISNUMDGMTITLE" val="0"/>
</p:tagLst>
</file>

<file path=ppt/tags/tag173.xml><?xml version="1.0" encoding="utf-8"?>
<p:tagLst xmlns:p="http://schemas.openxmlformats.org/presentationml/2006/main">
  <p:tag name="KSO_WM_SLIDE_ID" val="custom20204313_3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5"/>
  <p:tag name="KSO_WM_TAG_VERSION" val="1.0"/>
  <p:tag name="KSO_WM_BEAUTIFY_FLAG" val="#wm#"/>
  <p:tag name="KSO_WM_TEMPLATE_CATEGORY" val="custom"/>
  <p:tag name="KSO_WM_TEMPLATE_INDEX" val="20204313"/>
  <p:tag name="KSO_WM_SLIDE_LAYOUT" val="a_b"/>
  <p:tag name="KSO_WM_SLIDE_LAYOUT_CNT" val="1_1"/>
</p:tagLst>
</file>

<file path=ppt/tags/tag174.xml><?xml version="1.0" encoding="utf-8"?>
<p:tagLst xmlns:p="http://schemas.openxmlformats.org/presentationml/2006/main">
  <p:tag name="COMMONDATA" val="eyJoZGlkIjoiNzU3Zjg5NDA1MmYxZmI0NDc2ZGFjYTBjOTk4Yzk3OTY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FEDEC"/>
      </a:dk2>
      <a:lt2>
        <a:srgbClr val="FDFCFC"/>
      </a:lt2>
      <a:accent1>
        <a:srgbClr val="A66F4F"/>
      </a:accent1>
      <a:accent2>
        <a:srgbClr val="967A4E"/>
      </a:accent2>
      <a:accent3>
        <a:srgbClr val="818754"/>
      </a:accent3>
      <a:accent4>
        <a:srgbClr val="6C9362"/>
      </a:accent4>
      <a:accent5>
        <a:srgbClr val="5A9D7A"/>
      </a:accent5>
      <a:accent6>
        <a:srgbClr val="50A59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11915</Words>
  <Application>WPS 演示</Application>
  <PresentationFormat>宽屏</PresentationFormat>
  <Paragraphs>734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90" baseType="lpstr">
      <vt:lpstr>Arial</vt:lpstr>
      <vt:lpstr>宋体</vt:lpstr>
      <vt:lpstr>Wingdings</vt:lpstr>
      <vt:lpstr>微软雅黑</vt:lpstr>
      <vt:lpstr>汉仪旗黑-85S</vt:lpstr>
      <vt:lpstr>黑体</vt:lpstr>
      <vt:lpstr>Times New Roman</vt:lpstr>
      <vt:lpstr>新宋体</vt:lpstr>
      <vt:lpstr>Calibri</vt:lpstr>
      <vt:lpstr>Wingdings</vt:lpstr>
      <vt:lpstr>Arial Unicode MS</vt:lpstr>
      <vt:lpstr>华文新魏</vt:lpstr>
      <vt:lpstr>Comic Sans MS</vt:lpstr>
      <vt:lpstr>华文行楷</vt:lpstr>
      <vt:lpstr>Wingdings 2</vt:lpstr>
      <vt:lpstr>华文细黑</vt:lpstr>
      <vt:lpstr>Arial Narrow</vt:lpstr>
      <vt:lpstr>Arial Black</vt:lpstr>
      <vt:lpstr>MS PGothic</vt:lpstr>
      <vt:lpstr>华文彩云</vt:lpstr>
      <vt:lpstr>Office 主题</vt:lpstr>
      <vt:lpstr>1_Office 主题​​</vt:lpstr>
      <vt:lpstr>虚拟语气</vt:lpstr>
      <vt:lpstr>    Lead-in: Exercises</vt:lpstr>
      <vt:lpstr>什么是语气</vt:lpstr>
      <vt:lpstr>I.什么是语气？</vt:lpstr>
      <vt:lpstr>PowerPoint 演示文稿</vt:lpstr>
      <vt:lpstr>什么是虚拟语气</vt:lpstr>
      <vt:lpstr>II. 什么是虚拟语气？</vt:lpstr>
      <vt:lpstr>II. 什么是虚拟语气？</vt:lpstr>
      <vt:lpstr>虚拟语气的基本形式</vt:lpstr>
      <vt:lpstr>PowerPoint 演示文稿</vt:lpstr>
      <vt:lpstr>PowerPoint 演示文稿</vt:lpstr>
      <vt:lpstr>  if真实条件句用于陈述语气,假设的情况很有可能发生,其中if是“如果”的意思。</vt:lpstr>
      <vt:lpstr>PowerPoint 演示文稿</vt:lpstr>
      <vt:lpstr> if虚拟条件句 表示条件是虚拟的或几   乎无法实现的, 采用虚拟语气。 </vt:lpstr>
      <vt:lpstr>PowerPoint 演示文稿</vt:lpstr>
      <vt:lpstr>PowerPoint 演示文稿</vt:lpstr>
      <vt:lpstr>If I had a great deal of money, I would buy a villa (别墅) for my parents.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</vt:lpstr>
      <vt:lpstr>注意以下问题：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实战练习 1</vt:lpstr>
      <vt:lpstr>解题思路</vt:lpstr>
      <vt:lpstr>PowerPoint 演示文稿</vt:lpstr>
      <vt:lpstr>PowerPoint 演示文稿</vt:lpstr>
      <vt:lpstr>1.虚拟语气在主语从句中的运用</vt:lpstr>
      <vt:lpstr>PowerPoint 演示文稿</vt:lpstr>
      <vt:lpstr>实战练习 </vt:lpstr>
      <vt:lpstr>2. 虚拟语气在宾语从句中的应用</vt:lpstr>
      <vt:lpstr>PowerPoint 演示文稿</vt:lpstr>
      <vt:lpstr>实战练习 </vt:lpstr>
      <vt:lpstr>3. 虚拟语气在表语从句、同位语从句中的应用</vt:lpstr>
      <vt:lpstr>PowerPoint 演示文稿</vt:lpstr>
      <vt:lpstr>实战练习 </vt:lpstr>
      <vt:lpstr>PowerPoint 演示文稿</vt:lpstr>
      <vt:lpstr>PowerPoint 演示文稿</vt:lpstr>
      <vt:lpstr>PowerPoint 演示文稿</vt:lpstr>
      <vt:lpstr>I wish I _____ (be) as tall as Yao Ming.</vt:lpstr>
      <vt:lpstr>PowerPoint 演示文稿</vt:lpstr>
      <vt:lpstr>I wish it ______ ( will ) rain tomorrow. If so, I can stay at home to have a good sleep.</vt:lpstr>
      <vt:lpstr>He wishes he ___________________ ( become ) a scientist some day.</vt:lpstr>
      <vt:lpstr>PowerPoint 演示文稿</vt:lpstr>
      <vt:lpstr>He behaves as if he owned the house.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实战练习 </vt:lpstr>
      <vt:lpstr>PowerPoint 演示文稿</vt:lpstr>
      <vt:lpstr>PowerPoint 演示文稿</vt:lpstr>
      <vt:lpstr>PowerPoint 演示文稿</vt:lpstr>
      <vt:lpstr>实战练习 </vt:lpstr>
      <vt:lpstr>总结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gbyc</cp:lastModifiedBy>
  <cp:revision>4</cp:revision>
  <dcterms:created xsi:type="dcterms:W3CDTF">2022-09-14T09:38:00Z</dcterms:created>
  <dcterms:modified xsi:type="dcterms:W3CDTF">2022-09-15T08:38:24Z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A2DF95C1784047F4AB0B8C4D6F5651D6</vt:lpwstr>
  </property>
  <property fmtid="{D5CDD505-2E9C-101B-9397-08002B2CF9AE}" pid="3" name="KSOProductBuildVer">
    <vt:lpwstr>2052-11.1.0.12156</vt:lpwstr>
  </property>
</Properties>
</file>