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9" r:id="rId7"/>
    <p:sldId id="257" r:id="rId8"/>
    <p:sldId id="261" r:id="rId9"/>
    <p:sldId id="264" r:id="rId10"/>
    <p:sldId id="268" r:id="rId11"/>
    <p:sldId id="269" r:id="rId12"/>
    <p:sldId id="270" r:id="rId13"/>
    <p:sldId id="262" r:id="rId14"/>
    <p:sldId id="271" r:id="rId15"/>
    <p:sldId id="272" r:id="rId16"/>
    <p:sldId id="282" r:id="rId17"/>
    <p:sldId id="277" r:id="rId18"/>
    <p:sldId id="278" r:id="rId19"/>
    <p:sldId id="279" r:id="rId20"/>
    <p:sldId id="280" r:id="rId21"/>
    <p:sldId id="283" r:id="rId22"/>
    <p:sldId id="281" r:id="rId23"/>
    <p:sldId id="263" r:id="rId24"/>
    <p:sldId id="284" r:id="rId25"/>
    <p:sldId id="285" r:id="rId26"/>
    <p:sldId id="286" r:id="rId27"/>
    <p:sldId id="288" r:id="rId28"/>
    <p:sldId id="289" r:id="rId29"/>
    <p:sldId id="287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3" r:id="rId43"/>
    <p:sldId id="304" r:id="rId44"/>
    <p:sldId id="260" r:id="rId45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355"/>
    <a:srgbClr val="00BCD5"/>
    <a:srgbClr val="B36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tags" Target="tags/tag350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B8BFD-9923-4AB3-BF74-8C1F05B1D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B8BFD-9923-4AB3-BF74-8C1F05B1D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B8BFD-9923-4AB3-BF74-8C1F05B1D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B8BFD-9923-4AB3-BF74-8C1F05B1D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B8BFD-9923-4AB3-BF74-8C1F05B1D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B8BFD-9923-4AB3-BF74-8C1F05B1D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1.png"/><Relationship Id="rId2" Type="http://schemas.openxmlformats.org/officeDocument/2006/relationships/tags" Target="../tags/tag31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1.png"/><Relationship Id="rId3" Type="http://schemas.openxmlformats.org/officeDocument/2006/relationships/tags" Target="../tags/tag101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100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8" Type="http://schemas.openxmlformats.org/officeDocument/2006/relationships/tags" Target="../tags/tag206.xml"/><Relationship Id="rId17" Type="http://schemas.openxmlformats.org/officeDocument/2006/relationships/tags" Target="../tags/tag205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33"/>
          <p:cNvSpPr/>
          <p:nvPr>
            <p:custDataLst>
              <p:tags r:id="rId2"/>
            </p:custDataLst>
          </p:nvPr>
        </p:nvSpPr>
        <p:spPr>
          <a:xfrm>
            <a:off x="3931935" y="4880045"/>
            <a:ext cx="5785502" cy="6354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427421" y="430306"/>
            <a:ext cx="2160000" cy="6036126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5696418" y="1198081"/>
            <a:ext cx="860612" cy="8606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rot="2700000">
            <a:off x="6225548" y="2047538"/>
            <a:ext cx="54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661678" y="1669081"/>
            <a:ext cx="375075" cy="375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8409508" y="2206311"/>
            <a:ext cx="2024495" cy="202449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521755" y="2318558"/>
            <a:ext cx="1800000" cy="18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 rot="2700000">
            <a:off x="3857624" y="1981197"/>
            <a:ext cx="108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>
          <a:xfrm>
            <a:off x="8259729" y="2215701"/>
            <a:ext cx="468635" cy="393391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2"/>
            </p:custDataLst>
          </p:nvPr>
        </p:nvCxnSpPr>
        <p:spPr>
          <a:xfrm>
            <a:off x="10025149" y="3624349"/>
            <a:ext cx="634393" cy="49420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>
            <p:custDataLst>
              <p:tags r:id="rId13"/>
            </p:custDataLst>
          </p:nvPr>
        </p:nvSpPr>
        <p:spPr>
          <a:xfrm>
            <a:off x="2589673" y="2609092"/>
            <a:ext cx="860612" cy="8606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>
            <p:custDataLst>
              <p:tags r:id="rId14"/>
            </p:custDataLst>
          </p:nvPr>
        </p:nvCxnSpPr>
        <p:spPr>
          <a:xfrm rot="2700000">
            <a:off x="3118803" y="3458549"/>
            <a:ext cx="54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2565025" y="2756163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>
            <p:custDataLst>
              <p:tags r:id="rId16"/>
            </p:custDataLst>
          </p:nvPr>
        </p:nvCxnSpPr>
        <p:spPr>
          <a:xfrm rot="2700000">
            <a:off x="6406008" y="3409476"/>
            <a:ext cx="54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7"/>
            </p:custDataLst>
          </p:nvPr>
        </p:nvCxnSpPr>
        <p:spPr>
          <a:xfrm rot="2700000">
            <a:off x="4492914" y="3791313"/>
            <a:ext cx="54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10369476" y="1979638"/>
            <a:ext cx="375075" cy="375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3498006" y="2028324"/>
            <a:ext cx="6560922" cy="2387600"/>
          </a:xfrm>
        </p:spPr>
        <p:txBody>
          <a:bodyPr anchor="ctr" anchorCtr="0">
            <a:normAutofit/>
          </a:bodyPr>
          <a:lstStyle>
            <a:lvl1pPr algn="dist">
              <a:defRPr sz="88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  <p:sp>
        <p:nvSpPr>
          <p:cNvPr id="24" name="内容占位符 23"/>
          <p:cNvSpPr>
            <a:spLocks noGrp="1"/>
          </p:cNvSpPr>
          <p:nvPr>
            <p:ph sz="quarter" idx="13"/>
            <p:custDataLst>
              <p:tags r:id="rId23"/>
            </p:custDataLst>
          </p:nvPr>
        </p:nvSpPr>
        <p:spPr>
          <a:xfrm>
            <a:off x="3931935" y="4880045"/>
            <a:ext cx="5742935" cy="635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468463" y="866001"/>
            <a:ext cx="423798" cy="529874"/>
            <a:chOff x="5661678" y="1198081"/>
            <a:chExt cx="895352" cy="1119457"/>
          </a:xfrm>
        </p:grpSpPr>
        <p:sp>
          <p:nvSpPr>
            <p:cNvPr id="17" name="椭圆 16"/>
            <p:cNvSpPr/>
            <p:nvPr>
              <p:custDataLst>
                <p:tags r:id="rId3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>
              <p:custDataLst>
                <p:tags r:id="rId4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8200" y="44239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838200" y="1902899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427421" y="430306"/>
            <a:ext cx="2160000" cy="6036126"/>
          </a:xfrm>
          <a:prstGeom prst="rect">
            <a:avLst/>
          </a:prstGeom>
        </p:spPr>
      </p:pic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3222345" y="2282830"/>
            <a:ext cx="2513623" cy="25136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361711" y="2422196"/>
            <a:ext cx="2234889" cy="2234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 rot="2700000">
            <a:off x="2840004" y="2768581"/>
            <a:ext cx="1340933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 rot="2700000">
            <a:off x="4871440" y="4182993"/>
            <a:ext cx="1340933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655851" y="2001392"/>
            <a:ext cx="465695" cy="4656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9445490" y="1140780"/>
            <a:ext cx="860612" cy="860612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 rot="2700000">
            <a:off x="9974620" y="1990237"/>
            <a:ext cx="54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9410750" y="1611780"/>
            <a:ext cx="375075" cy="375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12"/>
            </p:custDataLst>
          </p:nvPr>
        </p:nvSpPr>
        <p:spPr>
          <a:xfrm>
            <a:off x="6830536" y="4366147"/>
            <a:ext cx="860612" cy="860612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 rot="2700000">
            <a:off x="7359666" y="5215604"/>
            <a:ext cx="54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6805888" y="451321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5888698" y="2838315"/>
            <a:ext cx="5765411" cy="1402649"/>
          </a:xfrm>
        </p:spPr>
        <p:txBody>
          <a:bodyPr anchor="ctr" anchorCtr="0">
            <a:normAutofit/>
          </a:bodyPr>
          <a:lstStyle>
            <a:lvl1pPr>
              <a:defRPr sz="5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6"/>
            </p:custDataLst>
          </p:nvPr>
        </p:nvSpPr>
        <p:spPr>
          <a:xfrm>
            <a:off x="3361710" y="2422196"/>
            <a:ext cx="2234889" cy="22348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468463" y="840243"/>
            <a:ext cx="423798" cy="529874"/>
            <a:chOff x="5661678" y="1198081"/>
            <a:chExt cx="895352" cy="1119457"/>
          </a:xfrm>
        </p:grpSpPr>
        <p:sp>
          <p:nvSpPr>
            <p:cNvPr id="13" name="椭圆 12"/>
            <p:cNvSpPr/>
            <p:nvPr>
              <p:custDataLst>
                <p:tags r:id="rId3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>
              <p:custDataLst>
                <p:tags r:id="rId4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8200" y="41664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838200" y="1877141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172200" y="1877141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7260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96516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7260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96516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8463" y="801606"/>
            <a:ext cx="423798" cy="529874"/>
            <a:chOff x="5661678" y="1198081"/>
            <a:chExt cx="895352" cy="1119457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>
              <p:custDataLst>
                <p:tags r:id="rId4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55584" y="1138484"/>
            <a:ext cx="423798" cy="529874"/>
            <a:chOff x="5661678" y="1198081"/>
            <a:chExt cx="895352" cy="1119457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>
              <p:custDataLst>
                <p:tags r:id="rId4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175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9787" y="68902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184000" y="689022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839787" y="228922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966960" y="365125"/>
            <a:ext cx="138684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901119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453039" y="590180"/>
            <a:ext cx="423798" cy="529874"/>
            <a:chOff x="5661678" y="1198081"/>
            <a:chExt cx="895352" cy="1119457"/>
          </a:xfrm>
        </p:grpSpPr>
        <p:sp>
          <p:nvSpPr>
            <p:cNvPr id="12" name="椭圆 11"/>
            <p:cNvSpPr/>
            <p:nvPr>
              <p:custDataLst>
                <p:tags r:id="rId3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>
              <p:custDataLst>
                <p:tags r:id="rId4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33"/>
          <p:cNvSpPr/>
          <p:nvPr>
            <p:custDataLst>
              <p:tags r:id="rId2"/>
            </p:custDataLst>
          </p:nvPr>
        </p:nvSpPr>
        <p:spPr>
          <a:xfrm>
            <a:off x="3931935" y="4880045"/>
            <a:ext cx="5785502" cy="6354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427421" y="430306"/>
            <a:ext cx="2160000" cy="6036126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5"/>
            </p:custDataLst>
          </p:nvPr>
        </p:nvGrpSpPr>
        <p:grpSpPr>
          <a:xfrm>
            <a:off x="5661678" y="1198081"/>
            <a:ext cx="895352" cy="1119457"/>
            <a:chOff x="5661678" y="1198081"/>
            <a:chExt cx="895352" cy="1119457"/>
          </a:xfrm>
        </p:grpSpPr>
        <p:sp>
          <p:nvSpPr>
            <p:cNvPr id="27" name="椭圆 26"/>
            <p:cNvSpPr/>
            <p:nvPr>
              <p:custDataLst>
                <p:tags r:id="rId6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>
              <p:custDataLst>
                <p:tags r:id="rId7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连接符 31"/>
          <p:cNvCxnSpPr/>
          <p:nvPr>
            <p:custDataLst>
              <p:tags r:id="rId9"/>
            </p:custDataLst>
          </p:nvPr>
        </p:nvCxnSpPr>
        <p:spPr>
          <a:xfrm rot="2700000">
            <a:off x="3857624" y="1981197"/>
            <a:ext cx="108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10"/>
            </p:custDataLst>
          </p:nvPr>
        </p:nvGrpSpPr>
        <p:grpSpPr>
          <a:xfrm>
            <a:off x="8259729" y="2206311"/>
            <a:ext cx="2399813" cy="2024495"/>
            <a:chOff x="8259729" y="2206311"/>
            <a:chExt cx="2399813" cy="2024495"/>
          </a:xfrm>
        </p:grpSpPr>
        <p:sp>
          <p:nvSpPr>
            <p:cNvPr id="30" name="椭圆 29"/>
            <p:cNvSpPr/>
            <p:nvPr>
              <p:custDataLst>
                <p:tags r:id="rId11"/>
              </p:custDataLst>
            </p:nvPr>
          </p:nvSpPr>
          <p:spPr>
            <a:xfrm>
              <a:off x="8409508" y="2206311"/>
              <a:ext cx="2024495" cy="202449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521755" y="2318558"/>
              <a:ext cx="1800000" cy="18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>
              <p:custDataLst>
                <p:tags r:id="rId13"/>
              </p:custDataLst>
            </p:nvPr>
          </p:nvCxnSpPr>
          <p:spPr>
            <a:xfrm>
              <a:off x="8259729" y="2215701"/>
              <a:ext cx="468635" cy="393391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14"/>
              </p:custDataLst>
            </p:nvPr>
          </p:nvCxnSpPr>
          <p:spPr>
            <a:xfrm>
              <a:off x="10025149" y="3624349"/>
              <a:ext cx="634393" cy="494209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 userDrawn="1">
            <p:custDataLst>
              <p:tags r:id="rId15"/>
            </p:custDataLst>
          </p:nvPr>
        </p:nvGrpSpPr>
        <p:grpSpPr>
          <a:xfrm>
            <a:off x="2565025" y="2609092"/>
            <a:ext cx="885260" cy="1119457"/>
            <a:chOff x="2565025" y="2609092"/>
            <a:chExt cx="885260" cy="1119457"/>
          </a:xfrm>
        </p:grpSpPr>
        <p:sp>
          <p:nvSpPr>
            <p:cNvPr id="35" name="椭圆 34"/>
            <p:cNvSpPr/>
            <p:nvPr>
              <p:custDataLst>
                <p:tags r:id="rId16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>
              <p:custDataLst>
                <p:tags r:id="rId17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连接符 37"/>
          <p:cNvCxnSpPr/>
          <p:nvPr>
            <p:custDataLst>
              <p:tags r:id="rId19"/>
            </p:custDataLst>
          </p:nvPr>
        </p:nvCxnSpPr>
        <p:spPr>
          <a:xfrm rot="2700000">
            <a:off x="6406008" y="3409476"/>
            <a:ext cx="54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20"/>
            </p:custDataLst>
          </p:nvPr>
        </p:nvCxnSpPr>
        <p:spPr>
          <a:xfrm rot="2700000">
            <a:off x="4492914" y="3791313"/>
            <a:ext cx="54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10369476" y="1979638"/>
            <a:ext cx="375075" cy="375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2"/>
            </p:custDataLst>
          </p:nvPr>
        </p:nvSpPr>
        <p:spPr>
          <a:xfrm>
            <a:off x="3627443" y="2350494"/>
            <a:ext cx="6431485" cy="1717393"/>
          </a:xfrm>
        </p:spPr>
        <p:txBody>
          <a:bodyPr>
            <a:normAutofit/>
          </a:bodyPr>
          <a:lstStyle>
            <a:lvl1pPr algn="dist">
              <a:defRPr sz="88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  <p:sp>
        <p:nvSpPr>
          <p:cNvPr id="24" name="内容占位符 23"/>
          <p:cNvSpPr>
            <a:spLocks noGrp="1"/>
          </p:cNvSpPr>
          <p:nvPr>
            <p:ph sz="quarter" idx="13"/>
            <p:custDataLst>
              <p:tags r:id="rId26"/>
            </p:custDataLst>
          </p:nvPr>
        </p:nvSpPr>
        <p:spPr>
          <a:xfrm>
            <a:off x="3932238" y="4879975"/>
            <a:ext cx="5784850" cy="635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 userDrawn="1">
            <p:custDataLst>
              <p:tags r:id="rId2"/>
            </p:custDataLst>
          </p:nvPr>
        </p:nvGrpSpPr>
        <p:grpSpPr>
          <a:xfrm>
            <a:off x="9020220" y="1027906"/>
            <a:ext cx="2399813" cy="2024495"/>
            <a:chOff x="9020220" y="1027906"/>
            <a:chExt cx="2399813" cy="2024495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9020220" y="1027906"/>
              <a:ext cx="2399813" cy="2024495"/>
              <a:chOff x="8259729" y="2206311"/>
              <a:chExt cx="2399813" cy="2024495"/>
            </a:xfrm>
          </p:grpSpPr>
          <p:sp>
            <p:nvSpPr>
              <p:cNvPr id="11" name="椭圆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8409508" y="2206311"/>
                <a:ext cx="2024495" cy="20244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>
                <a:spLocks noChangeAspect="1"/>
              </p:cNvSpPr>
              <p:nvPr userDrawn="1">
                <p:custDataLst>
                  <p:tags r:id="rId4"/>
                </p:custDataLst>
              </p:nvPr>
            </p:nvSpPr>
            <p:spPr>
              <a:xfrm>
                <a:off x="8521755" y="2318558"/>
                <a:ext cx="1800000" cy="180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8259729" y="2215701"/>
                <a:ext cx="468635" cy="393391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10025149" y="3624349"/>
                <a:ext cx="634393" cy="49420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椭圆 22"/>
            <p:cNvSpPr>
              <a:spLocks noChangeAspect="1"/>
            </p:cNvSpPr>
            <p:nvPr userDrawn="1">
              <p:custDataLst>
                <p:tags r:id="rId7"/>
              </p:custDataLst>
            </p:nvPr>
          </p:nvSpPr>
          <p:spPr>
            <a:xfrm>
              <a:off x="10369476" y="1979638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 userDrawn="1">
            <p:custDataLst>
              <p:tags r:id="rId8"/>
            </p:custDataLst>
          </p:nvPr>
        </p:nvGrpSpPr>
        <p:grpSpPr>
          <a:xfrm>
            <a:off x="1067700" y="4681250"/>
            <a:ext cx="1142100" cy="1427965"/>
            <a:chOff x="5661678" y="1198081"/>
            <a:chExt cx="895352" cy="1119457"/>
          </a:xfrm>
        </p:grpSpPr>
        <p:sp>
          <p:nvSpPr>
            <p:cNvPr id="25" name="椭圆 24"/>
            <p:cNvSpPr/>
            <p:nvPr>
              <p:custDataLst>
                <p:tags r:id="rId9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" name="直接连接符 25"/>
            <p:cNvCxnSpPr/>
            <p:nvPr>
              <p:custDataLst>
                <p:tags r:id="rId10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491631" y="428962"/>
            <a:ext cx="1578963" cy="1974175"/>
            <a:chOff x="5661678" y="1198081"/>
            <a:chExt cx="895352" cy="1119457"/>
          </a:xfrm>
        </p:grpSpPr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>
            <a:off x="10639554" y="5340641"/>
            <a:ext cx="536318" cy="5363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37610" y="5110947"/>
            <a:ext cx="1142100" cy="1427965"/>
            <a:chOff x="5661678" y="1198081"/>
            <a:chExt cx="895352" cy="1119457"/>
          </a:xfrm>
        </p:grpSpPr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>
            <a:off x="4157853" y="501779"/>
            <a:ext cx="536318" cy="5363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>
            <a:off x="95355" y="790793"/>
            <a:ext cx="1033290" cy="1306649"/>
            <a:chOff x="2565025" y="2609092"/>
            <a:chExt cx="885260" cy="1119457"/>
          </a:xfrm>
        </p:grpSpPr>
        <p:sp>
          <p:nvSpPr>
            <p:cNvPr id="21" name="椭圆 20"/>
            <p:cNvSpPr/>
            <p:nvPr>
              <p:custDataLst>
                <p:tags r:id="rId4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>
              <p:custDataLst>
                <p:tags r:id="rId5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 userDrawn="1">
            <p:custDataLst>
              <p:tags r:id="rId7"/>
            </p:custDataLst>
          </p:nvPr>
        </p:nvGrpSpPr>
        <p:grpSpPr>
          <a:xfrm flipH="1">
            <a:off x="10951033" y="4932151"/>
            <a:ext cx="1033290" cy="1306649"/>
            <a:chOff x="2565025" y="2609092"/>
            <a:chExt cx="885260" cy="1119457"/>
          </a:xfrm>
        </p:grpSpPr>
        <p:sp>
          <p:nvSpPr>
            <p:cNvPr id="25" name="椭圆 24"/>
            <p:cNvSpPr/>
            <p:nvPr>
              <p:custDataLst>
                <p:tags r:id="rId8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>
              <p:custDataLst>
                <p:tags r:id="rId9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>
            <a:off x="9020220" y="1027906"/>
            <a:ext cx="2399813" cy="2024495"/>
            <a:chOff x="9020220" y="1027906"/>
            <a:chExt cx="2399813" cy="2024495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9020220" y="1027906"/>
              <a:ext cx="2399813" cy="2024495"/>
              <a:chOff x="8259729" y="2206311"/>
              <a:chExt cx="2399813" cy="2024495"/>
            </a:xfrm>
          </p:grpSpPr>
          <p:sp>
            <p:nvSpPr>
              <p:cNvPr id="13" name="椭圆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8409508" y="2206311"/>
                <a:ext cx="2024495" cy="20244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>
                <a:spLocks noChangeAspect="1"/>
              </p:cNvSpPr>
              <p:nvPr userDrawn="1">
                <p:custDataLst>
                  <p:tags r:id="rId5"/>
                </p:custDataLst>
              </p:nvPr>
            </p:nvSpPr>
            <p:spPr>
              <a:xfrm>
                <a:off x="8521755" y="2318558"/>
                <a:ext cx="1800000" cy="180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8259729" y="2215701"/>
                <a:ext cx="468635" cy="393391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10025149" y="3624349"/>
                <a:ext cx="634393" cy="49420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椭圆 11"/>
            <p:cNvSpPr>
              <a:spLocks noChangeAspect="1"/>
            </p:cNvSpPr>
            <p:nvPr userDrawn="1">
              <p:custDataLst>
                <p:tags r:id="rId8"/>
              </p:custDataLst>
            </p:nvPr>
          </p:nvSpPr>
          <p:spPr>
            <a:xfrm>
              <a:off x="10369476" y="1979638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>
            <a:off x="301882" y="5820032"/>
            <a:ext cx="536318" cy="5363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234000" y="4287751"/>
            <a:ext cx="1033290" cy="1306649"/>
            <a:chOff x="2565025" y="2609092"/>
            <a:chExt cx="885260" cy="1119457"/>
          </a:xfrm>
        </p:grpSpPr>
        <p:sp>
          <p:nvSpPr>
            <p:cNvPr id="14" name="椭圆 13"/>
            <p:cNvSpPr/>
            <p:nvPr>
              <p:custDataLst>
                <p:tags r:id="rId4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>
              <p:custDataLst>
                <p:tags r:id="rId5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7"/>
            </p:custDataLst>
          </p:nvPr>
        </p:nvGrpSpPr>
        <p:grpSpPr>
          <a:xfrm>
            <a:off x="10837155" y="1074680"/>
            <a:ext cx="1033290" cy="1306649"/>
            <a:chOff x="2565025" y="2609092"/>
            <a:chExt cx="885260" cy="1119457"/>
          </a:xfrm>
        </p:grpSpPr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>
              <p:custDataLst>
                <p:tags r:id="rId9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7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8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9020220" y="1027906"/>
            <a:ext cx="2399813" cy="2024495"/>
            <a:chOff x="9020220" y="1027906"/>
            <a:chExt cx="2399813" cy="2024495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9020220" y="1027906"/>
              <a:ext cx="2399813" cy="2024495"/>
              <a:chOff x="8259729" y="2206311"/>
              <a:chExt cx="2399813" cy="2024495"/>
            </a:xfrm>
          </p:grpSpPr>
          <p:sp>
            <p:nvSpPr>
              <p:cNvPr id="12" name="椭圆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8409508" y="2206311"/>
                <a:ext cx="2024495" cy="20244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>
                <a:spLocks noChangeAspect="1"/>
              </p:cNvSpPr>
              <p:nvPr userDrawn="1">
                <p:custDataLst>
                  <p:tags r:id="rId5"/>
                </p:custDataLst>
              </p:nvPr>
            </p:nvSpPr>
            <p:spPr>
              <a:xfrm>
                <a:off x="8521755" y="2318558"/>
                <a:ext cx="1800000" cy="180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8259729" y="2215701"/>
                <a:ext cx="468635" cy="393391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10025149" y="3624349"/>
                <a:ext cx="634393" cy="49420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椭圆 10"/>
            <p:cNvSpPr>
              <a:spLocks noChangeAspect="1"/>
            </p:cNvSpPr>
            <p:nvPr userDrawn="1">
              <p:custDataLst>
                <p:tags r:id="rId8"/>
              </p:custDataLst>
            </p:nvPr>
          </p:nvSpPr>
          <p:spPr>
            <a:xfrm>
              <a:off x="10369476" y="1979638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 userDrawn="1">
            <p:custDataLst>
              <p:tags r:id="rId9"/>
            </p:custDataLst>
          </p:nvPr>
        </p:nvGrpSpPr>
        <p:grpSpPr>
          <a:xfrm>
            <a:off x="543731" y="4329211"/>
            <a:ext cx="1533041" cy="1938610"/>
            <a:chOff x="2565025" y="2609092"/>
            <a:chExt cx="885260" cy="1119457"/>
          </a:xfrm>
        </p:grpSpPr>
        <p:sp>
          <p:nvSpPr>
            <p:cNvPr id="24" name="椭圆 23"/>
            <p:cNvSpPr/>
            <p:nvPr>
              <p:custDataLst>
                <p:tags r:id="rId10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>
              <p:custDataLst>
                <p:tags r:id="rId11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229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9"/>
            </p:custDataLst>
          </p:nvPr>
        </p:nvSpPr>
        <p:spPr>
          <a:xfrm>
            <a:off x="370835" y="367426"/>
            <a:ext cx="11476023" cy="6120000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42.xml"/><Relationship Id="rId1" Type="http://schemas.openxmlformats.org/officeDocument/2006/relationships/tags" Target="../tags/tag23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9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tags" Target="../tags/tag3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1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1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6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大学英语</a:t>
            </a:r>
            <a:br>
              <a:rPr lang="zh-CN" altLang="en-US"/>
            </a:br>
            <a:endParaRPr lang="zh-CN" altLang="en-US" sz="490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主讲人：周丽莉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06925" y="3727450"/>
            <a:ext cx="4125595" cy="845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900">
                <a:sym typeface="+mn-ea"/>
              </a:rPr>
              <a:t>Lesson 4 </a:t>
            </a:r>
            <a:r>
              <a:rPr lang="zh-CN" altLang="en-US" sz="4900">
                <a:sym typeface="+mn-ea"/>
              </a:rPr>
              <a:t>数词</a:t>
            </a:r>
            <a:endParaRPr lang="zh-CN" altLang="en-US" sz="49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 descr="7b0a202020202262756c6c6574223a20227b5c2263617465676f727949645c223a31303030352c5c2274656d706c61746549645c223a32303233313436397d220a7d0a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）基数词的用法：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srgbClr val="FF0000"/>
                </a:solidFill>
              </a:rPr>
              <a:t>关于基数词是否加</a:t>
            </a:r>
            <a:r>
              <a:rPr lang="en-US" altLang="zh-CN" sz="2800" dirty="0">
                <a:solidFill>
                  <a:srgbClr val="FF0000"/>
                </a:solidFill>
              </a:rPr>
              <a:t>-s</a:t>
            </a:r>
            <a:r>
              <a:rPr lang="zh-CN" altLang="en-US" sz="2800" dirty="0">
                <a:solidFill>
                  <a:srgbClr val="FF0000"/>
                </a:solidFill>
              </a:rPr>
              <a:t>的问题：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40000"/>
              </a:lnSpc>
              <a:buFont typeface="+mj-lt"/>
              <a:buAutoNum type="alphaLcParenR"/>
            </a:pPr>
            <a:r>
              <a:rPr lang="zh-CN" altLang="en-US" sz="2800" dirty="0">
                <a:solidFill>
                  <a:srgbClr val="FF0000"/>
                </a:solidFill>
              </a:rPr>
              <a:t>表示</a:t>
            </a:r>
            <a:r>
              <a:rPr lang="zh-CN" altLang="en-US" sz="2800" u="sng" dirty="0">
                <a:solidFill>
                  <a:srgbClr val="FF0000"/>
                </a:solidFill>
              </a:rPr>
              <a:t>确切数字</a:t>
            </a:r>
            <a:r>
              <a:rPr lang="zh-CN" altLang="en-US" sz="2800" dirty="0">
                <a:solidFill>
                  <a:srgbClr val="FF0000"/>
                </a:solidFill>
              </a:rPr>
              <a:t>时，基数词如</a:t>
            </a:r>
            <a:r>
              <a:rPr lang="en-US" altLang="zh-CN" sz="2800" dirty="0">
                <a:solidFill>
                  <a:srgbClr val="FF0000"/>
                </a:solidFill>
              </a:rPr>
              <a:t> hundred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thousand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million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billion</a:t>
            </a:r>
            <a:r>
              <a:rPr lang="zh-CN" altLang="en-US" sz="2800" dirty="0">
                <a:solidFill>
                  <a:srgbClr val="FF0000"/>
                </a:solidFill>
              </a:rPr>
              <a:t>等只能用单数形式，不能加</a:t>
            </a:r>
            <a:r>
              <a:rPr lang="en-US" altLang="zh-CN" sz="2800" dirty="0">
                <a:solidFill>
                  <a:srgbClr val="FF0000"/>
                </a:solidFill>
              </a:rPr>
              <a:t>-s</a:t>
            </a:r>
            <a:r>
              <a:rPr lang="zh-CN" altLang="en-US" sz="2800" dirty="0">
                <a:solidFill>
                  <a:srgbClr val="FF0000"/>
                </a:solidFill>
              </a:rPr>
              <a:t>；表示</a:t>
            </a:r>
            <a:r>
              <a:rPr lang="zh-CN" altLang="en-US" sz="2800" u="sng" dirty="0">
                <a:solidFill>
                  <a:srgbClr val="FF0000"/>
                </a:solidFill>
              </a:rPr>
              <a:t>概数</a:t>
            </a:r>
            <a:r>
              <a:rPr lang="zh-CN" altLang="en-US" sz="2800" dirty="0">
                <a:solidFill>
                  <a:srgbClr val="FF0000"/>
                </a:solidFill>
              </a:rPr>
              <a:t>，要加</a:t>
            </a:r>
            <a:r>
              <a:rPr lang="en-US" altLang="zh-CN" sz="2800" dirty="0">
                <a:solidFill>
                  <a:srgbClr val="FF0000"/>
                </a:solidFill>
              </a:rPr>
              <a:t>-s</a:t>
            </a:r>
            <a:r>
              <a:rPr lang="zh-CN" altLang="en-US" sz="2800" dirty="0">
                <a:solidFill>
                  <a:srgbClr val="FF0000"/>
                </a:solidFill>
              </a:rPr>
              <a:t>，常与</a:t>
            </a:r>
            <a:r>
              <a:rPr lang="en-US" altLang="zh-CN" sz="2800" dirty="0">
                <a:solidFill>
                  <a:srgbClr val="FF0000"/>
                </a:solidFill>
              </a:rPr>
              <a:t>of</a:t>
            </a:r>
            <a:r>
              <a:rPr lang="zh-CN" altLang="en-US" sz="2800" dirty="0">
                <a:solidFill>
                  <a:srgbClr val="FF0000"/>
                </a:solidFill>
              </a:rPr>
              <a:t>搭配。如：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six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thousand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eight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hundred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workers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3.5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billion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years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thousands of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workers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成千上万的工人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 descr="7b0a202020202262756c6c6574223a20227b5c2263617465676f727949645c223a31303030352c5c2274656d706c61746549645c223a32303233313436397d220a7d0a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26674"/>
            <a:ext cx="10515600" cy="4351338"/>
          </a:xfrm>
        </p:spPr>
        <p:txBody>
          <a:bodyPr>
            <a:normAutofit fontScale="9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）基数词的用法</a:t>
            </a:r>
            <a:endParaRPr 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关于基数词是否加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-s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的问题</a:t>
            </a:r>
            <a:r>
              <a:rPr lang="en-US" altLang="zh-CN" sz="2800" dirty="0">
                <a:solidFill>
                  <a:srgbClr val="FF0000"/>
                </a:solidFill>
              </a:rPr>
              <a:t>: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60000"/>
              </a:lnSpc>
              <a:buFont typeface="+mj-lt"/>
              <a:buAutoNum type="alphaLcParenR" startAt="2"/>
            </a:pPr>
            <a:r>
              <a:rPr lang="en-US" altLang="zh-CN" sz="2600" dirty="0">
                <a:solidFill>
                  <a:srgbClr val="FF0000"/>
                </a:solidFill>
              </a:rPr>
              <a:t>“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基数词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/several/many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</a:t>
            </a:r>
            <a:r>
              <a:rPr lang="en-US" altLang="zh-CN" sz="2600" dirty="0">
                <a:solidFill>
                  <a:srgbClr val="FF0000"/>
                </a:solidFill>
              </a:rPr>
              <a:t>+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dozen(1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打，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)/score(20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zh-CN" sz="2600" dirty="0">
                <a:solidFill>
                  <a:srgbClr val="FF0000"/>
                </a:solidFill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这样的结构</a:t>
            </a:r>
            <a:r>
              <a:rPr lang="zh-CN" altLang="en-US" sz="2600" u="sng" dirty="0">
                <a:solidFill>
                  <a:srgbClr val="FF0000"/>
                </a:solidFill>
              </a:rPr>
              <a:t>表示确定的数字时</a:t>
            </a:r>
            <a:r>
              <a:rPr lang="zh-CN" altLang="en-US" sz="2600" dirty="0">
                <a:solidFill>
                  <a:srgbClr val="FF0000"/>
                </a:solidFill>
              </a:rPr>
              <a:t>，</a:t>
            </a:r>
            <a:r>
              <a:rPr lang="en-US" altLang="zh-CN" sz="2600" dirty="0">
                <a:solidFill>
                  <a:srgbClr val="FF0000"/>
                </a:solidFill>
              </a:rPr>
              <a:t>dozen/score</a:t>
            </a:r>
            <a:r>
              <a:rPr lang="zh-CN" altLang="en-US" sz="2600" dirty="0">
                <a:solidFill>
                  <a:srgbClr val="FF0000"/>
                </a:solidFill>
              </a:rPr>
              <a:t>后面不加</a:t>
            </a:r>
            <a:r>
              <a:rPr lang="en-US" altLang="zh-CN" sz="2600" dirty="0">
                <a:solidFill>
                  <a:srgbClr val="FF0000"/>
                </a:solidFill>
              </a:rPr>
              <a:t>-s; </a:t>
            </a:r>
            <a:r>
              <a:rPr lang="zh-CN" altLang="en-US" sz="2600" dirty="0">
                <a:solidFill>
                  <a:srgbClr val="FF0000"/>
                </a:solidFill>
              </a:rPr>
              <a:t>但</a:t>
            </a:r>
            <a:r>
              <a:rPr lang="zh-CN" altLang="en-US" sz="2600" u="sng" dirty="0">
                <a:solidFill>
                  <a:srgbClr val="FF0000"/>
                </a:solidFill>
              </a:rPr>
              <a:t>表示不确定的数字时</a:t>
            </a:r>
            <a:r>
              <a:rPr lang="zh-CN" altLang="en-US" sz="2600" dirty="0">
                <a:solidFill>
                  <a:srgbClr val="FF0000"/>
                </a:solidFill>
              </a:rPr>
              <a:t>，要加</a:t>
            </a:r>
            <a:r>
              <a:rPr lang="en-US" altLang="zh-CN" sz="2600" dirty="0">
                <a:solidFill>
                  <a:srgbClr val="FF0000"/>
                </a:solidFill>
              </a:rPr>
              <a:t>-s,</a:t>
            </a:r>
            <a:r>
              <a:rPr lang="zh-CN" altLang="en-US" sz="2600" dirty="0">
                <a:solidFill>
                  <a:srgbClr val="FF0000"/>
                </a:solidFill>
              </a:rPr>
              <a:t>常用</a:t>
            </a:r>
            <a:r>
              <a:rPr lang="en-US" altLang="zh-CN" sz="2600" dirty="0">
                <a:solidFill>
                  <a:srgbClr val="FF0000"/>
                </a:solidFill>
              </a:rPr>
              <a:t>dozens of, scores of</a:t>
            </a:r>
            <a:r>
              <a:rPr lang="zh-CN" altLang="en-US" sz="2600" dirty="0">
                <a:solidFill>
                  <a:srgbClr val="FF0000"/>
                </a:solidFill>
              </a:rPr>
              <a:t>。如：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dozen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bottles of beer 24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瓶啤酒</a:t>
            </a:r>
            <a:endParaRPr lang="en-US" altLang="zh-CN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 score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six years   86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endParaRPr lang="zh-CN" altLang="en-US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dozens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 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很多次</a:t>
            </a:r>
            <a:endParaRPr lang="zh-CN" altLang="en-US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scores of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students 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很多学生</a:t>
            </a:r>
            <a:endParaRPr lang="zh-CN" altLang="en-US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endParaRPr lang="zh-CN" altLang="en-US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 descr="7b0a202020202262756c6c6574223a20227b5c2263617465676f727949645c223a31303030352c5c2274656d706c61746549645c223a32303233313436397d220a7d0a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26674"/>
            <a:ext cx="10515600" cy="4351338"/>
          </a:xfrm>
        </p:spPr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）基数词的用法</a:t>
            </a:r>
            <a:endParaRPr 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80000"/>
              </a:lnSpc>
              <a:buFont typeface="+mj-ea"/>
              <a:buAutoNum type="circleNumDbPlain" startAt="2"/>
            </a:pPr>
            <a:r>
              <a:rPr lang="en-US" altLang="zh-CN" sz="2600" dirty="0">
                <a:solidFill>
                  <a:srgbClr val="FF0000"/>
                </a:solidFill>
              </a:rPr>
              <a:t>“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基数词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连字符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名词</a:t>
            </a:r>
            <a:r>
              <a:rPr lang="en-US" altLang="zh-CN" sz="2600" dirty="0">
                <a:solidFill>
                  <a:srgbClr val="FF0000"/>
                </a:solidFill>
              </a:rPr>
              <a:t>”=“</a:t>
            </a:r>
            <a:r>
              <a:rPr lang="zh-CN" altLang="en-US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r>
              <a:rPr lang="en-US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lang="zh-CN" altLang="en-US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该名词的所有格（名词的单复数形式由基数词决定）</a:t>
            </a:r>
            <a:r>
              <a:rPr lang="en-US" altLang="zh-CN" sz="2600" dirty="0">
                <a:solidFill>
                  <a:srgbClr val="FF0000"/>
                </a:solidFill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。前者是复合形容词，表示数量，此时名词应用单数形式，且常加不定冠词</a:t>
            </a:r>
            <a:r>
              <a:rPr lang="en-US" altLang="zh-CN" sz="2600" dirty="0">
                <a:solidFill>
                  <a:srgbClr val="FF0000"/>
                </a:solidFill>
              </a:rPr>
              <a:t>a/an,</a:t>
            </a:r>
            <a:r>
              <a:rPr lang="zh-CN" altLang="en-US" sz="2600" dirty="0">
                <a:solidFill>
                  <a:srgbClr val="1F6355"/>
                </a:solidFill>
              </a:rPr>
              <a:t>而后者不加冠词</a:t>
            </a:r>
            <a:r>
              <a:rPr lang="zh-CN" altLang="en-US" sz="2600" dirty="0">
                <a:solidFill>
                  <a:srgbClr val="FF0000"/>
                </a:solidFill>
              </a:rPr>
              <a:t>。如：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two-day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activity (= two day</a:t>
            </a:r>
            <a:r>
              <a:rPr lang="en-US" altLang="zh-CN" sz="2600" dirty="0">
                <a:solidFill>
                  <a:srgbClr val="1F63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s’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activity) </a:t>
            </a:r>
            <a:endParaRPr lang="en-US" altLang="zh-CN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three-hour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drive (= three hours’ drive)</a:t>
            </a:r>
            <a:endParaRPr lang="zh-CN" altLang="en-US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37" name="标题 2136"/>
          <p:cNvSpPr/>
          <p:nvPr>
            <p:ph type="title" idx="4294967295"/>
          </p:nvPr>
        </p:nvSpPr>
        <p:spPr/>
        <p:txBody>
          <a:bodyPr anchor="ctr" anchorCtr="0"/>
          <a:p>
            <a:r>
              <a:rPr lang="en-US" altLang="zh-CN">
                <a:solidFill>
                  <a:srgbClr val="FF0000"/>
                </a:solidFill>
              </a:rPr>
              <a:t>PS:</a:t>
            </a:r>
            <a:r>
              <a:rPr lang="zh-CN" altLang="en-US">
                <a:solidFill>
                  <a:srgbClr val="FF0000"/>
                </a:solidFill>
              </a:rPr>
              <a:t>数词的合成词是热门考点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38" name="文本占位符 2137"/>
          <p:cNvSpPr/>
          <p:nvPr>
            <p:ph type="body" idx="4294967295"/>
          </p:nvPr>
        </p:nvSpPr>
        <p:spPr/>
        <p:txBody>
          <a:bodyPr>
            <a:normAutofit lnSpcReduction="10000"/>
          </a:bodyPr>
          <a:p>
            <a:pPr>
              <a:buNone/>
            </a:pPr>
            <a:r>
              <a:rPr lang="en-US" altLang="zh-CN" sz="2800" b="1"/>
              <a:t>  </a:t>
            </a:r>
            <a:r>
              <a:rPr lang="zh-CN" altLang="en-US" sz="2800" b="1"/>
              <a:t>注意：</a:t>
            </a:r>
            <a:endParaRPr lang="zh-CN" altLang="en-US" sz="2800" b="1"/>
          </a:p>
          <a:p>
            <a:pPr>
              <a:buNone/>
            </a:pPr>
            <a:r>
              <a:rPr lang="zh-CN" altLang="en-US" sz="2800" b="1"/>
              <a:t>（１）只能做定语；</a:t>
            </a:r>
            <a:endParaRPr lang="zh-CN" altLang="en-US" sz="2800" b="1"/>
          </a:p>
          <a:p>
            <a:pPr>
              <a:buNone/>
            </a:pPr>
            <a:r>
              <a:rPr lang="zh-CN" altLang="en-US" sz="2800" b="1"/>
              <a:t>（２）</a:t>
            </a:r>
            <a:r>
              <a:rPr lang="zh-CN" altLang="en-US" sz="2800" b="1">
                <a:solidFill>
                  <a:srgbClr val="FF0000"/>
                </a:solidFill>
              </a:rPr>
              <a:t>合成形容词后的名词一律用单数。</a:t>
            </a:r>
            <a:endParaRPr lang="zh-CN" altLang="en-US" sz="2800" b="1"/>
          </a:p>
          <a:p>
            <a:pPr>
              <a:buNone/>
            </a:pPr>
            <a:r>
              <a:rPr lang="zh-CN" altLang="en-US" sz="2800" b="1"/>
              <a:t>　</a:t>
            </a:r>
            <a:r>
              <a:rPr lang="en-US" altLang="zh-CN" sz="2800"/>
              <a:t>a </a:t>
            </a:r>
            <a:r>
              <a:rPr lang="en-US" altLang="zh-CN" sz="2800">
                <a:solidFill>
                  <a:srgbClr val="0033CC"/>
                </a:solidFill>
              </a:rPr>
              <a:t>five-star</a:t>
            </a:r>
            <a:r>
              <a:rPr lang="en-US" altLang="zh-CN" sz="2800"/>
              <a:t> hotel,                a </a:t>
            </a:r>
            <a:r>
              <a:rPr lang="en-US" altLang="zh-CN" sz="2800">
                <a:solidFill>
                  <a:srgbClr val="0033CC"/>
                </a:solidFill>
              </a:rPr>
              <a:t>seven-year-old</a:t>
            </a:r>
            <a:r>
              <a:rPr lang="en-US" altLang="zh-CN" sz="2800"/>
              <a:t> boy,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an </a:t>
            </a:r>
            <a:r>
              <a:rPr lang="en-US" altLang="zh-CN" sz="2800">
                <a:solidFill>
                  <a:srgbClr val="0033CC"/>
                </a:solidFill>
              </a:rPr>
              <a:t>eight-year-old</a:t>
            </a:r>
            <a:r>
              <a:rPr lang="en-US" altLang="zh-CN" sz="2800"/>
              <a:t> girl,        a </a:t>
            </a:r>
            <a:r>
              <a:rPr lang="en-US" altLang="zh-CN" sz="2800">
                <a:solidFill>
                  <a:srgbClr val="0033CC"/>
                </a:solidFill>
              </a:rPr>
              <a:t>two-day </a:t>
            </a:r>
            <a:r>
              <a:rPr lang="en-US" altLang="zh-CN" sz="2800"/>
              <a:t>trip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In fact, the leaning Tower of Piza is a </a:t>
            </a:r>
            <a:r>
              <a:rPr lang="en-US" altLang="zh-CN" sz="2800">
                <a:solidFill>
                  <a:srgbClr val="0033CC"/>
                </a:solidFill>
              </a:rPr>
              <a:t>54.5-metre-tall</a:t>
            </a:r>
            <a:r>
              <a:rPr lang="en-US" altLang="zh-CN" sz="2800"/>
              <a:t> bell tower.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事实上，比萨斜塔是一座高54.5米的钟塔。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 descr="7b0a202020202262756c6c6574223a20227b5c2263617465676f727949645c223a31303030352c5c2274656d706c61746549645c223a32303233313436397d220a7d0a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26674"/>
            <a:ext cx="10515600" cy="4351338"/>
          </a:xfrm>
        </p:spPr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）基数词的用法</a:t>
            </a:r>
            <a:endParaRPr 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80000"/>
              </a:lnSpc>
              <a:buFont typeface="+mj-ea"/>
              <a:buAutoNum type="circleNumDbPlain" startAt="3"/>
            </a:pPr>
            <a:r>
              <a:rPr lang="en-US" altLang="zh-CN" sz="2600" dirty="0">
                <a:solidFill>
                  <a:srgbClr val="FF0000"/>
                </a:solidFill>
              </a:rPr>
              <a:t>“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名词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基数词</a:t>
            </a:r>
            <a:r>
              <a:rPr lang="en-US" altLang="zh-CN" sz="2600" dirty="0">
                <a:solidFill>
                  <a:srgbClr val="FF0000"/>
                </a:solidFill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可以</a:t>
            </a:r>
            <a:r>
              <a:rPr lang="zh-CN" altLang="en-US" sz="2600" u="sng" dirty="0">
                <a:solidFill>
                  <a:srgbClr val="FF0000"/>
                </a:solidFill>
              </a:rPr>
              <a:t>表示书页、房间、住所等的编号</a:t>
            </a:r>
            <a:r>
              <a:rPr lang="zh-CN" altLang="en-US" sz="2600" dirty="0">
                <a:solidFill>
                  <a:srgbClr val="FF0000"/>
                </a:solidFill>
              </a:rPr>
              <a:t>及邮政编码、电话号码等，此时，首字母大写。</a:t>
            </a:r>
            <a:r>
              <a:rPr lang="zh-CN" altLang="en-US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表示编号时，可以</a:t>
            </a:r>
            <a:r>
              <a:rPr lang="en-US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=“the+</a:t>
            </a:r>
            <a:r>
              <a:rPr lang="zh-CN" altLang="en-US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序数词</a:t>
            </a:r>
            <a:r>
              <a:rPr lang="en-US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lang="zh-CN" altLang="en-US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名词</a:t>
            </a:r>
            <a:r>
              <a:rPr lang="en-US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zh-CN" altLang="en-US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，此时首字母不用大写</a:t>
            </a:r>
            <a:r>
              <a:rPr lang="zh-CN" altLang="en-US" sz="2600" dirty="0">
                <a:solidFill>
                  <a:srgbClr val="FF0000"/>
                </a:solidFill>
              </a:rPr>
              <a:t>。如：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8  = </a:t>
            </a:r>
            <a:r>
              <a:rPr lang="en-US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eighth page</a:t>
            </a:r>
            <a:endParaRPr lang="en-US" altLang="zh-CN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 2 = </a:t>
            </a:r>
            <a:r>
              <a:rPr lang="en-US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second grade</a:t>
            </a:r>
            <a:endParaRPr lang="en-US" altLang="zh-CN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Postcode 102400</a:t>
            </a:r>
            <a:endParaRPr lang="en-US" altLang="zh-CN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503035" y="2827020"/>
            <a:ext cx="1066165" cy="2400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 descr="7b0a202020202262756c6c6574223a20227b5c2263617465676f727949645c223a31303030352c5c2274656d706c61746549645c223a32303233313436397d220a7d0a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26674"/>
            <a:ext cx="10515600" cy="4351338"/>
          </a:xfrm>
        </p:spPr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）基数词的用法</a:t>
            </a:r>
            <a:endParaRPr 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80000"/>
              </a:lnSpc>
              <a:buFont typeface="+mj-ea"/>
              <a:buAutoNum type="circleNumDbPlain" startAt="4"/>
            </a:pPr>
            <a:r>
              <a:rPr lang="en-US" altLang="zh-CN" sz="2600" dirty="0">
                <a:solidFill>
                  <a:srgbClr val="FF0000"/>
                </a:solidFill>
              </a:rPr>
              <a:t>“</a:t>
            </a:r>
            <a:r>
              <a:rPr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one’s</a:t>
            </a:r>
            <a:r>
              <a:rPr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整十的复数形式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可表示年龄，意为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在某人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</a:t>
            </a:r>
            <a:r>
              <a:rPr lang="zh-CN" altLang="en-US" sz="26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岁的时候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。如：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 published a novel 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his twenties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CN" altLang="en-US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816100" y="4189730"/>
            <a:ext cx="6463665" cy="2078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PS:</a:t>
            </a:r>
            <a:r>
              <a:rPr lang="zh-CN" altLang="en-US" sz="2400"/>
              <a:t>表示</a:t>
            </a:r>
            <a:r>
              <a:rPr lang="en-US" altLang="zh-CN" sz="2400"/>
              <a:t>“</a:t>
            </a:r>
            <a:r>
              <a:rPr lang="zh-CN" altLang="en-US" sz="2400"/>
              <a:t>在</a:t>
            </a:r>
            <a:r>
              <a:rPr lang="en-US" altLang="zh-CN" sz="2400"/>
              <a:t>......</a:t>
            </a:r>
            <a:r>
              <a:rPr lang="zh-CN" altLang="en-US" sz="2400"/>
              <a:t>岁</a:t>
            </a:r>
            <a:r>
              <a:rPr lang="en-US" altLang="zh-CN" sz="2400"/>
              <a:t>”</a:t>
            </a:r>
            <a:r>
              <a:rPr lang="zh-CN" altLang="en-US" sz="2400"/>
              <a:t>还可以用以下结构：</a:t>
            </a:r>
            <a:endParaRPr lang="zh-CN" altLang="en-US" sz="240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lt1"/>
                </a:solidFill>
              </a:rPr>
              <a:t>at the age of + </a:t>
            </a:r>
            <a:r>
              <a:rPr lang="zh-CN" altLang="en-US" sz="2400">
                <a:solidFill>
                  <a:schemeClr val="lt1"/>
                </a:solidFill>
              </a:rPr>
              <a:t>基数词</a:t>
            </a:r>
            <a:endParaRPr lang="zh-CN" altLang="en-US" sz="2400">
              <a:solidFill>
                <a:schemeClr val="lt1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lt1"/>
                </a:solidFill>
              </a:rPr>
              <a:t>at + </a:t>
            </a:r>
            <a:r>
              <a:rPr lang="zh-CN" altLang="en-US" sz="2400">
                <a:solidFill>
                  <a:schemeClr val="lt1"/>
                </a:solidFill>
              </a:rPr>
              <a:t>基数词</a:t>
            </a:r>
            <a:r>
              <a:rPr lang="en-US" altLang="zh-CN" sz="2400">
                <a:solidFill>
                  <a:schemeClr val="lt1"/>
                </a:solidFill>
              </a:rPr>
              <a:t> + year(s) old</a:t>
            </a:r>
            <a:endParaRPr lang="en-US" altLang="zh-CN" sz="2400">
              <a:solidFill>
                <a:schemeClr val="lt1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lt1"/>
                </a:solidFill>
              </a:rPr>
              <a:t>at + </a:t>
            </a:r>
            <a:r>
              <a:rPr lang="zh-CN" altLang="en-US" sz="2400">
                <a:solidFill>
                  <a:schemeClr val="lt1"/>
                </a:solidFill>
              </a:rPr>
              <a:t>基数词</a:t>
            </a:r>
            <a:endParaRPr lang="zh-CN" altLang="en-US" sz="2400">
              <a:solidFill>
                <a:schemeClr val="lt1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lt1"/>
                </a:solidFill>
              </a:rPr>
              <a:t>at + age + </a:t>
            </a:r>
            <a:r>
              <a:rPr lang="zh-CN" altLang="en-US" sz="2400">
                <a:solidFill>
                  <a:schemeClr val="lt1"/>
                </a:solidFill>
              </a:rPr>
              <a:t>基数词</a:t>
            </a:r>
            <a:endParaRPr lang="zh-CN" altLang="en-US" sz="2400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 descr="7b0a202020202262756c6c6574223a20227b5c2263617465676f727949645c223a31303030352c5c2274656d706c61746549645c223a32303233313436397d220a7d0a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26674"/>
            <a:ext cx="10515600" cy="4351338"/>
          </a:xfrm>
        </p:spPr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）基数词的用法</a:t>
            </a:r>
            <a:endParaRPr 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80000"/>
              </a:lnSpc>
              <a:buFont typeface="+mj-ea"/>
              <a:buAutoNum type="circleNumDbPlain" startAt="5"/>
            </a:pPr>
            <a:r>
              <a:rPr lang="en-US" altLang="zh-CN" sz="2600" dirty="0">
                <a:solidFill>
                  <a:srgbClr val="FF0000"/>
                </a:solidFill>
              </a:rPr>
              <a:t>“</a:t>
            </a:r>
            <a:r>
              <a:rPr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the</a:t>
            </a:r>
            <a:r>
              <a:rPr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整十的复数形式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可表示年代，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in the 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该基数词的所有格</a:t>
            </a:r>
            <a:r>
              <a:rPr lang="zh-CN" altLang="en-US" sz="2600" dirty="0">
                <a:solidFill>
                  <a:srgbClr val="FF0000"/>
                </a:solidFill>
              </a:rPr>
              <a:t>。如：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building was built 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1820s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1820’s.</a:t>
            </a:r>
            <a:endParaRPr lang="en-US" altLang="zh-CN" sz="26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那座建筑建于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世纪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年代。</a:t>
            </a:r>
            <a:endParaRPr lang="zh-CN" altLang="en-US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 descr="7b0a202020202262756c6c6574223a20227b5c2263617465676f727949645c223a31303030352c5c2274656d706c61746549645c223a32303233313436397d220a7d0a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26674"/>
            <a:ext cx="10515600" cy="4351338"/>
          </a:xfrm>
        </p:spPr>
        <p:txBody>
          <a:bodyPr>
            <a:normAutofit fontScale="9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）基数词的用法</a:t>
            </a:r>
            <a:endParaRPr 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80000"/>
              </a:lnSpc>
              <a:buFont typeface="+mj-ea"/>
              <a:buAutoNum type="circleNumDbPlain" startAt="6"/>
            </a:pPr>
            <a:r>
              <a:rPr lang="en-US" altLang="zh-CN" sz="2600" dirty="0">
                <a:solidFill>
                  <a:srgbClr val="FF0000"/>
                </a:solidFill>
              </a:rPr>
              <a:t>“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+ 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基数词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zh-CN" altLang="en-US" sz="26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复数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名词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”= “every + 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序数词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zh-CN" altLang="en-US" sz="26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单数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名词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，可以表示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每隔，每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。如：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You’d better take a break 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two hours</a:t>
            </a: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when driving.</a:t>
            </a:r>
            <a:endParaRPr lang="en-US" altLang="zh-CN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n-US" altLang="zh-CN" sz="2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You’d better take a break 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every second hour</a:t>
            </a:r>
            <a:r>
              <a:rPr lang="en-US" altLang="zh-CN" sz="2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when driving.</a:t>
            </a:r>
            <a:endParaRPr lang="en-US" altLang="zh-CN" sz="2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algn="just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sz="2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=You’d better take a break 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every other hour</a:t>
            </a:r>
            <a:r>
              <a:rPr lang="en-US" altLang="zh-CN" sz="2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when driving.</a:t>
            </a:r>
            <a:r>
              <a:rPr lang="zh-CN" altLang="en-US" sz="2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en-US" altLang="zh-CN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开车时你最好每两个小时休息一次。</a:t>
            </a:r>
            <a:endParaRPr lang="zh-CN" altLang="en-US" sz="2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3" name="标题 2152"/>
          <p:cNvSpPr/>
          <p:nvPr>
            <p:ph type="title" idx="4294967295"/>
          </p:nvPr>
        </p:nvSpPr>
        <p:spPr/>
        <p:txBody>
          <a:bodyPr anchor="ctr" anchorCtr="0">
            <a:normAutofit fontScale="90000"/>
          </a:bodyPr>
          <a:p>
            <a:r>
              <a:rPr lang="en-US" altLang="zh-CN"/>
              <a:t>Practise the following numbers in three ways :</a:t>
            </a:r>
            <a:endParaRPr lang="en-US" altLang="zh-CN"/>
          </a:p>
        </p:txBody>
      </p:sp>
      <p:sp>
        <p:nvSpPr>
          <p:cNvPr id="2154" name="文本占位符 2153"/>
          <p:cNvSpPr/>
          <p:nvPr>
            <p:ph type="body" idx="4294967295"/>
          </p:nvPr>
        </p:nvSpPr>
        <p:spPr>
          <a:xfrm>
            <a:off x="1929448" y="1690688"/>
            <a:ext cx="8062912" cy="4608512"/>
          </a:xfrm>
        </p:spPr>
        <p:txBody>
          <a:bodyPr>
            <a:noAutofit/>
          </a:bodyPr>
          <a:p>
            <a:pPr marL="609600" indent="-609600">
              <a:lnSpc>
                <a:spcPct val="80000"/>
              </a:lnSpc>
            </a:pP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A. as an amount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as part of phone number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C. as a date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3200"/>
              <a:t> 1814</a:t>
            </a:r>
            <a:endParaRPr lang="en-US" altLang="zh-CN" sz="3200"/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3200"/>
              <a:t> 2035</a:t>
            </a:r>
            <a:endParaRPr lang="en-US" altLang="zh-CN" sz="3200"/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3200"/>
              <a:t> 1666</a:t>
            </a:r>
            <a:endParaRPr lang="en-US" altLang="zh-CN" sz="3200"/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3200"/>
              <a:t> 1016</a:t>
            </a:r>
            <a:endParaRPr lang="en-US" altLang="zh-CN" sz="3200"/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3200"/>
              <a:t> 1902</a:t>
            </a:r>
            <a:endParaRPr lang="en-US" altLang="zh-CN" sz="3200"/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3200"/>
              <a:t> 1988</a:t>
            </a:r>
            <a:endParaRPr lang="en-US" altLang="zh-CN" sz="3200"/>
          </a:p>
          <a:p>
            <a:pPr marL="609600" indent="-609600">
              <a:lnSpc>
                <a:spcPct val="80000"/>
              </a:lnSpc>
              <a:buAutoNum type="arabicParenBoth"/>
            </a:pPr>
            <a:endParaRPr lang="en-US" altLang="zh-CN" sz="3200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" grpId="0" animBg="1"/>
      <p:bldP spid="2154" grpId="1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序数词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624799" y="1525637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accent1"/>
                </a:solidFill>
              </a:rPr>
              <a:t>01/</a:t>
            </a:r>
            <a:endParaRPr lang="en-US" altLang="zh-TW" sz="5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624386" y="2467342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accent1"/>
                </a:solidFill>
              </a:rPr>
              <a:t>02/</a:t>
            </a:r>
            <a:endParaRPr lang="en-US" altLang="zh-TW" sz="54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156681" y="2673120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pPr algn="l">
              <a:buClrTx/>
              <a:buSzTx/>
              <a:buFontTx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序数词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623640" y="3415119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accent1"/>
                </a:solidFill>
              </a:rPr>
              <a:t>03/</a:t>
            </a:r>
            <a:endParaRPr lang="en-US" altLang="zh-TW" sz="5400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156200" y="3620770"/>
            <a:ext cx="4140835" cy="842010"/>
          </a:xfrm>
          <a:prstGeom prst="rect">
            <a:avLst/>
          </a:prstGeom>
        </p:spPr>
        <p:txBody>
          <a:bodyPr wrap="square" anchor="ctr" anchorCtr="0">
            <a:normAutofit lnSpcReduction="20000"/>
          </a:bodyPr>
          <a:lstStyle>
            <a:defPPr>
              <a:defRPr lang="zh-CN"/>
            </a:defPPr>
            <a:lvl1pPr>
              <a:defRPr sz="2000"/>
            </a:lvl1pPr>
          </a:lstStyle>
          <a:p>
            <a:pPr algn="l">
              <a:buClrTx/>
              <a:buSzTx/>
              <a:buFontTx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分数、小数和百分数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5157094" y="1731415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基数词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2671128" y="694689"/>
            <a:ext cx="6848475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624275" y="4401909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accent1"/>
                </a:solidFill>
              </a:rPr>
              <a:t>04/</a:t>
            </a:r>
            <a:endParaRPr lang="en-US" altLang="zh-TW" sz="54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5156835" y="4556125"/>
            <a:ext cx="4140835" cy="842010"/>
          </a:xfrm>
          <a:prstGeom prst="rect">
            <a:avLst/>
          </a:prstGeom>
        </p:spPr>
        <p:txBody>
          <a:bodyPr wrap="square" anchor="ctr" anchorCtr="0">
            <a:normAutofit lnSpcReduction="20000"/>
          </a:bodyPr>
          <a:lstStyle>
            <a:defPPr>
              <a:defRPr lang="zh-CN"/>
            </a:defPPr>
            <a:lvl1pPr>
              <a:defRPr sz="2000"/>
            </a:lvl1pPr>
          </a:lstStyle>
          <a:p>
            <a:pPr algn="l">
              <a:buClrTx/>
              <a:buSzTx/>
              <a:buFontTx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时间和钟点、日期和年份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5" grpId="1"/>
      <p:bldP spid="14" grpId="1"/>
      <p:bldP spid="4" grpId="0"/>
      <p:bldP spid="9" grpId="0"/>
      <p:bldP spid="4" grpId="1"/>
      <p:bldP spid="9" grpId="1"/>
      <p:bldP spid="7" grpId="0"/>
      <p:bldP spid="13" grpId="0"/>
      <p:bldP spid="7" grpId="1"/>
      <p:bldP spid="13" grpId="1"/>
      <p:bldP spid="2" grpId="0"/>
      <p:bldP spid="3" grpId="0"/>
      <p:bldP spid="2" grpId="1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序数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概念：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表示顺序的词称为序数词。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）序数词的形式：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序数词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除了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third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之外，其他的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一般由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构成，前面一般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加定冠词the。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如：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eighteenth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two hundredth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/>
            </a:pP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序数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）序数词的形式：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2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以y结尾的基数词构成序数词时，先把y改成i，再加eth。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fifty →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fiftieth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twenty → </a:t>
            </a:r>
            <a:r>
              <a:rPr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twentieth</a:t>
            </a:r>
            <a:endParaRPr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序数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）序数词的形式：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3"/>
            </a:pP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几十几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的两位数的基数词变为序数词时，只需将个位数变成序数词，十位数不变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如：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twenty-one →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twenty-first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sixty-five → </a:t>
            </a:r>
            <a:r>
              <a:rPr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sixty-fifth</a:t>
            </a:r>
            <a:endParaRPr 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序数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）序数词的形式：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4"/>
            </a:pP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序数词的缩写形式：由对应的阿拉伯数字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序数词的最后两个字母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如：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first——lst 　</a:t>
            </a:r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second——2nd 　　third——3rd</a:t>
            </a:r>
            <a:endParaRPr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fourth——4th 　sixth——6th 　</a:t>
            </a:r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twentieth——20th</a:t>
            </a:r>
            <a:endParaRPr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twenty-third——23rd</a:t>
            </a:r>
            <a:endParaRPr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其中lst，2nd，3rd为特殊形式，其它的都是阿拉伯数字后加上th。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3" name="文本占位符 2172"/>
          <p:cNvSpPr/>
          <p:nvPr>
            <p:ph type="body" idx="4294967295"/>
          </p:nvPr>
        </p:nvSpPr>
        <p:spPr>
          <a:xfrm>
            <a:off x="671195" y="351790"/>
            <a:ext cx="11406505" cy="6858000"/>
          </a:xfrm>
        </p:spPr>
        <p:txBody>
          <a:bodyPr>
            <a:normAutofit lnSpcReduction="20000"/>
          </a:bodyPr>
          <a:p>
            <a:r>
              <a:rPr lang="en-US" altLang="zh-CN" sz="4000"/>
              <a:t>   </a:t>
            </a:r>
            <a:r>
              <a:rPr lang="en-US" altLang="zh-CN" sz="3600"/>
              <a:t> </a:t>
            </a:r>
            <a:r>
              <a:rPr lang="en-US" altLang="zh-CN" sz="3600" b="1" i="1">
                <a:solidFill>
                  <a:srgbClr val="CC0000"/>
                </a:solidFill>
              </a:rPr>
              <a:t>first </a:t>
            </a:r>
            <a:r>
              <a:rPr lang="en-US" altLang="zh-CN" sz="3600" b="1" i="1"/>
              <a:t>  </a:t>
            </a:r>
            <a:r>
              <a:rPr lang="en-US" altLang="zh-CN" sz="3600" b="1"/>
              <a:t>     1</a:t>
            </a:r>
            <a:r>
              <a:rPr lang="en-US" altLang="zh-CN" sz="3600" b="1">
                <a:solidFill>
                  <a:srgbClr val="CC0000"/>
                </a:solidFill>
              </a:rPr>
              <a:t>st</a:t>
            </a:r>
            <a:r>
              <a:rPr lang="en-US" altLang="zh-CN" sz="3600" b="1"/>
              <a:t>        twent</a:t>
            </a:r>
            <a:r>
              <a:rPr lang="en-US" altLang="zh-CN" sz="3600" b="1">
                <a:solidFill>
                  <a:srgbClr val="CC0000"/>
                </a:solidFill>
              </a:rPr>
              <a:t>ieth</a:t>
            </a:r>
            <a:r>
              <a:rPr lang="en-US" altLang="zh-CN" sz="3600" b="1"/>
              <a:t>    20th</a:t>
            </a:r>
            <a:endParaRPr lang="en-US" altLang="zh-CN" sz="3600" b="1"/>
          </a:p>
          <a:p>
            <a:r>
              <a:rPr lang="en-US" altLang="zh-CN" sz="3600" b="1"/>
              <a:t> </a:t>
            </a:r>
            <a:r>
              <a:rPr lang="en-US" altLang="zh-CN" sz="3600" b="1">
                <a:solidFill>
                  <a:srgbClr val="CC0000"/>
                </a:solidFill>
              </a:rPr>
              <a:t>   </a:t>
            </a:r>
            <a:r>
              <a:rPr lang="en-US" altLang="zh-CN" sz="3600" b="1" i="1">
                <a:solidFill>
                  <a:srgbClr val="CC0000"/>
                </a:solidFill>
              </a:rPr>
              <a:t>second</a:t>
            </a:r>
            <a:r>
              <a:rPr lang="en-US" altLang="zh-CN" sz="3600" b="1"/>
              <a:t>   2</a:t>
            </a:r>
            <a:r>
              <a:rPr lang="en-US" altLang="zh-CN" sz="3600" b="1">
                <a:solidFill>
                  <a:srgbClr val="CC0000"/>
                </a:solidFill>
              </a:rPr>
              <a:t>nd</a:t>
            </a:r>
            <a:r>
              <a:rPr lang="en-US" altLang="zh-CN" sz="3600" b="1"/>
              <a:t>      twenty</a:t>
            </a:r>
            <a:r>
              <a:rPr lang="en-US" altLang="zh-CN" sz="3600" b="1" i="1">
                <a:solidFill>
                  <a:srgbClr val="CC0000"/>
                </a:solidFill>
              </a:rPr>
              <a:t>-first</a:t>
            </a:r>
            <a:r>
              <a:rPr lang="en-US" altLang="zh-CN" sz="3600" b="1"/>
              <a:t>  21st</a:t>
            </a:r>
            <a:endParaRPr lang="en-US" altLang="zh-CN" sz="3600" b="1"/>
          </a:p>
          <a:p>
            <a:r>
              <a:rPr lang="en-US" altLang="zh-CN" sz="3600" b="1"/>
              <a:t>   </a:t>
            </a:r>
            <a:r>
              <a:rPr lang="en-US" altLang="zh-CN" sz="3600" b="1" i="1">
                <a:solidFill>
                  <a:srgbClr val="CC0000"/>
                </a:solidFill>
              </a:rPr>
              <a:t> third</a:t>
            </a:r>
            <a:r>
              <a:rPr lang="en-US" altLang="zh-CN" sz="3600" b="1" i="1"/>
              <a:t>  </a:t>
            </a:r>
            <a:r>
              <a:rPr lang="en-US" altLang="zh-CN" sz="3600" b="1"/>
              <a:t>     3</a:t>
            </a:r>
            <a:r>
              <a:rPr lang="en-US" altLang="zh-CN" sz="3600" b="1">
                <a:solidFill>
                  <a:srgbClr val="CC0000"/>
                </a:solidFill>
              </a:rPr>
              <a:t>rd </a:t>
            </a:r>
            <a:r>
              <a:rPr lang="en-US" altLang="zh-CN" sz="3600" b="1"/>
              <a:t>      thirt</a:t>
            </a:r>
            <a:r>
              <a:rPr lang="en-US" altLang="zh-CN" sz="3600" b="1">
                <a:solidFill>
                  <a:srgbClr val="CC0000"/>
                </a:solidFill>
              </a:rPr>
              <a:t>ieth</a:t>
            </a:r>
            <a:r>
              <a:rPr lang="en-US" altLang="zh-CN" sz="3600" b="1"/>
              <a:t>       30th</a:t>
            </a:r>
            <a:endParaRPr lang="en-US" altLang="zh-CN" sz="3600" b="1"/>
          </a:p>
          <a:p>
            <a:r>
              <a:rPr lang="en-US" altLang="zh-CN" sz="3600" b="1"/>
              <a:t>    four</a:t>
            </a:r>
            <a:r>
              <a:rPr lang="en-US" altLang="zh-CN" sz="3600" b="1">
                <a:solidFill>
                  <a:srgbClr val="CC0000"/>
                </a:solidFill>
              </a:rPr>
              <a:t>th</a:t>
            </a:r>
            <a:r>
              <a:rPr lang="en-US" altLang="zh-CN" sz="3600" b="1"/>
              <a:t>     4th       fort</a:t>
            </a:r>
            <a:r>
              <a:rPr lang="en-US" altLang="zh-CN" sz="3600" b="1">
                <a:solidFill>
                  <a:srgbClr val="CC0000"/>
                </a:solidFill>
              </a:rPr>
              <a:t>ieth</a:t>
            </a:r>
            <a:r>
              <a:rPr lang="en-US" altLang="zh-CN" sz="3600" b="1"/>
              <a:t>        40th</a:t>
            </a:r>
            <a:endParaRPr lang="en-US" altLang="zh-CN" sz="3600" b="1"/>
          </a:p>
          <a:p>
            <a:r>
              <a:rPr lang="en-US" altLang="zh-CN" sz="3600" b="1"/>
              <a:t>    fif</a:t>
            </a:r>
            <a:r>
              <a:rPr lang="en-US" altLang="zh-CN" sz="3600" b="1">
                <a:solidFill>
                  <a:srgbClr val="CC0000"/>
                </a:solidFill>
              </a:rPr>
              <a:t>th </a:t>
            </a:r>
            <a:r>
              <a:rPr lang="en-US" altLang="zh-CN" sz="3600" b="1"/>
              <a:t>       5th        fift</a:t>
            </a:r>
            <a:r>
              <a:rPr lang="en-US" altLang="zh-CN" sz="3600" b="1">
                <a:solidFill>
                  <a:srgbClr val="CC0000"/>
                </a:solidFill>
              </a:rPr>
              <a:t>ieth</a:t>
            </a:r>
            <a:r>
              <a:rPr lang="en-US" altLang="zh-CN" sz="3600" b="1"/>
              <a:t>          50th</a:t>
            </a:r>
            <a:endParaRPr lang="en-US" altLang="zh-CN" sz="3600" b="1"/>
          </a:p>
          <a:p>
            <a:r>
              <a:rPr lang="en-US" altLang="zh-CN" sz="3600" b="1"/>
              <a:t>    six</a:t>
            </a:r>
            <a:r>
              <a:rPr lang="en-US" altLang="zh-CN" sz="3600" b="1">
                <a:solidFill>
                  <a:srgbClr val="CC0000"/>
                </a:solidFill>
              </a:rPr>
              <a:t>th </a:t>
            </a:r>
            <a:r>
              <a:rPr lang="en-US" altLang="zh-CN" sz="3600" b="1"/>
              <a:t>      6th       sixt</a:t>
            </a:r>
            <a:r>
              <a:rPr lang="en-US" altLang="zh-CN" sz="3600" b="1">
                <a:solidFill>
                  <a:srgbClr val="CC0000"/>
                </a:solidFill>
              </a:rPr>
              <a:t>ieth</a:t>
            </a:r>
            <a:r>
              <a:rPr lang="en-US" altLang="zh-CN" sz="3600" b="1"/>
              <a:t>         60th</a:t>
            </a:r>
            <a:endParaRPr lang="en-US" altLang="zh-CN" sz="3600" b="1"/>
          </a:p>
          <a:p>
            <a:r>
              <a:rPr lang="en-US" altLang="zh-CN" sz="3600" b="1"/>
              <a:t>   seven</a:t>
            </a:r>
            <a:r>
              <a:rPr lang="en-US" altLang="zh-CN" sz="3600" b="1">
                <a:solidFill>
                  <a:srgbClr val="CC0000"/>
                </a:solidFill>
              </a:rPr>
              <a:t>th</a:t>
            </a:r>
            <a:r>
              <a:rPr lang="en-US" altLang="zh-CN" sz="3600" b="1"/>
              <a:t>  7th       sevent</a:t>
            </a:r>
            <a:r>
              <a:rPr lang="en-US" altLang="zh-CN" sz="3600" b="1">
                <a:solidFill>
                  <a:srgbClr val="CC0000"/>
                </a:solidFill>
              </a:rPr>
              <a:t>ieth</a:t>
            </a:r>
            <a:r>
              <a:rPr lang="en-US" altLang="zh-CN" sz="3600" b="1"/>
              <a:t>    70th</a:t>
            </a:r>
            <a:endParaRPr lang="en-US" altLang="zh-CN" sz="3600" b="1"/>
          </a:p>
          <a:p>
            <a:r>
              <a:rPr lang="en-US" altLang="zh-CN" sz="3600" b="1"/>
              <a:t>   eigh</a:t>
            </a:r>
            <a:r>
              <a:rPr lang="en-US" altLang="zh-CN" sz="3600" b="1">
                <a:solidFill>
                  <a:srgbClr val="CC0000"/>
                </a:solidFill>
              </a:rPr>
              <a:t>th </a:t>
            </a:r>
            <a:r>
              <a:rPr lang="en-US" altLang="zh-CN" sz="3600" b="1"/>
              <a:t>    8th       eight</a:t>
            </a:r>
            <a:r>
              <a:rPr lang="en-US" altLang="zh-CN" sz="3600" b="1">
                <a:solidFill>
                  <a:srgbClr val="CC0000"/>
                </a:solidFill>
              </a:rPr>
              <a:t>ieth</a:t>
            </a:r>
            <a:r>
              <a:rPr lang="en-US" altLang="zh-CN" sz="3600" b="1"/>
              <a:t>       80th</a:t>
            </a:r>
            <a:endParaRPr lang="en-US" altLang="zh-CN" sz="3600" b="1"/>
          </a:p>
          <a:p>
            <a:r>
              <a:rPr lang="en-US" altLang="zh-CN" sz="3600" b="1"/>
              <a:t>   nin</a:t>
            </a:r>
            <a:r>
              <a:rPr lang="en-US" altLang="zh-CN" sz="3600" b="1">
                <a:solidFill>
                  <a:srgbClr val="CC0000"/>
                </a:solidFill>
              </a:rPr>
              <a:t>th</a:t>
            </a:r>
            <a:r>
              <a:rPr lang="en-US" altLang="zh-CN" sz="3600" b="1"/>
              <a:t>       9th       ninet</a:t>
            </a:r>
            <a:r>
              <a:rPr lang="en-US" altLang="zh-CN" sz="3600" b="1">
                <a:solidFill>
                  <a:srgbClr val="CC0000"/>
                </a:solidFill>
              </a:rPr>
              <a:t>ieth</a:t>
            </a:r>
            <a:r>
              <a:rPr lang="en-US" altLang="zh-CN" sz="3600" b="1"/>
              <a:t>       90th</a:t>
            </a:r>
            <a:endParaRPr lang="en-US" altLang="zh-CN" sz="3600" b="1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charRg st="4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3">
                                            <p:txEl>
                                              <p:charRg st="4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3">
                                            <p:txEl>
                                              <p:charRg st="4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charRg st="8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3">
                                            <p:txEl>
                                              <p:charRg st="8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3">
                                            <p:txEl>
                                              <p:charRg st="8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charRg st="134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3">
                                            <p:txEl>
                                              <p:charRg st="134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3">
                                            <p:txEl>
                                              <p:charRg st="134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charRg st="180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3">
                                            <p:txEl>
                                              <p:charRg st="180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3">
                                            <p:txEl>
                                              <p:charRg st="180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charRg st="231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3">
                                            <p:txEl>
                                              <p:charRg st="231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3">
                                            <p:txEl>
                                              <p:charRg st="231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charRg st="279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3">
                                            <p:txEl>
                                              <p:charRg st="279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3">
                                            <p:txEl>
                                              <p:charRg st="279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charRg st="320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3">
                                            <p:txEl>
                                              <p:charRg st="320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3">
                                            <p:txEl>
                                              <p:charRg st="320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charRg st="365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73">
                                            <p:txEl>
                                              <p:charRg st="365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73">
                                            <p:txEl>
                                              <p:charRg st="365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" grpId="0" animBg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6" name="文本占位符 2175"/>
          <p:cNvSpPr/>
          <p:nvPr>
            <p:ph type="body" idx="4294967295"/>
          </p:nvPr>
        </p:nvSpPr>
        <p:spPr>
          <a:xfrm>
            <a:off x="1301115" y="705485"/>
            <a:ext cx="9144000" cy="6858000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en-US" altLang="zh-CN" sz="4000" b="1"/>
              <a:t>ten</a:t>
            </a:r>
            <a:r>
              <a:rPr lang="en-US" altLang="zh-CN" sz="4000" b="1">
                <a:solidFill>
                  <a:srgbClr val="CC0000"/>
                </a:solidFill>
              </a:rPr>
              <a:t>th</a:t>
            </a:r>
            <a:r>
              <a:rPr lang="en-US" altLang="zh-CN" sz="4000" b="1"/>
              <a:t>   10</a:t>
            </a:r>
            <a:r>
              <a:rPr lang="en-US" altLang="zh-CN" sz="4000" b="1" baseline="30000"/>
              <a:t>th</a:t>
            </a:r>
            <a:r>
              <a:rPr lang="en-US" altLang="zh-CN" sz="4000" b="1"/>
              <a:t>         hundred</a:t>
            </a:r>
            <a:r>
              <a:rPr lang="en-US" altLang="zh-CN" sz="4000" b="1">
                <a:solidFill>
                  <a:srgbClr val="CC0000"/>
                </a:solidFill>
              </a:rPr>
              <a:t>th   </a:t>
            </a:r>
            <a:r>
              <a:rPr lang="en-US" altLang="zh-CN" sz="4000" b="1"/>
              <a:t>   100th</a:t>
            </a:r>
            <a:endParaRPr lang="en-US" altLang="zh-CN" sz="4000" b="1"/>
          </a:p>
          <a:p>
            <a:pPr>
              <a:lnSpc>
                <a:spcPct val="100000"/>
              </a:lnSpc>
            </a:pPr>
            <a:r>
              <a:rPr lang="en-US" altLang="zh-CN" sz="4000" b="1"/>
              <a:t>eleven</a:t>
            </a:r>
            <a:r>
              <a:rPr lang="en-US" altLang="zh-CN" sz="4000" b="1">
                <a:solidFill>
                  <a:srgbClr val="CC0000"/>
                </a:solidFill>
              </a:rPr>
              <a:t>th </a:t>
            </a:r>
            <a:r>
              <a:rPr lang="en-US" altLang="zh-CN" sz="4000" b="1"/>
              <a:t>   11th    </a:t>
            </a:r>
            <a:endParaRPr lang="en-US" altLang="zh-CN" sz="4000" b="1"/>
          </a:p>
          <a:p>
            <a:pPr>
              <a:lnSpc>
                <a:spcPct val="100000"/>
              </a:lnSpc>
            </a:pPr>
            <a:r>
              <a:rPr lang="en-US" altLang="zh-CN" sz="4000" b="1"/>
              <a:t>one hundred and </a:t>
            </a:r>
            <a:r>
              <a:rPr lang="en-US" altLang="zh-CN" sz="4000" b="1">
                <a:solidFill>
                  <a:srgbClr val="CC0000"/>
                </a:solidFill>
              </a:rPr>
              <a:t>first</a:t>
            </a:r>
            <a:r>
              <a:rPr lang="en-US" altLang="zh-CN" sz="4000" b="1"/>
              <a:t>    101</a:t>
            </a:r>
            <a:r>
              <a:rPr lang="en-US" altLang="zh-CN" sz="4000" b="1">
                <a:solidFill>
                  <a:srgbClr val="CC0000"/>
                </a:solidFill>
              </a:rPr>
              <a:t>st</a:t>
            </a:r>
            <a:endParaRPr lang="en-US" altLang="zh-CN" sz="4000" b="1">
              <a:solidFill>
                <a:srgbClr val="CC0000"/>
              </a:solidFill>
            </a:endParaRPr>
          </a:p>
          <a:p>
            <a:pPr>
              <a:buNone/>
            </a:pPr>
            <a:endParaRPr lang="en-US" altLang="zh-CN" sz="4000" b="1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7" dur="500"/>
                                        <p:tgtEl>
                                          <p:spTgt spid="21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charRg st="4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12" dur="500"/>
                                        <p:tgtEl>
                                          <p:spTgt spid="2176">
                                            <p:txEl>
                                              <p:charRg st="42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charRg st="6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17" dur="500"/>
                                        <p:tgtEl>
                                          <p:spTgt spid="2176">
                                            <p:txEl>
                                              <p:charRg st="63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" grpId="0" animBg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序数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）序数词的用法：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/>
            </a:pP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一般结构：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序数词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可数名词单数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如：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eighteenth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student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two hundredth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member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/>
            </a:pP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序数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）序数词的用法：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2"/>
            </a:pP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其他：如：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Lesson </a:t>
            </a:r>
            <a:r>
              <a:rPr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the </a:t>
            </a:r>
            <a:r>
              <a:rPr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lesson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用于编号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Row </a:t>
            </a:r>
            <a:r>
              <a:rPr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Three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the </a:t>
            </a:r>
            <a:r>
              <a:rPr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third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row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第三行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（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用于编号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May </a:t>
            </a:r>
            <a:r>
              <a:rPr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2nd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1987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（用于日期）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1/3: one</a:t>
            </a:r>
            <a:r>
              <a:rPr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third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2/3: two </a:t>
            </a:r>
            <a:r>
              <a:rPr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thirds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（用于分数）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the </a:t>
            </a:r>
            <a:r>
              <a:rPr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second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longest river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（用于排序）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4800"/>
              <a:t>分数、小数、百分数</a:t>
            </a:r>
            <a:endParaRPr lang="zh-CN" altLang="en-US" sz="48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分数、小数、百分数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）分数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分数的构成：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基数词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序数词（中间可加连字符，也可不加连字符）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分子用基数词，分母用序数词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r>
              <a:rPr 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分子大于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时，作分母的序数词要用复数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如：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⅓   one (a) third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⅔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one third</a:t>
            </a:r>
            <a:r>
              <a:rPr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altLang="en-US" sz="2800">
                <a:solidFill>
                  <a:srgbClr val="FF0000"/>
                </a:solidFill>
                <a:sym typeface="+mn-ea"/>
              </a:rPr>
              <a:t>1</a:t>
            </a:r>
            <a:r>
              <a:rPr lang="en-GB" altLang="en-US" sz="2800">
                <a:solidFill>
                  <a:srgbClr val="000000"/>
                </a:solidFill>
                <a:sym typeface="+mn-ea"/>
              </a:rPr>
              <a:t>⅔</a:t>
            </a:r>
            <a:r>
              <a:rPr lang="zh-CN" altLang="en-GB" sz="2800">
                <a:solidFill>
                  <a:srgbClr val="000000"/>
                </a:solidFill>
                <a:sym typeface="+mn-ea"/>
              </a:rPr>
              <a:t>  </a:t>
            </a:r>
            <a:r>
              <a:rPr lang="en-GB" altLang="en-US" sz="2800">
                <a:solidFill>
                  <a:srgbClr val="FF0000"/>
                </a:solidFill>
                <a:sym typeface="+mn-ea"/>
              </a:rPr>
              <a:t>one and</a:t>
            </a:r>
            <a:r>
              <a:rPr lang="en-GB" altLang="en-US" sz="2800">
                <a:solidFill>
                  <a:srgbClr val="000000"/>
                </a:solidFill>
                <a:sym typeface="+mn-ea"/>
              </a:rPr>
              <a:t> two third</a:t>
            </a:r>
            <a:r>
              <a:rPr lang="en-GB" altLang="en-US" sz="2800">
                <a:solidFill>
                  <a:srgbClr val="FF0000"/>
                </a:solidFill>
                <a:sym typeface="+mn-ea"/>
              </a:rPr>
              <a:t>s</a:t>
            </a:r>
            <a:endParaRPr lang="en-GB" altLang="en-US" sz="2800">
              <a:solidFill>
                <a:srgbClr val="000000"/>
              </a:solidFill>
              <a:sym typeface="+mn-ea"/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GB" sz="280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en-GB" sz="2800">
                <a:solidFill>
                  <a:srgbClr val="FF0000"/>
                </a:solidFill>
                <a:sym typeface="+mn-ea"/>
              </a:rPr>
              <a:t> </a:t>
            </a:r>
            <a:r>
              <a:rPr lang="en-GB" altLang="en-US" sz="2800">
                <a:solidFill>
                  <a:srgbClr val="FF0000"/>
                </a:solidFill>
                <a:sym typeface="+mn-ea"/>
              </a:rPr>
              <a:t>½   one (a) half, </a:t>
            </a:r>
            <a:r>
              <a:rPr lang="en-US" altLang="en-GB" sz="2800">
                <a:solidFill>
                  <a:srgbClr val="FF0000"/>
                </a:solidFill>
                <a:sym typeface="+mn-ea"/>
              </a:rPr>
              <a:t>  </a:t>
            </a:r>
            <a:r>
              <a:rPr lang="en-GB" altLang="en-US" sz="2800">
                <a:solidFill>
                  <a:srgbClr val="FF0000"/>
                </a:solidFill>
                <a:sym typeface="+mn-ea"/>
              </a:rPr>
              <a:t>¼  one (a) quarter</a:t>
            </a:r>
            <a:endParaRPr lang="en-GB" altLang="zh-CN" sz="280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en-GB" altLang="en-US" sz="2800">
              <a:solidFill>
                <a:srgbClr val="000000"/>
              </a:solidFill>
              <a:sym typeface="+mn-ea"/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en-GB" altLang="en-US" sz="280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基数词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分数、小数、百分数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）分数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2"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分数的句法功能（详见教材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P168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GB" sz="280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>
                <a:solidFill>
                  <a:srgbClr val="000000"/>
                </a:solidFill>
                <a:sym typeface="+mn-ea"/>
              </a:rPr>
              <a:t>作主语、宾语、表语、定语、状语</a:t>
            </a:r>
            <a:endParaRPr lang="zh-CN" altLang="en-US" sz="2800">
              <a:solidFill>
                <a:srgbClr val="000000"/>
              </a:solidFill>
              <a:sym typeface="+mn-ea"/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80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>
                <a:solidFill>
                  <a:srgbClr val="000000"/>
                </a:solidFill>
                <a:sym typeface="+mn-ea"/>
              </a:rPr>
              <a:t>注意作状语的情况。</a:t>
            </a:r>
            <a:endParaRPr lang="en-GB" altLang="en-US" sz="2800">
              <a:solidFill>
                <a:srgbClr val="000000"/>
              </a:solidFill>
              <a:sym typeface="+mn-ea"/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en-GB" altLang="en-US" sz="280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分数、小数、百分数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）小数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小数的读法：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小数点读作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小数点前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的数字按照基数词的读法读；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小数点后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的数字按照个位数读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零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读作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zero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或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nought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如：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读作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 point six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709.06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读作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seven hundred and nine point zero six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 algn="just">
              <a:lnSpc>
                <a:spcPct val="130000"/>
              </a:lnSpc>
              <a:buFont typeface="+mj-ea"/>
              <a:buAutoNum type="circleNumDbPlain" startAt="2"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小数的句法功能：</a:t>
            </a:r>
            <a:r>
              <a:rPr 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作定语</a:t>
            </a:r>
            <a:r>
              <a:rPr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en-GB" altLang="en-US" sz="2800">
              <a:solidFill>
                <a:srgbClr val="000000"/>
              </a:solidFill>
              <a:sym typeface="+mn-ea"/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en-GB" altLang="en-US" sz="280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分数、小数、百分数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）百分数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分数的</a:t>
            </a:r>
            <a:r>
              <a:rPr 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构成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基数词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percent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,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也可以用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%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符号表示。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如：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five percent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percent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2"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分数的</a:t>
            </a:r>
            <a:r>
              <a:rPr 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句法功能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</a:t>
            </a:r>
            <a:r>
              <a:rPr 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作主语、宾语、定语、状语、表语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。（详见教材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P169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Font typeface="+mj-ea"/>
              <a:buNone/>
            </a:pPr>
            <a:endParaRPr lang="en-GB" altLang="en-US" sz="280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9" name="标题 2188"/>
          <p:cNvSpPr/>
          <p:nvPr>
            <p:ph type="title" idx="4294967295"/>
          </p:nvPr>
        </p:nvSpPr>
        <p:spPr/>
        <p:txBody>
          <a:bodyPr anchor="ctr" anchorCtr="0"/>
          <a:p>
            <a:r>
              <a:rPr lang="en-US" altLang="zh-CN"/>
              <a:t>Practice</a:t>
            </a:r>
            <a:endParaRPr lang="en-US" altLang="zh-CN"/>
          </a:p>
        </p:txBody>
      </p:sp>
      <p:sp>
        <p:nvSpPr>
          <p:cNvPr id="2190" name="文本占位符 2189"/>
          <p:cNvSpPr/>
          <p:nvPr>
            <p:ph type="body" idx="4294967295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  7.145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  36.36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  0.472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  1.395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  0.848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  0.47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" grpId="0" animBg="1"/>
      <p:bldP spid="2190" grpId="1" animBg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/>
              <a:t>时间和钟点</a:t>
            </a:r>
            <a:br>
              <a:rPr lang="zh-CN" altLang="en-US" sz="4800"/>
            </a:br>
            <a:r>
              <a:rPr lang="zh-CN" altLang="en-US" sz="4800"/>
              <a:t>日期和年份</a:t>
            </a:r>
            <a:endParaRPr lang="zh-CN" altLang="en-US" sz="48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时间和钟点、日期和年份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476375"/>
            <a:ext cx="10515600" cy="4778375"/>
          </a:xfrm>
        </p:spPr>
        <p:txBody>
          <a:bodyPr>
            <a:normAutofit fontScale="5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5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）时间和钟点</a:t>
            </a:r>
            <a:endParaRPr lang="zh-CN" altLang="en-US" sz="5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sz="47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表示几点钟用基数词加可以省略的o'clock</a:t>
            </a:r>
            <a:endParaRPr sz="47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sz="47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5:00 读作 five o'clock 或 five</a:t>
            </a:r>
            <a:endParaRPr sz="47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sz="4665" b="1" dirty="0"/>
              <a:t> 2. 表示几点过几分，在分钟后加past，再加小时</a:t>
            </a:r>
            <a:endParaRPr sz="4665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sz="4665" b="1" dirty="0"/>
              <a:t>                five past seven 七点过五分</a:t>
            </a:r>
            <a:endParaRPr sz="4665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sz="4665" b="1" dirty="0"/>
              <a:t>                half past six 六点半</a:t>
            </a:r>
            <a:endParaRPr sz="4665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sz="4665" b="1" dirty="0"/>
              <a:t>                a quarter past eight 八点过一刻</a:t>
            </a:r>
            <a:endParaRPr sz="4665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sz="4665" b="1" dirty="0"/>
              <a:t>                seven past eight 八点过七分 </a:t>
            </a:r>
            <a:endParaRPr lang="en-US" sz="466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466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时间和钟点、日期和年份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476375"/>
            <a:ext cx="10759440" cy="477837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）时间和钟点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表示几点差几分，在分钟后面加to，再加小时</a:t>
            </a:r>
            <a:r>
              <a:rPr 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 to eight 差十分八点（七点五十分）</a:t>
            </a:r>
            <a:endParaRPr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a quarter to twelve 差一刻十二点（十一点四十五分）</a:t>
            </a:r>
            <a:endParaRPr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twenty to six 差二十分六点（五点四十分）</a:t>
            </a:r>
            <a:endParaRPr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9" name="文本占位符 2198"/>
          <p:cNvSpPr/>
          <p:nvPr>
            <p:ph type="body" idx="4294967295"/>
          </p:nvPr>
        </p:nvSpPr>
        <p:spPr>
          <a:xfrm>
            <a:off x="947420" y="1210310"/>
            <a:ext cx="10471150" cy="63246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/>
              <a:t>PS</a:t>
            </a:r>
            <a:r>
              <a:rPr lang="zh-CN" altLang="en-US"/>
              <a:t>：在日常生活中，常用下列简单方法表示时间。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以小时、分种为单位分别读出数字。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   </a:t>
            </a:r>
            <a:r>
              <a:rPr lang="en-US" altLang="zh-CN"/>
              <a:t>6:31</a:t>
            </a:r>
            <a:r>
              <a:rPr lang="zh-CN" altLang="en-US"/>
              <a:t>　　   读作 </a:t>
            </a:r>
            <a:r>
              <a:rPr lang="en-US" altLang="zh-CN"/>
              <a:t>six thirty-one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   10:26</a:t>
            </a:r>
            <a:r>
              <a:rPr lang="zh-CN" altLang="en-US"/>
              <a:t>　　 读作 </a:t>
            </a:r>
            <a:r>
              <a:rPr lang="en-US" altLang="zh-CN"/>
              <a:t>ten twenty-six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   14:03 </a:t>
            </a:r>
            <a:r>
              <a:rPr lang="zh-CN" altLang="en-US"/>
              <a:t>　　读作 </a:t>
            </a:r>
            <a:r>
              <a:rPr lang="en-US" altLang="zh-CN"/>
              <a:t>fourteen o three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   16:15 </a:t>
            </a:r>
            <a:r>
              <a:rPr lang="zh-CN" altLang="en-US"/>
              <a:t>　　读作 </a:t>
            </a:r>
            <a:r>
              <a:rPr lang="en-US" altLang="zh-CN"/>
              <a:t>sixteen fifteen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   18:30 </a:t>
            </a:r>
            <a:r>
              <a:rPr lang="zh-CN" altLang="en-US"/>
              <a:t>　　读作 </a:t>
            </a:r>
            <a:r>
              <a:rPr lang="en-US" altLang="zh-CN"/>
              <a:t>eighteen thirty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   23:55 </a:t>
            </a:r>
            <a:r>
              <a:rPr lang="zh-CN" altLang="en-US"/>
              <a:t>　　读作 </a:t>
            </a:r>
            <a:r>
              <a:rPr lang="en-US" altLang="zh-CN"/>
              <a:t>twenty-three fifty-five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       </a:t>
            </a:r>
            <a:r>
              <a:rPr lang="zh-CN" altLang="en-US"/>
              <a:t>注：时刻表上的时间大多采用</a:t>
            </a:r>
            <a:r>
              <a:rPr lang="en-US" altLang="zh-CN"/>
              <a:t>24</a:t>
            </a:r>
            <a:r>
              <a:rPr lang="zh-CN" altLang="en-US"/>
              <a:t>小时表示法，这样就不需要用</a:t>
            </a:r>
            <a:r>
              <a:rPr lang="en-US" altLang="zh-CN"/>
              <a:t>a.m.</a:t>
            </a:r>
            <a:r>
              <a:rPr lang="zh-CN" altLang="en-US"/>
              <a:t>表示上午，</a:t>
            </a:r>
            <a:r>
              <a:rPr lang="en-US" altLang="zh-CN"/>
              <a:t>p.m.</a:t>
            </a:r>
            <a:r>
              <a:rPr lang="zh-CN" altLang="en-US"/>
              <a:t>表示下午了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时间和钟点、日期和年份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476375"/>
            <a:ext cx="10515600" cy="4778375"/>
          </a:xfrm>
        </p:spPr>
        <p:txBody>
          <a:bodyPr>
            <a:normAutofit fontScale="25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9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9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9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）日期和年份</a:t>
            </a:r>
            <a:endParaRPr lang="zh-CN" altLang="en-US" sz="9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9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A．年份用基数词表示，一般写为阿拉伯数字，</a:t>
            </a:r>
            <a:r>
              <a:rPr lang="zh-CN" altLang="en-US" sz="9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读时可以hundred为单位，也可以以世纪、年代为单位分别来读。</a:t>
            </a:r>
            <a:endParaRPr lang="zh-CN" altLang="en-US" sz="96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sz="9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zh-CN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1949 读作 nineteen hundred and forty-nine 或 nineteen forty-nine</a:t>
            </a:r>
            <a:endParaRPr lang="zh-CN" altLang="en-US" sz="9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1800 读作 eighteen hundred</a:t>
            </a:r>
            <a:endParaRPr lang="zh-CN" altLang="en-US" sz="9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253 读作 two hundred and fifty-three或two fifty-three</a:t>
            </a:r>
            <a:endParaRPr lang="zh-CN" altLang="en-US" sz="9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1902 读作 nineteen hundred and two或 nineteen o two</a:t>
            </a:r>
            <a:endParaRPr lang="zh-CN" altLang="en-US" sz="9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sz="9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sz="9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表示在哪一年，一般在年数前加介词in，使用year时，year放在数词之前。</a:t>
            </a:r>
            <a:endParaRPr lang="zh-CN" altLang="en-US" sz="9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sz="9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zh-CN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sz="9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</a:t>
            </a:r>
            <a:r>
              <a:rPr lang="zh-CN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zh-CN" altLang="en-US" sz="9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 </a:t>
            </a:r>
            <a:r>
              <a:rPr lang="zh-CN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fifty-three B.C. 在公元前253年</a:t>
            </a:r>
            <a:endParaRPr lang="zh-CN" altLang="en-US" sz="9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sz="9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sz="9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但是，通常采用in加表示年份的阿拉伯数字。</a:t>
            </a:r>
            <a:endParaRPr lang="zh-CN" altLang="en-US" sz="96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96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8" name="文本占位符 2207"/>
          <p:cNvSpPr/>
          <p:nvPr>
            <p:ph type="body" idx="4294967295"/>
          </p:nvPr>
        </p:nvSpPr>
        <p:spPr>
          <a:xfrm>
            <a:off x="526415" y="457200"/>
            <a:ext cx="11321415" cy="6324600"/>
          </a:xfrm>
        </p:spPr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月份，在哪个月用介词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加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第一个字母大写的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月份词表示。例如：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May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在五月； 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July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在七月。为了简便起见，月份与日期连用时，月份常用缩写形式表示。缩写形式除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May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June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July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外，其它的月份都由其前三个字母表示，但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September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除外。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/>
              <a:t>     </a:t>
            </a:r>
            <a:r>
              <a:rPr lang="en-US" altLang="zh-CN" sz="2800" b="1"/>
              <a:t>January——Jan</a:t>
            </a:r>
            <a:r>
              <a:rPr lang="zh-CN" altLang="en-US" sz="2800" b="1"/>
              <a:t>．一月 </a:t>
            </a:r>
            <a:r>
              <a:rPr lang="en-US" altLang="zh-CN" sz="2800" b="1"/>
              <a:t>      February——Feb</a:t>
            </a:r>
            <a:r>
              <a:rPr lang="zh-CN" altLang="en-US" sz="2800" b="1"/>
              <a:t>．二月</a:t>
            </a:r>
            <a:endParaRPr lang="zh-CN" altLang="en-US" sz="2800" b="1"/>
          </a:p>
          <a:p>
            <a:pPr>
              <a:lnSpc>
                <a:spcPct val="90000"/>
              </a:lnSpc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March——Mar. </a:t>
            </a:r>
            <a:r>
              <a:rPr lang="zh-CN" altLang="en-US" sz="2800" b="1"/>
              <a:t>三月 </a:t>
            </a:r>
            <a:r>
              <a:rPr lang="en-US" altLang="zh-CN" sz="2800" b="1"/>
              <a:t>          April——Apr</a:t>
            </a:r>
            <a:r>
              <a:rPr lang="zh-CN" altLang="en-US" sz="2800" b="1"/>
              <a:t>．四月</a:t>
            </a:r>
            <a:endParaRPr lang="zh-CN" altLang="en-US" sz="2800" b="1"/>
          </a:p>
          <a:p>
            <a:pPr>
              <a:lnSpc>
                <a:spcPct val="90000"/>
              </a:lnSpc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August——Aug</a:t>
            </a:r>
            <a:r>
              <a:rPr lang="zh-CN" altLang="en-US" sz="2800" b="1"/>
              <a:t>．八月</a:t>
            </a:r>
            <a:endParaRPr lang="zh-CN" altLang="en-US" sz="2800" b="1"/>
          </a:p>
          <a:p>
            <a:pPr>
              <a:lnSpc>
                <a:spcPct val="90000"/>
              </a:lnSpc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September——Sept</a:t>
            </a:r>
            <a:r>
              <a:rPr lang="zh-CN" altLang="en-US" sz="2800" b="1"/>
              <a:t>．九月</a:t>
            </a:r>
            <a:endParaRPr lang="zh-CN" altLang="en-US" sz="2800" b="1"/>
          </a:p>
          <a:p>
            <a:pPr>
              <a:lnSpc>
                <a:spcPct val="90000"/>
              </a:lnSpc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October——Oct</a:t>
            </a:r>
            <a:r>
              <a:rPr lang="zh-CN" altLang="en-US" sz="2800" b="1"/>
              <a:t>．十月</a:t>
            </a:r>
            <a:endParaRPr lang="zh-CN" altLang="en-US" sz="2800" b="1"/>
          </a:p>
          <a:p>
            <a:pPr>
              <a:lnSpc>
                <a:spcPct val="90000"/>
              </a:lnSpc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November——Nov</a:t>
            </a:r>
            <a:r>
              <a:rPr lang="zh-CN" altLang="en-US" sz="2800" b="1"/>
              <a:t>．十一月</a:t>
            </a:r>
            <a:endParaRPr lang="zh-CN" altLang="en-US" sz="2800" b="1"/>
          </a:p>
          <a:p>
            <a:pPr>
              <a:lnSpc>
                <a:spcPct val="90000"/>
              </a:lnSpc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December——Dec</a:t>
            </a:r>
            <a:r>
              <a:rPr lang="zh-CN" altLang="en-US" sz="2800" b="1"/>
              <a:t>．十二月</a:t>
            </a:r>
            <a:endParaRPr lang="zh-CN" altLang="en-US" sz="2800" b="1"/>
          </a:p>
          <a:p>
            <a:pPr>
              <a:lnSpc>
                <a:spcPct val="90000"/>
              </a:lnSpc>
              <a:buNone/>
            </a:pPr>
            <a:r>
              <a:rPr lang="zh-CN" altLang="en-US" sz="2800" b="1"/>
              <a:t>     </a:t>
            </a:r>
            <a:r>
              <a:rPr lang="zh-CN" altLang="en-US" sz="2800" b="1">
                <a:solidFill>
                  <a:srgbClr val="FF0000"/>
                </a:solidFill>
              </a:rPr>
              <a:t>    注：这里缩写形式后面加点不能省略，因为它是表示缩写形式的符号。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）概念：表示数量的词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）基数词的形式：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800" dirty="0"/>
              <a:t>1-12</a:t>
            </a:r>
            <a:r>
              <a:rPr lang="zh-CN" altLang="en-US" sz="2800" dirty="0"/>
              <a:t>是独立单词；</a:t>
            </a:r>
            <a:endParaRPr lang="zh-CN" altLang="en-US" sz="2800" dirty="0"/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/>
            </a:pPr>
            <a:endParaRPr lang="zh-CN" altLang="en-US" sz="2800" dirty="0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975360" y="3909695"/>
          <a:ext cx="10241280" cy="170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773430"/>
                <a:gridCol w="774065"/>
                <a:gridCol w="901065"/>
                <a:gridCol w="901065"/>
                <a:gridCol w="774065"/>
                <a:gridCol w="725170"/>
                <a:gridCol w="949960"/>
                <a:gridCol w="1028700"/>
              </a:tblGrid>
              <a:tr h="857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9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11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12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843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one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two 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three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four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five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six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seven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eight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nine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ten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eleven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twelve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" name="文本占位符 2210"/>
          <p:cNvSpPr/>
          <p:nvPr>
            <p:ph type="body" idx="4294967295"/>
          </p:nvPr>
        </p:nvSpPr>
        <p:spPr>
          <a:xfrm>
            <a:off x="324485" y="477520"/>
            <a:ext cx="11288395" cy="6248400"/>
          </a:xfrm>
        </p:spPr>
        <p:txBody>
          <a:bodyPr>
            <a:normAutofit lnSpcReduction="20000"/>
          </a:bodyPr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C.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不具体、不确切的时间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，如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世纪、年代、年份、月份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时，用介词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表示，表示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具体确切的某一天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用介词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表示。通常情况下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morning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afternoon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evening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等词前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用介词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但是，当这些词前后有一修饰限定的词作为定语，把它们限定为某一天早晨、下午或晚上时，介词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应改为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。这里的修饰限定词可以是介词短语、名词、形容词、定语从句等。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b="1"/>
              <a:t>        </a:t>
            </a:r>
            <a:r>
              <a:rPr lang="en-US" altLang="zh-CN" sz="2400" b="1">
                <a:solidFill>
                  <a:srgbClr val="FF0000"/>
                </a:solidFill>
              </a:rPr>
              <a:t>On</a:t>
            </a:r>
            <a:r>
              <a:rPr lang="en-US" altLang="zh-CN" sz="2400" b="1"/>
              <a:t> a </a:t>
            </a:r>
            <a:r>
              <a:rPr lang="en-US" altLang="zh-CN" sz="2400" b="1">
                <a:solidFill>
                  <a:srgbClr val="FF0000"/>
                </a:solidFill>
              </a:rPr>
              <a:t>cold </a:t>
            </a:r>
            <a:r>
              <a:rPr lang="en-US" altLang="zh-CN" sz="2400" b="1"/>
              <a:t>morning</a:t>
            </a:r>
            <a:r>
              <a:rPr lang="zh-CN" altLang="en-US" sz="2400" b="1"/>
              <a:t>，</a:t>
            </a:r>
            <a:r>
              <a:rPr lang="en-US" altLang="zh-CN" sz="2400" b="1"/>
              <a:t>the old man died lonely in his house</a:t>
            </a:r>
            <a:r>
              <a:rPr lang="zh-CN" altLang="en-US" sz="2400" b="1"/>
              <a:t>．</a:t>
            </a:r>
            <a:endParaRPr lang="zh-CN" altLang="en-US" sz="2400" b="1"/>
          </a:p>
          <a:p>
            <a:pPr>
              <a:lnSpc>
                <a:spcPct val="120000"/>
              </a:lnSpc>
              <a:buNone/>
            </a:pPr>
            <a:r>
              <a:rPr lang="zh-CN" altLang="en-US" sz="2400" b="1"/>
              <a:t>        在一个寒冷的早晨，这个老人孤独地死在自己的房子里。</a:t>
            </a:r>
            <a:endParaRPr lang="zh-CN" altLang="en-US" sz="2400" b="1"/>
          </a:p>
          <a:p>
            <a:pPr>
              <a:lnSpc>
                <a:spcPct val="120000"/>
              </a:lnSpc>
              <a:buNone/>
            </a:pPr>
            <a:r>
              <a:rPr lang="zh-CN" altLang="en-US" sz="2400" b="1"/>
              <a:t>         </a:t>
            </a:r>
            <a:r>
              <a:rPr lang="en-US" altLang="zh-CN" sz="2400" b="1"/>
              <a:t>The girl was sent to hospital </a:t>
            </a:r>
            <a:r>
              <a:rPr lang="en-US" altLang="zh-CN" sz="2400" b="1">
                <a:solidFill>
                  <a:srgbClr val="FF0000"/>
                </a:solidFill>
              </a:rPr>
              <a:t>on</a:t>
            </a:r>
            <a:r>
              <a:rPr lang="en-US" altLang="zh-CN" sz="2400" b="1"/>
              <a:t> the night </a:t>
            </a:r>
            <a:r>
              <a:rPr lang="en-US" altLang="zh-CN" sz="2400" b="1">
                <a:solidFill>
                  <a:srgbClr val="FF0000"/>
                </a:solidFill>
              </a:rPr>
              <a:t>of March 20</a:t>
            </a:r>
            <a:r>
              <a:rPr lang="en-US" altLang="zh-CN" sz="2400" b="1"/>
              <a:t>.</a:t>
            </a:r>
            <a:endParaRPr lang="en-US" altLang="zh-CN" sz="2400" b="1"/>
          </a:p>
          <a:p>
            <a:pPr>
              <a:lnSpc>
                <a:spcPct val="120000"/>
              </a:lnSpc>
              <a:buNone/>
            </a:pPr>
            <a:r>
              <a:rPr lang="zh-CN" altLang="en-US" sz="2400" b="1"/>
              <a:t>　　　这个姑娘在三月二十日的夜里被送进了医院。</a:t>
            </a:r>
            <a:endParaRPr lang="zh-CN" altLang="en-US" sz="2400" b="1"/>
          </a:p>
          <a:p>
            <a:pPr>
              <a:lnSpc>
                <a:spcPct val="120000"/>
              </a:lnSpc>
              <a:buNone/>
            </a:pPr>
            <a:r>
              <a:rPr lang="zh-CN" altLang="en-US" sz="2400" b="1"/>
              <a:t>     </a:t>
            </a:r>
            <a:r>
              <a:rPr lang="en-US" altLang="zh-CN" sz="2400" b="1"/>
              <a:t>    The accident happened </a:t>
            </a:r>
            <a:r>
              <a:rPr lang="en-US" altLang="zh-CN" sz="2400" b="1">
                <a:solidFill>
                  <a:srgbClr val="FF0000"/>
                </a:solidFill>
              </a:rPr>
              <a:t>on</a:t>
            </a:r>
            <a:r>
              <a:rPr lang="en-US" altLang="zh-CN" sz="2400" b="1"/>
              <a:t> the afternoon </a:t>
            </a:r>
            <a:r>
              <a:rPr lang="en-US" altLang="zh-CN" sz="2400" b="1">
                <a:solidFill>
                  <a:srgbClr val="FF0000"/>
                </a:solidFill>
              </a:rPr>
              <a:t>of July 7</a:t>
            </a:r>
            <a:r>
              <a:rPr lang="zh-CN" altLang="en-US" sz="2400" b="1"/>
              <a:t>．</a:t>
            </a:r>
            <a:endParaRPr lang="zh-CN" altLang="en-US" sz="2400" b="1"/>
          </a:p>
          <a:p>
            <a:pPr>
              <a:lnSpc>
                <a:spcPct val="120000"/>
              </a:lnSpc>
              <a:buNone/>
            </a:pPr>
            <a:r>
              <a:rPr lang="zh-CN" altLang="en-US" sz="2400" b="1"/>
              <a:t>                  这次事故发生在</a:t>
            </a:r>
            <a:r>
              <a:rPr lang="en-US" altLang="zh-CN" sz="2400" b="1"/>
              <a:t>7</a:t>
            </a:r>
            <a:r>
              <a:rPr lang="zh-CN" altLang="en-US" sz="2400" b="1"/>
              <a:t>月</a:t>
            </a:r>
            <a:r>
              <a:rPr lang="en-US" altLang="zh-CN" sz="2400" b="1"/>
              <a:t>7</a:t>
            </a:r>
            <a:r>
              <a:rPr lang="zh-CN" altLang="en-US" sz="2400" b="1"/>
              <a:t>日下午。</a:t>
            </a:r>
            <a:endParaRPr lang="zh-CN" altLang="en-US" sz="2400" b="1"/>
          </a:p>
          <a:p>
            <a:pPr>
              <a:lnSpc>
                <a:spcPct val="120000"/>
              </a:lnSpc>
              <a:buNone/>
            </a:pPr>
            <a:r>
              <a:rPr lang="zh-CN" altLang="en-US" sz="2400" b="1"/>
              <a:t>      </a:t>
            </a:r>
            <a:r>
              <a:rPr lang="en-US" altLang="zh-CN" sz="2400" b="1"/>
              <a:t>   We are going to have a small test </a:t>
            </a:r>
            <a:r>
              <a:rPr lang="en-US" altLang="zh-CN" sz="2400" b="1">
                <a:solidFill>
                  <a:srgbClr val="FF0000"/>
                </a:solidFill>
              </a:rPr>
              <a:t>on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Monday</a:t>
            </a:r>
            <a:r>
              <a:rPr lang="en-US" altLang="zh-CN" sz="2400" b="1"/>
              <a:t> morning</a:t>
            </a:r>
            <a:r>
              <a:rPr lang="zh-CN" altLang="en-US" sz="2400" b="1"/>
              <a:t>．</a:t>
            </a:r>
            <a:endParaRPr lang="zh-CN" altLang="en-US" sz="2400" b="1"/>
          </a:p>
          <a:p>
            <a:pPr>
              <a:lnSpc>
                <a:spcPct val="120000"/>
              </a:lnSpc>
              <a:buNone/>
            </a:pPr>
            <a:r>
              <a:rPr lang="zh-CN" altLang="en-US" sz="2400" b="1"/>
              <a:t>               　星期一早晨我们将进行一次小测验。　　　　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感谢聆听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请在此输入您的副标题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）概念：表示数量的词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）基数词的形式：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2"/>
            </a:pPr>
            <a:r>
              <a:rPr lang="en-US" altLang="zh-CN" sz="2800" dirty="0"/>
              <a:t>13-19</a:t>
            </a:r>
            <a:r>
              <a:rPr lang="zh-CN" altLang="en-US" sz="2800" dirty="0"/>
              <a:t>的基数词是</a:t>
            </a:r>
            <a:r>
              <a:rPr lang="en-US" altLang="zh-CN" sz="2800" dirty="0"/>
              <a:t>“+teen”</a:t>
            </a:r>
            <a:r>
              <a:rPr lang="zh-CN" altLang="en-US" sz="2800" dirty="0"/>
              <a:t>结尾，读作 /</a:t>
            </a:r>
            <a:r>
              <a:rPr lang="en-US" altLang="zh-CN" sz="2800" dirty="0"/>
              <a:t>-</a:t>
            </a:r>
            <a:r>
              <a:rPr lang="en-US" altLang="zh-CN" sz="2800" dirty="0">
                <a:solidFill>
                  <a:srgbClr val="FF0000"/>
                </a:solidFill>
              </a:rPr>
              <a:t>‘</a:t>
            </a:r>
            <a:r>
              <a:rPr lang="zh-CN" altLang="en-US" sz="2800" dirty="0"/>
              <a:t>tiːn/；</a:t>
            </a:r>
            <a:endParaRPr lang="zh-CN" altLang="en-US" sz="2800" dirty="0"/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2"/>
            </a:pPr>
            <a:endParaRPr lang="zh-CN" altLang="en-US" sz="2800" dirty="0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975360" y="3924300"/>
          <a:ext cx="9947275" cy="1708150"/>
        </p:xfrm>
        <a:graphic>
          <a:graphicData uri="http://schemas.openxmlformats.org/drawingml/2006/table">
            <a:tbl>
              <a:tblPr firstRow="1" bandRow="1"/>
              <a:tblGrid>
                <a:gridCol w="1448435"/>
                <a:gridCol w="1447800"/>
                <a:gridCol w="1239520"/>
                <a:gridCol w="1285240"/>
                <a:gridCol w="1590675"/>
                <a:gridCol w="1407160"/>
                <a:gridCol w="1528445"/>
              </a:tblGrid>
              <a:tr h="854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9050" cap="rnd">
                      <a:solidFill>
                        <a:srgbClr val="F96D8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96D88"/>
                      </a:solidFill>
                      <a:prstDash val="solid"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96D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96D88"/>
                      </a:solidFill>
                      <a:prstDash val="solid"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96D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15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96D88"/>
                      </a:solidFill>
                      <a:prstDash val="solid"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96D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96D88"/>
                      </a:solidFill>
                      <a:prstDash val="solid"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96D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17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96D88"/>
                      </a:solidFill>
                      <a:prstDash val="solid"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96D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96D88"/>
                      </a:solidFill>
                      <a:prstDash val="solid"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96D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19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96D88"/>
                      </a:solidFill>
                      <a:prstDash val="solid"/>
                    </a:lnR>
                    <a:lnT w="19050" cap="rnd">
                      <a:solidFill>
                        <a:srgbClr val="F96D88"/>
                      </a:solidFill>
                      <a:prstDash val="solid"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96D88"/>
                    </a:solidFill>
                  </a:tcPr>
                </a:tc>
              </a:tr>
              <a:tr h="854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thirteen</a:t>
                      </a:r>
                      <a:endParaRPr lang="en-US" altLang="zh-CN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9050" cap="rnd">
                      <a:solidFill>
                        <a:srgbClr val="F96D88"/>
                      </a:solidFill>
                      <a:prstDash val="solid"/>
                    </a:lnL>
                    <a:lnR w="3175">
                      <a:solidFill>
                        <a:srgbClr val="F96D88"/>
                      </a:solidFill>
                      <a:prstDash val="dot"/>
                    </a:lnR>
                    <a:lnT w="19050">
                      <a:solidFill>
                        <a:srgbClr val="F96D88"/>
                      </a:solidFill>
                      <a:prstDash val="solid"/>
                    </a:lnT>
                    <a:lnB w="19050" cap="rnd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fourteen</a:t>
                      </a: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 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96D88"/>
                      </a:solidFill>
                      <a:prstDash val="dot"/>
                    </a:lnL>
                    <a:lnR w="3175">
                      <a:solidFill>
                        <a:srgbClr val="F96D88"/>
                      </a:solidFill>
                      <a:prstDash val="dot"/>
                    </a:lnR>
                    <a:lnT w="19050">
                      <a:solidFill>
                        <a:srgbClr val="F96D88"/>
                      </a:solidFill>
                      <a:prstDash val="solid"/>
                    </a:lnT>
                    <a:lnB w="19050" cap="rnd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fifteen</a:t>
                      </a:r>
                      <a:endParaRPr lang="en-US" altLang="zh-CN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F96D88"/>
                      </a:solidFill>
                      <a:prstDash val="dot"/>
                    </a:lnL>
                    <a:lnR w="3175">
                      <a:solidFill>
                        <a:srgbClr val="F96D88"/>
                      </a:solidFill>
                      <a:prstDash val="dot"/>
                    </a:lnR>
                    <a:lnT w="19050">
                      <a:solidFill>
                        <a:srgbClr val="F96D88"/>
                      </a:solidFill>
                      <a:prstDash val="solid"/>
                    </a:lnT>
                    <a:lnB w="19050" cap="rnd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sixteen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F96D88"/>
                      </a:solidFill>
                      <a:prstDash val="dot"/>
                    </a:lnL>
                    <a:lnR w="3175">
                      <a:solidFill>
                        <a:srgbClr val="F96D88"/>
                      </a:solidFill>
                      <a:prstDash val="dot"/>
                    </a:lnR>
                    <a:lnT w="19050">
                      <a:solidFill>
                        <a:srgbClr val="F96D88"/>
                      </a:solidFill>
                      <a:prstDash val="solid"/>
                    </a:lnT>
                    <a:lnB w="19050" cap="rnd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seven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teen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F96D88"/>
                      </a:solidFill>
                      <a:prstDash val="dot"/>
                    </a:lnL>
                    <a:lnR w="3175">
                      <a:solidFill>
                        <a:srgbClr val="F96D88"/>
                      </a:solidFill>
                      <a:prstDash val="dot"/>
                    </a:lnR>
                    <a:lnT w="19050">
                      <a:solidFill>
                        <a:srgbClr val="F96D88"/>
                      </a:solidFill>
                      <a:prstDash val="solid"/>
                    </a:lnT>
                    <a:lnB w="19050" cap="rnd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eighteen</a:t>
                      </a:r>
                      <a:endParaRPr lang="en-US" altLang="zh-CN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F96D88"/>
                      </a:solidFill>
                      <a:prstDash val="dot"/>
                    </a:lnL>
                    <a:lnR w="3175">
                      <a:solidFill>
                        <a:srgbClr val="F96D88"/>
                      </a:solidFill>
                      <a:prstDash val="dot"/>
                    </a:lnR>
                    <a:lnT w="19050">
                      <a:solidFill>
                        <a:srgbClr val="F96D88"/>
                      </a:solidFill>
                      <a:prstDash val="solid"/>
                    </a:lnT>
                    <a:lnB w="19050" cap="rnd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nineteen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F96D88"/>
                      </a:solidFill>
                      <a:prstDash val="dot"/>
                    </a:lnL>
                    <a:lnR w="19050" cap="rnd">
                      <a:solidFill>
                        <a:srgbClr val="F96D88"/>
                      </a:solidFill>
                      <a:prstDash val="solid"/>
                    </a:lnR>
                    <a:lnT w="19050">
                      <a:solidFill>
                        <a:srgbClr val="F96D88"/>
                      </a:solidFill>
                      <a:prstDash val="solid"/>
                    </a:lnT>
                    <a:lnB w="19050" cap="rnd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）概念：表示数量的词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）基数词的形式：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3"/>
            </a:pPr>
            <a:r>
              <a:rPr lang="zh-CN" altLang="en-US" sz="2800" dirty="0"/>
              <a:t>整十数基数词是</a:t>
            </a:r>
            <a:r>
              <a:rPr lang="en-US" altLang="zh-CN" sz="2800" dirty="0"/>
              <a:t>“+ty”</a:t>
            </a:r>
            <a:r>
              <a:rPr lang="zh-CN" altLang="en-US" sz="2800" dirty="0"/>
              <a:t>结尾，读作/</a:t>
            </a:r>
            <a:r>
              <a:rPr lang="zh-CN" altLang="en-US" sz="2800" dirty="0">
                <a:solidFill>
                  <a:srgbClr val="FF0000"/>
                </a:solidFill>
              </a:rPr>
              <a:t>ˈ</a:t>
            </a:r>
            <a:r>
              <a:rPr lang="en-US" altLang="zh-CN" sz="2800" dirty="0"/>
              <a:t>-</a:t>
            </a:r>
            <a:r>
              <a:rPr lang="zh-CN" altLang="en-US" sz="2800" dirty="0"/>
              <a:t>ti/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975360" y="3924300"/>
          <a:ext cx="10038715" cy="1929765"/>
        </p:xfrm>
        <a:graphic>
          <a:graphicData uri="http://schemas.openxmlformats.org/drawingml/2006/table">
            <a:tbl>
              <a:tblPr firstRow="1" bandRow="1"/>
              <a:tblGrid>
                <a:gridCol w="1266825"/>
                <a:gridCol w="1266190"/>
                <a:gridCol w="1084580"/>
                <a:gridCol w="1123950"/>
                <a:gridCol w="1391285"/>
                <a:gridCol w="1230630"/>
                <a:gridCol w="1338580"/>
                <a:gridCol w="1336675"/>
              </a:tblGrid>
              <a:tr h="786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20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30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40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50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60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70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80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90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1143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twenty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thirty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forty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fifty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0070C0"/>
                          </a:solidFill>
                          <a:sym typeface="+mn-ea"/>
                        </a:rPr>
                        <a:t>sixty</a:t>
                      </a:r>
                      <a:endParaRPr lang="en-US" altLang="zh-CN" sz="20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0070C0"/>
                          </a:solidFill>
                          <a:sym typeface="+mn-ea"/>
                        </a:rPr>
                        <a:t>seventy</a:t>
                      </a:r>
                      <a:endParaRPr lang="en-US" altLang="zh-CN" sz="20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eighty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0070C0"/>
                          </a:solidFill>
                          <a:sym typeface="+mn-ea"/>
                        </a:rPr>
                        <a:t>ninety</a:t>
                      </a:r>
                      <a:endParaRPr lang="en-US" altLang="zh-CN" sz="20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）概念：表示数量的词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）基数词的形式：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4"/>
            </a:pPr>
            <a:r>
              <a:rPr lang="en-US" altLang="zh-CN" sz="2800" dirty="0"/>
              <a:t>“</a:t>
            </a:r>
            <a:r>
              <a:rPr lang="zh-CN" altLang="en-US" sz="2800" dirty="0"/>
              <a:t>几十几</a:t>
            </a:r>
            <a:r>
              <a:rPr lang="en-US" altLang="zh-CN" sz="2800" dirty="0"/>
              <a:t>”</a:t>
            </a:r>
            <a:r>
              <a:rPr lang="zh-CN" altLang="en-US" sz="2800" dirty="0"/>
              <a:t>是</a:t>
            </a:r>
            <a:r>
              <a:rPr lang="zh-CN" altLang="en-US" sz="2800" u="sng" dirty="0"/>
              <a:t>十位数</a:t>
            </a:r>
            <a:r>
              <a:rPr lang="zh-CN" altLang="en-US" sz="2800" dirty="0"/>
              <a:t>和</a:t>
            </a:r>
            <a:r>
              <a:rPr lang="zh-CN" altLang="en-US" sz="2800" u="sng" dirty="0"/>
              <a:t>个位数</a:t>
            </a:r>
            <a:r>
              <a:rPr lang="zh-CN" altLang="en-US" sz="2800" dirty="0"/>
              <a:t>之间</a:t>
            </a:r>
            <a:r>
              <a:rPr lang="zh-CN" altLang="en-US" sz="2800" u="sng" dirty="0"/>
              <a:t>加连字符</a:t>
            </a:r>
            <a:r>
              <a:rPr lang="zh-CN" altLang="en-US" sz="2800" dirty="0"/>
              <a:t>，如：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1407795" y="4114165"/>
          <a:ext cx="9721850" cy="1515110"/>
        </p:xfrm>
        <a:graphic>
          <a:graphicData uri="http://schemas.openxmlformats.org/drawingml/2006/table">
            <a:tbl>
              <a:tblPr firstRow="1" bandRow="1"/>
              <a:tblGrid>
                <a:gridCol w="1944370"/>
                <a:gridCol w="1944370"/>
                <a:gridCol w="1944370"/>
                <a:gridCol w="1944370"/>
                <a:gridCol w="1944370"/>
              </a:tblGrid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9050" cap="rnd">
                      <a:solidFill>
                        <a:srgbClr val="2F4A8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solidFill>
                      <a:srgbClr val="2F4A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36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solidFill>
                      <a:srgbClr val="2F4A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76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solidFill>
                      <a:srgbClr val="2F4A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89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solidFill>
                      <a:srgbClr val="2F4A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52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2F4A8F"/>
                      </a:solidFill>
                      <a:prstDash val="solid"/>
                    </a:lnR>
                    <a:lnT w="19050" cap="rnd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solidFill>
                      <a:srgbClr val="2F4A8F"/>
                    </a:solidFill>
                  </a:tcPr>
                </a:tc>
              </a:tr>
              <a:tr h="897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404040"/>
                          </a:solidFill>
                          <a:sym typeface="+mn-ea"/>
                        </a:rPr>
                        <a:t>twenty-one</a:t>
                      </a:r>
                      <a:endParaRPr lang="en-US" altLang="zh-CN" sz="24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19050" cap="rnd">
                      <a:solidFill>
                        <a:srgbClr val="2F4A8F"/>
                      </a:solidFill>
                      <a:prstDash val="solid"/>
                    </a:lnL>
                    <a:lnR w="3175">
                      <a:solidFill>
                        <a:srgbClr val="2F4A8F"/>
                      </a:solidFill>
                      <a:prstDash val="dot"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 cap="rnd">
                      <a:solidFill>
                        <a:srgbClr val="2F4A8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404040"/>
                          </a:solidFill>
                          <a:sym typeface="+mn-ea"/>
                        </a:rPr>
                        <a:t>thirty-six</a:t>
                      </a:r>
                      <a:endParaRPr lang="en-US" altLang="zh-CN" sz="24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2F4A8F"/>
                      </a:solidFill>
                      <a:prstDash val="dot"/>
                    </a:lnL>
                    <a:lnR w="3175">
                      <a:solidFill>
                        <a:srgbClr val="2F4A8F"/>
                      </a:solidFill>
                      <a:prstDash val="dot"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 cap="rnd">
                      <a:solidFill>
                        <a:srgbClr val="2F4A8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404040"/>
                          </a:solidFill>
                          <a:sym typeface="+mn-ea"/>
                        </a:rPr>
                        <a:t>seventy-six</a:t>
                      </a:r>
                      <a:endParaRPr lang="en-US" altLang="zh-CN" sz="24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2F4A8F"/>
                      </a:solidFill>
                      <a:prstDash val="dot"/>
                    </a:lnL>
                    <a:lnR w="3175">
                      <a:solidFill>
                        <a:srgbClr val="2F4A8F"/>
                      </a:solidFill>
                      <a:prstDash val="dot"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 cap="rnd">
                      <a:solidFill>
                        <a:srgbClr val="2F4A8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404040"/>
                          </a:solidFill>
                          <a:sym typeface="+mn-ea"/>
                        </a:rPr>
                        <a:t>...</a:t>
                      </a:r>
                      <a:endParaRPr lang="en-US" altLang="zh-CN" sz="24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2F4A8F"/>
                      </a:solidFill>
                      <a:prstDash val="dot"/>
                    </a:lnL>
                    <a:lnR w="3175">
                      <a:solidFill>
                        <a:srgbClr val="2F4A8F"/>
                      </a:solidFill>
                      <a:prstDash val="dot"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 cap="rnd">
                      <a:solidFill>
                        <a:srgbClr val="2F4A8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404040"/>
                          </a:solidFill>
                          <a:sym typeface="+mn-ea"/>
                        </a:rPr>
                        <a:t>...</a:t>
                      </a:r>
                      <a:endParaRPr lang="en-US" altLang="zh-CN" sz="24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2F4A8F"/>
                      </a:solidFill>
                      <a:prstDash val="dot"/>
                    </a:lnL>
                    <a:lnR w="19050" cap="rnd">
                      <a:solidFill>
                        <a:srgbClr val="2F4A8F"/>
                      </a:solidFill>
                      <a:prstDash val="solid"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 cap="rnd">
                      <a:solidFill>
                        <a:srgbClr val="2F4A8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）概念：表示数量的词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）基数词的形式：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20000"/>
              </a:lnSpc>
              <a:buFont typeface="+mj-ea"/>
              <a:buAutoNum type="circleNumDbPlain" startAt="5"/>
            </a:pPr>
            <a:r>
              <a:rPr lang="zh-CN" altLang="en-US" sz="2800" dirty="0"/>
              <a:t>百位数：</a:t>
            </a:r>
            <a:r>
              <a:rPr lang="en-US" altLang="zh-CN" sz="2800" dirty="0"/>
              <a:t>1-9</a:t>
            </a:r>
            <a:r>
              <a:rPr lang="zh-CN" altLang="en-US" sz="2800" dirty="0"/>
              <a:t>基数词</a:t>
            </a:r>
            <a:r>
              <a:rPr lang="en-US" altLang="zh-CN" sz="2800" dirty="0"/>
              <a:t>+hundred</a:t>
            </a:r>
            <a:r>
              <a:rPr lang="zh-CN" altLang="en-US" sz="2800" dirty="0"/>
              <a:t>；表示</a:t>
            </a:r>
            <a:r>
              <a:rPr lang="en-US" altLang="zh-CN" sz="2800" dirty="0"/>
              <a:t>“</a:t>
            </a:r>
            <a:r>
              <a:rPr lang="zh-CN" altLang="en-US" sz="2800" dirty="0"/>
              <a:t>几百几十几</a:t>
            </a:r>
            <a:r>
              <a:rPr lang="en-US" altLang="zh-CN" sz="2800" dirty="0"/>
              <a:t>”</a:t>
            </a:r>
            <a:r>
              <a:rPr lang="zh-CN" altLang="en-US" sz="2800" dirty="0"/>
              <a:t>或</a:t>
            </a:r>
            <a:r>
              <a:rPr lang="en-US" altLang="zh-CN" sz="2800" dirty="0"/>
              <a:t>“</a:t>
            </a:r>
            <a:r>
              <a:rPr lang="zh-CN" altLang="en-US" sz="2800" dirty="0"/>
              <a:t>几百零几</a:t>
            </a:r>
            <a:r>
              <a:rPr lang="en-US" altLang="zh-CN" sz="2800" dirty="0"/>
              <a:t>”</a:t>
            </a:r>
            <a:r>
              <a:rPr lang="zh-CN" altLang="en-US" sz="2800" dirty="0"/>
              <a:t>，表示为：</a:t>
            </a:r>
            <a:r>
              <a:rPr lang="en-US" altLang="zh-CN" sz="2800" dirty="0"/>
              <a:t>.. hundred+ and+</a:t>
            </a:r>
            <a:r>
              <a:rPr lang="zh-CN" altLang="en-US" sz="2800" dirty="0"/>
              <a:t>末两位数</a:t>
            </a:r>
            <a:r>
              <a:rPr lang="en-US" altLang="zh-CN" sz="2800" dirty="0"/>
              <a:t>/</a:t>
            </a:r>
            <a:r>
              <a:rPr lang="zh-CN" altLang="en-US" sz="2800" dirty="0"/>
              <a:t>末位数，如：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959485" y="4411345"/>
          <a:ext cx="10690225" cy="1617345"/>
        </p:xfrm>
        <a:graphic>
          <a:graphicData uri="http://schemas.openxmlformats.org/drawingml/2006/table">
            <a:tbl>
              <a:tblPr firstRow="1" bandRow="1"/>
              <a:tblGrid>
                <a:gridCol w="2517140"/>
                <a:gridCol w="3537585"/>
                <a:gridCol w="3405505"/>
                <a:gridCol w="1229995"/>
              </a:tblGrid>
              <a:tr h="659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101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9050" cap="rnd">
                      <a:solidFill>
                        <a:srgbClr val="B36A60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B36A60"/>
                      </a:solidFill>
                      <a:prstDash val="solid"/>
                    </a:lnT>
                    <a:lnB w="19050">
                      <a:solidFill>
                        <a:srgbClr val="B36A60"/>
                      </a:solidFill>
                      <a:prstDash val="solid"/>
                    </a:lnB>
                    <a:solidFill>
                      <a:srgbClr val="B36A6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320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B36A60"/>
                      </a:solidFill>
                      <a:prstDash val="solid"/>
                    </a:lnT>
                    <a:lnB w="19050">
                      <a:solidFill>
                        <a:srgbClr val="B36A60"/>
                      </a:solidFill>
                      <a:prstDash val="solid"/>
                    </a:lnB>
                    <a:solidFill>
                      <a:srgbClr val="B36A6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648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B36A60"/>
                      </a:solidFill>
                      <a:prstDash val="solid"/>
                    </a:lnT>
                    <a:lnB w="19050">
                      <a:solidFill>
                        <a:srgbClr val="B36A60"/>
                      </a:solidFill>
                      <a:prstDash val="solid"/>
                    </a:lnB>
                    <a:solidFill>
                      <a:srgbClr val="B36A6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432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B36A60"/>
                      </a:solidFill>
                      <a:prstDash val="solid"/>
                    </a:lnR>
                    <a:lnT w="19050" cap="rnd">
                      <a:solidFill>
                        <a:srgbClr val="B36A60"/>
                      </a:solidFill>
                      <a:prstDash val="solid"/>
                    </a:lnT>
                    <a:lnB w="19050">
                      <a:solidFill>
                        <a:srgbClr val="B36A60"/>
                      </a:solidFill>
                      <a:prstDash val="solid"/>
                    </a:lnB>
                    <a:solidFill>
                      <a:srgbClr val="B36A60"/>
                    </a:solidFill>
                  </a:tcPr>
                </a:tc>
              </a:tr>
              <a:tr h="957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a hundred and one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19050" cap="rnd">
                      <a:solidFill>
                        <a:srgbClr val="B36A60"/>
                      </a:solidFill>
                      <a:prstDash val="solid"/>
                    </a:lnL>
                    <a:lnR w="3175">
                      <a:solidFill>
                        <a:srgbClr val="B36A60"/>
                      </a:solidFill>
                      <a:prstDash val="dot"/>
                    </a:lnR>
                    <a:lnT w="19050">
                      <a:solidFill>
                        <a:srgbClr val="B36A60"/>
                      </a:solidFill>
                      <a:prstDash val="solid"/>
                    </a:lnT>
                    <a:lnB w="19050" cap="rnd">
                      <a:solidFill>
                        <a:srgbClr val="B36A6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three hundred and twenty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B36A60"/>
                      </a:solidFill>
                      <a:prstDash val="dot"/>
                    </a:lnL>
                    <a:lnR w="3175">
                      <a:solidFill>
                        <a:srgbClr val="B36A60"/>
                      </a:solidFill>
                      <a:prstDash val="dot"/>
                    </a:lnR>
                    <a:lnT w="19050">
                      <a:solidFill>
                        <a:srgbClr val="B36A60"/>
                      </a:solidFill>
                      <a:prstDash val="solid"/>
                    </a:lnT>
                    <a:lnB w="19050" cap="rnd">
                      <a:solidFill>
                        <a:srgbClr val="B36A6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six hundred and forty-eight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B36A60"/>
                      </a:solidFill>
                      <a:prstDash val="dot"/>
                    </a:lnL>
                    <a:lnR w="3175">
                      <a:solidFill>
                        <a:srgbClr val="B36A60"/>
                      </a:solidFill>
                      <a:prstDash val="dot"/>
                    </a:lnR>
                    <a:lnT w="19050">
                      <a:solidFill>
                        <a:srgbClr val="B36A60"/>
                      </a:solidFill>
                      <a:prstDash val="solid"/>
                    </a:lnT>
                    <a:lnB w="19050" cap="rnd">
                      <a:solidFill>
                        <a:srgbClr val="B36A6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...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B36A60"/>
                      </a:solidFill>
                      <a:prstDash val="dot"/>
                    </a:lnL>
                    <a:lnR w="19050" cap="rnd">
                      <a:solidFill>
                        <a:srgbClr val="B36A60"/>
                      </a:solidFill>
                      <a:prstDash val="solid"/>
                    </a:lnR>
                    <a:lnT w="19050">
                      <a:solidFill>
                        <a:srgbClr val="B36A60"/>
                      </a:solidFill>
                      <a:prstDash val="solid"/>
                    </a:lnT>
                    <a:lnB w="19050" cap="rnd">
                      <a:solidFill>
                        <a:srgbClr val="B36A6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基数词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55809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）概念：表示数量的词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）基数词的形式：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 algn="just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dirty="0"/>
              <a:t>千位数以上，</a:t>
            </a:r>
            <a:r>
              <a:rPr lang="zh-CN" altLang="en-US">
                <a:sym typeface="+mn-ea"/>
              </a:rPr>
              <a:t>从数字的</a:t>
            </a:r>
            <a:r>
              <a:rPr lang="zh-CN" altLang="en-US" u="sng">
                <a:sym typeface="+mn-ea"/>
              </a:rPr>
              <a:t>右端向左端数起</a:t>
            </a:r>
            <a:r>
              <a:rPr lang="zh-CN" altLang="en-US">
                <a:sym typeface="+mn-ea"/>
              </a:rPr>
              <a:t>，</a:t>
            </a:r>
            <a:r>
              <a:rPr lang="zh-CN" altLang="en-US" u="sng">
                <a:sym typeface="+mn-ea"/>
              </a:rPr>
              <a:t>每三位数</a:t>
            </a:r>
            <a:r>
              <a:rPr lang="zh-CN" altLang="en-US">
                <a:sym typeface="+mn-ea"/>
              </a:rPr>
              <a:t>加一个逗号“，”。从右开始，第一个“，”前的数字后添加  </a:t>
            </a:r>
            <a:r>
              <a:rPr lang="en-US" altLang="zh-CN" b="1">
                <a:sym typeface="+mn-ea"/>
              </a:rPr>
              <a:t>thousand</a:t>
            </a:r>
            <a:r>
              <a:rPr lang="zh-CN" altLang="en-US">
                <a:sym typeface="+mn-ea"/>
              </a:rPr>
              <a:t>，第二个“，”前面的数字后添加</a:t>
            </a:r>
            <a:r>
              <a:rPr lang="zh-CN" altLang="en-US" b="1">
                <a:sym typeface="+mn-ea"/>
              </a:rPr>
              <a:t> </a:t>
            </a:r>
            <a:r>
              <a:rPr lang="en-US" altLang="zh-CN" b="1">
                <a:sym typeface="+mn-ea"/>
              </a:rPr>
              <a:t>million</a:t>
            </a:r>
            <a:r>
              <a:rPr lang="zh-CN" altLang="en-US">
                <a:sym typeface="+mn-ea"/>
              </a:rPr>
              <a:t>，第三个“，”前的数字后添加  </a:t>
            </a:r>
            <a:r>
              <a:rPr lang="en-US" altLang="zh-CN" b="1">
                <a:sym typeface="+mn-ea"/>
              </a:rPr>
              <a:t>billion</a:t>
            </a:r>
            <a:r>
              <a:rPr lang="zh-CN" altLang="en-US">
                <a:sym typeface="+mn-ea"/>
              </a:rPr>
              <a:t>。</a:t>
            </a:r>
            <a:r>
              <a:rPr lang="zh-CN" altLang="en-US" dirty="0"/>
              <a:t>如：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838200" y="4531995"/>
          <a:ext cx="10687050" cy="1685290"/>
        </p:xfrm>
        <a:graphic>
          <a:graphicData uri="http://schemas.openxmlformats.org/drawingml/2006/table">
            <a:tbl>
              <a:tblPr firstRow="1" bandRow="1"/>
              <a:tblGrid>
                <a:gridCol w="3089910"/>
                <a:gridCol w="4969510"/>
                <a:gridCol w="2627630"/>
              </a:tblGrid>
              <a:tr h="687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</a:rPr>
                        <a:t>1,001</a:t>
                      </a:r>
                      <a:endParaRPr lang="en-US" altLang="zh-CN" sz="2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sym typeface="+mn-ea"/>
                        </a:rPr>
                        <a:t>2,648</a:t>
                      </a:r>
                      <a:endParaRPr lang="en-US" altLang="zh-CN" sz="2000">
                        <a:solidFill>
                          <a:srgbClr val="FFFFFF"/>
                        </a:solidFill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sym typeface="+mn-ea"/>
                        </a:rPr>
                        <a:t>5,237,166,234</a:t>
                      </a:r>
                      <a:endParaRPr lang="en-US" altLang="zh-CN" sz="2000">
                        <a:solidFill>
                          <a:srgbClr val="FFFFFF"/>
                        </a:solidFill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a/one thousand and one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two thousand six hundred and forty-eight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...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线形标注 1 5"/>
          <p:cNvSpPr/>
          <p:nvPr/>
        </p:nvSpPr>
        <p:spPr>
          <a:xfrm>
            <a:off x="1062355" y="1558290"/>
            <a:ext cx="9755505" cy="1426210"/>
          </a:xfrm>
          <a:prstGeom prst="borderCallout1">
            <a:avLst>
              <a:gd name="adj1" fmla="val 32443"/>
              <a:gd name="adj2" fmla="val 100453"/>
              <a:gd name="adj3" fmla="val 204407"/>
              <a:gd name="adj4" fmla="val 102568"/>
            </a:avLst>
          </a:prstGeom>
          <a:solidFill>
            <a:srgbClr val="00BCD5"/>
          </a:solidFill>
          <a:ln>
            <a:solidFill>
              <a:srgbClr val="00B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60000"/>
              </a:lnSpc>
              <a:buNone/>
            </a:pPr>
            <a:endParaRPr lang="en-US" altLang="zh-CN" sz="2000" b="1">
              <a:sym typeface="+mn-ea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altLang="zh-CN" sz="2000" b="1">
                <a:sym typeface="+mn-ea"/>
              </a:rPr>
              <a:t>five </a:t>
            </a:r>
            <a:r>
              <a:rPr lang="en-US" altLang="zh-CN" sz="2000" b="1">
                <a:highlight>
                  <a:srgbClr val="808000"/>
                </a:highlight>
                <a:sym typeface="+mn-ea"/>
              </a:rPr>
              <a:t>billion</a:t>
            </a:r>
            <a:r>
              <a:rPr lang="en-US" altLang="zh-CN" sz="2000" b="1">
                <a:sym typeface="+mn-ea"/>
              </a:rPr>
              <a:t>, two </a:t>
            </a:r>
            <a:r>
              <a:rPr lang="en-US" altLang="zh-CN" sz="2000" b="1">
                <a:highlight>
                  <a:srgbClr val="808000"/>
                </a:highlight>
                <a:sym typeface="+mn-ea"/>
              </a:rPr>
              <a:t>hundred</a:t>
            </a:r>
            <a:r>
              <a:rPr lang="en-US" altLang="zh-CN" sz="2000" b="1">
                <a:sym typeface="+mn-ea"/>
              </a:rPr>
              <a:t> and thirty-seven </a:t>
            </a:r>
            <a:r>
              <a:rPr lang="en-US" altLang="zh-CN" sz="2000" b="1">
                <a:highlight>
                  <a:srgbClr val="808000"/>
                </a:highlight>
                <a:sym typeface="+mn-ea"/>
              </a:rPr>
              <a:t>million</a:t>
            </a:r>
            <a:r>
              <a:rPr lang="en-US" altLang="zh-CN" sz="2000" b="1">
                <a:sym typeface="+mn-ea"/>
              </a:rPr>
              <a:t>, one </a:t>
            </a:r>
            <a:r>
              <a:rPr lang="en-US" altLang="zh-CN" sz="2000" b="1">
                <a:highlight>
                  <a:srgbClr val="808000"/>
                </a:highlight>
                <a:sym typeface="+mn-ea"/>
              </a:rPr>
              <a:t>hundred </a:t>
            </a:r>
            <a:r>
              <a:rPr lang="en-US" altLang="zh-CN" sz="2000" b="1">
                <a:sym typeface="+mn-ea"/>
              </a:rPr>
              <a:t>and sixty-six </a:t>
            </a:r>
            <a:r>
              <a:rPr lang="en-US" altLang="zh-CN" sz="2000" b="1">
                <a:highlight>
                  <a:srgbClr val="808000"/>
                </a:highlight>
                <a:sym typeface="+mn-ea"/>
              </a:rPr>
              <a:t>thousand</a:t>
            </a:r>
            <a:r>
              <a:rPr lang="en-US" altLang="zh-CN" sz="2000" b="1">
                <a:sym typeface="+mn-ea"/>
              </a:rPr>
              <a:t>, two </a:t>
            </a:r>
            <a:r>
              <a:rPr lang="en-US" altLang="zh-CN" sz="2000" b="1">
                <a:highlight>
                  <a:srgbClr val="808000"/>
                </a:highlight>
                <a:sym typeface="+mn-ea"/>
              </a:rPr>
              <a:t>hundred</a:t>
            </a:r>
            <a:r>
              <a:rPr lang="en-US" altLang="zh-CN" sz="2000" b="1">
                <a:sym typeface="+mn-ea"/>
              </a:rPr>
              <a:t> and thirty-four</a:t>
            </a:r>
            <a:endParaRPr lang="en-US" altLang="zh-CN" sz="2000" b="1"/>
          </a:p>
          <a:p>
            <a:pPr algn="just">
              <a:lnSpc>
                <a:spcPct val="160000"/>
              </a:lnSpc>
              <a:buNone/>
            </a:pPr>
            <a:endParaRPr lang="en-US" altLang="zh-CN" sz="2000" b="1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3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30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COMBINE_RELATE_SLIDE_ID" val="background20177574_1"/>
  <p:tag name="KSO_WM_TEMPLATE_SUBCATEGORY" val="combine"/>
  <p:tag name="KSO_WM_TEMPLATE_THUMBS_INDEX" val="1、5、6、12、13、16、20、25、26、29"/>
  <p:tag name="KSO_WM_TAG_VERSION" val="1.0"/>
  <p:tag name="KSO_WM_BEAUTIFY_FLAG" val="#wm#"/>
  <p:tag name="KSO_WM_TEMPLATE_CATEGORY" val="custom"/>
  <p:tag name="KSO_WM_TEMPLATE_INDEX" val="20180430"/>
  <p:tag name="KSO_WM_TEMPLATE_MASTER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PRESET_TEXT" val="教育培训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1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1"/>
  <p:tag name="KSO_WM_UNIT_PRESET_TEXT_LEN" val="1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0430_1*b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COMBINE_RELATE_SLIDE_ID" val="background20177574_1"/>
  <p:tag name="KSO_WM_TEMPLATE_THUMBS_INDEX" val="1、5、6、12、13、16、20、25、26、29、"/>
  <p:tag name="KSO_WM_SLIDE_ID" val="custom20180430_1"/>
  <p:tag name="KSO_WM_TEMPLATE_SUBCATEGORY" val="0"/>
  <p:tag name="KSO_WM_TEMPLATE_MASTER_TYPE" val="1"/>
  <p:tag name="KSO_WM_TEMPLATE_COLOR_TYPE" val="0"/>
  <p:tag name="KSO_WM_SLIDE_TYPE" val="title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0430"/>
  <p:tag name="KSO_WM_SLIDE_LAYOUT" val="a_b"/>
  <p:tag name="KSO_WM_SLIDE_LAYOUT_CNT" val="1_1"/>
  <p:tag name="KSO_WM_SPECIAL_SOURCE" val="bdnull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ID" val="custom20180430_8*l_h_i*1_1_1"/>
  <p:tag name="KSO_WM_TEMPLATE_CATEGORY" val="custom"/>
  <p:tag name="KSO_WM_TEMPLATE_INDEX" val="20180430"/>
  <p:tag name="KSO_WM_UNIT_LAYERLEVEL" val="1_1_1"/>
  <p:tag name="KSO_WM_TAG_VERSION" val="1.0"/>
  <p:tag name="KSO_WM_UNIT_TEXT_FILL_FORE_SCHEMECOLOR_INDEX" val="5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ID" val="custom20180430_8*l_h_i*1_2_1"/>
  <p:tag name="KSO_WM_TEMPLATE_CATEGORY" val="custom"/>
  <p:tag name="KSO_WM_TEMPLATE_INDEX" val="20180430"/>
  <p:tag name="KSO_WM_UNIT_LAYERLEVEL" val="1_1_1"/>
  <p:tag name="KSO_WM_TAG_VERSION" val="1.0"/>
  <p:tag name="KSO_WM_UNIT_TEXT_FILL_FORE_SCHEMECOLOR_INDEX" val="5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UNIT_SUBTYPE" val="a"/>
  <p:tag name="KSO_WM_UNIT_PRESET_TEXT_INDEX" val="3"/>
  <p:tag name="KSO_WM_UNIT_PRESET_TEXT_LEN" val="17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0430_8*l_h_f*1_2_1"/>
  <p:tag name="KSO_WM_TEMPLATE_CATEGORY" val="custom"/>
  <p:tag name="KSO_WM_TEMPLATE_INDEX" val="20180430"/>
  <p:tag name="KSO_WM_UNIT_LAYERLEVEL" val="1_1_1"/>
  <p:tag name="KSO_WM_TAG_VERSION" val="1.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ID" val="custom20180430_8*l_h_i*1_3_1"/>
  <p:tag name="KSO_WM_TEMPLATE_CATEGORY" val="custom"/>
  <p:tag name="KSO_WM_TEMPLATE_INDEX" val="20180430"/>
  <p:tag name="KSO_WM_UNIT_LAYERLEVEL" val="1_1_1"/>
  <p:tag name="KSO_WM_TAG_VERSION" val="1.0"/>
  <p:tag name="KSO_WM_UNIT_TEXT_FILL_FORE_SCHEMECOLOR_INDEX" val="5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SUBTYPE" val="a"/>
  <p:tag name="KSO_WM_UNIT_PRESET_TEXT_INDEX" val="3"/>
  <p:tag name="KSO_WM_UNIT_PRESET_TEXT_LEN" val="17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0430_8*l_h_f*1_3_1"/>
  <p:tag name="KSO_WM_TEMPLATE_CATEGORY" val="custom"/>
  <p:tag name="KSO_WM_TEMPLATE_INDEX" val="20180430"/>
  <p:tag name="KSO_WM_UNIT_LAYERLEVEL" val="1_1_1"/>
  <p:tag name="KSO_WM_TAG_VERSION" val="1.0"/>
  <p:tag name="KSO_WM_UNIT_TEXT_FILL_FORE_SCHEMECOLOR_INDEX" val="13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UNIT_SUBTYPE" val="a"/>
  <p:tag name="KSO_WM_UNIT_PRESET_TEXT_INDEX" val="3"/>
  <p:tag name="KSO_WM_UNIT_PRESET_TEXT_LEN" val="17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0430_8*l_h_f*1_1_1"/>
  <p:tag name="KSO_WM_TEMPLATE_CATEGORY" val="custom"/>
  <p:tag name="KSO_WM_TEMPLATE_INDEX" val="20180430"/>
  <p:tag name="KSO_WM_UNIT_LAYERLEVEL" val="1_1_1"/>
  <p:tag name="KSO_WM_TAG_VERSION" val="1.0"/>
  <p:tag name="KSO_WM_UNIT_TEXT_FILL_FORE_SCHEMECOLOR_INDEX" val="13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0430_8*a*1"/>
  <p:tag name="KSO_WM_TEMPLATE_CATEGORY" val="custom"/>
  <p:tag name="KSO_WM_TEMPLATE_INDEX" val="2018043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ID" val="custom20180430_8*l_h_i*1_3_1"/>
  <p:tag name="KSO_WM_TEMPLATE_CATEGORY" val="custom"/>
  <p:tag name="KSO_WM_TEMPLATE_INDEX" val="20180430"/>
  <p:tag name="KSO_WM_UNIT_LAYERLEVEL" val="1_1_1"/>
  <p:tag name="KSO_WM_TAG_VERSION" val="1.0"/>
  <p:tag name="KSO_WM_UNIT_TEXT_FILL_FORE_SCHEMECOLOR_INDEX" val="5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SUBTYPE" val="a"/>
  <p:tag name="KSO_WM_UNIT_PRESET_TEXT_INDEX" val="3"/>
  <p:tag name="KSO_WM_UNIT_PRESET_TEXT_LEN" val="17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0430_8*l_h_f*1_3_1"/>
  <p:tag name="KSO_WM_TEMPLATE_CATEGORY" val="custom"/>
  <p:tag name="KSO_WM_TEMPLATE_INDEX" val="20180430"/>
  <p:tag name="KSO_WM_UNIT_LAYERLEVEL" val="1_1_1"/>
  <p:tag name="KSO_WM_TAG_VERSION" val="1.0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COMBINE_RELATE_SLIDE_ID" val="diagram20170795_3"/>
  <p:tag name="KSO_WM_SLIDE_ID" val="custom20180430_8"/>
  <p:tag name="KSO_WM_TEMPLATE_SUBCATEGORY" val="0"/>
  <p:tag name="KSO_WM_TEMPLATE_MASTER_TYPE" val="1"/>
  <p:tag name="KSO_WM_TEMPLATE_COLOR_TYPE" val="0"/>
  <p:tag name="KSO_WM_SLIDE_TYPE" val="contents"/>
  <p:tag name="KSO_WM_SLIDE_ITEM_CNT" val="3"/>
  <p:tag name="KSO_WM_SLIDE_INDEX" val="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0430"/>
  <p:tag name="KSO_WM_SLIDE_LAYOUT" val="a_l"/>
  <p:tag name="KSO_WM_SLIDE_LAYOUT_CNT" val="1_1"/>
  <p:tag name="KSO_WM_SPECIAL_SOURCE" val="bdnull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PRESET_TEXT" val="请输入章节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1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PRESET_TEXT" val="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430_12*e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COMBINE_RELATE_SLIDE_ID" val="background20177574_6"/>
  <p:tag name="KSO_WM_SLIDE_ID" val="custom20180430_12"/>
  <p:tag name="KSO_WM_TEMPLATE_SUBCATEGORY" val="0"/>
  <p:tag name="KSO_WM_TEMPLATE_MASTER_TYPE" val="1"/>
  <p:tag name="KSO_WM_TEMPLATE_COLOR_TYPE" val="0"/>
  <p:tag name="KSO_WM_SLIDE_TYPE" val="sectionTitle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0430"/>
  <p:tag name="KSO_WM_SLIDE_LAYOUT" val="a_e"/>
  <p:tag name="KSO_WM_SLIDE_LAYOUT_CNT" val="1_1"/>
  <p:tag name="KSO_WM_SPECIAL_SOURCE" val="bdnull"/>
</p:tagLst>
</file>

<file path=ppt/tags/tag246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48.xml><?xml version="1.0" encoding="utf-8"?>
<p:tagLst xmlns:p="http://schemas.openxmlformats.org/presentationml/2006/main">
  <p:tag name="KSO_WM_UNIT_TABLE_BEAUTIFY" val="smartTable{5d6b0b68-1f46-465a-a19f-992aebd36449}"/>
  <p:tag name="TABLE_ENDDRAG_ORIGIN_RECT" val="806*132"/>
  <p:tag name="TABLE_ENDDRAG_RECT" val="100*302*806*132"/>
</p:tagLst>
</file>

<file path=ppt/tags/tag249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52.xml><?xml version="1.0" encoding="utf-8"?>
<p:tagLst xmlns:p="http://schemas.openxmlformats.org/presentationml/2006/main">
  <p:tag name="KSO_WM_UNIT_TABLE_BEAUTIFY" val="smartTable{5d6b0b68-1f46-465a-a19f-992aebd36449}"/>
  <p:tag name="TABLE_ENDDRAG_ORIGIN_RECT" val="783*134"/>
  <p:tag name="TABLE_ENDDRAG_RECT" val="76*309*783*134"/>
  <p:tag name="TABLE_EMPHASIZE_COLOR" val="16346504"/>
  <p:tag name="TABLE_SKINIDX" val="0"/>
  <p:tag name="TABLE_COLORIDX" val="1"/>
  <p:tag name="TABLE_COLOR_RGB" val="0x000000*0xFFFFFF*0x212121*0xFFFFFF*0xF96D88*0xEFB6A5*0xF4D0B8*0xFFB092*0xFDE2B3*0xC34D67"/>
</p:tagLst>
</file>

<file path=ppt/tags/tag253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56.xml><?xml version="1.0" encoding="utf-8"?>
<p:tagLst xmlns:p="http://schemas.openxmlformats.org/presentationml/2006/main">
  <p:tag name="KSO_WM_UNIT_TABLE_BEAUTIFY" val="smartTable{5d6b0b68-1f46-465a-a19f-992aebd36449}"/>
  <p:tag name="TABLE_ENDDRAG_ORIGIN_RECT" val="790*151"/>
  <p:tag name="TABLE_ENDDRAG_RECT" val="76*309*790*151"/>
  <p:tag name="TABLE_EMPHASIZE_COLOR" val="240117"/>
  <p:tag name="TABLE_SKINIDX" val="0"/>
  <p:tag name="TABLE_COLORIDX" val="2"/>
  <p:tag name="TABLE_COLOR_RGB" val="0x000000*0xFFFFFF*0x212121*0xFFFFFF*0x03A9F5*0x00BCD5*0x009788*0x4CB050*0x8CC34B*0xCDDC39"/>
</p:tagLst>
</file>

<file path=ppt/tags/tag257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ABLE_BEAUTIFY" val="smartTable{5d6b0b68-1f46-465a-a19f-992aebd36449}"/>
  <p:tag name="TABLE_ENDDRAG_ORIGIN_RECT" val="765*119"/>
  <p:tag name="TABLE_ENDDRAG_RECT" val="128*321*765*119"/>
  <p:tag name="TABLE_EMPHASIZE_COLOR" val="3099279"/>
  <p:tag name="TABLE_SKINIDX" val="0"/>
  <p:tag name="TABLE_COLORIDX" val="18"/>
  <p:tag name="TABLE_COLOR_RGB" val="0x000000*0xFFFFFF*0x212121*0xFFFFFF*0x2F4A8F*0x834D5E*0x857B94*0x99A58D*0xC7AF93*0x6C8EA9"/>
</p:tagLst>
</file>

<file path=ppt/tags/tag261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64.xml><?xml version="1.0" encoding="utf-8"?>
<p:tagLst xmlns:p="http://schemas.openxmlformats.org/presentationml/2006/main">
  <p:tag name="KSO_WM_UNIT_TABLE_BEAUTIFY" val="smartTable{5d6b0b68-1f46-465a-a19f-992aebd36449}"/>
  <p:tag name="TABLE_ENDDRAG_ORIGIN_RECT" val="841*127"/>
  <p:tag name="TABLE_ENDDRAG_RECT" val="75*347*841*127"/>
  <p:tag name="TABLE_EMPHASIZE_COLOR" val="11758176"/>
  <p:tag name="TABLE_SKINIDX" val="0"/>
  <p:tag name="TABLE_COLORIDX" val="22"/>
  <p:tag name="TABLE_COLOR_RGB" val="0x000000*0xFFFFFF*0x212121*0xFFFFFF*0xB36A60*0xB97A39*0xA68CAB*0x5E7E90*0xACA185*0x6E7653"/>
</p:tagLst>
</file>

<file path=ppt/tags/tag265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68.xml><?xml version="1.0" encoding="utf-8"?>
<p:tagLst xmlns:p="http://schemas.openxmlformats.org/presentationml/2006/main">
  <p:tag name="KSO_WM_UNIT_TABLE_BEAUTIFY" val="smartTable{5d6b0b68-1f46-465a-a19f-992aebd36449}"/>
  <p:tag name="TABLE_ENDDRAG_ORIGIN_RECT" val="842*132"/>
  <p:tag name="TABLE_ENDDRAG_RECT" val="66*355*842*132"/>
  <p:tag name="TABLE_EMPHASIZE_COLOR" val="240117"/>
  <p:tag name="TABLE_SKINIDX" val="3"/>
  <p:tag name="TABLE_COLORIDX" val="2"/>
  <p:tag name="TABLE_COLOR_RGB" val="0x000000*0xFFFFFF*0x212121*0xFFFFFF*0x03A9F5*0x00BCD5*0x009788*0x4CB050*0x8CC34B*0xCDDC39"/>
</p:tagLst>
</file>

<file path=ppt/tags/tag269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72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75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78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79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82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83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85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86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88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91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92.xml><?xml version="1.0" encoding="utf-8"?>
<p:tagLst xmlns:p="http://schemas.openxmlformats.org/presentationml/2006/main">
  <p:tag name="KSO_WM_SPECIAL_SOURCE" val="bdnull"/>
</p:tagLst>
</file>

<file path=ppt/tags/tag293.xml><?xml version="1.0" encoding="utf-8"?>
<p:tagLst xmlns:p="http://schemas.openxmlformats.org/presentationml/2006/main">
  <p:tag name="KSO_WM_UNIT_ISCONTENTSTITLE" val="0"/>
  <p:tag name="KSO_WM_UNIT_ISNUMDGMTITLE" val="0"/>
  <p:tag name="KSO_WM_UNIT_PRESET_TEXT" val="请输入章节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1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PRESET_TEXT" val="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430_12*e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COMBINE_RELATE_SLIDE_ID" val="background20177574_6"/>
  <p:tag name="KSO_WM_SLIDE_ID" val="custom20180430_12"/>
  <p:tag name="KSO_WM_TEMPLATE_SUBCATEGORY" val="0"/>
  <p:tag name="KSO_WM_TEMPLATE_MASTER_TYPE" val="1"/>
  <p:tag name="KSO_WM_TEMPLATE_COLOR_TYPE" val="0"/>
  <p:tag name="KSO_WM_SLIDE_TYPE" val="sectionTitle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0430"/>
  <p:tag name="KSO_WM_SLIDE_LAYOUT" val="a_e"/>
  <p:tag name="KSO_WM_SLIDE_LAYOUT_CNT" val="1_1"/>
  <p:tag name="KSO_WM_SPECIAL_SOURCE" val="bdnull"/>
</p:tagLst>
</file>

<file path=ppt/tags/tag296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298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01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04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07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08.xml><?xml version="1.0" encoding="utf-8"?>
<p:tagLst xmlns:p="http://schemas.openxmlformats.org/presentationml/2006/main">
  <p:tag name="KSO_WM_SPECIAL_SOURCE" val="bdnull"/>
</p:tagLst>
</file>

<file path=ppt/tags/tag309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12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13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15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PRESET_TEXT" val="请输入章节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1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PRESET_TEXT" val="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430_12*e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COMBINE_RELATE_SLIDE_ID" val="background20177574_6"/>
  <p:tag name="KSO_WM_SLIDE_ID" val="custom20180430_12"/>
  <p:tag name="KSO_WM_TEMPLATE_SUBCATEGORY" val="0"/>
  <p:tag name="KSO_WM_TEMPLATE_MASTER_TYPE" val="1"/>
  <p:tag name="KSO_WM_TEMPLATE_COLOR_TYPE" val="0"/>
  <p:tag name="KSO_WM_SLIDE_TYPE" val="sectionTitle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0430"/>
  <p:tag name="KSO_WM_SLIDE_LAYOUT" val="a_e"/>
  <p:tag name="KSO_WM_SLIDE_LAYOUT_CNT" val="1_1"/>
  <p:tag name="KSO_WM_SPECIAL_SOURCE" val="bdnull"/>
</p:tagLst>
</file>

<file path=ppt/tags/tag319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21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24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25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27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28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31.xml><?xml version="1.0" encoding="utf-8"?>
<p:tagLst xmlns:p="http://schemas.openxmlformats.org/presentationml/2006/main">
  <p:tag name="KSO_WM_SPECIAL_SOURCE" val="bdnull"/>
</p:tagLst>
</file>

<file path=ppt/tags/tag332.xml><?xml version="1.0" encoding="utf-8"?>
<p:tagLst xmlns:p="http://schemas.openxmlformats.org/presentationml/2006/main">
  <p:tag name="KSO_WM_UNIT_ISCONTENTSTITLE" val="0"/>
  <p:tag name="KSO_WM_UNIT_ISNUMDGMTITLE" val="0"/>
  <p:tag name="KSO_WM_UNIT_PRESET_TEXT" val="请输入章节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1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PRESET_TEXT" val="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430_12*e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COMBINE_RELATE_SLIDE_ID" val="background20177574_6"/>
  <p:tag name="KSO_WM_SLIDE_ID" val="custom20180430_12"/>
  <p:tag name="KSO_WM_TEMPLATE_SUBCATEGORY" val="0"/>
  <p:tag name="KSO_WM_TEMPLATE_MASTER_TYPE" val="1"/>
  <p:tag name="KSO_WM_TEMPLATE_COLOR_TYPE" val="0"/>
  <p:tag name="KSO_WM_SLIDE_TYPE" val="sectionTitle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0430"/>
  <p:tag name="KSO_WM_SLIDE_LAYOUT" val="a_e"/>
  <p:tag name="KSO_WM_SLIDE_LAYOUT_CNT" val="1_1"/>
  <p:tag name="KSO_WM_SPECIAL_SOURCE" val="bdnull"/>
</p:tagLst>
</file>

<file path=ppt/tags/tag335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37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38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41.xml><?xml version="1.0" encoding="utf-8"?>
<p:tagLst xmlns:p="http://schemas.openxmlformats.org/presentationml/2006/main">
  <p:tag name="KSO_WM_SPECIAL_SOURCE" val="bdnull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SUBTYPE" val="a"/>
  <p:tag name="KSO_WM_UNIT_PRESET_TEXT_INDEX" val="2"/>
  <p:tag name="KSO_WM_UNIT_PRESET_TEXT_LEN" val="24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ID" val="custom20180430_2*f*1"/>
  <p:tag name="KSO_WM_TEMPLATE_CATEGORY" val="custom"/>
  <p:tag name="KSO_WM_TEMPLATE_INDEX" val="20180430"/>
  <p:tag name="KSO_WM_UNIT_LAYERLEVEL" val="1"/>
  <p:tag name="KSO_WM_TAG_VERSION" val="1.0"/>
</p:tagLst>
</file>

<file path=ppt/tags/tag344.xml><?xml version="1.0" encoding="utf-8"?>
<p:tagLst xmlns:p="http://schemas.openxmlformats.org/presentationml/2006/main">
  <p:tag name="KSO_WM_COMBINE_RELATE_SLIDE_ID" val="background20177574_2"/>
  <p:tag name="KSO_WM_SLIDE_ID" val="custom20180430_2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34"/>
  <p:tag name="KSO_WM_TAG_VERSION" val="1.0"/>
  <p:tag name="KSO_WM_BEAUTIFY_FLAG" val="#wm#"/>
  <p:tag name="KSO_WM_TEMPLATE_CATEGORY" val="custom"/>
  <p:tag name="KSO_WM_TEMPLATE_INDEX" val="20180430"/>
  <p:tag name="KSO_WM_SLIDE_LAYOUT" val="a_f"/>
  <p:tag name="KSO_WM_SLIDE_LAYOUT_CNT" val="1_1"/>
  <p:tag name="KSO_WM_SPECIAL_SOURCE" val="bdnull"/>
</p:tagLst>
</file>

<file path=ppt/tags/tag345.xml><?xml version="1.0" encoding="utf-8"?>
<p:tagLst xmlns:p="http://schemas.openxmlformats.org/presentationml/2006/main">
  <p:tag name="KSO_WM_SPECIAL_SOURCE" val="bdnull"/>
</p:tagLst>
</file>

<file path=ppt/tags/tag346.xml><?xml version="1.0" encoding="utf-8"?>
<p:tagLst xmlns:p="http://schemas.openxmlformats.org/presentationml/2006/main">
  <p:tag name="KSO_WM_SPECIAL_SOURCE" val="bdnull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29*a*1"/>
  <p:tag name="KSO_WM_TEMPLATE_CATEGORY" val="custom"/>
  <p:tag name="KSO_WM_TEMPLATE_INDEX" val="20180430"/>
  <p:tag name="KSO_WM_UNIT_LAYERLEVEL" val="1"/>
  <p:tag name="KSO_WM_TAG_VERSION" val="1.0"/>
  <p:tag name="KSO_WM_BEAUTIFY_FLAG" val="#wm#"/>
  <p:tag name="KSO_WM_UNIT_PRESET_TEXT" val="感谢聆听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0430_29*b*1"/>
  <p:tag name="KSO_WM_TEMPLATE_CATEGORY" val="custom"/>
  <p:tag name="KSO_WM_TEMPLATE_INDEX" val="20180430"/>
  <p:tag name="KSO_WM_UNIT_LAYERLEVEL" val="1"/>
  <p:tag name="KSO_WM_TAG_VERSION" val="1.0"/>
  <p:tag name="KSO_WM_BEAUTIFY_FLAG" val="#wm#"/>
  <p:tag name="KSO_WM_UNIT_PRESET_TEXT" val="请在此输入您的副标题"/>
</p:tagLst>
</file>

<file path=ppt/tags/tag349.xml><?xml version="1.0" encoding="utf-8"?>
<p:tagLst xmlns:p="http://schemas.openxmlformats.org/presentationml/2006/main">
  <p:tag name="KSO_WM_COMBINE_RELATE_SLIDE_ID" val="background20177574_11"/>
  <p:tag name="KSO_WM_SLIDE_ID" val="custom20180430_29"/>
  <p:tag name="KSO_WM_TEMPLATE_SUBCATEGORY" val="0"/>
  <p:tag name="KSO_WM_TEMPLATE_MASTER_TYPE" val="1"/>
  <p:tag name="KSO_WM_TEMPLATE_COLOR_TYPE" val="0"/>
  <p:tag name="KSO_WM_SLIDE_TYPE" val="endPage"/>
  <p:tag name="KSO_WM_SLIDE_ITEM_CNT" val="0"/>
  <p:tag name="KSO_WM_SLIDE_INDEX" val="29"/>
  <p:tag name="KSO_WM_TAG_VERSION" val="1.0"/>
  <p:tag name="KSO_WM_BEAUTIFY_FLAG" val="#wm#"/>
  <p:tag name="KSO_WM_TEMPLATE_CATEGORY" val="custom"/>
  <p:tag name="KSO_WM_TEMPLATE_INDEX" val="20180430"/>
  <p:tag name="KSO_WM_SLIDE_LAYOUT" val="a_b"/>
  <p:tag name="KSO_WM_SLIDE_LAYOUT_CNT" val="1_1"/>
  <p:tag name="KSO_WM_SPECIAL_SOURCE" val="bdnul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DOCER_TEMPLATE_OPEN_ONCE_MARK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80430">
      <a:dk1>
        <a:srgbClr val="000000"/>
      </a:dk1>
      <a:lt1>
        <a:srgbClr val="FFFFFF"/>
      </a:lt1>
      <a:dk2>
        <a:srgbClr val="F5F5F5"/>
      </a:dk2>
      <a:lt2>
        <a:srgbClr val="FFFFFF"/>
      </a:lt2>
      <a:accent1>
        <a:srgbClr val="1F6355"/>
      </a:accent1>
      <a:accent2>
        <a:srgbClr val="2F7252"/>
      </a:accent2>
      <a:accent3>
        <a:srgbClr val="3F814F"/>
      </a:accent3>
      <a:accent4>
        <a:srgbClr val="508F4D"/>
      </a:accent4>
      <a:accent5>
        <a:srgbClr val="609E4A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6808</Words>
  <Application>WPS 演示</Application>
  <PresentationFormat>宽屏</PresentationFormat>
  <Paragraphs>509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 Unicode MS</vt:lpstr>
      <vt:lpstr>Office 主题</vt:lpstr>
      <vt:lpstr>1_Office 主题​​</vt:lpstr>
      <vt:lpstr>大学英语 </vt:lpstr>
      <vt:lpstr>PowerPoint 演示文稿</vt:lpstr>
      <vt:lpstr>基数词</vt:lpstr>
      <vt:lpstr>01 基数词</vt:lpstr>
      <vt:lpstr>01 基数词</vt:lpstr>
      <vt:lpstr>01 基数词</vt:lpstr>
      <vt:lpstr>01 基数词</vt:lpstr>
      <vt:lpstr>01 基数词</vt:lpstr>
      <vt:lpstr>01 基数词</vt:lpstr>
      <vt:lpstr>01 基数词</vt:lpstr>
      <vt:lpstr>01 基数词</vt:lpstr>
      <vt:lpstr>01 基数词</vt:lpstr>
      <vt:lpstr>PS:数词的合成词是热门考点</vt:lpstr>
      <vt:lpstr>01 基数词</vt:lpstr>
      <vt:lpstr>01 基数词</vt:lpstr>
      <vt:lpstr>01 基数词</vt:lpstr>
      <vt:lpstr>01 基数词</vt:lpstr>
      <vt:lpstr>Practise the following numbers in three ways :</vt:lpstr>
      <vt:lpstr>序数词</vt:lpstr>
      <vt:lpstr>02 序数词</vt:lpstr>
      <vt:lpstr>02 序数词</vt:lpstr>
      <vt:lpstr>02 序数词</vt:lpstr>
      <vt:lpstr>02 序数词</vt:lpstr>
      <vt:lpstr>PowerPoint 演示文稿</vt:lpstr>
      <vt:lpstr>PowerPoint 演示文稿</vt:lpstr>
      <vt:lpstr>02 序数词</vt:lpstr>
      <vt:lpstr>02 序数词</vt:lpstr>
      <vt:lpstr>分数、小数、百分数</vt:lpstr>
      <vt:lpstr>03 分数、小数、百分数</vt:lpstr>
      <vt:lpstr>03 分数、小数、百分数</vt:lpstr>
      <vt:lpstr>03 分数、小数、百分数</vt:lpstr>
      <vt:lpstr>03 分数、小数、百分数</vt:lpstr>
      <vt:lpstr>Practice</vt:lpstr>
      <vt:lpstr>时间和钟点 日期和年份</vt:lpstr>
      <vt:lpstr>04 时间和钟点、日期和年份</vt:lpstr>
      <vt:lpstr>04 时间和钟点、日期和年份</vt:lpstr>
      <vt:lpstr>PowerPoint 演示文稿</vt:lpstr>
      <vt:lpstr>04 时间和钟点、日期和年份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gbyc</cp:lastModifiedBy>
  <cp:revision>42</cp:revision>
  <dcterms:created xsi:type="dcterms:W3CDTF">2022-04-12T08:31:00Z</dcterms:created>
  <dcterms:modified xsi:type="dcterms:W3CDTF">2022-04-15T09:02:58Z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9EED29985F1A4D5E9676944C97125B41</vt:lpwstr>
  </property>
  <property fmtid="{D5CDD505-2E9C-101B-9397-08002B2CF9AE}" pid="3" name="KSOProductBuildVer">
    <vt:lpwstr>2052-11.1.0.11566</vt:lpwstr>
  </property>
</Properties>
</file>