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8" r:id="rId5"/>
    <p:sldId id="265" r:id="rId7"/>
    <p:sldId id="266" r:id="rId8"/>
    <p:sldId id="262" r:id="rId9"/>
    <p:sldId id="263" r:id="rId10"/>
    <p:sldId id="267" r:id="rId11"/>
    <p:sldId id="324" r:id="rId12"/>
    <p:sldId id="268" r:id="rId13"/>
    <p:sldId id="269" r:id="rId14"/>
    <p:sldId id="270" r:id="rId15"/>
    <p:sldId id="271" r:id="rId16"/>
    <p:sldId id="375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5" r:id="rId26"/>
    <p:sldId id="286" r:id="rId27"/>
    <p:sldId id="280" r:id="rId28"/>
    <p:sldId id="281" r:id="rId29"/>
    <p:sldId id="283" r:id="rId30"/>
    <p:sldId id="284" r:id="rId31"/>
    <p:sldId id="287" r:id="rId32"/>
    <p:sldId id="288" r:id="rId33"/>
    <p:sldId id="290" r:id="rId34"/>
    <p:sldId id="291" r:id="rId35"/>
    <p:sldId id="289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29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264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Administrat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6F2"/>
    <a:srgbClr val="F37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7" Type="http://schemas.openxmlformats.org/officeDocument/2006/relationships/commentAuthors" Target="commentAuthors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4-21T10:41:11.108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4-21T10:41:11.10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true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image" Target="../media/image3.png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image" Target="../media/image3.png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png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image" Target="../media/image6.png"/><Relationship Id="rId5" Type="http://schemas.openxmlformats.org/officeDocument/2006/relationships/tags" Target="../tags/tag80.xml"/><Relationship Id="rId4" Type="http://schemas.openxmlformats.org/officeDocument/2006/relationships/image" Target="../media/image5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演示文稿3_01"/>
          <p:cNvPicPr>
            <a:picLocks noChangeAspect="true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3"/>
          <p:cNvSpPr/>
          <p:nvPr>
            <p:ph type="subTitle" idx="3" hasCustomPrompt="true"/>
            <p:custDataLst>
              <p:tags r:id="rId4"/>
            </p:custDataLst>
          </p:nvPr>
        </p:nvSpPr>
        <p:spPr>
          <a:xfrm>
            <a:off x="1652270" y="3473668"/>
            <a:ext cx="8890064" cy="1156533"/>
          </a:xfrm>
        </p:spPr>
        <p:txBody>
          <a:bodyPr vert="horz" wrap="square" lIns="0" tIns="0" rIns="0" bIns="0" rtlCol="0" anchor="t" anchorCtr="false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zh-CN" altLang="en-US" sz="2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8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4"/>
          <p:cNvSpPr>
            <a:spLocks noGrp="true"/>
          </p:cNvSpPr>
          <p:nvPr>
            <p:ph type="ctrTitle" idx="2" hasCustomPrompt="true"/>
            <p:custDataLst>
              <p:tags r:id="rId5"/>
            </p:custDataLst>
          </p:nvPr>
        </p:nvSpPr>
        <p:spPr>
          <a:xfrm>
            <a:off x="1652270" y="2227797"/>
            <a:ext cx="8890064" cy="1112520"/>
          </a:xfrm>
        </p:spPr>
        <p:txBody>
          <a:bodyPr vert="horz" wrap="square" lIns="0" tIns="0" rIns="0" bIns="0" rtlCol="0" anchor="b" anchorCtr="false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25" b="1" i="0" u="none" strike="noStrike" kern="1200" cap="none" spc="7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9"/>
          <p:cNvPicPr>
            <a:picLocks noChangeAspect="true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 descr="图片10"/>
          <p:cNvPicPr>
            <a:picLocks noChangeAspect="true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false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8"/>
          <p:cNvPicPr>
            <a:picLocks noChangeAspect="true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819366"/>
            <a:ext cx="3235350" cy="3219257"/>
          </a:xfrm>
          <a:prstGeom prst="rect">
            <a:avLst/>
          </a:prstGeom>
        </p:spPr>
      </p:pic>
      <p:pic>
        <p:nvPicPr>
          <p:cNvPr id="2" name="图片 1" descr="图片9"/>
          <p:cNvPicPr>
            <a:picLocks noChangeAspect="true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10"/>
          <p:cNvPicPr>
            <a:picLocks noChangeAspect="true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true"/>
            <p:custDataLst>
              <p:tags r:id="rId8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true"/>
            <p:custDataLst>
              <p:tags r:id="rId9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false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8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9"/>
          <p:cNvPicPr>
            <a:picLocks noChangeAspect="true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 descr="图片10"/>
          <p:cNvPicPr>
            <a:picLocks noChangeAspect="true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false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9"/>
          <p:cNvPicPr>
            <a:picLocks noChangeAspect="true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 descr="图片10"/>
          <p:cNvPicPr>
            <a:picLocks noChangeAspect="true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false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false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false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8"/>
          <p:cNvPicPr>
            <a:picLocks noChangeAspect="true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98080" y="1245356"/>
            <a:ext cx="4389120" cy="4367287"/>
          </a:xfrm>
          <a:prstGeom prst="rect">
            <a:avLst/>
          </a:prstGeom>
        </p:spPr>
      </p:pic>
      <p:pic>
        <p:nvPicPr>
          <p:cNvPr id="6" name="图片 5" descr="图片9"/>
          <p:cNvPicPr>
            <a:picLocks noChangeAspect="true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 vert="horz" lIns="90170" tIns="46990" rIns="90170" bIns="46990" rtlCol="0" anchor="ctr" anchorCtr="false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9"/>
          <p:cNvPicPr>
            <a:picLocks noChangeAspect="true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 descr="图片10"/>
          <p:cNvPicPr>
            <a:picLocks noChangeAspect="true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false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9"/>
          <p:cNvPicPr>
            <a:picLocks noChangeAspect="true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 descr="图片10"/>
          <p:cNvPicPr>
            <a:picLocks noChangeAspect="true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false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8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9"/>
          <p:cNvPicPr>
            <a:picLocks noChangeAspect="true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" name="图片 1" descr="图片10"/>
          <p:cNvPicPr>
            <a:picLocks noChangeAspect="true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演示文稿3_01"/>
          <p:cNvPicPr>
            <a:picLocks noChangeAspect="true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true"/>
            <p:custDataLst>
              <p:tags r:id="rId4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false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8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true"/>
            <p:custDataLst>
              <p:tags r:id="rId5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false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8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9"/>
          <p:cNvPicPr>
            <a:picLocks noChangeAspect="true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0"/>
          <p:cNvPicPr>
            <a:picLocks noChangeAspect="true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9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0"/>
          <p:cNvPicPr>
            <a:picLocks noChangeAspect="true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 hasCustomPrompt="true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9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0"/>
          <p:cNvPicPr>
            <a:picLocks noChangeAspect="true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 hasCustomPrompt="true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false"/>
          <a:lstStyle>
            <a:lvl1pPr>
              <a:defRPr sz="3600"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true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true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9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10"/>
          <p:cNvPicPr>
            <a:picLocks noChangeAspect="true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true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true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9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10"/>
          <p:cNvPicPr>
            <a:picLocks noChangeAspect="true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false"/>
          <a:lstStyle>
            <a:lvl1pPr algn="ctr">
              <a:defRPr sz="3200"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true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9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10"/>
          <p:cNvPicPr>
            <a:picLocks noChangeAspect="true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true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true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true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9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6" name="图片 5" descr="图片10"/>
          <p:cNvPicPr>
            <a:picLocks noChangeAspect="true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true"/>
          </p:cNvSpPr>
          <p:nvPr>
            <p:ph type="title" hasCustomPrompt="true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true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fals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true"/>
          <p:cNvSpPr/>
          <p:nvPr userDrawn="true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8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8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8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8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8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8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93.xml"/><Relationship Id="rId2" Type="http://schemas.openxmlformats.org/officeDocument/2006/relationships/image" Target="../media/image7.png"/><Relationship Id="rId1" Type="http://schemas.openxmlformats.org/officeDocument/2006/relationships/tags" Target="../tags/tag192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9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9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1652270" y="3473450"/>
            <a:ext cx="8890000" cy="2459990"/>
          </a:xfrm>
        </p:spPr>
        <p:txBody>
          <a:bodyPr/>
          <a:p>
            <a:r>
              <a:rPr lang="en-US" altLang="zh-CN" sz="3600">
                <a:solidFill>
                  <a:schemeClr val="dk1">
                    <a:lumMod val="65000"/>
                    <a:lumOff val="35000"/>
                  </a:schemeClr>
                </a:solidFill>
              </a:rPr>
              <a:t>Lesson 5 </a:t>
            </a:r>
            <a:r>
              <a:rPr sz="3600">
                <a:solidFill>
                  <a:schemeClr val="dk1">
                    <a:lumMod val="65000"/>
                    <a:lumOff val="35000"/>
                  </a:schemeClr>
                </a:solidFill>
              </a:rPr>
              <a:t>形容词、副词</a:t>
            </a:r>
            <a:endParaRPr sz="360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endParaRPr sz="200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endParaRPr sz="200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endParaRPr sz="200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endParaRPr sz="200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endParaRPr sz="2000"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sz="2000">
                <a:solidFill>
                  <a:schemeClr val="dk1">
                    <a:lumMod val="65000"/>
                    <a:lumOff val="35000"/>
                  </a:schemeClr>
                </a:solidFill>
              </a:rPr>
              <a:t>主讲人：周丽莉</a:t>
            </a:r>
            <a:endParaRPr sz="200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ctrTitle" idx="2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大学英语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528955" y="509905"/>
            <a:ext cx="7011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Practice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28955" y="1515745"/>
            <a:ext cx="11149965" cy="4889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zh-CN" sz="2800"/>
              <a:t>The</a:t>
            </a:r>
            <a:r>
              <a:rPr lang="en-US" altLang="zh-CN" sz="2800" u="sng"/>
              <a:t>                </a:t>
            </a:r>
            <a:r>
              <a:rPr lang="en-US" altLang="zh-CN" sz="2800"/>
              <a:t>dress that the movie star wore made her the center of attention that night.</a:t>
            </a:r>
            <a:endParaRPr lang="en-US" altLang="zh-CN" sz="2800"/>
          </a:p>
          <a:p>
            <a:pPr indent="0">
              <a:lnSpc>
                <a:spcPct val="130000"/>
              </a:lnSpc>
              <a:buNone/>
            </a:pPr>
            <a:endParaRPr lang="en-US" altLang="zh-CN" sz="1600"/>
          </a:p>
          <a:p>
            <a:pPr indent="0">
              <a:lnSpc>
                <a:spcPct val="130000"/>
              </a:lnSpc>
              <a:buNone/>
            </a:pPr>
            <a:r>
              <a:rPr lang="en-US" altLang="zh-CN" sz="2800"/>
              <a:t>A. gorgeous red long</a:t>
            </a:r>
            <a:endParaRPr lang="en-US" altLang="zh-CN" sz="2800"/>
          </a:p>
          <a:p>
            <a:pPr>
              <a:lnSpc>
                <a:spcPct val="130000"/>
              </a:lnSpc>
            </a:pPr>
            <a:r>
              <a:rPr lang="en-US" altLang="zh-CN" sz="2800"/>
              <a:t>B. long red gorgeous</a:t>
            </a:r>
            <a:endParaRPr lang="en-US" altLang="zh-CN" sz="2800"/>
          </a:p>
          <a:p>
            <a:pPr>
              <a:lnSpc>
                <a:spcPct val="130000"/>
              </a:lnSpc>
            </a:pPr>
            <a:r>
              <a:rPr lang="en-US" altLang="zh-CN" sz="2800"/>
              <a:t>C. red gorgeous long</a:t>
            </a:r>
            <a:endParaRPr lang="en-US" altLang="zh-CN" sz="2800"/>
          </a:p>
          <a:p>
            <a:pPr>
              <a:lnSpc>
                <a:spcPct val="130000"/>
              </a:lnSpc>
            </a:pPr>
            <a:r>
              <a:rPr lang="en-US" altLang="zh-CN" sz="2800"/>
              <a:t>D. gorgeous long red</a:t>
            </a:r>
            <a:endParaRPr lang="en-US" altLang="zh-CN" sz="2800"/>
          </a:p>
          <a:p>
            <a:pPr>
              <a:lnSpc>
                <a:spcPct val="130000"/>
              </a:lnSpc>
            </a:pP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30000"/>
              </a:lnSpc>
            </a:pP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775460" y="1515745"/>
            <a:ext cx="43942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1.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形容词的句法功能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462" y="1491119"/>
            <a:ext cx="10970221" cy="4758728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fontScale="90000" lnSpcReduction="20000"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）作定语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514350" lvl="0" indent="-51435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AutoNum type="circleNumDbPlain" startAt="2"/>
            </a:pPr>
            <a:r>
              <a:rPr lang="zh-CN" altLang="en-US" sz="27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作后置定语</a:t>
            </a:r>
            <a:endParaRPr lang="zh-CN" altLang="en-US" sz="27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AutoNum type="alphaLcParenR"/>
            </a:pP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修饰由</a:t>
            </a:r>
            <a:r>
              <a:rPr lang="en-US" altLang="zh-CN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some-</a:t>
            </a: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any-, every-, no-</a:t>
            </a: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等和</a:t>
            </a:r>
            <a:r>
              <a:rPr lang="en-US" altLang="zh-CN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-body</a:t>
            </a: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-one</a:t>
            </a: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-thing</a:t>
            </a: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等组合的</a:t>
            </a:r>
            <a:r>
              <a:rPr lang="zh-CN" altLang="en-US" sz="27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复合不定代词</a:t>
            </a: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时，形容词</a:t>
            </a:r>
            <a:r>
              <a:rPr lang="zh-CN" altLang="en-US" sz="27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应后置</a:t>
            </a: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7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everything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possible</a:t>
            </a:r>
            <a:endParaRPr lang="zh-CN" altLang="en-US" sz="2400" u="sng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nothing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serious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anything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special</a:t>
            </a:r>
            <a:endParaRPr lang="en-US" altLang="zh-CN" sz="2400" u="sng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1.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形容词的句法功能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462" y="1491119"/>
            <a:ext cx="10970221" cy="4758728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）作定语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514350" lvl="0" indent="-51435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AutoNum type="circleNumDbPlain" startAt="2"/>
            </a:pPr>
            <a:r>
              <a:rPr lang="zh-CN" altLang="en-US" sz="27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作后置定语</a:t>
            </a:r>
            <a:endParaRPr lang="zh-CN" altLang="en-US" sz="27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AutoNum type="alphaLcParenR" startAt="2"/>
            </a:pPr>
            <a:r>
              <a:rPr lang="zh-CN" altLang="en-US" sz="27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某些以</a:t>
            </a:r>
            <a:r>
              <a:rPr lang="en-US" altLang="zh-CN" sz="27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a-</a:t>
            </a:r>
            <a:r>
              <a:rPr lang="zh-CN" altLang="en-US" sz="27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开头</a:t>
            </a: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的形容词，</a:t>
            </a:r>
            <a:r>
              <a:rPr lang="zh-CN" altLang="en-US" sz="27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应后置，如：</a:t>
            </a:r>
            <a:r>
              <a:rPr lang="en-US" altLang="zh-CN" sz="2700" b="1">
                <a:sym typeface="+mn-ea"/>
              </a:rPr>
              <a:t>afraid, alike, alive, alone, asleep, ashamed, awake, aware</a:t>
            </a:r>
            <a:endParaRPr lang="zh-CN" altLang="en-US" sz="27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He is the only man </a:t>
            </a:r>
            <a:r>
              <a:rPr lang="en-US" altLang="zh-CN" sz="2400" u="sng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alive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Mr. Black was the only man </a:t>
            </a:r>
            <a:r>
              <a:rPr lang="en-US" altLang="zh-CN" sz="2400" u="sng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awake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at that time.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442845" y="1424940"/>
            <a:ext cx="7672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3600"/>
              <a:t>I like this flower which is red.</a:t>
            </a:r>
            <a:endParaRPr lang="" altLang="zh-CN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1.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形容词的句法功能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11002" y="1315224"/>
            <a:ext cx="10970221" cy="4758728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）作表语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None/>
            </a:pP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形容词可以放在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连系动词</a:t>
            </a: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的后面作表语。</a:t>
            </a:r>
            <a:endParaRPr lang="zh-CN" altLang="en-US" sz="24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We will </a:t>
            </a:r>
            <a:r>
              <a:rPr 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rich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and </a:t>
            </a:r>
            <a:r>
              <a:rPr lang="en-US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free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None/>
            </a:pP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08330" y="3308985"/>
            <a:ext cx="11150600" cy="3348990"/>
          </a:xfrm>
          <a:prstGeom prst="round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10000"/>
              </a:lnSpc>
            </a:pPr>
            <a:r>
              <a:rPr lang="zh-CN" altLang="en-US" sz="2200">
                <a:solidFill>
                  <a:schemeClr val="tx1"/>
                </a:solidFill>
                <a:effectLst/>
              </a:rPr>
              <a:t>常用的连系动词大致可分为三类：</a:t>
            </a:r>
            <a:r>
              <a:rPr lang="zh-CN" altLang="en-US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200">
              <a:solidFill>
                <a:schemeClr val="tx1"/>
              </a:solidFill>
              <a:effectLst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200" b="1">
                <a:solidFill>
                  <a:schemeClr val="tx1"/>
                </a:solidFill>
                <a:effectLst/>
              </a:rPr>
              <a:t>1）表示具有某种性质、特征或处于某种状态的(感官)系动词</a:t>
            </a:r>
            <a:endParaRPr lang="zh-CN" altLang="en-US" sz="2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10000"/>
              </a:lnSpc>
            </a:pPr>
            <a:r>
              <a:rPr lang="zh-CN" altLang="en-US" sz="2200">
                <a:solidFill>
                  <a:schemeClr val="tx1"/>
                </a:solidFill>
                <a:effectLst/>
              </a:rPr>
              <a:t>如：be，appear，seem，look， taste，sound，feel，smell等。</a:t>
            </a:r>
            <a:endParaRPr lang="zh-CN" altLang="en-US" sz="2200">
              <a:solidFill>
                <a:schemeClr val="tx1"/>
              </a:solidFill>
              <a:effectLst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200" b="1">
                <a:solidFill>
                  <a:schemeClr val="tx1"/>
                </a:solidFill>
                <a:effectLst/>
              </a:rPr>
              <a:t>2）表示状态变化的系动词</a:t>
            </a:r>
            <a:endParaRPr lang="zh-CN" altLang="en-US" sz="2200" b="1">
              <a:solidFill>
                <a:schemeClr val="tx1"/>
              </a:solidFill>
              <a:effectLst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200">
                <a:solidFill>
                  <a:schemeClr val="tx1"/>
                </a:solidFill>
                <a:effectLst/>
              </a:rPr>
              <a:t>如：become， come，fall，get，go，grow，turn，run，turn out等。</a:t>
            </a:r>
            <a:endParaRPr lang="zh-CN" altLang="en-US" sz="2200">
              <a:solidFill>
                <a:schemeClr val="tx1"/>
              </a:solidFill>
              <a:effectLst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200">
                <a:solidFill>
                  <a:schemeClr val="tx1"/>
                </a:solidFill>
                <a:effectLst/>
              </a:rPr>
              <a:t>例如： Leaves turn yellow in the autumn． 树叶在秋天变黄</a:t>
            </a:r>
            <a:r>
              <a:rPr lang="zh-CN" altLang="en-US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 </a:t>
            </a:r>
            <a:endParaRPr lang="zh-CN" altLang="en-US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10000"/>
              </a:lnSpc>
            </a:pPr>
            <a:r>
              <a:rPr lang="zh-CN" altLang="en-US" sz="2200" b="1">
                <a:solidFill>
                  <a:schemeClr val="tx1"/>
                </a:solidFill>
                <a:effectLst/>
              </a:rPr>
              <a:t>3）表示某种持续状态的系动词，</a:t>
            </a:r>
            <a:r>
              <a:rPr lang="zh-CN" altLang="en-US" sz="2200">
                <a:solidFill>
                  <a:schemeClr val="tx1"/>
                </a:solidFill>
                <a:effectLst/>
              </a:rPr>
              <a:t>如： keep，remain，stay，rest，lie，stand等。</a:t>
            </a:r>
            <a:endParaRPr lang="zh-CN" altLang="en-US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10000"/>
              </a:lnSpc>
            </a:pPr>
            <a:r>
              <a:rPr lang="zh-CN" altLang="en-US" sz="2200">
                <a:solidFill>
                  <a:schemeClr val="tx1"/>
                </a:solidFill>
                <a:effectLst/>
              </a:rPr>
              <a:t>例如： The weather has stayed warm all week． 天气整个星期都很暖和。</a:t>
            </a:r>
            <a:endParaRPr lang="zh-CN" altLang="en-US" sz="2200">
              <a:solidFill>
                <a:schemeClr val="tx1"/>
              </a:solidFill>
              <a:effectLst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true"/>
      <p:bldP spid="3" grpId="1" animBg="tru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1.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形容词的句法功能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330" y="1490980"/>
            <a:ext cx="10970260" cy="51708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）作补足语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None/>
            </a:pP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形容词作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主语补足语</a:t>
            </a: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宾语补足语</a:t>
            </a: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，表示主语或宾语的状态。</a:t>
            </a:r>
            <a:endParaRPr lang="zh-CN" altLang="en-US" sz="24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主语补足语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即</a:t>
            </a:r>
            <a:r>
              <a:rPr 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被动语态中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的</a:t>
            </a:r>
            <a:r>
              <a:rPr 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宾语补足语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 </a:t>
            </a: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   eg.They caught the boy </a:t>
            </a:r>
            <a:r>
              <a:rPr 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stealing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  </a:t>
            </a: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   被动语态 The boy was caught </a:t>
            </a:r>
            <a:r>
              <a:rPr 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stealing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  </a:t>
            </a: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   stealing 即为 被动语态后的主语补足语</a:t>
            </a: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p"/>
            </a:pP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  You keep the classroom</a:t>
            </a:r>
            <a:r>
              <a:rPr 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clean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</a:t>
            </a: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true">
            <a:off x="6863715" y="4793615"/>
            <a:ext cx="76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7734935" y="4594225"/>
            <a:ext cx="247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主语补足语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true">
            <a:off x="6102350" y="4076700"/>
            <a:ext cx="76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6972935" y="3877310"/>
            <a:ext cx="247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宾语补足语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1.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形容词的句法功能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330" y="1490980"/>
            <a:ext cx="10970260" cy="51708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）作状语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None/>
            </a:pP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形容词短语</a:t>
            </a: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可以作状语，在句中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起状语从句</a:t>
            </a: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的作用。</a:t>
            </a:r>
            <a:endParaRPr lang="zh-CN" altLang="en-US" sz="24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He went to bed, </a:t>
            </a:r>
            <a:r>
              <a:rPr 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cold and hungry and exhausted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</a:t>
            </a: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Hopeless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, I decided to leave the place and seek other chances.</a:t>
            </a: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Anxious for a quick decision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, the president asked us to set the tiny issue aside.</a:t>
            </a: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由于渴望快速做出决定，董事长要求我们暂时不考虑这些小问题。</a:t>
            </a: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33755" y="3121660"/>
            <a:ext cx="19608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分词形容词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5810" y="3121660"/>
            <a:ext cx="2168525" cy="955675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2.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由分词转化而来的形容词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64795" y="1866900"/>
            <a:ext cx="10970260" cy="578929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190875" y="2072640"/>
            <a:ext cx="600710" cy="32232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3928745" y="2033270"/>
            <a:ext cx="2954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现在分词，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-ing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3963035" y="4963795"/>
            <a:ext cx="2954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过去分词，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-ed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4935" y="4732655"/>
            <a:ext cx="2168525" cy="955675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24935" y="1866900"/>
            <a:ext cx="2168525" cy="955675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true"/>
          <p:nvPr/>
        </p:nvSpPr>
        <p:spPr>
          <a:xfrm>
            <a:off x="6883400" y="4205605"/>
            <a:ext cx="4351655" cy="2009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/>
              <a:t>所修饰的是</a:t>
            </a:r>
            <a:r>
              <a:rPr lang="zh-CN" altLang="en-US" sz="2400">
                <a:solidFill>
                  <a:srgbClr val="F37A1D"/>
                </a:solidFill>
              </a:rPr>
              <a:t>人或人的表情、声音</a:t>
            </a:r>
            <a:r>
              <a:rPr lang="zh-CN" altLang="en-US" sz="2400"/>
              <a:t>等时，用过去分词形容词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zh-CN" sz="2400"/>
              <a:t>a tired lady</a:t>
            </a:r>
            <a:endParaRPr lang="en-US" altLang="zh-CN" sz="2400"/>
          </a:p>
          <a:p>
            <a:pPr marL="3429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zh-CN" sz="2400"/>
              <a:t>I feel confused after reading.</a:t>
            </a:r>
            <a:endParaRPr lang="en-US" altLang="zh-CN" sz="2400"/>
          </a:p>
        </p:txBody>
      </p:sp>
      <p:sp>
        <p:nvSpPr>
          <p:cNvPr id="13" name="文本框 12"/>
          <p:cNvSpPr txBox="true"/>
          <p:nvPr/>
        </p:nvSpPr>
        <p:spPr>
          <a:xfrm>
            <a:off x="6883400" y="1339850"/>
            <a:ext cx="4352290" cy="2009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/>
              <a:t>所修饰的是</a:t>
            </a:r>
            <a:r>
              <a:rPr lang="zh-CN" altLang="en-US" sz="2400">
                <a:solidFill>
                  <a:srgbClr val="F37A1D"/>
                </a:solidFill>
              </a:rPr>
              <a:t>物</a:t>
            </a:r>
            <a:r>
              <a:rPr lang="zh-CN" altLang="en-US" sz="2400"/>
              <a:t>时，用现在分词形容词</a:t>
            </a:r>
            <a:endParaRPr lang="zh-CN" altLang="en-US" sz="2400"/>
          </a:p>
          <a:p>
            <a:pPr marL="3429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zh-CN" sz="2400"/>
              <a:t>an amazing painting</a:t>
            </a:r>
            <a:endParaRPr lang="en-US" altLang="zh-CN" sz="2400"/>
          </a:p>
          <a:p>
            <a:pPr marL="342900" indent="-3429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zh-CN" sz="2400"/>
              <a:t>an interesting writting</a:t>
            </a:r>
            <a:endParaRPr lang="en-US" altLang="zh-CN" sz="2400"/>
          </a:p>
        </p:txBody>
      </p:sp>
      <p:sp>
        <p:nvSpPr>
          <p:cNvPr id="14" name="文本框 13"/>
          <p:cNvSpPr txBox="true"/>
          <p:nvPr/>
        </p:nvSpPr>
        <p:spPr>
          <a:xfrm>
            <a:off x="1043305" y="4253865"/>
            <a:ext cx="163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详见教材</a:t>
            </a:r>
            <a:r>
              <a:rPr lang="en-US" altLang="zh-CN"/>
              <a:t>P136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4" grpId="0"/>
      <p:bldP spid="4" grpId="1"/>
      <p:bldP spid="3" grpId="0" bldLvl="0" animBg="true"/>
      <p:bldP spid="2" grpId="0"/>
      <p:bldP spid="6" grpId="0" bldLvl="0" animBg="true"/>
      <p:bldP spid="3" grpId="1" animBg="true"/>
      <p:bldP spid="2" grpId="1"/>
      <p:bldP spid="6" grpId="1" animBg="true"/>
      <p:bldP spid="7" grpId="0"/>
      <p:bldP spid="10" grpId="0" bldLvl="0" animBg="true"/>
      <p:bldP spid="7" grpId="1"/>
      <p:bldP spid="10" grpId="1" animBg="true"/>
      <p:bldP spid="8" grpId="0"/>
      <p:bldP spid="9" grpId="0" bldLvl="0" animBg="true"/>
      <p:bldP spid="13" grpId="0" bldLvl="0" animBg="true"/>
      <p:bldP spid="13" grpId="1" animBg="true"/>
      <p:bldP spid="12" grpId="0" bldLvl="0" animBg="true"/>
      <p:bldP spid="14" grpId="0"/>
      <p:bldP spid="1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304165" y="608330"/>
            <a:ext cx="11887835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3.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常用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“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介词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宾语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”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句型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（多记、多用）</a:t>
            </a: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P137</a:t>
            </a:r>
            <a:endParaRPr lang="en-US" altLang="zh-CN" sz="2400">
              <a:solidFill>
                <a:srgbClr val="FF0000"/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40690" y="1503045"/>
            <a:ext cx="10970260" cy="51708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）主语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be 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about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宾语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p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本句型常见形容词有：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anxious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certain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concerned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careful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curious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sorry....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I am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concerned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about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whether he has signed the contract.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我关心他是否签了合同。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304165" y="608330"/>
            <a:ext cx="11887835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3.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常用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“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介词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宾语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”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句型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（多记、多用）</a:t>
            </a: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P137</a:t>
            </a:r>
            <a:endParaRPr lang="en-US" altLang="zh-CN" sz="2400">
              <a:solidFill>
                <a:srgbClr val="FF0000"/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40690" y="1503045"/>
            <a:ext cx="10970260" cy="51708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）主语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be 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at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宾语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p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本句型常见形容词有：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amazed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angry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annoyed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astonished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bad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（不擅长），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good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（擅长）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clever....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He is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angry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at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the injustice of the system.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他对这个制度的不公正感到愤愤不平。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true"/>
          <p:nvPr>
            <p:custDataLst>
              <p:tags r:id="rId1"/>
            </p:custDataLst>
          </p:nvPr>
        </p:nvSpPr>
        <p:spPr>
          <a:xfrm>
            <a:off x="1143009" y="535514"/>
            <a:ext cx="5842038" cy="91017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3600" b="1" spc="600" dirty="0">
                <a:solidFill>
                  <a:schemeClr val="accent1">
                    <a:lumMod val="50000"/>
                  </a:schemeClr>
                </a:solidFill>
                <a:uFillTx/>
                <a:latin typeface="Arial" panose="0208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80604020202020204" pitchFamily="34" charset="0"/>
              </a:rPr>
              <a:t>目录/CONTENTS</a:t>
            </a:r>
            <a:endParaRPr lang="en-US" altLang="zh-CN" sz="3600" b="1" spc="600" dirty="0">
              <a:solidFill>
                <a:schemeClr val="accent1">
                  <a:lumMod val="50000"/>
                </a:schemeClr>
              </a:solidFill>
              <a:uFillTx/>
              <a:latin typeface="Arial" panose="02080604020202020204" pitchFamily="34" charset="0"/>
              <a:ea typeface="汉仪旗黑-85S" panose="00020600040101010101" pitchFamily="18" charset="-122"/>
              <a:cs typeface="汉仪旗黑-85S" panose="00020600040101010101" pitchFamily="18" charset="-122"/>
              <a:sym typeface="Arial" panose="02080604020202020204" pitchFamily="34" charset="0"/>
            </a:endParaRPr>
          </a:p>
        </p:txBody>
      </p:sp>
      <p:cxnSp>
        <p:nvCxnSpPr>
          <p:cNvPr id="10" name="直接连接符 9"/>
          <p:cNvCxnSpPr>
            <a:endCxn id="31" idx="2"/>
          </p:cNvCxnSpPr>
          <p:nvPr>
            <p:custDataLst>
              <p:tags r:id="rId2"/>
            </p:custDataLst>
          </p:nvPr>
        </p:nvCxnSpPr>
        <p:spPr>
          <a:xfrm>
            <a:off x="1851053" y="2291415"/>
            <a:ext cx="13335" cy="29927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>
            <a:off x="1564033" y="2133300"/>
            <a:ext cx="562610" cy="562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>
            <p:custDataLst>
              <p:tags r:id="rId4"/>
            </p:custDataLst>
          </p:nvPr>
        </p:nvSpPr>
        <p:spPr>
          <a:xfrm>
            <a:off x="1564033" y="3474420"/>
            <a:ext cx="562610" cy="562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>
            <p:custDataLst>
              <p:tags r:id="rId5"/>
            </p:custDataLst>
          </p:nvPr>
        </p:nvSpPr>
        <p:spPr>
          <a:xfrm>
            <a:off x="1564033" y="4771725"/>
            <a:ext cx="562610" cy="5626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true"/>
          <p:nvPr>
            <p:custDataLst>
              <p:tags r:id="rId6"/>
            </p:custDataLst>
          </p:nvPr>
        </p:nvSpPr>
        <p:spPr>
          <a:xfrm>
            <a:off x="1589433" y="2183465"/>
            <a:ext cx="549275" cy="4629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80604020202020204" pitchFamily="34" charset="0"/>
                <a:ea typeface="微软雅黑" panose="020B0503020204020204" charset="-122"/>
              </a:rPr>
              <a:t>01</a:t>
            </a:r>
            <a:endParaRPr lang="en-US" altLang="zh-CN" b="1" dirty="0">
              <a:solidFill>
                <a:schemeClr val="lt1"/>
              </a:solidFill>
              <a:uFillTx/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true"/>
          <p:nvPr>
            <p:custDataLst>
              <p:tags r:id="rId7"/>
            </p:custDataLst>
          </p:nvPr>
        </p:nvSpPr>
        <p:spPr>
          <a:xfrm>
            <a:off x="1589433" y="3524585"/>
            <a:ext cx="549275" cy="4629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lt1"/>
                </a:solidFill>
                <a:uFillTx/>
                <a:latin typeface="Arial" panose="02080604020202020204" pitchFamily="34" charset="0"/>
                <a:ea typeface="微软雅黑" panose="020B0503020204020204" charset="-122"/>
              </a:rPr>
              <a:t>02</a:t>
            </a:r>
            <a:endParaRPr lang="en-US" altLang="zh-CN" b="1">
              <a:solidFill>
                <a:schemeClr val="lt1"/>
              </a:solidFill>
              <a:uFillTx/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true"/>
          <p:nvPr>
            <p:custDataLst>
              <p:tags r:id="rId8"/>
            </p:custDataLst>
          </p:nvPr>
        </p:nvSpPr>
        <p:spPr>
          <a:xfrm>
            <a:off x="1589433" y="4821255"/>
            <a:ext cx="549275" cy="46291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lt1"/>
                </a:solidFill>
                <a:uFillTx/>
                <a:latin typeface="Arial" panose="02080604020202020204" pitchFamily="34" charset="0"/>
                <a:ea typeface="微软雅黑" panose="020B0503020204020204" charset="-122"/>
              </a:rPr>
              <a:t>03</a:t>
            </a:r>
            <a:endParaRPr lang="en-US" altLang="zh-CN" b="1">
              <a:solidFill>
                <a:schemeClr val="lt1"/>
              </a:solidFill>
              <a:uFillTx/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true"/>
          <p:nvPr>
            <p:custDataLst>
              <p:tags r:id="rId9"/>
            </p:custDataLst>
          </p:nvPr>
        </p:nvSpPr>
        <p:spPr>
          <a:xfrm>
            <a:off x="2284758" y="2183465"/>
            <a:ext cx="4279265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sz="24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adj.</a:t>
            </a:r>
            <a:endParaRPr lang="en-US" altLang="zh-CN" sz="24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3" name="文本框 42"/>
          <p:cNvSpPr txBox="true"/>
          <p:nvPr>
            <p:custDataLst>
              <p:tags r:id="rId10"/>
            </p:custDataLst>
          </p:nvPr>
        </p:nvSpPr>
        <p:spPr>
          <a:xfrm>
            <a:off x="2284758" y="3524585"/>
            <a:ext cx="4279265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副词</a:t>
            </a:r>
            <a:r>
              <a:rPr lang="en-US" altLang="zh-CN" sz="24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adv.</a:t>
            </a:r>
            <a:endParaRPr lang="en-US" altLang="zh-CN" sz="24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文本框 43"/>
          <p:cNvSpPr txBox="true"/>
          <p:nvPr>
            <p:custDataLst>
              <p:tags r:id="rId11"/>
            </p:custDataLst>
          </p:nvPr>
        </p:nvSpPr>
        <p:spPr>
          <a:xfrm>
            <a:off x="2284730" y="4821555"/>
            <a:ext cx="5102225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形容词、副词的比较等级及其用法</a:t>
            </a:r>
            <a:endParaRPr lang="zh-CN" altLang="en-US" sz="24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43" grpId="0"/>
      <p:bldP spid="43" grpId="1"/>
      <p:bldP spid="44" grpId="0"/>
      <p:bldP spid="4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304165" y="608330"/>
            <a:ext cx="11887835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3.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常用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“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介词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宾语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”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句型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（多记、多用）</a:t>
            </a: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P137</a:t>
            </a:r>
            <a:endParaRPr lang="en-US" altLang="zh-CN" sz="2400">
              <a:solidFill>
                <a:srgbClr val="FF0000"/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40690" y="1503045"/>
            <a:ext cx="10970260" cy="51708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）主语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be 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for 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宾语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p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本句型常见形容词有：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adequate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anxious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appropriate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bad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（有害的），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good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（有好处的）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late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proper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suitable....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This course is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suitable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for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both begginners and advanced students.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这门课程对初学者和高阶学生都适用。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304165" y="608330"/>
            <a:ext cx="11887835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3.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常用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“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介词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宾语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”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句型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（多记、多用）</a:t>
            </a: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P137</a:t>
            </a:r>
            <a:endParaRPr lang="en-US" altLang="zh-CN" sz="2400">
              <a:solidFill>
                <a:srgbClr val="FF0000"/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40690" y="1503045"/>
            <a:ext cx="10970260" cy="51708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）主语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be 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of 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宾语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p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本句型常见形容词有：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ashamed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aware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capable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certain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confident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（有把握的），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tired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（厌烦）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....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I am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tired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of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having the same kind of breakfast every day.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我厌倦每天都吃同样的早餐。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87730" y="657225"/>
            <a:ext cx="10416540" cy="55441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TIPS(P138)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“It is/ was +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形容词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of/ for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sb.+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不定式（短语）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是英语中常用的一个句型，但用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还是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来引出不定式（短语）的逻辑主语则取决于其前的形容词。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70000"/>
              </a:lnSpc>
              <a:buFont typeface="+mj-lt"/>
              <a:buAutoNum type="alphaLcPeriod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若形容词描述的是</a:t>
            </a:r>
            <a:r>
              <a:rPr lang="zh-CN" altLang="en-US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不定式（短语）逻辑主语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性格、品质或特征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等，如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kind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nice...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等，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。（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=sb. + be + </a:t>
            </a:r>
            <a:r>
              <a:rPr lang="zh-CN" altLang="en-US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形容词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不定式（短语）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</a:t>
            </a:r>
            <a:r>
              <a:rPr lang="en-US" altLang="zh-CN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very </a:t>
            </a:r>
            <a:r>
              <a:rPr lang="en-US" altLang="zh-CN" sz="2400" u="sng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kind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him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give me advice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how to prepare for the test.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  </a:t>
            </a:r>
            <a:r>
              <a:rPr lang="en-US" altLang="zh-CN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very 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kind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give me advice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how to prepare for the test.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Ø"/>
            </a:pP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887730" y="657225"/>
            <a:ext cx="10416540" cy="61715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TIPS(P138)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2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“It is/ was +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形容词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</a:rPr>
              <a:t>of/ for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sb.+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不定式（短语）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是英语中常用的一个句型，但用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还是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来引出不定式（短语）的逻辑主语则取决于其前的形容词。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70000"/>
              </a:lnSpc>
              <a:buFont typeface="+mj-lt"/>
              <a:buAutoNum type="alphaLcPeriod" startAt="2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若形容词描述的是</a:t>
            </a:r>
            <a:r>
              <a:rPr lang="zh-CN" altLang="en-US" sz="2400" u="sng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事物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的特征或特点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等，而不是对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不定式（短语）逻辑主语的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性格、品质或特征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等进行评价，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difficult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important...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等，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。（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CN" altLang="en-US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不定式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is/ was + </a:t>
            </a:r>
            <a:r>
              <a:rPr lang="zh-CN" altLang="en-US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形容词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+for + sb.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difficult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boy in the second grade to solve the problem alone.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  </a:t>
            </a:r>
            <a:r>
              <a:rPr lang="en-US" altLang="zh-CN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solve the problem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alone</a:t>
            </a:r>
            <a:r>
              <a:rPr lang="en-US" altLang="zh-CN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difficult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n-US" altLang="zh-CN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boy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the second grade.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304165" y="608330"/>
            <a:ext cx="11887835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3.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常用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“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介词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宾语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”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句型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（多记、多用）</a:t>
            </a: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P137</a:t>
            </a:r>
            <a:endParaRPr lang="en-US" altLang="zh-CN" sz="2400">
              <a:solidFill>
                <a:srgbClr val="FF0000"/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40690" y="1503045"/>
            <a:ext cx="10970260" cy="51708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）主语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be 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from 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宾语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p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本句型常见形容词有：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absent, distant, different, </a:t>
            </a:r>
            <a:r>
              <a:rPr 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free(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没有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....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的，不受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...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伤害或影响等的</a:t>
            </a:r>
            <a:r>
              <a:rPr 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independent....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He tries to make sure that the food he chooses is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free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from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artificial colors.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他试图确保他选择的食物不含人工着色剂。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304165" y="608330"/>
            <a:ext cx="11887835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3.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常用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“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介词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宾语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”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句型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（多记、多用）</a:t>
            </a: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P137</a:t>
            </a:r>
            <a:endParaRPr lang="en-US" altLang="zh-CN" sz="2400">
              <a:solidFill>
                <a:srgbClr val="FF0000"/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40690" y="1503045"/>
            <a:ext cx="10970260" cy="51708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）主语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be 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in 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宾语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p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本句型常见形容词有：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absorbed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engaged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experienced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interested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rich(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大量含有或提供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), poor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（缺乏，缺少）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successful....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Fats and sugars are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rich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in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energy but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poor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in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vitamins and minerals.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脂肪和糖富含能量，但缺乏维生素和矿物质。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304165" y="608330"/>
            <a:ext cx="11887835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3.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常用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“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介词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宾语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”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句型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（多记、多用）</a:t>
            </a: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P137</a:t>
            </a:r>
            <a:endParaRPr lang="en-US" altLang="zh-CN" sz="2400">
              <a:solidFill>
                <a:srgbClr val="FF0000"/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40690" y="1503045"/>
            <a:ext cx="10970260" cy="51708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7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）主语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be 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to 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宾语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p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本句型常见形容词有：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accustomed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（习惯的，适应的），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appropriate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attractive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beneficial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harmful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grateful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helpful....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Your smoking can be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harmful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to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the health of your children.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你吸烟会对你孩子的健康有害。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304165" y="608330"/>
            <a:ext cx="11887835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3.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常用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“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介词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+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宾语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”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句型</a:t>
            </a:r>
            <a:r>
              <a:rPr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（多记、多用）</a:t>
            </a:r>
            <a:r>
              <a:rPr lang="en-US" altLang="zh-CN" sz="2400">
                <a:solidFill>
                  <a:srgbClr val="FF0000"/>
                </a:solidFill>
                <a:latin typeface="Arial" panose="02080604020202020204" pitchFamily="34" charset="0"/>
                <a:sym typeface="+mn-ea"/>
              </a:rPr>
              <a:t>P137</a:t>
            </a:r>
            <a:endParaRPr lang="en-US" altLang="zh-CN" sz="2400">
              <a:solidFill>
                <a:srgbClr val="FF0000"/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40690" y="1503045"/>
            <a:ext cx="10970260" cy="517080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）主语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be 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with 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宾语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p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本句型常见形容词有：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angry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annoyed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bored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busy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careful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mad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strict....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Mothers who are extremely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strict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with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their children are called tiger mothers.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对子女及其严格的母亲被称为虎妈。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4521236" y="2013303"/>
            <a:ext cx="1222943" cy="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spc="20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4521236" y="2253333"/>
            <a:ext cx="6858000" cy="845820"/>
          </a:xfrm>
        </p:spPr>
        <p:txBody>
          <a:bodyPr>
            <a:normAutofit fontScale="90000"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副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词</a:t>
            </a:r>
            <a:endParaRPr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: 圆角 8"/>
          <p:cNvSpPr/>
          <p:nvPr>
            <p:custDataLst>
              <p:tags r:id="rId3"/>
            </p:custDataLst>
          </p:nvPr>
        </p:nvSpPr>
        <p:spPr>
          <a:xfrm>
            <a:off x="4521236" y="4000687"/>
            <a:ext cx="4312920" cy="10967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en-US" altLang="zh-CN" sz="3600" b="1" spc="200" dirty="0">
                <a:solidFill>
                  <a:schemeClr val="lt1"/>
                </a:solidFill>
                <a:latin typeface="Arial" panose="02080604020202020204" pitchFamily="34" charset="0"/>
                <a:ea typeface="微软雅黑" panose="020B0503020204020204" charset="-122"/>
              </a:rPr>
              <a:t>02</a:t>
            </a:r>
            <a:endParaRPr lang="en-US" altLang="zh-CN" sz="3600" b="1" spc="200" dirty="0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1.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副词的句法功能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462" y="1491119"/>
            <a:ext cx="10970221" cy="4758728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）作状语</a:t>
            </a:r>
            <a:endParaRPr lang="zh-CN" altLang="en-US" sz="24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boy </a:t>
            </a:r>
            <a:r>
              <a:rPr lang="en-US" altLang="zh-CN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swims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well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.(修饰动词)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room is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quite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small and dark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.（修饰形容词）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He </a:t>
            </a:r>
            <a:r>
              <a:rPr lang="en-US" altLang="zh-CN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worked out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the problem </a:t>
            </a:r>
            <a:r>
              <a:rPr lang="en-US" altLang="zh-CN" sz="2400" u="sng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very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easily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.（修饰副词）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He got on that train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fortunately</a:t>
            </a:r>
            <a:r>
              <a:rPr lang="en-US" altLang="zh-CN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</a:t>
            </a:r>
            <a:endParaRPr lang="en-US" altLang="zh-CN" sz="24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Fortunately</a:t>
            </a:r>
            <a:r>
              <a:rPr lang="en-US" altLang="zh-CN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, he got on that train.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（修饰全句）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概念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462" y="1491119"/>
            <a:ext cx="10970221" cy="4758728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dirty="0">
                <a:solidFill>
                  <a:srgbClr val="FF0000"/>
                </a:solidFill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zh-CN" altLang="en-US" sz="28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用于修饰名词或代词, 表示人或事物的性质、 状态和特征。 </a:t>
            </a:r>
            <a:br>
              <a:rPr lang="zh-CN" altLang="en-US" sz="28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</a:br>
            <a:endParaRPr lang="zh-CN" altLang="en-US" sz="28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dirty="0">
                <a:solidFill>
                  <a:srgbClr val="FF0000"/>
                </a:solidFill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副词</a:t>
            </a:r>
            <a:r>
              <a:rPr lang="zh-CN" altLang="en-US" sz="28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是用来说明动作或状态的特征,说明时间，地点，程度等概念。它用来修饰动词、形容词、副词、短语或句子。</a:t>
            </a:r>
            <a:endParaRPr lang="zh-CN" altLang="en-US" sz="28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479040" y="2171065"/>
            <a:ext cx="2479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74065" y="4375150"/>
            <a:ext cx="66300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1.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副词的句法功能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462" y="1491119"/>
            <a:ext cx="10970221" cy="4758728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indent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）作表语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2400" b="1">
                <a:sym typeface="+mn-ea"/>
              </a:rPr>
              <a:t>on, in, up, down, out, off, back, upstairs, away...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)</a:t>
            </a:r>
            <a:endParaRPr lang="zh-CN" altLang="en-US" sz="24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She is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out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）作补足语</a:t>
            </a:r>
            <a:endParaRPr lang="zh-CN" altLang="en-US" sz="24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boy was seen </a:t>
            </a:r>
            <a:r>
              <a:rPr lang="en-US" altLang="zh-CN" sz="2400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upstairs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seveal hours ago.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We’ll see you </a:t>
            </a:r>
            <a:r>
              <a:rPr lang="en-US" altLang="zh-CN" sz="2400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off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at the airport.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They made him </a:t>
            </a:r>
            <a:r>
              <a:rPr lang="en-US" altLang="zh-CN" sz="2400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out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yesterday.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9097" y="36970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1.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副词的句法功能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29895" y="1234440"/>
            <a:ext cx="11583670" cy="4758690"/>
          </a:xfrm>
          <a:prstGeom prst="rect">
            <a:avLst/>
          </a:prstGeom>
        </p:spPr>
        <p:txBody>
          <a:bodyPr vert="horz" wrap="square" lIns="90170" tIns="46990" rIns="90170" bIns="46990" rtlCol="0"/>
          <a:lstStyle/>
          <a:p>
            <a:pPr lvl="0" indent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）作定语</a:t>
            </a:r>
            <a:endParaRPr lang="zh-CN" altLang="en-US" sz="24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某些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时间、地点、方位副词及少数其他副词可作定语，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放在名词或代词之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后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(here， there， above， below， abroad， upstairs，back， ahead，around，home，up, down，downstairs，out，now，before，today，tomorrow，yesterday等)</a:t>
            </a:r>
            <a:endParaRPr lang="zh-CN" altLang="en-US" sz="24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he young man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here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这儿的年轻人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room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above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上面的房间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note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below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下面的注释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way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out 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出去的路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way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ahead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前面的路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on the way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back 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回来的路上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on the way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home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在回家的路上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5582920" y="3668395"/>
            <a:ext cx="5481320" cy="2905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holidays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abroad 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在国外度假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people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outside 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外边的人们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villages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around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四周的村庄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neighbor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uptairs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楼上的邻居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China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Today 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《今日中国》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meeting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yesterday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昨天的会议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47193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2.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副词的排列顺序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462" y="1178699"/>
            <a:ext cx="10970221" cy="4758728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fontScale="90000" lnSpcReduction="20000"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）从</a:t>
            </a:r>
            <a:r>
              <a:rPr lang="zh-CN" altLang="en-US" sz="2400" b="1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副词的分类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而言：</a:t>
            </a:r>
            <a:endParaRPr lang="zh-CN" altLang="en-US" sz="24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方式副词→地点副词→时间副词（该副词有时也可放在句首）</a:t>
            </a:r>
            <a:endParaRPr lang="zh-CN" altLang="en-US" sz="24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She sang </a:t>
            </a:r>
            <a:r>
              <a:rPr lang="en-US" altLang="zh-CN" sz="2400" u="sng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very beautiful</a:t>
            </a:r>
            <a:r>
              <a:rPr lang="en-US" altLang="en-US" sz="2400" u="sng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ly</a:t>
            </a:r>
            <a:r>
              <a:rPr lang="zh-CN" altLang="en-US" sz="2400" u="sng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（方式）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in the hall</a:t>
            </a:r>
            <a:r>
              <a:rPr lang="zh-CN" altLang="en-US" sz="2400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（地点）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 dirty="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last night</a:t>
            </a:r>
            <a:r>
              <a:rPr lang="zh-CN" altLang="en-US" sz="2400" u="sng" dirty="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（时间）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）从</a:t>
            </a:r>
            <a:r>
              <a:rPr lang="zh-CN" altLang="en-US" sz="2400" b="1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副词的意义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而言：</a:t>
            </a:r>
            <a:endParaRPr lang="zh-CN" altLang="en-US" sz="24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具体的→笼统的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小的→大的</a:t>
            </a:r>
            <a:endParaRPr lang="zh-CN" altLang="en-US" sz="24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I watched the program </a:t>
            </a:r>
            <a:r>
              <a:rPr lang="en-US" altLang="zh-CN" sz="2400" u="sng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at ten o’clock(</a:t>
            </a:r>
            <a:r>
              <a:rPr lang="zh-CN" altLang="en-US" sz="2400" u="sng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具体的</a:t>
            </a:r>
            <a:r>
              <a:rPr lang="en-US" altLang="zh-CN" sz="2400" u="sng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yesterday evening</a:t>
            </a:r>
            <a:r>
              <a:rPr lang="zh-CN" altLang="en-US" sz="2400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（笼统的）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They ate at </a:t>
            </a:r>
            <a:r>
              <a:rPr lang="en-US" altLang="zh-CN" sz="2400" u="sng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 Chinese restaurant</a:t>
            </a:r>
            <a:r>
              <a:rPr lang="zh-CN" altLang="en-US" sz="2400" u="sng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（小地点）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in London</a:t>
            </a:r>
            <a:r>
              <a:rPr lang="zh-CN" altLang="en-US" sz="2400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（大地点）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40995" y="491490"/>
            <a:ext cx="11406505" cy="588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(P139)</a:t>
            </a:r>
            <a:r>
              <a:rPr lang="zh-CN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zh-CN" sz="2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 + adj / adv + to + </a:t>
            </a:r>
            <a:r>
              <a:rPr lang="zh-CN" altLang="en-US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动词原形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太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而不能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is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old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walk by himself.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rabicPeriod" startAt="2"/>
            </a:pP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cannot... too...</a:t>
            </a:r>
            <a:r>
              <a:rPr lang="zh-CN" altLang="en-US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或者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never... too...: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再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也不为过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cannot 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praise him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much.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我们无论怎样称赞他都不为过分。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rabicPeriod" startAt="3"/>
            </a:pP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hardly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几乎不，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scarcely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几乎不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barely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几乎不，这些词语均为否定副词，</a:t>
            </a:r>
            <a:r>
              <a:rPr lang="zh-CN" altLang="en-US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不能与</a:t>
            </a:r>
            <a:r>
              <a:rPr lang="en-US" altLang="zh-CN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zh-CN" altLang="en-US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r>
              <a:rPr lang="zh-CN" altLang="en-US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或其他否定词连用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en-US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但可与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</a:t>
            </a:r>
            <a:r>
              <a:rPr lang="zh-CN" altLang="en-US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anyone</a:t>
            </a:r>
            <a:r>
              <a:rPr lang="zh-CN" altLang="en-US" sz="240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等词以及形容词和动词连用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They have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scarcely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sold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copies of the book.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这本书他们几乎没卖出去几本。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5" name="Rectangle 3"/>
          <p:cNvSpPr/>
          <p:nvPr/>
        </p:nvSpPr>
        <p:spPr>
          <a:xfrm>
            <a:off x="1524000" y="381000"/>
            <a:ext cx="8839200" cy="5998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1</a:t>
            </a: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.You can’t sit on this newly bought chair___.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A.comfort         B.comfortable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C.comfortably     D.with comfortable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2. </a:t>
            </a: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The apple tastes _____ and sells ___ .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A. well; well          B. good; good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C. good; well         D. well; good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3. Your answer sounds _____ .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 A. correct           B. correctly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 C. correctness       D. correcting    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</p:txBody>
      </p:sp>
      <p:sp>
        <p:nvSpPr>
          <p:cNvPr id="2186" name="Text Box 5"/>
          <p:cNvSpPr/>
          <p:nvPr/>
        </p:nvSpPr>
        <p:spPr>
          <a:xfrm>
            <a:off x="2743200" y="685800"/>
            <a:ext cx="685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C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187" name="Text Box 6"/>
          <p:cNvSpPr/>
          <p:nvPr/>
        </p:nvSpPr>
        <p:spPr>
          <a:xfrm>
            <a:off x="6019800" y="2438400"/>
            <a:ext cx="685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C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188" name="Text Box 7"/>
          <p:cNvSpPr/>
          <p:nvPr/>
        </p:nvSpPr>
        <p:spPr>
          <a:xfrm>
            <a:off x="6477000" y="4343400"/>
            <a:ext cx="685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</a:rPr>
              <a:t>A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12" dur="500"/>
                                        <p:tgtEl>
                                          <p:spTgt spid="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17"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 additive="base">
                                        <p:cTn id="22" dur="500"/>
                                        <p:tgtEl>
                                          <p:spTgt spid="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5" grpId="0" animBg="true"/>
      <p:bldP spid="2186" grpId="1" animBg="true"/>
      <p:bldP spid="2187" grpId="2" animBg="true"/>
      <p:bldP spid="2188" grpId="3" animBg="tru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2" name="Text Box 4"/>
          <p:cNvSpPr/>
          <p:nvPr/>
        </p:nvSpPr>
        <p:spPr>
          <a:xfrm>
            <a:off x="1524000" y="304800"/>
            <a:ext cx="9144000" cy="649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50000"/>
              </a:spcBef>
            </a:pPr>
            <a:r>
              <a:rPr lang="zh-CN" altLang="en-US" sz="3200" b="1">
                <a:solidFill>
                  <a:srgbClr val="1C46F2"/>
                </a:solidFill>
                <a:latin typeface="Comic Sans MS" panose="030F0702030302020204" pitchFamily="66" charset="0"/>
              </a:rPr>
              <a:t>4. </a:t>
            </a: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There was a ____ talk between the two teams last week.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  A.friend B.friendship C.friendly D.warmly 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5. At the meeting, they kept ____ all the time.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   A. silent  B.silence  C. quietly  D. quite  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6. They all looked _____ at the master and felt quite _____ .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   A.sad; sad            B. sadly; sadly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   C. sad; sadly          D. sadly; sad    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</p:txBody>
      </p:sp>
      <p:sp>
        <p:nvSpPr>
          <p:cNvPr id="2193" name="Text Box 5"/>
          <p:cNvSpPr/>
          <p:nvPr/>
        </p:nvSpPr>
        <p:spPr>
          <a:xfrm>
            <a:off x="5029200" y="304800"/>
            <a:ext cx="685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CC"/>
                </a:solidFill>
                <a:latin typeface="Comic Sans MS" panose="030F0702030302020204" pitchFamily="66" charset="0"/>
              </a:rPr>
              <a:t>C</a:t>
            </a:r>
            <a:endParaRPr lang="en-US" altLang="zh-CN" sz="3600" b="1">
              <a:solidFill>
                <a:srgbClr val="FF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2194" name="Text Box 6"/>
          <p:cNvSpPr/>
          <p:nvPr/>
        </p:nvSpPr>
        <p:spPr>
          <a:xfrm>
            <a:off x="7772400" y="2209800"/>
            <a:ext cx="685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CC"/>
                </a:solidFill>
                <a:latin typeface="Comic Sans MS" panose="030F0702030302020204" pitchFamily="66" charset="0"/>
              </a:rPr>
              <a:t>A</a:t>
            </a:r>
            <a:endParaRPr lang="en-US" altLang="zh-CN" sz="3600" b="1">
              <a:solidFill>
                <a:srgbClr val="FF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2195" name="Text Box 7"/>
          <p:cNvSpPr/>
          <p:nvPr/>
        </p:nvSpPr>
        <p:spPr>
          <a:xfrm>
            <a:off x="5715000" y="4514215"/>
            <a:ext cx="685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CC"/>
                </a:solidFill>
                <a:latin typeface="Comic Sans MS" panose="030F0702030302020204" pitchFamily="66" charset="0"/>
              </a:rPr>
              <a:t>D</a:t>
            </a:r>
            <a:endParaRPr lang="en-US" altLang="zh-CN" sz="3600" b="1">
              <a:solidFill>
                <a:srgbClr val="FF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2196" name="AutoShape 8"/>
          <p:cNvSpPr/>
          <p:nvPr/>
        </p:nvSpPr>
        <p:spPr>
          <a:xfrm>
            <a:off x="7484745" y="-158750"/>
            <a:ext cx="3598863" cy="2016125"/>
          </a:xfrm>
          <a:prstGeom prst="wedgeEllipseCallout">
            <a:avLst>
              <a:gd name="adj1" fmla="val -48412"/>
              <a:gd name="adj2" fmla="val 43463"/>
            </a:avLst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400" b="1"/>
              <a:t>lively, lonely, deadly, silly, orderly, timely, costly, brotherly</a:t>
            </a:r>
            <a:endParaRPr lang="en-US" altLang="zh-CN" sz="2400" b="1"/>
          </a:p>
        </p:txBody>
      </p:sp>
      <p:sp>
        <p:nvSpPr>
          <p:cNvPr id="2" name="AutoShape 8"/>
          <p:cNvSpPr/>
          <p:nvPr/>
        </p:nvSpPr>
        <p:spPr>
          <a:xfrm>
            <a:off x="4549140" y="2343785"/>
            <a:ext cx="5403215" cy="2170430"/>
          </a:xfrm>
          <a:prstGeom prst="wedgeEllipseCallout">
            <a:avLst>
              <a:gd name="adj1" fmla="val -48412"/>
              <a:gd name="adj2" fmla="val 43463"/>
            </a:avLst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just"/>
            <a:r>
              <a:rPr lang="en-US" altLang="zh-CN" sz="2400" b="1"/>
              <a:t>look </a:t>
            </a:r>
            <a:r>
              <a:rPr lang="zh-CN" altLang="en-US" sz="2400" b="1"/>
              <a:t>系动词表示</a:t>
            </a:r>
            <a:r>
              <a:rPr lang="en-US" altLang="zh-CN" sz="2400" b="1"/>
              <a:t>“</a:t>
            </a:r>
            <a:r>
              <a:rPr lang="zh-CN" altLang="en-US" sz="2400" b="1"/>
              <a:t>看起来</a:t>
            </a:r>
            <a:r>
              <a:rPr lang="en-US" altLang="zh-CN" sz="2400" b="1"/>
              <a:t>...”</a:t>
            </a:r>
            <a:r>
              <a:rPr lang="zh-CN" altLang="en-US" sz="2400" b="1"/>
              <a:t>，后面可以加形容词；</a:t>
            </a:r>
            <a:endParaRPr lang="en-US" altLang="zh-CN" sz="2400" b="1"/>
          </a:p>
          <a:p>
            <a:pPr algn="just"/>
            <a:r>
              <a:rPr lang="en-US" altLang="zh-CN" sz="2400" b="1"/>
              <a:t>look </a:t>
            </a:r>
            <a:r>
              <a:rPr lang="zh-CN" altLang="en-US" sz="2400" b="1"/>
              <a:t>实意动词表示</a:t>
            </a:r>
            <a:r>
              <a:rPr lang="en-US" altLang="zh-CN" sz="2400" b="1"/>
              <a:t>“</a:t>
            </a:r>
            <a:r>
              <a:rPr lang="zh-CN" altLang="en-US" sz="2400" b="1"/>
              <a:t>看</a:t>
            </a:r>
            <a:r>
              <a:rPr lang="en-US" altLang="zh-CN" sz="2400" b="1"/>
              <a:t>...”, </a:t>
            </a:r>
            <a:r>
              <a:rPr lang="zh-CN" altLang="en-US" sz="2400" b="1"/>
              <a:t>通常加</a:t>
            </a:r>
            <a:r>
              <a:rPr lang="en-US" altLang="zh-CN" sz="2400" b="1"/>
              <a:t>at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17"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2" dur="5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7"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2" grpId="0" animBg="true"/>
      <p:bldP spid="2193" grpId="1" animBg="true"/>
      <p:bldP spid="2194" grpId="2" animBg="true"/>
      <p:bldP spid="2195" grpId="3" animBg="true"/>
      <p:bldP spid="2196" grpId="4" bldLvl="0" animBg="true"/>
      <p:bldP spid="2" grpId="4" bldLvl="0" animBg="tru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0" name="Rectangle 5"/>
          <p:cNvSpPr/>
          <p:nvPr/>
        </p:nvSpPr>
        <p:spPr>
          <a:xfrm>
            <a:off x="1524000" y="214313"/>
            <a:ext cx="8964613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</a:rPr>
              <a:t>7</a:t>
            </a: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.—Mum, I think I’m __ </a:t>
            </a: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</a:rPr>
              <a:t>to </a:t>
            </a: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get back to school.  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--Not really, my dear. You’d better stay at home for another day or two.  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   A. so well           B. so good   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   C. well enough      D. good enough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</p:txBody>
      </p:sp>
      <p:sp>
        <p:nvSpPr>
          <p:cNvPr id="2201" name="Text Box 7"/>
          <p:cNvSpPr/>
          <p:nvPr/>
        </p:nvSpPr>
        <p:spPr>
          <a:xfrm>
            <a:off x="5943600" y="0"/>
            <a:ext cx="72072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CC"/>
                </a:solidFill>
              </a:rPr>
              <a:t>C</a:t>
            </a:r>
            <a:endParaRPr lang="en-US" altLang="zh-CN" sz="3600" b="1">
              <a:solidFill>
                <a:srgbClr val="FF33CC"/>
              </a:solidFill>
            </a:endParaRPr>
          </a:p>
        </p:txBody>
      </p:sp>
      <p:sp>
        <p:nvSpPr>
          <p:cNvPr id="2202" name="Rectangle 9"/>
          <p:cNvSpPr/>
          <p:nvPr/>
        </p:nvSpPr>
        <p:spPr>
          <a:xfrm>
            <a:off x="1703388" y="3886200"/>
            <a:ext cx="8964612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</a:rPr>
              <a:t>8</a:t>
            </a: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.we decided not to climb the mountains because it was raining ____.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A. badly       B. hardly   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C. strongly     D. heavily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</p:txBody>
      </p:sp>
      <p:sp>
        <p:nvSpPr>
          <p:cNvPr id="2203" name="Text Box 10"/>
          <p:cNvSpPr/>
          <p:nvPr/>
        </p:nvSpPr>
        <p:spPr>
          <a:xfrm>
            <a:off x="6553200" y="4343400"/>
            <a:ext cx="72072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CC"/>
                </a:solidFill>
              </a:rPr>
              <a:t>D</a:t>
            </a:r>
            <a:endParaRPr lang="en-US" altLang="zh-CN" sz="3600" b="1">
              <a:solidFill>
                <a:srgbClr val="FF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2"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0" grpId="0" animBg="true"/>
      <p:bldP spid="2201" grpId="1" animBg="true"/>
      <p:bldP spid="2202" grpId="2" animBg="true"/>
      <p:bldP spid="2203" grpId="3" animBg="tru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7" name="Rectangle 5"/>
          <p:cNvSpPr/>
          <p:nvPr/>
        </p:nvSpPr>
        <p:spPr>
          <a:xfrm>
            <a:off x="1524000" y="188913"/>
            <a:ext cx="8964613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</a:rPr>
              <a:t>9</a:t>
            </a: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.John was so sleepy that he could hardly keep his eyes ____.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A.  open        B. to be opened 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C.  to open     D. opening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</p:txBody>
      </p:sp>
      <p:sp>
        <p:nvSpPr>
          <p:cNvPr id="2208" name="Text Box 6"/>
          <p:cNvSpPr/>
          <p:nvPr/>
        </p:nvSpPr>
        <p:spPr>
          <a:xfrm>
            <a:off x="4583113" y="549275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endParaRPr lang="en-US" altLang="zh-CN" sz="32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209" name="Rectangle 7"/>
          <p:cNvSpPr/>
          <p:nvPr/>
        </p:nvSpPr>
        <p:spPr>
          <a:xfrm>
            <a:off x="1524000" y="2742565"/>
            <a:ext cx="8964613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</a:rPr>
              <a:t>10.It was raining heavily. Little Mary felt cold, so she stood _____ to her mother.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</a:rPr>
              <a:t> A. close  B. closely  C. closed  D. closing</a:t>
            </a:r>
            <a:r>
              <a:rPr lang="zh-CN" altLang="en-US" sz="3200" b="1">
                <a:solidFill>
                  <a:srgbClr val="0000CC"/>
                </a:solidFill>
                <a:latin typeface="Comic Sans MS" panose="030F0702030302020204" pitchFamily="66" charset="0"/>
              </a:rPr>
              <a:t> </a:t>
            </a:r>
            <a:endParaRPr lang="zh-CN" altLang="en-US" sz="3200" b="1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210" name="Text Box 8"/>
          <p:cNvSpPr/>
          <p:nvPr/>
        </p:nvSpPr>
        <p:spPr>
          <a:xfrm>
            <a:off x="5587365" y="3137535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endParaRPr lang="en-US" altLang="zh-CN" sz="32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 Box 9"/>
          <p:cNvSpPr/>
          <p:nvPr/>
        </p:nvSpPr>
        <p:spPr>
          <a:xfrm>
            <a:off x="287655" y="4557395"/>
            <a:ext cx="11904345" cy="2061210"/>
          </a:xfrm>
          <a:prstGeom prst="rect">
            <a:avLst/>
          </a:prstGeom>
          <a:solidFill>
            <a:srgbClr val="3333CC"/>
          </a:solidFill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close</a:t>
            </a:r>
            <a:r>
              <a:rPr lang="zh-CN" altLang="en-US" sz="3200" b="1">
                <a:solidFill>
                  <a:schemeClr val="bg1"/>
                </a:solidFill>
              </a:rPr>
              <a:t>表具象化的靠近，如位置，距离上的；</a:t>
            </a:r>
            <a:r>
              <a:rPr lang="en-US" altLang="zh-CN" sz="3200" b="1">
                <a:solidFill>
                  <a:schemeClr val="bg1"/>
                </a:solidFill>
              </a:rPr>
              <a:t>closely</a:t>
            </a:r>
            <a:r>
              <a:rPr lang="zh-CN" altLang="en-US" sz="3200" b="1">
                <a:solidFill>
                  <a:schemeClr val="bg1"/>
                </a:solidFill>
              </a:rPr>
              <a:t>表抽象的靠近，如感觉上的靠近，心灵上的靠近，类似的用法还有以下：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high / highly  ,  deep / deeply ,   wide / widely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close/closely , etc.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base"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7" grpId="0" animBg="true"/>
      <p:bldP spid="2208" grpId="1" animBg="true"/>
      <p:bldP spid="2209" grpId="2" animBg="true"/>
      <p:bldP spid="2210" grpId="3" animBg="true"/>
      <p:bldP spid="2" grpId="4" bldLvl="0" animBg="tru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5" name="Text Box 4"/>
          <p:cNvSpPr/>
          <p:nvPr/>
        </p:nvSpPr>
        <p:spPr>
          <a:xfrm>
            <a:off x="1828800" y="1143000"/>
            <a:ext cx="8534400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1C46F2"/>
                </a:solidFill>
                <a:latin typeface="Comic Sans MS" panose="030F0702030302020204" pitchFamily="66" charset="0"/>
              </a:rPr>
              <a:t>11. --- </a:t>
            </a: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I was riding along the street and all of a sudden, a car cut in and knocked me down.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--- You can never be ___ careful in the street.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A. Much    B. very   C. so    D. too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</p:txBody>
      </p:sp>
      <p:sp>
        <p:nvSpPr>
          <p:cNvPr id="2216" name="Text Box 5"/>
          <p:cNvSpPr/>
          <p:nvPr/>
        </p:nvSpPr>
        <p:spPr>
          <a:xfrm>
            <a:off x="6400800" y="2667000"/>
            <a:ext cx="762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CC"/>
                </a:solidFill>
              </a:rPr>
              <a:t>D</a:t>
            </a:r>
            <a:endParaRPr lang="en-US" altLang="zh-CN" sz="3600" b="1">
              <a:solidFill>
                <a:srgbClr val="FF33CC"/>
              </a:solidFill>
            </a:endParaRPr>
          </a:p>
        </p:txBody>
      </p:sp>
      <p:sp>
        <p:nvSpPr>
          <p:cNvPr id="2217" name="Text Box 6"/>
          <p:cNvSpPr/>
          <p:nvPr/>
        </p:nvSpPr>
        <p:spPr>
          <a:xfrm>
            <a:off x="2133600" y="5029200"/>
            <a:ext cx="7772400" cy="1076325"/>
          </a:xfrm>
          <a:prstGeom prst="rect">
            <a:avLst/>
          </a:prstGeom>
          <a:solidFill>
            <a:srgbClr val="3333CC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can not (never) … too…   </a:t>
            </a:r>
            <a:r>
              <a:rPr lang="zh-CN" altLang="en-US" sz="3200" b="1">
                <a:solidFill>
                  <a:schemeClr val="bg1"/>
                </a:solidFill>
              </a:rPr>
              <a:t>怎么…也不为过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5" grpId="0" animBg="true"/>
      <p:bldP spid="2216" grpId="1" animBg="true"/>
      <p:bldP spid="2217" grpId="2" bldLvl="0" animBg="tru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1" name="Text Box 6"/>
          <p:cNvSpPr/>
          <p:nvPr/>
        </p:nvSpPr>
        <p:spPr>
          <a:xfrm>
            <a:off x="1524000" y="304800"/>
            <a:ext cx="9144000" cy="50158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1C46F2"/>
                </a:solidFill>
                <a:latin typeface="Comic Sans MS" panose="030F0702030302020204" pitchFamily="66" charset="0"/>
              </a:rPr>
              <a:t>12.</a:t>
            </a: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 It’s always difficult being in a foreign country, ____ if you don’t speak the language.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  A. extremely           B. naturally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  C. basically             D. especially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13. In that case, there is nothing you can do ___ than wait.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</a:rPr>
              <a:t>  A. more  B. other  C. better  D. any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</a:endParaRPr>
          </a:p>
        </p:txBody>
      </p:sp>
      <p:sp>
        <p:nvSpPr>
          <p:cNvPr id="2222" name="Text Box 7"/>
          <p:cNvSpPr/>
          <p:nvPr/>
        </p:nvSpPr>
        <p:spPr>
          <a:xfrm>
            <a:off x="1769110" y="568960"/>
            <a:ext cx="685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CC"/>
                </a:solidFill>
              </a:rPr>
              <a:t>D</a:t>
            </a:r>
            <a:endParaRPr lang="en-US" altLang="zh-CN" sz="3600" b="1">
              <a:solidFill>
                <a:srgbClr val="FF33CC"/>
              </a:solidFill>
            </a:endParaRPr>
          </a:p>
        </p:txBody>
      </p:sp>
      <p:sp>
        <p:nvSpPr>
          <p:cNvPr id="2223" name="Text Box 8"/>
          <p:cNvSpPr/>
          <p:nvPr/>
        </p:nvSpPr>
        <p:spPr>
          <a:xfrm>
            <a:off x="9349105" y="2792730"/>
            <a:ext cx="685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CC"/>
                </a:solidFill>
              </a:rPr>
              <a:t>B</a:t>
            </a:r>
            <a:endParaRPr lang="en-US" altLang="zh-CN" sz="3600" b="1">
              <a:solidFill>
                <a:srgbClr val="FF33CC"/>
              </a:solidFill>
            </a:endParaRPr>
          </a:p>
        </p:txBody>
      </p:sp>
      <p:sp>
        <p:nvSpPr>
          <p:cNvPr id="2224" name="Text Box 9"/>
          <p:cNvSpPr/>
          <p:nvPr/>
        </p:nvSpPr>
        <p:spPr>
          <a:xfrm>
            <a:off x="4140835" y="5671185"/>
            <a:ext cx="4257040" cy="583565"/>
          </a:xfrm>
          <a:prstGeom prst="rect">
            <a:avLst/>
          </a:prstGeom>
          <a:solidFill>
            <a:srgbClr val="3333CC"/>
          </a:solidFill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1"/>
                </a:solidFill>
              </a:rPr>
              <a:t>other than  </a:t>
            </a:r>
            <a:r>
              <a:rPr lang="zh-CN" altLang="en-US" sz="3200" b="1">
                <a:solidFill>
                  <a:schemeClr val="bg1"/>
                </a:solidFill>
              </a:rPr>
              <a:t>除了</a:t>
            </a:r>
            <a:r>
              <a:rPr lang="en-US" altLang="zh-CN" sz="3200" b="1">
                <a:solidFill>
                  <a:schemeClr val="bg1"/>
                </a:solidFill>
              </a:rPr>
              <a:t>  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1" grpId="0" animBg="true"/>
      <p:bldP spid="2222" grpId="1" animBg="true"/>
      <p:bldP spid="2223" grpId="2" animBg="true"/>
      <p:bldP spid="2224" grpId="3" bldLvl="0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78" name="表格 2077"/>
          <p:cNvGraphicFramePr/>
          <p:nvPr>
            <p:custDataLst>
              <p:tags r:id="rId1"/>
            </p:custDataLst>
          </p:nvPr>
        </p:nvGraphicFramePr>
        <p:xfrm>
          <a:off x="439420" y="1196340"/>
          <a:ext cx="11383645" cy="5530215"/>
        </p:xfrm>
        <a:graphic>
          <a:graphicData uri="http://schemas.openxmlformats.org/drawingml/2006/table">
            <a:tbl>
              <a:tblPr/>
              <a:tblGrid>
                <a:gridCol w="1515745"/>
                <a:gridCol w="3260090"/>
                <a:gridCol w="1607820"/>
                <a:gridCol w="1696720"/>
                <a:gridCol w="1696720"/>
                <a:gridCol w="1606550"/>
              </a:tblGrid>
              <a:tr h="523240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863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b="1">
                          <a:solidFill>
                            <a:srgbClr val="FFFFFF"/>
                          </a:solidFill>
                        </a:rPr>
                        <a:t>定语</a:t>
                      </a:r>
                      <a:endParaRPr lang="zh-CN" altLang="en-US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82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b="1">
                          <a:solidFill>
                            <a:srgbClr val="FFFFFF"/>
                          </a:solidFill>
                        </a:rPr>
                        <a:t>表语</a:t>
                      </a:r>
                      <a:endParaRPr lang="zh-CN" altLang="en-US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BE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b="1">
                          <a:solidFill>
                            <a:srgbClr val="FFFFFF"/>
                          </a:solidFill>
                        </a:rPr>
                        <a:t>宾补</a:t>
                      </a:r>
                      <a:endParaRPr lang="zh-CN" altLang="en-US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87A5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buNone/>
                      </a:pPr>
                      <a:r>
                        <a:rPr lang="zh-CN" altLang="en-US" b="1">
                          <a:solidFill>
                            <a:srgbClr val="FFFFFF"/>
                          </a:solidFill>
                        </a:rPr>
                        <a:t>状语</a:t>
                      </a:r>
                      <a:endParaRPr lang="zh-CN" altLang="en-US" b="1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A3A47"/>
                    </a:solidFill>
                  </a:tcPr>
                </a:tc>
              </a:tr>
              <a:tr h="1814195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adj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</a:rPr>
                        <a:t>形容词用于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修饰名词或代词，</a:t>
                      </a:r>
                      <a:r>
                        <a:rPr lang="zh-CN" altLang="en-US" b="1">
                          <a:solidFill>
                            <a:srgbClr val="404040"/>
                          </a:solidFill>
                        </a:rPr>
                        <a:t>表示人或事物的属性或特征等</a:t>
                      </a:r>
                      <a:endParaRPr lang="zh-CN" altLang="en-US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zh-CN" altLang="en-US" sz="6600" b="1">
                          <a:solidFill>
                            <a:srgbClr val="404040"/>
                          </a:solidFill>
                          <a:cs typeface="Times New Roman" panose="02020603050405020304" charset="0"/>
                        </a:rPr>
                        <a:t>√</a:t>
                      </a:r>
                      <a:endParaRPr lang="zh-CN" altLang="en-US" sz="6600" b="1">
                        <a:solidFill>
                          <a:srgbClr val="404040"/>
                        </a:solidFill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zh-CN" altLang="en-US" sz="6600" b="1">
                          <a:solidFill>
                            <a:srgbClr val="404040"/>
                          </a:solidFill>
                          <a:cs typeface="Times New Roman" panose="02020603050405020304" charset="0"/>
                        </a:rPr>
                        <a:t>√</a:t>
                      </a:r>
                      <a:endParaRPr lang="zh-CN" altLang="en-US" sz="6600" b="1">
                        <a:solidFill>
                          <a:srgbClr val="404040"/>
                        </a:solidFill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zh-CN" altLang="en-US" sz="6600" b="1">
                          <a:solidFill>
                            <a:srgbClr val="404040"/>
                          </a:solidFill>
                          <a:cs typeface="Times New Roman" panose="02020603050405020304" charset="0"/>
                        </a:rPr>
                        <a:t>√</a:t>
                      </a:r>
                      <a:endParaRPr lang="zh-CN" altLang="en-US" sz="6600" b="1">
                        <a:solidFill>
                          <a:srgbClr val="404040"/>
                        </a:solidFill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zh-CN" altLang="en-US" sz="6600" b="1">
                          <a:solidFill>
                            <a:srgbClr val="404040"/>
                          </a:solidFill>
                          <a:cs typeface="Times New Roman" panose="02020603050405020304" charset="0"/>
                        </a:rPr>
                        <a:t>√</a:t>
                      </a:r>
                      <a:endParaRPr lang="zh-CN" altLang="en-US" sz="6600" b="1">
                        <a:solidFill>
                          <a:srgbClr val="404040"/>
                        </a:solidFill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92780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adv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zh-CN" altLang="en-US" b="1">
                          <a:solidFill>
                            <a:srgbClr val="404040"/>
                          </a:solidFill>
                        </a:rPr>
                        <a:t>副词是用来说明动作或状态的特征</a:t>
                      </a: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,</a:t>
                      </a:r>
                      <a:r>
                        <a:rPr lang="zh-CN" altLang="en-US" b="1">
                          <a:solidFill>
                            <a:srgbClr val="404040"/>
                          </a:solidFill>
                        </a:rPr>
                        <a:t>说明时间，地点，程度等概念。它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用来修饰动词</a:t>
                      </a:r>
                      <a:r>
                        <a:rPr lang="zh-CN" altLang="en-US" b="1" i="1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形容词</a:t>
                      </a:r>
                      <a:r>
                        <a:rPr lang="zh-CN" altLang="en-US" b="1" i="1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副词</a:t>
                      </a:r>
                      <a:r>
                        <a:rPr lang="zh-CN" altLang="en-US" b="1" i="1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短语或句子</a:t>
                      </a:r>
                      <a:r>
                        <a:rPr lang="zh-CN" altLang="en-US" b="1">
                          <a:solidFill>
                            <a:srgbClr val="404040"/>
                          </a:solidFill>
                        </a:rPr>
                        <a:t>。</a:t>
                      </a:r>
                      <a:endParaRPr lang="zh-CN" altLang="en-US" b="1">
                        <a:solidFill>
                          <a:srgbClr val="404040"/>
                        </a:solidFill>
                      </a:endParaRPr>
                    </a:p>
                    <a:p>
                      <a:pPr marL="0" lvl="0" indent="0" eaLnBrk="1" hangingPunct="1">
                        <a:buNone/>
                      </a:pPr>
                      <a:endParaRPr lang="zh-CN" altLang="en-US" b="1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zh-CN" altLang="en-US" sz="6600" b="1">
                          <a:gradFill>
                            <a:gsLst>
                              <a:gs pos="0">
                                <a:srgbClr val="D9A87F"/>
                              </a:gs>
                              <a:gs pos="100000">
                                <a:srgbClr val="AC693C"/>
                              </a:gs>
                            </a:gsLst>
                            <a:lin scaled="true"/>
                          </a:gradFill>
                          <a:cs typeface="Times New Roman" panose="02020603050405020304" charset="0"/>
                          <a:sym typeface="+mn-ea"/>
                        </a:rPr>
                        <a:t>√</a:t>
                      </a:r>
                      <a:endParaRPr lang="zh-CN" altLang="en-US" sz="6600" b="1">
                        <a:gradFill>
                          <a:gsLst>
                            <a:gs pos="0">
                              <a:srgbClr val="D9A87F"/>
                            </a:gs>
                            <a:gs pos="100000">
                              <a:srgbClr val="AC693C"/>
                            </a:gs>
                          </a:gsLst>
                          <a:lin scaled="true"/>
                        </a:gradFill>
                        <a:ea typeface="Times New Roman" panose="02020603050405020304" charset="0"/>
                      </a:endParaRPr>
                    </a:p>
                    <a:p>
                      <a:pPr marL="0" lvl="0" indent="0" eaLnBrk="1" hangingPunct="1">
                        <a:buNone/>
                      </a:pPr>
                      <a:endParaRPr lang="zh-CN" altLang="en-US" sz="6600" b="1">
                        <a:gradFill>
                          <a:gsLst>
                            <a:gs pos="0">
                              <a:srgbClr val="D9A87F"/>
                            </a:gs>
                            <a:gs pos="100000">
                              <a:srgbClr val="AC693C"/>
                            </a:gs>
                          </a:gsLst>
                          <a:lin scaled="true"/>
                        </a:gradFill>
                        <a:ea typeface="Times New Roman" panose="0202060305040502030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zh-CN" altLang="en-US" sz="6600" b="1">
                          <a:gradFill>
                            <a:gsLst>
                              <a:gs pos="0">
                                <a:srgbClr val="D9A87F"/>
                              </a:gs>
                              <a:gs pos="100000">
                                <a:srgbClr val="AC693C"/>
                              </a:gs>
                            </a:gsLst>
                            <a:lin scaled="true"/>
                          </a:gradFill>
                          <a:cs typeface="Times New Roman" panose="02020603050405020304" charset="0"/>
                          <a:sym typeface="+mn-ea"/>
                        </a:rPr>
                        <a:t>√</a:t>
                      </a:r>
                      <a:endParaRPr lang="zh-CN" altLang="en-US" sz="6600" b="1">
                        <a:gradFill>
                          <a:gsLst>
                            <a:gs pos="0">
                              <a:srgbClr val="D9A87F"/>
                            </a:gs>
                            <a:gs pos="100000">
                              <a:srgbClr val="AC693C"/>
                            </a:gs>
                          </a:gsLst>
                          <a:lin scaled="true"/>
                        </a:gradFill>
                        <a:ea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zh-CN" altLang="en-US" sz="6600" b="1">
                          <a:gradFill>
                            <a:gsLst>
                              <a:gs pos="0">
                                <a:srgbClr val="D9A87F"/>
                              </a:gs>
                              <a:gs pos="100000">
                                <a:srgbClr val="AC693C"/>
                              </a:gs>
                            </a:gsLst>
                            <a:lin scaled="true"/>
                          </a:gradFill>
                          <a:cs typeface="Times New Roman" panose="02020603050405020304" charset="0"/>
                          <a:sym typeface="+mn-ea"/>
                        </a:rPr>
                        <a:t>√</a:t>
                      </a:r>
                      <a:endParaRPr lang="zh-CN" altLang="en-US" sz="6600" b="1">
                        <a:gradFill>
                          <a:gsLst>
                            <a:gs pos="0">
                              <a:srgbClr val="D9A87F"/>
                            </a:gs>
                            <a:gs pos="100000">
                              <a:srgbClr val="AC693C"/>
                            </a:gs>
                          </a:gsLst>
                          <a:lin scaled="true"/>
                        </a:gradFill>
                        <a:ea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24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–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»"/>
                        <a:defRPr sz="1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None/>
                      </a:pPr>
                      <a:r>
                        <a:rPr lang="zh-CN" altLang="en-US" sz="6600" b="1">
                          <a:solidFill>
                            <a:srgbClr val="404040"/>
                          </a:solidFill>
                          <a:cs typeface="Times New Roman" panose="02020603050405020304" charset="0"/>
                        </a:rPr>
                        <a:t>√</a:t>
                      </a:r>
                      <a:endParaRPr lang="zh-CN" altLang="en-US" sz="6600" b="1">
                        <a:solidFill>
                          <a:srgbClr val="404040"/>
                        </a:solidFill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true"/>
          <p:nvPr>
            <p:custDataLst>
              <p:tags r:id="rId2"/>
            </p:custDataLst>
          </p:nvPr>
        </p:nvSpPr>
        <p:spPr>
          <a:xfrm>
            <a:off x="598302" y="30556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形容词、副词的句法功能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8" name="Rectangle 7"/>
          <p:cNvSpPr/>
          <p:nvPr/>
        </p:nvSpPr>
        <p:spPr>
          <a:xfrm>
            <a:off x="1828800" y="194945"/>
            <a:ext cx="9144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1C46F2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14.</a:t>
            </a: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I don’t mind picking up your things from the store. ____ , The walk will do me good.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A. Sooner or later      B. Still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C. In time               D. Besides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</p:txBody>
      </p:sp>
      <p:sp>
        <p:nvSpPr>
          <p:cNvPr id="2229" name="Text Box 8"/>
          <p:cNvSpPr/>
          <p:nvPr/>
        </p:nvSpPr>
        <p:spPr>
          <a:xfrm>
            <a:off x="3082925" y="654050"/>
            <a:ext cx="60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CC"/>
                </a:solidFill>
              </a:rPr>
              <a:t>D</a:t>
            </a:r>
            <a:endParaRPr lang="en-US" altLang="zh-CN" sz="3600" b="1">
              <a:solidFill>
                <a:srgbClr val="FF33CC"/>
              </a:solidFill>
            </a:endParaRPr>
          </a:p>
        </p:txBody>
      </p:sp>
      <p:sp>
        <p:nvSpPr>
          <p:cNvPr id="2230" name="Rectangle 9"/>
          <p:cNvSpPr/>
          <p:nvPr/>
        </p:nvSpPr>
        <p:spPr>
          <a:xfrm>
            <a:off x="1828800" y="3481705"/>
            <a:ext cx="85344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15.Most people on this island are recreational fishers, and _____, fishing forms an actual part of their leisure time.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A. accidentally       B. purposefully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1C46F2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C. obviously           D. formally</a:t>
            </a:r>
            <a:endParaRPr lang="en-US" altLang="zh-CN" sz="3200" b="1">
              <a:solidFill>
                <a:srgbClr val="1C46F2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</p:txBody>
      </p:sp>
      <p:sp>
        <p:nvSpPr>
          <p:cNvPr id="2231" name="Text Box 10"/>
          <p:cNvSpPr/>
          <p:nvPr/>
        </p:nvSpPr>
        <p:spPr>
          <a:xfrm>
            <a:off x="4269740" y="3848100"/>
            <a:ext cx="60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CC"/>
                </a:solidFill>
              </a:rPr>
              <a:t>C</a:t>
            </a:r>
            <a:endParaRPr lang="en-US" altLang="zh-CN" sz="3600" b="1">
              <a:solidFill>
                <a:srgbClr val="FF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7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2"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8" grpId="0" animBg="true"/>
      <p:bldP spid="2229" grpId="1" animBg="true"/>
      <p:bldP spid="2230" grpId="2" animBg="true"/>
      <p:bldP spid="2231" grpId="3" animBg="tru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4521236" y="2013303"/>
            <a:ext cx="1222943" cy="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spc="20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4521200" y="2253615"/>
            <a:ext cx="7296150" cy="845820"/>
          </a:xfrm>
        </p:spPr>
        <p:txBody>
          <a:bodyPr>
            <a:normAutofit fontScale="90000"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形容词、副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词的比较级</a:t>
            </a:r>
            <a:endParaRPr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: 圆角 8"/>
          <p:cNvSpPr/>
          <p:nvPr>
            <p:custDataLst>
              <p:tags r:id="rId3"/>
            </p:custDataLst>
          </p:nvPr>
        </p:nvSpPr>
        <p:spPr>
          <a:xfrm>
            <a:off x="4521236" y="4000687"/>
            <a:ext cx="4312920" cy="10967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en-US" altLang="zh-CN" sz="3600" b="1" spc="200" dirty="0">
                <a:solidFill>
                  <a:schemeClr val="lt1"/>
                </a:solidFill>
                <a:latin typeface="Arial" panose="02080604020202020204" pitchFamily="34" charset="0"/>
                <a:ea typeface="微软雅黑" panose="020B0503020204020204" charset="-122"/>
              </a:rPr>
              <a:t>03</a:t>
            </a:r>
            <a:endParaRPr lang="en-US" altLang="zh-CN" sz="3600" b="1" spc="200" dirty="0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1958975" y="2670175"/>
            <a:ext cx="3003550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sz="32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形容词与副词的比较等级</a:t>
            </a:r>
            <a:endParaRPr sz="3200"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5180330" y="1469390"/>
            <a:ext cx="463550" cy="33769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3" name="文本框 2"/>
          <p:cNvSpPr txBox="true"/>
          <p:nvPr/>
        </p:nvSpPr>
        <p:spPr>
          <a:xfrm>
            <a:off x="5861685" y="1211580"/>
            <a:ext cx="2886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级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861685" y="2859405"/>
            <a:ext cx="2886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比较级</a:t>
            </a:r>
            <a:endParaRPr lang="zh-CN" altLang="en-US" sz="3200"/>
          </a:p>
        </p:txBody>
      </p:sp>
      <p:sp>
        <p:nvSpPr>
          <p:cNvPr id="7" name="文本框 6"/>
          <p:cNvSpPr txBox="true"/>
          <p:nvPr/>
        </p:nvSpPr>
        <p:spPr>
          <a:xfrm>
            <a:off x="5861685" y="4507230"/>
            <a:ext cx="2886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最高级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" grpId="0" animBg="true"/>
      <p:bldP spid="2" grpId="1" animBg="true"/>
      <p:bldP spid="3" grpId="0"/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1.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原级比较的用法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2262" name="Text Box 6"/>
          <p:cNvSpPr/>
          <p:nvPr/>
        </p:nvSpPr>
        <p:spPr>
          <a:xfrm>
            <a:off x="608965" y="1495425"/>
            <a:ext cx="115824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1</a:t>
            </a:r>
            <a:r>
              <a:rPr lang="en-US" altLang="zh-CN"/>
              <a:t>.  </a:t>
            </a:r>
            <a:r>
              <a:rPr lang="zh-CN" altLang="en-US" sz="2400" b="1">
                <a:solidFill>
                  <a:srgbClr val="FF33CC"/>
                </a:solidFill>
              </a:rPr>
              <a:t>肯定     </a:t>
            </a:r>
            <a:r>
              <a:rPr lang="en-US" altLang="zh-CN" sz="2800" b="1">
                <a:solidFill>
                  <a:schemeClr val="accent2"/>
                </a:solidFill>
              </a:rPr>
              <a:t>as </a:t>
            </a:r>
            <a:r>
              <a:rPr lang="en-US" altLang="zh-CN" sz="2800" b="1">
                <a:solidFill>
                  <a:srgbClr val="009900"/>
                </a:solidFill>
              </a:rPr>
              <a:t>(adv.)</a:t>
            </a: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＋</a:t>
            </a: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adj. / adv.</a:t>
            </a:r>
            <a:r>
              <a:rPr lang="en-US" altLang="zh-CN" sz="1600">
                <a:solidFill>
                  <a:schemeClr val="accent2"/>
                </a:solidFill>
              </a:rPr>
              <a:t> </a:t>
            </a:r>
            <a:r>
              <a:rPr lang="zh-CN" altLang="en-US" sz="2400" b="1">
                <a:solidFill>
                  <a:schemeClr val="accent2"/>
                </a:solidFill>
              </a:rPr>
              <a:t>原级</a:t>
            </a:r>
            <a:r>
              <a:rPr lang="zh-CN" altLang="en-US" sz="1600">
                <a:solidFill>
                  <a:schemeClr val="accent2"/>
                </a:solidFill>
              </a:rPr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＋</a:t>
            </a:r>
            <a:r>
              <a:rPr lang="zh-CN" altLang="en-US" sz="1600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as </a:t>
            </a:r>
            <a:r>
              <a:rPr lang="en-US" altLang="zh-CN" sz="2800" b="1">
                <a:solidFill>
                  <a:srgbClr val="009900"/>
                </a:solidFill>
              </a:rPr>
              <a:t>(conj.)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表示一方与另一方一样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3" name="Text Box 7"/>
          <p:cNvSpPr/>
          <p:nvPr/>
        </p:nvSpPr>
        <p:spPr>
          <a:xfrm>
            <a:off x="608965" y="2259330"/>
            <a:ext cx="115830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2.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400" b="1">
                <a:solidFill>
                  <a:srgbClr val="FF33CC"/>
                </a:solidFill>
              </a:rPr>
              <a:t>否定     </a:t>
            </a:r>
            <a:r>
              <a:rPr lang="en-US" altLang="zh-CN" sz="2400" b="1">
                <a:solidFill>
                  <a:schemeClr val="accent2"/>
                </a:solidFill>
              </a:rPr>
              <a:t>not as  (so)</a:t>
            </a:r>
            <a:r>
              <a:rPr lang="en-US" altLang="zh-CN" sz="2400" b="1">
                <a:solidFill>
                  <a:srgbClr val="FF33CC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＋</a:t>
            </a:r>
            <a:r>
              <a:rPr lang="zh-CN" altLang="en-US" sz="16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adj. / adv.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zh-CN" altLang="en-US" sz="2400" b="1">
                <a:solidFill>
                  <a:schemeClr val="accent2"/>
                </a:solidFill>
              </a:rPr>
              <a:t>原级</a:t>
            </a:r>
            <a:r>
              <a:rPr lang="zh-CN" altLang="en-US" sz="2800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＋</a:t>
            </a:r>
            <a:r>
              <a:rPr lang="zh-CN" altLang="en-US" sz="2800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as        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表示一方不及另一方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4" name="Text Box 8"/>
          <p:cNvSpPr/>
          <p:nvPr/>
        </p:nvSpPr>
        <p:spPr>
          <a:xfrm>
            <a:off x="608965" y="3023235"/>
            <a:ext cx="10307955" cy="1137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3.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特殊</a:t>
            </a:r>
            <a:r>
              <a:rPr lang="zh-CN" altLang="en-US" sz="2000" b="1">
                <a:solidFill>
                  <a:srgbClr val="FF33CC"/>
                </a:solidFill>
              </a:rPr>
              <a:t>     </a:t>
            </a:r>
            <a:r>
              <a:rPr lang="en-US" altLang="zh-CN" sz="2400" b="1">
                <a:solidFill>
                  <a:schemeClr val="accent2"/>
                </a:solidFill>
              </a:rPr>
              <a:t>as + adj.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＋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a(an)+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可数名词单数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n.+</a:t>
            </a:r>
            <a:r>
              <a:rPr lang="zh-CN" altLang="en-US" sz="2400" b="1">
                <a:solidFill>
                  <a:schemeClr val="accent2"/>
                </a:solidFill>
                <a:sym typeface="+mn-ea"/>
              </a:rPr>
              <a:t>  </a:t>
            </a:r>
            <a:r>
              <a:rPr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2400" b="1">
                <a:solidFill>
                  <a:schemeClr val="accent2"/>
                </a:solidFill>
              </a:rPr>
              <a:t>as;</a:t>
            </a:r>
            <a:endParaRPr lang="en-US" altLang="zh-CN" sz="2400" b="1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</a:rPr>
              <a:t>           </a:t>
            </a:r>
            <a:r>
              <a:rPr lang="zh-CN" altLang="en-US" sz="2400" b="1">
                <a:solidFill>
                  <a:schemeClr val="accent2"/>
                </a:solidFill>
              </a:rPr>
              <a:t>或</a:t>
            </a:r>
            <a:r>
              <a:rPr lang="en-US" altLang="zh-CN" sz="2400" b="1">
                <a:solidFill>
                  <a:schemeClr val="accent2"/>
                </a:solidFill>
              </a:rPr>
              <a:t>   as many/ much/ few/ little+</a:t>
            </a:r>
            <a:r>
              <a:rPr lang="zh-CN" altLang="en-US" sz="2400" b="1">
                <a:solidFill>
                  <a:srgbClr val="FF0000"/>
                </a:solidFill>
              </a:rPr>
              <a:t>可数名词复数</a:t>
            </a:r>
            <a:r>
              <a:rPr lang="en-US" altLang="zh-CN" sz="2400" b="1">
                <a:solidFill>
                  <a:srgbClr val="FF0000"/>
                </a:solidFill>
              </a:rPr>
              <a:t>/</a:t>
            </a:r>
            <a:r>
              <a:rPr lang="zh-CN" altLang="en-US" sz="2400" b="1">
                <a:solidFill>
                  <a:srgbClr val="FF0000"/>
                </a:solidFill>
              </a:rPr>
              <a:t>不可数名词</a:t>
            </a:r>
            <a:r>
              <a:rPr lang="en-US" altLang="zh-CN" sz="2400" b="1">
                <a:solidFill>
                  <a:schemeClr val="accent2"/>
                </a:solidFill>
              </a:rPr>
              <a:t>+as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2265" name="Text Box 9"/>
          <p:cNvSpPr/>
          <p:nvPr/>
        </p:nvSpPr>
        <p:spPr>
          <a:xfrm>
            <a:off x="977900" y="4340860"/>
            <a:ext cx="9939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/>
              <a:t>1. Mr. Sun speaks English </a:t>
            </a:r>
            <a:r>
              <a:rPr lang="en-US" altLang="zh-CN" sz="2800" b="1">
                <a:solidFill>
                  <a:srgbClr val="FF0000"/>
                </a:solidFill>
              </a:rPr>
              <a:t>as fluently as</a:t>
            </a:r>
            <a:r>
              <a:rPr lang="en-US" altLang="zh-CN" sz="2800" b="1"/>
              <a:t> you .</a:t>
            </a:r>
            <a:endParaRPr lang="en-US" altLang="zh-CN" sz="2800" b="1"/>
          </a:p>
        </p:txBody>
      </p:sp>
      <p:sp>
        <p:nvSpPr>
          <p:cNvPr id="2266" name="Text Box 10"/>
          <p:cNvSpPr/>
          <p:nvPr/>
        </p:nvSpPr>
        <p:spPr>
          <a:xfrm>
            <a:off x="1049655" y="4953000"/>
            <a:ext cx="99396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/>
              <a:t>2. This building looks </a:t>
            </a:r>
            <a:r>
              <a:rPr lang="en-US" altLang="zh-CN" sz="2800" b="1">
                <a:solidFill>
                  <a:srgbClr val="FF0000"/>
                </a:solidFill>
              </a:rPr>
              <a:t>not so (as)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high as </a:t>
            </a:r>
            <a:r>
              <a:rPr lang="en-US" altLang="zh-CN" sz="2800" b="1"/>
              <a:t>that one.</a:t>
            </a:r>
            <a:endParaRPr lang="en-US" altLang="zh-CN" sz="2800" b="1"/>
          </a:p>
        </p:txBody>
      </p:sp>
      <p:sp>
        <p:nvSpPr>
          <p:cNvPr id="2267" name="Text Box 11"/>
          <p:cNvSpPr/>
          <p:nvPr/>
        </p:nvSpPr>
        <p:spPr>
          <a:xfrm>
            <a:off x="1049655" y="5565140"/>
            <a:ext cx="99396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/>
              <a:t>3. Jane is </a:t>
            </a:r>
            <a:r>
              <a:rPr lang="en-US" altLang="zh-CN" sz="2800" b="1">
                <a:solidFill>
                  <a:srgbClr val="FF0000"/>
                </a:solidFill>
              </a:rPr>
              <a:t>as efficient an employee as</a:t>
            </a:r>
            <a:r>
              <a:rPr lang="en-US" altLang="zh-CN" sz="2800" b="1"/>
              <a:t> Jeny.</a:t>
            </a:r>
            <a:endParaRPr lang="en-US" altLang="zh-CN" sz="2800" b="1"/>
          </a:p>
        </p:txBody>
      </p:sp>
      <p:sp>
        <p:nvSpPr>
          <p:cNvPr id="2" name="Text Box 8"/>
          <p:cNvSpPr/>
          <p:nvPr/>
        </p:nvSpPr>
        <p:spPr>
          <a:xfrm>
            <a:off x="608330" y="6087110"/>
            <a:ext cx="103079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4.</a:t>
            </a:r>
            <a:r>
              <a:rPr lang="en-US" altLang="zh-CN" sz="2800">
                <a:solidFill>
                  <a:srgbClr val="FF0000"/>
                </a:solidFill>
              </a:rPr>
              <a:t> as...as...</a:t>
            </a:r>
            <a:r>
              <a:rPr lang="zh-CN" altLang="en-US" sz="2800">
                <a:solidFill>
                  <a:srgbClr val="FF0000"/>
                </a:solidFill>
              </a:rPr>
              <a:t>结构的固定搭配（详见教材</a:t>
            </a:r>
            <a:r>
              <a:rPr lang="en-US" altLang="zh-CN" sz="2800">
                <a:solidFill>
                  <a:srgbClr val="FF0000"/>
                </a:solidFill>
              </a:rPr>
              <a:t>P140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r>
              <a:rPr lang="zh-CN" altLang="en-US" sz="2000" b="1">
                <a:solidFill>
                  <a:srgbClr val="FF33CC"/>
                </a:solidFill>
              </a:rPr>
              <a:t>   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 additive="base">
                                        <p:cTn id="7" dur="10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" dur="500"/>
                                        <p:tgtEl>
                                          <p:spTgt spid="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7" dur="500"/>
                                        <p:tgtEl>
                                          <p:spTgt spid="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2" dur="500"/>
                                        <p:tgtEl>
                                          <p:spTgt spid="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2" grpId="2" animBg="true"/>
      <p:bldP spid="2263" grpId="3" animBg="true"/>
      <p:bldP spid="2264" grpId="4" animBg="true"/>
      <p:bldP spid="2265" grpId="5" animBg="true"/>
      <p:bldP spid="2266" grpId="6" animBg="true"/>
      <p:bldP spid="2267" grpId="7" animBg="true"/>
      <p:bldP spid="2" grpId="4" animBg="tru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21603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2.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比较级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10490" y="1355090"/>
            <a:ext cx="10979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）规则变化</a:t>
            </a:r>
            <a:endParaRPr lang="zh-CN" altLang="en-US" sz="28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803275"/>
            <a:ext cx="10986135" cy="593471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646045" y="3155315"/>
            <a:ext cx="133223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21603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2.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比较级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10490" y="1355090"/>
            <a:ext cx="1097915" cy="3579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）不规则变化</a:t>
            </a:r>
            <a:endParaRPr lang="zh-CN" altLang="en-US" sz="28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P141</a:t>
            </a:r>
            <a:endParaRPr lang="en-US" altLang="zh-CN" sz="28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08405" y="819785"/>
            <a:ext cx="10800080" cy="5880735"/>
            <a:chOff x="1903" y="1291"/>
            <a:chExt cx="17008" cy="9261"/>
          </a:xfrm>
        </p:grpSpPr>
        <p:pic>
          <p:nvPicPr>
            <p:cNvPr id="6" name="图片 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3" y="1291"/>
              <a:ext cx="17009" cy="78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true"/>
            </p:cNvPicPr>
            <p:nvPr/>
          </p:nvPicPr>
          <p:blipFill>
            <a:blip r:embed="rId3"/>
            <a:srcRect t="60787" b="22663"/>
            <a:stretch>
              <a:fillRect/>
            </a:stretch>
          </p:blipFill>
          <p:spPr>
            <a:xfrm>
              <a:off x="1903" y="8916"/>
              <a:ext cx="17009" cy="1637"/>
            </a:xfrm>
            <a:prstGeom prst="rect">
              <a:avLst/>
            </a:prstGeom>
          </p:spPr>
        </p:pic>
      </p:grpSp>
      <p:sp>
        <p:nvSpPr>
          <p:cNvPr id="9" name="圆角矩形 8"/>
          <p:cNvSpPr/>
          <p:nvPr/>
        </p:nvSpPr>
        <p:spPr>
          <a:xfrm>
            <a:off x="4846955" y="5701030"/>
            <a:ext cx="7062470" cy="961390"/>
          </a:xfrm>
          <a:prstGeom prst="round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946650" y="4739640"/>
            <a:ext cx="7062470" cy="961390"/>
          </a:xfrm>
          <a:prstGeom prst="round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true"/>
      <p:bldP spid="10" grpId="1" animBg="true"/>
      <p:bldP spid="9" grpId="0" animBg="true"/>
      <p:bldP spid="9" grpId="1" animBg="tru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21603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2.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比较级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08330" y="1123315"/>
            <a:ext cx="66649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）不规则变化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P141</a:t>
            </a:r>
            <a:endParaRPr lang="en-US" altLang="zh-CN" sz="28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8330" y="2324100"/>
            <a:ext cx="2011045" cy="781050"/>
          </a:xfrm>
          <a:prstGeom prst="round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3600">
                <a:solidFill>
                  <a:srgbClr val="FF0000"/>
                </a:solidFill>
              </a:rPr>
              <a:t>注意</a:t>
            </a:r>
            <a:endParaRPr lang="zh-CN" altLang="zh-CN" sz="3600">
              <a:solidFill>
                <a:srgbClr val="FF0000"/>
              </a:solidFill>
            </a:endParaRPr>
          </a:p>
        </p:txBody>
      </p:sp>
      <p:sp>
        <p:nvSpPr>
          <p:cNvPr id="2317" name="Text Box 77"/>
          <p:cNvSpPr/>
          <p:nvPr/>
        </p:nvSpPr>
        <p:spPr>
          <a:xfrm>
            <a:off x="1229360" y="3836670"/>
            <a:ext cx="838200" cy="521970"/>
          </a:xfrm>
          <a:prstGeom prst="rect">
            <a:avLst/>
          </a:prstGeom>
          <a:solidFill>
            <a:srgbClr val="3333CC"/>
          </a:solidFill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误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318" name="Text Box 78"/>
          <p:cNvSpPr/>
          <p:nvPr/>
        </p:nvSpPr>
        <p:spPr>
          <a:xfrm>
            <a:off x="2233930" y="3836670"/>
            <a:ext cx="58712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more and more better</a:t>
            </a:r>
            <a:endParaRPr lang="en-US" altLang="zh-CN" sz="3200" b="1">
              <a:solidFill>
                <a:schemeClr val="accent2"/>
              </a:solidFill>
            </a:endParaRPr>
          </a:p>
        </p:txBody>
      </p:sp>
      <p:sp>
        <p:nvSpPr>
          <p:cNvPr id="2319" name="Text Box 79"/>
          <p:cNvSpPr/>
          <p:nvPr/>
        </p:nvSpPr>
        <p:spPr>
          <a:xfrm>
            <a:off x="1229360" y="5022215"/>
            <a:ext cx="838200" cy="521970"/>
          </a:xfrm>
          <a:prstGeom prst="rect">
            <a:avLst/>
          </a:prstGeom>
          <a:solidFill>
            <a:srgbClr val="3333CC"/>
          </a:solidFill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正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320" name="Text Box 80"/>
          <p:cNvSpPr/>
          <p:nvPr/>
        </p:nvSpPr>
        <p:spPr>
          <a:xfrm>
            <a:off x="2067560" y="5001260"/>
            <a:ext cx="47713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2"/>
                </a:solidFill>
              </a:rPr>
              <a:t> </a:t>
            </a:r>
            <a:r>
              <a:rPr lang="en-US" altLang="zh-CN" sz="3200" b="1">
                <a:solidFill>
                  <a:schemeClr val="accent2"/>
                </a:solidFill>
              </a:rPr>
              <a:t>better and better</a:t>
            </a:r>
            <a:endParaRPr lang="en-US" altLang="zh-CN" sz="3200" b="1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6838950" y="383667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×</a:t>
            </a:r>
            <a:endParaRPr lang="zh-CN" altLang="en-US" sz="3600" b="1"/>
          </a:p>
        </p:txBody>
      </p:sp>
      <p:sp>
        <p:nvSpPr>
          <p:cNvPr id="5" name="文本框 4"/>
          <p:cNvSpPr txBox="true"/>
          <p:nvPr/>
        </p:nvSpPr>
        <p:spPr>
          <a:xfrm>
            <a:off x="5805170" y="509968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✔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12" dur="500"/>
                                        <p:tgtEl>
                                          <p:spTgt spid="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base">
                                        <p:cTn id="22" dur="500"/>
                                        <p:tgtEl>
                                          <p:spTgt spid="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true"/>
      <p:bldP spid="9" grpId="1" animBg="true"/>
      <p:bldP spid="2317" grpId="8" bldLvl="0" animBg="true"/>
      <p:bldP spid="2318" grpId="9" animBg="true"/>
      <p:bldP spid="2319" grpId="10" bldLvl="0" animBg="true"/>
      <p:bldP spid="2320" grpId="11" animBg="tru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595630" y="5255260"/>
            <a:ext cx="10689590" cy="375920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21603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2.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比较级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2325" name="Text Box 10"/>
          <p:cNvSpPr/>
          <p:nvPr/>
        </p:nvSpPr>
        <p:spPr>
          <a:xfrm>
            <a:off x="250825" y="1100455"/>
            <a:ext cx="98767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A.</a:t>
            </a:r>
            <a:r>
              <a:rPr lang="en-US" altLang="zh-CN" sz="3200" b="1">
                <a:solidFill>
                  <a:srgbClr val="3333CC"/>
                </a:solidFill>
              </a:rPr>
              <a:t> </a:t>
            </a:r>
            <a:r>
              <a:rPr lang="zh-CN" altLang="en-US" sz="2800" b="1">
                <a:solidFill>
                  <a:srgbClr val="3333CC"/>
                </a:solidFill>
              </a:rPr>
              <a:t>表示一方超过另一方         “ </a:t>
            </a:r>
            <a:r>
              <a:rPr lang="zh-CN" altLang="en-US" sz="2800" b="1">
                <a:solidFill>
                  <a:srgbClr val="009900"/>
                </a:solidFill>
              </a:rPr>
              <a:t>比较级</a:t>
            </a: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zh-CN" altLang="en-US" sz="3200" b="1">
                <a:solidFill>
                  <a:srgbClr val="FF33CC"/>
                </a:solidFill>
              </a:rPr>
              <a:t>＋</a:t>
            </a:r>
            <a:r>
              <a:rPr lang="zh-CN" altLang="en-US" sz="32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</a:rPr>
              <a:t>than </a:t>
            </a:r>
            <a:r>
              <a:rPr lang="en-US" altLang="zh-CN" sz="3200" b="1">
                <a:solidFill>
                  <a:srgbClr val="3333CC"/>
                </a:solidFill>
              </a:rPr>
              <a:t>”</a:t>
            </a:r>
            <a:endParaRPr lang="en-US" altLang="zh-CN" sz="3200" b="1">
              <a:solidFill>
                <a:srgbClr val="3333CC"/>
              </a:solidFill>
            </a:endParaRPr>
          </a:p>
        </p:txBody>
      </p:sp>
      <p:sp>
        <p:nvSpPr>
          <p:cNvPr id="2326" name="Text Box 11"/>
          <p:cNvSpPr/>
          <p:nvPr/>
        </p:nvSpPr>
        <p:spPr>
          <a:xfrm>
            <a:off x="250825" y="1748155"/>
            <a:ext cx="106787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B.</a:t>
            </a:r>
            <a:r>
              <a:rPr lang="en-US" altLang="zh-CN" sz="3200" b="1">
                <a:solidFill>
                  <a:srgbClr val="3333CC"/>
                </a:solidFill>
              </a:rPr>
              <a:t> </a:t>
            </a:r>
            <a:r>
              <a:rPr lang="zh-CN" altLang="en-US" sz="2800" b="1">
                <a:solidFill>
                  <a:srgbClr val="3333CC"/>
                </a:solidFill>
              </a:rPr>
              <a:t>表示一方不及另一方        “ </a:t>
            </a:r>
            <a:r>
              <a:rPr lang="en-US" altLang="zh-CN" sz="3200" b="1">
                <a:solidFill>
                  <a:srgbClr val="FF0000"/>
                </a:solidFill>
              </a:rPr>
              <a:t>less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en-US" sz="3200" b="1">
                <a:solidFill>
                  <a:srgbClr val="FF0000"/>
                </a:solidFill>
              </a:rPr>
              <a:t>＋ </a:t>
            </a:r>
            <a:r>
              <a:rPr lang="zh-CN" altLang="en-US" sz="2800" b="1">
                <a:solidFill>
                  <a:srgbClr val="009900"/>
                </a:solidFill>
              </a:rPr>
              <a:t>原级</a:t>
            </a:r>
            <a:r>
              <a:rPr lang="zh-CN" altLang="en-US" sz="3200" b="1">
                <a:solidFill>
                  <a:srgbClr val="FF0000"/>
                </a:solidFill>
              </a:rPr>
              <a:t> </a:t>
            </a:r>
            <a:r>
              <a:rPr lang="zh-CN" altLang="en-US" sz="3200" b="1">
                <a:solidFill>
                  <a:srgbClr val="FF33CC"/>
                </a:solidFill>
              </a:rPr>
              <a:t>＋</a:t>
            </a:r>
            <a:r>
              <a:rPr lang="zh-CN" altLang="en-US" sz="32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</a:rPr>
              <a:t>than </a:t>
            </a:r>
            <a:r>
              <a:rPr lang="en-US" altLang="zh-CN" sz="3200" b="1">
                <a:solidFill>
                  <a:srgbClr val="3333CC"/>
                </a:solidFill>
              </a:rPr>
              <a:t>”</a:t>
            </a:r>
            <a:endParaRPr lang="en-US" altLang="zh-CN" sz="3200" b="1">
              <a:solidFill>
                <a:srgbClr val="3333CC"/>
              </a:solidFill>
            </a:endParaRPr>
          </a:p>
        </p:txBody>
      </p:sp>
      <p:sp>
        <p:nvSpPr>
          <p:cNvPr id="2327" name="Text Box 12"/>
          <p:cNvSpPr/>
          <p:nvPr/>
        </p:nvSpPr>
        <p:spPr>
          <a:xfrm>
            <a:off x="250825" y="2395855"/>
            <a:ext cx="106787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C.</a:t>
            </a:r>
            <a:r>
              <a:rPr lang="en-US" altLang="zh-CN" sz="3200" b="1">
                <a:solidFill>
                  <a:srgbClr val="3333CC"/>
                </a:solidFill>
              </a:rPr>
              <a:t> </a:t>
            </a:r>
            <a:r>
              <a:rPr lang="zh-CN" altLang="en-US" sz="2800" b="1">
                <a:solidFill>
                  <a:srgbClr val="3333CC"/>
                </a:solidFill>
              </a:rPr>
              <a:t>表示    越来越 </a:t>
            </a:r>
            <a:r>
              <a:rPr lang="zh-CN" altLang="zh-CN" b="1">
                <a:solidFill>
                  <a:srgbClr val="3333CC"/>
                </a:solidFill>
              </a:rPr>
              <a:t>…</a:t>
            </a:r>
            <a:r>
              <a:rPr lang="zh-CN" altLang="en-US" sz="2800" b="1">
                <a:solidFill>
                  <a:srgbClr val="3333CC"/>
                </a:solidFill>
              </a:rPr>
              <a:t>      “ </a:t>
            </a:r>
            <a:r>
              <a:rPr lang="zh-CN" altLang="en-US" sz="2800" b="1">
                <a:solidFill>
                  <a:srgbClr val="FF0000"/>
                </a:solidFill>
              </a:rPr>
              <a:t>比较级 </a:t>
            </a:r>
            <a:r>
              <a:rPr lang="zh-CN" altLang="en-US" sz="3200" b="1">
                <a:solidFill>
                  <a:srgbClr val="FF0000"/>
                </a:solidFill>
              </a:rPr>
              <a:t>＋ </a:t>
            </a:r>
            <a:r>
              <a:rPr lang="en-US" altLang="zh-CN" sz="3200" b="1">
                <a:solidFill>
                  <a:srgbClr val="009900"/>
                </a:solidFill>
              </a:rPr>
              <a:t>and</a:t>
            </a:r>
            <a:r>
              <a:rPr lang="en-US" altLang="zh-CN" sz="3200" b="1">
                <a:solidFill>
                  <a:srgbClr val="FF33CC"/>
                </a:solidFill>
              </a:rPr>
              <a:t> </a:t>
            </a:r>
            <a:r>
              <a:rPr lang="zh-CN" altLang="en-US" sz="3200" b="1">
                <a:solidFill>
                  <a:srgbClr val="FF33CC"/>
                </a:solidFill>
              </a:rPr>
              <a:t>＋ </a:t>
            </a:r>
            <a:r>
              <a:rPr lang="zh-CN" altLang="en-US" sz="2800" b="1">
                <a:solidFill>
                  <a:srgbClr val="FF0000"/>
                </a:solidFill>
              </a:rPr>
              <a:t>比较级</a:t>
            </a:r>
            <a:r>
              <a:rPr lang="zh-CN" altLang="en-US" sz="3200" b="1">
                <a:solidFill>
                  <a:srgbClr val="FF0000"/>
                </a:solidFill>
              </a:rPr>
              <a:t> </a:t>
            </a:r>
            <a:r>
              <a:rPr lang="zh-CN" altLang="en-US" sz="3200" b="1">
                <a:solidFill>
                  <a:srgbClr val="3333CC"/>
                </a:solidFill>
              </a:rPr>
              <a:t>”</a:t>
            </a:r>
            <a:endParaRPr lang="zh-CN" altLang="en-US" sz="3200" b="1">
              <a:solidFill>
                <a:srgbClr val="3333CC"/>
              </a:solidFill>
            </a:endParaRPr>
          </a:p>
        </p:txBody>
      </p:sp>
      <p:sp>
        <p:nvSpPr>
          <p:cNvPr id="2328" name="Text Box 13"/>
          <p:cNvSpPr/>
          <p:nvPr/>
        </p:nvSpPr>
        <p:spPr>
          <a:xfrm>
            <a:off x="250825" y="3043555"/>
            <a:ext cx="12379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D.</a:t>
            </a:r>
            <a:r>
              <a:rPr lang="en-US" altLang="zh-CN" sz="3200" b="1">
                <a:solidFill>
                  <a:srgbClr val="3333CC"/>
                </a:solidFill>
              </a:rPr>
              <a:t> </a:t>
            </a:r>
            <a:r>
              <a:rPr lang="zh-CN" altLang="en-US" sz="2800" b="1">
                <a:solidFill>
                  <a:srgbClr val="3333CC"/>
                </a:solidFill>
              </a:rPr>
              <a:t>表示    越 </a:t>
            </a:r>
            <a:r>
              <a:rPr lang="zh-CN" altLang="zh-CN" b="1">
                <a:solidFill>
                  <a:srgbClr val="3333CC"/>
                </a:solidFill>
              </a:rPr>
              <a:t>…</a:t>
            </a:r>
            <a:r>
              <a:rPr lang="zh-CN" altLang="en-US" b="1">
                <a:solidFill>
                  <a:srgbClr val="3333CC"/>
                </a:solidFill>
              </a:rPr>
              <a:t> </a:t>
            </a:r>
            <a:r>
              <a:rPr lang="zh-CN" altLang="en-US" sz="2800" b="1">
                <a:solidFill>
                  <a:srgbClr val="3333CC"/>
                </a:solidFill>
              </a:rPr>
              <a:t>越 </a:t>
            </a:r>
            <a:r>
              <a:rPr lang="zh-CN" altLang="zh-CN" b="1">
                <a:solidFill>
                  <a:srgbClr val="3333CC"/>
                </a:solidFill>
              </a:rPr>
              <a:t>…</a:t>
            </a:r>
            <a:r>
              <a:rPr lang="zh-CN" altLang="en-US" sz="2800" b="1">
                <a:solidFill>
                  <a:srgbClr val="3333CC"/>
                </a:solidFill>
              </a:rPr>
              <a:t>      “ </a:t>
            </a:r>
            <a:r>
              <a:rPr lang="en-US" altLang="zh-CN" sz="2800" b="1">
                <a:solidFill>
                  <a:srgbClr val="009900"/>
                </a:solidFill>
              </a:rPr>
              <a:t>the </a:t>
            </a:r>
            <a:r>
              <a:rPr lang="zh-CN" altLang="en-US" sz="3200" b="1">
                <a:solidFill>
                  <a:srgbClr val="FF0000"/>
                </a:solidFill>
              </a:rPr>
              <a:t>＋</a:t>
            </a:r>
            <a:r>
              <a:rPr lang="zh-CN" altLang="en-US" sz="2800" b="1">
                <a:solidFill>
                  <a:srgbClr val="FF0000"/>
                </a:solidFill>
              </a:rPr>
              <a:t>比较级 </a:t>
            </a:r>
            <a:r>
              <a:rPr lang="zh-CN" altLang="en-US"/>
              <a:t> </a:t>
            </a:r>
            <a:r>
              <a:rPr lang="zh-CN" altLang="zh-CN" b="1">
                <a:solidFill>
                  <a:srgbClr val="3333CC"/>
                </a:solidFill>
              </a:rPr>
              <a:t>…</a:t>
            </a:r>
            <a:r>
              <a:rPr lang="zh-CN" altLang="en-US" sz="32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</a:rPr>
              <a:t>, </a:t>
            </a:r>
            <a:r>
              <a:rPr lang="en-US" altLang="zh-CN" sz="3200" b="1">
                <a:solidFill>
                  <a:srgbClr val="009900"/>
                </a:solidFill>
              </a:rPr>
              <a:t> the </a:t>
            </a:r>
            <a:r>
              <a:rPr lang="zh-CN" altLang="en-US" sz="3200" b="1">
                <a:solidFill>
                  <a:srgbClr val="FF0000"/>
                </a:solidFill>
              </a:rPr>
              <a:t>＋  </a:t>
            </a:r>
            <a:r>
              <a:rPr lang="zh-CN" altLang="en-US" sz="2800" b="1">
                <a:solidFill>
                  <a:srgbClr val="FF0000"/>
                </a:solidFill>
              </a:rPr>
              <a:t>比较级</a:t>
            </a:r>
            <a:r>
              <a:rPr lang="zh-CN" altLang="en-US" sz="3200" b="1">
                <a:solidFill>
                  <a:srgbClr val="FF0000"/>
                </a:solidFill>
              </a:rPr>
              <a:t> </a:t>
            </a:r>
            <a:r>
              <a:rPr lang="zh-CN" altLang="zh-CN" b="1">
                <a:solidFill>
                  <a:srgbClr val="3333CC"/>
                </a:solidFill>
              </a:rPr>
              <a:t>…</a:t>
            </a:r>
            <a:r>
              <a:rPr lang="zh-CN" altLang="en-US" sz="3200" b="1">
                <a:solidFill>
                  <a:srgbClr val="3333CC"/>
                </a:solidFill>
              </a:rPr>
              <a:t>”</a:t>
            </a:r>
            <a:endParaRPr lang="zh-CN" altLang="en-US" sz="3200" b="1">
              <a:solidFill>
                <a:srgbClr val="3333CC"/>
              </a:solidFill>
            </a:endParaRPr>
          </a:p>
        </p:txBody>
      </p:sp>
      <p:sp>
        <p:nvSpPr>
          <p:cNvPr id="2329" name="Text Box 14"/>
          <p:cNvSpPr/>
          <p:nvPr/>
        </p:nvSpPr>
        <p:spPr>
          <a:xfrm>
            <a:off x="250825" y="3691255"/>
            <a:ext cx="106787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E.</a:t>
            </a:r>
            <a:r>
              <a:rPr lang="en-US" altLang="zh-CN" sz="3200" b="1">
                <a:solidFill>
                  <a:srgbClr val="3333CC"/>
                </a:solidFill>
              </a:rPr>
              <a:t> </a:t>
            </a:r>
            <a:r>
              <a:rPr lang="zh-CN" altLang="en-US" sz="2800" b="1">
                <a:solidFill>
                  <a:srgbClr val="3333CC"/>
                </a:solidFill>
              </a:rPr>
              <a:t>表示    倍数                  “ </a:t>
            </a:r>
            <a:r>
              <a:rPr lang="zh-CN" altLang="en-US" sz="2800" b="1">
                <a:solidFill>
                  <a:srgbClr val="009900"/>
                </a:solidFill>
              </a:rPr>
              <a:t>倍数</a:t>
            </a:r>
            <a:r>
              <a:rPr lang="zh-CN" altLang="en-US" sz="3200" b="1">
                <a:solidFill>
                  <a:srgbClr val="FF0000"/>
                </a:solidFill>
              </a:rPr>
              <a:t>＋</a:t>
            </a:r>
            <a:r>
              <a:rPr lang="zh-CN" altLang="en-US" sz="2800" b="1">
                <a:solidFill>
                  <a:srgbClr val="FF0000"/>
                </a:solidFill>
              </a:rPr>
              <a:t>比较级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zh-CN" altLang="en-US" sz="3200" b="1">
                <a:solidFill>
                  <a:srgbClr val="FF33CC"/>
                </a:solidFill>
              </a:rPr>
              <a:t>＋</a:t>
            </a:r>
            <a:r>
              <a:rPr lang="zh-CN" altLang="en-US" sz="32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009900"/>
                </a:solidFill>
              </a:rPr>
              <a:t> than</a:t>
            </a:r>
            <a:r>
              <a:rPr lang="zh-CN" altLang="en-US" sz="3200" b="1">
                <a:solidFill>
                  <a:srgbClr val="FF0000"/>
                </a:solidFill>
              </a:rPr>
              <a:t> </a:t>
            </a:r>
            <a:r>
              <a:rPr lang="zh-CN" altLang="en-US" sz="3200" b="1">
                <a:solidFill>
                  <a:srgbClr val="3333CC"/>
                </a:solidFill>
              </a:rPr>
              <a:t>”</a:t>
            </a:r>
            <a:endParaRPr lang="zh-CN" altLang="en-US" sz="3200" b="1">
              <a:solidFill>
                <a:srgbClr val="3333CC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30835" y="4458970"/>
            <a:ext cx="11135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/>
              <a:t>Jane is </a:t>
            </a:r>
            <a:r>
              <a:rPr lang="en-US" altLang="zh-CN" sz="2400">
                <a:solidFill>
                  <a:srgbClr val="FF0000"/>
                </a:solidFill>
              </a:rPr>
              <a:t>more</a:t>
            </a:r>
            <a:r>
              <a:rPr lang="en-US" altLang="zh-CN" sz="2400"/>
              <a:t> beat</a:t>
            </a:r>
            <a:r>
              <a:rPr lang="" altLang="en-US" sz="2400"/>
              <a:t>i</a:t>
            </a:r>
            <a:r>
              <a:rPr lang="en-US" altLang="zh-CN" sz="2400"/>
              <a:t>ful </a:t>
            </a:r>
            <a:r>
              <a:rPr lang="en-US" altLang="zh-CN" sz="2400">
                <a:solidFill>
                  <a:srgbClr val="FF0000"/>
                </a:solidFill>
              </a:rPr>
              <a:t>than</a:t>
            </a:r>
            <a:r>
              <a:rPr lang="en-US" altLang="zh-CN" sz="2400"/>
              <a:t> Lucy.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/>
              <a:t>Tom is </a:t>
            </a:r>
            <a:r>
              <a:rPr lang="en-US" altLang="zh-CN" sz="2400">
                <a:solidFill>
                  <a:srgbClr val="FF0000"/>
                </a:solidFill>
              </a:rPr>
              <a:t>less tall</a:t>
            </a:r>
            <a:r>
              <a:rPr lang="en-US" altLang="zh-CN" sz="2400"/>
              <a:t> t</a:t>
            </a:r>
            <a:r>
              <a:rPr lang="en-US" altLang="zh-CN" sz="2400">
                <a:solidFill>
                  <a:srgbClr val="FF0000"/>
                </a:solidFill>
              </a:rPr>
              <a:t>han</a:t>
            </a:r>
            <a:r>
              <a:rPr lang="en-US" altLang="zh-CN" sz="2400"/>
              <a:t> Jake.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/>
              <a:t>It’s getting </a:t>
            </a:r>
            <a:r>
              <a:rPr lang="en-US" altLang="zh-CN" sz="2400">
                <a:solidFill>
                  <a:srgbClr val="FF0000"/>
                </a:solidFill>
              </a:rPr>
              <a:t>colder and colder</a:t>
            </a:r>
            <a:r>
              <a:rPr lang="en-US" altLang="zh-CN" sz="2400"/>
              <a:t>. </a:t>
            </a:r>
            <a:r>
              <a:rPr lang="zh-CN" altLang="en-US" sz="2400" b="1">
                <a:solidFill>
                  <a:srgbClr val="00B050"/>
                </a:solidFill>
              </a:rPr>
              <a:t>比较</a:t>
            </a:r>
            <a:r>
              <a:rPr lang="en-US" altLang="zh-CN" sz="2400"/>
              <a:t> She has become </a:t>
            </a:r>
            <a:r>
              <a:rPr lang="en-US" altLang="zh-CN" sz="2400">
                <a:solidFill>
                  <a:srgbClr val="FF0000"/>
                </a:solidFill>
              </a:rPr>
              <a:t>more and more beautiful</a:t>
            </a:r>
            <a:r>
              <a:rPr lang="en-US" altLang="zh-CN" sz="2400"/>
              <a:t>.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FF0000"/>
                </a:solidFill>
              </a:rPr>
              <a:t>The brighter</a:t>
            </a:r>
            <a:r>
              <a:rPr lang="en-US" altLang="zh-CN" sz="2400"/>
              <a:t> you are, </a:t>
            </a:r>
            <a:r>
              <a:rPr lang="en-US" altLang="zh-CN" sz="2400">
                <a:solidFill>
                  <a:srgbClr val="FF0000"/>
                </a:solidFill>
              </a:rPr>
              <a:t>the more</a:t>
            </a:r>
            <a:r>
              <a:rPr lang="en-US" altLang="zh-CN" sz="2400"/>
              <a:t> you need to learn.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/>
              <a:t>倍数后面详讲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2400"/>
          </a:p>
        </p:txBody>
      </p:sp>
      <p:sp>
        <p:nvSpPr>
          <p:cNvPr id="7" name="下箭头标注 6"/>
          <p:cNvSpPr/>
          <p:nvPr/>
        </p:nvSpPr>
        <p:spPr>
          <a:xfrm>
            <a:off x="4113530" y="1100455"/>
            <a:ext cx="7122795" cy="4071620"/>
          </a:xfrm>
          <a:prstGeom prst="down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10000"/>
              </a:lnSpc>
            </a:pPr>
            <a:r>
              <a:rPr lang="en-US" altLang="zh-CN" sz="2400"/>
              <a:t>Tips</a:t>
            </a:r>
            <a:endParaRPr lang="en-US" altLang="zh-CN" sz="2400"/>
          </a:p>
          <a:p>
            <a:pPr marL="285750" indent="-285750" algn="just">
              <a:lnSpc>
                <a:spcPct val="110000"/>
              </a:lnSpc>
              <a:buFont typeface="Arial" panose="02080604020202020204" pitchFamily="34" charset="0"/>
              <a:buChar char="•"/>
            </a:pPr>
            <a:r>
              <a:rPr lang="zh-CN" altLang="en-US" sz="2400"/>
              <a:t>当形容词或副词是</a:t>
            </a:r>
            <a:r>
              <a:rPr lang="zh-CN" altLang="en-US" sz="2400" u="sng"/>
              <a:t>单音节</a:t>
            </a:r>
            <a:r>
              <a:rPr lang="zh-CN" altLang="en-US" sz="2400"/>
              <a:t>或少数双音节词时，表示越来越</a:t>
            </a:r>
            <a:r>
              <a:rPr lang="en-US" altLang="zh-CN" sz="2400"/>
              <a:t>...,</a:t>
            </a:r>
            <a:r>
              <a:rPr lang="zh-CN" altLang="en-US" sz="2400"/>
              <a:t>用前者，如</a:t>
            </a:r>
            <a:r>
              <a:rPr lang="en-US" altLang="zh-CN" sz="2400"/>
              <a:t>colder and colder;</a:t>
            </a:r>
            <a:endParaRPr lang="en-US" altLang="zh-CN" sz="2400"/>
          </a:p>
          <a:p>
            <a:pPr marL="285750" indent="-285750" algn="just">
              <a:lnSpc>
                <a:spcPct val="110000"/>
              </a:lnSpc>
              <a:buFont typeface="Arial" panose="02080604020202020204" pitchFamily="34" charset="0"/>
              <a:buChar char="•"/>
            </a:pPr>
            <a:r>
              <a:rPr lang="zh-CN" altLang="en-US" sz="2400"/>
              <a:t>当</a:t>
            </a:r>
            <a:r>
              <a:rPr lang="zh-CN" altLang="en-US" sz="2400">
                <a:sym typeface="+mn-ea"/>
              </a:rPr>
              <a:t>形容词或副词是</a:t>
            </a:r>
            <a:r>
              <a:rPr lang="zh-CN" altLang="en-US" sz="2400" u="sng">
                <a:sym typeface="+mn-ea"/>
              </a:rPr>
              <a:t>多音节</a:t>
            </a:r>
            <a:r>
              <a:rPr lang="zh-CN" altLang="en-US" sz="2400">
                <a:sym typeface="+mn-ea"/>
              </a:rPr>
              <a:t>或少数双音节词时，表示越来越</a:t>
            </a:r>
            <a:r>
              <a:rPr lang="en-US" altLang="zh-CN" sz="2400">
                <a:sym typeface="+mn-ea"/>
              </a:rPr>
              <a:t>...,</a:t>
            </a:r>
            <a:r>
              <a:rPr lang="zh-CN" altLang="en-US" sz="2400">
                <a:sym typeface="+mn-ea"/>
              </a:rPr>
              <a:t>用后者，如</a:t>
            </a:r>
            <a:r>
              <a:rPr lang="en-US" altLang="zh-CN" sz="2400">
                <a:sym typeface="+mn-ea"/>
              </a:rPr>
              <a:t>more and more...</a:t>
            </a:r>
            <a:endParaRPr lang="en-US" altLang="zh-CN" sz="2400">
              <a:sym typeface="+mn-ea"/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2987675" y="269240"/>
            <a:ext cx="3483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7030A0"/>
                </a:solidFill>
              </a:rPr>
              <a:t>（</a:t>
            </a:r>
            <a:r>
              <a:rPr lang="en-US" altLang="zh-CN" sz="3200" b="1">
                <a:solidFill>
                  <a:srgbClr val="7030A0"/>
                </a:solidFill>
              </a:rPr>
              <a:t>3</a:t>
            </a:r>
            <a:r>
              <a:rPr lang="zh-CN" altLang="en-US" sz="3200" b="1">
                <a:solidFill>
                  <a:srgbClr val="7030A0"/>
                </a:solidFill>
              </a:rPr>
              <a:t>）用法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/>
                                        <p:tgtEl>
                                          <p:spTgt spid="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2" dur="5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7" dur="500"/>
                                        <p:tgtEl>
                                          <p:spTgt spid="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2" dur="500"/>
                                        <p:tgtEl>
                                          <p:spTgt spid="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27" dur="5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5" grpId="0" animBg="true"/>
      <p:bldP spid="2326" grpId="1" animBg="true"/>
      <p:bldP spid="2327" grpId="2" animBg="true"/>
      <p:bldP spid="2328" grpId="3" animBg="true"/>
      <p:bldP spid="2329" grpId="4" animBg="true"/>
      <p:bldP spid="7" grpId="0" bldLvl="0" animBg="true"/>
      <p:bldP spid="7" grpId="1" animBg="true"/>
      <p:bldP spid="8" grpId="0" animBg="true"/>
      <p:bldP spid="8" grpId="1" animBg="true"/>
      <p:bldP spid="7" grpId="2" animBg="tru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21603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2.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比较级</a:t>
            </a: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 </a:t>
            </a:r>
            <a:r>
              <a:rPr sz="3200">
                <a:solidFill>
                  <a:srgbClr val="7030A0"/>
                </a:solidFill>
                <a:latin typeface="Arial" panose="02080604020202020204" pitchFamily="34" charset="0"/>
                <a:sym typeface="+mn-ea"/>
              </a:rPr>
              <a:t>（</a:t>
            </a:r>
            <a:r>
              <a:rPr lang="en-US" altLang="zh-CN" sz="3200">
                <a:solidFill>
                  <a:srgbClr val="7030A0"/>
                </a:solidFill>
                <a:latin typeface="Arial" panose="02080604020202020204" pitchFamily="34" charset="0"/>
                <a:sym typeface="+mn-ea"/>
              </a:rPr>
              <a:t>3</a:t>
            </a:r>
            <a:r>
              <a:rPr sz="3200">
                <a:solidFill>
                  <a:srgbClr val="7030A0"/>
                </a:solidFill>
                <a:latin typeface="Arial" panose="02080604020202020204" pitchFamily="34" charset="0"/>
                <a:sym typeface="+mn-ea"/>
              </a:rPr>
              <a:t>）用法</a:t>
            </a:r>
            <a:endParaRPr sz="3200">
              <a:solidFill>
                <a:srgbClr val="7030A0"/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570855" y="339090"/>
            <a:ext cx="11135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</a:rPr>
              <a:t>注意事项：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521335" y="1107440"/>
            <a:ext cx="11311890" cy="56311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2400"/>
              <a:t>比较级前可用</a:t>
            </a:r>
            <a:r>
              <a:rPr lang="zh-CN" altLang="en-US" sz="2400" b="1" u="sng"/>
              <a:t>even,  much,  still,  a bit,  (quite) a little , far, </a:t>
            </a:r>
            <a:r>
              <a:rPr lang="zh-CN" altLang="en-US" sz="2400" u="sng"/>
              <a:t>等词</a:t>
            </a:r>
            <a:r>
              <a:rPr lang="zh-CN" altLang="en-US" sz="2400"/>
              <a:t>或短语修饰，表示程度；也可用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数词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名词</a:t>
            </a:r>
            <a:r>
              <a:rPr lang="en-US" altLang="zh-CN" sz="2400"/>
              <a:t>”</a:t>
            </a:r>
            <a:r>
              <a:rPr lang="zh-CN" altLang="en-US" sz="2400"/>
              <a:t>构成的短语修饰，表示确定的度量。（</a:t>
            </a:r>
            <a:r>
              <a:rPr lang="en-US" altLang="zh-CN" sz="2400"/>
              <a:t>P142</a:t>
            </a:r>
            <a:r>
              <a:rPr lang="zh-CN" altLang="en-US" sz="2400"/>
              <a:t>）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FF0000"/>
                </a:solidFill>
              </a:rPr>
              <a:t>slightly</a:t>
            </a:r>
            <a:r>
              <a:rPr lang="en-US" altLang="zh-CN" sz="2400"/>
              <a:t> warmer </a:t>
            </a:r>
            <a:endParaRPr lang="en-US" altLang="zh-CN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>
                <a:solidFill>
                  <a:srgbClr val="FF0000"/>
                </a:solidFill>
              </a:rPr>
              <a:t>ten pounds</a:t>
            </a:r>
            <a:r>
              <a:rPr lang="en-US" altLang="zh-CN" sz="2400"/>
              <a:t> heavier </a:t>
            </a:r>
            <a:r>
              <a:rPr lang="zh-CN" altLang="en-US" sz="2400"/>
              <a:t>重十磅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rgbClr val="1C46F2"/>
                </a:solidFill>
              </a:rPr>
              <a:t>还需注意：very 修饰原级，much 修饰比较级，修饰动词用much 或 very much.</a:t>
            </a:r>
            <a:endParaRPr lang="zh-CN" altLang="en-US" sz="2400">
              <a:solidFill>
                <a:srgbClr val="1C46F2"/>
              </a:solidFill>
            </a:endParaRPr>
          </a:p>
          <a:p>
            <a:pPr marL="342900" indent="-342900">
              <a:buFont typeface="Wingdings" panose="05000000000000000000" charset="0"/>
              <a:buChar char="u"/>
            </a:pPr>
            <a:endParaRPr lang="zh-CN" altLang="en-US" sz="1400">
              <a:solidFill>
                <a:srgbClr val="1C46F2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CN" altLang="en-US" sz="2400">
                <a:solidFill>
                  <a:schemeClr val="tx1"/>
                </a:solidFill>
              </a:rPr>
              <a:t>比较级前一般</a:t>
            </a:r>
            <a:r>
              <a:rPr lang="zh-CN" altLang="en-US" sz="2400">
                <a:solidFill>
                  <a:srgbClr val="FF0000"/>
                </a:solidFill>
              </a:rPr>
              <a:t>不加定冠词。但是，当句中有</a:t>
            </a:r>
            <a:r>
              <a:rPr lang="en-US" altLang="zh-CN" sz="2400">
                <a:solidFill>
                  <a:srgbClr val="FF0000"/>
                </a:solidFill>
              </a:rPr>
              <a:t>“ of + the two+ </a:t>
            </a:r>
            <a:r>
              <a:rPr lang="zh-CN" altLang="en-US" sz="2400">
                <a:solidFill>
                  <a:srgbClr val="FF0000"/>
                </a:solidFill>
              </a:rPr>
              <a:t>可数名词复数</a:t>
            </a:r>
            <a:r>
              <a:rPr lang="en-US" altLang="zh-CN" sz="2400">
                <a:solidFill>
                  <a:srgbClr val="FF0000"/>
                </a:solidFill>
              </a:rPr>
              <a:t>” </a:t>
            </a:r>
            <a:r>
              <a:rPr lang="zh-CN" altLang="en-US" sz="2400">
                <a:solidFill>
                  <a:srgbClr val="FF0000"/>
                </a:solidFill>
              </a:rPr>
              <a:t>时，比较级前要加</a:t>
            </a:r>
            <a:r>
              <a:rPr lang="en-US" altLang="zh-CN" sz="2400">
                <a:solidFill>
                  <a:srgbClr val="FF0000"/>
                </a:solidFill>
              </a:rPr>
              <a:t>the</a:t>
            </a:r>
            <a:r>
              <a:rPr lang="zh-CN" altLang="en-US" sz="2400">
                <a:solidFill>
                  <a:srgbClr val="FF0000"/>
                </a:solidFill>
              </a:rPr>
              <a:t>。</a:t>
            </a:r>
            <a:r>
              <a:rPr lang="zh-CN" altLang="en-US" sz="2400">
                <a:solidFill>
                  <a:srgbClr val="1C46F2"/>
                </a:solidFill>
              </a:rPr>
              <a:t>当比较级后接名词时，比较级前可以用冠词，</a:t>
            </a:r>
            <a:r>
              <a:rPr lang="zh-CN" altLang="en-US" sz="2400" u="sng">
                <a:solidFill>
                  <a:srgbClr val="1C46F2"/>
                </a:solidFill>
              </a:rPr>
              <a:t>此时冠词不是修饰比较级，而是修饰其后的名词</a:t>
            </a:r>
            <a:r>
              <a:rPr lang="zh-CN" altLang="en-US" sz="2400">
                <a:solidFill>
                  <a:srgbClr val="1C46F2"/>
                </a:solidFill>
              </a:rPr>
              <a:t>。</a:t>
            </a:r>
            <a:endParaRPr lang="zh-CN" altLang="en-US" sz="240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tx1"/>
                </a:solidFill>
              </a:rPr>
              <a:t>You may take</a:t>
            </a:r>
            <a:r>
              <a:rPr lang="en-US" altLang="zh-CN" sz="2400">
                <a:solidFill>
                  <a:srgbClr val="FF0000"/>
                </a:solidFill>
              </a:rPr>
              <a:t> the longer of the two</a:t>
            </a:r>
            <a:r>
              <a:rPr lang="en-US" altLang="zh-CN" sz="2400">
                <a:solidFill>
                  <a:schemeClr val="tx1"/>
                </a:solidFill>
              </a:rPr>
              <a:t> pencils.</a:t>
            </a:r>
            <a:endParaRPr lang="en-US" altLang="zh-CN" sz="240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tx1"/>
                </a:solidFill>
              </a:rPr>
              <a:t>Do you have </a:t>
            </a:r>
            <a:r>
              <a:rPr lang="en-US" altLang="zh-CN" sz="2400">
                <a:solidFill>
                  <a:srgbClr val="FF0000"/>
                </a:solidFill>
              </a:rPr>
              <a:t>a better</a:t>
            </a:r>
            <a:r>
              <a:rPr lang="en-US" altLang="zh-CN" sz="2400">
                <a:solidFill>
                  <a:schemeClr val="tx1"/>
                </a:solidFill>
              </a:rPr>
              <a:t> choice?</a:t>
            </a:r>
            <a:endParaRPr lang="en-US" altLang="zh-CN" sz="240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CN" sz="10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400" b="1">
                <a:solidFill>
                  <a:schemeClr val="tx1"/>
                </a:solidFill>
              </a:rPr>
              <a:t>superior, inferior, senior, junior, prior</a:t>
            </a:r>
            <a:r>
              <a:rPr lang="zh-CN" altLang="en-US" sz="2400" b="1">
                <a:solidFill>
                  <a:schemeClr val="tx1"/>
                </a:solidFill>
              </a:rPr>
              <a:t>等词</a:t>
            </a:r>
            <a:r>
              <a:rPr lang="zh-CN" altLang="en-US" sz="2400">
                <a:solidFill>
                  <a:schemeClr val="tx1"/>
                </a:solidFill>
              </a:rPr>
              <a:t>本身含有比较意义，没有比较级的形式，且其后应用介词</a:t>
            </a:r>
            <a:r>
              <a:rPr lang="en-US" altLang="zh-CN" sz="2400" b="1">
                <a:solidFill>
                  <a:schemeClr val="tx1"/>
                </a:solidFill>
              </a:rPr>
              <a:t> to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zh-CN" altLang="en-US" sz="2400">
                <a:solidFill>
                  <a:schemeClr val="tx1"/>
                </a:solidFill>
              </a:rPr>
              <a:t>引出比较对象，而不用</a:t>
            </a:r>
            <a:r>
              <a:rPr lang="en-US" altLang="zh-CN" sz="2400">
                <a:solidFill>
                  <a:schemeClr val="tx1"/>
                </a:solidFill>
              </a:rPr>
              <a:t>than</a:t>
            </a:r>
            <a:r>
              <a:rPr lang="zh-CN" altLang="en-US" sz="2400">
                <a:solidFill>
                  <a:schemeClr val="tx1"/>
                </a:solidFill>
              </a:rPr>
              <a:t>。</a:t>
            </a:r>
            <a:endParaRPr lang="zh-CN" altLang="en-US" sz="240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400">
                <a:solidFill>
                  <a:schemeClr val="tx1"/>
                </a:solidFill>
              </a:rPr>
              <a:t>She is </a:t>
            </a:r>
            <a:r>
              <a:rPr lang="en-US" altLang="zh-CN" sz="2400">
                <a:solidFill>
                  <a:srgbClr val="FF0000"/>
                </a:solidFill>
              </a:rPr>
              <a:t>senior to</a:t>
            </a:r>
            <a:r>
              <a:rPr lang="en-US" altLang="zh-CN" sz="2400">
                <a:solidFill>
                  <a:schemeClr val="tx1"/>
                </a:solidFill>
              </a:rPr>
              <a:t> me.</a:t>
            </a:r>
            <a:endParaRPr lang="en-US" altLang="zh-CN" sz="240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</a:rPr>
              <a:t>她级别比我高。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48335" y="3103880"/>
            <a:ext cx="1115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79755" y="5050790"/>
            <a:ext cx="11202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36" name="Rectangle 3"/>
          <p:cNvSpPr/>
          <p:nvPr/>
        </p:nvSpPr>
        <p:spPr>
          <a:xfrm>
            <a:off x="1524000" y="946150"/>
            <a:ext cx="9144000" cy="5262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</a:rPr>
              <a:t>1</a:t>
            </a: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.She doesn’t speak___ her friends, but her written work is excellent.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A.as well as        B. as often as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C. so much as      D. as good as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</a:rPr>
              <a:t>2</a:t>
            </a: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.Of all the story books, I like this one ____. It’s not interesting at all.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A. very much      B. the best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 C. very less        D. the least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</p:txBody>
      </p:sp>
      <p:sp>
        <p:nvSpPr>
          <p:cNvPr id="2337" name="Text Box 7"/>
          <p:cNvSpPr/>
          <p:nvPr/>
        </p:nvSpPr>
        <p:spPr>
          <a:xfrm>
            <a:off x="5445760" y="767715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endParaRPr lang="en-US" altLang="zh-CN" sz="32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338" name="Text Box 10"/>
          <p:cNvSpPr/>
          <p:nvPr/>
        </p:nvSpPr>
        <p:spPr>
          <a:xfrm>
            <a:off x="8516303" y="3285173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</a:rPr>
              <a:t>D</a:t>
            </a:r>
            <a:endParaRPr lang="en-US" altLang="zh-CN" sz="32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7" grpId="0" animBg="true"/>
      <p:bldP spid="2338" grpId="1" animBg="tru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4521236" y="2013303"/>
            <a:ext cx="1222943" cy="49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spc="20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8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4521236" y="2253333"/>
            <a:ext cx="6858000" cy="845820"/>
          </a:xfrm>
        </p:spPr>
        <p:txBody>
          <a:bodyPr>
            <a:normAutofit fontScale="90000"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形容词</a:t>
            </a:r>
            <a:endParaRPr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: 圆角 8"/>
          <p:cNvSpPr/>
          <p:nvPr>
            <p:custDataLst>
              <p:tags r:id="rId3"/>
            </p:custDataLst>
          </p:nvPr>
        </p:nvSpPr>
        <p:spPr>
          <a:xfrm>
            <a:off x="4521236" y="4000687"/>
            <a:ext cx="4312920" cy="10967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00"/>
            <a:r>
              <a:rPr lang="en-US" altLang="zh-CN" sz="3600" b="1" spc="200" dirty="0">
                <a:solidFill>
                  <a:schemeClr val="lt1"/>
                </a:solidFill>
                <a:latin typeface="Arial" panose="02080604020202020204" pitchFamily="34" charset="0"/>
                <a:ea typeface="微软雅黑" panose="020B0503020204020204" charset="-122"/>
              </a:rPr>
              <a:t>01</a:t>
            </a:r>
            <a:endParaRPr lang="en-US" altLang="zh-CN" sz="3600" b="1" spc="200" dirty="0">
              <a:solidFill>
                <a:schemeClr val="lt1"/>
              </a:solidFill>
              <a:latin typeface="Arial" panose="0208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42" name="Rectangle 3"/>
          <p:cNvSpPr/>
          <p:nvPr/>
        </p:nvSpPr>
        <p:spPr>
          <a:xfrm>
            <a:off x="1524000" y="333375"/>
            <a:ext cx="9144000" cy="5754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3.---If you don’t like the red coat, take the blue one. 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---Ok, but do you have ___size in blue? This one is a bit tight for me.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A. a big          B. a bigger    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C. the big        D. the bigger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4.If the manager had to choose between the two, he would say John was ___choice.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A.good  B.the best  C.better D.the better   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</p:txBody>
      </p:sp>
      <p:sp>
        <p:nvSpPr>
          <p:cNvPr id="2343" name="Text Box 4"/>
          <p:cNvSpPr/>
          <p:nvPr/>
        </p:nvSpPr>
        <p:spPr>
          <a:xfrm>
            <a:off x="6106478" y="1190943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  <a:endParaRPr lang="en-US" altLang="zh-CN" sz="32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344" name="Text Box 5"/>
          <p:cNvSpPr/>
          <p:nvPr/>
        </p:nvSpPr>
        <p:spPr>
          <a:xfrm>
            <a:off x="5268278" y="4602480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</a:rPr>
              <a:t>D</a:t>
            </a:r>
            <a:endParaRPr lang="en-US" altLang="zh-CN" sz="32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3" grpId="0" animBg="true"/>
      <p:bldP spid="2344" grpId="1" animBg="tru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48" name="Rectangle 3"/>
          <p:cNvSpPr/>
          <p:nvPr/>
        </p:nvSpPr>
        <p:spPr>
          <a:xfrm>
            <a:off x="1524000" y="428625"/>
            <a:ext cx="9144000" cy="600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5.Many people have helped with canned food, however, the food bank needs ___ for the poor. 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A.more    B.much    C.many   D.most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6.—This story book is not interesting at all.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--Well, I’ll lend you ___one, Ok?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A.the most interesting  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B.a most interesting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Comic Sans MS" panose="030F0702030302020204" pitchFamily="66" charset="0"/>
                <a:ea typeface="DotumChe" panose="020B0609000101010101" pitchFamily="49" charset="-127"/>
              </a:rPr>
              <a:t>   C.most interesting     D.much interesting</a:t>
            </a:r>
            <a:endParaRPr lang="en-US" altLang="zh-CN" sz="3200" b="1">
              <a:solidFill>
                <a:srgbClr val="0000CC"/>
              </a:solidFill>
              <a:latin typeface="Comic Sans MS" panose="030F0702030302020204" pitchFamily="66" charset="0"/>
              <a:ea typeface="DotumChe" panose="020B0609000101010101" pitchFamily="49" charset="-127"/>
            </a:endParaRPr>
          </a:p>
        </p:txBody>
      </p:sp>
      <p:sp>
        <p:nvSpPr>
          <p:cNvPr id="2349" name="Text Box 4"/>
          <p:cNvSpPr/>
          <p:nvPr/>
        </p:nvSpPr>
        <p:spPr>
          <a:xfrm>
            <a:off x="7848600" y="1371600"/>
            <a:ext cx="457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</a:rPr>
              <a:t>A</a:t>
            </a:r>
            <a:endParaRPr lang="en-US" altLang="zh-CN" sz="32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350" name="Text Box 5"/>
          <p:cNvSpPr/>
          <p:nvPr/>
        </p:nvSpPr>
        <p:spPr>
          <a:xfrm>
            <a:off x="6172200" y="4038600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  <a:endParaRPr lang="en-US" altLang="zh-CN" sz="32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9" grpId="0" animBg="true"/>
      <p:bldP spid="2350" grpId="1" animBg="tru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3.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最高级的用法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330" y="1490980"/>
            <a:ext cx="11363325" cy="509968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）使用范围：表示对三个或三个以上的人或事物进行比较。</a:t>
            </a:r>
            <a:endParaRPr lang="zh-CN" altLang="en-US" sz="24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）常用句型：</a:t>
            </a:r>
            <a:endParaRPr lang="zh-CN" altLang="en-US" sz="24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主语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连系动词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the + </a:t>
            </a:r>
            <a:r>
              <a:rPr lang="zh-CN" altLang="en-US" sz="2400" b="1" dirty="0">
                <a:solidFill>
                  <a:srgbClr val="F37A1D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形容词的最高级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名词）（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比较的范围）</a:t>
            </a:r>
            <a:endParaRPr lang="zh-CN" altLang="en-US" sz="2400" b="1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This building is </a:t>
            </a:r>
            <a:r>
              <a:rPr lang="en-US" altLang="zh-CN" sz="2400" i="1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oldest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theater in London.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AutoNum type="circleNumDbPlain" startAt="2"/>
            </a:pP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主语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行为动词（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the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2400" b="1" dirty="0">
                <a:solidFill>
                  <a:srgbClr val="F37A1D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副词的最高级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比较的范围）</a:t>
            </a:r>
            <a:endParaRPr lang="zh-CN" altLang="en-US" sz="2400" b="1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book sells </a:t>
            </a:r>
            <a:r>
              <a:rPr lang="en-US" altLang="zh-CN" sz="2400" i="1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(the) best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among all the modern novels in this bookstore.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None/>
            </a:pP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3.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最高级的用法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330" y="1490980"/>
            <a:ext cx="11363325" cy="509968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</a:t>
            </a: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形容词或副词的最高级可以被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much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almost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by far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（非常），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nearly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by no means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（绝不可能），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quite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really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very</a:t>
            </a: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及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序数词</a:t>
            </a: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等修饰，表示程度或顺序。</a:t>
            </a:r>
            <a:endParaRPr lang="zh-CN" altLang="en-US" sz="24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This problem is </a:t>
            </a:r>
            <a:r>
              <a:rPr lang="en-US" altLang="zh-CN" sz="2400" i="1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almost the easiest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among all.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Yellow River is </a:t>
            </a:r>
            <a:r>
              <a:rPr lang="en-US" altLang="zh-CN" sz="2400" i="1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second longest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in China.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“at one’s/the+ 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最高级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” 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是固定结构，意为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最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......”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4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poem shows him </a:t>
            </a:r>
            <a:r>
              <a:rPr lang="en-US" altLang="zh-CN" sz="2400" i="1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at his best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None/>
            </a:pP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3.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最高级的用法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330" y="1490980"/>
            <a:ext cx="11363325" cy="509968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）比较级形式表达最高级的含义：</a:t>
            </a:r>
            <a:endParaRPr lang="zh-CN" altLang="en-US" sz="24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AutoNum type="circleNumDbPlain"/>
            </a:pP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将一个人或物与其他所有的人或物进行比较。此时，比较状语中常有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else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other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any other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any of the other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等词或短语，以将比较主体排除在比较对象之外。</a:t>
            </a:r>
            <a:endParaRPr lang="zh-CN" altLang="en-US" sz="2400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She goes to school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earlier than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anyone else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among the girls.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She goes to school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earlier than </a:t>
            </a:r>
            <a:r>
              <a:rPr lang="en-US" altLang="zh-CN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other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girls.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3.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最高级的用法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330" y="1490980"/>
            <a:ext cx="11363325" cy="509968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4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）比较级形式表达最高级的含义：</a:t>
            </a:r>
            <a:endParaRPr lang="zh-CN" altLang="en-US" sz="2400" b="1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AutoNum type="circleNumDbPlain" startAt="2"/>
            </a:pP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否定词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比较级（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than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” </a:t>
            </a:r>
            <a:r>
              <a:rPr lang="zh-CN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结构也可以表达最高级的含义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。常用于该结构的否定词有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not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never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nothing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few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等。</a:t>
            </a:r>
            <a:endParaRPr lang="zh-CN" altLang="en-US" sz="2400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trip we took last month  was not good. Actually, it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couldn’t be worse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Few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are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better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qualified for the job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than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he is.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4.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倍数的表达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330" y="1490980"/>
            <a:ext cx="11363325" cy="509968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AutoNum type="circleNumDbPlain"/>
            </a:pP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“A+ 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谓语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倍数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形容词或副词的</a:t>
            </a:r>
            <a:r>
              <a:rPr lang="zh-CN" altLang="en-US" sz="2400" b="1" dirty="0">
                <a:solidFill>
                  <a:srgbClr val="F37A1D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比较级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+than+B”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400" b="1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表示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大、长、高、宽等的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X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</a:t>
            </a:r>
            <a:endParaRPr lang="zh-CN" altLang="en-US" sz="2400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即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比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大、长、高、宽等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X-1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</a:t>
            </a:r>
            <a:endParaRPr lang="zh-CN" altLang="en-US" sz="2400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This rope is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twice longer than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that one.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这根绳子的长度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那根绳子的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这根绳子的长度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那根绳子长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倍。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4.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倍数的表达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330" y="1490980"/>
            <a:ext cx="11363325" cy="509968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AutoNum type="circleNumDbPlain" startAt="2"/>
            </a:pP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“A+ 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谓语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倍数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en-US" altLang="zh-CN" sz="2400" b="1" dirty="0">
                <a:solidFill>
                  <a:srgbClr val="F37A1D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as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形容词或副词的</a:t>
            </a:r>
            <a:r>
              <a:rPr lang="zh-CN" altLang="en-US" sz="2400" b="1" dirty="0">
                <a:solidFill>
                  <a:srgbClr val="F37A1D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原级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</a:t>
            </a:r>
            <a:r>
              <a:rPr lang="en-US" altLang="zh-CN" sz="2400" b="1" dirty="0">
                <a:solidFill>
                  <a:srgbClr val="F37A1D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as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+B”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400" b="1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表示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大、长、高、宽等的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X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</a:t>
            </a:r>
            <a:endParaRPr lang="zh-CN" altLang="en-US" sz="2400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即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比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大、长、高、宽等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X-1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</a:t>
            </a:r>
            <a:endParaRPr lang="zh-CN" altLang="en-US" sz="2400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Sam is running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three times as fast as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John.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萨姆奔跑的速度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约翰的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三倍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萨姆奔跑的速度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比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约翰快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倍。</a:t>
            </a:r>
            <a:endParaRPr lang="en-US" altLang="zh-CN" sz="2400" dirty="0">
              <a:solidFill>
                <a:srgbClr val="F37A1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4.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倍数的表达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330" y="1490980"/>
            <a:ext cx="11363325" cy="509968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10000"/>
          </a:bodyPr>
          <a:lstStyle/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AutoNum type="circleNumDbPlain" startAt="3"/>
            </a:pP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“A+ 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谓语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倍数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en-US" altLang="zh-CN" sz="2400" b="1" dirty="0">
                <a:solidFill>
                  <a:srgbClr val="F37A1D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size/ length/ height/ width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... +</a:t>
            </a:r>
            <a:r>
              <a:rPr 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o</a:t>
            </a:r>
            <a:r>
              <a:rPr lang="en-US" sz="2400" b="1" dirty="0">
                <a:solidFill>
                  <a:srgbClr val="F37A1D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f</a:t>
            </a:r>
            <a:r>
              <a:rPr 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+B”</a:t>
            </a:r>
            <a:r>
              <a:rPr lang="zh-CN" altLang="en-US" sz="2400" b="1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400" b="1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表示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大、长、高、宽等的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X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</a:t>
            </a:r>
            <a:endParaRPr lang="zh-CN" altLang="en-US" sz="2400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即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比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大、长、高、宽等</a:t>
            </a:r>
            <a:r>
              <a:rPr lang="en-US" altLang="zh-CN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X-1</a:t>
            </a:r>
            <a:r>
              <a:rPr lang="zh-CN" altLang="en-US" sz="2400" dirty="0">
                <a:solidFill>
                  <a:srgbClr val="1C46F2"/>
                </a:solidFill>
                <a:effectLst/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</a:t>
            </a:r>
            <a:endParaRPr lang="zh-CN" altLang="en-US" sz="2400" dirty="0">
              <a:solidFill>
                <a:srgbClr val="1C46F2"/>
              </a:solidFill>
              <a:effectLst/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The room is 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three times the size of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that one..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这个房间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是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那个房间的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三倍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大。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这个房间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那个房间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大</a:t>
            </a:r>
            <a:r>
              <a:rPr lang="en-US" altLang="zh-CN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倍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</a:rPr>
              <a:t>单击此处添加副标题内容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标题 3"/>
          <p:cNvSpPr/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THANKS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1.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形容词的句法功能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462" y="1491119"/>
            <a:ext cx="10970221" cy="4758728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）作定语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514350" lvl="0" indent="-51435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AutoNum type="circleNumDbPlain"/>
            </a:pP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作前置定语</a:t>
            </a:r>
            <a:endParaRPr lang="zh-CN" altLang="en-US" sz="24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AutoNum type="alphaLcParenR"/>
            </a:pP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单个形容词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作定语时，一般放在所修饰的名词或代词</a:t>
            </a:r>
            <a:r>
              <a:rPr lang="zh-CN" altLang="en-US" sz="24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之前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difficult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situation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an </a:t>
            </a:r>
            <a:r>
              <a:rPr lang="zh-CN" altLang="en-US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efficient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way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 </a:t>
            </a:r>
            <a:r>
              <a:rPr lang="en-US" altLang="zh-CN" sz="2400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beautiful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flower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65545" y="4116070"/>
            <a:ext cx="4304030" cy="1917065"/>
          </a:xfrm>
          <a:prstGeom prst="roundRect">
            <a:avLst/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40000"/>
              </a:lnSpc>
            </a:pPr>
            <a:r>
              <a:rPr lang="zh-CN" altLang="en-US" sz="2400">
                <a:solidFill>
                  <a:schemeClr val="tx1"/>
                </a:solidFill>
              </a:rPr>
              <a:t>注意</a:t>
            </a:r>
            <a:r>
              <a:rPr lang="en-US" altLang="zh-CN" sz="2400" b="1">
                <a:solidFill>
                  <a:schemeClr val="tx1"/>
                </a:solidFill>
              </a:rPr>
              <a:t>present</a:t>
            </a:r>
            <a:r>
              <a:rPr lang="zh-CN" altLang="en-US" sz="2400">
                <a:solidFill>
                  <a:schemeClr val="tx1"/>
                </a:solidFill>
              </a:rPr>
              <a:t>和</a:t>
            </a:r>
            <a:r>
              <a:rPr lang="en-US" altLang="zh-CN" sz="2400" b="1">
                <a:solidFill>
                  <a:schemeClr val="tx1"/>
                </a:solidFill>
              </a:rPr>
              <a:t>enough</a:t>
            </a:r>
            <a:r>
              <a:rPr lang="zh-CN" altLang="en-US" sz="2400">
                <a:solidFill>
                  <a:schemeClr val="tx1"/>
                </a:solidFill>
              </a:rPr>
              <a:t>这两个形容词的特殊用法，详见教材</a:t>
            </a:r>
            <a:r>
              <a:rPr lang="en-US" altLang="zh-CN" sz="2400">
                <a:solidFill>
                  <a:schemeClr val="tx1"/>
                </a:solidFill>
              </a:rPr>
              <a:t>P135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true"/>
      <p:bldP spid="2" grpId="1" animBg="tru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14872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1.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形容词的句法功能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6040" y="854710"/>
            <a:ext cx="11989435" cy="595312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）作定语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514350" lvl="0" indent="-51435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AutoNum type="circleNumDbPlain"/>
            </a:pP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作前置定语</a:t>
            </a:r>
            <a:endParaRPr lang="zh-CN" altLang="en-US" sz="24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AutoNum type="alphaLcParenR" startAt="2"/>
            </a:pPr>
            <a:r>
              <a:rPr lang="zh-CN" altLang="en-US" sz="20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多个形容词和限定词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修饰</a:t>
            </a:r>
            <a:r>
              <a:rPr lang="zh-CN" altLang="en-US" sz="20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同一个名词时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，顺序是：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None/>
            </a:pPr>
            <a:r>
              <a:rPr lang="zh-CN" altLang="en-US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限定词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（冠词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物主代词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指示代词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不定代词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数词等）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一般描绘性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特征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表</a:t>
            </a:r>
            <a:r>
              <a:rPr lang="zh-CN" altLang="en-US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大小、长短、高低、形状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的形容词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表</a:t>
            </a:r>
            <a:r>
              <a:rPr lang="zh-CN" altLang="en-US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年龄</a:t>
            </a:r>
            <a:r>
              <a:rPr lang="en-US" altLang="zh-CN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新旧的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表</a:t>
            </a:r>
            <a:r>
              <a:rPr lang="zh-CN" altLang="en-US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颜色的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表</a:t>
            </a:r>
            <a:r>
              <a:rPr lang="zh-CN" altLang="en-US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国籍、地区、出处、来源的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+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表</a:t>
            </a:r>
            <a:r>
              <a:rPr lang="zh-CN" altLang="en-US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物质、材料的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表</a:t>
            </a:r>
            <a:r>
              <a:rPr lang="zh-CN" altLang="en-US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作用、类别的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形容词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+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名词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 beautiful small new red Italian iron ornamental flower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一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朵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美丽的小的新的红色意大利铁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艺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观赏花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I like this flower </a:t>
            </a:r>
            <a:r>
              <a:rPr lang="en-US" altLang="en-US" sz="20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which is red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.</a:t>
            </a:r>
            <a:endParaRPr lang="en-US" altLang="en-US" sz="20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342900" lvl="0" indent="-34290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A man </a:t>
            </a:r>
            <a:r>
              <a:rPr lang="en-US" altLang="en-US" sz="20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standing there</a:t>
            </a:r>
            <a:r>
              <a:rPr lang="en-US" alt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 is my father.</a:t>
            </a:r>
            <a:endParaRPr lang="en-US" altLang="en-US" sz="20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1621790" y="1388745"/>
            <a:ext cx="857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I like this flower </a:t>
            </a:r>
            <a:r>
              <a:rPr lang="en-US" altLang="zh-CN" sz="2800">
                <a:solidFill>
                  <a:srgbClr val="FF0000"/>
                </a:solidFill>
              </a:rPr>
              <a:t>which is red.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1. 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sym typeface="+mn-ea"/>
              </a:rPr>
              <a:t>形容词的句法功能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8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08330" y="1490980"/>
            <a:ext cx="10970260" cy="524637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80604020202020204" pitchFamily="34" charset="0"/>
            </a:pP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）作定语</a:t>
            </a:r>
            <a:endParaRPr lang="zh-CN" altLang="en-US" sz="28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514350" lvl="0" indent="-51435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ea"/>
              <a:buAutoNum type="circleNumDbPlain"/>
            </a:pPr>
            <a:r>
              <a:rPr lang="zh-CN" altLang="en-US" sz="2400" dirty="0">
                <a:solidFill>
                  <a:srgbClr val="1C46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作前置定语</a:t>
            </a:r>
            <a:endParaRPr lang="zh-CN" altLang="en-US" sz="2400" dirty="0">
              <a:solidFill>
                <a:srgbClr val="1C46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AutoNum type="alphaLcParenR" startAt="2"/>
            </a:pPr>
            <a:r>
              <a:rPr lang="zh-CN" altLang="en-US" sz="27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多个形容词和限定词</a:t>
            </a: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修饰</a:t>
            </a:r>
            <a:r>
              <a:rPr lang="zh-CN" altLang="en-US" sz="2700" dirty="0">
                <a:solidFill>
                  <a:srgbClr val="F37A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同一个名词时</a:t>
            </a: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顺序口诀</a:t>
            </a:r>
            <a:r>
              <a:rPr lang="zh-CN" altLang="en-US" sz="27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：</a:t>
            </a:r>
            <a:endParaRPr lang="zh-CN" altLang="en-US" sz="27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None/>
            </a:pPr>
            <a:endParaRPr lang="zh-CN" altLang="en-US" sz="27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274695" y="3888740"/>
            <a:ext cx="5891530" cy="264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indent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None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None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限定描绘大长高</a:t>
            </a:r>
            <a:endParaRPr lang="zh-CN" altLang="en-US" sz="28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ctr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None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形状年龄和新老</a:t>
            </a:r>
            <a:endParaRPr lang="zh-CN" altLang="en-US" sz="28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ctr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None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颜色国籍出材料</a:t>
            </a:r>
            <a:endParaRPr lang="zh-CN" altLang="en-US" sz="28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ctr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None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Arial" panose="02080604020202020204" pitchFamily="34" charset="0"/>
                <a:ea typeface="微软雅黑" panose="020B0503020204020204" charset="-122"/>
                <a:sym typeface="+mn-ea"/>
              </a:rPr>
              <a:t>作用类别往后靠</a:t>
            </a:r>
            <a:endParaRPr lang="zh-CN" altLang="en-US" sz="28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+mj-lt"/>
              <a:buNone/>
            </a:pPr>
            <a:endParaRPr lang="zh-CN" altLang="en-US" sz="28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Arial" panose="0208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true"/>
      <p:bldP spid="2" grpId="1" animBg="true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91_1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CHIP_GROUPID" val="5fa223bea8fc48be8081c291"/>
  <p:tag name="KSO_WM_CHIP_XID" val="5fa223bea8fc48be8081c292"/>
  <p:tag name="KSO_WM_UNIT_DEC_AREA_ID" val="40461623224044c5aec1d26bf85050d1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b891da8b37349eb9cc69a15cc7d4c32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8d4b8c84e71e40dd8f54d589d95cf065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cc76e11981754138a9e34c129bd85834"/>
  <p:tag name="KSO_WM_UNIT_TEXT_FILL_FORE_SCHEMECOLOR_INDEX_BRIGHTNESS" val="0.15"/>
  <p:tag name="KSO_WM_UNIT_TEXT_FILL_FORE_SCHEMECOLOR_INDEX" val="13"/>
  <p:tag name="KSO_WM_UNIT_TEXT_FILL_TYPE" val="1"/>
  <p:tag name="KSO_WM_TEMPLATE_ASSEMBLE_XID" val="5fa24e1da8fc48be8081eb9d"/>
  <p:tag name="KSO_WM_TEMPLATE_ASSEMBLE_GROUPID" val="5fa223bea8fc48be8081c291"/>
</p:tagLst>
</file>

<file path=ppt/tags/tag100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14191_3*l_h_f*1_1_1"/>
  <p:tag name="KSO_WM_TEMPLATE_CATEGORY" val="custom"/>
  <p:tag name="KSO_WM_TEMPLATE_INDEX" val="20214191"/>
  <p:tag name="KSO_WM_UNIT_LAYERLEVEL" val="1_1_1"/>
  <p:tag name="KSO_WM_TAG_VERSION" val="1.0"/>
  <p:tag name="KSO_WM_CHIP_GROUPID" val="5f7087080ff15d9a40ebdc94"/>
  <p:tag name="KSO_WM_CHIP_XID" val="5f7087080ff15d9a40ebdc96"/>
  <p:tag name="KSO_WM_UNIT_DEC_AREA_ID" val="1c78816faa7e41f0b21c0e49c3b12065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10a9da37641c4c60971aab4268cf86fe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14191_3*l_h_f*1_2_1"/>
  <p:tag name="KSO_WM_TEMPLATE_CATEGORY" val="custom"/>
  <p:tag name="KSO_WM_TEMPLATE_INDEX" val="20214191"/>
  <p:tag name="KSO_WM_UNIT_LAYERLEVEL" val="1_1_1"/>
  <p:tag name="KSO_WM_TAG_VERSION" val="1.0"/>
  <p:tag name="KSO_WM_CHIP_GROUPID" val="5f7087080ff15d9a40ebdc94"/>
  <p:tag name="KSO_WM_CHIP_XID" val="5f7087080ff15d9a40ebdc96"/>
  <p:tag name="KSO_WM_UNIT_DEC_AREA_ID" val="6a6954bdc0974968a3f42b2237481c1c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10a9da37641c4c60971aab4268cf86fe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14191_3*l_h_f*1_3_1"/>
  <p:tag name="KSO_WM_TEMPLATE_CATEGORY" val="custom"/>
  <p:tag name="KSO_WM_TEMPLATE_INDEX" val="20214191"/>
  <p:tag name="KSO_WM_UNIT_LAYERLEVEL" val="1_1_1"/>
  <p:tag name="KSO_WM_TAG_VERSION" val="1.0"/>
  <p:tag name="KSO_WM_CHIP_GROUPID" val="5f7087080ff15d9a40ebdc94"/>
  <p:tag name="KSO_WM_CHIP_XID" val="5f7087080ff15d9a40ebdc96"/>
  <p:tag name="KSO_WM_UNIT_DEC_AREA_ID" val="b4935c20f8d0458a92288ea917bfd5eb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10a9da37641c4c60971aab4268cf86fe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custom20214191_3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SLIDE_SIZE" val="396*384"/>
  <p:tag name="KSO_WM_SLIDE_POSITION" val="122*36"/>
  <p:tag name="KSO_WM_TAG_VERSION" val="1.0"/>
  <p:tag name="KSO_WM_BEAUTIFY_FLAG" val="#wm#"/>
  <p:tag name="KSO_WM_TEMPLATE_CATEGORY" val="custom"/>
  <p:tag name="KSO_WM_TEMPLATE_INDEX" val="20214191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a24e1da8fc48be8081ec75"/>
  <p:tag name="KSO_WM_TEMPLATE_ASSEMBLE_GROUPID" val="5fa223bea8fc48be8081c291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07.xml><?xml version="1.0" encoding="utf-8"?>
<p:tagLst xmlns:p="http://schemas.openxmlformats.org/presentationml/2006/main">
  <p:tag name="KSO_WM_UNIT_TABLE_BEAUTIFY" val="smartTable{0b3dde79-e138-4133-a9a3-f6873a929888}"/>
  <p:tag name="TABLE_EMPHASIZE_COLOR" val="16352824"/>
  <p:tag name="TABLE_SKINIDX" val="3"/>
  <p:tag name="TABLE_COLORIDX" val="7"/>
  <p:tag name="TABLE_COLOR_RGB" val="0x000000*0xFFFFFF*0x212121*0xFFFFFF*0xF98638*0xFFB829*0x37BECC*0x1687A5*0x3A3A47*0xC7DADD"/>
  <p:tag name="TABLE_ENDDRAG_ORIGIN_RECT" val="896*435"/>
  <p:tag name="TABLE_ENDDRAG_RECT" val="34*94*896*435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191_7*i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bd9351f2d69941f48f21bf0d2bf89b77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2},&quot;ReferentInfo&quot;:{&quot;Id&quot;:&quot;8d4b8c84e71e40dd8f54d589d95cf065&quot;,&quot;X&quot;:{&quot;Pos&quot;:0},&quot;Y&quot;:{&quot;Pos&quot;:0}},&quot;whChangeMode&quot;:0}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cc76e11981754138a9e34c129bd85834"/>
  <p:tag name="KSO_WM_UNIT_FILL_FORE_SCHEMECOLOR_INDEX_BRIGHTNESS" val="0"/>
  <p:tag name="KSO_WM_UNIT_FILL_FORE_SCHEMECOLOR_INDEX" val="5"/>
  <p:tag name="KSO_WM_UNIT_FILL_TYPE" val="1"/>
  <p:tag name="KSO_WM_UNIT_VALUE" val="1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844b8e31041e448d8e42fee85626ed7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cfaf84aabc24ba9bc342374b275e83c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7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8d4b8c84e71e40dd8f54d589d95cf065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cc76e11981754138a9e34c129bd85834"/>
  <p:tag name="KSO_WM_UNIT_TEXT_FILL_FORE_SCHEMECOLOR_INDEX_BRIGHTNESS" val="0.15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4191_7*e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PRESET_TEXT" val="PART ONE"/>
  <p:tag name="KSO_WM_UNIT_DEFAULT_FONT" val="14;16;2"/>
  <p:tag name="KSO_WM_UNIT_BLOCK" val="0"/>
  <p:tag name="KSO_WM_UNIT_SM_LIMIT_TYPE" val="0"/>
  <p:tag name="KSO_WM_UNIT_DEC_AREA_ID" val="e41053dfff604fb6a7c90cb1153cdbf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cc76e11981754138a9e34c129bd8583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191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4T14:46:00&quot;,&quot;maxSize&quot;:{&quot;size1&quot;:45.179420414677374},&quot;minSize&quot;:{&quot;size1&quot;:35.879420414677377},&quot;normalSize&quot;:{&quot;size1&quot;:42.479420414677371},&quot;subLayout&quot;:[{&quot;id&quot;:&quot;2020-11-04T14:46:00&quot;,&quot;margin&quot;:{&quot;bottom&quot;:0.1855989396572113,&quot;left&quot;:12.558988571166992,&quot;right&quot;:2.2576775550842285,&quot;top&quot;:5.5572309494018555},&quot;type&quot;:0},{&quot;id&quot;:&quot;2020-11-04T14:46:00&quot;,&quot;maxSize&quot;:{&quot;size1&quot;:38.103212970233017},&quot;minSize&quot;:{&quot;size1&quot;:12.203212970233022},&quot;normalSize&quot;:{&quot;size1&quot;:25.10321297023302},&quot;subLayout&quot;:[{&quot;id&quot;:&quot;2020-11-04T14:46:00&quot;,&quot;margin&quot;:{&quot;bottom&quot;:0.28213408589363098,&quot;left&quot;:12.558988571166992,&quot;right&quot;:2.2576775550842285,&quot;top&quot;:0.17599824070930481},&quot;type&quot;:0},{&quot;id&quot;:&quot;2020-11-04T14:46:00&quot;,&quot;margin&quot;:{&quot;bottom&quot;:4.8904857635498047,&quot;left&quot;:12.558988571166992,&quot;right&quot;:2.2576775550842285,&quot;top&quot;:0.26996314525604248},&quot;type&quot;:0}],&quot;type&quot;:0}],&quot;type&quot;:0}"/>
  <p:tag name="KSO_WM_SLIDE_BK_DARK_LIGHT" val="2"/>
  <p:tag name="KSO_WM_SLIDE_BACKGROUND_TYPE" val="general"/>
  <p:tag name="KSO_WM_SLIDE_SUPPORT_FEATURE_TYPE" val="0"/>
  <p:tag name="KSO_WM_TEMPLATE_ASSEMBLE_XID" val="5fa24e1da8fc48be8081eb9d"/>
  <p:tag name="KSO_WM_TEMPLATE_ASSEMBLE_GROUPID" val="5fa223bea8fc48be8081c291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ee55fb216d304f30a0a1484cc63d6a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e1d33da47b74e03ba353f11fa7557b1"/>
</p:tagLst>
</file>

<file path=ppt/tags/tag120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844b8e31041e448d8e42fee85626ed7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cfaf84aabc24ba9bc342374b275e83c"/>
</p:tagLst>
</file>

<file path=ppt/tags/tag130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15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ee55fb216d304f30a0a1484cc63d6a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e1d33da47b74e03ba353f11fa7557b1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15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15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15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2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3"/>
  <p:tag name="KSO_WM_UNIT_DEC_AREA_ID" val="71438c6f819a46e4a81820bbfce6a786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2dd745ae570a40b5bcea43a7d9cbad4a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15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15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15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8b5b21c1c1324627a7a8164c14c184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58f30c40e504155a8b04d9524d03dc0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15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15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191_7*i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bd9351f2d69941f48f21bf0d2bf89b77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2},&quot;ReferentInfo&quot;:{&quot;Id&quot;:&quot;8d4b8c84e71e40dd8f54d589d95cf065&quot;,&quot;X&quot;:{&quot;Pos&quot;:0},&quot;Y&quot;:{&quot;Pos&quot;:0}},&quot;whChangeMode&quot;:0}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cc76e11981754138a9e34c129bd85834"/>
  <p:tag name="KSO_WM_UNIT_FILL_FORE_SCHEMECOLOR_INDEX_BRIGHTNESS" val="0"/>
  <p:tag name="KSO_WM_UNIT_FILL_FORE_SCHEMECOLOR_INDEX" val="5"/>
  <p:tag name="KSO_WM_UNIT_FILL_TYPE" val="1"/>
  <p:tag name="KSO_WM_UNIT_VALUE" val="19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7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8d4b8c84e71e40dd8f54d589d95cf065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cc76e11981754138a9e34c129bd85834"/>
  <p:tag name="KSO_WM_UNIT_TEXT_FILL_FORE_SCHEMECOLOR_INDEX_BRIGHTNESS" val="0.15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4191_7*e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PRESET_TEXT" val="PART ONE"/>
  <p:tag name="KSO_WM_UNIT_DEFAULT_FONT" val="14;16;2"/>
  <p:tag name="KSO_WM_UNIT_BLOCK" val="0"/>
  <p:tag name="KSO_WM_UNIT_SM_LIMIT_TYPE" val="0"/>
  <p:tag name="KSO_WM_UNIT_DEC_AREA_ID" val="e41053dfff604fb6a7c90cb1153cdbf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cc76e11981754138a9e34c129bd8583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844b8e31041e448d8e42fee85626ed7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cfaf84aabc24ba9bc342374b275e83c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191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4T14:46:00&quot;,&quot;maxSize&quot;:{&quot;size1&quot;:45.179420414677374},&quot;minSize&quot;:{&quot;size1&quot;:35.879420414677377},&quot;normalSize&quot;:{&quot;size1&quot;:42.479420414677371},&quot;subLayout&quot;:[{&quot;id&quot;:&quot;2020-11-04T14:46:00&quot;,&quot;margin&quot;:{&quot;bottom&quot;:0.1855989396572113,&quot;left&quot;:12.558988571166992,&quot;right&quot;:2.2576775550842285,&quot;top&quot;:5.5572309494018555},&quot;type&quot;:0},{&quot;id&quot;:&quot;2020-11-04T14:46:00&quot;,&quot;maxSize&quot;:{&quot;size1&quot;:38.103212970233017},&quot;minSize&quot;:{&quot;size1&quot;:12.203212970233022},&quot;normalSize&quot;:{&quot;size1&quot;:25.10321297023302},&quot;subLayout&quot;:[{&quot;id&quot;:&quot;2020-11-04T14:46:00&quot;,&quot;margin&quot;:{&quot;bottom&quot;:0.28213408589363098,&quot;left&quot;:12.558988571166992,&quot;right&quot;:2.2576775550842285,&quot;top&quot;:0.17599824070930481},&quot;type&quot;:0},{&quot;id&quot;:&quot;2020-11-04T14:46:00&quot;,&quot;margin&quot;:{&quot;bottom&quot;:4.8904857635498047,&quot;left&quot;:12.558988571166992,&quot;right&quot;:2.2576775550842285,&quot;top&quot;:0.26996314525604248},&quot;type&quot;:0}],&quot;type&quot;:0}],&quot;type&quot;:0}"/>
  <p:tag name="KSO_WM_SLIDE_BK_DARK_LIGHT" val="2"/>
  <p:tag name="KSO_WM_SLIDE_BACKGROUND_TYPE" val="general"/>
  <p:tag name="KSO_WM_SLIDE_SUPPORT_FEATURE_TYPE" val="0"/>
  <p:tag name="KSO_WM_TEMPLATE_ASSEMBLE_XID" val="5fa24e1da8fc48be8081eb9d"/>
  <p:tag name="KSO_WM_TEMPLATE_ASSEMBLE_GROUPID" val="5fa223bea8fc48be8081c291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ee55fb216d304f30a0a1484cc63d6a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e1d33da47b74e03ba353f11fa7557b1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191_7*i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bd9351f2d69941f48f21bf0d2bf89b77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2},&quot;ReferentInfo&quot;:{&quot;Id&quot;:&quot;8d4b8c84e71e40dd8f54d589d95cf065&quot;,&quot;X&quot;:{&quot;Pos&quot;:0},&quot;Y&quot;:{&quot;Pos&quot;:0}},&quot;whChangeMode&quot;:0}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cc76e11981754138a9e34c129bd85834"/>
  <p:tag name="KSO_WM_UNIT_FILL_FORE_SCHEMECOLOR_INDEX_BRIGHTNESS" val="0"/>
  <p:tag name="KSO_WM_UNIT_FILL_FORE_SCHEMECOLOR_INDEX" val="5"/>
  <p:tag name="KSO_WM_UNIT_FILL_TYPE" val="1"/>
  <p:tag name="KSO_WM_UNIT_VALUE" val="19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7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8d4b8c84e71e40dd8f54d589d95cf065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cc76e11981754138a9e34c129bd85834"/>
  <p:tag name="KSO_WM_UNIT_TEXT_FILL_FORE_SCHEMECOLOR_INDEX_BRIGHTNESS" val="0.15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4191_7*e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PRESET_TEXT" val="PART ONE"/>
  <p:tag name="KSO_WM_UNIT_DEFAULT_FONT" val="14;16;2"/>
  <p:tag name="KSO_WM_UNIT_BLOCK" val="0"/>
  <p:tag name="KSO_WM_UNIT_SM_LIMIT_TYPE" val="0"/>
  <p:tag name="KSO_WM_UNIT_DEC_AREA_ID" val="e41053dfff604fb6a7c90cb1153cdbf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cc76e11981754138a9e34c129bd8583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14191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1-04T14:46:00&quot;,&quot;maxSize&quot;:{&quot;size1&quot;:45.179420414677374},&quot;minSize&quot;:{&quot;size1&quot;:35.879420414677377},&quot;normalSize&quot;:{&quot;size1&quot;:42.479420414677371},&quot;subLayout&quot;:[{&quot;id&quot;:&quot;2020-11-04T14:46:00&quot;,&quot;margin&quot;:{&quot;bottom&quot;:0.1855989396572113,&quot;left&quot;:12.558988571166992,&quot;right&quot;:2.2576775550842285,&quot;top&quot;:5.5572309494018555},&quot;type&quot;:0},{&quot;id&quot;:&quot;2020-11-04T14:46:00&quot;,&quot;maxSize&quot;:{&quot;size1&quot;:38.103212970233017},&quot;minSize&quot;:{&quot;size1&quot;:12.203212970233022},&quot;normalSize&quot;:{&quot;size1&quot;:25.10321297023302},&quot;subLayout&quot;:[{&quot;id&quot;:&quot;2020-11-04T14:46:00&quot;,&quot;margin&quot;:{&quot;bottom&quot;:0.28213408589363098,&quot;left&quot;:12.558988571166992,&quot;right&quot;:2.2576775550842285,&quot;top&quot;:0.17599824070930481},&quot;type&quot;:0},{&quot;id&quot;:&quot;2020-11-04T14:46:00&quot;,&quot;margin&quot;:{&quot;bottom&quot;:4.8904857635498047,&quot;left&quot;:12.558988571166992,&quot;right&quot;:2.2576775550842285,&quot;top&quot;:0.26996314525604248},&quot;type&quot;:0}],&quot;type&quot;:0}],&quot;type&quot;:0}"/>
  <p:tag name="KSO_WM_SLIDE_BK_DARK_LIGHT" val="2"/>
  <p:tag name="KSO_WM_SLIDE_BACKGROUND_TYPE" val="general"/>
  <p:tag name="KSO_WM_SLIDE_SUPPORT_FEATURE_TYPE" val="0"/>
  <p:tag name="KSO_WM_TEMPLATE_ASSEMBLE_XID" val="5fa24e1da8fc48be8081eb9d"/>
  <p:tag name="KSO_WM_TEMPLATE_ASSEMBLE_GROUPID" val="5fa223bea8fc48be8081c291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15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844b8e31041e448d8e42fee85626ed7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cfaf84aabc24ba9bc342374b275e83c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2.xml><?xml version="1.0" encoding="utf-8"?>
<p:tagLst xmlns:p="http://schemas.openxmlformats.org/presentationml/2006/main">
  <p:tag name="KSO_WM_UNIT_DEFAULT_FONT" val="18;28;2"/>
  <p:tag name="KSO_WM_UNIT_BLOCK" val="0"/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91_1*b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0cc06f746fd64722af40689d6eaa981d"/>
  <p:tag name="KSO_WM_CHIP_FILLAREA_FILL_RULE" val="{&quot;fill_align&quot;:&quot;cm&quot;,&quot;fill_mode&quot;:&quot;adaptive&quot;,&quot;sacle_strategy&quot;:&quot;smart&quot;}"/>
  <p:tag name="KSO_WM_ASSEMBLE_CHIP_INDEX" val="58c621a53e884696a2386d3a611d67bc"/>
  <p:tag name="KSO_WM_UNIT_TEXT_FILL_FORE_SCHEMECOLOR_INDEX_BRIGHTNESS" val="0.35"/>
  <p:tag name="KSO_WM_UNIT_TEXT_FILL_FORE_SCHEMECOLOR_INDEX" val="13"/>
  <p:tag name="KSO_WM_UNIT_TEXT_FILL_TYPE" val="1"/>
  <p:tag name="KSO_WM_TEMPLATE_ASSEMBLE_XID" val="5fa24e1da8fc48be8081ebbd"/>
  <p:tag name="KSO_WM_TEMPLATE_ASSEMBLE_GROUPID" val="5fa223bea8fc48be8081c29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ee55fb216d304f30a0a1484cc63d6a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e1d33da47b74e03ba353f11fa7557b1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844b8e31041e448d8e42fee85626ed7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cfaf84aabc24ba9bc342374b275e83c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ee55fb216d304f30a0a1484cc63d6a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e1d33da47b74e03ba353f11fa7557b1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正如我们都希望改变世界，希望给人带去光明，但更多时候只需播下一颗种子，自然有微光照拂，雨露滋养。恰如其分的表达观点，往往可以事半功倍。"/>
  <p:tag name="KSO_WM_UNIT_NOCLEAR" val="0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ID" val="custom20214191_11*f*1"/>
  <p:tag name="KSO_WM_TEMPLATE_CATEGORY" val="custom"/>
  <p:tag name="KSO_WM_TEMPLATE_INDEX" val="20214191"/>
  <p:tag name="KSO_WM_UNIT_LAYERLEVEL" val="1"/>
  <p:tag name="KSO_WM_TAG_VERSION" val="1.0"/>
  <p:tag name="KSO_WM_UNIT_TEXT_FILL_FORE_SCHEMECOLOR_INDEX_BRIGHTNESS" val="0.35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SLIDE_ID" val="custom20214191_1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1"/>
  <p:tag name="KSO_WM_SLIDE_SIZE" val="883*444"/>
  <p:tag name="KSO_WM_SLIDE_POSITION" val="47*47"/>
  <p:tag name="KSO_WM_TAG_VERSION" val="1.0"/>
  <p:tag name="KSO_WM_SLIDE_LAYOUT" val="a_f"/>
  <p:tag name="KSO_WM_SLIDE_LAYOUT_CNT" val="1_1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91_53*b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8434c57b96584609868dd834d9ce81f3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32b1359c2128466ba4dd3e88e23d8eae"/>
  <p:tag name="KSO_WM_UNIT_TEXT_FILL_FORE_SCHEMECOLOR_INDEX_BRIGHTNESS" val="0.3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53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754226c04ef5492f9ca3de79d7def55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32b1359c2128466ba4dd3e88e23d8eae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14191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191_53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53"/>
  <p:tag name="KSO_WM_SLIDE_SIZE" val="700*380"/>
  <p:tag name="KSO_WM_SLIDE_POSITION" val="130*7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11-04T14:48:07&quot;,&quot;maxSize&quot;:{&quot;size1&quot;:51.782079286928536},&quot;minSize&quot;:{&quot;size1&quot;:33.582079286928533},&quot;normalSize&quot;:{&quot;size1&quot;:41.582079286928533},&quot;subLayout&quot;:[{&quot;id&quot;:&quot;2020-11-04T14:48:07&quot;,&quot;margin&quot;:{&quot;bottom&quot;:0.20371513068675995,&quot;left&quot;:4.5896391868591309,&quot;right&quot;:4.5824065208435059,&quot;top&quot;:4.5836849212646484},&quot;type&quot;:0},{&quot;id&quot;:&quot;2020-11-04T14:48:07&quot;,&quot;margin&quot;:{&quot;bottom&quot;:4.5836896896362305,&quot;left&quot;:4.5896391868591309,&quot;right&quot;:4.5824065208435059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a24e1da8fc48be8081ebe1"/>
  <p:tag name="KSO_WM_TEMPLATE_ASSEMBLE_GROUPID" val="5fa223bea8fc48be8081c29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91_1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CHIP_GROUPID" val="5fa223bea8fc48be8081c291"/>
  <p:tag name="KSO_WM_CHIP_XID" val="5fa223bea8fc48be8081c292"/>
  <p:tag name="KSO_WM_UNIT_DEC_AREA_ID" val="40461623224044c5aec1d26bf85050d1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b891da8b37349eb9cc69a15cc7d4c32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91_1*b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8434c57b96584609868dd834d9ce81f3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32b1359c2128466ba4dd3e88e23d8eae"/>
  <p:tag name="KSO_WM_UNIT_TEXT_FILL_FORE_SCHEMECOLOR_INDEX_BRIGHTNESS" val="0.35"/>
  <p:tag name="KSO_WM_UNIT_TEXT_FILL_FORE_SCHEMECOLOR_INDEX" val="13"/>
  <p:tag name="KSO_WM_UNIT_TEXT_FILL_TYPE" val="1"/>
  <p:tag name="KSO_WM_TEMPLATE_ASSEMBLE_XID" val="5fa24e1da8fc48be8081ebe1"/>
  <p:tag name="KSO_WM_TEMPLATE_ASSEMBLE_GROUPID" val="5fa223bea8fc48be8081c291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754226c04ef5492f9ca3de79d7def55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32b1359c2128466ba4dd3e88e23d8eae"/>
  <p:tag name="KSO_WM_UNIT_TEXT_FILL_FORE_SCHEMECOLOR_INDEX_BRIGHTNESS" val="0.15"/>
  <p:tag name="KSO_WM_UNIT_TEXT_FILL_FORE_SCHEMECOLOR_INDEX" val="13"/>
  <p:tag name="KSO_WM_UNIT_TEXT_FILL_TYPE" val="1"/>
  <p:tag name="KSO_WM_TEMPLATE_ASSEMBLE_XID" val="5fa24e1da8fc48be8081ebe1"/>
  <p:tag name="KSO_WM_TEMPLATE_ASSEMBLE_GROUPID" val="5fa223bea8fc48be8081c29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844b8e31041e448d8e42fee85626ed7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cfaf84aabc24ba9bc342374b275e83c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ee55fb216d304f30a0a1484cc63d6a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e1d33da47b74e03ba353f11fa7557b1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DEFAULT_FONT" val="60;74;4"/>
  <p:tag name="KSO_WM_UNIT_BLOCK" val="0"/>
  <p:tag name="KSO_WM_UNIT_ISCONTENTSTITLE" val="0"/>
  <p:tag name="KSO_WM_UNIT_ISNUMDGMTITLE" val="0"/>
  <p:tag name="KSO_WM_UNIT_PRESET_TEXT" val="大数据产品发布会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e85c91b57efd4b9d95e5e764a85347fb"/>
  <p:tag name="KSO_WM_CHIP_FILLAREA_FILL_RULE" val="{&quot;fill_align&quot;:&quot;cm&quot;,&quot;fill_mode&quot;:&quot;adaptive&quot;,&quot;sacle_strategy&quot;:&quot;smart&quot;}"/>
  <p:tag name="KSO_WM_ASSEMBLE_CHIP_INDEX" val="58c621a53e884696a2386d3a611d67bc"/>
  <p:tag name="KSO_WM_UNIT_TEXT_FILL_FORE_SCHEMECOLOR_INDEX_BRIGHTNESS" val="0.15"/>
  <p:tag name="KSO_WM_UNIT_TEXT_FILL_FORE_SCHEMECOLOR_INDEX" val="13"/>
  <p:tag name="KSO_WM_UNIT_TEXT_FILL_TYPE" val="1"/>
  <p:tag name="KSO_WM_TEMPLATE_ASSEMBLE_XID" val="5fa24e1da8fc48be8081ebbd"/>
  <p:tag name="KSO_WM_TEMPLATE_ASSEMBLE_GROUPID" val="5fa223bea8fc48be8081c291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5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223bea8fc48be8081c291"/>
  <p:tag name="KSO_WM_CHIP_XID" val="5fa223bea8fc48be8081c296"/>
  <p:tag name="KSO_WM_UNIT_DEC_AREA_ID" val="66dba746736e49028e31a6f0aca7cae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84d7baacf484f81b74d496152ea6ba3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6c275756f56c42d0826593113851499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e304ca9cd654544b15b2e7928a2bdd7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3480b30e696541c2800a0cd288d48be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5f55fb0cf8246f09686c934cd7da437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844b8e31041e448d8e42fee85626ed7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cfaf84aabc24ba9bc342374b275e83c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5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223bea8fc48be8081c291"/>
  <p:tag name="KSO_WM_CHIP_XID" val="5fa223bea8fc48be8081c296"/>
  <p:tag name="KSO_WM_UNIT_DEC_AREA_ID" val="aa7f647a394f423eb5dcd65b78ab049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1d2b46311f74ba8b3793cc8a942563b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7988799298164bf4b03baedc56d8e8a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b3fa1b51c214d2e988ff131b7de1d73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569b6a306e6e4257a251dfac3ab53d4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5c43b13a9a24761a18054794e624e87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5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223bea8fc48be8081c291"/>
  <p:tag name="KSO_WM_CHIP_XID" val="5fa223bea8fc48be8081c296"/>
  <p:tag name="KSO_WM_UNIT_DEC_AREA_ID" val="75d63b4eb478470f973b5ef743d601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e0c043878aa4f40aa87381330712b3f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ee55fb216d304f30a0a1484cc63d6a0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e1d33da47b74e03ba353f11fa7557b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2987920b2c5f4ba38e76b465ec3a022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e7a785484c640a1bb86e5e021e39fd1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a4e59b29a3e340f089712883991701e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a85ed380f0c4f3fa4c04f84249ec9c7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5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223bea8fc48be8081c291"/>
  <p:tag name="KSO_WM_CHIP_XID" val="5fa223bea8fc48be8081c296"/>
  <p:tag name="KSO_WM_UNIT_DEC_AREA_ID" val="646c948c6c204d2c90225430f56aaf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58d342968864b82949e9a73480dfe61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3e9ccd987e304b888cdf02abc246c48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2421c6d6144440d9f0187e15c53394e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2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3"/>
  <p:tag name="KSO_WM_UNIT_DEC_AREA_ID" val="c3994a8d21c54b20afe84b6e9e327074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81efffbaf9fa4667ab2ebb4ef6a7878b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357a388be9e74ec4b91bd425de8968a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04f5b18a1304a11a823e0472759cc13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5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223bea8fc48be8081c291"/>
  <p:tag name="KSO_WM_CHIP_XID" val="5fa223bea8fc48be8081c296"/>
  <p:tag name="KSO_WM_UNIT_DEC_AREA_ID" val="5c6820af5829411682ac0c7479620fe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a6fa42902df4b4d896cb715df422ee5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31574e5aa13b4f9e98a1b2edf782911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c8f0e1d2f24bf6a617ded2ba62b412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81600736fbfd4a148af597e1e24d491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b4d906fa02041b7aff65c63b929d88a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78f0ef8cb8ed4073960110375466cda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298284c5ee410e9eddabf143a6e739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5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223bea8fc48be8081c291"/>
  <p:tag name="KSO_WM_CHIP_XID" val="5fa223bea8fc48be8081c296"/>
  <p:tag name="KSO_WM_UNIT_DEC_AREA_ID" val="946a63539404428a9ab1ad67826bbce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750b2ab9f449d697a9ff48d5e563e9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3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4"/>
  <p:tag name="KSO_WM_UNIT_DEC_AREA_ID" val="8f1a915bcfb649649d458172176eb9b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a16a205d104e93a9528ee73f169804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f5170c1c84cc4fe4b936079915b4f5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8bf26c71d5e4ac9b6596ff99daefdb5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4191_4*i*1"/>
  <p:tag name="KSO_WM_TEMPLATE_CATEGORY" val="chip"/>
  <p:tag name="KSO_WM_TEMPLATE_INDEX" val="20214191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223bea8fc48be8081c291"/>
  <p:tag name="KSO_WM_CHIP_XID" val="5fa223bea8fc48be8081c295"/>
  <p:tag name="KSO_WM_UNIT_DEC_AREA_ID" val="45e8c83607ef482b9ea19e1bcf6546d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ec7acb586114dd19b8245926b2cfbe2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14191"/>
</p:tagLst>
</file>

<file path=ppt/tags/tag87.xml><?xml version="1.0" encoding="utf-8"?>
<p:tagLst xmlns:p="http://schemas.openxmlformats.org/presentationml/2006/main">
  <p:tag name="KSO_WM_TEMPLATE_CATEGORY" val="custom"/>
  <p:tag name="KSO_WM_TEMPLATE_INDEX" val="20214191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91"/>
</p:tagLst>
</file>

<file path=ppt/tags/tag89.xml><?xml version="1.0" encoding="utf-8"?>
<p:tagLst xmlns:p="http://schemas.openxmlformats.org/presentationml/2006/main">
  <p:tag name="KSO_WM_UNIT_DEFAULT_FONT" val="18;28;2"/>
  <p:tag name="KSO_WM_UNIT_BLOCK" val="0"/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91_1*b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0cc06f746fd64722af40689d6eaa981d"/>
  <p:tag name="KSO_WM_CHIP_FILLAREA_FILL_RULE" val="{&quot;fill_align&quot;:&quot;cm&quot;,&quot;fill_mode&quot;:&quot;adaptive&quot;,&quot;sacle_strategy&quot;:&quot;smart&quot;}"/>
  <p:tag name="KSO_WM_ASSEMBLE_CHIP_INDEX" val="58c621a53e884696a2386d3a611d67bc"/>
  <p:tag name="KSO_WM_UNIT_TEXT_FILL_FORE_SCHEMECOLOR_INDEX_BRIGHTNESS" val="0.35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91_1*b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8e8a246b2d644a03b9b5260d314ef79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cc76e11981754138a9e34c129bd85834"/>
  <p:tag name="KSO_WM_UNIT_TEXT_FILL_FORE_SCHEMECOLOR_INDEX_BRIGHTNESS" val="0.35"/>
  <p:tag name="KSO_WM_UNIT_TEXT_FILL_FORE_SCHEMECOLOR_INDEX" val="13"/>
  <p:tag name="KSO_WM_UNIT_TEXT_FILL_TYPE" val="1"/>
  <p:tag name="KSO_WM_TEMPLATE_ASSEMBLE_XID" val="5fa24e1da8fc48be8081eb9d"/>
  <p:tag name="KSO_WM_TEMPLATE_ASSEMBLE_GROUPID" val="5fa223bea8fc48be8081c291"/>
</p:tagLst>
</file>

<file path=ppt/tags/tag90.xml><?xml version="1.0" encoding="utf-8"?>
<p:tagLst xmlns:p="http://schemas.openxmlformats.org/presentationml/2006/main">
  <p:tag name="KSO_WM_UNIT_DEFAULT_FONT" val="60;74;4"/>
  <p:tag name="KSO_WM_UNIT_BLOCK" val="0"/>
  <p:tag name="KSO_WM_UNIT_ISCONTENTSTITLE" val="0"/>
  <p:tag name="KSO_WM_UNIT_ISNUMDGMTITLE" val="0"/>
  <p:tag name="KSO_WM_UNIT_PRESET_TEXT" val="大数据产品发布会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1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CHIP_GROUPID" val="5ebd04330ac41c4a0a525403"/>
  <p:tag name="KSO_WM_CHIP_XID" val="5ebd04330ac41c4a0a525404"/>
  <p:tag name="KSO_WM_UNIT_DEC_AREA_ID" val="e85c91b57efd4b9d95e5e764a85347fb"/>
  <p:tag name="KSO_WM_CHIP_FILLAREA_FILL_RULE" val="{&quot;fill_align&quot;:&quot;cm&quot;,&quot;fill_mode&quot;:&quot;adaptive&quot;,&quot;sacle_strategy&quot;:&quot;smart&quot;}"/>
  <p:tag name="KSO_WM_ASSEMBLE_CHIP_INDEX" val="58c621a53e884696a2386d3a611d67bc"/>
  <p:tag name="KSO_WM_UNIT_TEXT_FILL_FORE_SCHEMECOLOR_INDEX_BRIGHTNESS" val="0.15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4191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14191"/>
  <p:tag name="KSO_WM_SLIDE_LAYOUT" val="a_b"/>
  <p:tag name="KSO_WM_SLIDE_LAYOUT_CNT" val="1_1"/>
  <p:tag name="KSO_WM_CHIP_GROUPID" val="5ebf6661ddc3daf3fef3f760"/>
  <p:tag name="KSO_WM_SLIDE_LAYOUT_INFO" val="{&quot;id&quot;:&quot;2020-11-04T14:47:07&quot;,&quot;maxSize&quot;:{&quot;size1&quot;:57.413352005570012},&quot;minSize&quot;:{&quot;size1&quot;:37.913352005570019},&quot;normalSize&quot;:{&quot;size1&quot;:49.51335200557002},&quot;subLayout&quot;:[{&quot;id&quot;:&quot;2020-11-04T14:47:07&quot;,&quot;margin&quot;:{&quot;bottom&quot;:0.15363384783267975,&quot;left&quot;:4.5896391868591309,&quot;right&quot;:4.5824065208435059,&quot;top&quot;:6.188326358795166},&quot;type&quot;:0},{&quot;id&quot;:&quot;2020-11-04T14:47:07&quot;,&quot;margin&quot;:{&quot;bottom&quot;:6.188331127166748,&quot;left&quot;:4.5896391868591309,&quot;right&quot;:4.5824065208435059,&quot;top&quot;:0.21678297221660614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a24e1da8fc48be8081ebbd"/>
  <p:tag name="KSO_WM_TEMPLATE_ASSEMBLE_GROUPID" val="5fa223bea8fc48be8081c291"/>
  <p:tag name="KSO_WM_TEMPLATE_THUMBS_INDEX" val="1、2、3、4、7、53"/>
</p:tagLst>
</file>

<file path=ppt/tags/tag92.xml><?xml version="1.0" encoding="utf-8"?>
<p:tagLst xmlns:p="http://schemas.openxmlformats.org/presentationml/2006/main">
  <p:tag name="KSO_WM_UNIT_COLOR_SCHEME_SHAPE_ID" val="20"/>
  <p:tag name="KSO_WM_UNIT_COLOR_SCHEME_PARENT_PAGE" val="0_4"/>
  <p:tag name="KSO_WM_UNIT_ISCONTENTSTITLE" val="1"/>
  <p:tag name="KSO_WM_UNIT_PRESET_TEXT" val="目录/CONTENTS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91_3*a*1"/>
  <p:tag name="KSO_WM_TEMPLATE_CATEGORY" val="custom"/>
  <p:tag name="KSO_WM_TEMPLATE_INDEX" val="20214191"/>
  <p:tag name="KSO_WM_UNIT_LAYERLEVEL" val="1"/>
  <p:tag name="KSO_WM_TAG_VERSION" val="1.0"/>
  <p:tag name="KSO_WM_BEAUTIFY_FLAG" val="#wm#"/>
  <p:tag name="KSO_WM_UNIT_ISNUMDGMTITLE" val="0"/>
  <p:tag name="KSO_WM_CHIP_GROUPID" val="5ec7aebb8193540dcf6eab75"/>
  <p:tag name="KSO_WM_CHIP_XID" val="5ec7aebb8193540dcf6eab76"/>
  <p:tag name="KSO_WM_UNIT_DEC_AREA_ID" val="c21a2431fd95432380d38a8427e38df1"/>
  <p:tag name="KSO_WM_UNIT_DECORATE_INFO" val=""/>
  <p:tag name="KSO_WM_UNIT_SM_LIMIT_TYPE" val=""/>
  <p:tag name="KSO_WM_CHIP_FILLAREA_FILL_RULE" val="{&quot;fill_align&quot;:&quot;cm&quot;,&quot;fill_mode&quot;:&quot;adaptive&quot;,&quot;sacle_strategy&quot;:&quot;smart&quot;}"/>
  <p:tag name="KSO_WM_ASSEMBLE_CHIP_INDEX" val="0af100d146234e64892a3d5b08002e40"/>
  <p:tag name="KSO_WM_UNIT_TEXT_FILL_FORE_SCHEMECOLOR_INDEX_BRIGHTNESS" val="0"/>
  <p:tag name="KSO_WM_UNIT_TEXT_FILL_FORE_SCHEMECOLOR_INDEX" val="5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214191_3*l_i*1_1"/>
  <p:tag name="KSO_WM_TEMPLATE_CATEGORY" val="custom"/>
  <p:tag name="KSO_WM_TEMPLATE_INDEX" val="20214191"/>
  <p:tag name="KSO_WM_UNIT_LAYERLEVEL" val="1_1"/>
  <p:tag name="KSO_WM_TAG_VERSION" val="1.0"/>
  <p:tag name="KSO_WM_BEAUTIFY_FLAG" val="#wm#"/>
  <p:tag name="KSO_WM_CHIP_GROUPID" val="5f7087080ff15d9a40ebdc94"/>
  <p:tag name="KSO_WM_CHIP_XID" val="5f7087080ff15d9a40ebdc96"/>
  <p:tag name="KSO_WM_UNIT_DEC_AREA_ID" val="d380dd32d0d5459cb64797e354e6080e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10a9da37641c4c60971aab4268cf86fe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14191_3*l_h_i*1_1_1"/>
  <p:tag name="KSO_WM_TEMPLATE_CATEGORY" val="custom"/>
  <p:tag name="KSO_WM_TEMPLATE_INDEX" val="20214191"/>
  <p:tag name="KSO_WM_UNIT_LAYERLEVEL" val="1_1_1"/>
  <p:tag name="KSO_WM_TAG_VERSION" val="1.0"/>
  <p:tag name="KSO_WM_BEAUTIFY_FLAG" val="#wm#"/>
  <p:tag name="KSO_WM_CHIP_GROUPID" val="5f7087080ff15d9a40ebdc94"/>
  <p:tag name="KSO_WM_CHIP_XID" val="5f7087080ff15d9a40ebdc96"/>
  <p:tag name="KSO_WM_UNIT_DEC_AREA_ID" val="91bfb71c0bdd4e6f9e91939ac53e6bd6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10a9da37641c4c60971aab4268cf86f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14191_3*l_h_i*1_2_1"/>
  <p:tag name="KSO_WM_TEMPLATE_CATEGORY" val="custom"/>
  <p:tag name="KSO_WM_TEMPLATE_INDEX" val="20214191"/>
  <p:tag name="KSO_WM_UNIT_LAYERLEVEL" val="1_1_1"/>
  <p:tag name="KSO_WM_TAG_VERSION" val="1.0"/>
  <p:tag name="KSO_WM_BEAUTIFY_FLAG" val="#wm#"/>
  <p:tag name="KSO_WM_CHIP_GROUPID" val="5f7087080ff15d9a40ebdc94"/>
  <p:tag name="KSO_WM_CHIP_XID" val="5f7087080ff15d9a40ebdc96"/>
  <p:tag name="KSO_WM_UNIT_DEC_AREA_ID" val="7dc2fd36eafb46adbb87f852c746c421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10a9da37641c4c60971aab4268cf86f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14191_3*l_h_i*1_3_1"/>
  <p:tag name="KSO_WM_TEMPLATE_CATEGORY" val="custom"/>
  <p:tag name="KSO_WM_TEMPLATE_INDEX" val="20214191"/>
  <p:tag name="KSO_WM_UNIT_LAYERLEVEL" val="1_1_1"/>
  <p:tag name="KSO_WM_TAG_VERSION" val="1.0"/>
  <p:tag name="KSO_WM_BEAUTIFY_FLAG" val="#wm#"/>
  <p:tag name="KSO_WM_CHIP_GROUPID" val="5f7087080ff15d9a40ebdc94"/>
  <p:tag name="KSO_WM_CHIP_XID" val="5f7087080ff15d9a40ebdc96"/>
  <p:tag name="KSO_WM_UNIT_DEC_AREA_ID" val="0a5fdfbe1c7d43378c86233279c15725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10a9da37641c4c60971aab4268cf86f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14191_3*l_h_i*1_1_2"/>
  <p:tag name="KSO_WM_TEMPLATE_CATEGORY" val="custom"/>
  <p:tag name="KSO_WM_TEMPLATE_INDEX" val="20214191"/>
  <p:tag name="KSO_WM_UNIT_LAYERLEVEL" val="1_1_1"/>
  <p:tag name="KSO_WM_TAG_VERSION" val="1.0"/>
  <p:tag name="KSO_WM_BEAUTIFY_FLAG" val="#wm#"/>
  <p:tag name="KSO_WM_CHIP_GROUPID" val="5f7087080ff15d9a40ebdc94"/>
  <p:tag name="KSO_WM_CHIP_XID" val="5f7087080ff15d9a40ebdc96"/>
  <p:tag name="KSO_WM_UNIT_DEC_AREA_ID" val="7970e467298645cfba6792599e435f0c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10a9da37641c4c60971aab4268cf86fe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14191_3*l_h_i*1_2_2"/>
  <p:tag name="KSO_WM_TEMPLATE_CATEGORY" val="custom"/>
  <p:tag name="KSO_WM_TEMPLATE_INDEX" val="20214191"/>
  <p:tag name="KSO_WM_UNIT_LAYERLEVEL" val="1_1_1"/>
  <p:tag name="KSO_WM_TAG_VERSION" val="1.0"/>
  <p:tag name="KSO_WM_BEAUTIFY_FLAG" val="#wm#"/>
  <p:tag name="KSO_WM_CHIP_GROUPID" val="5f7087080ff15d9a40ebdc94"/>
  <p:tag name="KSO_WM_CHIP_XID" val="5f7087080ff15d9a40ebdc96"/>
  <p:tag name="KSO_WM_UNIT_DEC_AREA_ID" val="2b5f06315895451fb7b133a86f35d41a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10a9da37641c4c60971aab4268cf86fe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14191_3*l_h_i*1_3_2"/>
  <p:tag name="KSO_WM_TEMPLATE_CATEGORY" val="custom"/>
  <p:tag name="KSO_WM_TEMPLATE_INDEX" val="20214191"/>
  <p:tag name="KSO_WM_UNIT_LAYERLEVEL" val="1_1_1"/>
  <p:tag name="KSO_WM_TAG_VERSION" val="1.0"/>
  <p:tag name="KSO_WM_BEAUTIFY_FLAG" val="#wm#"/>
  <p:tag name="KSO_WM_CHIP_GROUPID" val="5f7087080ff15d9a40ebdc94"/>
  <p:tag name="KSO_WM_CHIP_XID" val="5f7087080ff15d9a40ebdc96"/>
  <p:tag name="KSO_WM_UNIT_DEC_AREA_ID" val="e272077e98c9460da314c740deb01ee4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10a9da37641c4c60971aab4268cf86fe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E4792B"/>
      </a:accent1>
      <a:accent2>
        <a:srgbClr val="B4932D"/>
      </a:accent2>
      <a:accent3>
        <a:srgbClr val="84AC3D"/>
      </a:accent3>
      <a:accent4>
        <a:srgbClr val="5BC35D"/>
      </a:accent4>
      <a:accent5>
        <a:srgbClr val="3BD58F"/>
      </a:accent5>
      <a:accent6>
        <a:srgbClr val="2AE3D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12455</Words>
  <Application>WPS 演示</Application>
  <PresentationFormat>宽屏</PresentationFormat>
  <Paragraphs>620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84" baseType="lpstr">
      <vt:lpstr>Arial</vt:lpstr>
      <vt:lpstr>宋体</vt:lpstr>
      <vt:lpstr>Wingdings</vt:lpstr>
      <vt:lpstr>Nimbus Roman No9 L</vt:lpstr>
      <vt:lpstr>微软雅黑</vt:lpstr>
      <vt:lpstr>黑体</vt:lpstr>
      <vt:lpstr>汉仪旗黑-85S</vt:lpstr>
      <vt:lpstr>方正黑体_GBK</vt:lpstr>
      <vt:lpstr>Times New Roman</vt:lpstr>
      <vt:lpstr>方正书宋_GBK</vt:lpstr>
      <vt:lpstr>Wingdings</vt:lpstr>
      <vt:lpstr>Comic Sans MS</vt:lpstr>
      <vt:lpstr>方正宋体S-超大字符集(SIP)</vt:lpstr>
      <vt:lpstr>DotumChe</vt:lpstr>
      <vt:lpstr>Verdana</vt:lpstr>
      <vt:lpstr>宋体</vt:lpstr>
      <vt:lpstr>Arial Unicode MS</vt:lpstr>
      <vt:lpstr>Calibri</vt:lpstr>
      <vt:lpstr>DejaVu Sans</vt:lpstr>
      <vt:lpstr>微软雅黑</vt:lpstr>
      <vt:lpstr>方正宋体S-超大字符集</vt:lpstr>
      <vt:lpstr>Ubuntu</vt:lpstr>
      <vt:lpstr>Noto Sans CJK HK</vt:lpstr>
      <vt:lpstr>Office 主题</vt:lpstr>
      <vt:lpstr>1_Office 主题​​</vt:lpstr>
      <vt:lpstr>大学英语</vt:lpstr>
      <vt:lpstr>PowerPoint 演示文稿</vt:lpstr>
      <vt:lpstr>PowerPoint 演示文稿</vt:lpstr>
      <vt:lpstr>PowerPoint 演示文稿</vt:lpstr>
      <vt:lpstr>形容词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副 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形容词、副 词的比较级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greatwall</cp:lastModifiedBy>
  <cp:revision>48</cp:revision>
  <dcterms:created xsi:type="dcterms:W3CDTF">2022-06-04T03:39:05Z</dcterms:created>
  <dcterms:modified xsi:type="dcterms:W3CDTF">2022-06-04T03:39:05Z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9BE5F244E7C34A92A4EDDF2C7F6399CD</vt:lpwstr>
  </property>
  <property fmtid="{D5CDD505-2E9C-101B-9397-08002B2CF9AE}" pid="3" name="KSOProductBuildVer">
    <vt:lpwstr>2052-11.8.2.9864</vt:lpwstr>
  </property>
</Properties>
</file>