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63" r:id="rId7"/>
    <p:sldId id="264" r:id="rId8"/>
    <p:sldId id="259" r:id="rId9"/>
    <p:sldId id="257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61" r:id="rId24"/>
    <p:sldId id="278" r:id="rId25"/>
    <p:sldId id="279" r:id="rId26"/>
    <p:sldId id="28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1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6" r:id="rId52"/>
    <p:sldId id="379" r:id="rId53"/>
    <p:sldId id="305" r:id="rId54"/>
    <p:sldId id="309" r:id="rId55"/>
    <p:sldId id="308" r:id="rId56"/>
    <p:sldId id="312" r:id="rId57"/>
    <p:sldId id="314" r:id="rId58"/>
    <p:sldId id="315" r:id="rId59"/>
    <p:sldId id="316" r:id="rId60"/>
    <p:sldId id="317" r:id="rId61"/>
    <p:sldId id="320" r:id="rId62"/>
    <p:sldId id="318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34" r:id="rId75"/>
    <p:sldId id="335" r:id="rId76"/>
    <p:sldId id="348" r:id="rId77"/>
    <p:sldId id="336" r:id="rId78"/>
    <p:sldId id="337" r:id="rId79"/>
    <p:sldId id="338" r:id="rId80"/>
    <p:sldId id="339" r:id="rId81"/>
    <p:sldId id="349" r:id="rId82"/>
    <p:sldId id="340" r:id="rId83"/>
    <p:sldId id="341" r:id="rId84"/>
    <p:sldId id="342" r:id="rId85"/>
    <p:sldId id="345" r:id="rId86"/>
    <p:sldId id="350" r:id="rId87"/>
    <p:sldId id="343" r:id="rId88"/>
    <p:sldId id="446" r:id="rId89"/>
    <p:sldId id="347" r:id="rId90"/>
    <p:sldId id="447" r:id="rId91"/>
    <p:sldId id="344" r:id="rId92"/>
    <p:sldId id="351" r:id="rId93"/>
    <p:sldId id="352" r:id="rId94"/>
    <p:sldId id="333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8" r:id="rId119"/>
    <p:sldId id="262" r:id="rId120"/>
  </p:sldIdLst>
  <p:sldSz cx="12192000" cy="6858000"/>
  <p:notesSz cx="6858000" cy="9144000"/>
  <p:custDataLst>
    <p:tags r:id="rId1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CA2"/>
    <a:srgbClr val="9DC3E6"/>
    <a:srgbClr val="F8CBAD"/>
    <a:srgbClr val="D4237A"/>
    <a:srgbClr val="1296DB"/>
    <a:srgbClr val="D47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414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4" Type="http://schemas.openxmlformats.org/officeDocument/2006/relationships/tags" Target="tags/tag246.xml"/><Relationship Id="rId123" Type="http://schemas.openxmlformats.org/officeDocument/2006/relationships/tableStyles" Target="tableStyles.xml"/><Relationship Id="rId122" Type="http://schemas.openxmlformats.org/officeDocument/2006/relationships/viewProps" Target="viewProps.xml"/><Relationship Id="rId121" Type="http://schemas.openxmlformats.org/officeDocument/2006/relationships/presProps" Target="presProps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ADC5A8A-2915-45FF-8245-75070A7CF0E2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D7D8-55C1-4034-8B9D-04304071F3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ABF2-F81C-44AB-A624-22C87091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ABF2-F81C-44AB-A624-22C87091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ABF2-F81C-44AB-A624-22C87091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3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image" Target="../media/image3.jpe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3.jpe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image" Target="../media/image3.jpe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4.jpe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06399" y="0"/>
            <a:ext cx="5428343" cy="647337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308271" y="1439519"/>
            <a:ext cx="5029200" cy="14424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35A5CA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6308271" y="3090009"/>
            <a:ext cx="5029200" cy="100364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06399" y="0"/>
            <a:ext cx="5428343" cy="647337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 eaLnBrk="1" latinLnBrk="0" hangingPunct="1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8270" y="2818857"/>
            <a:ext cx="5045529" cy="1443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5A5CA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6308271" y="4483380"/>
            <a:ext cx="5029200" cy="100364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9787" y="718456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184000" y="718456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839787" y="2386738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207690" y="365125"/>
            <a:ext cx="114611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0895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1409700" y="2191659"/>
            <a:ext cx="9372600" cy="23245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409700" y="2196420"/>
            <a:ext cx="9372600" cy="231979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555"/>
            <a:ext cx="1481455" cy="1242060"/>
          </a:xfrm>
          <a:prstGeom prst="rect">
            <a:avLst/>
          </a:prstGeom>
        </p:spPr>
      </p:pic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710545" y="8255"/>
            <a:ext cx="1481455" cy="124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555"/>
            <a:ext cx="1481455" cy="1242060"/>
          </a:xfrm>
          <a:prstGeom prst="rect">
            <a:avLst/>
          </a:prstGeom>
        </p:spPr>
      </p:pic>
      <p:pic>
        <p:nvPicPr>
          <p:cNvPr id="9" name="图片 8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710545" y="8255"/>
            <a:ext cx="1481455" cy="124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702300"/>
            <a:ext cx="1481455" cy="1242060"/>
          </a:xfrm>
          <a:prstGeom prst="rect">
            <a:avLst/>
          </a:prstGeom>
        </p:spPr>
      </p:pic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710545" y="8255"/>
            <a:ext cx="1481455" cy="124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11041380" y="5967095"/>
            <a:ext cx="1074420" cy="849630"/>
            <a:chOff x="1197" y="2714"/>
            <a:chExt cx="3345" cy="2644"/>
          </a:xfrm>
        </p:grpSpPr>
        <p:sp>
          <p:nvSpPr>
            <p:cNvPr id="6" name="椭圆 5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221" y="4470"/>
              <a:ext cx="889" cy="889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97" y="3359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4108" y="2714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5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912" y="2775"/>
              <a:ext cx="2536" cy="228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1700000">
            <a:off x="177800" y="24765"/>
            <a:ext cx="1074420" cy="849630"/>
            <a:chOff x="1197" y="2714"/>
            <a:chExt cx="3345" cy="2644"/>
          </a:xfrm>
        </p:grpSpPr>
        <p:sp>
          <p:nvSpPr>
            <p:cNvPr id="15" name="椭圆 14"/>
            <p:cNvSpPr/>
            <p:nvPr userDrawn="1">
              <p:custDataLst>
                <p:tags r:id="rId9"/>
              </p:custDataLst>
            </p:nvPr>
          </p:nvSpPr>
          <p:spPr>
            <a:xfrm flipH="1">
              <a:off x="1221" y="4470"/>
              <a:ext cx="889" cy="889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1197" y="3359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4108" y="2714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Freeform 5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912" y="2775"/>
              <a:ext cx="2536" cy="228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702300"/>
            <a:ext cx="1481455" cy="1242060"/>
          </a:xfrm>
          <a:prstGeom prst="rect">
            <a:avLst/>
          </a:prstGeom>
        </p:spPr>
      </p:pic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710545" y="8255"/>
            <a:ext cx="1481455" cy="124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406380" y="5510530"/>
            <a:ext cx="1668780" cy="1320165"/>
            <a:chOff x="1197" y="2714"/>
            <a:chExt cx="3345" cy="2644"/>
          </a:xfrm>
        </p:grpSpPr>
        <p:sp>
          <p:nvSpPr>
            <p:cNvPr id="8" name="椭圆 7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1221" y="4470"/>
              <a:ext cx="889" cy="889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97" y="3359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4108" y="2714"/>
              <a:ext cx="434" cy="434"/>
            </a:xfrm>
            <a:prstGeom prst="ellipse">
              <a:avLst/>
            </a:pr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5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912" y="2775"/>
              <a:ext cx="2536" cy="228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049905"/>
            <a:ext cx="1692275" cy="1419225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499090" y="3004185"/>
            <a:ext cx="1692275" cy="1419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755E230-93E2-4CE8-9B20-91ADD2C37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CE269B7-6A52-4FC0-8560-4C19BFBBBFF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81.xml"/><Relationship Id="rId10" Type="http://schemas.openxmlformats.org/officeDocument/2006/relationships/image" Target="../media/image6.png"/><Relationship Id="rId1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39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07.xml"/><Relationship Id="rId10" Type="http://schemas.openxmlformats.org/officeDocument/2006/relationships/image" Target="../media/image6.png"/><Relationship Id="rId1" Type="http://schemas.openxmlformats.org/officeDocument/2006/relationships/tags" Target="../tags/tag19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18.xml"/><Relationship Id="rId10" Type="http://schemas.openxmlformats.org/officeDocument/2006/relationships/image" Target="../media/image6.png"/><Relationship Id="rId1" Type="http://schemas.openxmlformats.org/officeDocument/2006/relationships/tags" Target="../tags/tag20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1.xml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tags" Target="../tags/tag1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&#27491;12&#38754;&#20307;.ex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28.xml"/><Relationship Id="rId10" Type="http://schemas.openxmlformats.org/officeDocument/2006/relationships/image" Target="../media/image6.png"/><Relationship Id="rId1" Type="http://schemas.openxmlformats.org/officeDocument/2006/relationships/tags" Target="../tags/tag21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64.xml"/><Relationship Id="rId10" Type="http://schemas.openxmlformats.org/officeDocument/2006/relationships/image" Target="../media/image6.png"/><Relationship Id="rId1" Type="http://schemas.openxmlformats.org/officeDocument/2006/relationships/tags" Target="../tags/tag15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0.xml"/><Relationship Id="rId3" Type="http://schemas.openxmlformats.org/officeDocument/2006/relationships/image" Target="../media/image25.jpeg"/><Relationship Id="rId2" Type="http://schemas.openxmlformats.org/officeDocument/2006/relationships/image" Target="file:///C:\Users\Administrator\AppData\Local\Temp\wps\INetCache\59612f450e93168973fead289186cf92" TargetMode="External"/><Relationship Id="rId1" Type="http://schemas.openxmlformats.org/officeDocument/2006/relationships/image" Target="../media/image24.jpe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0.xml"/><Relationship Id="rId10" Type="http://schemas.openxmlformats.org/officeDocument/2006/relationships/image" Target="../media/image6.png"/><Relationship Id="rId1" Type="http://schemas.openxmlformats.org/officeDocument/2006/relationships/tags" Target="../tags/tag23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大学英语</a:t>
            </a:r>
            <a:br>
              <a:rPr lang="zh-CN" altLang="en-US" dirty="0"/>
            </a:br>
            <a:r>
              <a:rPr lang="en-US" altLang="zh-CN" sz="4000" dirty="0"/>
              <a:t>Lesson 7 </a:t>
            </a:r>
            <a:r>
              <a:rPr lang="zh-CN" altLang="en-US" sz="4000" dirty="0"/>
              <a:t>动词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主讲人：周丽莉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61970" y="334645"/>
            <a:ext cx="2243455" cy="6280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3"/>
            <p:custDataLst>
              <p:tags r:id="rId1"/>
            </p:custDataLst>
          </p:nvPr>
        </p:nvGraphicFramePr>
        <p:xfrm>
          <a:off x="838200" y="1316355"/>
          <a:ext cx="10951210" cy="4715510"/>
        </p:xfrm>
        <a:graphic>
          <a:graphicData uri="http://schemas.openxmlformats.org/drawingml/2006/table">
            <a:tbl>
              <a:tblPr firstRow="1" bandRow="1"/>
              <a:tblGrid>
                <a:gridCol w="3248660"/>
                <a:gridCol w="2984500"/>
                <a:gridCol w="4718050"/>
              </a:tblGrid>
              <a:tr h="573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一般情况</a:t>
                      </a:r>
                      <a:endParaRPr lang="zh-CN" altLang="en-US" sz="2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直接在动词词尾</a:t>
                      </a:r>
                      <a:r>
                        <a:rPr lang="en-US" altLang="zh-CN" sz="2400">
                          <a:solidFill>
                            <a:schemeClr val="accent3"/>
                          </a:solidFill>
                        </a:rPr>
                        <a:t>+s</a:t>
                      </a:r>
                      <a:endParaRPr lang="en-US" altLang="zh-CN" sz="24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get→gets; take→takes</a:t>
                      </a:r>
                      <a:endParaRPr lang="en-US" altLang="zh-CN" sz="24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以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</a:rPr>
                        <a:t>sh, ch, o, s, x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结尾的动词</a:t>
                      </a:r>
                      <a:endParaRPr lang="zh-CN" altLang="en-US" sz="2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在词尾</a:t>
                      </a:r>
                      <a:r>
                        <a:rPr lang="en-US" altLang="zh-CN" sz="2400">
                          <a:solidFill>
                            <a:schemeClr val="accent3"/>
                          </a:solidFill>
                        </a:rPr>
                        <a:t>+es</a:t>
                      </a:r>
                      <a:endParaRPr lang="en-US" altLang="zh-CN" sz="24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teach→teaches;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fix→fixes;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</a:t>
                      </a:r>
                      <a:endParaRPr lang="en-US" altLang="zh-CN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go→goes</a:t>
                      </a:r>
                      <a:endParaRPr lang="zh-CN" altLang="en-US" sz="240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20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以</a:t>
                      </a:r>
                      <a:r>
                        <a:rPr lang="zh-CN" altLang="en-US" sz="2400" u="sng">
                          <a:solidFill>
                            <a:srgbClr val="0070C0"/>
                          </a:solidFill>
                        </a:rPr>
                        <a:t>辅音字母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</a:rPr>
                        <a:t>+y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结尾的动词</a:t>
                      </a:r>
                      <a:endParaRPr lang="zh-CN" altLang="en-US" sz="240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（a,e,i,o,u是元音字母，其他的21个都是辅音字母）</a:t>
                      </a:r>
                      <a:endParaRPr lang="zh-CN" altLang="en-US" sz="2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变</a:t>
                      </a:r>
                      <a:r>
                        <a:rPr lang="en-US" altLang="zh-CN" sz="2400">
                          <a:solidFill>
                            <a:schemeClr val="accent3"/>
                          </a:solidFill>
                        </a:rPr>
                        <a:t>y</a:t>
                      </a: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为</a:t>
                      </a:r>
                      <a:r>
                        <a:rPr lang="en-US" altLang="zh-CN" sz="2400">
                          <a:solidFill>
                            <a:schemeClr val="accent3"/>
                          </a:solidFill>
                        </a:rPr>
                        <a:t>i,</a:t>
                      </a: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再</a:t>
                      </a:r>
                      <a:r>
                        <a:rPr lang="en-US" altLang="zh-CN" sz="2400">
                          <a:solidFill>
                            <a:schemeClr val="accent3"/>
                          </a:solidFill>
                        </a:rPr>
                        <a:t>+es</a:t>
                      </a:r>
                      <a:endParaRPr lang="en-US" altLang="zh-CN" sz="24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study→ studies; 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try→tries</a:t>
                      </a:r>
                      <a:endParaRPr lang="zh-CN" altLang="en-US" sz="240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33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</a:rPr>
                        <a:t>特殊变化</a:t>
                      </a:r>
                      <a:endParaRPr lang="zh-CN" altLang="en-US" sz="2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不规则</a:t>
                      </a:r>
                      <a:endParaRPr lang="zh-CN" altLang="en-US" sz="24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have---has;  be---is; do---does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38200" y="387985"/>
            <a:ext cx="7491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（一）主语为第三人称单数的动词变化规则</a:t>
            </a:r>
            <a:endParaRPr lang="zh-CN" altLang="en-US" sz="28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316355"/>
            <a:ext cx="12192000" cy="4987925"/>
            <a:chOff x="0" y="2945"/>
            <a:chExt cx="19200" cy="7855"/>
          </a:xfrm>
        </p:grpSpPr>
        <p:sp>
          <p:nvSpPr>
            <p:cNvPr id="16" name="竖卷形 15"/>
            <p:cNvSpPr/>
            <p:nvPr/>
          </p:nvSpPr>
          <p:spPr>
            <a:xfrm>
              <a:off x="0" y="2945"/>
              <a:ext cx="19200" cy="7855"/>
            </a:xfrm>
            <a:prstGeom prst="verticalScroll">
              <a:avLst/>
            </a:prstGeom>
            <a:solidFill>
              <a:srgbClr val="FFC00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60" y="3285"/>
              <a:ext cx="16480" cy="71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/>
                <a:t>什么是第三人称单数？</a:t>
              </a:r>
              <a:endParaRPr lang="zh-CN" altLang="en-US" sz="2400"/>
            </a:p>
            <a:p>
              <a:pPr marL="342900" indent="-342900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altLang="en-US" sz="2400"/>
                <a:t>首先要搞清楚第一、第二、第三人称各是什么。第一人称就是"我"和"我们"。第二人称是"你"和"你们"。第三人称单数是"他"、"她"和"它"，复数"他们"、"她们"和"它们"，以及其他表事物及称呼的名称。</a:t>
              </a:r>
              <a:endParaRPr lang="zh-CN" altLang="en-US" sz="2400"/>
            </a:p>
            <a:p>
              <a:pPr marL="342900" indent="-342900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altLang="en-US" sz="2400"/>
                <a:t>第三人称单数做主语，则是第</a:t>
              </a: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人称</a:t>
              </a:r>
              <a:r>
                <a:rPr lang="zh-CN" altLang="en-US" sz="2400" b="1" u="sng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单数</a:t>
              </a:r>
              <a:r>
                <a:rPr lang="zh-CN" altLang="en-US" sz="2400"/>
                <a:t>是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"他"、"她"和"它"</a:t>
              </a:r>
              <a:r>
                <a:rPr lang="zh-CN" altLang="en-US" sz="2400"/>
                <a:t>，以及其他</a:t>
              </a:r>
              <a:r>
                <a:rPr lang="zh-CN" altLang="en-US" sz="2400" b="1" u="sng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单数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事物及称呼名词作主语的</a:t>
              </a:r>
              <a:r>
                <a:rPr lang="zh-CN" altLang="en-US" sz="2400"/>
                <a:t>情况。这样的情况，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在一般现在时时</a:t>
              </a:r>
              <a:r>
                <a:rPr lang="zh-CN" altLang="en-US" sz="2400"/>
                <a:t>，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句子中的</a:t>
              </a:r>
              <a:r>
                <a:rPr lang="zh-CN" altLang="en-US" sz="2400" b="1" u="sng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谓语动词</a:t>
              </a: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用第三人称单数</a:t>
              </a:r>
              <a:r>
                <a:rPr lang="zh-CN" altLang="en-US" sz="2400"/>
                <a:t>的动词变化规则。</a:t>
              </a:r>
              <a:endParaRPr lang="zh-CN" altLang="en-US" sz="2400"/>
            </a:p>
            <a:p>
              <a:pPr marL="342900" indent="-342900">
                <a:lnSpc>
                  <a:spcPct val="110000"/>
                </a:lnSpc>
                <a:buFont typeface="Wingdings" panose="05000000000000000000" charset="0"/>
                <a:buChar char="Ø"/>
              </a:pPr>
              <a:r>
                <a:rPr lang="zh-CN" altLang="en-US" sz="2400">
                  <a:sym typeface="+mn-ea"/>
                </a:rPr>
                <a:t>如：</a:t>
              </a:r>
              <a:r>
                <a:rPr lang="en-US" altLang="zh-CN" sz="2400" b="1">
                  <a:sym typeface="+mn-ea"/>
                </a:rPr>
                <a:t>He</a:t>
              </a:r>
              <a:r>
                <a:rPr lang="en-US" altLang="zh-CN" sz="2400">
                  <a:sym typeface="+mn-ea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is</a:t>
              </a:r>
              <a:r>
                <a:rPr lang="en-US" altLang="zh-CN" sz="2400">
                  <a:sym typeface="+mn-ea"/>
                </a:rPr>
                <a:t> a boy.</a:t>
              </a:r>
              <a:endParaRPr lang="en-US" altLang="zh-CN" sz="2400">
                <a:sym typeface="+mn-ea"/>
              </a:endParaRPr>
            </a:p>
            <a:p>
              <a:pPr indent="0">
                <a:lnSpc>
                  <a:spcPct val="110000"/>
                </a:lnSpc>
                <a:buFont typeface="Wingdings" panose="05000000000000000000" charset="0"/>
                <a:buNone/>
              </a:pPr>
              <a:r>
                <a:rPr lang="en-US" altLang="zh-CN" sz="2400">
                  <a:sym typeface="+mn-ea"/>
                </a:rPr>
                <a:t>           </a:t>
              </a:r>
              <a:r>
                <a:rPr lang="en-US" altLang="zh-CN" sz="2400" b="1">
                  <a:sym typeface="+mn-ea"/>
                </a:rPr>
                <a:t>Lily</a:t>
              </a:r>
              <a:r>
                <a:rPr lang="en-US" altLang="zh-CN" sz="2400">
                  <a:sym typeface="+mn-ea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reads</a:t>
              </a:r>
              <a:r>
                <a:rPr lang="en-US" altLang="zh-CN" sz="2400">
                  <a:sym typeface="+mn-ea"/>
                </a:rPr>
                <a:t> a book.</a:t>
              </a:r>
              <a:endParaRPr lang="en-US" altLang="zh-CN" sz="2400">
                <a:sym typeface="+mn-ea"/>
              </a:endParaRPr>
            </a:p>
            <a:p>
              <a:pPr indent="0">
                <a:lnSpc>
                  <a:spcPct val="110000"/>
                </a:lnSpc>
                <a:buFont typeface="Wingdings" panose="05000000000000000000" charset="0"/>
                <a:buNone/>
              </a:pPr>
              <a:r>
                <a:rPr lang="en-US" altLang="zh-CN" sz="2400">
                  <a:sym typeface="+mn-ea"/>
                </a:rPr>
                <a:t>           </a:t>
              </a:r>
              <a:r>
                <a:rPr lang="en-US" altLang="zh-CN" sz="2400" b="1">
                  <a:sym typeface="+mn-ea"/>
                </a:rPr>
                <a:t>Six</a:t>
              </a:r>
              <a:r>
                <a:rPr lang="en-US" altLang="zh-CN" sz="2400">
                  <a:sym typeface="+mn-ea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is</a:t>
              </a:r>
              <a:r>
                <a:rPr lang="en-US" altLang="zh-CN" sz="2400">
                  <a:sym typeface="+mn-ea"/>
                </a:rPr>
                <a:t> a lucky number.</a:t>
              </a:r>
              <a:endParaRPr lang="en-US" altLang="zh-CN" sz="2400">
                <a:sym typeface="+mn-ea"/>
              </a:endParaRPr>
            </a:p>
            <a:p>
              <a:pPr indent="0">
                <a:lnSpc>
                  <a:spcPct val="110000"/>
                </a:lnSpc>
                <a:buFont typeface="Wingdings" panose="05000000000000000000" charset="0"/>
                <a:buNone/>
              </a:pPr>
              <a:r>
                <a:rPr lang="en-US" altLang="zh-CN" sz="2400">
                  <a:sym typeface="+mn-ea"/>
                </a:rPr>
                <a:t>           </a:t>
              </a:r>
              <a:r>
                <a:rPr lang="en-US" altLang="zh-CN" sz="2400" b="1">
                  <a:sym typeface="+mn-ea"/>
                </a:rPr>
                <a:t>An apple</a:t>
              </a:r>
              <a:r>
                <a:rPr lang="en-US" altLang="zh-CN" sz="2400">
                  <a:sym typeface="+mn-ea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comes</a:t>
              </a:r>
              <a:r>
                <a:rPr lang="en-US" altLang="zh-CN" sz="2400">
                  <a:sym typeface="+mn-ea"/>
                </a:rPr>
                <a:t> from one of my friends.</a:t>
              </a:r>
              <a:endParaRPr lang="en-US" altLang="zh-CN" sz="24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Rectangle 2"/>
          <p:cNvSpPr/>
          <p:nvPr/>
        </p:nvSpPr>
        <p:spPr>
          <a:xfrm>
            <a:off x="571500" y="1478915"/>
            <a:ext cx="10378017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I like to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newspapers when I am free.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 stands at the window an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d______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a policeman.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3.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！The bus is coming.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little boy likes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TV very much.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 will go to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a volleyball match. 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6.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How many birds can you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in the tree?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7.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Does Lily often go to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___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a film on Sunday?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104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05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6" name="文本框 3"/>
          <p:cNvSpPr/>
          <p:nvPr/>
        </p:nvSpPr>
        <p:spPr>
          <a:xfrm>
            <a:off x="2529417" y="1634067"/>
            <a:ext cx="81343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07" name="文本框 6"/>
          <p:cNvSpPr/>
          <p:nvPr/>
        </p:nvSpPr>
        <p:spPr>
          <a:xfrm>
            <a:off x="6519333" y="2349500"/>
            <a:ext cx="8585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sees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08" name="文本框 7"/>
          <p:cNvSpPr/>
          <p:nvPr/>
        </p:nvSpPr>
        <p:spPr>
          <a:xfrm>
            <a:off x="973667" y="3031067"/>
            <a:ext cx="8813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09" name="文本框 9"/>
          <p:cNvSpPr/>
          <p:nvPr/>
        </p:nvSpPr>
        <p:spPr>
          <a:xfrm>
            <a:off x="4278842" y="3523192"/>
            <a:ext cx="160401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watching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0" name="文本框 11"/>
          <p:cNvSpPr/>
          <p:nvPr/>
        </p:nvSpPr>
        <p:spPr>
          <a:xfrm>
            <a:off x="3481917" y="4375151"/>
            <a:ext cx="10617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watch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1" name="文本框 13"/>
          <p:cNvSpPr/>
          <p:nvPr/>
        </p:nvSpPr>
        <p:spPr>
          <a:xfrm>
            <a:off x="5554133" y="5090584"/>
            <a:ext cx="6553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12" name="文本框 14"/>
          <p:cNvSpPr/>
          <p:nvPr/>
        </p:nvSpPr>
        <p:spPr>
          <a:xfrm>
            <a:off x="4840817" y="5723467"/>
            <a:ext cx="6553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6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6" grpId="0" animBg="1"/>
      <p:bldP spid="3107" grpId="1" animBg="1"/>
      <p:bldP spid="3108" grpId="2" animBg="1"/>
      <p:bldP spid="3109" grpId="3" animBg="1"/>
      <p:bldP spid="3110" grpId="4" animBg="1"/>
      <p:bldP spid="3111" grpId="5" animBg="1"/>
      <p:bldP spid="3112" grpId="6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流程图: 可选过程 4"/>
          <p:cNvSpPr/>
          <p:nvPr/>
        </p:nvSpPr>
        <p:spPr>
          <a:xfrm>
            <a:off x="745067" y="508000"/>
            <a:ext cx="1930400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bring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6" name="流程图: 可选过程 1"/>
          <p:cNvSpPr/>
          <p:nvPr/>
        </p:nvSpPr>
        <p:spPr>
          <a:xfrm>
            <a:off x="3185584" y="508000"/>
            <a:ext cx="2142067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7" name="流程图: 可选过程 2"/>
          <p:cNvSpPr/>
          <p:nvPr/>
        </p:nvSpPr>
        <p:spPr>
          <a:xfrm>
            <a:off x="6242051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8" name="流程图: 可选过程 12"/>
          <p:cNvSpPr/>
          <p:nvPr/>
        </p:nvSpPr>
        <p:spPr>
          <a:xfrm>
            <a:off x="9141884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carry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9" name="文本框 3"/>
          <p:cNvSpPr/>
          <p:nvPr/>
        </p:nvSpPr>
        <p:spPr>
          <a:xfrm>
            <a:off x="745067" y="1754717"/>
            <a:ext cx="9167284" cy="1159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bring  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拿来，带来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，指从别处带到说话处。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Remember  to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bring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your books to school tomorrow 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120" name="文本框 5"/>
          <p:cNvSpPr/>
          <p:nvPr/>
        </p:nvSpPr>
        <p:spPr>
          <a:xfrm>
            <a:off x="783167" y="2908300"/>
            <a:ext cx="11214100" cy="1159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take 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“拿去带去”，把某物（人）从说话处带到别处，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与bring相反。</a:t>
            </a:r>
            <a:endParaRPr lang="zh-CN" altLang="en-US" sz="2665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Take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your schoolbag to your room.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121" name="文本框 6"/>
          <p:cNvSpPr/>
          <p:nvPr/>
        </p:nvSpPr>
        <p:spPr>
          <a:xfrm>
            <a:off x="687917" y="4095751"/>
            <a:ext cx="8760883" cy="1159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3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、fetch</a:t>
            </a:r>
            <a:r>
              <a:rPr 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则表示"去拿来"(</a:t>
            </a:r>
            <a:r>
              <a:rPr 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go and bring)</a:t>
            </a:r>
            <a:r>
              <a:rPr 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的意思</a:t>
            </a:r>
            <a:endParaRPr 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</a:t>
            </a:r>
            <a:r>
              <a:rPr lang="zh-CN" sz="2665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Please fetch me the documents in that room.</a:t>
            </a:r>
            <a:endParaRPr lang="zh-CN" sz="2665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122" name="文本框 9"/>
          <p:cNvSpPr/>
          <p:nvPr/>
        </p:nvSpPr>
        <p:spPr>
          <a:xfrm>
            <a:off x="664633" y="5276851"/>
            <a:ext cx="7471833" cy="1159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4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carry 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搬运；携带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”，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没有方向性。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Can you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carry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box to classroom for me 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2000" fill="hold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1000" fill="hold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1000" fill="hold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0" grpId="0" animBg="1"/>
      <p:bldP spid="3121" grpId="1" animBg="1"/>
      <p:bldP spid="3122" grpId="2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Rectangle 2"/>
          <p:cNvSpPr/>
          <p:nvPr/>
        </p:nvSpPr>
        <p:spPr>
          <a:xfrm>
            <a:off x="571500" y="1478915"/>
            <a:ext cx="11468100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_______ this coat away and _________ me mine.</a:t>
            </a:r>
            <a:endParaRPr 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I had to ________ my suitcases all the way to the hotel.</a:t>
            </a:r>
            <a:endParaRPr 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新宋体" panose="02010609030101010101" charset="-122"/>
                <a:sym typeface="微软雅黑" panose="020B0503020204020204" pitchFamily="34" charset="-122"/>
              </a:rPr>
              <a:t>3.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Please _______ my hat to me tomorrow.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</a:t>
            </a: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________ your umbrella when you go out.</a:t>
            </a:r>
            <a:endParaRPr 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</a:t>
            </a: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--Come and stay for the weekend and _______ your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friend</a:t>
            </a: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</a:t>
            </a:r>
            <a:endParaRPr 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  ----Thanks, I’d love to. Can we _______ the children too?</a:t>
            </a:r>
            <a:endParaRPr 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6.She has gone to _______water.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126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2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28" name="文本框 3"/>
          <p:cNvSpPr/>
          <p:nvPr/>
        </p:nvSpPr>
        <p:spPr>
          <a:xfrm>
            <a:off x="1388533" y="1617133"/>
            <a:ext cx="8585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Take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29" name="文本框 6"/>
          <p:cNvSpPr/>
          <p:nvPr/>
        </p:nvSpPr>
        <p:spPr>
          <a:xfrm>
            <a:off x="6667500" y="1617133"/>
            <a:ext cx="90360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bring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0" name="文本框 7"/>
          <p:cNvSpPr/>
          <p:nvPr/>
        </p:nvSpPr>
        <p:spPr>
          <a:xfrm>
            <a:off x="3039533" y="2286000"/>
            <a:ext cx="113453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carry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1" name="文本框 9"/>
          <p:cNvSpPr/>
          <p:nvPr/>
        </p:nvSpPr>
        <p:spPr>
          <a:xfrm>
            <a:off x="1570567" y="3691467"/>
            <a:ext cx="122131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Take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2" name="文本框 11"/>
          <p:cNvSpPr/>
          <p:nvPr/>
        </p:nvSpPr>
        <p:spPr>
          <a:xfrm>
            <a:off x="8362951" y="4419600"/>
            <a:ext cx="90360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bring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3" name="文本框 2"/>
          <p:cNvSpPr/>
          <p:nvPr/>
        </p:nvSpPr>
        <p:spPr>
          <a:xfrm>
            <a:off x="2679700" y="2950633"/>
            <a:ext cx="113453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bring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4" name="文本框 4"/>
          <p:cNvSpPr/>
          <p:nvPr/>
        </p:nvSpPr>
        <p:spPr>
          <a:xfrm>
            <a:off x="6942667" y="5052484"/>
            <a:ext cx="90360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bring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35" name="文本框 15"/>
          <p:cNvSpPr/>
          <p:nvPr/>
        </p:nvSpPr>
        <p:spPr>
          <a:xfrm>
            <a:off x="4466167" y="5750984"/>
            <a:ext cx="8813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fetch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6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7" nodeType="click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8" grpId="0" animBg="1"/>
      <p:bldP spid="3129" grpId="1" animBg="1"/>
      <p:bldP spid="3130" grpId="2" animBg="1"/>
      <p:bldP spid="3131" grpId="3" animBg="1"/>
      <p:bldP spid="3132" grpId="4" animBg="1"/>
      <p:bldP spid="3133" grpId="5" animBg="1"/>
      <p:bldP spid="3134" grpId="6" animBg="1"/>
      <p:bldP spid="3135" grpId="7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流程图: 可选过程 4"/>
          <p:cNvSpPr/>
          <p:nvPr/>
        </p:nvSpPr>
        <p:spPr>
          <a:xfrm>
            <a:off x="762000" y="220133"/>
            <a:ext cx="1930400" cy="742951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9" name="流程图: 可选过程 1"/>
          <p:cNvSpPr/>
          <p:nvPr/>
        </p:nvSpPr>
        <p:spPr>
          <a:xfrm>
            <a:off x="3185584" y="220133"/>
            <a:ext cx="2142067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0" name="流程图: 可选过程 2"/>
          <p:cNvSpPr/>
          <p:nvPr/>
        </p:nvSpPr>
        <p:spPr>
          <a:xfrm>
            <a:off x="5729817" y="220133"/>
            <a:ext cx="1993900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talk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1" name="流程图: 可选过程 12"/>
          <p:cNvSpPr/>
          <p:nvPr/>
        </p:nvSpPr>
        <p:spPr>
          <a:xfrm>
            <a:off x="8360833" y="220133"/>
            <a:ext cx="1877484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2" name="文本占位符 75777"/>
          <p:cNvSpPr/>
          <p:nvPr/>
        </p:nvSpPr>
        <p:spPr>
          <a:xfrm>
            <a:off x="747184" y="975784"/>
            <a:ext cx="11313583" cy="291041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①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speak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作及物动词，意为“说”“讲”，其宾语常是某种语言。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speak French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说法语；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 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也作不及物动词，主要表示说话的本能和方式，发言等。               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The baby is learning to speak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．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speak+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speak to sb.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43" name="图片 7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159" y="2522643"/>
            <a:ext cx="836083" cy="8360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44" name="文本框 8"/>
          <p:cNvSpPr/>
          <p:nvPr/>
        </p:nvSpPr>
        <p:spPr>
          <a:xfrm>
            <a:off x="942975" y="3886200"/>
            <a:ext cx="11049000" cy="295486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say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是“讲，说”的意思，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强调说话内容。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  一般作及物动词，常用于直接引述所说的话或间接叙述所说的话。 </a:t>
            </a:r>
            <a:b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Say it in Chinese please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b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 says ″It‘s great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 says that he saw the man yesterday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①say+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说话内容</a:t>
            </a:r>
            <a:endParaRPr lang="zh-CN" altLang="en-US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②say to sb.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③It is said that...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意为“据说”。如：</a:t>
            </a:r>
            <a:endParaRPr lang="zh-CN" altLang="en-US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    It is said that he could stay under the water for a long time.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流程图: 可选过程 4"/>
          <p:cNvSpPr/>
          <p:nvPr/>
        </p:nvSpPr>
        <p:spPr>
          <a:xfrm>
            <a:off x="762000" y="220133"/>
            <a:ext cx="1930400" cy="742951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8" name="流程图: 可选过程 1"/>
          <p:cNvSpPr/>
          <p:nvPr/>
        </p:nvSpPr>
        <p:spPr>
          <a:xfrm>
            <a:off x="3185584" y="220133"/>
            <a:ext cx="2142067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9" name="流程图: 可选过程 2"/>
          <p:cNvSpPr/>
          <p:nvPr/>
        </p:nvSpPr>
        <p:spPr>
          <a:xfrm>
            <a:off x="5729817" y="220133"/>
            <a:ext cx="1993900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talk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0" name="流程图: 可选过程 12"/>
          <p:cNvSpPr/>
          <p:nvPr/>
        </p:nvSpPr>
        <p:spPr>
          <a:xfrm>
            <a:off x="8360833" y="220133"/>
            <a:ext cx="1877484" cy="7408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1" name="文本占位符 76801"/>
          <p:cNvSpPr/>
          <p:nvPr/>
        </p:nvSpPr>
        <p:spPr>
          <a:xfrm>
            <a:off x="681567" y="1107017"/>
            <a:ext cx="11197167" cy="229658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3.talk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意为“讲、谈论，谈话”是不及物动词，如：</a:t>
            </a:r>
            <a:b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They are talking about the film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 teacher is talking with Mike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①talk to/ with sb. about sth.      ②have a talk with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“与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交谈”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③give a talk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做报告  （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talk n.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报告）    ④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 a talk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听报告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2" name="文本占位符 13313"/>
          <p:cNvSpPr/>
          <p:nvPr/>
        </p:nvSpPr>
        <p:spPr>
          <a:xfrm>
            <a:off x="762000" y="3403600"/>
            <a:ext cx="11281833" cy="333798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4.tell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意为“告诉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说”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作及物动词，如：</a:t>
            </a:r>
            <a:b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 can‘t tell the bad news to you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．＝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 can’t tell you the bad news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My mother tells me to buy some fruit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①tell sb. sth.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tell sth. to sb./tellsb.about sth        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②tell sb. to do sth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③tell a story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讲故事     ④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 the truth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说真话    ⑤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 a lie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说谎 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⑥tell :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辨别，说出区别    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 A from B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1" grpId="0"/>
      <p:bldP spid="3151" grpId="1"/>
      <p:bldP spid="3152" grpId="0"/>
      <p:bldP spid="3152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Rectangle 2"/>
          <p:cNvSpPr/>
          <p:nvPr/>
        </p:nvSpPr>
        <p:spPr>
          <a:xfrm>
            <a:off x="571500" y="1217084"/>
            <a:ext cx="11501967" cy="5437716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lstStyle/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Did he _____ it in English?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   A. tell     B. speak     C. say      D. talk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The teacher _____ us to finish the homework in time.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A.tells    B. speaks    C. says    D. talks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3.What would you like to ______ something about your hometown?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 speak       B. talk      C. say     D. tell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Please 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＿＿＿ 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me the news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716280" indent="-71628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5.The teacher is 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＿＿＿＿ 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loudly to the students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156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5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58" name="太阳形 4"/>
          <p:cNvSpPr/>
          <p:nvPr/>
        </p:nvSpPr>
        <p:spPr>
          <a:xfrm>
            <a:off x="927100" y="3141133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59" name="太阳形 1"/>
          <p:cNvSpPr/>
          <p:nvPr/>
        </p:nvSpPr>
        <p:spPr>
          <a:xfrm>
            <a:off x="2582333" y="191981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60" name="太阳形 2"/>
          <p:cNvSpPr/>
          <p:nvPr/>
        </p:nvSpPr>
        <p:spPr>
          <a:xfrm>
            <a:off x="5272617" y="486410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61" name="文本框 3"/>
          <p:cNvSpPr/>
          <p:nvPr/>
        </p:nvSpPr>
        <p:spPr>
          <a:xfrm>
            <a:off x="2300817" y="5439833"/>
            <a:ext cx="51943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tell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62" name="文本框 6"/>
          <p:cNvSpPr/>
          <p:nvPr/>
        </p:nvSpPr>
        <p:spPr>
          <a:xfrm>
            <a:off x="3397251" y="5933017"/>
            <a:ext cx="1627716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speaking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bldLvl="0" animBg="1"/>
      <p:bldP spid="3159" grpId="1" bldLvl="0" animBg="1"/>
      <p:bldP spid="3160" grpId="2" bldLvl="0" animBg="1"/>
      <p:bldP spid="3161" grpId="3" animBg="1"/>
      <p:bldP spid="3162" grpId="4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流程图: 可选过程 4"/>
          <p:cNvSpPr/>
          <p:nvPr/>
        </p:nvSpPr>
        <p:spPr>
          <a:xfrm>
            <a:off x="762000" y="220133"/>
            <a:ext cx="2161117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spend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6" name="流程图: 可选过程 1"/>
          <p:cNvSpPr/>
          <p:nvPr/>
        </p:nvSpPr>
        <p:spPr>
          <a:xfrm>
            <a:off x="3185584" y="220133"/>
            <a:ext cx="2142067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7" name="流程图: 可选过程 2"/>
          <p:cNvSpPr/>
          <p:nvPr/>
        </p:nvSpPr>
        <p:spPr>
          <a:xfrm>
            <a:off x="5729817" y="220133"/>
            <a:ext cx="1993900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8" name="流程图: 可选过程 12"/>
          <p:cNvSpPr/>
          <p:nvPr/>
        </p:nvSpPr>
        <p:spPr>
          <a:xfrm>
            <a:off x="8360833" y="220133"/>
            <a:ext cx="1877484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9" name="文本框 3"/>
          <p:cNvSpPr/>
          <p:nvPr/>
        </p:nvSpPr>
        <p:spPr>
          <a:xfrm>
            <a:off x="762000" y="1253067"/>
            <a:ext cx="4099984" cy="91186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人作主语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pay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spend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物作主语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cost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0" name="标题 38913"/>
          <p:cNvSpPr/>
          <p:nvPr/>
        </p:nvSpPr>
        <p:spPr>
          <a:xfrm>
            <a:off x="762000" y="2167467"/>
            <a:ext cx="3397251" cy="1181100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b" anchorCtr="0"/>
          <a:lstStyle/>
          <a:p>
            <a:pPr eaLnBrk="0" hangingPunct="0">
              <a:lnSpc>
                <a:spcPct val="60000"/>
              </a:lnSpc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、主语是人  </a:t>
            </a:r>
            <a:b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pay: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1" name="文本框 38915"/>
          <p:cNvSpPr/>
          <p:nvPr/>
        </p:nvSpPr>
        <p:spPr>
          <a:xfrm flipH="1">
            <a:off x="334433" y="4222751"/>
            <a:ext cx="10261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2" name="文本框 38919"/>
          <p:cNvSpPr/>
          <p:nvPr/>
        </p:nvSpPr>
        <p:spPr>
          <a:xfrm>
            <a:off x="1028700" y="3185584"/>
            <a:ext cx="5518150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sb. pay money </a:t>
            </a:r>
            <a:r>
              <a:rPr lang="en-US" altLang="zh-CN" sz="2665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sth. 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付钱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买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3" name="文本框 38921"/>
          <p:cNvSpPr/>
          <p:nvPr/>
        </p:nvSpPr>
        <p:spPr>
          <a:xfrm>
            <a:off x="1045633" y="3621617"/>
            <a:ext cx="8839200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eg:Tom </a:t>
            </a:r>
            <a:r>
              <a:rPr lang="en-US" altLang="zh-CN" sz="2665" b="1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pays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 yuan </a:t>
            </a:r>
            <a:r>
              <a:rPr lang="en-US" altLang="zh-CN" sz="2665" b="1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bike.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" name="左箭头 1">
            <a:hlinkClick r:id="rId1" action="ppaction://hlinksldjump"/>
          </p:cNvPr>
          <p:cNvSpPr/>
          <p:nvPr/>
        </p:nvSpPr>
        <p:spPr>
          <a:xfrm>
            <a:off x="14257867" y="7821084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" name="标题 1"/>
          <p:cNvSpPr/>
          <p:nvPr/>
        </p:nvSpPr>
        <p:spPr>
          <a:xfrm>
            <a:off x="785284" y="4131733"/>
            <a:ext cx="4734983" cy="863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.spend: 花费钱或时间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6" name="矩形 11"/>
          <p:cNvSpPr/>
          <p:nvPr/>
        </p:nvSpPr>
        <p:spPr>
          <a:xfrm>
            <a:off x="922867" y="4961467"/>
            <a:ext cx="11017251" cy="1732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① sb. spend time 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／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money </a:t>
            </a:r>
            <a:r>
              <a:rPr lang="en-US" altLang="zh-CN" sz="266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sth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上花费时间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金钱。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eg. Lily </a:t>
            </a:r>
            <a:r>
              <a:rPr lang="en-US" altLang="zh-CN" sz="2665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spent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ten yuan</a:t>
            </a:r>
            <a:r>
              <a:rPr lang="en-US" altLang="zh-CN" sz="2665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this pen.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80000"/>
              </a:lnSpc>
            </a:pP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② sb. spend time 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／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money </a:t>
            </a:r>
            <a:r>
              <a:rPr lang="en-US" altLang="zh-CN" sz="266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(in) doing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sth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花费时间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金钱做某事。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eg. Lily </a:t>
            </a:r>
            <a:r>
              <a:rPr lang="en-US" altLang="zh-CN" sz="2665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spent 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 yuan </a:t>
            </a:r>
            <a:r>
              <a:rPr lang="en-US" altLang="zh-CN" sz="2665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(in) buying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this pen. 	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7" name="左箭头 1">
            <a:hlinkClick r:id="rId1" action="ppaction://hlinksldjump"/>
          </p:cNvPr>
          <p:cNvSpPr/>
          <p:nvPr/>
        </p:nvSpPr>
        <p:spPr>
          <a:xfrm>
            <a:off x="14427200" y="7990417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9" grpId="0" animBg="1"/>
      <p:bldP spid="3169" grpId="1" animBg="1"/>
      <p:bldP spid="3170" grpId="0"/>
      <p:bldP spid="3170" grpId="1"/>
      <p:bldP spid="3172" grpId="0"/>
      <p:bldP spid="3172" grpId="1"/>
      <p:bldP spid="3173" grpId="0"/>
      <p:bldP spid="3173" grpId="1"/>
      <p:bldP spid="3175" grpId="0"/>
      <p:bldP spid="3175" grpId="1"/>
      <p:bldP spid="3176" grpId="0"/>
      <p:bldP spid="3176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流程图: 可选过程 4"/>
          <p:cNvSpPr/>
          <p:nvPr/>
        </p:nvSpPr>
        <p:spPr>
          <a:xfrm>
            <a:off x="762000" y="220133"/>
            <a:ext cx="2161117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spend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1" name="流程图: 可选过程 1"/>
          <p:cNvSpPr/>
          <p:nvPr/>
        </p:nvSpPr>
        <p:spPr>
          <a:xfrm>
            <a:off x="3185584" y="220133"/>
            <a:ext cx="2142067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2" name="流程图: 可选过程 2"/>
          <p:cNvSpPr/>
          <p:nvPr/>
        </p:nvSpPr>
        <p:spPr>
          <a:xfrm>
            <a:off x="5729817" y="220133"/>
            <a:ext cx="1993900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3" name="流程图: 可选过程 12"/>
          <p:cNvSpPr/>
          <p:nvPr/>
        </p:nvSpPr>
        <p:spPr>
          <a:xfrm>
            <a:off x="8360833" y="220133"/>
            <a:ext cx="1877484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4" name="文本框 3"/>
          <p:cNvSpPr/>
          <p:nvPr/>
        </p:nvSpPr>
        <p:spPr>
          <a:xfrm>
            <a:off x="762000" y="1253067"/>
            <a:ext cx="4099984" cy="91186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人作主语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pay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spend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物作主语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cost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" name="左箭头 1">
            <a:hlinkClick r:id="rId1" action="ppaction://hlinksldjump"/>
          </p:cNvPr>
          <p:cNvSpPr/>
          <p:nvPr/>
        </p:nvSpPr>
        <p:spPr>
          <a:xfrm>
            <a:off x="14257867" y="7821084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6" name="左箭头 1">
            <a:hlinkClick r:id="rId1" action="ppaction://hlinksldjump"/>
          </p:cNvPr>
          <p:cNvSpPr/>
          <p:nvPr/>
        </p:nvSpPr>
        <p:spPr>
          <a:xfrm>
            <a:off x="14427200" y="7990417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7" name="标题 41985"/>
          <p:cNvSpPr/>
          <p:nvPr/>
        </p:nvSpPr>
        <p:spPr>
          <a:xfrm>
            <a:off x="762000" y="2235200"/>
            <a:ext cx="4099984" cy="105621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主语是物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1、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cost: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花费钱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8" name="内容占位符 41986"/>
          <p:cNvSpPr/>
          <p:nvPr/>
        </p:nvSpPr>
        <p:spPr>
          <a:xfrm>
            <a:off x="2099733" y="3291417"/>
            <a:ext cx="9254067" cy="2131483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57505" indent="-357505" algn="just" eaLnBrk="0" hangingPunct="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sth. cost (sb.) + money,某物花了（某人）多少钱。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57505" indent="-357505" algn="just" eaLnBrk="0" hangingPunct="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eg. A new computer </a:t>
            </a:r>
            <a:r>
              <a:rPr lang="en-US" altLang="zh-CN" sz="2665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costs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 3000 yuan. 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57505" indent="-357505" algn="just" eaLnBrk="0" hangingPunct="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These books </a:t>
            </a:r>
            <a:r>
              <a:rPr lang="en-US" altLang="zh-CN" sz="2665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cost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me 10 yuan.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57505" indent="-357505" algn="just" eaLnBrk="0" hangingPunct="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57505" indent="-357505"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 2" panose="05020102010507070707" pitchFamily="2" charset="2"/>
              <a:buChar char=""/>
            </a:pP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89" name="左箭头 1">
            <a:hlinkClick r:id="rId1" action="ppaction://hlinksldjump"/>
          </p:cNvPr>
          <p:cNvSpPr/>
          <p:nvPr/>
        </p:nvSpPr>
        <p:spPr>
          <a:xfrm>
            <a:off x="14596533" y="8602133"/>
            <a:ext cx="1056217" cy="133351"/>
          </a:xfrm>
          <a:prstGeom prst="leftArrow">
            <a:avLst>
              <a:gd name="adj1" fmla="val 50000"/>
              <a:gd name="adj2" fmla="val 50457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90" name="标题 43009"/>
          <p:cNvSpPr/>
          <p:nvPr/>
        </p:nvSpPr>
        <p:spPr>
          <a:xfrm>
            <a:off x="1511300" y="4749800"/>
            <a:ext cx="5988051" cy="586317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b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take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：花费时间 （主语通常是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It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91" name="内容占位符 43010"/>
          <p:cNvSpPr/>
          <p:nvPr/>
        </p:nvSpPr>
        <p:spPr>
          <a:xfrm>
            <a:off x="2027767" y="5422901"/>
            <a:ext cx="10164233" cy="1060449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57505" indent="-357505" algn="just" eaLnBrk="0" hangingPunct="0">
              <a:lnSpc>
                <a:spcPct val="3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It takes sb. 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＋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some time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＋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 do sth.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做某事花了某人多少时间。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57505" indent="-357505" algn="just" eaLnBrk="0" hangingPunct="0">
              <a:lnSpc>
                <a:spcPct val="3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eg:It takes me half an hour to clean my room. 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57505" indent="-357505" algn="just" eaLnBrk="0" hangingPunct="0">
              <a:lnSpc>
                <a:spcPct val="3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takes her two hours to finish her homework.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7" grpId="0"/>
      <p:bldP spid="3187" grpId="1"/>
      <p:bldP spid="3188" grpId="0"/>
      <p:bldP spid="3188" grpId="1"/>
      <p:bldP spid="3190" grpId="0"/>
      <p:bldP spid="3190" grpId="1"/>
      <p:bldP spid="3191" grpId="0"/>
      <p:bldP spid="3191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Rectangle 2"/>
          <p:cNvSpPr/>
          <p:nvPr/>
        </p:nvSpPr>
        <p:spPr>
          <a:xfrm>
            <a:off x="668867" y="1511300"/>
            <a:ext cx="11501967" cy="51435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lstStyle/>
          <a:p>
            <a:pPr marL="342900" indent="-342900"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They spend too much time</a:t>
            </a: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report.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A.writing       B. to write      C. on writing      D. write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buNone/>
            </a:pP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5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--What beautiful shoes you’re wearing!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They must be expensive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--No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，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they only____  l0 yuan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spent    B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took    C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paid    D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．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cost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--Will you please ____ for my dinner Peter?--Sure!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spend    B. pay    C. cost    D.take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 It will ____ me too much time to read this book.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 take    B. cost     C. spend     D.pay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240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41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42" name="太阳形 4"/>
          <p:cNvSpPr/>
          <p:nvPr/>
        </p:nvSpPr>
        <p:spPr>
          <a:xfrm>
            <a:off x="6917267" y="3795184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43" name="太阳形 1"/>
          <p:cNvSpPr/>
          <p:nvPr/>
        </p:nvSpPr>
        <p:spPr>
          <a:xfrm>
            <a:off x="994833" y="201930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44" name="太阳形 2"/>
          <p:cNvSpPr/>
          <p:nvPr/>
        </p:nvSpPr>
        <p:spPr>
          <a:xfrm>
            <a:off x="3073400" y="4997451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45" name="太阳形 7"/>
          <p:cNvSpPr/>
          <p:nvPr/>
        </p:nvSpPr>
        <p:spPr>
          <a:xfrm>
            <a:off x="1140884" y="6079067"/>
            <a:ext cx="577849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2" grpId="0" bldLvl="0" animBg="1"/>
      <p:bldP spid="3243" grpId="1" bldLvl="0" animBg="1"/>
      <p:bldP spid="3244" grpId="2" bldLvl="0" animBg="1"/>
      <p:bldP spid="3245" grpId="3" bldLvl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流程图: 可选过程 4"/>
          <p:cNvSpPr/>
          <p:nvPr/>
        </p:nvSpPr>
        <p:spPr>
          <a:xfrm>
            <a:off x="762000" y="220133"/>
            <a:ext cx="3136900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 for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9" name="流程图: 可选过程 1"/>
          <p:cNvSpPr/>
          <p:nvPr/>
        </p:nvSpPr>
        <p:spPr>
          <a:xfrm>
            <a:off x="4030133" y="222251"/>
            <a:ext cx="2142067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0" name="流程图: 可选过程 2"/>
          <p:cNvSpPr/>
          <p:nvPr/>
        </p:nvSpPr>
        <p:spPr>
          <a:xfrm>
            <a:off x="6597651" y="222251"/>
            <a:ext cx="3287183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out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1" name="左箭头 1">
            <a:hlinkClick r:id="rId1" action="ppaction://hlinksldjump"/>
          </p:cNvPr>
          <p:cNvSpPr/>
          <p:nvPr/>
        </p:nvSpPr>
        <p:spPr>
          <a:xfrm>
            <a:off x="14257867" y="7821084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52" name="左箭头 1">
            <a:hlinkClick r:id="rId1" action="ppaction://hlinksldjump"/>
          </p:cNvPr>
          <p:cNvSpPr/>
          <p:nvPr/>
        </p:nvSpPr>
        <p:spPr>
          <a:xfrm>
            <a:off x="14427200" y="7990417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53" name="内容占位符 2"/>
          <p:cNvSpPr/>
          <p:nvPr/>
        </p:nvSpPr>
        <p:spPr>
          <a:xfrm>
            <a:off x="762000" y="1325033"/>
            <a:ext cx="10972800" cy="1238251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342900" indent="-342900">
              <a:lnSpc>
                <a:spcPct val="80000"/>
              </a:lnSpc>
              <a:spcBef>
                <a:spcPct val="16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 for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意为“寻找”，是有目的地找，强调“寻找”这一动作。 </a:t>
            </a:r>
            <a:b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—What are you looking for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—I'm looking for my bike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4" name="内容占位符 2"/>
          <p:cNvSpPr/>
          <p:nvPr/>
        </p:nvSpPr>
        <p:spPr>
          <a:xfrm>
            <a:off x="762000" y="2563284"/>
            <a:ext cx="10972800" cy="1504949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5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find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意为“找到”“发现”，强调“找”的结果，</a:t>
            </a:r>
            <a:endParaRPr lang="zh-CN" altLang="en-US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其宾语往往是某个丢失的东西或人。</a:t>
            </a:r>
            <a:b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—Did you find Li Ming yesterday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—No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looked for him everywhere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didn't find him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5" name="内容占位符 2"/>
          <p:cNvSpPr/>
          <p:nvPr/>
        </p:nvSpPr>
        <p:spPr>
          <a:xfrm>
            <a:off x="762000" y="4461933"/>
            <a:ext cx="10972800" cy="2165351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altLang="zh-CN" sz="25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find out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意为“找出、发现、查明”，多指通过调查、寻问、打听、研究 </a:t>
            </a:r>
            <a:endParaRPr lang="zh-CN" altLang="en-US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之后“搞清楚、弄明白”，通常含有“经过困难曲折”的含义，指找出较    </a:t>
            </a:r>
            <a:endParaRPr lang="zh-CN" altLang="en-US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难找到的、 无形的、抽象的东西。</a:t>
            </a:r>
            <a:b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this passage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find out the answer to this question.</a:t>
            </a:r>
            <a:b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4" grpId="0" animBg="1"/>
      <p:bldP spid="32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zh-CN" altLang="en-US" sz="1600"/>
            </a:fld>
            <a:endParaRPr lang="zh-CN" altLang="en-US" sz="2400" u="none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33" name="TextBox 38"/>
          <p:cNvSpPr/>
          <p:nvPr/>
        </p:nvSpPr>
        <p:spPr>
          <a:xfrm>
            <a:off x="5441951" y="5380567"/>
            <a:ext cx="140334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4" name="TextBox 4"/>
          <p:cNvSpPr/>
          <p:nvPr/>
        </p:nvSpPr>
        <p:spPr>
          <a:xfrm>
            <a:off x="2190751" y="654051"/>
            <a:ext cx="2722033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5" name="TextBox 5"/>
          <p:cNvSpPr/>
          <p:nvPr/>
        </p:nvSpPr>
        <p:spPr>
          <a:xfrm>
            <a:off x="2201333" y="1452033"/>
            <a:ext cx="79925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写出下列动词的第三人称单数形式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6" name="TextBox 6"/>
          <p:cNvSpPr/>
          <p:nvPr/>
        </p:nvSpPr>
        <p:spPr>
          <a:xfrm>
            <a:off x="785284" y="2142067"/>
            <a:ext cx="789516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7" name="TextBox 7"/>
          <p:cNvSpPr/>
          <p:nvPr/>
        </p:nvSpPr>
        <p:spPr>
          <a:xfrm>
            <a:off x="755651" y="2874433"/>
            <a:ext cx="129328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carry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8" name="TextBox 8"/>
          <p:cNvSpPr/>
          <p:nvPr/>
        </p:nvSpPr>
        <p:spPr>
          <a:xfrm>
            <a:off x="825500" y="3642784"/>
            <a:ext cx="12149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9" name="TextBox 11"/>
          <p:cNvSpPr/>
          <p:nvPr/>
        </p:nvSpPr>
        <p:spPr>
          <a:xfrm>
            <a:off x="1284817" y="3642784"/>
            <a:ext cx="1310216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/flies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" name="TextBox 13"/>
          <p:cNvSpPr/>
          <p:nvPr/>
        </p:nvSpPr>
        <p:spPr>
          <a:xfrm>
            <a:off x="1684867" y="2857500"/>
            <a:ext cx="2032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/carries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1" name="TextBox 14"/>
          <p:cNvSpPr/>
          <p:nvPr/>
        </p:nvSpPr>
        <p:spPr>
          <a:xfrm>
            <a:off x="785284" y="4572000"/>
            <a:ext cx="200024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2" name="TextBox 15"/>
          <p:cNvSpPr/>
          <p:nvPr/>
        </p:nvSpPr>
        <p:spPr>
          <a:xfrm>
            <a:off x="1549400" y="4586817"/>
            <a:ext cx="4275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3" name="TextBox 16"/>
          <p:cNvSpPr/>
          <p:nvPr/>
        </p:nvSpPr>
        <p:spPr>
          <a:xfrm>
            <a:off x="1187451" y="2144184"/>
            <a:ext cx="3577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4" name="TextBox 17"/>
          <p:cNvSpPr/>
          <p:nvPr/>
        </p:nvSpPr>
        <p:spPr>
          <a:xfrm>
            <a:off x="3981451" y="2874433"/>
            <a:ext cx="1320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5" name="TextBox 18"/>
          <p:cNvSpPr/>
          <p:nvPr/>
        </p:nvSpPr>
        <p:spPr>
          <a:xfrm>
            <a:off x="5041900" y="2872317"/>
            <a:ext cx="35771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6" name="TextBox 19"/>
          <p:cNvSpPr/>
          <p:nvPr/>
        </p:nvSpPr>
        <p:spPr>
          <a:xfrm>
            <a:off x="2889251" y="3678767"/>
            <a:ext cx="132714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7" name="TextBox 20"/>
          <p:cNvSpPr/>
          <p:nvPr/>
        </p:nvSpPr>
        <p:spPr>
          <a:xfrm>
            <a:off x="3886200" y="3678767"/>
            <a:ext cx="1864784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/studies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8" name="TextBox 21"/>
          <p:cNvSpPr/>
          <p:nvPr/>
        </p:nvSpPr>
        <p:spPr>
          <a:xfrm>
            <a:off x="2880784" y="2144184"/>
            <a:ext cx="142874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swim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9" name="TextBox 22"/>
          <p:cNvSpPr/>
          <p:nvPr/>
        </p:nvSpPr>
        <p:spPr>
          <a:xfrm>
            <a:off x="3841751" y="2144184"/>
            <a:ext cx="6434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" name="TextBox 23"/>
          <p:cNvSpPr/>
          <p:nvPr/>
        </p:nvSpPr>
        <p:spPr>
          <a:xfrm>
            <a:off x="2842684" y="4586817"/>
            <a:ext cx="1498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" name="TextBox 25"/>
          <p:cNvSpPr/>
          <p:nvPr/>
        </p:nvSpPr>
        <p:spPr>
          <a:xfrm>
            <a:off x="6754284" y="4595284"/>
            <a:ext cx="135678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drink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" name="TextBox 26"/>
          <p:cNvSpPr/>
          <p:nvPr/>
        </p:nvSpPr>
        <p:spPr>
          <a:xfrm>
            <a:off x="3530600" y="4595284"/>
            <a:ext cx="857251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" name="TextBox 27"/>
          <p:cNvSpPr/>
          <p:nvPr/>
        </p:nvSpPr>
        <p:spPr>
          <a:xfrm>
            <a:off x="6019800" y="3644900"/>
            <a:ext cx="13885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brush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4" name="TextBox 28"/>
          <p:cNvSpPr/>
          <p:nvPr/>
        </p:nvSpPr>
        <p:spPr>
          <a:xfrm>
            <a:off x="9336617" y="4572000"/>
            <a:ext cx="18563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" name="TextBox 29"/>
          <p:cNvSpPr/>
          <p:nvPr/>
        </p:nvSpPr>
        <p:spPr>
          <a:xfrm>
            <a:off x="4660900" y="4572000"/>
            <a:ext cx="16806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wash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6" name="TextBox 31"/>
          <p:cNvSpPr/>
          <p:nvPr/>
        </p:nvSpPr>
        <p:spPr>
          <a:xfrm>
            <a:off x="5674784" y="4572000"/>
            <a:ext cx="80644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7" name="TextBox 32"/>
          <p:cNvSpPr/>
          <p:nvPr/>
        </p:nvSpPr>
        <p:spPr>
          <a:xfrm>
            <a:off x="5103284" y="2144184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8" name="TextBox 33"/>
          <p:cNvSpPr/>
          <p:nvPr/>
        </p:nvSpPr>
        <p:spPr>
          <a:xfrm>
            <a:off x="5928784" y="2144184"/>
            <a:ext cx="42968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9" name="TextBox 34"/>
          <p:cNvSpPr/>
          <p:nvPr/>
        </p:nvSpPr>
        <p:spPr>
          <a:xfrm>
            <a:off x="8339667" y="3661833"/>
            <a:ext cx="139276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teach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0" name="TextBox 35"/>
          <p:cNvSpPr/>
          <p:nvPr/>
        </p:nvSpPr>
        <p:spPr>
          <a:xfrm>
            <a:off x="7658100" y="4572000"/>
            <a:ext cx="501651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1" name="TextBox 36"/>
          <p:cNvSpPr/>
          <p:nvPr/>
        </p:nvSpPr>
        <p:spPr>
          <a:xfrm>
            <a:off x="833967" y="5389033"/>
            <a:ext cx="16552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guess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2" name="TextBox 38"/>
          <p:cNvSpPr/>
          <p:nvPr/>
        </p:nvSpPr>
        <p:spPr>
          <a:xfrm>
            <a:off x="3259667" y="5380567"/>
            <a:ext cx="14012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snow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3" name="TextBox 39"/>
          <p:cNvSpPr/>
          <p:nvPr/>
        </p:nvSpPr>
        <p:spPr>
          <a:xfrm>
            <a:off x="4246033" y="5380567"/>
            <a:ext cx="558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4" name="TextBox 40"/>
          <p:cNvSpPr/>
          <p:nvPr/>
        </p:nvSpPr>
        <p:spPr>
          <a:xfrm>
            <a:off x="6932084" y="2067984"/>
            <a:ext cx="100118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look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5" name="TextBox 42"/>
          <p:cNvSpPr/>
          <p:nvPr/>
        </p:nvSpPr>
        <p:spPr>
          <a:xfrm>
            <a:off x="8591551" y="2865967"/>
            <a:ext cx="114088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plant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6" name="TextBox 44"/>
          <p:cNvSpPr/>
          <p:nvPr/>
        </p:nvSpPr>
        <p:spPr>
          <a:xfrm>
            <a:off x="6019800" y="2874433"/>
            <a:ext cx="1346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watch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7" name="TextBox 45"/>
          <p:cNvSpPr/>
          <p:nvPr/>
        </p:nvSpPr>
        <p:spPr>
          <a:xfrm>
            <a:off x="9336617" y="3661833"/>
            <a:ext cx="85724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8" name="TextBox 38"/>
          <p:cNvSpPr/>
          <p:nvPr/>
        </p:nvSpPr>
        <p:spPr>
          <a:xfrm>
            <a:off x="8339667" y="4586817"/>
            <a:ext cx="127846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finish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9" name="TextBox 39"/>
          <p:cNvSpPr/>
          <p:nvPr/>
        </p:nvSpPr>
        <p:spPr>
          <a:xfrm>
            <a:off x="6187017" y="5389033"/>
            <a:ext cx="508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0" name="TextBox 40"/>
          <p:cNvSpPr/>
          <p:nvPr/>
        </p:nvSpPr>
        <p:spPr>
          <a:xfrm>
            <a:off x="8589433" y="2065867"/>
            <a:ext cx="14012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72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631190"/>
            <a:ext cx="821055" cy="821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73" name="TextBox 41"/>
          <p:cNvSpPr/>
          <p:nvPr/>
        </p:nvSpPr>
        <p:spPr>
          <a:xfrm>
            <a:off x="7706784" y="2036233"/>
            <a:ext cx="355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4" name="TextBox 41"/>
          <p:cNvSpPr/>
          <p:nvPr/>
        </p:nvSpPr>
        <p:spPr>
          <a:xfrm>
            <a:off x="9431867" y="2067984"/>
            <a:ext cx="6900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5" name="TextBox 41"/>
          <p:cNvSpPr/>
          <p:nvPr/>
        </p:nvSpPr>
        <p:spPr>
          <a:xfrm>
            <a:off x="7154333" y="2857500"/>
            <a:ext cx="69003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6" name="TextBox 18"/>
          <p:cNvSpPr/>
          <p:nvPr/>
        </p:nvSpPr>
        <p:spPr>
          <a:xfrm>
            <a:off x="9552517" y="2872317"/>
            <a:ext cx="3577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7" name="TextBox 45"/>
          <p:cNvSpPr/>
          <p:nvPr/>
        </p:nvSpPr>
        <p:spPr>
          <a:xfrm>
            <a:off x="7059084" y="3642784"/>
            <a:ext cx="85724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8" name="TextBox 37"/>
          <p:cNvSpPr/>
          <p:nvPr/>
        </p:nvSpPr>
        <p:spPr>
          <a:xfrm>
            <a:off x="1953684" y="5380567"/>
            <a:ext cx="69426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</a:t>
            </a:r>
            <a:endParaRPr lang="en-US" altLang="zh-CN" sz="3200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79" name="图片 4" descr="兔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33" y="302684"/>
            <a:ext cx="1733551" cy="17335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3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9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4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8" dur="500" fill="hold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3" dur="500" fill="hold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8" dur="500" fill="hold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5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3" dur="500" fill="hold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clickEffect">
                                  <p:childTnLst>
                                    <p:set>
                                      <p:cBhvr additive="base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7" nodeType="clickEffect"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8" nodeType="clickEffect"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childTnLst>
                                    <p:set>
                                      <p:cBhvr additive="base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0" nodeType="clickEffect">
                                  <p:childTnLst>
                                    <p:set>
                                      <p:cBhvr additive="base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1" nodeType="clickEffect"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2" nodeType="clickEffect">
                                  <p:childTnLst>
                                    <p:set>
                                      <p:cBhvr additive="base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3" nodeType="clickEffect">
                                  <p:childTnLst>
                                    <p:set>
                                      <p:cBhvr additive="base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4" nodeType="clickEffect"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5" nodeType="clickEffect"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6" nodeType="clickEffect">
                                  <p:childTnLst>
                                    <p:set>
                                      <p:cBhvr additive="base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7" nodeType="clickEffect"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8" nodeType="clickEffect"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7" animBg="1"/>
      <p:bldP spid="2140" grpId="0" animBg="1"/>
      <p:bldP spid="2142" grpId="11" animBg="1"/>
      <p:bldP spid="2145" grpId="1" animBg="1"/>
      <p:bldP spid="2147" grpId="8" animBg="1"/>
      <p:bldP spid="2149" grpId="2" animBg="1"/>
      <p:bldP spid="2152" grpId="12" animBg="1"/>
      <p:bldP spid="2154" grpId="15" animBg="1"/>
      <p:bldP spid="2156" grpId="13" animBg="1"/>
      <p:bldP spid="2158" grpId="3" animBg="1"/>
      <p:bldP spid="2160" grpId="14" animBg="1"/>
      <p:bldP spid="2163" grpId="17" animBg="1"/>
      <p:bldP spid="2167" grpId="10" animBg="1"/>
      <p:bldP spid="2169" grpId="18" animBg="1"/>
      <p:bldP spid="2173" grpId="19" animBg="1"/>
      <p:bldP spid="2174" grpId="4" animBg="1"/>
      <p:bldP spid="2175" grpId="5" animBg="1"/>
      <p:bldP spid="2176" grpId="6" animBg="1"/>
      <p:bldP spid="2177" grpId="9" animBg="1"/>
      <p:bldP spid="2178" grpId="16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Rectangle 2"/>
          <p:cNvSpPr/>
          <p:nvPr/>
        </p:nvSpPr>
        <p:spPr>
          <a:xfrm>
            <a:off x="1087967" y="1188508"/>
            <a:ext cx="8373533" cy="51117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Jim couldn’t ______ his hat.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I can’t_______ my book.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She is ___________her son.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 I’m ___________my watch.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5.Please _______ when the train leaves. </a:t>
            </a:r>
            <a:b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6.Who can __________the answer?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259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60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61" name="文本框 3"/>
          <p:cNvSpPr/>
          <p:nvPr/>
        </p:nvSpPr>
        <p:spPr>
          <a:xfrm>
            <a:off x="4066117" y="1485900"/>
            <a:ext cx="6553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find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62" name="文本框 7"/>
          <p:cNvSpPr/>
          <p:nvPr/>
        </p:nvSpPr>
        <p:spPr>
          <a:xfrm>
            <a:off x="3039533" y="2286000"/>
            <a:ext cx="113453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find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63" name="文本框 9"/>
          <p:cNvSpPr/>
          <p:nvPr/>
        </p:nvSpPr>
        <p:spPr>
          <a:xfrm>
            <a:off x="2749551" y="4783667"/>
            <a:ext cx="179916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find out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64" name="文本框 11"/>
          <p:cNvSpPr/>
          <p:nvPr/>
        </p:nvSpPr>
        <p:spPr>
          <a:xfrm>
            <a:off x="3232151" y="5626100"/>
            <a:ext cx="192616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find out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65" name="文本框 2"/>
          <p:cNvSpPr/>
          <p:nvPr/>
        </p:nvSpPr>
        <p:spPr>
          <a:xfrm>
            <a:off x="2679700" y="3143251"/>
            <a:ext cx="224366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looking for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66" name="文本框 1"/>
          <p:cNvSpPr/>
          <p:nvPr/>
        </p:nvSpPr>
        <p:spPr>
          <a:xfrm>
            <a:off x="2307167" y="3962400"/>
            <a:ext cx="2241551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looking for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1" grpId="0" animBg="1"/>
      <p:bldP spid="3262" grpId="1" animBg="1"/>
      <p:bldP spid="3263" grpId="2" animBg="1"/>
      <p:bldP spid="3264" grpId="3" animBg="1"/>
      <p:bldP spid="3265" grpId="4" animBg="1"/>
      <p:bldP spid="3266" grpId="5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流程图: 可选过程 4"/>
          <p:cNvSpPr/>
          <p:nvPr/>
        </p:nvSpPr>
        <p:spPr>
          <a:xfrm>
            <a:off x="474133" y="220133"/>
            <a:ext cx="2197100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0" name="流程图: 可选过程 2"/>
          <p:cNvSpPr/>
          <p:nvPr/>
        </p:nvSpPr>
        <p:spPr>
          <a:xfrm>
            <a:off x="8532284" y="222251"/>
            <a:ext cx="3202516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in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1" name="左箭头 1">
            <a:hlinkClick r:id="rId1" action="ppaction://hlinksldjump"/>
          </p:cNvPr>
          <p:cNvSpPr/>
          <p:nvPr/>
        </p:nvSpPr>
        <p:spPr>
          <a:xfrm>
            <a:off x="14257867" y="7821084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2" name="左箭头 1">
            <a:hlinkClick r:id="rId1" action="ppaction://hlinksldjump"/>
          </p:cNvPr>
          <p:cNvSpPr/>
          <p:nvPr/>
        </p:nvSpPr>
        <p:spPr>
          <a:xfrm>
            <a:off x="14427200" y="7990417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3" name="内容占位符 2"/>
          <p:cNvSpPr/>
          <p:nvPr/>
        </p:nvSpPr>
        <p:spPr>
          <a:xfrm>
            <a:off x="762000" y="1325033"/>
            <a:ext cx="10972800" cy="2214033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加入某党派、某组织或某社会团体</a:t>
            </a:r>
            <a:r>
              <a:rPr lang="en-US" altLang="zh-CN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join.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①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He will never forget the day when he joined the Party.</a:t>
            </a:r>
            <a:endParaRPr lang="en-US" altLang="zh-CN" sz="25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②His brother joined the army three years ago.</a:t>
            </a:r>
            <a:endParaRPr lang="en-US" altLang="zh-CN" sz="25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join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还可解释为“连接”</a:t>
            </a:r>
            <a:r>
              <a:rPr lang="en-US" altLang="zh-CN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如：</a:t>
            </a:r>
            <a:endParaRPr lang="zh-CN" altLang="en-US" sz="253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 railway joined the two cities.</a:t>
            </a:r>
            <a:b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5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4" name="内容占位符 2"/>
          <p:cNvSpPr/>
          <p:nvPr/>
        </p:nvSpPr>
        <p:spPr>
          <a:xfrm>
            <a:off x="762000" y="3651251"/>
            <a:ext cx="10972800" cy="1504949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take part in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参加</a:t>
            </a:r>
            <a:r>
              <a:rPr lang="en-US" altLang="zh-CN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群众性活动、会议等</a:t>
            </a:r>
            <a:r>
              <a:rPr lang="en-US" altLang="zh-CN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),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往往指参加者持积极态度．</a:t>
            </a:r>
            <a:endParaRPr lang="zh-CN" altLang="en-US" sz="253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We are going to have an English evening.Do you want to take part?</a:t>
            </a:r>
            <a:endParaRPr lang="en-US" altLang="zh-CN" sz="25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5" name="内容占位符 2"/>
          <p:cNvSpPr/>
          <p:nvPr/>
        </p:nvSpPr>
        <p:spPr>
          <a:xfrm>
            <a:off x="762000" y="4692651"/>
            <a:ext cx="10972800" cy="1255183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join in</a:t>
            </a:r>
            <a:r>
              <a:rPr lang="zh-CN" altLang="en-US" sz="253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多指参加小规模的活动如“竞赛、、娱乐、游戏”等</a:t>
            </a:r>
            <a:endParaRPr lang="zh-CN" altLang="en-US" sz="253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Come along, and join in the ball game.</a:t>
            </a:r>
            <a:r>
              <a:rPr lang="zh-CN" altLang="en-US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快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来参加球赛</a:t>
            </a:r>
            <a:r>
              <a:rPr lang="en-US" altLang="zh-CN" sz="25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5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6" name="流程图: 可选过程 3"/>
          <p:cNvSpPr/>
          <p:nvPr/>
        </p:nvSpPr>
        <p:spPr>
          <a:xfrm>
            <a:off x="3261784" y="222251"/>
            <a:ext cx="4891616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part in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4" grpId="0" animBg="1"/>
      <p:bldP spid="3275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Rectangle 2"/>
          <p:cNvSpPr/>
          <p:nvPr/>
        </p:nvSpPr>
        <p:spPr>
          <a:xfrm>
            <a:off x="1087967" y="1608032"/>
            <a:ext cx="10176933" cy="42748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My brother ______ the army in 2002.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I didn’t want to_____________ their argument.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May i ___________the competition?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4.We are playing football. Do you want to_______?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5.You are welcome _______ us.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280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81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82" name="文本框 3"/>
          <p:cNvSpPr/>
          <p:nvPr/>
        </p:nvSpPr>
        <p:spPr>
          <a:xfrm>
            <a:off x="3587751" y="1866900"/>
            <a:ext cx="10845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joined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83" name="文本框 6"/>
          <p:cNvSpPr/>
          <p:nvPr/>
        </p:nvSpPr>
        <p:spPr>
          <a:xfrm>
            <a:off x="8180917" y="4292600"/>
            <a:ext cx="229023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join in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84" name="文本框 7"/>
          <p:cNvSpPr/>
          <p:nvPr/>
        </p:nvSpPr>
        <p:spPr>
          <a:xfrm>
            <a:off x="4248151" y="2650067"/>
            <a:ext cx="230928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take part in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85" name="文本框 9"/>
          <p:cNvSpPr/>
          <p:nvPr/>
        </p:nvSpPr>
        <p:spPr>
          <a:xfrm>
            <a:off x="4658784" y="5198533"/>
            <a:ext cx="954616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join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86" name="文本框 2"/>
          <p:cNvSpPr/>
          <p:nvPr/>
        </p:nvSpPr>
        <p:spPr>
          <a:xfrm>
            <a:off x="3255433" y="3526367"/>
            <a:ext cx="139700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join in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" grpId="0" animBg="1"/>
      <p:bldP spid="3283" grpId="1" animBg="1"/>
      <p:bldP spid="3284" grpId="2" animBg="1"/>
      <p:bldP spid="3285" grpId="3" animBg="1"/>
      <p:bldP spid="3286" grpId="4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流程图: 可选过程 4"/>
          <p:cNvSpPr/>
          <p:nvPr/>
        </p:nvSpPr>
        <p:spPr>
          <a:xfrm>
            <a:off x="474133" y="220133"/>
            <a:ext cx="2197100" cy="742951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lose</a:t>
            </a:r>
            <a:endParaRPr lang="en-US" altLang="zh-CN" sz="42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0" name="流程图: 可选过程 2"/>
          <p:cNvSpPr/>
          <p:nvPr/>
        </p:nvSpPr>
        <p:spPr>
          <a:xfrm>
            <a:off x="8379884" y="222251"/>
            <a:ext cx="2110316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1" name="左箭头 1">
            <a:hlinkClick r:id="rId1" action="ppaction://hlinksldjump"/>
          </p:cNvPr>
          <p:cNvSpPr/>
          <p:nvPr/>
        </p:nvSpPr>
        <p:spPr>
          <a:xfrm>
            <a:off x="14257867" y="7821084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92" name="左箭头 1">
            <a:hlinkClick r:id="rId1" action="ppaction://hlinksldjump"/>
          </p:cNvPr>
          <p:cNvSpPr/>
          <p:nvPr/>
        </p:nvSpPr>
        <p:spPr>
          <a:xfrm>
            <a:off x="14427200" y="7990417"/>
            <a:ext cx="1056217" cy="575733"/>
          </a:xfrm>
          <a:prstGeom prst="leftArrow">
            <a:avLst>
              <a:gd name="adj1" fmla="val 50000"/>
              <a:gd name="adj2" fmla="val 50008"/>
            </a:avLst>
          </a:prstGeom>
          <a:solidFill>
            <a:srgbClr val="26AAD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93" name="内容占位符 2"/>
          <p:cNvSpPr/>
          <p:nvPr/>
        </p:nvSpPr>
        <p:spPr>
          <a:xfrm>
            <a:off x="762000" y="1325033"/>
            <a:ext cx="10972800" cy="1604433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5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lose </a:t>
            </a:r>
            <a:r>
              <a:rPr lang="zh-CN" altLang="zh-CN" sz="25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5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fail</a:t>
            </a:r>
            <a:r>
              <a:rPr lang="zh-CN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都有失败的意思</a:t>
            </a:r>
            <a:endParaRPr lang="zh-CN" altLang="zh-CN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lose</a:t>
            </a:r>
            <a:r>
              <a:rPr lang="zh-CN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的用法是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lose the match .lose to sb.</a:t>
            </a:r>
            <a:endParaRPr lang="en-US" altLang="zh-CN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fail </a:t>
            </a:r>
            <a:r>
              <a:rPr lang="zh-CN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</a:t>
            </a: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fail in doing sth; fail to do sth</a:t>
            </a:r>
            <a:r>
              <a:rPr lang="zh-CN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endParaRPr lang="zh-CN" altLang="zh-CN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b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5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94" name="内容占位符 2"/>
          <p:cNvSpPr/>
          <p:nvPr/>
        </p:nvSpPr>
        <p:spPr>
          <a:xfrm>
            <a:off x="762000" y="2789767"/>
            <a:ext cx="11430000" cy="1902884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bea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意为“战胜，击败，打，敲”，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过去式是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beat,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过去分词是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beaten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其后所跟宾语可以是人或团队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We beat the team from No.1 Middle School.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95" name="内容占位符 2"/>
          <p:cNvSpPr/>
          <p:nvPr/>
        </p:nvSpPr>
        <p:spPr>
          <a:xfrm>
            <a:off x="762000" y="4692651"/>
            <a:ext cx="10972800" cy="2000249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5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win</a:t>
            </a:r>
            <a:r>
              <a:rPr lang="zh-CN" altLang="en-US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意为“赢得”，过去式和过去分词都是</a:t>
            </a: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won</a:t>
            </a:r>
            <a:r>
              <a:rPr lang="zh-CN" altLang="en-US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6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其后所跟宾语可以是：名次、荣誉、奖牌</a:t>
            </a: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，即</a:t>
            </a:r>
            <a:endParaRPr lang="zh-CN" altLang="en-US" sz="266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prize/match/game/medal/war/battle/the first place/respect...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—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Who won the game at last?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96" name="流程图: 可选过程 3"/>
          <p:cNvSpPr/>
          <p:nvPr/>
        </p:nvSpPr>
        <p:spPr>
          <a:xfrm>
            <a:off x="3261784" y="222251"/>
            <a:ext cx="1714500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7" name="流程图: 可选过程 1"/>
          <p:cNvSpPr/>
          <p:nvPr/>
        </p:nvSpPr>
        <p:spPr>
          <a:xfrm>
            <a:off x="5746751" y="222251"/>
            <a:ext cx="1714500" cy="740833"/>
          </a:xfrm>
          <a:prstGeom prst="flowChartAlternateProcess">
            <a:avLst/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</a:t>
            </a:r>
            <a:endParaRPr lang="en-US" altLang="zh-CN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4" grpId="0" animBg="1"/>
      <p:bldP spid="3295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Rectangle 2"/>
          <p:cNvSpPr/>
          <p:nvPr/>
        </p:nvSpPr>
        <p:spPr>
          <a:xfrm>
            <a:off x="668867" y="2020676"/>
            <a:ext cx="11501967" cy="41268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—Grace </a:t>
            </a:r>
            <a:r>
              <a:rPr lang="en-US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____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the first prize in the swimming race last week.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—You mean she </a:t>
            </a:r>
            <a:r>
              <a:rPr lang="en-US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____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all the other swimmers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？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A. won; won    B. beat; won    C. won; beat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—Did Mike </a:t>
            </a:r>
            <a:r>
              <a:rPr lang="en-US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____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the table tennis match?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—No, he didn’t. Tom beat him.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A. won             B.win                 C. beat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01" name="TextBox 4"/>
          <p:cNvSpPr/>
          <p:nvPr/>
        </p:nvSpPr>
        <p:spPr>
          <a:xfrm>
            <a:off x="1998133" y="7493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02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899584"/>
            <a:ext cx="751416" cy="7514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03" name="太阳形 4"/>
          <p:cNvSpPr/>
          <p:nvPr/>
        </p:nvSpPr>
        <p:spPr>
          <a:xfrm>
            <a:off x="3606800" y="5086351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04" name="太阳形 1"/>
          <p:cNvSpPr/>
          <p:nvPr/>
        </p:nvSpPr>
        <p:spPr>
          <a:xfrm>
            <a:off x="6007100" y="3219451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3" grpId="0" bldLvl="0" animBg="1"/>
      <p:bldP spid="3304" grpId="1" bldLvl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61050" y="3150870"/>
            <a:ext cx="6330950" cy="144335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96CA2"/>
                </a:solidFill>
              </a:rPr>
              <a:t>关注</a:t>
            </a:r>
            <a:r>
              <a:rPr lang="en-US" altLang="zh-CN">
                <a:solidFill>
                  <a:srgbClr val="C96CA2"/>
                </a:solidFill>
              </a:rPr>
              <a:t>P126-131</a:t>
            </a:r>
            <a:r>
              <a:rPr lang="zh-CN" altLang="en-US">
                <a:solidFill>
                  <a:srgbClr val="C96CA2"/>
                </a:solidFill>
              </a:rPr>
              <a:t>动词搭配，你会成为得分小可爱</a:t>
            </a:r>
            <a:endParaRPr lang="zh-CN" altLang="en-US">
              <a:solidFill>
                <a:srgbClr val="C96CA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557645" y="831215"/>
            <a:ext cx="4530090" cy="195643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7200" b="1" dirty="0">
                <a:ln w="412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温馨提示</a:t>
            </a:r>
            <a:endParaRPr lang="zh-CN" altLang="en-US" sz="7200" b="1" dirty="0">
              <a:ln w="41275">
                <a:solidFill>
                  <a:schemeClr val="accent1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zh-CN" altLang="en-US" sz="1600"/>
            </a:fld>
            <a:endParaRPr lang="zh-CN" altLang="en-US" sz="2400" u="none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82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83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84" name="文本框 99"/>
          <p:cNvSpPr/>
          <p:nvPr/>
        </p:nvSpPr>
        <p:spPr>
          <a:xfrm>
            <a:off x="1570567" y="1267884"/>
            <a:ext cx="8940800" cy="5615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1.He  _____    teeth every morning.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A. brush     B. brushes     C. brushing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2._____    he swim every afternoon?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A. Do     B. Does     C. Doing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3.My father ______a new bike.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A. have    B. has     C. having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 John ________ like his father.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A. look    B. looks     C.lookes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185" name="太阳形 4"/>
          <p:cNvSpPr/>
          <p:nvPr/>
        </p:nvSpPr>
        <p:spPr>
          <a:xfrm>
            <a:off x="4751917" y="208491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86" name="太阳形 6"/>
          <p:cNvSpPr/>
          <p:nvPr/>
        </p:nvSpPr>
        <p:spPr>
          <a:xfrm>
            <a:off x="3663951" y="3460751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87" name="太阳形 7"/>
          <p:cNvSpPr/>
          <p:nvPr/>
        </p:nvSpPr>
        <p:spPr>
          <a:xfrm>
            <a:off x="3964517" y="4821767"/>
            <a:ext cx="577849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88" name="太阳形 9"/>
          <p:cNvSpPr/>
          <p:nvPr/>
        </p:nvSpPr>
        <p:spPr>
          <a:xfrm>
            <a:off x="3769784" y="6182784"/>
            <a:ext cx="577849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" grpId="0" bldLvl="0" animBg="1"/>
      <p:bldP spid="2186" grpId="1" bldLvl="0" animBg="1"/>
      <p:bldP spid="2187" grpId="2" bldLvl="0" animBg="1"/>
      <p:bldP spid="2188" grpId="3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quarter" idx="13"/>
            <p:custDataLst>
              <p:tags r:id="rId1"/>
            </p:custDataLst>
          </p:nvPr>
        </p:nvGraphicFramePr>
        <p:xfrm>
          <a:off x="432435" y="1017905"/>
          <a:ext cx="11327765" cy="5481320"/>
        </p:xfrm>
        <a:graphic>
          <a:graphicData uri="http://schemas.openxmlformats.org/drawingml/2006/table">
            <a:tbl>
              <a:tblPr firstRow="1" bandRow="1"/>
              <a:tblGrid>
                <a:gridCol w="3170555"/>
                <a:gridCol w="2795270"/>
                <a:gridCol w="5361940"/>
              </a:tblGrid>
              <a:tr h="941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一般情况</a:t>
                      </a:r>
                      <a:endParaRPr lang="zh-CN" altLang="en-US" sz="20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</a:rPr>
                        <a:t>直接在动词词尾+ing</a:t>
                      </a:r>
                      <a:endParaRPr lang="zh-CN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work --- working      sleep ---sleeping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study ---- studying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726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动词以不发音的e结尾</a:t>
                      </a:r>
                      <a:endParaRPr lang="zh-CN" altLang="en-US" sz="20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</a:rPr>
                        <a:t>要去e加ing</a:t>
                      </a:r>
                      <a:endParaRPr lang="zh-CN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take ----- taking     make ----- making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dance ----- dancing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90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以</a:t>
                      </a:r>
                      <a:r>
                        <a:rPr lang="zh-CN" altLang="en-US" sz="2000" b="1" u="sng">
                          <a:solidFill>
                            <a:srgbClr val="03A9F5"/>
                          </a:solidFill>
                        </a:rPr>
                        <a:t>辅元辅</a:t>
                      </a: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结尾的</a:t>
                      </a:r>
                      <a:endParaRPr lang="zh-CN" altLang="en-US" sz="20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</a:rPr>
                        <a:t>要双写末尾字母</a:t>
                      </a: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+mn-ea"/>
                        </a:rPr>
                        <a:t>，再加ing</a:t>
                      </a:r>
                      <a:endParaRPr lang="zh-CN" altLang="en-US" sz="2000">
                        <a:solidFill>
                          <a:schemeClr val="accent3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cut --cutting      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       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put ---putting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begin --beginning   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stop---stopping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swim---swimming    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get---getting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shop---shopping       sit--sitting         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  <a:sym typeface="微软雅黑" panose="020B0503020204020204" pitchFamily="34" charset="-122"/>
                        </a:rPr>
                        <a:t>以-ie结尾的动词</a:t>
                      </a:r>
                      <a:endParaRPr lang="zh-CN" altLang="en-US" sz="2000">
                        <a:solidFill>
                          <a:srgbClr val="03A9F5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微软雅黑" panose="020B0503020204020204" pitchFamily="34" charset="-122"/>
                        </a:rPr>
                        <a:t>变ie为y再加ing</a:t>
                      </a:r>
                      <a:endParaRPr lang="zh-CN" altLang="en-US" sz="2000">
                        <a:solidFill>
                          <a:schemeClr val="accent3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lie -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-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-lying    </a:t>
                      </a: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tie ----- tying 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die---dying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  <a:sym typeface="+mn-ea"/>
                        </a:rPr>
                        <a:t>特殊   </a:t>
                      </a:r>
                      <a:endParaRPr lang="zh-CN" altLang="en-US" sz="2000">
                        <a:solidFill>
                          <a:srgbClr val="03A9F5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+mn-ea"/>
                        </a:rPr>
                        <a:t>不规则(动词变化不规则表中逐个记忆)</a:t>
                      </a:r>
                      <a:endParaRPr lang="zh-CN" altLang="en-US" sz="2000">
                        <a:solidFill>
                          <a:schemeClr val="accent3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control----controlling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travel----travel(l)ing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picnic----picnicking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38200" y="387985"/>
            <a:ext cx="7491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（二）动词的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现在分词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变化规则</a:t>
            </a:r>
            <a:endParaRPr lang="zh-CN" altLang="en-US" sz="28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zh-CN" altLang="en-US" sz="1600"/>
            </a:fld>
            <a:endParaRPr lang="zh-CN" altLang="en-US" sz="2400" u="none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07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08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09" name="文本框 1"/>
          <p:cNvSpPr/>
          <p:nvPr/>
        </p:nvSpPr>
        <p:spPr>
          <a:xfrm>
            <a:off x="571500" y="1782233"/>
            <a:ext cx="11620500" cy="4925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1.The boy ____________ ( draw) a picture 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now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Listen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.Some girls ___________ ( sing) in the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classroom 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My mother _____________ ( cook ) some nice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food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now.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What _____ you ______ ( do ) 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now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Look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 They __________( have) an English lesson 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10" name="图片 2" descr="Sna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433" y="19051"/>
            <a:ext cx="1877484" cy="1877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11" name="文本框 3"/>
          <p:cNvSpPr/>
          <p:nvPr/>
        </p:nvSpPr>
        <p:spPr>
          <a:xfrm>
            <a:off x="3158067" y="1896533"/>
            <a:ext cx="2331720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drawing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2" name="文本框 4"/>
          <p:cNvSpPr/>
          <p:nvPr/>
        </p:nvSpPr>
        <p:spPr>
          <a:xfrm>
            <a:off x="5336117" y="2544233"/>
            <a:ext cx="2511425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singing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3" name="文本框 6"/>
          <p:cNvSpPr/>
          <p:nvPr/>
        </p:nvSpPr>
        <p:spPr>
          <a:xfrm>
            <a:off x="4165600" y="3862917"/>
            <a:ext cx="2310130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cooking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4" name="文本框 7"/>
          <p:cNvSpPr/>
          <p:nvPr/>
        </p:nvSpPr>
        <p:spPr>
          <a:xfrm>
            <a:off x="2611967" y="5274733"/>
            <a:ext cx="706120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5" name="文本框 9"/>
          <p:cNvSpPr/>
          <p:nvPr/>
        </p:nvSpPr>
        <p:spPr>
          <a:xfrm>
            <a:off x="4908551" y="5274733"/>
            <a:ext cx="1328420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doing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6" name="文本框 11"/>
          <p:cNvSpPr/>
          <p:nvPr/>
        </p:nvSpPr>
        <p:spPr>
          <a:xfrm>
            <a:off x="3951817" y="5945717"/>
            <a:ext cx="2373630" cy="574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having</a:t>
            </a:r>
            <a:endParaRPr lang="en-US" altLang="zh-CN" sz="37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" grpId="0" animBg="1"/>
      <p:bldP spid="2212" grpId="1" animBg="1"/>
      <p:bldP spid="2213" grpId="2" animBg="1"/>
      <p:bldP spid="2214" grpId="3" animBg="1"/>
      <p:bldP spid="2215" grpId="4" animBg="1"/>
      <p:bldP spid="2216" grpId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quarter" idx="13"/>
            <p:custDataLst>
              <p:tags r:id="rId1"/>
            </p:custDataLst>
          </p:nvPr>
        </p:nvGraphicFramePr>
        <p:xfrm>
          <a:off x="337820" y="909955"/>
          <a:ext cx="11704320" cy="6209665"/>
        </p:xfrm>
        <a:graphic>
          <a:graphicData uri="http://schemas.openxmlformats.org/drawingml/2006/table">
            <a:tbl>
              <a:tblPr firstRow="1" bandRow="1"/>
              <a:tblGrid>
                <a:gridCol w="2260600"/>
                <a:gridCol w="4144010"/>
                <a:gridCol w="5299710"/>
              </a:tblGrid>
              <a:tr h="941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3A9F5"/>
                          </a:solidFill>
                        </a:rPr>
                        <a:t>一般情况</a:t>
                      </a:r>
                      <a:endParaRPr lang="zh-CN" altLang="en-US" sz="24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</a:rPr>
                        <a:t>在动词原形后加-ed</a:t>
                      </a:r>
                      <a:endParaRPr lang="zh-CN" altLang="en-US" sz="2400">
                        <a:solidFill>
                          <a:schemeClr val="accent3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100">
                          <a:solidFill>
                            <a:srgbClr val="7030A0"/>
                          </a:solidFill>
                        </a:rPr>
                        <a:t>（注意：-ed在清辅音音素后发音为[t]；在浊辅音后发音为[d]，在元音后发音也为[d] ；-ed在[t]、[d]后发音为[id]，如needed[ni:did]）</a:t>
                      </a:r>
                      <a:endParaRPr lang="zh-CN" altLang="en-US" sz="210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work --- worked---worked 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ask---asked---asked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call</a:t>
                      </a:r>
                      <a:r>
                        <a:rPr lang="en-US" altLang="zh-CN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---</a:t>
                      </a: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called</a:t>
                      </a:r>
                      <a:r>
                        <a:rPr lang="en-US" altLang="zh-CN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---</a:t>
                      </a: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called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动词以e结尾</a:t>
                      </a:r>
                      <a:endParaRPr lang="zh-CN" altLang="en-US" sz="20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</a:rPr>
                        <a:t>直接</a:t>
                      </a:r>
                      <a:r>
                        <a:rPr lang="en-US" altLang="zh-CN" sz="2000">
                          <a:solidFill>
                            <a:schemeClr val="accent3"/>
                          </a:solidFill>
                        </a:rPr>
                        <a:t>+d</a:t>
                      </a:r>
                      <a:endParaRPr lang="en-US" altLang="zh-CN" sz="20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like --- liked---liked      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以</a:t>
                      </a:r>
                      <a:r>
                        <a:rPr lang="zh-CN" altLang="en-US" sz="2000" b="1" u="sng">
                          <a:solidFill>
                            <a:srgbClr val="03A9F5"/>
                          </a:solidFill>
                        </a:rPr>
                        <a:t>辅元辅</a:t>
                      </a:r>
                      <a:r>
                        <a:rPr lang="zh-CN" altLang="en-US" sz="2000">
                          <a:solidFill>
                            <a:srgbClr val="03A9F5"/>
                          </a:solidFill>
                        </a:rPr>
                        <a:t>结尾的</a:t>
                      </a:r>
                      <a:endParaRPr lang="zh-CN" altLang="en-US" sz="2000">
                        <a:solidFill>
                          <a:srgbClr val="03A9F5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</a:rPr>
                        <a:t>要双写末尾字母</a:t>
                      </a: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+mn-ea"/>
                        </a:rPr>
                        <a:t>，再加</a:t>
                      </a:r>
                      <a:r>
                        <a:rPr lang="en-US" altLang="zh-CN" sz="2000">
                          <a:solidFill>
                            <a:schemeClr val="accent3"/>
                          </a:solidFill>
                          <a:sym typeface="+mn-ea"/>
                        </a:rPr>
                        <a:t>ed</a:t>
                      </a:r>
                      <a:endParaRPr lang="en-US" altLang="zh-CN" sz="2000">
                        <a:solidFill>
                          <a:schemeClr val="accent3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stop---stopped---stopped</a:t>
                      </a:r>
                      <a:endParaRPr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prefer---preferred---preferred</a:t>
                      </a: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       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  <a:sym typeface="微软雅黑" panose="020B0503020204020204" pitchFamily="34" charset="-122"/>
                        </a:rPr>
                        <a:t>以辅音字母+ y 结尾的动词</a:t>
                      </a:r>
                      <a:endParaRPr lang="zh-CN" altLang="en-US" sz="2000">
                        <a:solidFill>
                          <a:srgbClr val="03A9F5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微软雅黑" panose="020B0503020204020204" pitchFamily="34" charset="-122"/>
                        </a:rPr>
                        <a:t>变y为i，再+ ed</a:t>
                      </a:r>
                      <a:endParaRPr lang="zh-CN" altLang="en-US" sz="2000">
                        <a:solidFill>
                          <a:schemeClr val="accent3"/>
                        </a:solidFill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carry---carried---carried</a:t>
                      </a:r>
                      <a:endParaRPr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64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3A9F5"/>
                          </a:solidFill>
                          <a:sym typeface="+mn-ea"/>
                        </a:rPr>
                        <a:t>特殊   </a:t>
                      </a:r>
                      <a:endParaRPr lang="zh-CN" altLang="en-US" sz="2000">
                        <a:solidFill>
                          <a:srgbClr val="03A9F5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+mn-ea"/>
                        </a:rPr>
                        <a:t>不规则</a:t>
                      </a:r>
                      <a:r>
                        <a:rPr lang="en-US" altLang="zh-CN" sz="2000">
                          <a:solidFill>
                            <a:schemeClr val="accent3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olidFill>
                            <a:schemeClr val="accent3"/>
                          </a:solidFill>
                          <a:sym typeface="+mn-ea"/>
                        </a:rPr>
                        <a:t>动词变化不规则表中逐个记忆</a:t>
                      </a:r>
                      <a:r>
                        <a:rPr lang="en-US" altLang="zh-CN" sz="2000">
                          <a:solidFill>
                            <a:schemeClr val="accent3"/>
                          </a:solidFill>
                          <a:sym typeface="+mn-ea"/>
                        </a:rPr>
                        <a:t>)</a:t>
                      </a:r>
                      <a:endParaRPr lang="en-US" altLang="zh-CN" sz="2000">
                        <a:solidFill>
                          <a:schemeClr val="accent3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control---controlled---controlled    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travel---travel(l)ed---travel(l)ed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picnic---picnicked---picnicked</a:t>
                      </a:r>
                      <a:endParaRPr lang="zh-CN" altLang="en-US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do---did---done   have---had---had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38200" y="387985"/>
            <a:ext cx="92957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（三）动词的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过去式和过去分词</a:t>
            </a:r>
            <a:r>
              <a:rPr lang="zh-CN" altLang="en-US" sz="28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的构成方法</a:t>
            </a:r>
            <a:endParaRPr lang="zh-CN" altLang="en-US" sz="2800" b="1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zh-CN" altLang="en-US" sz="1600"/>
            </a:fld>
            <a:endParaRPr lang="zh-CN" altLang="en-US" sz="2400" u="none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36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3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38" name="文本框 99"/>
          <p:cNvSpPr/>
          <p:nvPr/>
        </p:nvSpPr>
        <p:spPr>
          <a:xfrm>
            <a:off x="1570567" y="1555751"/>
            <a:ext cx="10621433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Lee ________ his mobile phone at home.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A. leave B. leaves    C. leaved     D. left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_____ he ________ a good rest? No, he didn’t.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A. Do, had B. Did, have C. Did, had D. Was, had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As soon as he ________, he ______ to his family.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A. arrived, writes    B. arrived, written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C. arrived, wrote     D. arriveds, write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9" name="太阳形 4"/>
          <p:cNvSpPr/>
          <p:nvPr/>
        </p:nvSpPr>
        <p:spPr>
          <a:xfrm>
            <a:off x="8077200" y="2415117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40" name="太阳形 6"/>
          <p:cNvSpPr/>
          <p:nvPr/>
        </p:nvSpPr>
        <p:spPr>
          <a:xfrm>
            <a:off x="4044951" y="3740151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41" name="太阳形 7"/>
          <p:cNvSpPr/>
          <p:nvPr/>
        </p:nvSpPr>
        <p:spPr>
          <a:xfrm>
            <a:off x="1902884" y="5200651"/>
            <a:ext cx="577849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9" grpId="0" bldLvl="0" animBg="1"/>
      <p:bldP spid="2240" grpId="1" bldLvl="0" animBg="1"/>
      <p:bldP spid="2241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标题 128001"/>
          <p:cNvSpPr>
            <a:spLocks noGrp="1"/>
          </p:cNvSpPr>
          <p:nvPr>
            <p:ph type="title" idx="4294967295"/>
          </p:nvPr>
        </p:nvSpPr>
        <p:spPr>
          <a:xfrm>
            <a:off x="4345940" y="714375"/>
            <a:ext cx="8229600" cy="71543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3200" b="1">
                <a:solidFill>
                  <a:srgbClr val="000000"/>
                </a:solidFill>
              </a:rPr>
              <a:t>动词的五种形式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  <p:graphicFrame>
        <p:nvGraphicFramePr>
          <p:cNvPr id="2328" name="表格 2327"/>
          <p:cNvGraphicFramePr/>
          <p:nvPr>
            <p:custDataLst>
              <p:tags r:id="rId1"/>
            </p:custDataLst>
          </p:nvPr>
        </p:nvGraphicFramePr>
        <p:xfrm>
          <a:off x="1905000" y="1600200"/>
          <a:ext cx="8229600" cy="4415155"/>
        </p:xfrm>
        <a:graphic>
          <a:graphicData uri="http://schemas.openxmlformats.org/drawingml/2006/table">
            <a:tbl>
              <a:tblPr/>
              <a:tblGrid>
                <a:gridCol w="1646555"/>
                <a:gridCol w="1647190"/>
                <a:gridCol w="1642110"/>
                <a:gridCol w="1647190"/>
                <a:gridCol w="1646555"/>
              </a:tblGrid>
              <a:tr h="94424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4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原形</a:t>
                      </a: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4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第三人称单数</a:t>
                      </a: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4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过去式</a:t>
                      </a: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4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过去分词</a:t>
                      </a: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zh-CN" altLang="en-US" sz="24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现在分词</a:t>
                      </a: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55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3200" b="1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work</a:t>
                      </a:r>
                      <a:endParaRPr lang="en-US" altLang="zh-CN" sz="3200" b="1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551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3200" b="1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write</a:t>
                      </a:r>
                      <a:endParaRPr lang="en-US" altLang="zh-CN" sz="3200" b="1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2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3200" b="1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have</a:t>
                      </a:r>
                      <a:endParaRPr lang="en-US" altLang="zh-CN" sz="3200" b="1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60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3200" b="1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do</a:t>
                      </a:r>
                      <a:endParaRPr lang="en-US" altLang="zh-CN" sz="3200" b="1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Tx/>
                        <a:buNone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 sz="24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" name="矩形 128101" descr="白色大理石"/>
          <p:cNvSpPr/>
          <p:nvPr/>
        </p:nvSpPr>
        <p:spPr>
          <a:xfrm>
            <a:off x="1513205" y="27368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algn="ctr"/>
            <a:r>
              <a:rPr lang="zh-CN" altLang="en-US" sz="3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小结：</a:t>
            </a:r>
            <a:endParaRPr lang="zh-CN" altLang="en-US" sz="3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67" name="文本框 1"/>
          <p:cNvSpPr/>
          <p:nvPr/>
        </p:nvSpPr>
        <p:spPr>
          <a:xfrm>
            <a:off x="3799417" y="2652184"/>
            <a:ext cx="106108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works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68" name="文本框 2"/>
          <p:cNvSpPr/>
          <p:nvPr/>
        </p:nvSpPr>
        <p:spPr>
          <a:xfrm>
            <a:off x="5363633" y="2652184"/>
            <a:ext cx="131000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worked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69" name="文本框 3"/>
          <p:cNvSpPr/>
          <p:nvPr/>
        </p:nvSpPr>
        <p:spPr>
          <a:xfrm>
            <a:off x="7006167" y="2652184"/>
            <a:ext cx="131000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worked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0" name="文本框 6"/>
          <p:cNvSpPr/>
          <p:nvPr/>
        </p:nvSpPr>
        <p:spPr>
          <a:xfrm>
            <a:off x="8534400" y="2677584"/>
            <a:ext cx="140017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working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1" name="文本框 7"/>
          <p:cNvSpPr/>
          <p:nvPr/>
        </p:nvSpPr>
        <p:spPr>
          <a:xfrm>
            <a:off x="3799417" y="3562351"/>
            <a:ext cx="106108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writes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2" name="文本框 8"/>
          <p:cNvSpPr/>
          <p:nvPr/>
        </p:nvSpPr>
        <p:spPr>
          <a:xfrm>
            <a:off x="5363633" y="3562351"/>
            <a:ext cx="99377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wrote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3" name="文本框 9"/>
          <p:cNvSpPr/>
          <p:nvPr/>
        </p:nvSpPr>
        <p:spPr>
          <a:xfrm>
            <a:off x="7006167" y="3562351"/>
            <a:ext cx="119697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written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4" name="文本框 10"/>
          <p:cNvSpPr/>
          <p:nvPr/>
        </p:nvSpPr>
        <p:spPr>
          <a:xfrm>
            <a:off x="8638117" y="3562351"/>
            <a:ext cx="117411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writing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5" name="文本框 11"/>
          <p:cNvSpPr/>
          <p:nvPr/>
        </p:nvSpPr>
        <p:spPr>
          <a:xfrm>
            <a:off x="3799417" y="4343400"/>
            <a:ext cx="65532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has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6" name="文本框 12"/>
          <p:cNvSpPr/>
          <p:nvPr/>
        </p:nvSpPr>
        <p:spPr>
          <a:xfrm>
            <a:off x="5596467" y="4366684"/>
            <a:ext cx="6781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had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7" name="文本框 13"/>
          <p:cNvSpPr/>
          <p:nvPr/>
        </p:nvSpPr>
        <p:spPr>
          <a:xfrm>
            <a:off x="7266517" y="4366684"/>
            <a:ext cx="6781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had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8" name="文本框 14"/>
          <p:cNvSpPr/>
          <p:nvPr/>
        </p:nvSpPr>
        <p:spPr>
          <a:xfrm>
            <a:off x="8638117" y="4366684"/>
            <a:ext cx="119761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having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79" name="文本框 15"/>
          <p:cNvSpPr/>
          <p:nvPr/>
        </p:nvSpPr>
        <p:spPr>
          <a:xfrm>
            <a:off x="3799417" y="5257800"/>
            <a:ext cx="88138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does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80" name="文本框 16"/>
          <p:cNvSpPr/>
          <p:nvPr/>
        </p:nvSpPr>
        <p:spPr>
          <a:xfrm>
            <a:off x="5488517" y="5281084"/>
            <a:ext cx="54229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did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81" name="文本框 17"/>
          <p:cNvSpPr/>
          <p:nvPr/>
        </p:nvSpPr>
        <p:spPr>
          <a:xfrm>
            <a:off x="7236884" y="5281084"/>
            <a:ext cx="90424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done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82" name="文本框 18"/>
          <p:cNvSpPr/>
          <p:nvPr/>
        </p:nvSpPr>
        <p:spPr>
          <a:xfrm>
            <a:off x="8739717" y="5257800"/>
            <a:ext cx="99441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doing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1" nodeType="click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click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" grpId="0" animBg="1"/>
      <p:bldP spid="2368" grpId="1" animBg="1"/>
      <p:bldP spid="2369" grpId="2" animBg="1"/>
      <p:bldP spid="2370" grpId="3" animBg="1"/>
      <p:bldP spid="2371" grpId="4" animBg="1"/>
      <p:bldP spid="2372" grpId="5" animBg="1"/>
      <p:bldP spid="2373" grpId="6" animBg="1"/>
      <p:bldP spid="2374" grpId="7" animBg="1"/>
      <p:bldP spid="2375" grpId="8" animBg="1"/>
      <p:bldP spid="2376" grpId="9" animBg="1"/>
      <p:bldP spid="2377" grpId="10" animBg="1"/>
      <p:bldP spid="2378" grpId="11" animBg="1"/>
      <p:bldP spid="2379" grpId="12" animBg="1"/>
      <p:bldP spid="2380" grpId="13" animBg="1"/>
      <p:bldP spid="2381" grpId="14" animBg="1"/>
      <p:bldP spid="2382" grpId="1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2.2 </a:t>
            </a:r>
            <a:r>
              <a:rPr lang="zh-CN" altLang="en-US" sz="3600" b="1" dirty="0">
                <a:solidFill>
                  <a:schemeClr val="accent1"/>
                </a:solidFill>
              </a:rPr>
              <a:t>行为动词（实义动词）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标题 5121"/>
          <p:cNvSpPr/>
          <p:nvPr/>
        </p:nvSpPr>
        <p:spPr>
          <a:xfrm>
            <a:off x="1174115" y="-211"/>
            <a:ext cx="8657167" cy="115993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48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概念：</a:t>
            </a:r>
            <a:endParaRPr lang="zh-CN" altLang="en-US" sz="48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94" name="文本占位符 5122"/>
          <p:cNvSpPr/>
          <p:nvPr/>
        </p:nvSpPr>
        <p:spPr>
          <a:xfrm>
            <a:off x="376767" y="965200"/>
            <a:ext cx="10972800" cy="563668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新宋体" panose="02010609030101010101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行为动词也叫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实义动词，是表示行为、动作或状态的词。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它的词义完整，可以单独作谓语。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英语中按动词后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跟宾语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，可把实义动词分成</a:t>
            </a:r>
            <a:r>
              <a:rPr lang="zh-CN" altLang="en-US" sz="32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32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3200" u="sng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物动词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不及物动词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440" y="3495675"/>
            <a:ext cx="10876915" cy="3106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新宋体" panose="02010609030101010101" charset="-122"/>
                <a:sym typeface="+mn-ea"/>
              </a:rPr>
              <a:t>1.</a:t>
            </a:r>
            <a:r>
              <a:rPr lang="zh-CN" altLang="en-US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不及物动词(intransitive verb)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 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本身意义完整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后面不需跟宾语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的实义动词，用vi表示。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如：My watch stopped.</a:t>
            </a:r>
            <a:endParaRPr lang="zh-CN" altLang="en-US" sz="2800" b="1">
              <a:solidFill>
                <a:srgbClr val="000000"/>
              </a:solidFill>
              <a:latin typeface="Calibri" panose="020F0502020204030204" pitchFamily="34" charset="0"/>
              <a:ea typeface="新宋体" panose="02010609030101010101" charset="-122"/>
            </a:endParaRPr>
          </a:p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ea typeface="新宋体" panose="02010609030101010101" charset="-122"/>
                <a:sym typeface="+mn-ea"/>
              </a:rPr>
              <a:t>2. </a:t>
            </a:r>
            <a:r>
              <a:rPr lang="zh-CN" altLang="en-US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及物动词 (transitive verb)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后面必须跟宾语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意义才完整的实义动词，用vt表示。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如：We </a:t>
            </a:r>
            <a:r>
              <a:rPr lang="zh-CN" altLang="en-US" sz="28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planted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800" b="1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many trees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around our school.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6269038" y="2118234"/>
            <a:ext cx="922338" cy="92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7" name="文本框 12"/>
          <p:cNvSpPr txBox="1"/>
          <p:nvPr>
            <p:custDataLst>
              <p:tags r:id="rId2"/>
            </p:custDataLst>
          </p:nvPr>
        </p:nvSpPr>
        <p:spPr>
          <a:xfrm>
            <a:off x="6404316" y="2118234"/>
            <a:ext cx="651782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/>
          <a:p>
            <a:pPr lvl="0" algn="ctr"/>
            <a:r>
              <a:rPr lang="en-US" altLang="zh-CN" sz="5400" b="1"/>
              <a:t>1</a:t>
            </a:r>
            <a:endParaRPr lang="zh-CN" altLang="en-US" sz="5400" b="1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611382" y="2334363"/>
            <a:ext cx="3093735" cy="491896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400" dirty="0">
                <a:latin typeface="+mj-lt"/>
                <a:ea typeface="+mj-ea"/>
                <a:cs typeface="+mj-cs"/>
              </a:rPr>
              <a:t>动词的种类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6269038" y="3815840"/>
            <a:ext cx="922338" cy="923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8" name="文本框 13"/>
          <p:cNvSpPr txBox="1"/>
          <p:nvPr>
            <p:custDataLst>
              <p:tags r:id="rId5"/>
            </p:custDataLst>
          </p:nvPr>
        </p:nvSpPr>
        <p:spPr>
          <a:xfrm>
            <a:off x="6409079" y="3815840"/>
            <a:ext cx="642257" cy="9239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normAutofit/>
          </a:bodyPr>
          <a:lstStyle/>
          <a:p>
            <a:pPr lvl="0"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611382" y="4031334"/>
            <a:ext cx="3093735" cy="491896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marL="0" lvl="0" indent="0" eaLnBrk="1" hangingPunct="1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n-lt"/>
                <a:ea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sz="2400" dirty="0">
                <a:latin typeface="+mj-lt"/>
                <a:ea typeface="+mj-ea"/>
                <a:cs typeface="+mj-cs"/>
              </a:rPr>
              <a:t>动词的用法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55613" y="2967038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547370" y="1039495"/>
            <a:ext cx="11219815" cy="55194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6527" y="191482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注意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94105" y="1342390"/>
            <a:ext cx="10302875" cy="4910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zh-CN" altLang="en-US" sz="2800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及物动词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后面必须跟宾语，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可以用于被动语态；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常见的及物动词如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：tell，make, take, hand，buy, like,  raise, seat,say,find, have， show,  see, give,ask，offer,prevent, regard,teach，promise, forget, receive, catch, dress, found, invent, marry, observe, supply, select, suppose,serve,.... </a:t>
            </a: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A girl 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opened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 </a:t>
            </a:r>
            <a:r>
              <a:rPr lang="zh-CN" altLang="en-US" b="1" i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the door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.（必须跟宾语）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zh-CN" b="1" i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The door</a:t>
            </a:r>
            <a:r>
              <a:rPr lang="en-US" altLang="zh-CN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was opened</a:t>
            </a:r>
            <a:r>
              <a:rPr lang="en-US" altLang="zh-CN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 by a girl.  (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被动语态</a:t>
            </a:r>
            <a:r>
              <a:rPr lang="en-US" altLang="zh-CN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)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buFont typeface="+mj-lt"/>
              <a:buAutoNum type="arabicPeriod"/>
            </a:pPr>
            <a:endParaRPr lang="zh-CN" altLang="en-US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547370" y="1039495"/>
            <a:ext cx="11219815" cy="55194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6527" y="191482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注意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94105" y="1342390"/>
            <a:ext cx="10302875" cy="4910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 algn="just">
              <a:buFont typeface="+mj-lt"/>
              <a:buAutoNum type="arabicPeriod" startAt="2"/>
            </a:pPr>
            <a:r>
              <a:rPr lang="zh-CN" altLang="en-US" sz="2800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不及物动词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后面不能跟宾语，</a:t>
            </a:r>
            <a:r>
              <a:rPr lang="zh-CN" altLang="en-US" b="1">
                <a:solidFill>
                  <a:schemeClr val="accent3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用于被动语态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可以加任意状语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常见的不及物动词如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charset="0"/>
            </a:pP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go,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give，fail，happen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lie,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rise,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agree,look,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succeed,die,rain,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come,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occur,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sit,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walk,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run,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sleep,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listen,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remain , belong, fall, exist, arrive,  sail, hurry....</a:t>
            </a: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The sun 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+mn-lt"/>
              </a:rPr>
              <a:t>rises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.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It </a:t>
            </a:r>
            <a:r>
              <a:rPr lang="zh-CN" altLang="en-US" b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+mn-lt"/>
              </a:rPr>
              <a:t>happened </a:t>
            </a:r>
            <a:r>
              <a:rPr lang="zh-CN" altLang="en-US" b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+mn-lt"/>
              </a:rPr>
              <a:t>in June</a:t>
            </a:r>
            <a:r>
              <a:rPr lang="en-US" altLang="zh-CN" b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+mn-lt"/>
              </a:rPr>
              <a:t>, </a:t>
            </a:r>
            <a:r>
              <a:rPr lang="zh-CN" altLang="en-US" b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+mn-lt"/>
              </a:rPr>
              <a:t>1932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.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u"/>
            </a:pP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但是不及物动词后面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如果需要宾语时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，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必须加上相应的介词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，如to, of , at，on, for 等。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The foreigners 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arrived 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（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lt"/>
              </a:rPr>
              <a:t>at </a:t>
            </a:r>
            <a:r>
              <a:rPr lang="zh-CN" altLang="en-US" b="1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+mn-lt"/>
              </a:rPr>
              <a:t>our school this morning）</a:t>
            </a:r>
            <a:endParaRPr lang="zh-CN" altLang="en-US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547370" y="1039495"/>
            <a:ext cx="11219815" cy="55194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6527" y="191482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注意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94105" y="1342390"/>
            <a:ext cx="10302875" cy="4910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 algn="just">
              <a:buFont typeface="+mj-lt"/>
              <a:buAutoNum type="arabicPeriod" startAt="3"/>
            </a:pPr>
            <a:r>
              <a:rPr lang="zh-CN" altLang="en-US" sz="2800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有些动词既可以是及物动词也可以是不及物动词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57460" y="2300605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vt.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57460" y="1840230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vi.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2683" name="Text Box 5"/>
          <p:cNvSpPr/>
          <p:nvPr/>
        </p:nvSpPr>
        <p:spPr>
          <a:xfrm>
            <a:off x="1998980" y="1920240"/>
            <a:ext cx="7026275" cy="4616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Shall I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at once?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began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working as a librarian after she left school.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did they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leave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Beijing?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left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last week.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She’s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studying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medicine.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studies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hard.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She’s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typing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letter.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She’s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typing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Don’t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move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my things.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train is </a:t>
            </a:r>
            <a:r>
              <a:rPr lang="en-US" altLang="zh-CN" sz="21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moving</a:t>
            </a:r>
            <a:r>
              <a: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now.</a:t>
            </a:r>
            <a:endParaRPr lang="en-US" altLang="zh-CN" sz="21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44000" y="8883015"/>
            <a:ext cx="2743200" cy="365125"/>
          </a:xfrm>
        </p:spPr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en-US" altLang="zh-CN"/>
            </a:fld>
            <a:endParaRPr lang="en-US" altLang="zh-CN" sz="1800" u="none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82" name="Text Box 3"/>
          <p:cNvSpPr/>
          <p:nvPr/>
        </p:nvSpPr>
        <p:spPr>
          <a:xfrm>
            <a:off x="2387918" y="2017078"/>
            <a:ext cx="3095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zh-CN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4" name="AutoShape 6"/>
          <p:cNvSpPr/>
          <p:nvPr/>
        </p:nvSpPr>
        <p:spPr>
          <a:xfrm>
            <a:off x="1770380" y="2056765"/>
            <a:ext cx="228600" cy="457200"/>
          </a:xfrm>
          <a:prstGeom prst="leftBrace">
            <a:avLst>
              <a:gd name="adj1" fmla="val 1665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5" name="AutoShape 7"/>
          <p:cNvSpPr/>
          <p:nvPr/>
        </p:nvSpPr>
        <p:spPr>
          <a:xfrm>
            <a:off x="1770380" y="3028315"/>
            <a:ext cx="228600" cy="457200"/>
          </a:xfrm>
          <a:prstGeom prst="leftBrace">
            <a:avLst>
              <a:gd name="adj1" fmla="val 1665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6" name="AutoShape 8"/>
          <p:cNvSpPr/>
          <p:nvPr/>
        </p:nvSpPr>
        <p:spPr>
          <a:xfrm>
            <a:off x="1770380" y="3999865"/>
            <a:ext cx="228600" cy="457200"/>
          </a:xfrm>
          <a:prstGeom prst="leftBrace">
            <a:avLst>
              <a:gd name="adj1" fmla="val 1665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7" name="AutoShape 9"/>
          <p:cNvSpPr/>
          <p:nvPr/>
        </p:nvSpPr>
        <p:spPr>
          <a:xfrm>
            <a:off x="1770380" y="4971415"/>
            <a:ext cx="228600" cy="457200"/>
          </a:xfrm>
          <a:prstGeom prst="leftBrace">
            <a:avLst>
              <a:gd name="adj1" fmla="val 1665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8" name="AutoShape 10"/>
          <p:cNvSpPr/>
          <p:nvPr/>
        </p:nvSpPr>
        <p:spPr>
          <a:xfrm>
            <a:off x="1770380" y="5885815"/>
            <a:ext cx="228600" cy="457200"/>
          </a:xfrm>
          <a:prstGeom prst="leftBrace">
            <a:avLst>
              <a:gd name="adj1" fmla="val 1665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7460" y="2760980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vt.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460" y="3198495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vi.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56165" y="3658870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vt.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56165" y="4096385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vi.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60890" y="4692650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vt.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60890" y="5130165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vi.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60890" y="5603240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vt.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0890" y="6040755"/>
            <a:ext cx="133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</a:rPr>
              <a:t>vi.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83" grpId="0"/>
      <p:bldP spid="268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6" grpId="0"/>
      <p:bldP spid="16" grpId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547370" y="1039495"/>
            <a:ext cx="11219815" cy="55194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6527" y="191482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注意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94105" y="1342390"/>
            <a:ext cx="10302875" cy="49104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 algn="just">
              <a:buFont typeface="+mj-lt"/>
              <a:buAutoNum type="arabicPeriod" startAt="4"/>
            </a:pP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延续性动词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v.s.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非延续性动词（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P120</a:t>
            </a:r>
            <a:r>
              <a:rPr lang="zh-CN" altLang="zh-CN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顶部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zh-CN" b="1">
              <a:solidFill>
                <a:srgbClr val="7030A0"/>
              </a:solidFill>
              <a:latin typeface="+mn-lt"/>
              <a:ea typeface="微软雅黑" panose="020B0503020204020204" pitchFamily="34" charset="-122"/>
              <a:cs typeface="+mn-lt"/>
            </a:endParaRPr>
          </a:p>
          <a:p>
            <a:pPr algn="just">
              <a:buFont typeface="Wingdings" panose="05000000000000000000" charset="0"/>
            </a:pPr>
            <a:endParaRPr lang="en-US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2683" name="Text Box 5"/>
          <p:cNvSpPr/>
          <p:nvPr/>
        </p:nvSpPr>
        <p:spPr>
          <a:xfrm>
            <a:off x="1622425" y="1942465"/>
            <a:ext cx="872045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非延续性动词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表示短暂性动作，即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一发生就结束了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这类动词一般不能与表示</a:t>
            </a:r>
            <a:r>
              <a:rPr lang="zh-CN" altLang="en-US" sz="2400" b="1" u="sng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一段时间</a:t>
            </a:r>
            <a:r>
              <a:rPr lang="zh-CN" altLang="en-US" sz="2400" b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的状语连用。</a:t>
            </a:r>
            <a:endParaRPr lang="zh-CN" altLang="en-US" sz="2400" b="1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常见的有：</a:t>
            </a:r>
            <a:r>
              <a:rPr lang="en-US" altLang="zh-CN" sz="2400" b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go, come, leave, arrive, lose, land, catch, join, kill, find, occur, happen, die.....</a:t>
            </a:r>
            <a:endParaRPr lang="en-US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44000" y="8883015"/>
            <a:ext cx="2743200" cy="365125"/>
          </a:xfrm>
        </p:spPr>
        <p:txBody>
          <a:bodyPr/>
          <a:lstStyle/>
          <a:p>
            <a:pPr lvl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</a:pPr>
            <a:fld id="{9A0DB2DC-4C9A-4742-B13C-FB6460FD3503}" type="slidenum">
              <a:rPr lang="en-US" altLang="zh-CN"/>
            </a:fld>
            <a:endParaRPr lang="en-US" altLang="zh-CN" sz="1800" u="none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82" name="Text Box 3"/>
          <p:cNvSpPr/>
          <p:nvPr/>
        </p:nvSpPr>
        <p:spPr>
          <a:xfrm>
            <a:off x="2387918" y="2017078"/>
            <a:ext cx="3095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zh-CN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5"/>
          <p:cNvSpPr/>
          <p:nvPr/>
        </p:nvSpPr>
        <p:spPr>
          <a:xfrm>
            <a:off x="1622425" y="3905250"/>
            <a:ext cx="92379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has</a:t>
            </a:r>
            <a:r>
              <a:rPr lang="en-US" sz="24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joined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organizetion </a:t>
            </a:r>
            <a:r>
              <a:rPr lang="en-US" sz="2400" b="1" u="sng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a long tim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e.</a:t>
            </a:r>
            <a:endParaRPr 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has </a:t>
            </a:r>
            <a:r>
              <a:rPr lang="en-US" sz="24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been a member of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organization </a:t>
            </a:r>
            <a:r>
              <a:rPr lang="en-US" sz="2400" b="1" u="sng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a long tim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e.</a:t>
            </a:r>
            <a:endParaRPr 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0860" y="3896995"/>
            <a:ext cx="48895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✘</a:t>
            </a:r>
            <a:endParaRPr lang="en-US" altLang="en-US" sz="24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56090" y="4514215"/>
            <a:ext cx="41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✔</a:t>
            </a:r>
            <a:endParaRPr lang="en-US" altLang="en-US" sz="24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" grpId="0"/>
      <p:bldP spid="2683" grpId="1"/>
      <p:bldP spid="2" grpId="0"/>
      <p:bldP spid="2" grpId="1"/>
      <p:bldP spid="3" grpId="0"/>
      <p:bldP spid="3" grpId="1"/>
      <p:bldP spid="18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Text Box 3"/>
          <p:cNvSpPr/>
          <p:nvPr/>
        </p:nvSpPr>
        <p:spPr>
          <a:xfrm>
            <a:off x="347345" y="219710"/>
            <a:ext cx="11638280" cy="1172845"/>
          </a:xfrm>
          <a:prstGeom prst="rect">
            <a:avLst/>
          </a:prstGeom>
          <a:solidFill>
            <a:srgbClr val="26AADB"/>
          </a:solidFill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t" anchorCtr="0"/>
          <a:lstStyle/>
          <a:p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拓展：</a:t>
            </a:r>
            <a:endParaRPr lang="zh-CN" altLang="en-US" sz="36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有些动词可以接动词不定式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(to do---)</a:t>
            </a: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作宾语</a:t>
            </a:r>
            <a:endParaRPr lang="zh-CN" altLang="en-US" sz="36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34" name="文本框 5121"/>
          <p:cNvSpPr/>
          <p:nvPr/>
        </p:nvSpPr>
        <p:spPr>
          <a:xfrm>
            <a:off x="347133" y="1746251"/>
            <a:ext cx="2468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记忆口诀：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5" name="矩形 5122"/>
          <p:cNvSpPr/>
          <p:nvPr/>
        </p:nvSpPr>
        <p:spPr>
          <a:xfrm>
            <a:off x="3302000" y="1847851"/>
            <a:ext cx="4967817" cy="237490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决心学会想希望，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拒绝设法愿假装，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主动应答选计划，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同意请求帮一帮。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6" name="文本框 5123"/>
          <p:cNvSpPr/>
          <p:nvPr/>
        </p:nvSpPr>
        <p:spPr>
          <a:xfrm>
            <a:off x="1703917" y="4396317"/>
            <a:ext cx="9199033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decide , learn, want, hope /expect / wish,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refuse, manage, care, pretend,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offer, promise, choose, plan,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agree, ask , help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9" dur="1000" fill="hold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16" dur="1000" fill="hold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21" dur="500" fill="hold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4" grpId="0" animBg="1"/>
      <p:bldP spid="2635" grpId="1" bldLvl="0" animBg="1"/>
      <p:bldP spid="2636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Text Box 3"/>
          <p:cNvSpPr/>
          <p:nvPr/>
        </p:nvSpPr>
        <p:spPr>
          <a:xfrm>
            <a:off x="1090295" y="218440"/>
            <a:ext cx="9684385" cy="1198880"/>
          </a:xfrm>
          <a:prstGeom prst="rect">
            <a:avLst/>
          </a:prstGeom>
          <a:solidFill>
            <a:srgbClr val="26AADB"/>
          </a:solidFill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拓展：</a:t>
            </a:r>
            <a:endParaRPr lang="zh-CN" altLang="en-US" sz="36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有些动词可接动名词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(v-ing)</a:t>
            </a: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做宾语</a:t>
            </a:r>
            <a:endParaRPr lang="zh-CN" altLang="en-US" sz="36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0" name="文本框 7169"/>
          <p:cNvSpPr/>
          <p:nvPr/>
        </p:nvSpPr>
        <p:spPr>
          <a:xfrm>
            <a:off x="662517" y="1652906"/>
            <a:ext cx="2468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记忆口诀：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1" name="矩形 7170"/>
          <p:cNvSpPr/>
          <p:nvPr/>
        </p:nvSpPr>
        <p:spPr>
          <a:xfrm>
            <a:off x="3131397" y="1652906"/>
            <a:ext cx="7507817" cy="194521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考虑建议盼原谅，承认推迟没得想，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避免错过继续练，否认完成就欣赏，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禁止想象才冒险，不禁介意准逃亡。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2" name="文本框 7171"/>
          <p:cNvSpPr/>
          <p:nvPr/>
        </p:nvSpPr>
        <p:spPr>
          <a:xfrm>
            <a:off x="380365" y="3627755"/>
            <a:ext cx="118116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consider, suggest/advise, look forward to, excuse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admit, delay/put off, 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avoid, miss /keep, practise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deny, finish, enjoy,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forbid, imagine, risk,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help, mind, allow/permit, escape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0" grpId="0"/>
      <p:bldP spid="2640" grpId="1"/>
      <p:bldP spid="2641" grpId="0" bldLvl="0" animBg="1"/>
      <p:bldP spid="2641" grpId="1" animBg="1"/>
      <p:bldP spid="2642" grpId="0"/>
      <p:bldP spid="264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Rectangle 2"/>
          <p:cNvSpPr/>
          <p:nvPr/>
        </p:nvSpPr>
        <p:spPr>
          <a:xfrm>
            <a:off x="281517" y="1327362"/>
            <a:ext cx="11811000" cy="55029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Lily finished ______ the book yesterday.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 read    B. reading   C. to read    D. reads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—What are you busy ______ these days?—Nothing much.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 do B. doing C. to do D. done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—Do you want to eat something?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—____, thanks. I am feeling sick now. I don’t feel like ____.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 Yes; eating something    B. No; to eat anything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 Yes; to eat anything        D. No; eating anything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No matter how hard it is, we’ll keep ______ until we make it.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 failed B. failing C. tried D. trying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6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4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48" name="太阳形 4"/>
          <p:cNvSpPr/>
          <p:nvPr/>
        </p:nvSpPr>
        <p:spPr>
          <a:xfrm>
            <a:off x="2434167" y="1951567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49" name="太阳形 1"/>
          <p:cNvSpPr/>
          <p:nvPr/>
        </p:nvSpPr>
        <p:spPr>
          <a:xfrm>
            <a:off x="2167467" y="299931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50" name="太阳形 2"/>
          <p:cNvSpPr/>
          <p:nvPr/>
        </p:nvSpPr>
        <p:spPr>
          <a:xfrm>
            <a:off x="6074833" y="5137151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51" name="太阳形 3"/>
          <p:cNvSpPr/>
          <p:nvPr/>
        </p:nvSpPr>
        <p:spPr>
          <a:xfrm>
            <a:off x="5808133" y="6242051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8" grpId="0" bldLvl="0" animBg="1"/>
      <p:bldP spid="2649" grpId="1" bldLvl="0" animBg="1"/>
      <p:bldP spid="2650" grpId="2" bldLvl="0" animBg="1"/>
      <p:bldP spid="2651" grpId="3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Text Box 3"/>
          <p:cNvSpPr/>
          <p:nvPr/>
        </p:nvSpPr>
        <p:spPr>
          <a:xfrm>
            <a:off x="431800" y="319617"/>
            <a:ext cx="10632440" cy="666115"/>
          </a:xfrm>
          <a:prstGeom prst="rect">
            <a:avLst/>
          </a:prstGeom>
          <a:solidFill>
            <a:srgbClr val="26AADB"/>
          </a:solidFill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37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后面既能接动名词，又可接动词不定式的动词有：</a:t>
            </a:r>
            <a:endParaRPr lang="zh-CN" altLang="en-US" sz="37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5" name="Rectangle 4"/>
          <p:cNvSpPr/>
          <p:nvPr/>
        </p:nvSpPr>
        <p:spPr>
          <a:xfrm>
            <a:off x="294217" y="1219730"/>
            <a:ext cx="11567583" cy="12414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1.begin,start(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like, love,perfer(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喜爱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hate(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憎恨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continue(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继续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可以接动词不定式或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-ing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形式作宾语。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6" name="Rectangle 5"/>
          <p:cNvSpPr/>
          <p:nvPr/>
        </p:nvSpPr>
        <p:spPr>
          <a:xfrm>
            <a:off x="1441451" y="2423584"/>
            <a:ext cx="1622425" cy="12414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+to do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+doing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7" name="AutoShape 6"/>
          <p:cNvSpPr/>
          <p:nvPr/>
        </p:nvSpPr>
        <p:spPr>
          <a:xfrm>
            <a:off x="1102784" y="2423584"/>
            <a:ext cx="338667" cy="1113367"/>
          </a:xfrm>
          <a:prstGeom prst="leftBrace">
            <a:avLst>
              <a:gd name="adj1" fmla="val 5814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8" name="Text Box 7"/>
          <p:cNvSpPr/>
          <p:nvPr/>
        </p:nvSpPr>
        <p:spPr>
          <a:xfrm>
            <a:off x="3198284" y="2423584"/>
            <a:ext cx="5759449" cy="6661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表示具体的动作</a:t>
            </a:r>
            <a:endParaRPr lang="zh-CN" altLang="en-US" sz="373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9" name="Text Box 8"/>
          <p:cNvSpPr/>
          <p:nvPr/>
        </p:nvSpPr>
        <p:spPr>
          <a:xfrm>
            <a:off x="3215217" y="3083984"/>
            <a:ext cx="5759449" cy="6661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表示习惯行为</a:t>
            </a:r>
            <a:endParaRPr lang="zh-CN" altLang="en-US" sz="373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0" name="Rectangle 9"/>
          <p:cNvSpPr/>
          <p:nvPr/>
        </p:nvSpPr>
        <p:spPr>
          <a:xfrm>
            <a:off x="1102784" y="3776134"/>
            <a:ext cx="5516245" cy="2717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42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like swimming. </a:t>
            </a:r>
            <a:endParaRPr lang="en-US" altLang="zh-CN" sz="42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2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我喜欢游泳。</a:t>
            </a:r>
            <a:endParaRPr lang="zh-CN" altLang="en-US" sz="42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2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like to go swimming. </a:t>
            </a:r>
            <a:endParaRPr lang="en-US" altLang="zh-CN" sz="42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2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我现在想去游泳。</a:t>
            </a:r>
            <a:endParaRPr lang="zh-CN" altLang="en-US" sz="42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8" grpId="0" animBg="1"/>
      <p:bldP spid="2659" grpId="1" animBg="1"/>
      <p:bldP spid="2660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Rectangle 4"/>
          <p:cNvSpPr/>
          <p:nvPr/>
        </p:nvSpPr>
        <p:spPr>
          <a:xfrm>
            <a:off x="275167" y="301413"/>
            <a:ext cx="11641667" cy="39903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stop(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停止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forget(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忘记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remember(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记得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try(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试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on(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继续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等动词接不定式和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-ing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形式意义有区别。试比较：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stop to do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停下来去做另一件事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stop doing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停止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正在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做某事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on to do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接着做</a:t>
            </a: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另一件事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已做完一件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on doing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继续做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原来未做完的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某件事）　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" name="Rectangle 5"/>
          <p:cNvSpPr/>
          <p:nvPr/>
        </p:nvSpPr>
        <p:spPr>
          <a:xfrm>
            <a:off x="275167" y="4220633"/>
            <a:ext cx="10272184" cy="2349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forget to do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忘记去做某事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还未做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forget doing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忘记做过某事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已经做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remember to do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记住去做某事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还未做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remember doing sth.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记住曾做过某事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 fill="hold"/>
                                        <p:tgtEl>
                                          <p:spTgt spid="2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" dur="500" fill="hold"/>
                                        <p:tgtEl>
                                          <p:spTgt spid="2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 fill="hold"/>
                                        <p:tgtEl>
                                          <p:spTgt spid="2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" dur="500" fill="hold"/>
                                        <p:tgtEl>
                                          <p:spTgt spid="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6" dur="500" fill="hold"/>
                                        <p:tgtEl>
                                          <p:spTgt spid="2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1" dur="500" fill="hold"/>
                                        <p:tgtEl>
                                          <p:spTgt spid="2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4" dur="500" fill="hold"/>
                                        <p:tgtEl>
                                          <p:spTgt spid="2664">
                                            <p:txEl>
                                              <p:charRg st="10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Rectangle 3"/>
          <p:cNvSpPr/>
          <p:nvPr/>
        </p:nvSpPr>
        <p:spPr>
          <a:xfrm>
            <a:off x="1146176" y="42651"/>
            <a:ext cx="9899649" cy="2306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to do sth.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尽力做某事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doing sth.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试着做某事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8" name="Rectangle 4"/>
          <p:cNvSpPr/>
          <p:nvPr/>
        </p:nvSpPr>
        <p:spPr>
          <a:xfrm>
            <a:off x="1146176" y="1223857"/>
            <a:ext cx="9899649" cy="234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to do sth.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打算做某事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doing sth.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9" name="Rectangle 5"/>
          <p:cNvSpPr/>
          <p:nvPr/>
        </p:nvSpPr>
        <p:spPr>
          <a:xfrm>
            <a:off x="1413087" y="3116580"/>
            <a:ext cx="9899649" cy="17741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can’t help to do sth 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不能帮忙做某事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can’t help doing        </a:t>
            </a:r>
            <a:r>
              <a:rPr lang="zh-CN" altLang="en-US" sz="3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忍不住做某事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0" name="Rectangle 6"/>
          <p:cNvSpPr/>
          <p:nvPr/>
        </p:nvSpPr>
        <p:spPr>
          <a:xfrm>
            <a:off x="479425" y="4804940"/>
            <a:ext cx="11233151" cy="17532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algn="just">
              <a:buChar char="•"/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you don’t feel well, you may just ______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/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 stopped reading     B. stop reading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None/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C. stopped to read      D. stop to read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1" name="太阳形 4"/>
          <p:cNvSpPr/>
          <p:nvPr/>
        </p:nvSpPr>
        <p:spPr>
          <a:xfrm>
            <a:off x="5808133" y="5393267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 fill="hold"/>
                                        <p:tgtEl>
                                          <p:spTgt spid="2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" dur="500" fill="hold"/>
                                        <p:tgtEl>
                                          <p:spTgt spid="2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 fill="hold"/>
                                        <p:tgtEl>
                                          <p:spTgt spid="2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" dur="500" fill="hold"/>
                                        <p:tgtEl>
                                          <p:spTgt spid="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8" dur="500" fill="hold"/>
                                        <p:tgtEl>
                                          <p:spTgt spid="2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3" dur="500" fill="hold"/>
                                        <p:tgtEl>
                                          <p:spTgt spid="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0" grpId="0" animBg="1"/>
      <p:bldP spid="267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2"/>
          <p:cNvSpPr/>
          <p:nvPr/>
        </p:nvSpPr>
        <p:spPr>
          <a:xfrm>
            <a:off x="1735667" y="2578100"/>
            <a:ext cx="9480551" cy="2995295"/>
          </a:xfrm>
          <a:prstGeom prst="rect">
            <a:avLst/>
          </a:prstGeom>
          <a:noFill/>
          <a:ln w="9525">
            <a:noFill/>
          </a:ln>
        </p:spPr>
        <p:txBody>
          <a:bodyPr wrap="square" lIns="121848" tIns="60924" rIns="121848" bIns="60924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zh-CN" altLang="en-US" sz="533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动作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zh-CN" altLang="en-US" sz="533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的词叫做动词。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e</a:t>
            </a:r>
            <a:r>
              <a:rPr lang="en-US" altLang="zh-CN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</a:t>
            </a:r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g</a:t>
            </a:r>
            <a:r>
              <a:rPr lang="en-US" altLang="zh-CN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</a:t>
            </a:r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boy </a:t>
            </a:r>
            <a:r>
              <a:rPr lang="zh-CN" altLang="en-US" sz="5335">
                <a:solidFill>
                  <a:schemeClr val="accent3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runs</a:t>
            </a:r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fast.</a:t>
            </a:r>
            <a:endParaRPr lang="zh-CN" altLang="en-US" sz="533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The boy </a:t>
            </a:r>
            <a:r>
              <a:rPr lang="zh-CN" altLang="en-US" sz="5335">
                <a:solidFill>
                  <a:schemeClr val="accent3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is</a:t>
            </a:r>
            <a:r>
              <a:rPr lang="zh-CN" altLang="en-US" sz="53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a student .</a:t>
            </a:r>
            <a:endParaRPr lang="zh-CN" altLang="en-US" sz="533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054" name="组合 2053"/>
          <p:cNvGrpSpPr/>
          <p:nvPr/>
        </p:nvGrpSpPr>
        <p:grpSpPr>
          <a:xfrm>
            <a:off x="4186767" y="1026584"/>
            <a:ext cx="1742017" cy="1693333"/>
            <a:chOff x="2132199" y="770251"/>
            <a:chExt cx="1306135" cy="1269327"/>
          </a:xfrm>
        </p:grpSpPr>
        <p:grpSp>
          <p:nvGrpSpPr>
            <p:cNvPr id="2055" name="组合 2054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sp>
            <p:nvSpPr>
              <p:cNvPr id="2056" name="矩形 2055"/>
              <p:cNvSpPr/>
              <p:nvPr/>
            </p:nvSpPr>
            <p:spPr>
              <a:xfrm>
                <a:off x="3914581" y="2424873"/>
                <a:ext cx="2419316" cy="2442577"/>
              </a:xfr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7" name="椭圆 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6AADB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8" name="TextBox 11"/>
            <p:cNvSpPr/>
            <p:nvPr/>
          </p:nvSpPr>
          <p:spPr>
            <a:xfrm>
              <a:off x="2431244" y="1068589"/>
              <a:ext cx="950693" cy="760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6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 </a:t>
              </a:r>
              <a:endParaRPr lang="zh-CN" altLang="en-US" sz="6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9" name="椭圆 22"/>
          <p:cNvSpPr/>
          <p:nvPr/>
        </p:nvSpPr>
        <p:spPr>
          <a:xfrm>
            <a:off x="10392833" y="5924551"/>
            <a:ext cx="668867" cy="668867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060" name="椭圆 23"/>
          <p:cNvSpPr/>
          <p:nvPr/>
        </p:nvSpPr>
        <p:spPr>
          <a:xfrm>
            <a:off x="11231033" y="4696884"/>
            <a:ext cx="366184" cy="366183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061" name="椭圆 33"/>
          <p:cNvSpPr/>
          <p:nvPr/>
        </p:nvSpPr>
        <p:spPr>
          <a:xfrm>
            <a:off x="8839200" y="6275917"/>
            <a:ext cx="366184" cy="366183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062" name="椭圆 34"/>
          <p:cNvSpPr/>
          <p:nvPr/>
        </p:nvSpPr>
        <p:spPr>
          <a:xfrm>
            <a:off x="11446933" y="6646333"/>
            <a:ext cx="184151" cy="184151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063" name="组合 2062"/>
          <p:cNvGrpSpPr/>
          <p:nvPr/>
        </p:nvGrpSpPr>
        <p:grpSpPr>
          <a:xfrm>
            <a:off x="6191251" y="1026584"/>
            <a:ext cx="1742016" cy="1693333"/>
            <a:chOff x="2132199" y="770251"/>
            <a:chExt cx="1306135" cy="1269327"/>
          </a:xfrm>
        </p:grpSpPr>
        <p:grpSp>
          <p:nvGrpSpPr>
            <p:cNvPr id="2064" name="组合 2063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sp>
            <p:nvSpPr>
              <p:cNvPr id="2065" name="矩形 2064"/>
              <p:cNvSpPr/>
              <p:nvPr/>
            </p:nvSpPr>
            <p:spPr>
              <a:xfrm>
                <a:off x="3914581" y="2424873"/>
                <a:ext cx="2419316" cy="2442577"/>
              </a:xfr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66" name="椭圆 4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6AADB"/>
              </a:solidFill>
              <a:ln w="25400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7" name="TextBox 11"/>
            <p:cNvSpPr/>
            <p:nvPr/>
          </p:nvSpPr>
          <p:spPr>
            <a:xfrm>
              <a:off x="2431244" y="1068589"/>
              <a:ext cx="950693" cy="760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6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lang="zh-CN" altLang="en-US" sz="6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14" dur="500" fill="hold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1" nodeType="after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20" dur="500" fill="hold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2" nodeType="with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25" dur="500" fill="hold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3" nodeType="with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30" dur="500" fill="hold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4" nodeType="with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35" dur="500" fill="hold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9" grpId="1" bldLvl="0" animBg="1"/>
      <p:bldP spid="2060" grpId="2" bldLvl="0" animBg="1"/>
      <p:bldP spid="2061" grpId="3" bldLvl="0" animBg="1"/>
      <p:bldP spid="2062" grpId="4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Rectangle 2"/>
          <p:cNvSpPr/>
          <p:nvPr/>
        </p:nvSpPr>
        <p:spPr>
          <a:xfrm>
            <a:off x="353695" y="1414145"/>
            <a:ext cx="12058650" cy="54375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lstStyle/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 My mother often asks me ___early.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A.get up  B. got up   C. getting up    D. to get up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2.Yesterday afternoon Mrs Green told the boys _____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football in the classroom.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 didn’t play   B. to not play  C. not play  D. not to play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3.I hear someone ____ at the door.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Please go and see who _____is.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A.knock; it            B. knocking; it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C. knocking; he   D. knock; he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675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76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77" name="太阳形 4"/>
          <p:cNvSpPr/>
          <p:nvPr/>
        </p:nvSpPr>
        <p:spPr>
          <a:xfrm>
            <a:off x="7611533" y="2159000"/>
            <a:ext cx="577851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78" name="太阳形 1"/>
          <p:cNvSpPr/>
          <p:nvPr/>
        </p:nvSpPr>
        <p:spPr>
          <a:xfrm>
            <a:off x="8553451" y="3843867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79" name="太阳形 2"/>
          <p:cNvSpPr/>
          <p:nvPr/>
        </p:nvSpPr>
        <p:spPr>
          <a:xfrm>
            <a:off x="4144433" y="5630333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" grpId="0" bldLvl="0" animBg="1"/>
      <p:bldP spid="2678" grpId="1" bldLvl="0" animBg="1"/>
      <p:bldP spid="2679" grpId="2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2.3 </a:t>
            </a:r>
            <a:r>
              <a:rPr lang="zh-CN" altLang="en-US" sz="3600" b="1" dirty="0">
                <a:solidFill>
                  <a:schemeClr val="accent1"/>
                </a:solidFill>
              </a:rPr>
              <a:t>系动词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标题 116737"/>
          <p:cNvSpPr/>
          <p:nvPr/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>
              <a:buNone/>
            </a:pPr>
            <a:r>
              <a:rPr lang="zh-CN" altLang="en-US" sz="5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系动词 </a:t>
            </a:r>
            <a:r>
              <a:rPr lang="en-US" altLang="zh-CN" sz="5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Link Verb</a:t>
            </a:r>
            <a:r>
              <a:rPr lang="zh-CN" altLang="en-US" sz="48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endParaRPr lang="zh-CN" altLang="en-US" sz="48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01" name="文本占位符 116738"/>
          <p:cNvSpPr/>
          <p:nvPr/>
        </p:nvSpPr>
        <p:spPr>
          <a:xfrm>
            <a:off x="609600" y="1672167"/>
            <a:ext cx="10972800" cy="403436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系动词，它本身有词义，但不能单独用作谓语，后边必须跟表语（通常为名词或形容词），构成系表结构说明主语的状况、性质、特征等情况。</a:t>
            </a:r>
            <a:endParaRPr lang="zh-CN" altLang="en-US" sz="36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4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4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r>
              <a:rPr lang="en-US" altLang="zh-CN" sz="4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He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0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like</a:t>
            </a:r>
            <a:r>
              <a:rPr lang="en-US" altLang="en-US" sz="40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his father</a:t>
            </a:r>
            <a:r>
              <a: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 </a:t>
            </a:r>
            <a:r>
              <a:rPr lang="en-US" altLang="zh-CN" sz="40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am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interested in</a:t>
            </a: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music.</a:t>
            </a:r>
            <a:endParaRPr lang="en-US" altLang="zh-CN" sz="4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593975" y="2372360"/>
            <a:ext cx="2640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797550" y="2326640"/>
            <a:ext cx="3937000" cy="45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559810" y="3096260"/>
            <a:ext cx="3937000" cy="45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434340"/>
          <a:ext cx="11760200" cy="599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/>
                <a:gridCol w="6362700"/>
                <a:gridCol w="3017520"/>
              </a:tblGrid>
              <a:tr h="75755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be 动词</a:t>
                      </a:r>
                      <a:endParaRPr lang="en-US" altLang="zh-CN" sz="22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表状态，表示</a:t>
                      </a: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am, is, are, was, were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 am a teacher.</a:t>
                      </a: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8712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感官动词</a:t>
                      </a:r>
                      <a:endParaRPr lang="zh-CN" altLang="en-US" sz="2200" b="1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look, smell, taste, sound, feel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flower smells good.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4650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主观判断”类</a:t>
                      </a:r>
                      <a:endParaRPr lang="zh-CN" altLang="en-US" sz="2200" b="1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seem(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似乎是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appear(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似乎、显得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prove(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证明是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),turn out 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证明是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 seem happy.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4589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状态变化”类</a:t>
                      </a:r>
                      <a:endParaRPr lang="zh-CN" altLang="en-US" sz="2200" b="1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表示主语从一种状态变化成另一种状态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become, turn, grow, go, come, fall, get</a:t>
                      </a:r>
                      <a:endParaRPr lang="zh-CN" altLang="en-US" sz="20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Her face turns red.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5288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2200" b="1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状态持续”类</a:t>
                      </a:r>
                      <a:endParaRPr lang="zh-CN" altLang="en-US" sz="2200" b="1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</a:pPr>
                      <a:r>
                        <a:rPr lang="zh-CN" altLang="en-US" sz="20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表示主语持续某种状态</a:t>
                      </a:r>
                      <a:endParaRPr lang="zh-CN" altLang="en-US" sz="20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remain(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依然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keep(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保持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stay(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保持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lie 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呈</a:t>
                      </a:r>
                      <a:r>
                        <a:rPr lang="zh-CN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状态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置于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), continue(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继续、仍旧</a:t>
                      </a: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</a:t>
                      </a:r>
                      <a:endParaRPr lang="zh-CN" altLang="en-US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 should keep warm.</a:t>
                      </a:r>
                      <a:endParaRPr lang="en-US" altLang="zh-CN" sz="2000" b="1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Text Box 18"/>
          <p:cNvSpPr/>
          <p:nvPr/>
        </p:nvSpPr>
        <p:spPr>
          <a:xfrm>
            <a:off x="3150235" y="519430"/>
            <a:ext cx="7357745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）状态类系动词</a:t>
            </a:r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动词为代表</a:t>
            </a:r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3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19" name="直接连接符​​ 14"/>
          <p:cNvCxnSpPr/>
          <p:nvPr/>
        </p:nvCxnSpPr>
        <p:spPr>
          <a:xfrm>
            <a:off x="2566670" y="1123950"/>
            <a:ext cx="7672705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0" name="图片 1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5715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21" name="文本框 2"/>
          <p:cNvSpPr/>
          <p:nvPr/>
        </p:nvSpPr>
        <p:spPr>
          <a:xfrm>
            <a:off x="829733" y="1464733"/>
            <a:ext cx="10367433" cy="5252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buNone/>
            </a:pPr>
            <a:r>
              <a:rPr lang="zh-CN" altLang="en-US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用来表示主语的性质或状态。意思</a:t>
            </a:r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42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e.g.</a:t>
            </a: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42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He is a teacher.           </a:t>
            </a: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42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He is ill.</a:t>
            </a: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42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22" name="图片 13" descr="u=3483264864,1242087502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80" y="2190115"/>
            <a:ext cx="3066415" cy="2355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23" name="图片 15" descr="下载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45" y="4545330"/>
            <a:ext cx="3067050" cy="2172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流程图: 可选过程 4"/>
          <p:cNvSpPr/>
          <p:nvPr/>
        </p:nvSpPr>
        <p:spPr>
          <a:xfrm>
            <a:off x="3949277" y="200237"/>
            <a:ext cx="2821516" cy="136948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7" name="文本框 2"/>
          <p:cNvSpPr/>
          <p:nvPr/>
        </p:nvSpPr>
        <p:spPr>
          <a:xfrm>
            <a:off x="1920663" y="2175087"/>
            <a:ext cx="8350251" cy="32111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口诀：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我用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am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，你用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are    </a:t>
            </a:r>
            <a:endParaRPr lang="en-US" altLang="zh-CN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is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连着他她它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 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单数不可数记得用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is,</a:t>
            </a:r>
            <a:endParaRPr lang="en-US" altLang="zh-CN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复数后面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are,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are,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are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Oval 2"/>
          <p:cNvSpPr/>
          <p:nvPr/>
        </p:nvSpPr>
        <p:spPr>
          <a:xfrm>
            <a:off x="1833033" y="207433"/>
            <a:ext cx="3073400" cy="2880784"/>
          </a:xfrm>
          <a:prstGeom prst="ellipse">
            <a:avLst/>
          </a:prstGeom>
          <a:solidFill>
            <a:srgbClr val="33CC33"/>
          </a:solidFill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en-US" altLang="zh-CN" sz="11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endParaRPr lang="en-US" altLang="zh-CN" sz="11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1" name="AutoShape 7"/>
          <p:cNvSpPr/>
          <p:nvPr/>
        </p:nvSpPr>
        <p:spPr>
          <a:xfrm>
            <a:off x="6040967" y="207433"/>
            <a:ext cx="4597400" cy="1238251"/>
          </a:xfrm>
          <a:prstGeom prst="borderCallout1">
            <a:avLst>
              <a:gd name="adj1" fmla="val 18750"/>
              <a:gd name="adj2" fmla="val -1593"/>
              <a:gd name="adj3" fmla="val 110157"/>
              <a:gd name="adj4" fmla="val -23491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735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</a:rPr>
              <a:t>他是一个男生。</a:t>
            </a:r>
            <a:endParaRPr lang="zh-CN" altLang="en-US" sz="3735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</a:endParaRPr>
          </a:p>
          <a:p>
            <a:pPr algn="ctr"/>
            <a:r>
              <a:rPr lang="en-US" altLang="zh-CN" sz="37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He is a boy.</a:t>
            </a:r>
            <a:r>
              <a:rPr lang="en-US" altLang="zh-CN" sz="37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32" name="AutoShape 8"/>
          <p:cNvSpPr/>
          <p:nvPr/>
        </p:nvSpPr>
        <p:spPr>
          <a:xfrm>
            <a:off x="6233584" y="1890184"/>
            <a:ext cx="4404783" cy="1452033"/>
          </a:xfrm>
          <a:prstGeom prst="borderCallout1">
            <a:avLst>
              <a:gd name="adj1" fmla="val 18750"/>
              <a:gd name="adj2" fmla="val -1639"/>
              <a:gd name="adj3" fmla="val 7176"/>
              <a:gd name="adj4" fmla="val -30722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735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</a:rPr>
              <a:t>她是一个女生。</a:t>
            </a:r>
            <a:endParaRPr lang="zh-CN" altLang="en-US" sz="3735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</a:endParaRPr>
          </a:p>
          <a:p>
            <a:pPr algn="ctr"/>
            <a:r>
              <a:rPr lang="en-US" altLang="zh-CN" sz="37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She is a girl.</a:t>
            </a:r>
            <a:r>
              <a:rPr lang="en-US" altLang="zh-CN" sz="37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33" name="AutoShape 9"/>
          <p:cNvSpPr/>
          <p:nvPr/>
        </p:nvSpPr>
        <p:spPr>
          <a:xfrm>
            <a:off x="5909733" y="4366684"/>
            <a:ext cx="5289551" cy="1299633"/>
          </a:xfrm>
          <a:prstGeom prst="borderCallout1">
            <a:avLst>
              <a:gd name="adj1" fmla="val 18750"/>
              <a:gd name="adj2" fmla="val -1681"/>
              <a:gd name="adj3" fmla="val -130032"/>
              <a:gd name="adj4" fmla="val -27375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735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</a:rPr>
              <a:t>它是一只小狗。</a:t>
            </a:r>
            <a:endParaRPr lang="zh-CN" altLang="en-US" sz="3735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</a:endParaRPr>
          </a:p>
          <a:p>
            <a:pPr algn="ctr"/>
            <a:r>
              <a:rPr lang="en-US" altLang="zh-CN" sz="3735" b="1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</a:rPr>
              <a:t>I</a:t>
            </a:r>
            <a:r>
              <a:rPr lang="en-US" altLang="zh-CN" sz="37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 is a dog.</a:t>
            </a:r>
            <a:r>
              <a:rPr lang="en-US" altLang="zh-CN" sz="373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34" name="矩形 1"/>
          <p:cNvSpPr/>
          <p:nvPr/>
        </p:nvSpPr>
        <p:spPr>
          <a:xfrm>
            <a:off x="143933" y="3621617"/>
            <a:ext cx="4993217" cy="3071283"/>
          </a:xfrm>
          <a:prstGeom prst="rect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35" name="文本框 2"/>
          <p:cNvSpPr/>
          <p:nvPr/>
        </p:nvSpPr>
        <p:spPr>
          <a:xfrm>
            <a:off x="340784" y="3697817"/>
            <a:ext cx="4565649" cy="2954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pencil is long.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这只笔是长的。（某物）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  <a:sym typeface="微软雅黑" panose="020B0503020204020204" pitchFamily="34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Kitty is thin. </a:t>
            </a:r>
            <a:endParaRPr lang="en-US" altLang="zh-CN" sz="3200" b="1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  <a:sym typeface="微软雅黑" panose="020B0503020204020204" pitchFamily="34" charset="-122"/>
            </a:endParaRPr>
          </a:p>
          <a:p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Kitty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是痩的。（某人）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  <a:sym typeface="微软雅黑" panose="020B0503020204020204" pitchFamily="34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The milk is white.</a:t>
            </a:r>
            <a:endParaRPr lang="en-US" altLang="zh-CN" sz="3200" b="1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  <a:sym typeface="微软雅黑" panose="020B0503020204020204" pitchFamily="34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牛奶是白色的。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charset="-122"/>
                <a:sym typeface="微软雅黑" panose="020B0503020204020204" pitchFamily="34" charset="-122"/>
              </a:rPr>
              <a:t>不可数）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 fill="hold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" dur="1000" fill="hold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1" dur="1000" fill="hold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1" grpId="0" bldLvl="0" animBg="1"/>
      <p:bldP spid="2432" grpId="1" bldLvl="0" animBg="1"/>
      <p:bldP spid="2433" grpId="2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Oval 2"/>
          <p:cNvSpPr/>
          <p:nvPr/>
        </p:nvSpPr>
        <p:spPr>
          <a:xfrm>
            <a:off x="256117" y="1651000"/>
            <a:ext cx="3073400" cy="2880784"/>
          </a:xfrm>
          <a:prstGeom prst="ellipse">
            <a:avLst/>
          </a:prstGeom>
          <a:solidFill>
            <a:srgbClr val="0099FF"/>
          </a:solidFill>
          <a:ln w="9525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1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</a:t>
            </a:r>
            <a:endParaRPr lang="en-US" altLang="zh-CN" sz="11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9" name="AutoShape 6"/>
          <p:cNvSpPr/>
          <p:nvPr/>
        </p:nvSpPr>
        <p:spPr>
          <a:xfrm>
            <a:off x="5274733" y="694267"/>
            <a:ext cx="4070351" cy="1479551"/>
          </a:xfrm>
          <a:prstGeom prst="borderCallout1">
            <a:avLst>
              <a:gd name="adj1" fmla="val 5963"/>
              <a:gd name="adj2" fmla="val -2352"/>
              <a:gd name="adj3" fmla="val 112412"/>
              <a:gd name="adj4" fmla="val -52861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You are a boy.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You are friends.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40" name="AutoShape 7"/>
          <p:cNvSpPr/>
          <p:nvPr/>
        </p:nvSpPr>
        <p:spPr>
          <a:xfrm>
            <a:off x="5274733" y="3972984"/>
            <a:ext cx="5096933" cy="791633"/>
          </a:xfrm>
          <a:prstGeom prst="borderCallout1">
            <a:avLst>
              <a:gd name="adj1" fmla="val 5116"/>
              <a:gd name="adj2" fmla="val -2116"/>
              <a:gd name="adj3" fmla="val -24838"/>
              <a:gd name="adj4" fmla="val -40509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are monkeys.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41" name="AutoShape 8"/>
          <p:cNvSpPr/>
          <p:nvPr/>
        </p:nvSpPr>
        <p:spPr>
          <a:xfrm>
            <a:off x="5291667" y="5215467"/>
            <a:ext cx="5065184" cy="848784"/>
          </a:xfrm>
          <a:prstGeom prst="borderCallout1">
            <a:avLst>
              <a:gd name="adj1" fmla="val 11338"/>
              <a:gd name="adj2" fmla="val -2250"/>
              <a:gd name="adj3" fmla="val -117662"/>
              <a:gd name="adj4" fmla="val -49949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 eyes are big.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2" name="AutoShape 10"/>
          <p:cNvSpPr/>
          <p:nvPr/>
        </p:nvSpPr>
        <p:spPr>
          <a:xfrm>
            <a:off x="5274733" y="2590800"/>
            <a:ext cx="4320117" cy="831851"/>
          </a:xfrm>
          <a:prstGeom prst="borderCallout1">
            <a:avLst>
              <a:gd name="adj1" fmla="val 11338"/>
              <a:gd name="adj2" fmla="val -2352"/>
              <a:gd name="adj3" fmla="val 37981"/>
              <a:gd name="adj4" fmla="val -45366"/>
            </a:avLst>
          </a:prstGeom>
          <a:noFill/>
          <a:ln w="57150" cap="flat" cmpd="sng">
            <a:solidFill>
              <a:srgbClr val="26A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are friends.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Rectangle 3"/>
          <p:cNvSpPr/>
          <p:nvPr/>
        </p:nvSpPr>
        <p:spPr>
          <a:xfrm>
            <a:off x="281517" y="1555751"/>
            <a:ext cx="15089716" cy="4692649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/>
          <a:lstStyle/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用动词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am, is, are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填空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请注意大小写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 Where ______ Ann? She ______ here.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How old ______ you? I ______ thirteen.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 ______ you Mr Read? Yes, I ______.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 What ______ your name?My name ____ Fang Fang.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82880" indent="-182880">
              <a:lnSpc>
                <a:spcPct val="120000"/>
              </a:lnSpc>
              <a:spcBef>
                <a:spcPts val="900"/>
              </a:spcBef>
              <a:buClr>
                <a:srgbClr val="262626"/>
              </a:buClr>
              <a:buNone/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 What grade ______ you in? I ______ in Grade Two.</a:t>
            </a:r>
            <a:endParaRPr lang="en-US" altLang="zh-CN" sz="37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46" name="Text Box 4"/>
          <p:cNvSpPr/>
          <p:nvPr/>
        </p:nvSpPr>
        <p:spPr>
          <a:xfrm>
            <a:off x="2961217" y="2338917"/>
            <a:ext cx="61976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47" name="Text Box 5"/>
          <p:cNvSpPr/>
          <p:nvPr/>
        </p:nvSpPr>
        <p:spPr>
          <a:xfrm>
            <a:off x="3075517" y="3081867"/>
            <a:ext cx="1092835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are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48" name="Text Box 6"/>
          <p:cNvSpPr/>
          <p:nvPr/>
        </p:nvSpPr>
        <p:spPr>
          <a:xfrm>
            <a:off x="6227233" y="3081867"/>
            <a:ext cx="106934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am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49" name="Text Box 7"/>
          <p:cNvSpPr/>
          <p:nvPr/>
        </p:nvSpPr>
        <p:spPr>
          <a:xfrm>
            <a:off x="6654800" y="2233084"/>
            <a:ext cx="61976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0" name="Text Box 8"/>
          <p:cNvSpPr/>
          <p:nvPr/>
        </p:nvSpPr>
        <p:spPr>
          <a:xfrm>
            <a:off x="1134533" y="3934884"/>
            <a:ext cx="1169035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Are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1" name="Text Box 9"/>
          <p:cNvSpPr/>
          <p:nvPr/>
        </p:nvSpPr>
        <p:spPr>
          <a:xfrm>
            <a:off x="2438400" y="4743451"/>
            <a:ext cx="61976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2" name="Text Box 10"/>
          <p:cNvSpPr/>
          <p:nvPr/>
        </p:nvSpPr>
        <p:spPr>
          <a:xfrm>
            <a:off x="7169151" y="3941233"/>
            <a:ext cx="106934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am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3" name="Text Box 11"/>
          <p:cNvSpPr/>
          <p:nvPr/>
        </p:nvSpPr>
        <p:spPr>
          <a:xfrm>
            <a:off x="8705851" y="4787900"/>
            <a:ext cx="61976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4" name="Text Box 12"/>
          <p:cNvSpPr/>
          <p:nvPr/>
        </p:nvSpPr>
        <p:spPr>
          <a:xfrm>
            <a:off x="3642784" y="5564717"/>
            <a:ext cx="1092835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are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5" name="Text Box 13"/>
          <p:cNvSpPr/>
          <p:nvPr/>
        </p:nvSpPr>
        <p:spPr>
          <a:xfrm>
            <a:off x="7253817" y="5539317"/>
            <a:ext cx="106934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533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am</a:t>
            </a:r>
            <a:endParaRPr lang="en-US" altLang="zh-CN" sz="533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6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7" nodeType="click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8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9" nodeType="clickEffect">
                                  <p:childTnLst>
                                    <p:set>
                                      <p:cBhvr additive="base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6" grpId="0" animBg="1"/>
      <p:bldP spid="2447" grpId="1" animBg="1"/>
      <p:bldP spid="2448" grpId="2" animBg="1"/>
      <p:bldP spid="2449" grpId="3" animBg="1"/>
      <p:bldP spid="2450" grpId="4" animBg="1"/>
      <p:bldP spid="2451" grpId="5" animBg="1"/>
      <p:bldP spid="2452" grpId="6" animBg="1"/>
      <p:bldP spid="2453" grpId="7" animBg="1"/>
      <p:bldP spid="2454" grpId="8" animBg="1"/>
      <p:bldP spid="2455" grpId="9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标题 9217"/>
          <p:cNvSpPr/>
          <p:nvPr/>
        </p:nvSpPr>
        <p:spPr>
          <a:xfrm>
            <a:off x="1924685" y="271780"/>
            <a:ext cx="9160933" cy="2133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90000"/>
              </a:lnSpc>
              <a:buNone/>
            </a:pPr>
            <a:endParaRPr lang="en-US" altLang="zh-CN" sz="4000" b="1">
              <a:solidFill>
                <a:srgbClr val="8E6C0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1" name="文本框 9220"/>
          <p:cNvSpPr/>
          <p:nvPr/>
        </p:nvSpPr>
        <p:spPr>
          <a:xfrm>
            <a:off x="4610736" y="1857164"/>
            <a:ext cx="547158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" name="文本框 9221"/>
          <p:cNvSpPr/>
          <p:nvPr/>
        </p:nvSpPr>
        <p:spPr>
          <a:xfrm>
            <a:off x="4610736" y="991447"/>
            <a:ext cx="5664200" cy="256328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spcBef>
                <a:spcPct val="50000"/>
              </a:spcBef>
            </a:pPr>
            <a:endParaRPr lang="zh-CN" altLang="en-US" sz="6400" b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6400" b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463" name="矩形 9222"/>
          <p:cNvSpPr/>
          <p:nvPr/>
        </p:nvSpPr>
        <p:spPr>
          <a:xfrm>
            <a:off x="1211369" y="212513"/>
            <a:ext cx="11063816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They 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late.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A. am    B. is  C. are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You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   A. am  B. is  C. are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The cloud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white.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A. am  B. is  C. are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I 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a student.  You 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a teacher.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 . am  is  B. am  are   C. is   are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 We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friends.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   A. am  B. is  C. are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 He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my father.   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She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my mother . They  </a:t>
            </a:r>
            <a:r>
              <a:rPr lang="zh-CN" altLang="en-US" sz="3200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doctors 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    A. is is are   B. am is are   C. is is am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4" name="太阳形 4"/>
          <p:cNvSpPr/>
          <p:nvPr/>
        </p:nvSpPr>
        <p:spPr>
          <a:xfrm>
            <a:off x="4502785" y="680297"/>
            <a:ext cx="577851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5" name="太阳形 1"/>
          <p:cNvSpPr/>
          <p:nvPr/>
        </p:nvSpPr>
        <p:spPr>
          <a:xfrm>
            <a:off x="4035002" y="172381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6" name="太阳形 2"/>
          <p:cNvSpPr/>
          <p:nvPr/>
        </p:nvSpPr>
        <p:spPr>
          <a:xfrm>
            <a:off x="3012652" y="2669964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7" name="太阳形 3"/>
          <p:cNvSpPr/>
          <p:nvPr/>
        </p:nvSpPr>
        <p:spPr>
          <a:xfrm>
            <a:off x="3588385" y="3649980"/>
            <a:ext cx="577851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8" name="太阳形 5"/>
          <p:cNvSpPr/>
          <p:nvPr/>
        </p:nvSpPr>
        <p:spPr>
          <a:xfrm>
            <a:off x="4035002" y="464269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9" name="太阳形 6"/>
          <p:cNvSpPr/>
          <p:nvPr/>
        </p:nvSpPr>
        <p:spPr>
          <a:xfrm>
            <a:off x="1759585" y="598254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5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" grpId="0" bldLvl="0" animBg="1"/>
      <p:bldP spid="2465" grpId="1" bldLvl="0" animBg="1"/>
      <p:bldP spid="2466" grpId="2" bldLvl="0" animBg="1"/>
      <p:bldP spid="2467" grpId="3" bldLvl="0" animBg="1"/>
      <p:bldP spid="2468" grpId="4" bldLvl="0" animBg="1"/>
      <p:bldP spid="2469" grpId="5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 Box 18"/>
          <p:cNvSpPr/>
          <p:nvPr/>
        </p:nvSpPr>
        <p:spPr>
          <a:xfrm>
            <a:off x="3809153" y="626746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zh-CN" altLang="en-US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下面哪些词不是动词？</a:t>
            </a:r>
            <a:endParaRPr lang="zh-CN" altLang="en-US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072" name="直接连接符​​ 14"/>
          <p:cNvCxnSpPr/>
          <p:nvPr/>
        </p:nvCxnSpPr>
        <p:spPr>
          <a:xfrm>
            <a:off x="3224953" y="1261746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3" name="文本占位符 108546"/>
          <p:cNvSpPr/>
          <p:nvPr/>
        </p:nvSpPr>
        <p:spPr>
          <a:xfrm>
            <a:off x="473498" y="1706246"/>
            <a:ext cx="11379200" cy="332528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4800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</a:t>
            </a:r>
            <a:r>
              <a:rPr lang="en-US" altLang="zh-CN" sz="4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raise they write  the  be  become remains  shall  myself  will  done  can  must  burning  second wonderful   care for   nothing until dreamed    </a:t>
            </a:r>
            <a:endParaRPr lang="en-US" altLang="zh-CN" sz="48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4" name="椭圆 1"/>
          <p:cNvSpPr/>
          <p:nvPr/>
        </p:nvSpPr>
        <p:spPr>
          <a:xfrm>
            <a:off x="2300182" y="1651212"/>
            <a:ext cx="1341967" cy="9609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5" name="椭圆 2"/>
          <p:cNvSpPr/>
          <p:nvPr/>
        </p:nvSpPr>
        <p:spPr>
          <a:xfrm>
            <a:off x="5015865" y="1651212"/>
            <a:ext cx="1439333" cy="9609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6" name="椭圆 39"/>
          <p:cNvSpPr/>
          <p:nvPr/>
        </p:nvSpPr>
        <p:spPr>
          <a:xfrm>
            <a:off x="5015865" y="2415328"/>
            <a:ext cx="2101851" cy="9609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7" name="椭圆 40"/>
          <p:cNvSpPr/>
          <p:nvPr/>
        </p:nvSpPr>
        <p:spPr>
          <a:xfrm>
            <a:off x="5015865" y="3094779"/>
            <a:ext cx="2101851" cy="9609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8" name="椭圆 41"/>
          <p:cNvSpPr/>
          <p:nvPr/>
        </p:nvSpPr>
        <p:spPr>
          <a:xfrm>
            <a:off x="7119832" y="3194262"/>
            <a:ext cx="3026833" cy="8593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9" name="椭圆 42"/>
          <p:cNvSpPr/>
          <p:nvPr/>
        </p:nvSpPr>
        <p:spPr>
          <a:xfrm>
            <a:off x="2194349" y="3958379"/>
            <a:ext cx="2190749" cy="8593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80" name="椭圆 43"/>
          <p:cNvSpPr/>
          <p:nvPr/>
        </p:nvSpPr>
        <p:spPr>
          <a:xfrm>
            <a:off x="812165" y="3863128"/>
            <a:ext cx="1151467" cy="8593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81" name="椭圆 44"/>
          <p:cNvSpPr/>
          <p:nvPr/>
        </p:nvSpPr>
        <p:spPr>
          <a:xfrm>
            <a:off x="4289849" y="3958379"/>
            <a:ext cx="1377949" cy="859367"/>
          </a:xfrm>
          <a:prstGeom prst="ellipse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" grpId="0" bldLvl="0" animBg="1"/>
      <p:bldP spid="2075" grpId="1" bldLvl="0" animBg="1"/>
      <p:bldP spid="2076" grpId="2" bldLvl="0" animBg="1"/>
      <p:bldP spid="2077" grpId="3" bldLvl="0" animBg="1"/>
      <p:bldP spid="2078" grpId="4" bldLvl="0" animBg="1"/>
      <p:bldP spid="2079" grpId="5" bldLvl="0" animBg="1"/>
      <p:bldP spid="2080" grpId="6" bldLvl="0" animBg="1"/>
      <p:bldP spid="2081" grpId="7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Text Box 6"/>
          <p:cNvSpPr/>
          <p:nvPr/>
        </p:nvSpPr>
        <p:spPr>
          <a:xfrm>
            <a:off x="3009900" y="501651"/>
            <a:ext cx="6623051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5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5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zh-TW" altLang="en-US" sz="5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5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否定句</a:t>
            </a:r>
            <a:endParaRPr lang="zh-CN" altLang="en-US" sz="5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3" name="Text Box 8"/>
          <p:cNvSpPr/>
          <p:nvPr/>
        </p:nvSpPr>
        <p:spPr>
          <a:xfrm>
            <a:off x="3708401" y="3076152"/>
            <a:ext cx="7008283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1.He is a teacher.</a:t>
            </a:r>
            <a:endParaRPr lang="en-US" altLang="zh-CN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4" name="Text Box 11"/>
          <p:cNvSpPr/>
          <p:nvPr/>
        </p:nvSpPr>
        <p:spPr>
          <a:xfrm>
            <a:off x="3845983" y="3931286"/>
            <a:ext cx="70104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He is not a teacher.</a:t>
            </a:r>
            <a:endParaRPr lang="en-US" altLang="zh-CN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5" name="Text Box 12"/>
          <p:cNvSpPr/>
          <p:nvPr/>
        </p:nvSpPr>
        <p:spPr>
          <a:xfrm>
            <a:off x="3655483" y="4790652"/>
            <a:ext cx="5952067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2.They are twins.</a:t>
            </a:r>
            <a:endParaRPr lang="en-US" altLang="zh-CN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6" name="Text Box 15"/>
          <p:cNvSpPr/>
          <p:nvPr/>
        </p:nvSpPr>
        <p:spPr>
          <a:xfrm>
            <a:off x="4286250" y="5645786"/>
            <a:ext cx="5856817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are not twins.</a:t>
            </a:r>
            <a:endParaRPr lang="en-US" altLang="zh-CN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7" name="矩形 10"/>
          <p:cNvSpPr/>
          <p:nvPr/>
        </p:nvSpPr>
        <p:spPr>
          <a:xfrm>
            <a:off x="3175423" y="1495425"/>
            <a:ext cx="6004984" cy="1231900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/>
          <a:lstStyle/>
          <a:p>
            <a:pPr algn="ctr"/>
            <a:r>
              <a:rPr lang="en-US" altLang="zh-CN" sz="6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</a:t>
            </a:r>
            <a:r>
              <a:rPr lang="zh-CN" altLang="en-US" sz="6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动词后加</a:t>
            </a:r>
            <a:r>
              <a:rPr lang="en-US" altLang="zh-CN" sz="6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not</a:t>
            </a:r>
            <a:endParaRPr lang="en-US" altLang="zh-CN" sz="60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478" name="图片 9" descr="S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294" y="-309245"/>
            <a:ext cx="2150533" cy="21505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 fill="hold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22" dur="2000" fill="hold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27" dur="2000" fill="hold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3" grpId="0"/>
      <p:bldP spid="2473" grpId="1"/>
      <p:bldP spid="2474" grpId="0"/>
      <p:bldP spid="2474" grpId="1"/>
      <p:bldP spid="2475" grpId="0" animBg="1"/>
      <p:bldP spid="2476" grpId="1" animBg="1"/>
      <p:bldP spid="247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标题 14337"/>
          <p:cNvSpPr/>
          <p:nvPr/>
        </p:nvSpPr>
        <p:spPr>
          <a:xfrm>
            <a:off x="914400" y="203200"/>
            <a:ext cx="9160933" cy="2133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90000"/>
              </a:lnSpc>
              <a:buNone/>
            </a:pPr>
            <a:endParaRPr lang="en-US" altLang="zh-CN" sz="3200" b="1">
              <a:solidFill>
                <a:srgbClr val="8E6C0B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82" name="文本框 14340"/>
          <p:cNvSpPr/>
          <p:nvPr/>
        </p:nvSpPr>
        <p:spPr>
          <a:xfrm>
            <a:off x="3600451" y="1788584"/>
            <a:ext cx="547158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3" name="文本框 14341"/>
          <p:cNvSpPr/>
          <p:nvPr/>
        </p:nvSpPr>
        <p:spPr>
          <a:xfrm>
            <a:off x="2736851" y="203200"/>
            <a:ext cx="56642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zh-TW" altLang="en-US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缩写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4" name="文本框 14342"/>
          <p:cNvSpPr/>
          <p:nvPr/>
        </p:nvSpPr>
        <p:spPr>
          <a:xfrm>
            <a:off x="1509184" y="1310217"/>
            <a:ext cx="8449733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</a:rPr>
              <a:t>I am=           You are=         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  <a:sym typeface="+mn-ea"/>
              </a:rPr>
              <a:t>He is=</a:t>
            </a: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</a:rPr>
              <a:t>                   She is=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</a:rPr>
              <a:t>We are=              It is=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</a:rPr>
              <a:t>They are=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</p:txBody>
      </p:sp>
      <p:sp>
        <p:nvSpPr>
          <p:cNvPr id="2485" name="文本框 14343"/>
          <p:cNvSpPr/>
          <p:nvPr/>
        </p:nvSpPr>
        <p:spPr>
          <a:xfrm>
            <a:off x="6760210" y="1830282"/>
            <a:ext cx="182456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She’s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6" name="文本框 14344"/>
          <p:cNvSpPr/>
          <p:nvPr/>
        </p:nvSpPr>
        <p:spPr>
          <a:xfrm>
            <a:off x="3393440" y="2406227"/>
            <a:ext cx="1822451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We’re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7" name="文本框 14345"/>
          <p:cNvSpPr/>
          <p:nvPr/>
        </p:nvSpPr>
        <p:spPr>
          <a:xfrm>
            <a:off x="6152938" y="2418292"/>
            <a:ext cx="1631951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It’s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" name="文本框 14346"/>
          <p:cNvSpPr/>
          <p:nvPr/>
        </p:nvSpPr>
        <p:spPr>
          <a:xfrm>
            <a:off x="3783331" y="2983442"/>
            <a:ext cx="2305049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They’re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9" name="文本框 14347"/>
          <p:cNvSpPr/>
          <p:nvPr/>
        </p:nvSpPr>
        <p:spPr>
          <a:xfrm>
            <a:off x="1509184" y="4032251"/>
            <a:ext cx="4800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否定形式的缩写：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0" name="文本框 14348"/>
          <p:cNvSpPr/>
          <p:nvPr/>
        </p:nvSpPr>
        <p:spPr>
          <a:xfrm>
            <a:off x="1653117" y="4804833"/>
            <a:ext cx="816186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not= isn’t      are not= aren’t    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1" name="文本框 14350"/>
          <p:cNvSpPr/>
          <p:nvPr/>
        </p:nvSpPr>
        <p:spPr>
          <a:xfrm>
            <a:off x="2446867" y="5577417"/>
            <a:ext cx="6527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 not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没有缩写形式！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92" name="图片 9" descr="S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117" y="35984"/>
            <a:ext cx="1439333" cy="1441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25395" y="1830070"/>
            <a:ext cx="1469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  <a:sym typeface="+mn-ea"/>
              </a:rPr>
              <a:t>   He’s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6850" y="1310005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  <a:sym typeface="+mn-ea"/>
              </a:rPr>
              <a:t>I’m  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7410" y="1299845"/>
            <a:ext cx="1461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2" charset="-120"/>
                <a:sym typeface="+mn-ea"/>
              </a:rPr>
              <a:t>You’re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2" charset="-120"/>
            </a:endParaRPr>
          </a:p>
        </p:txBody>
      </p:sp>
      <p:pic>
        <p:nvPicPr>
          <p:cNvPr id="5" name="图片 4" descr="32313539353337303b32313539353239353bcee5bdc7d0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544258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6" nodeType="with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" grpId="0"/>
      <p:bldP spid="2485" grpId="1"/>
      <p:bldP spid="2486" grpId="2"/>
      <p:bldP spid="2487" grpId="3"/>
      <p:bldP spid="2488" grpId="4"/>
      <p:bldP spid="2490" grpId="0"/>
      <p:bldP spid="2490" grpId="1"/>
      <p:bldP spid="2491" grpId="6" animBg="1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标题 17409"/>
          <p:cNvSpPr/>
          <p:nvPr/>
        </p:nvSpPr>
        <p:spPr>
          <a:xfrm>
            <a:off x="1537335" y="99060"/>
            <a:ext cx="9117330" cy="1208405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anchor="b" anchorCtr="0"/>
          <a:lstStyle/>
          <a:p>
            <a:pPr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Be</a:t>
            </a: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动词的陈述句改为一般疑问句的</a:t>
            </a:r>
            <a:b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基本步骤</a:t>
            </a:r>
            <a:r>
              <a:rPr lang="en-US" altLang="zh-CN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(1)</a:t>
            </a:r>
            <a:endParaRPr lang="en-US" altLang="zh-CN" sz="36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97" name="文本框 17410"/>
          <p:cNvSpPr/>
          <p:nvPr/>
        </p:nvSpPr>
        <p:spPr>
          <a:xfrm>
            <a:off x="1244812" y="1651635"/>
            <a:ext cx="3625849" cy="666115"/>
          </a:xfrm>
          <a:prstGeom prst="rect">
            <a:avLst/>
          </a:prstGeom>
          <a:solidFill>
            <a:srgbClr val="FFFFFF">
              <a:alpha val="56078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is Jack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" name="文本框 17411"/>
          <p:cNvSpPr/>
          <p:nvPr/>
        </p:nvSpPr>
        <p:spPr>
          <a:xfrm>
            <a:off x="6352328" y="2487719"/>
            <a:ext cx="355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 is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9" name="文本框 17412"/>
          <p:cNvSpPr/>
          <p:nvPr/>
        </p:nvSpPr>
        <p:spPr>
          <a:xfrm>
            <a:off x="1128395" y="2481368"/>
            <a:ext cx="5181600" cy="369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动词放到最前面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首字母大写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原来的首字母改掉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其他照抄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句号改成问号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0" name="文本框 17413"/>
          <p:cNvSpPr/>
          <p:nvPr/>
        </p:nvSpPr>
        <p:spPr>
          <a:xfrm>
            <a:off x="6352328" y="3395768"/>
            <a:ext cx="355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She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1" name="文本框 17414"/>
          <p:cNvSpPr/>
          <p:nvPr/>
        </p:nvSpPr>
        <p:spPr>
          <a:xfrm>
            <a:off x="6352328" y="4418119"/>
            <a:ext cx="355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 she 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2" name="文本框 17415"/>
          <p:cNvSpPr/>
          <p:nvPr/>
        </p:nvSpPr>
        <p:spPr>
          <a:xfrm>
            <a:off x="6352328" y="5643668"/>
            <a:ext cx="355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she  Mary?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3" name="文本框 17416"/>
          <p:cNvSpPr/>
          <p:nvPr/>
        </p:nvSpPr>
        <p:spPr>
          <a:xfrm>
            <a:off x="5886662" y="1651635"/>
            <a:ext cx="4478867" cy="666115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he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Jack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04" name="直接连接符 17417"/>
          <p:cNvCxnSpPr/>
          <p:nvPr/>
        </p:nvCxnSpPr>
        <p:spPr>
          <a:xfrm>
            <a:off x="4972262" y="2058035"/>
            <a:ext cx="711200" cy="0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 fill="hold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2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7" dur="500" fill="hold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3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2" dur="500" fill="hold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4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7" dur="500" fill="hold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2" dur="2000" fill="hold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" grpId="0" animBg="1"/>
      <p:bldP spid="2499" grpId="1" animBg="1"/>
      <p:bldP spid="2500" grpId="2" animBg="1"/>
      <p:bldP spid="2501" grpId="3" animBg="1"/>
      <p:bldP spid="2502" grpId="4" animBg="1"/>
      <p:bldP spid="2503" grpId="5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标题 27649"/>
          <p:cNvSpPr/>
          <p:nvPr/>
        </p:nvSpPr>
        <p:spPr>
          <a:xfrm>
            <a:off x="2296795" y="80010"/>
            <a:ext cx="7598410" cy="1524000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anchor="b" anchorCtr="0"/>
          <a:lstStyle/>
          <a:p>
            <a:pPr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Be</a:t>
            </a: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动词的陈述句改为一般疑问句的</a:t>
            </a:r>
            <a:b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zh-CN" altLang="en-US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基本步骤</a:t>
            </a:r>
            <a:r>
              <a:rPr lang="en-US" altLang="zh-CN" sz="36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(2)</a:t>
            </a:r>
            <a:endParaRPr lang="en-US" altLang="zh-CN" sz="36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08" name="文本框 27650"/>
          <p:cNvSpPr/>
          <p:nvPr/>
        </p:nvSpPr>
        <p:spPr>
          <a:xfrm>
            <a:off x="1697355" y="1797050"/>
            <a:ext cx="3440430" cy="666115"/>
          </a:xfrm>
          <a:prstGeom prst="rect">
            <a:avLst/>
          </a:prstGeom>
          <a:solidFill>
            <a:srgbClr val="FFFFFF">
              <a:alpha val="56078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am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Lucy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9" name="文本框 27651"/>
          <p:cNvSpPr/>
          <p:nvPr/>
        </p:nvSpPr>
        <p:spPr>
          <a:xfrm>
            <a:off x="6339205" y="2609850"/>
            <a:ext cx="3374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am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0" name="文本框 27652"/>
          <p:cNvSpPr/>
          <p:nvPr/>
        </p:nvSpPr>
        <p:spPr>
          <a:xfrm>
            <a:off x="1479550" y="2609850"/>
            <a:ext cx="491680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找出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动词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动词放到最前面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主语是第一人称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改为第二人称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you,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are(my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your)</a:t>
            </a:r>
            <a:endParaRPr lang="en-US" altLang="zh-CN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句号改成问号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1" name="文本框 27653"/>
          <p:cNvSpPr/>
          <p:nvPr/>
        </p:nvSpPr>
        <p:spPr>
          <a:xfrm>
            <a:off x="6339205" y="3369310"/>
            <a:ext cx="3374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Am  I 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2" name="文本框 27654"/>
          <p:cNvSpPr/>
          <p:nvPr/>
        </p:nvSpPr>
        <p:spPr>
          <a:xfrm>
            <a:off x="6339205" y="4436110"/>
            <a:ext cx="3374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 you  Mary.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3" name="文本框 27655"/>
          <p:cNvSpPr/>
          <p:nvPr/>
        </p:nvSpPr>
        <p:spPr>
          <a:xfrm>
            <a:off x="6339205" y="5816600"/>
            <a:ext cx="3374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you  Mary?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4" name="文本框 27656"/>
          <p:cNvSpPr/>
          <p:nvPr/>
        </p:nvSpPr>
        <p:spPr>
          <a:xfrm>
            <a:off x="6339205" y="1797050"/>
            <a:ext cx="4249420" cy="666115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you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Lucy</a:t>
            </a:r>
            <a:r>
              <a:rPr lang="zh-CN" altLang="en-US" sz="37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 sz="37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15" name="直接连接符 27657"/>
          <p:cNvCxnSpPr/>
          <p:nvPr/>
        </p:nvCxnSpPr>
        <p:spPr>
          <a:xfrm>
            <a:off x="5425017" y="2203239"/>
            <a:ext cx="674370" cy="0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 fill="hold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2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7" dur="500" fill="hold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3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2" dur="500" fill="hold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4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7" dur="500" fill="hold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2" dur="2000" fill="hold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" grpId="0" animBg="1"/>
      <p:bldP spid="2510" grpId="1" animBg="1"/>
      <p:bldP spid="2511" grpId="2" animBg="1"/>
      <p:bldP spid="2512" grpId="3" animBg="1"/>
      <p:bldP spid="2513" grpId="4" animBg="1"/>
      <p:bldP spid="2514" grpId="5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文本框 18433"/>
          <p:cNvSpPr/>
          <p:nvPr/>
        </p:nvSpPr>
        <p:spPr>
          <a:xfrm>
            <a:off x="0" y="-31749"/>
            <a:ext cx="12192000" cy="748030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2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一般疑问句</a:t>
            </a:r>
            <a:r>
              <a:rPr lang="zh-CN" altLang="en-US" sz="4265" b="1">
                <a:solidFill>
                  <a:srgbClr val="000000"/>
                </a:solidFill>
                <a:latin typeface="Comic Sans MS" panose="030F0702030302020204"/>
                <a:ea typeface="华康少女文字W5" pitchFamily="1" charset="-122"/>
              </a:rPr>
              <a:t>（</a:t>
            </a:r>
            <a:r>
              <a:rPr lang="en-US" altLang="zh-CN" sz="4265" b="1">
                <a:solidFill>
                  <a:srgbClr val="000000"/>
                </a:solidFill>
                <a:latin typeface="Comic Sans MS" panose="030F0702030302020204"/>
                <a:ea typeface="华康少女文字W5" pitchFamily="1" charset="-122"/>
              </a:rPr>
              <a:t>Simple Quesiton</a:t>
            </a:r>
            <a:r>
              <a:rPr lang="zh-CN" altLang="en-US" sz="4265" b="1">
                <a:solidFill>
                  <a:srgbClr val="000000"/>
                </a:solidFill>
                <a:latin typeface="Comic Sans MS" panose="030F0702030302020204"/>
                <a:ea typeface="华康少女文字W5" pitchFamily="1" charset="-122"/>
              </a:rPr>
              <a:t>）</a:t>
            </a:r>
            <a:endParaRPr lang="zh-CN" altLang="en-US" sz="4265" b="1">
              <a:solidFill>
                <a:srgbClr val="000000"/>
              </a:solidFill>
              <a:latin typeface="Comic Sans MS" panose="030F0702030302020204"/>
              <a:ea typeface="华康少女文字W5" pitchFamily="1" charset="-122"/>
            </a:endParaRPr>
          </a:p>
        </p:txBody>
      </p:sp>
      <p:sp>
        <p:nvSpPr>
          <p:cNvPr id="2519" name="文本框 18434"/>
          <p:cNvSpPr/>
          <p:nvPr/>
        </p:nvSpPr>
        <p:spPr>
          <a:xfrm>
            <a:off x="717550" y="1921933"/>
            <a:ext cx="5499100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is a fish.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are fish.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your book.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am a student.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 son is a teacher.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a car. 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0" name="流程图: 可选过程 18435"/>
          <p:cNvSpPr/>
          <p:nvPr/>
        </p:nvSpPr>
        <p:spPr>
          <a:xfrm>
            <a:off x="1320800" y="878417"/>
            <a:ext cx="2032000" cy="812800"/>
          </a:xfrm>
          <a:prstGeom prst="flowChartAlternateProcess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</a:t>
            </a:r>
            <a:endParaRPr lang="zh-CN" altLang="en-US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1" name="流程图: 可选过程 18436"/>
          <p:cNvSpPr/>
          <p:nvPr/>
        </p:nvSpPr>
        <p:spPr>
          <a:xfrm>
            <a:off x="6216651" y="878417"/>
            <a:ext cx="3613149" cy="812800"/>
          </a:xfrm>
          <a:prstGeom prst="flowChartAlternateProcess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ctr" anchorCtr="0"/>
          <a:lstStyle/>
          <a:p>
            <a:pPr algn="ctr"/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一般疑问句</a:t>
            </a:r>
            <a:endParaRPr lang="zh-CN" altLang="en-US" sz="4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2" name="文本框 18437"/>
          <p:cNvSpPr/>
          <p:nvPr/>
        </p:nvSpPr>
        <p:spPr>
          <a:xfrm>
            <a:off x="5892800" y="1924051"/>
            <a:ext cx="6096000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it a fish?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they fish?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this your book?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you a sthdent?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your son a teacher?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this a car? 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base">
                                        <p:cTn id="7" dur="80" fill="hold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base">
                                        <p:cTn id="8" dur="80" fill="hold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9" dur="80" fill="hold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" grpId="0" animBg="1"/>
      <p:bldP spid="2521" grpId="1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标题 22530"/>
          <p:cNvSpPr/>
          <p:nvPr/>
        </p:nvSpPr>
        <p:spPr>
          <a:xfrm>
            <a:off x="239184" y="4188884"/>
            <a:ext cx="10972800" cy="1524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90000"/>
              </a:lnSpc>
              <a:buNone/>
            </a:pPr>
            <a:r>
              <a:rPr lang="zh-CN" altLang="en-US" sz="42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She ____ from Canada.</a:t>
            </a:r>
            <a:br>
              <a:rPr lang="zh-CN" altLang="en-US" sz="42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一般疑问句：_________________</a:t>
            </a: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肯定回答：___________________</a:t>
            </a: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否定回答：__________________</a:t>
            </a:r>
            <a:br>
              <a:rPr lang="zh-CN" altLang="en-US" sz="42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br>
            <a:endParaRPr lang="zh-CN" altLang="en-US" sz="426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26" name="文本框 22531"/>
          <p:cNvSpPr/>
          <p:nvPr/>
        </p:nvSpPr>
        <p:spPr>
          <a:xfrm>
            <a:off x="1710267" y="605367"/>
            <a:ext cx="863600" cy="9124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endParaRPr lang="en-US" altLang="zh-CN" sz="5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7" name="文本框 22532"/>
          <p:cNvSpPr/>
          <p:nvPr/>
        </p:nvSpPr>
        <p:spPr>
          <a:xfrm>
            <a:off x="-139700" y="5628217"/>
            <a:ext cx="335407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缩写形式：</a:t>
            </a:r>
            <a:endParaRPr lang="zh-CN" alt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8" name="文本框 22533"/>
          <p:cNvSpPr/>
          <p:nvPr/>
        </p:nvSpPr>
        <p:spPr>
          <a:xfrm>
            <a:off x="3600451" y="4188884"/>
            <a:ext cx="451866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No, she is not.</a:t>
            </a:r>
            <a:endParaRPr lang="zh-CN" altLang="en-US" sz="5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9" name="文本框 22534"/>
          <p:cNvSpPr/>
          <p:nvPr/>
        </p:nvSpPr>
        <p:spPr>
          <a:xfrm>
            <a:off x="4080933" y="2940051"/>
            <a:ext cx="3625850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Yes, she is.</a:t>
            </a:r>
            <a:endParaRPr lang="zh-CN" altLang="en-US" sz="5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0" name="文本框 22535"/>
          <p:cNvSpPr/>
          <p:nvPr/>
        </p:nvSpPr>
        <p:spPr>
          <a:xfrm>
            <a:off x="4176184" y="5628217"/>
            <a:ext cx="4631055" cy="9124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No, she isn’t.</a:t>
            </a:r>
            <a:endParaRPr lang="zh-CN" altLang="en-US" sz="5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1" name="文本框 22536"/>
          <p:cNvSpPr/>
          <p:nvPr/>
        </p:nvSpPr>
        <p:spPr>
          <a:xfrm>
            <a:off x="3600451" y="1691217"/>
            <a:ext cx="7198783" cy="9124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3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she from Canada?</a:t>
            </a:r>
            <a:endParaRPr lang="zh-CN" altLang="en-US" sz="5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" dur="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822" tmFilter="0,0; 0.14,0.36; 0.43,0.73; 0.71,0.91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664" tmFilter="0.0,0.0; 0.25,0.07; 0.50,0.2; 0.75,0.467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664" tmFilter="0, 0; 0.125,0.2665; 0.25,0.4; 0.375,0.465; 0.5,0.5;  0.625,0.535; 0.75,0.6; 0.875,0.7335; 1,1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32" tmFilter="0, 0; 0.125,0.2665; 0.25,0.4; 0.375,0.465; 0.5,0.5;  0.625,0.535; 0.75,0.6; 0.875,0.7335; 1,1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4" tmFilter="0, 0; 0.125,0.2665; 0.25,0.4; 0.375,0.465; 0.5,0.5;  0.625,0.535; 0.75,0.6; 0.875,0.7335; 1,1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base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base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base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base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base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base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base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base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5" dur="800" decel="100000" fill="hold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6" dur="800" decel="100000" fill="hold"/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0" decel="100000" fill="hold"/>
                                        <p:tgtEl>
                                          <p:spTgt spid="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decel="100000" fill="hold"/>
                                        <p:tgtEl>
                                          <p:spTgt spid="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5" dur="800" decel="100000" fill="hold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36" dur="800" decel="100000" fill="hold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00" decel="100000" fill="hold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decel="100000" fill="hold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45" dur="800" decel="100000" fill="hold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46" dur="800" decel="100000" fill="hold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800" decel="100000" fill="hold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decel="100000" fill="hold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55" dur="500" fill="hold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0" presetClass="entr" presetSubtype="0" fill="hold" grpId="4" nodeType="clickEffect">
                                  <p:childTnLst>
                                    <p:set>
                                      <p:cBhvr additive="base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60" dur="800" decel="100000" fill="hold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61" dur="800" decel="100000" fill="hold"/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800" decel="100000" fill="hold"/>
                                        <p:tgtEl>
                                          <p:spTgt spid="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800" decel="100000" fill="hold"/>
                                        <p:tgtEl>
                                          <p:spTgt spid="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6" grpId="0" animBg="1"/>
      <p:bldP spid="2527" grpId="1" animBg="1"/>
      <p:bldP spid="2528" grpId="2" animBg="1"/>
      <p:bldP spid="2529" grpId="3" animBg="1"/>
      <p:bldP spid="2530" grpId="4" animBg="1"/>
      <p:bldP spid="2531" grpId="5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）感官系动词</a:t>
            </a:r>
            <a:endParaRPr lang="zh-CN" altLang="en-US" sz="33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35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36" name="图片 1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5240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37" name="文本框 2"/>
          <p:cNvSpPr/>
          <p:nvPr/>
        </p:nvSpPr>
        <p:spPr>
          <a:xfrm>
            <a:off x="829733" y="1464733"/>
            <a:ext cx="11061700" cy="18053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buNone/>
            </a:pP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用来表示人体感官功能的动词，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look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feel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taste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smell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，这类动词加上形容词，表示人或事物的特征、性质或状态。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sweat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e.g.She looks beautiful.           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This flower smells sweet. 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538" name="图片 4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3496733"/>
            <a:ext cx="4375151" cy="289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" name="图片 5" descr="u=3070807330,97136405&amp;fm=1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84" y="3496733"/>
            <a:ext cx="4425949" cy="29527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）主观判断类</a:t>
            </a:r>
            <a:endParaRPr lang="zh-CN" altLang="en-US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559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60" name="图片 1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5240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" name="文本框 2"/>
          <p:cNvSpPr/>
          <p:nvPr/>
        </p:nvSpPr>
        <p:spPr>
          <a:xfrm>
            <a:off x="829733" y="1464733"/>
            <a:ext cx="11061700" cy="24618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seem(似乎是)，appear(似乎、显得)，prove(证明是),turn out (结果是, 证明是)</a:t>
            </a:r>
            <a:endParaRPr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e.g.The weather turned out to be fine.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3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）变化类系动词</a:t>
            </a:r>
            <a:endParaRPr lang="zh-CN" altLang="en-US" sz="33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51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52" name="图片 1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5240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53" name="文本框 2"/>
          <p:cNvSpPr/>
          <p:nvPr/>
        </p:nvSpPr>
        <p:spPr>
          <a:xfrm>
            <a:off x="829733" y="1464733"/>
            <a:ext cx="11061700" cy="14770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grow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get, fall, go, become,  turn</a:t>
            </a:r>
            <a:endParaRPr lang="en-US" altLang="zh-CN" sz="32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32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e.g.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微软雅黑" panose="020B0503020204020204" pitchFamily="34" charset="-122"/>
              </a:rPr>
              <a:t>His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微软雅黑" panose="020B0503020204020204" pitchFamily="34" charset="-122"/>
              </a:rPr>
              <a:t> face turned red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                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e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meat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goe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s 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bad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 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554" name="图片 3" descr="u=3249826830,658001312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1" y="3348567"/>
            <a:ext cx="5069416" cy="282998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55" name="图片 6" descr="u=416891022,1051923293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33" y="3354917"/>
            <a:ext cx="3934884" cy="27283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4172" y="117566"/>
          <a:ext cx="11926388" cy="6270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19"/>
                <a:gridCol w="5803486"/>
                <a:gridCol w="4781783"/>
              </a:tblGrid>
              <a:tr h="855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become 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表示“变成”，比较正式，通常表示“变”这个动作已经完成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He had a long walk and became tired. </a:t>
                      </a:r>
                      <a:r>
                        <a:rPr lang="zh-CN" altLang="en-US" sz="2400" dirty="0" smtClean="0"/>
                        <a:t>他走了很远的路，累了。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5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get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通常表示温度、时间、岁数等变化，动作也已完成</a:t>
                      </a:r>
                      <a:r>
                        <a:rPr lang="en-US" altLang="zh-CN" sz="2400" dirty="0" smtClean="0"/>
                        <a:t>,</a:t>
                      </a:r>
                      <a:r>
                        <a:rPr lang="zh-CN" altLang="en-US" sz="2400" dirty="0" smtClean="0"/>
                        <a:t>和 </a:t>
                      </a:r>
                      <a:r>
                        <a:rPr lang="en-US" altLang="zh-CN" sz="2400" dirty="0" smtClean="0"/>
                        <a:t>become </a:t>
                      </a:r>
                      <a:r>
                        <a:rPr lang="zh-CN" altLang="en-US" sz="2400" dirty="0" smtClean="0"/>
                        <a:t>相比更加口语化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He did business and got rich. </a:t>
                      </a:r>
                      <a:r>
                        <a:rPr lang="zh-CN" altLang="en-US" sz="2400" dirty="0" smtClean="0"/>
                        <a:t>他做生意发了。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5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go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表示“变得（糟糕、由好变坏、由强变弱）”</a:t>
                      </a:r>
                      <a:r>
                        <a:rPr lang="en-US" altLang="zh-CN" sz="2400" dirty="0" smtClean="0"/>
                        <a:t>,</a:t>
                      </a:r>
                      <a:r>
                        <a:rPr lang="zh-CN" altLang="en-US" sz="2400" dirty="0" smtClean="0"/>
                        <a:t>常见于“负能量的”形容词，如 </a:t>
                      </a:r>
                      <a:r>
                        <a:rPr lang="en-US" altLang="zh-CN" sz="2400" dirty="0" smtClean="0"/>
                        <a:t>bad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angry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blind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hungry </a:t>
                      </a:r>
                      <a:r>
                        <a:rPr lang="zh-CN" altLang="en-US" sz="2400" dirty="0" smtClean="0"/>
                        <a:t>等 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She went blind when she was old. 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她老年的时候，双目失明。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5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grow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表示“逐渐变得”，常需要经历一个过程，慢慢地变化，所以常用来表示身高、岁数、经验等的改变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She has grown much taller. </a:t>
                      </a:r>
                      <a:r>
                        <a:rPr lang="zh-CN" altLang="en-US" sz="2400" dirty="0" smtClean="0"/>
                        <a:t>她长高了很多。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5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turn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表示“变得”，通常强调与原来的属性不同了，常常表示颜色、性质、状态等发生的“显而易见的变化”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Leaves turn yellow in fall. 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树叶在秋天会变黄。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550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fall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表示“进入（某种状态），开始变成（某事物）”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He falls in love with this country.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他爱上了这个国家。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0015" y="2973797"/>
            <a:ext cx="5045529" cy="1443600"/>
          </a:xfrm>
        </p:spPr>
        <p:txBody>
          <a:bodyPr/>
          <a:lstStyle/>
          <a:p>
            <a:r>
              <a:rPr lang="zh-CN" altLang="en-US"/>
              <a:t>动词的种类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63187" y="1370980"/>
            <a:ext cx="2719366" cy="1956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7500" b="1" dirty="0">
                <a:ln w="412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17500" b="1" dirty="0">
              <a:ln w="41275">
                <a:solidFill>
                  <a:schemeClr val="accent1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18"/>
          <p:cNvSpPr/>
          <p:nvPr/>
        </p:nvSpPr>
        <p:spPr>
          <a:xfrm>
            <a:off x="3004609" y="612140"/>
            <a:ext cx="7042149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继续保持或处于原来的状态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0" hangingPunct="0"/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43" name="直接连接符​​ 14"/>
          <p:cNvCxnSpPr/>
          <p:nvPr/>
        </p:nvCxnSpPr>
        <p:spPr>
          <a:xfrm>
            <a:off x="2579158" y="1151891"/>
            <a:ext cx="7353300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44" name="图片 1" descr="Cr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214207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45" name="文本框 2"/>
          <p:cNvSpPr/>
          <p:nvPr/>
        </p:nvSpPr>
        <p:spPr>
          <a:xfrm>
            <a:off x="994833" y="1443567"/>
            <a:ext cx="11061700" cy="19697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keep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remain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stay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stand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e.g.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微软雅黑" panose="020B0503020204020204" pitchFamily="34" charset="-122"/>
              </a:rPr>
              <a:t>The weather remains cold. 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sym typeface="微软雅黑" panose="020B0503020204020204" pitchFamily="34" charset="-122"/>
              </a:rPr>
              <a:t>     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Keep quiet,please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sym typeface="微软雅黑" panose="020B0503020204020204" pitchFamily="34" charset="-122"/>
              </a:rPr>
              <a:t>        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天气依然很冷。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46" name="图片 6" descr="u=3732075605,3087544515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17" y="3414184"/>
            <a:ext cx="5175249" cy="32279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7" name="图片 7" descr="u=678011715,2774658717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84" y="3414184"/>
            <a:ext cx="4819649" cy="30755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78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79" name="矩形 9222"/>
          <p:cNvSpPr/>
          <p:nvPr/>
        </p:nvSpPr>
        <p:spPr>
          <a:xfrm>
            <a:off x="819151" y="1655233"/>
            <a:ext cx="11063816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The poor boy ____ blind at the age of three.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A. turned          B. goes        C. became     D. went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His voice____ as if he has a cold.      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A. sounds       B. listens       C. hears     D. seems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When I went home yesterday, it was ____ dark.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A. going      B. getting      C. running     D. coming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You____ very pale. Do you feel sick?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A. looked     B. look     C. looking     D. are looked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" name="太阳形 4"/>
          <p:cNvSpPr/>
          <p:nvPr/>
        </p:nvSpPr>
        <p:spPr>
          <a:xfrm>
            <a:off x="8936567" y="234950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81" name="太阳形 1"/>
          <p:cNvSpPr/>
          <p:nvPr/>
        </p:nvSpPr>
        <p:spPr>
          <a:xfrm>
            <a:off x="1422400" y="347980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82" name="太阳形 2"/>
          <p:cNvSpPr/>
          <p:nvPr/>
        </p:nvSpPr>
        <p:spPr>
          <a:xfrm>
            <a:off x="3395133" y="469053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83" name="太阳形 3"/>
          <p:cNvSpPr/>
          <p:nvPr/>
        </p:nvSpPr>
        <p:spPr>
          <a:xfrm>
            <a:off x="3623733" y="57996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" grpId="0" bldLvl="0" animBg="1"/>
      <p:bldP spid="2581" grpId="1" bldLvl="0" animBg="1"/>
      <p:bldP spid="2582" grpId="2" bldLvl="0" animBg="1"/>
      <p:bldP spid="2583" grpId="3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TextBox 4"/>
          <p:cNvSpPr/>
          <p:nvPr/>
        </p:nvSpPr>
        <p:spPr>
          <a:xfrm>
            <a:off x="1998133" y="558800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5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516467"/>
            <a:ext cx="751416" cy="7514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6" name="文本占位符 76803"/>
          <p:cNvSpPr/>
          <p:nvPr/>
        </p:nvSpPr>
        <p:spPr>
          <a:xfrm>
            <a:off x="914400" y="1727200"/>
            <a:ext cx="10972800" cy="4508500"/>
          </a:xfrm>
          <a:prstGeom prst="rect">
            <a:avLst/>
          </a:prstGeom>
          <a:noFill/>
          <a:ln w="76200">
            <a:noFill/>
          </a:ln>
        </p:spPr>
        <p:txBody>
          <a:bodyPr anchor="t" anchorCtr="0"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1.Peter’s mother _____an engineer.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2.The weather _______colder and colder.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3.The dish ______ good.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4.The story _________interesting.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5.The dish of yours ______delicious. 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6.He ______to be very sad.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7.This kind of cloth _______very soft.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8.She _______rich within a short time.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7" name="矩形 76804"/>
          <p:cNvSpPr/>
          <p:nvPr/>
        </p:nvSpPr>
        <p:spPr>
          <a:xfrm>
            <a:off x="4406900" y="1718733"/>
            <a:ext cx="579120" cy="66611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8" name="矩形 76805"/>
          <p:cNvSpPr/>
          <p:nvPr/>
        </p:nvSpPr>
        <p:spPr>
          <a:xfrm>
            <a:off x="3860800" y="2408767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turns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9" name="矩形 76806"/>
          <p:cNvSpPr/>
          <p:nvPr/>
        </p:nvSpPr>
        <p:spPr>
          <a:xfrm>
            <a:off x="3382433" y="3663951"/>
            <a:ext cx="16281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sounds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0" name="矩形 76807"/>
          <p:cNvSpPr/>
          <p:nvPr/>
        </p:nvSpPr>
        <p:spPr>
          <a:xfrm>
            <a:off x="4808856" y="4310380"/>
            <a:ext cx="13576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tastes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1" name="矩形 76808"/>
          <p:cNvSpPr/>
          <p:nvPr/>
        </p:nvSpPr>
        <p:spPr>
          <a:xfrm>
            <a:off x="1917700" y="4893733"/>
            <a:ext cx="14484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seems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2" name="矩形 76809"/>
          <p:cNvSpPr/>
          <p:nvPr/>
        </p:nvSpPr>
        <p:spPr>
          <a:xfrm>
            <a:off x="5059892" y="5477510"/>
            <a:ext cx="11093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feels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3" name="矩形 76810"/>
          <p:cNvSpPr/>
          <p:nvPr/>
        </p:nvSpPr>
        <p:spPr>
          <a:xfrm>
            <a:off x="2351617" y="6085417"/>
            <a:ext cx="113157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grew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4" name="矩形 76811"/>
          <p:cNvSpPr/>
          <p:nvPr/>
        </p:nvSpPr>
        <p:spPr>
          <a:xfrm>
            <a:off x="2976033" y="2952751"/>
            <a:ext cx="14484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smells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 fill="hold"/>
                                        <p:tgtEl>
                                          <p:spTgt spid="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 fill="hold"/>
                                        <p:tgtEl>
                                          <p:spTgt spid="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3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2" dur="500" fill="hold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4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7" dur="500" fill="hold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5" nodeType="clickEffect"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2" dur="500" fill="hold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7" grpId="0" animBg="1"/>
      <p:bldP spid="2568" grpId="1" animBg="1"/>
      <p:bldP spid="2569" grpId="2" animBg="1"/>
      <p:bldP spid="2571" grpId="3" animBg="1"/>
      <p:bldP spid="2572" grpId="4" animBg="1"/>
      <p:bldP spid="2573" grpId="5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2.4 </a:t>
            </a:r>
            <a:r>
              <a:rPr lang="zh-CN" altLang="en-US" sz="3600" b="1" dirty="0">
                <a:solidFill>
                  <a:schemeClr val="accent1"/>
                </a:solidFill>
              </a:rPr>
              <a:t>助动词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流程图: 可选过程 4"/>
          <p:cNvSpPr/>
          <p:nvPr/>
        </p:nvSpPr>
        <p:spPr>
          <a:xfrm>
            <a:off x="0" y="0"/>
            <a:ext cx="2456815" cy="1056640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助动词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8" name="灯片编号占位符 3"/>
          <p:cNvSpPr/>
          <p:nvPr/>
        </p:nvSpPr>
        <p:spPr>
          <a:xfrm>
            <a:off x="12835467" y="8475133"/>
            <a:ext cx="3536951" cy="486833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 anchorCtr="0"/>
          <a:lstStyle/>
          <a:p>
            <a:pPr algn="r">
              <a:buClrTx/>
              <a:buFont typeface="Calibri" panose="020F0502020204030204" pitchFamily="34" charset="0"/>
            </a:pPr>
            <a:fld id="{9A0DB2DC-4C9A-4742-B13C-FB6460FD3503}" type="slidenum">
              <a:rPr lang="zh-CN" altLang="en-US" sz="5335" b="1">
                <a:solidFill>
                  <a:srgbClr val="000000"/>
                </a:solidFill>
                <a:latin typeface="Comic Sans MS" panose="030F0702030302020204"/>
                <a:ea typeface="微软雅黑" panose="020B0503020204020204" pitchFamily="34" charset="-122"/>
              </a:rPr>
            </a:fld>
            <a:endParaRPr lang="zh-CN" altLang="en-US" sz="5335" b="1">
              <a:solidFill>
                <a:srgbClr val="000000"/>
              </a:solidFill>
              <a:latin typeface="Comic Sans MS" panose="030F0702030302020204"/>
              <a:ea typeface="微软雅黑" panose="020B0503020204020204" pitchFamily="34" charset="-122"/>
            </a:endParaRPr>
          </a:p>
        </p:txBody>
      </p:sp>
      <p:sp>
        <p:nvSpPr>
          <p:cNvPr id="2709" name="云形标注 5"/>
          <p:cNvSpPr/>
          <p:nvPr/>
        </p:nvSpPr>
        <p:spPr>
          <a:xfrm>
            <a:off x="2916767" y="1919817"/>
            <a:ext cx="1248833" cy="924983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be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10" name="文本框 99"/>
          <p:cNvSpPr/>
          <p:nvPr/>
        </p:nvSpPr>
        <p:spPr>
          <a:xfrm>
            <a:off x="321733" y="3048000"/>
            <a:ext cx="7401984" cy="911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We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are working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hard in the garden.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Look, some girls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are singing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in the classroom.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charset="0"/>
            </a:endParaRPr>
          </a:p>
        </p:txBody>
      </p:sp>
      <p:sp>
        <p:nvSpPr>
          <p:cNvPr id="2711" name="云形标注 6"/>
          <p:cNvSpPr/>
          <p:nvPr/>
        </p:nvSpPr>
        <p:spPr>
          <a:xfrm>
            <a:off x="711200" y="4144433"/>
            <a:ext cx="4847167" cy="125095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do/does/did/done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12" name="文本框 7"/>
          <p:cNvSpPr/>
          <p:nvPr/>
        </p:nvSpPr>
        <p:spPr>
          <a:xfrm>
            <a:off x="459317" y="5683251"/>
            <a:ext cx="5861049" cy="911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He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does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n’t like to have hamburgers.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Did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you live in Shanghai?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" name="云形标注 8"/>
          <p:cNvSpPr/>
          <p:nvPr/>
        </p:nvSpPr>
        <p:spPr>
          <a:xfrm>
            <a:off x="6180667" y="628651"/>
            <a:ext cx="2787651" cy="1168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6600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has/had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14" name="文本框 9"/>
          <p:cNvSpPr/>
          <p:nvPr/>
        </p:nvSpPr>
        <p:spPr>
          <a:xfrm>
            <a:off x="5894917" y="2099733"/>
            <a:ext cx="5734049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She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has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been to Beijing three times.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charset="0"/>
            </a:endParaRPr>
          </a:p>
        </p:txBody>
      </p:sp>
      <p:sp>
        <p:nvSpPr>
          <p:cNvPr id="2715" name="云形标注 2"/>
          <p:cNvSpPr/>
          <p:nvPr/>
        </p:nvSpPr>
        <p:spPr>
          <a:xfrm>
            <a:off x="7473951" y="3183467"/>
            <a:ext cx="3757083" cy="11684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68D6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will/shall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16" name="文本框 10"/>
          <p:cNvSpPr/>
          <p:nvPr/>
        </p:nvSpPr>
        <p:spPr>
          <a:xfrm>
            <a:off x="6752167" y="4741333"/>
            <a:ext cx="4728633" cy="911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I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will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call you this evening.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What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shall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we do next week?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13" dur="2000" fill="hold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3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24" dur="2000" fill="hold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5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35" dur="500" fill="hold"/>
                                        <p:tgtEl>
                                          <p:spTgt spid="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46" dur="500" fill="hold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9" grpId="0" bldLvl="0" animBg="1"/>
      <p:bldP spid="2710" grpId="1" animBg="1"/>
      <p:bldP spid="2711" grpId="2" bldLvl="0" animBg="1"/>
      <p:bldP spid="2712" grpId="3" animBg="1"/>
      <p:bldP spid="2713" grpId="4" bldLvl="0" animBg="1"/>
      <p:bldP spid="2714" grpId="5" animBg="1"/>
      <p:bldP spid="2715" grpId="6" animBg="1"/>
      <p:bldP spid="2716" grpId="7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标题 116737"/>
          <p:cNvSpPr/>
          <p:nvPr/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>
              <a:buNone/>
            </a:pPr>
            <a:r>
              <a:rPr lang="zh-CN" altLang="en-US" sz="4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助动词 </a:t>
            </a:r>
            <a:r>
              <a:rPr lang="en-US" altLang="zh-CN" sz="4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Auxiliary Verb</a:t>
            </a:r>
            <a:r>
              <a:rPr lang="zh-CN" altLang="en-US" sz="4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endParaRPr lang="zh-CN" altLang="en-US" sz="40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20" name="文本占位符 116738"/>
          <p:cNvSpPr/>
          <p:nvPr/>
        </p:nvSpPr>
        <p:spPr>
          <a:xfrm>
            <a:off x="609600" y="1672167"/>
            <a:ext cx="10972800" cy="403436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助动词，它本身无词义，不能单独使用，作用是协助主要动词构成谓语动词。</a:t>
            </a: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0">
              <a:spcBef>
                <a:spcPct val="20000"/>
              </a:spcBef>
              <a:buNone/>
            </a:pPr>
            <a:endParaRPr lang="zh-CN" altLang="en-US" sz="3200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Mary doesn't like music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(doesn't</a:t>
            </a:r>
            <a:r>
              <a:rPr lang="zh-CN" altLang="en-US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是助动词，无词义</a:t>
            </a:r>
            <a:r>
              <a:rPr lang="en-US" altLang="zh-CN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;  like</a:t>
            </a:r>
            <a:r>
              <a:rPr lang="zh-CN" altLang="en-US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是主要动词，有词义</a:t>
            </a:r>
            <a:r>
              <a:rPr lang="en-US" altLang="zh-CN" sz="32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320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463165" y="2298700"/>
            <a:ext cx="222821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320665" y="2298700"/>
            <a:ext cx="222821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210040" y="2298700"/>
            <a:ext cx="8667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Rectangle 3"/>
          <p:cNvSpPr/>
          <p:nvPr/>
        </p:nvSpPr>
        <p:spPr>
          <a:xfrm>
            <a:off x="2329392" y="1169035"/>
            <a:ext cx="8688917" cy="6144684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We </a:t>
            </a:r>
            <a:r>
              <a:rPr lang="en-US" altLang="zh-CN" sz="32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are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having an English class.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 </a:t>
            </a:r>
            <a:r>
              <a:rPr lang="en-US" altLang="zh-CN" sz="32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have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seen the film.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He </a:t>
            </a:r>
            <a:r>
              <a:rPr lang="en-US" altLang="zh-CN" sz="32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didn’t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go home last night.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We </a:t>
            </a:r>
            <a:r>
              <a:rPr lang="en-US" altLang="zh-CN" sz="32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will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fly for Africa next month.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32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24" name="Text Box 5"/>
          <p:cNvSpPr/>
          <p:nvPr/>
        </p:nvSpPr>
        <p:spPr>
          <a:xfrm>
            <a:off x="2710392" y="1960668"/>
            <a:ext cx="9245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</a:t>
            </a:r>
            <a:r>
              <a:rPr lang="en-US" altLang="zh-CN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</a:t>
            </a: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构成现在进行时</a:t>
            </a:r>
            <a:endParaRPr lang="zh-CN" altLang="en-US" sz="3200" b="1">
              <a:solidFill>
                <a:srgbClr val="1296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5" name="Text Box 6"/>
          <p:cNvSpPr/>
          <p:nvPr/>
        </p:nvSpPr>
        <p:spPr>
          <a:xfrm>
            <a:off x="2710392" y="3061123"/>
            <a:ext cx="9448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</a:t>
            </a:r>
            <a:r>
              <a:rPr lang="en-US" altLang="zh-CN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构成现在完成时</a:t>
            </a:r>
            <a:endParaRPr lang="zh-CN" altLang="en-US" sz="3200" b="1">
              <a:solidFill>
                <a:srgbClr val="1296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6" name="Text Box 7"/>
          <p:cNvSpPr/>
          <p:nvPr/>
        </p:nvSpPr>
        <p:spPr>
          <a:xfrm>
            <a:off x="2699809" y="4448599"/>
            <a:ext cx="9753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</a:t>
            </a:r>
            <a:r>
              <a:rPr lang="en-US" altLang="zh-CN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构成一般过去时</a:t>
            </a:r>
            <a:endParaRPr lang="zh-CN" altLang="en-US" sz="3200" b="1">
              <a:solidFill>
                <a:srgbClr val="1296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7" name="Text Box 8"/>
          <p:cNvSpPr/>
          <p:nvPr/>
        </p:nvSpPr>
        <p:spPr>
          <a:xfrm>
            <a:off x="2709969" y="5613612"/>
            <a:ext cx="8128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</a:t>
            </a:r>
            <a:r>
              <a:rPr lang="en-US" altLang="zh-CN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</a:t>
            </a:r>
            <a:r>
              <a:rPr lang="zh-CN" altLang="en-US" sz="3200" b="1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构成一般将来时</a:t>
            </a:r>
            <a:endParaRPr lang="zh-CN" altLang="en-US" sz="3200" b="1">
              <a:solidFill>
                <a:srgbClr val="1296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28" name="图片 1" descr="星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858" y="1156335"/>
            <a:ext cx="806451" cy="8043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29" name="图片 2" descr="星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858" y="2544233"/>
            <a:ext cx="806451" cy="8064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0" name="图片 3" descr="星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858" y="3734435"/>
            <a:ext cx="806451" cy="8043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1" name="图片 4" descr="星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858" y="4922520"/>
            <a:ext cx="806451" cy="8064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03070" y="389255"/>
            <a:ext cx="4674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1296DB"/>
                </a:solidFill>
              </a:rPr>
              <a:t>判定以下助动词的作用</a:t>
            </a:r>
            <a:endParaRPr lang="zh-CN" altLang="en-US" sz="3200">
              <a:solidFill>
                <a:srgbClr val="1296DB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 fill="hold"/>
                                        <p:tgtEl>
                                          <p:spTgt spid="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Rectangle 2"/>
          <p:cNvSpPr/>
          <p:nvPr/>
        </p:nvSpPr>
        <p:spPr>
          <a:xfrm>
            <a:off x="1589193" y="875665"/>
            <a:ext cx="10966451" cy="5867400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 </a:t>
            </a:r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was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sent to England.</a:t>
            </a: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 </a:t>
            </a:r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would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fly to Canada if I were a bird.</a:t>
            </a: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Had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 lived in London, I </a:t>
            </a:r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would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have been to </a:t>
            </a: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London Bridge.</a:t>
            </a: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None/>
            </a:pPr>
            <a:endParaRPr lang="en-US" altLang="zh-CN" sz="3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35" name="Text Box 7"/>
          <p:cNvSpPr/>
          <p:nvPr/>
        </p:nvSpPr>
        <p:spPr>
          <a:xfrm>
            <a:off x="1862244" y="1730798"/>
            <a:ext cx="9448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D42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</a:t>
            </a:r>
            <a:r>
              <a:rPr lang="en-US" altLang="zh-CN" sz="3600" b="1">
                <a:solidFill>
                  <a:srgbClr val="D42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zh-CN" altLang="en-US" sz="3600" b="1">
                <a:solidFill>
                  <a:srgbClr val="D42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构成被动语态</a:t>
            </a:r>
            <a:endParaRPr lang="zh-CN" altLang="en-US" sz="3600" b="1">
              <a:solidFill>
                <a:srgbClr val="D423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6" name="Text Box 8"/>
          <p:cNvSpPr/>
          <p:nvPr/>
        </p:nvSpPr>
        <p:spPr>
          <a:xfrm>
            <a:off x="1862244" y="5207635"/>
            <a:ext cx="9448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D42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帮助主要动词构成虚拟语气</a:t>
            </a:r>
            <a:endParaRPr lang="zh-CN" altLang="en-US" sz="3600" b="1">
              <a:solidFill>
                <a:srgbClr val="D423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7" name="Text Box 11"/>
          <p:cNvSpPr/>
          <p:nvPr/>
        </p:nvSpPr>
        <p:spPr>
          <a:xfrm>
            <a:off x="1862455" y="2998471"/>
            <a:ext cx="9448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D423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帮助主要动词构成虚拟语气</a:t>
            </a:r>
            <a:endParaRPr lang="zh-CN" altLang="en-US" sz="3600" b="1">
              <a:solidFill>
                <a:srgbClr val="D423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38" name="图片 1" descr="爱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844" y="896832"/>
            <a:ext cx="738716" cy="738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9" name="图片 2" descr="爱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67" y="2376382"/>
            <a:ext cx="738717" cy="73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40" name="图片 3" descr="爱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479" y="3853392"/>
            <a:ext cx="738716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5" grpId="0" animBg="1"/>
      <p:bldP spid="2736" grpId="1" animBg="1"/>
      <p:bldP spid="2737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754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5" name="文本框 1"/>
          <p:cNvSpPr/>
          <p:nvPr/>
        </p:nvSpPr>
        <p:spPr>
          <a:xfrm>
            <a:off x="713317" y="1261533"/>
            <a:ext cx="10731500" cy="4924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 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表示命令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</a:t>
            </a: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You are to explain this</a:t>
            </a: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对此你要做出解释。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 is to come to the office this afternoon.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要他今天下午来办公室。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c.  </a:t>
            </a:r>
            <a:r>
              <a:rPr lang="zh-CN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征求意见</a:t>
            </a:r>
            <a:endParaRPr lang="zh-CN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</a:t>
            </a: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How am I to answer him?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我该怎样答复他？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Who is to go there?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谁该去那儿呢？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d. </a:t>
            </a:r>
            <a:r>
              <a:rPr lang="zh-CN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表示相约、商定</a:t>
            </a:r>
            <a:endParaRPr lang="zh-CN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We are to meet at the school gate at seven tomorrow morning.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C96CA2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我们明天早晨</a:t>
            </a: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7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点在校门口集合。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744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5" name="文本框 1"/>
          <p:cNvSpPr/>
          <p:nvPr/>
        </p:nvSpPr>
        <p:spPr>
          <a:xfrm>
            <a:off x="713105" y="1261745"/>
            <a:ext cx="10585450" cy="5252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be +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现在分词，构成进行时态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They are having a meeting.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C96CA2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English is becoming more and more important.</a:t>
            </a:r>
            <a:endParaRPr lang="en-US" altLang="zh-CN" sz="2665">
              <a:solidFill>
                <a:srgbClr val="C96CA2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 + 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过去分词，构成被动语态。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The window was broken by Tom..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窗户是汤姆打碎的。</a:t>
            </a:r>
            <a:endParaRPr lang="zh-CN" altLang="zh-CN" sz="2665">
              <a:solidFill>
                <a:srgbClr val="C96CA2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English is taught throughout the world.</a:t>
            </a:r>
            <a:r>
              <a:rPr lang="zh-CN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世界各地都教英语。</a:t>
            </a:r>
            <a:endParaRPr lang="zh-CN" altLang="zh-CN" sz="2665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be + 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动词不定式，可表示下列内容：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a. </a:t>
            </a:r>
            <a:r>
              <a:rPr lang="zh-CN" altLang="zh-CN" sz="2665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表示最近、未来的计划或安排。</a:t>
            </a:r>
            <a:endParaRPr lang="zh-CN" altLang="zh-CN" sz="2665" b="1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</a:t>
            </a:r>
            <a:r>
              <a:rPr lang="en-US" altLang="zh-CN" sz="2665">
                <a:solidFill>
                  <a:srgbClr val="C96CA2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He is to go to New York next week..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他下周要去纽约。</a:t>
            </a:r>
            <a:endParaRPr lang="zh-CN" altLang="zh-CN" sz="2665">
              <a:solidFill>
                <a:srgbClr val="C96CA2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We are to teach the freshmen.</a:t>
            </a:r>
            <a:r>
              <a:rPr lang="zh-CN" altLang="zh-CN" sz="2665">
                <a:solidFill>
                  <a:srgbClr val="C96CA2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我们要教新生。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984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一、动词的种类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49960" y="3342005"/>
            <a:ext cx="1520825" cy="80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动词分类</a:t>
            </a:r>
            <a:endParaRPr lang="zh-CN" altLang="en-US" sz="2400"/>
          </a:p>
        </p:txBody>
      </p:sp>
      <p:sp>
        <p:nvSpPr>
          <p:cNvPr id="6" name="左大括号 5"/>
          <p:cNvSpPr/>
          <p:nvPr/>
        </p:nvSpPr>
        <p:spPr>
          <a:xfrm>
            <a:off x="2687955" y="1563370"/>
            <a:ext cx="197485" cy="4469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079750" y="1614805"/>
            <a:ext cx="2482850" cy="5759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按作用功能分</a:t>
            </a:r>
            <a:endParaRPr lang="zh-CN" altLang="en-US" sz="2000"/>
          </a:p>
        </p:txBody>
      </p:sp>
      <p:sp>
        <p:nvSpPr>
          <p:cNvPr id="8" name="圆角矩形 7"/>
          <p:cNvSpPr/>
          <p:nvPr/>
        </p:nvSpPr>
        <p:spPr>
          <a:xfrm>
            <a:off x="3079750" y="3342005"/>
            <a:ext cx="2482850" cy="5759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按词尾构成分</a:t>
            </a:r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3079750" y="5243195"/>
            <a:ext cx="2482850" cy="5759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按意义分</a:t>
            </a:r>
            <a:endParaRPr lang="zh-CN" altLang="en-US" sz="2000"/>
          </a:p>
        </p:txBody>
      </p:sp>
      <p:sp>
        <p:nvSpPr>
          <p:cNvPr id="10" name="左大括号 9"/>
          <p:cNvSpPr/>
          <p:nvPr/>
        </p:nvSpPr>
        <p:spPr>
          <a:xfrm>
            <a:off x="5833110" y="1424305"/>
            <a:ext cx="189230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71565" y="1148715"/>
            <a:ext cx="1537335" cy="415290"/>
          </a:xfrm>
          <a:prstGeom prst="roundRect">
            <a:avLst/>
          </a:prstGeom>
          <a:solidFill>
            <a:srgbClr val="D47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谓语动词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6171565" y="2190750"/>
            <a:ext cx="1537335" cy="415290"/>
          </a:xfrm>
          <a:prstGeom prst="roundRect">
            <a:avLst/>
          </a:prstGeom>
          <a:solidFill>
            <a:srgbClr val="D47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非谓语动词</a:t>
            </a:r>
            <a:endParaRPr lang="zh-CN" altLang="en-US" sz="2000"/>
          </a:p>
        </p:txBody>
      </p:sp>
      <p:sp>
        <p:nvSpPr>
          <p:cNvPr id="13" name="左大括号 12"/>
          <p:cNvSpPr/>
          <p:nvPr/>
        </p:nvSpPr>
        <p:spPr>
          <a:xfrm>
            <a:off x="7858125" y="1760855"/>
            <a:ext cx="206375" cy="1125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53400" y="1582420"/>
            <a:ext cx="122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不定式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53400" y="2099945"/>
            <a:ext cx="122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动名词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153400" y="2617470"/>
            <a:ext cx="209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分词（现在</a:t>
            </a:r>
            <a:r>
              <a:rPr lang="en-US" altLang="zh-CN"/>
              <a:t>&amp;</a:t>
            </a:r>
            <a:r>
              <a:rPr lang="zh-CN" altLang="en-US"/>
              <a:t>过去）</a:t>
            </a:r>
            <a:endParaRPr lang="en-US" altLang="zh-CN"/>
          </a:p>
        </p:txBody>
      </p:sp>
      <p:sp>
        <p:nvSpPr>
          <p:cNvPr id="17" name="左大括号 16"/>
          <p:cNvSpPr/>
          <p:nvPr/>
        </p:nvSpPr>
        <p:spPr>
          <a:xfrm>
            <a:off x="5885180" y="3136265"/>
            <a:ext cx="197485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171565" y="3114040"/>
            <a:ext cx="1981835" cy="415290"/>
          </a:xfrm>
          <a:prstGeom prst="roundRect">
            <a:avLst/>
          </a:prstGeom>
          <a:solidFill>
            <a:srgbClr val="D47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规则变化动词</a:t>
            </a:r>
            <a:endParaRPr lang="zh-CN" altLang="en-US" sz="2000"/>
          </a:p>
        </p:txBody>
      </p:sp>
      <p:sp>
        <p:nvSpPr>
          <p:cNvPr id="19" name="圆角矩形 18"/>
          <p:cNvSpPr/>
          <p:nvPr/>
        </p:nvSpPr>
        <p:spPr>
          <a:xfrm>
            <a:off x="6171565" y="3898265"/>
            <a:ext cx="2290445" cy="415290"/>
          </a:xfrm>
          <a:prstGeom prst="roundRect">
            <a:avLst/>
          </a:prstGeom>
          <a:solidFill>
            <a:srgbClr val="D47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不规则变化动词</a:t>
            </a:r>
            <a:endParaRPr lang="zh-CN" altLang="en-US" sz="2000"/>
          </a:p>
        </p:txBody>
      </p:sp>
      <p:sp>
        <p:nvSpPr>
          <p:cNvPr id="20" name="左大括号 19"/>
          <p:cNvSpPr/>
          <p:nvPr/>
        </p:nvSpPr>
        <p:spPr>
          <a:xfrm>
            <a:off x="5885180" y="4736465"/>
            <a:ext cx="197485" cy="159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171565" y="4575810"/>
            <a:ext cx="1537335" cy="4152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行为动词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6171565" y="5097780"/>
            <a:ext cx="1537335" cy="4152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连系动词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6171565" y="5623560"/>
            <a:ext cx="1537335" cy="4152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情态动词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6171565" y="6149340"/>
            <a:ext cx="1537335" cy="4152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助动词</a:t>
            </a:r>
            <a:endParaRPr lang="zh-CN" altLang="en-US" sz="2000"/>
          </a:p>
        </p:txBody>
      </p:sp>
      <p:pic>
        <p:nvPicPr>
          <p:cNvPr id="25" name="图片 24" descr="32313539353337303b32313539353239353bcee5bdc7d0c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300" y="5097780"/>
            <a:ext cx="914400" cy="914400"/>
          </a:xfrm>
          <a:prstGeom prst="rect">
            <a:avLst/>
          </a:prstGeom>
        </p:spPr>
      </p:pic>
      <p:pic>
        <p:nvPicPr>
          <p:cNvPr id="26" name="图片 25" descr="32313539353337303b32313539353239353bcee5bdc7d0c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2365" y="3067050"/>
            <a:ext cx="914400" cy="914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15" grpId="0"/>
      <p:bldP spid="15" grpId="1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Rectangle 2"/>
          <p:cNvSpPr/>
          <p:nvPr/>
        </p:nvSpPr>
        <p:spPr>
          <a:xfrm>
            <a:off x="819362" y="1411394"/>
            <a:ext cx="11298767" cy="48298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 What are you doing? I’m_____ an interesting book.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A. looking            B. seeing            C. reading  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2.Don’t talk here. My grandmother _____.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is sleeping        B. are sleeping     C. sleeping   D. sleep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Listen! The birds ___ in the tree 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sing     B. singing      C. is singing         D. are singing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4.Tea______in the south of China.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A. grows     B. is grown      C. were grown     D. will grow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5.The bridges ______two years ago.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A. is built     B. built      C. were built    D. was built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59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0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1" name="太阳形 4"/>
          <p:cNvSpPr/>
          <p:nvPr/>
        </p:nvSpPr>
        <p:spPr>
          <a:xfrm>
            <a:off x="7762028" y="1640840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2" name="太阳形 1"/>
          <p:cNvSpPr/>
          <p:nvPr/>
        </p:nvSpPr>
        <p:spPr>
          <a:xfrm>
            <a:off x="1240579" y="2726691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3" name="太阳形 2"/>
          <p:cNvSpPr/>
          <p:nvPr/>
        </p:nvSpPr>
        <p:spPr>
          <a:xfrm>
            <a:off x="8775912" y="379984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4" name="太阳形 3"/>
          <p:cNvSpPr/>
          <p:nvPr/>
        </p:nvSpPr>
        <p:spPr>
          <a:xfrm>
            <a:off x="3223895" y="489627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" name="太阳形 6"/>
          <p:cNvSpPr/>
          <p:nvPr/>
        </p:nvSpPr>
        <p:spPr>
          <a:xfrm>
            <a:off x="5080212" y="595460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bldLvl="0" animBg="1"/>
      <p:bldP spid="2762" grpId="1" bldLvl="0" animBg="1"/>
      <p:bldP spid="2763" grpId="2" bldLvl="0" animBg="1"/>
      <p:bldP spid="2764" grpId="3" bldLvl="0" animBg="1"/>
      <p:bldP spid="2765" grpId="4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have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769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0" name="文本框 1"/>
          <p:cNvSpPr/>
          <p:nvPr/>
        </p:nvSpPr>
        <p:spPr>
          <a:xfrm>
            <a:off x="730251" y="1085851"/>
            <a:ext cx="10731500" cy="2954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have +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过去分词，构成完成时态。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He has left for London.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他已去了伦敦。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have + been +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现在分词，构成完成进行时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 have been studying English for ten years. 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have +been +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过去分词，构成完成式被动语态。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English has been taught in China for many years. 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771" name="图片 2" descr="u=4180998724,2646094547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733" y="4102100"/>
            <a:ext cx="4017433" cy="251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72" name="图片 3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1" y="4102100"/>
            <a:ext cx="4385733" cy="24680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Rectangle 2"/>
          <p:cNvSpPr/>
          <p:nvPr/>
        </p:nvSpPr>
        <p:spPr>
          <a:xfrm>
            <a:off x="819362" y="1074844"/>
            <a:ext cx="11298767" cy="55029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. Our country_____ so far.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-Yes, I hope it will be even_____.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A.has changed;well             B. changed;good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     C. has changed;better          D. changed;better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2.Harry Potter is a very nice film, I  _____it twice.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will see        B. have seen     C. saw   D. see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_____you____your homework yet?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-Yes, I ______it a moment ago.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did ;do;finished                  B. have;done;finished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  C. have; done; have finished     D. will;do;finish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76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7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8" name="太阳形 4"/>
          <p:cNvSpPr/>
          <p:nvPr/>
        </p:nvSpPr>
        <p:spPr>
          <a:xfrm>
            <a:off x="1477646" y="272457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79" name="太阳形 1"/>
          <p:cNvSpPr/>
          <p:nvPr/>
        </p:nvSpPr>
        <p:spPr>
          <a:xfrm>
            <a:off x="3939328" y="3797724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80" name="太阳形 2"/>
          <p:cNvSpPr/>
          <p:nvPr/>
        </p:nvSpPr>
        <p:spPr>
          <a:xfrm>
            <a:off x="6458162" y="5472007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" grpId="0" bldLvl="0" animBg="1"/>
      <p:bldP spid="2779" grpId="1" bldLvl="0" animBg="1"/>
      <p:bldP spid="2780" grpId="2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784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5" name="文本框 1"/>
          <p:cNvSpPr/>
          <p:nvPr/>
        </p:nvSpPr>
        <p:spPr>
          <a:xfrm>
            <a:off x="730251" y="1121833"/>
            <a:ext cx="10731500" cy="18053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）构成一般疑问句。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Do you want to pass the CET?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 + not 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构成否定句。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He doesn't like to study.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 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86" name="Rectangle 3"/>
          <p:cNvSpPr/>
          <p:nvPr/>
        </p:nvSpPr>
        <p:spPr>
          <a:xfrm>
            <a:off x="1210733" y="3213100"/>
            <a:ext cx="8959851" cy="218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609600" indent="-609600">
              <a:lnSpc>
                <a:spcPct val="7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变疑问句时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7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如果句子中没有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动词、情态动词，则需要借助助动词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do,</a:t>
            </a: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7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，将它们放在句首，并将句中实义动词变为原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7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形，若主语为第一人称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则改为第二人称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7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your!</a:t>
            </a: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8" name="矩形 41993"/>
          <p:cNvSpPr/>
          <p:nvPr/>
        </p:nvSpPr>
        <p:spPr>
          <a:xfrm>
            <a:off x="1054100" y="5683251"/>
            <a:ext cx="10081684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32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2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do, does, did</a:t>
            </a:r>
            <a:r>
              <a:rPr lang="zh-CN" altLang="en-US" sz="32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后面必须使用动词原形。</a:t>
            </a:r>
            <a:endParaRPr lang="zh-CN" altLang="en-US" sz="3200" b="1" u="sng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2313539353337303b32313539353239353bcee5bdc7d0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292735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12" dur="2000" fill="hold"/>
                                        <p:tgtEl>
                                          <p:spTgt spid="2786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17" dur="2000" fill="hold"/>
                                        <p:tgtEl>
                                          <p:spTgt spid="27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20" dur="2000" fill="hold"/>
                                        <p:tgtEl>
                                          <p:spTgt spid="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23" dur="2000" fill="hold"/>
                                        <p:tgtEl>
                                          <p:spTgt spid="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base">
                                        <p:cTn id="26" dur="2000" fill="hold"/>
                                        <p:tgtEl>
                                          <p:spTgt spid="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矩形 31746">
            <a:hlinkClick r:id="rId1"/>
          </p:cNvPr>
          <p:cNvSpPr/>
          <p:nvPr/>
        </p:nvSpPr>
        <p:spPr>
          <a:xfrm>
            <a:off x="482600" y="275167"/>
            <a:ext cx="5283200" cy="812800"/>
          </a:xfrm>
          <a:prstGeom prst="rect">
            <a:avLst/>
          </a:prstGeom>
          <a:solidFill>
            <a:srgbClr val="26AADB"/>
          </a:solidFill>
          <a:ln w="9525">
            <a:noFill/>
          </a:ln>
        </p:spPr>
        <p:txBody>
          <a:bodyPr wrap="none" anchor="ctr" anchorCtr="0"/>
          <a:lstStyle/>
          <a:p>
            <a:pPr algn="ctr">
              <a:buFontTx/>
            </a:pPr>
            <a:r>
              <a:rPr lang="zh-CN" altLang="en-US" sz="5865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各种句式</a:t>
            </a:r>
            <a:endParaRPr lang="zh-CN" altLang="en-US" sz="5865" u="sng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2" name="矩形 31752"/>
          <p:cNvSpPr/>
          <p:nvPr/>
        </p:nvSpPr>
        <p:spPr>
          <a:xfrm>
            <a:off x="3124200" y="850900"/>
            <a:ext cx="6223000" cy="5880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93" name="文本框 31755"/>
          <p:cNvSpPr/>
          <p:nvPr/>
        </p:nvSpPr>
        <p:spPr>
          <a:xfrm>
            <a:off x="626533" y="4883151"/>
            <a:ext cx="102743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4" name="文本框 31756"/>
          <p:cNvSpPr/>
          <p:nvPr/>
        </p:nvSpPr>
        <p:spPr>
          <a:xfrm>
            <a:off x="167217" y="1386417"/>
            <a:ext cx="7425267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My parents/I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usually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walk after dinner.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5" name="文本框 31758"/>
          <p:cNvSpPr/>
          <p:nvPr/>
        </p:nvSpPr>
        <p:spPr>
          <a:xfrm>
            <a:off x="626533" y="1807633"/>
            <a:ext cx="11233151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your parents/you usually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walk after dinner?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6" name="文本框 31761"/>
          <p:cNvSpPr/>
          <p:nvPr/>
        </p:nvSpPr>
        <p:spPr>
          <a:xfrm>
            <a:off x="626533" y="2243667"/>
            <a:ext cx="10560051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-Yes, they/I 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./ No they/I 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don’t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7" name="文本框 44039"/>
          <p:cNvSpPr/>
          <p:nvPr/>
        </p:nvSpPr>
        <p:spPr>
          <a:xfrm>
            <a:off x="215900" y="2675467"/>
            <a:ext cx="11857567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Jack usually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takes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walk after dinner.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8" name="文本框 44042"/>
          <p:cNvSpPr/>
          <p:nvPr/>
        </p:nvSpPr>
        <p:spPr>
          <a:xfrm>
            <a:off x="626533" y="3547533"/>
            <a:ext cx="9408584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-Yes, he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./No he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doesn’t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9" name="文本框 44040"/>
          <p:cNvSpPr/>
          <p:nvPr/>
        </p:nvSpPr>
        <p:spPr>
          <a:xfrm>
            <a:off x="626533" y="3039533"/>
            <a:ext cx="11233151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Jack usually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take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walk after dinner?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0" name="Rectangle 3"/>
          <p:cNvSpPr/>
          <p:nvPr/>
        </p:nvSpPr>
        <p:spPr>
          <a:xfrm>
            <a:off x="71967" y="4080933"/>
            <a:ext cx="7255933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57505" indent="-357505" algn="just">
              <a:lnSpc>
                <a:spcPct val="11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3.Mike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went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to school by bus last week.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01" name="文本框 43012"/>
          <p:cNvSpPr/>
          <p:nvPr/>
        </p:nvSpPr>
        <p:spPr>
          <a:xfrm>
            <a:off x="527051" y="4565651"/>
            <a:ext cx="12433300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Did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Mike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school by bus last week?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2" name="文本框 43017"/>
          <p:cNvSpPr/>
          <p:nvPr/>
        </p:nvSpPr>
        <p:spPr>
          <a:xfrm>
            <a:off x="527051" y="4980517"/>
            <a:ext cx="9696449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Yes, he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did.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No, he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didn’t.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3" name="Rectangle 3"/>
          <p:cNvSpPr/>
          <p:nvPr/>
        </p:nvSpPr>
        <p:spPr>
          <a:xfrm>
            <a:off x="139700" y="5511800"/>
            <a:ext cx="6737351" cy="60536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57505" indent="-357505" algn="just">
              <a:lnSpc>
                <a:spcPct val="110000"/>
              </a:lnSpc>
              <a:spcBef>
                <a:spcPts val="1800"/>
              </a:spcBef>
              <a:buClr>
                <a:srgbClr val="D6A210"/>
              </a:buClr>
              <a:buSzPct val="60000"/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4.They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go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to school by bus on weekdays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04" name="文本框 46084"/>
          <p:cNvSpPr/>
          <p:nvPr/>
        </p:nvSpPr>
        <p:spPr>
          <a:xfrm>
            <a:off x="531284" y="6070600"/>
            <a:ext cx="12433300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don’t go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school by bus on weekdays.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05" name="文本框 1"/>
          <p:cNvSpPr/>
          <p:nvPr/>
        </p:nvSpPr>
        <p:spPr>
          <a:xfrm>
            <a:off x="9131300" y="1807633"/>
            <a:ext cx="20320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一般疑问句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6" name="文本框 2"/>
          <p:cNvSpPr/>
          <p:nvPr/>
        </p:nvSpPr>
        <p:spPr>
          <a:xfrm>
            <a:off x="8003117" y="3079751"/>
            <a:ext cx="20320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一般疑问句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7" name="文本框 3"/>
          <p:cNvSpPr/>
          <p:nvPr/>
        </p:nvSpPr>
        <p:spPr>
          <a:xfrm>
            <a:off x="7592484" y="4586817"/>
            <a:ext cx="20320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一般疑问句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8" name="文本框 4"/>
          <p:cNvSpPr/>
          <p:nvPr/>
        </p:nvSpPr>
        <p:spPr>
          <a:xfrm>
            <a:off x="7861300" y="1314451"/>
            <a:ext cx="12192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9" name="文本框 6"/>
          <p:cNvSpPr/>
          <p:nvPr/>
        </p:nvSpPr>
        <p:spPr>
          <a:xfrm>
            <a:off x="6578600" y="2264833"/>
            <a:ext cx="8128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0" name="文本框 7"/>
          <p:cNvSpPr/>
          <p:nvPr/>
        </p:nvSpPr>
        <p:spPr>
          <a:xfrm>
            <a:off x="5765800" y="3547533"/>
            <a:ext cx="8128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1" name="文本框 8"/>
          <p:cNvSpPr/>
          <p:nvPr/>
        </p:nvSpPr>
        <p:spPr>
          <a:xfrm>
            <a:off x="5689600" y="5019463"/>
            <a:ext cx="8128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2" name="文本框 9"/>
          <p:cNvSpPr/>
          <p:nvPr/>
        </p:nvSpPr>
        <p:spPr>
          <a:xfrm>
            <a:off x="6877051" y="2696633"/>
            <a:ext cx="12192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3" name="文本框 10"/>
          <p:cNvSpPr/>
          <p:nvPr/>
        </p:nvSpPr>
        <p:spPr>
          <a:xfrm>
            <a:off x="6578600" y="4074584"/>
            <a:ext cx="12192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4" name="文本框 11"/>
          <p:cNvSpPr/>
          <p:nvPr/>
        </p:nvSpPr>
        <p:spPr>
          <a:xfrm>
            <a:off x="6783917" y="5566833"/>
            <a:ext cx="12192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5" name="文本框 12"/>
          <p:cNvSpPr/>
          <p:nvPr/>
        </p:nvSpPr>
        <p:spPr>
          <a:xfrm>
            <a:off x="7592484" y="6117167"/>
            <a:ext cx="121920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3200" b="1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否定句</a:t>
            </a:r>
            <a:endParaRPr lang="zh-CN" altLang="en-US" sz="3200" b="1">
              <a:solidFill>
                <a:srgbClr val="C96C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7" dur="500" fill="hold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base">
                                        <p:cTn id="14" dur="1000" fill="hold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19" dur="500" fill="hold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5" nodeType="clickEffect">
                                  <p:childTnLst>
                                    <p:set>
                                      <p:cBhvr additive="base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6" nodeType="clickEffect"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" grpId="0" animBg="1"/>
      <p:bldP spid="2796" grpId="1" animBg="1"/>
      <p:bldP spid="2798" grpId="2" animBg="1"/>
      <p:bldP spid="2799" grpId="3" animBg="1"/>
      <p:bldP spid="2801" grpId="4" animBg="1"/>
      <p:bldP spid="2802" grpId="5" animBg="1"/>
      <p:bldP spid="2804" grpId="6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Rectangle 2"/>
          <p:cNvSpPr/>
          <p:nvPr/>
        </p:nvSpPr>
        <p:spPr>
          <a:xfrm>
            <a:off x="571500" y="1534795"/>
            <a:ext cx="10852151" cy="46139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Tom and I  ______ speak Chinese.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do          B. don't    C. does         D. doesn't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 Lucy doesn't_______yellow.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     A. like    B. likes     C. has liked     D. liked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3.What______they_____on Sundays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A. does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；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does    B. do;do     C. does;do     D.do;does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4.Do you like red?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-______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A. Yes, I don't   B. Yes,I do    C.No, I do  D.No, I doesn't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</p:txBody>
      </p:sp>
      <p:sp>
        <p:nvSpPr>
          <p:cNvPr id="2819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20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21" name="太阳形 4"/>
          <p:cNvSpPr/>
          <p:nvPr/>
        </p:nvSpPr>
        <p:spPr>
          <a:xfrm>
            <a:off x="3073400" y="1917700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22" name="太阳形 1"/>
          <p:cNvSpPr/>
          <p:nvPr/>
        </p:nvSpPr>
        <p:spPr>
          <a:xfrm>
            <a:off x="994833" y="314113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23" name="太阳形 2"/>
          <p:cNvSpPr/>
          <p:nvPr/>
        </p:nvSpPr>
        <p:spPr>
          <a:xfrm>
            <a:off x="4224867" y="4258733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24" name="太阳形 3"/>
          <p:cNvSpPr/>
          <p:nvPr/>
        </p:nvSpPr>
        <p:spPr>
          <a:xfrm>
            <a:off x="3649133" y="590973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1" grpId="0" bldLvl="0" animBg="1"/>
      <p:bldP spid="2822" grpId="1" bldLvl="0" animBg="1"/>
      <p:bldP spid="2823" grpId="2" bldLvl="0" animBg="1"/>
      <p:bldP spid="2824" grpId="3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Text Box 18"/>
          <p:cNvSpPr/>
          <p:nvPr/>
        </p:nvSpPr>
        <p:spPr>
          <a:xfrm>
            <a:off x="3839633" y="488951"/>
            <a:ext cx="4512733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28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9" name="内容占位符 5"/>
          <p:cNvSpPr/>
          <p:nvPr/>
        </p:nvSpPr>
        <p:spPr>
          <a:xfrm>
            <a:off x="431800" y="1123951"/>
            <a:ext cx="10847917" cy="5156200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构成否定祈使句。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Don't be so absent-minded.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不要这么心不在焉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说明： 构成否定祈使句只用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，不用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）放在动词原形前，加强该动词的语气。</a:t>
            </a:r>
            <a:endParaRPr lang="zh-CN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 come to my birthday party.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 did go there.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我确实去那儿了。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）用于倒装句。</a:t>
            </a:r>
            <a:endParaRPr lang="zh-CN" altLang="zh-CN" sz="266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Never did I hear of such a thing.</a:t>
            </a:r>
            <a:r>
              <a:rPr lang="zh-CN" altLang="zh-CN" sz="266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endParaRPr lang="zh-CN" altLang="zh-CN" sz="266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None/>
            </a:pP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None/>
            </a:pP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 fill="hold"/>
                                        <p:tgtEl>
                                          <p:spTgt spid="2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 fill="hold"/>
                                        <p:tgtEl>
                                          <p:spTgt spid="2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 fill="hold"/>
                                        <p:tgtEl>
                                          <p:spTgt spid="2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1" dur="500" fill="hold"/>
                                        <p:tgtEl>
                                          <p:spTgt spid="2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4" dur="500" fill="hold"/>
                                        <p:tgtEl>
                                          <p:spTgt spid="2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 fill="hold"/>
                                        <p:tgtEl>
                                          <p:spTgt spid="2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0" dur="500" fill="hold"/>
                                        <p:tgtEl>
                                          <p:spTgt spid="2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Text Box 18"/>
          <p:cNvSpPr/>
          <p:nvPr/>
        </p:nvSpPr>
        <p:spPr>
          <a:xfrm>
            <a:off x="3170767" y="488951"/>
            <a:ext cx="5916084" cy="604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助动词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shall</a:t>
            </a:r>
            <a:r>
              <a:rPr lang="zh-CN" altLang="en-US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will</a:t>
            </a:r>
            <a:r>
              <a:rPr lang="zh-CN" altLang="zh-CN" sz="3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的用法</a:t>
            </a:r>
            <a:endParaRPr lang="zh-CN" altLang="zh-CN" sz="3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33" name="直接连接符​​ 14"/>
          <p:cNvCxnSpPr/>
          <p:nvPr/>
        </p:nvCxnSpPr>
        <p:spPr>
          <a:xfrm>
            <a:off x="3255433" y="1123951"/>
            <a:ext cx="5683251" cy="0"/>
          </a:xfrm>
          <a:prstGeom prst="line">
            <a:avLst/>
          </a:prstGeom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4" name="内容占位符 2"/>
          <p:cNvSpPr/>
          <p:nvPr/>
        </p:nvSpPr>
        <p:spPr>
          <a:xfrm>
            <a:off x="982133" y="1054100"/>
            <a:ext cx="10847917" cy="5537200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shall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作为助动词可以与动词原形一起</a:t>
            </a:r>
            <a:r>
              <a:rPr lang="zh-CN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构成一般将来时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1. Shall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在问句中</a:t>
            </a: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用于一，三人称，征求对方意见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好吗</a:t>
            </a: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要不要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665" b="1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 b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665" b="1">
                <a:solidFill>
                  <a:srgbClr val="C96CA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Shall I help you carry that box?</a:t>
            </a:r>
            <a:endParaRPr lang="en-US" altLang="zh-CN" sz="2665">
              <a:solidFill>
                <a:srgbClr val="C96CA2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C96C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Shall we go out for a meal tonight?</a:t>
            </a:r>
            <a:endParaRPr lang="en-US" altLang="zh-CN" sz="2665">
              <a:solidFill>
                <a:srgbClr val="C96CA2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2.will </a:t>
            </a: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主要构成将来时。</a:t>
            </a:r>
            <a:endParaRPr lang="zh-CN" altLang="en-US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will go to Shanghai.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3.should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无词义，只是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shall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的过去形式，与动词原形构成过去将来时，只用于第一人称。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I telephoned him yesterday to ask what I should do next week. </a:t>
            </a:r>
            <a:endParaRPr lang="en-US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4.would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也无词义，是</a:t>
            </a: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will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的过去形式，与动词原形构成过去将来时，用于第二、第三人称。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He said he would come.</a:t>
            </a:r>
            <a:r>
              <a:rPr lang="zh-CN" altLang="zh-CN" sz="2665">
                <a:solidFill>
                  <a:srgbClr val="C96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zh-CN" sz="26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zh-CN" altLang="zh-CN" sz="26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 fill="hold"/>
                                        <p:tgtEl>
                                          <p:spTgt spid="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 fill="hold"/>
                                        <p:tgtEl>
                                          <p:spTgt spid="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 fill="hold"/>
                                        <p:tgtEl>
                                          <p:spTgt spid="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 fill="hold"/>
                                        <p:tgtEl>
                                          <p:spTgt spid="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2" dur="500" fill="hold"/>
                                        <p:tgtEl>
                                          <p:spTgt spid="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7" dur="500" fill="hold"/>
                                        <p:tgtEl>
                                          <p:spTgt spid="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2" dur="500" fill="hold"/>
                                        <p:tgtEl>
                                          <p:spTgt spid="2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7" dur="500" fill="hold"/>
                                        <p:tgtEl>
                                          <p:spTgt spid="2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2" dur="500" fill="hold"/>
                                        <p:tgtEl>
                                          <p:spTgt spid="28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Rectangle 2"/>
          <p:cNvSpPr/>
          <p:nvPr/>
        </p:nvSpPr>
        <p:spPr>
          <a:xfrm>
            <a:off x="571500" y="1137497"/>
            <a:ext cx="10852151" cy="540639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----____he come in or wait outside?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----Let him in,please.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A.Shall  B.Will  C.Does  D.Has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—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The room is so dirty. ____ we clean it?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—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Of course.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A. Will 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B. Shall 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C. Would </a:t>
            </a: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D. Do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3.The students_______if it doesn't rain tomorrow.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A. will plant trees    B.plant trees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sym typeface="微软雅黑" panose="020B0503020204020204" pitchFamily="34" charset="-122"/>
              </a:rPr>
              <a:t>    C. would plant trees     D.plants trees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sym typeface="微软雅黑" panose="020B0503020204020204" pitchFamily="34" charset="-122"/>
            </a:endParaRPr>
          </a:p>
        </p:txBody>
      </p:sp>
      <p:sp>
        <p:nvSpPr>
          <p:cNvPr id="2839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40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41" name="太阳形 4"/>
          <p:cNvSpPr/>
          <p:nvPr/>
        </p:nvSpPr>
        <p:spPr>
          <a:xfrm>
            <a:off x="1115484" y="2381251"/>
            <a:ext cx="577849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42" name="太阳形 1"/>
          <p:cNvSpPr/>
          <p:nvPr/>
        </p:nvSpPr>
        <p:spPr>
          <a:xfrm>
            <a:off x="3073400" y="41994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43" name="太阳形 2"/>
          <p:cNvSpPr/>
          <p:nvPr/>
        </p:nvSpPr>
        <p:spPr>
          <a:xfrm>
            <a:off x="1115484" y="5317067"/>
            <a:ext cx="577849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1" grpId="0" bldLvl="0" animBg="1"/>
      <p:bldP spid="2842" grpId="1" bldLvl="0" animBg="1"/>
      <p:bldP spid="2843" grpId="2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2.5 </a:t>
            </a:r>
            <a:r>
              <a:rPr lang="zh-CN" altLang="zh-CN" sz="3600" b="1" dirty="0">
                <a:solidFill>
                  <a:schemeClr val="accent1"/>
                </a:solidFill>
              </a:rPr>
              <a:t>情态动词</a:t>
            </a:r>
            <a:endParaRPr lang="zh-CN" altLang="zh-CN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0015" y="2973797"/>
            <a:ext cx="5045529" cy="1443600"/>
          </a:xfrm>
        </p:spPr>
        <p:txBody>
          <a:bodyPr/>
          <a:lstStyle/>
          <a:p>
            <a:r>
              <a:rPr lang="zh-CN" altLang="en-US"/>
              <a:t>动词的用法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63187" y="1370980"/>
            <a:ext cx="2719366" cy="1956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7500" b="1" dirty="0">
                <a:ln w="412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sz="17500" b="1" dirty="0">
              <a:ln w="41275">
                <a:solidFill>
                  <a:schemeClr val="accent1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0200" y="494030"/>
            <a:ext cx="9069070" cy="462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概念：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情态动词主要用于表明说话者对某一行为的态度和观点，包括能力、可能、义务、必要、允诺、建议、禁止、愿望、猜测、责备等。</a:t>
            </a:r>
            <a:endParaRPr lang="zh-CN" altLang="en-US" sz="2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情态动词是</a:t>
            </a:r>
            <a:r>
              <a:rPr lang="en-US" altLang="zh-CN" sz="2400"/>
              <a:t>“</a:t>
            </a:r>
            <a:r>
              <a:rPr lang="zh-CN" altLang="en-US" sz="2400"/>
              <a:t>辅助性</a:t>
            </a:r>
            <a:r>
              <a:rPr lang="en-US" altLang="zh-CN" sz="2400"/>
              <a:t>”</a:t>
            </a:r>
            <a:r>
              <a:rPr lang="zh-CN" altLang="en-US" sz="2400"/>
              <a:t>动词，必须</a:t>
            </a:r>
            <a:r>
              <a:rPr lang="zh-CN" altLang="en-US" sz="2400" b="1" u="sng"/>
              <a:t>和动词原形一起构成谓语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情态动词之间一般是相互排斥的，</a:t>
            </a:r>
            <a:r>
              <a:rPr lang="zh-CN" altLang="en-US" sz="2400" b="1" u="sng"/>
              <a:t>不能连用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u="sng"/>
              <a:t>多数情态动词没有人称和数的变化，部分情态动词有时态的变化。</a:t>
            </a:r>
            <a:endParaRPr lang="zh-CN" altLang="en-US" sz="2400" b="1"/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rgbClr val="C96CA2"/>
                </a:solidFill>
              </a:rPr>
              <a:t>重点关注：</a:t>
            </a:r>
            <a:r>
              <a:rPr lang="en-US" altLang="zh-CN" sz="2400" b="1">
                <a:solidFill>
                  <a:srgbClr val="C96CA2"/>
                </a:solidFill>
              </a:rPr>
              <a:t>“</a:t>
            </a:r>
            <a:r>
              <a:rPr lang="zh-CN" altLang="en-US" sz="2400" b="1">
                <a:solidFill>
                  <a:srgbClr val="C96CA2"/>
                </a:solidFill>
              </a:rPr>
              <a:t>情态动词</a:t>
            </a:r>
            <a:r>
              <a:rPr lang="en-US" altLang="zh-CN" sz="2400" b="1">
                <a:solidFill>
                  <a:srgbClr val="C96CA2"/>
                </a:solidFill>
              </a:rPr>
              <a:t>+have+</a:t>
            </a:r>
            <a:r>
              <a:rPr lang="zh-CN" altLang="en-US" sz="2400" b="1">
                <a:solidFill>
                  <a:srgbClr val="C96CA2"/>
                </a:solidFill>
              </a:rPr>
              <a:t>过去分词</a:t>
            </a:r>
            <a:r>
              <a:rPr lang="en-US" altLang="zh-CN" sz="2400" b="1">
                <a:solidFill>
                  <a:srgbClr val="C96CA2"/>
                </a:solidFill>
              </a:rPr>
              <a:t>”</a:t>
            </a:r>
            <a:r>
              <a:rPr lang="zh-CN" altLang="en-US" sz="2400" b="1">
                <a:solidFill>
                  <a:srgbClr val="C96CA2"/>
                </a:solidFill>
              </a:rPr>
              <a:t>的结构（具体参见</a:t>
            </a:r>
            <a:r>
              <a:rPr lang="en-US" altLang="zh-CN" sz="2400" b="1">
                <a:solidFill>
                  <a:srgbClr val="C96CA2"/>
                </a:solidFill>
              </a:rPr>
              <a:t>P121</a:t>
            </a:r>
            <a:r>
              <a:rPr lang="zh-CN" altLang="en-US" sz="2400" b="1">
                <a:solidFill>
                  <a:srgbClr val="C96CA2"/>
                </a:solidFill>
              </a:rPr>
              <a:t>表格）</a:t>
            </a:r>
            <a:endParaRPr lang="zh-CN" altLang="en-US" sz="2400" b="1">
              <a:solidFill>
                <a:srgbClr val="C96CA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七角星 28"/>
          <p:cNvSpPr/>
          <p:nvPr/>
        </p:nvSpPr>
        <p:spPr>
          <a:xfrm>
            <a:off x="190500" y="2937933"/>
            <a:ext cx="1428751" cy="1246717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07" name="矩形标注 22"/>
          <p:cNvSpPr/>
          <p:nvPr/>
        </p:nvSpPr>
        <p:spPr>
          <a:xfrm>
            <a:off x="381000" y="2946400"/>
            <a:ext cx="114300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can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08" name="圆角矩形 23"/>
          <p:cNvSpPr/>
          <p:nvPr/>
        </p:nvSpPr>
        <p:spPr>
          <a:xfrm>
            <a:off x="2476500" y="1138767"/>
            <a:ext cx="9160933" cy="762000"/>
          </a:xfrm>
          <a:prstGeom prst="roundRect">
            <a:avLst>
              <a:gd name="adj" fmla="val 16667"/>
            </a:avLst>
          </a:prstGeom>
          <a:solidFill>
            <a:srgbClr val="26AADB"/>
          </a:solidFill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表示能力时，意为“能、会”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指现在，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could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指过去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9" name="左大括号 24"/>
          <p:cNvSpPr/>
          <p:nvPr/>
        </p:nvSpPr>
        <p:spPr>
          <a:xfrm>
            <a:off x="1809751" y="1244600"/>
            <a:ext cx="666749" cy="5228167"/>
          </a:xfrm>
          <a:prstGeom prst="leftBrace">
            <a:avLst>
              <a:gd name="adj1" fmla="val 25338"/>
              <a:gd name="adj2" fmla="val 51241"/>
            </a:avLst>
          </a:prstGeom>
          <a:noFill/>
          <a:ln w="28575" cap="flat" cmpd="sng">
            <a:solidFill>
              <a:srgbClr val="0066FF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10" name="圆角矩形 25"/>
          <p:cNvSpPr/>
          <p:nvPr/>
        </p:nvSpPr>
        <p:spPr>
          <a:xfrm>
            <a:off x="2571750" y="2825750"/>
            <a:ext cx="8572500" cy="762000"/>
          </a:xfrm>
          <a:prstGeom prst="roundRect">
            <a:avLst>
              <a:gd name="adj" fmla="val 16667"/>
            </a:avLst>
          </a:prstGeom>
          <a:solidFill>
            <a:srgbClr val="26AADB"/>
          </a:solidFill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algn="ctr" defTabSz="914400" eaLnBrk="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表示请求或许可时，意为“可以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could </a:t>
            </a: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代替 </a:t>
            </a: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can </a:t>
            </a: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使语气更委婉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1" name="圆角矩形 26"/>
          <p:cNvSpPr/>
          <p:nvPr/>
        </p:nvSpPr>
        <p:spPr>
          <a:xfrm>
            <a:off x="2476500" y="4290484"/>
            <a:ext cx="8667751" cy="1418167"/>
          </a:xfrm>
          <a:prstGeom prst="roundRect">
            <a:avLst>
              <a:gd name="adj" fmla="val 16667"/>
            </a:avLst>
          </a:prstGeom>
          <a:solidFill>
            <a:srgbClr val="26AADB"/>
          </a:solidFill>
          <a:ln w="25400">
            <a:noFill/>
          </a:ln>
        </p:spPr>
        <p:txBody>
          <a:bodyPr lIns="0" tIns="192000" rIns="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表示猜测时，意为“可能”。往往用于否定句和疑问句。用于疑问句时，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could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的可能性大，用于否定句时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cannot 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表示“不可能”，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can’t be 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一定不是。</a:t>
            </a:r>
            <a:endParaRPr lang="zh-CN" altLang="en-US" sz="2665" b="1">
              <a:solidFill>
                <a:srgbClr val="00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2" name="TextBox 9"/>
          <p:cNvSpPr/>
          <p:nvPr/>
        </p:nvSpPr>
        <p:spPr>
          <a:xfrm>
            <a:off x="2667000" y="1900767"/>
            <a:ext cx="9620251" cy="911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/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Some of us can use the computer now,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but we couldn’t last year.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13" name="TextBox 9"/>
          <p:cNvSpPr/>
          <p:nvPr/>
        </p:nvSpPr>
        <p:spPr>
          <a:xfrm>
            <a:off x="2667000" y="3587751"/>
            <a:ext cx="6286500" cy="707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Can/Could I use your dictionary?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14" name="TextBox 9"/>
          <p:cNvSpPr/>
          <p:nvPr/>
        </p:nvSpPr>
        <p:spPr>
          <a:xfrm>
            <a:off x="2571751" y="5708651"/>
            <a:ext cx="8113183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can she go now?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can`t be my teacher. He is in his office now.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15" name="图片 1" descr="书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5184" y="131233"/>
            <a:ext cx="897467" cy="8593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16" name="圆角矩形 3"/>
          <p:cNvSpPr/>
          <p:nvPr/>
        </p:nvSpPr>
        <p:spPr>
          <a:xfrm>
            <a:off x="6081184" y="228600"/>
            <a:ext cx="2271183" cy="762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>
            <a:noFill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一学就会</a:t>
            </a:r>
            <a:endParaRPr lang="zh-CN" altLang="en-US" sz="3200" b="1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0" grpId="0" bldLvl="0" animBg="1"/>
      <p:bldP spid="2911" grpId="2" bldLvl="0" animBg="1"/>
      <p:bldP spid="2913" grpId="1" animBg="1"/>
      <p:bldP spid="2914" grpId="3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七角星 28"/>
          <p:cNvSpPr/>
          <p:nvPr/>
        </p:nvSpPr>
        <p:spPr>
          <a:xfrm>
            <a:off x="285751" y="3321051"/>
            <a:ext cx="1428749" cy="1246716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20" name="矩形标注 22"/>
          <p:cNvSpPr/>
          <p:nvPr/>
        </p:nvSpPr>
        <p:spPr>
          <a:xfrm>
            <a:off x="476251" y="3329517"/>
            <a:ext cx="114300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can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21" name="圆角矩形 23"/>
          <p:cNvSpPr/>
          <p:nvPr/>
        </p:nvSpPr>
        <p:spPr>
          <a:xfrm>
            <a:off x="2669117" y="1138767"/>
            <a:ext cx="5765800" cy="1350433"/>
          </a:xfrm>
          <a:prstGeom prst="roundRect">
            <a:avLst>
              <a:gd name="adj" fmla="val 16667"/>
            </a:avLst>
          </a:prstGeom>
          <a:solidFill>
            <a:srgbClr val="26AADB"/>
          </a:solidFill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665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can’t/ couldn’t  have done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表示对过去情况的否定推测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意为“过去不可能做过某事”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22" name="左大括号 24"/>
          <p:cNvSpPr/>
          <p:nvPr/>
        </p:nvSpPr>
        <p:spPr>
          <a:xfrm>
            <a:off x="1809751" y="1244600"/>
            <a:ext cx="666749" cy="5228167"/>
          </a:xfrm>
          <a:prstGeom prst="leftBrace">
            <a:avLst>
              <a:gd name="adj1" fmla="val 25338"/>
              <a:gd name="adj2" fmla="val 51241"/>
            </a:avLst>
          </a:prstGeom>
          <a:noFill/>
          <a:ln w="28575" cap="flat" cmpd="sng">
            <a:solidFill>
              <a:srgbClr val="0066FF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23" name="圆角矩形 26"/>
          <p:cNvSpPr/>
          <p:nvPr/>
        </p:nvSpPr>
        <p:spPr>
          <a:xfrm>
            <a:off x="2637155" y="3714750"/>
            <a:ext cx="8560435" cy="2055495"/>
          </a:xfrm>
          <a:prstGeom prst="roundRect">
            <a:avLst>
              <a:gd name="adj" fmla="val 16667"/>
            </a:avLst>
          </a:prstGeom>
          <a:solidFill>
            <a:srgbClr val="26AADB"/>
          </a:solidFill>
          <a:ln w="25400">
            <a:noFill/>
          </a:ln>
        </p:spPr>
        <p:txBody>
          <a:bodyPr lIns="0" tIns="192000" rIns="0" bIns="192000" anchor="ctr" anchorCtr="1"/>
          <a:lstStyle/>
          <a:p>
            <a:pPr defTabSz="914400">
              <a:buClrTx/>
              <a:buNone/>
            </a:pP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665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can/could have done</a:t>
            </a:r>
            <a:endParaRPr lang="en-US" altLang="zh-CN" sz="2665" b="1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buClr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表对过去的推测，意为“过去可能做了某事”。  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buClr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could have done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buClr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还可以表示对过去能做而未做的事情感到惋惜，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buClr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意为“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本能够做某事可事实上未做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buClrTx/>
              <a:buNone/>
            </a:pP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4" name="TextBox 9"/>
          <p:cNvSpPr/>
          <p:nvPr/>
        </p:nvSpPr>
        <p:spPr>
          <a:xfrm>
            <a:off x="2637155" y="2584450"/>
            <a:ext cx="77933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①Mary can’t have written a report like this.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②She can’t have gone to school, it is Sunday .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25" name="TextBox 9"/>
          <p:cNvSpPr/>
          <p:nvPr/>
        </p:nvSpPr>
        <p:spPr>
          <a:xfrm>
            <a:off x="2668905" y="5688331"/>
            <a:ext cx="8113184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①It’s a pity. Your class could have got the first prize.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②Where can Mary have gone?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926" name="图片 1" descr="书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5184" y="131233"/>
            <a:ext cx="897467" cy="8593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27" name="圆角矩形 3"/>
          <p:cNvSpPr/>
          <p:nvPr/>
        </p:nvSpPr>
        <p:spPr>
          <a:xfrm>
            <a:off x="6081184" y="228600"/>
            <a:ext cx="2271183" cy="762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>
            <a:noFill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一学就会</a:t>
            </a:r>
            <a:endParaRPr lang="zh-CN" altLang="en-US" sz="3200" b="1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 fill="hold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" dur="1000" fill="hold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3" grpId="0" bldLvl="0" animBg="1"/>
      <p:bldP spid="292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七角星 28"/>
          <p:cNvSpPr/>
          <p:nvPr/>
        </p:nvSpPr>
        <p:spPr>
          <a:xfrm>
            <a:off x="285751" y="3321051"/>
            <a:ext cx="1428749" cy="1246716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20" name="矩形标注 22"/>
          <p:cNvSpPr/>
          <p:nvPr/>
        </p:nvSpPr>
        <p:spPr>
          <a:xfrm>
            <a:off x="1179195" y="457200"/>
            <a:ext cx="645668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can 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be able to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1290320"/>
            <a:ext cx="9281160" cy="599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/>
              <a:t>be able to</a:t>
            </a:r>
            <a:r>
              <a:rPr lang="zh-CN" altLang="en-US" sz="2800"/>
              <a:t>同</a:t>
            </a:r>
            <a:r>
              <a:rPr lang="en-US" altLang="zh-CN" sz="2800"/>
              <a:t>can</a:t>
            </a:r>
            <a:r>
              <a:rPr lang="zh-CN" altLang="en-US" sz="2800"/>
              <a:t>也可表</a:t>
            </a:r>
            <a:r>
              <a:rPr lang="en-US" altLang="zh-CN" sz="2800"/>
              <a:t>“</a:t>
            </a:r>
            <a:r>
              <a:rPr lang="zh-CN" altLang="en-US" sz="2800"/>
              <a:t>能、会</a:t>
            </a:r>
            <a:r>
              <a:rPr lang="en-US" altLang="zh-CN" sz="2800"/>
              <a:t>”,</a:t>
            </a:r>
            <a:r>
              <a:rPr lang="zh-CN" altLang="en-US" sz="2800"/>
              <a:t>表示能力时，二者可互换。</a:t>
            </a:r>
            <a:endParaRPr lang="zh-CN" altLang="en-US" sz="280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accent3"/>
                </a:solidFill>
              </a:rPr>
              <a:t>can </a:t>
            </a:r>
            <a:r>
              <a:rPr lang="zh-CN" altLang="en-US" sz="2800">
                <a:solidFill>
                  <a:schemeClr val="accent3"/>
                </a:solidFill>
              </a:rPr>
              <a:t>强调自身具有的能力，而</a:t>
            </a:r>
            <a:r>
              <a:rPr lang="en-US" altLang="zh-CN" sz="2800">
                <a:solidFill>
                  <a:schemeClr val="accent3"/>
                </a:solidFill>
              </a:rPr>
              <a:t>be able to</a:t>
            </a:r>
            <a:r>
              <a:rPr lang="zh-CN" altLang="en-US" sz="2800">
                <a:solidFill>
                  <a:schemeClr val="accent3"/>
                </a:solidFill>
              </a:rPr>
              <a:t>往往指经过一番努力才获得的能力。</a:t>
            </a:r>
            <a:endParaRPr lang="zh-CN" altLang="en-US" sz="2800">
              <a:solidFill>
                <a:schemeClr val="accent3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/>
              <a:t>can</a:t>
            </a:r>
            <a:r>
              <a:rPr lang="zh-CN" altLang="en-US" sz="2800"/>
              <a:t>只有一般现在时和一般过去时两种时态形式，</a:t>
            </a:r>
            <a:r>
              <a:rPr lang="en-US" altLang="zh-CN" sz="2800"/>
              <a:t>be able to</a:t>
            </a:r>
            <a:r>
              <a:rPr lang="zh-CN" altLang="en-US" sz="2800"/>
              <a:t>有一般现在时、一般过去时、将来时和完成时等多种时态形式。</a:t>
            </a:r>
            <a:endParaRPr lang="zh-CN" altLang="en-US" sz="280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/>
              <a:t>can</a:t>
            </a:r>
            <a:r>
              <a:rPr lang="zh-CN" altLang="en-US" sz="2800"/>
              <a:t>没有单复数形式的变化，</a:t>
            </a:r>
            <a:r>
              <a:rPr lang="en-US" altLang="zh-CN" sz="2800"/>
              <a:t>be able to</a:t>
            </a:r>
            <a:r>
              <a:rPr lang="zh-CN" altLang="en-US" sz="2800"/>
              <a:t>有。</a:t>
            </a:r>
            <a:endParaRPr lang="zh-CN" altLang="en-US" sz="280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accent3"/>
                </a:solidFill>
              </a:rPr>
              <a:t>can</a:t>
            </a:r>
            <a:r>
              <a:rPr lang="zh-CN" altLang="en-US" sz="2800">
                <a:solidFill>
                  <a:schemeClr val="accent3"/>
                </a:solidFill>
              </a:rPr>
              <a:t>前不能用其他情态动词，</a:t>
            </a:r>
            <a:r>
              <a:rPr lang="en-US" altLang="zh-CN" sz="2800">
                <a:solidFill>
                  <a:schemeClr val="accent3"/>
                </a:solidFill>
              </a:rPr>
              <a:t>be able to </a:t>
            </a:r>
            <a:r>
              <a:rPr lang="zh-CN" altLang="en-US" sz="2800">
                <a:solidFill>
                  <a:schemeClr val="accent3"/>
                </a:solidFill>
              </a:rPr>
              <a:t>前可用其他情态动词；</a:t>
            </a:r>
            <a:endParaRPr lang="zh-CN" altLang="en-US" sz="2800">
              <a:solidFill>
                <a:schemeClr val="accent3"/>
              </a:solidFill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Rectangle 2"/>
          <p:cNvSpPr/>
          <p:nvPr/>
        </p:nvSpPr>
        <p:spPr>
          <a:xfrm>
            <a:off x="571500" y="1509184"/>
            <a:ext cx="10852151" cy="504613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lstStyle/>
          <a:p>
            <a:pPr marL="342900" indent="-34290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 Mike ____ be a policeman, for he’s much too short.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needn’t         B. can’t          C. should         D. may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Mr. Bush is on time for everything. How ____ it be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that he was late for the opening ceremony?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can          B. should            C. may         D. must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 My sister met him at the cinema yesterday afternoon,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so he ____ your lecture.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couldn’t have attended     B. needn’t have attended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C. mustn’t have attended      D. shouldn’t have attended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31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32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33" name="太阳形 4"/>
          <p:cNvSpPr/>
          <p:nvPr/>
        </p:nvSpPr>
        <p:spPr>
          <a:xfrm>
            <a:off x="3831167" y="21928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34" name="太阳形 1"/>
          <p:cNvSpPr/>
          <p:nvPr/>
        </p:nvSpPr>
        <p:spPr>
          <a:xfrm>
            <a:off x="994833" y="4032251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35" name="太阳形 2"/>
          <p:cNvSpPr/>
          <p:nvPr/>
        </p:nvSpPr>
        <p:spPr>
          <a:xfrm>
            <a:off x="994833" y="5473700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3" grpId="0" bldLvl="0" animBg="1"/>
      <p:bldP spid="2934" grpId="1" bldLvl="0" animBg="1"/>
      <p:bldP spid="2935" grpId="2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Rectangle 2"/>
          <p:cNvSpPr/>
          <p:nvPr/>
        </p:nvSpPr>
        <p:spPr>
          <a:xfrm>
            <a:off x="571500" y="1624330"/>
            <a:ext cx="10852151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 There’s someone outside. Who ____it be?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can          B. need            C. may         D. must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6. ----Is Jack on duty today?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----It ____ be him. It’s his turn tomorrow.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mustn’t          B. won’t           C. can’t        D. needn’t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7. It is usually warm in my hometown, but it ____be rather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cold sometimes.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can          B. need            C. dare         D. must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39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40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41" name="太阳形 4"/>
          <p:cNvSpPr/>
          <p:nvPr/>
        </p:nvSpPr>
        <p:spPr>
          <a:xfrm>
            <a:off x="994833" y="2264833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42" name="太阳形 1"/>
          <p:cNvSpPr/>
          <p:nvPr/>
        </p:nvSpPr>
        <p:spPr>
          <a:xfrm>
            <a:off x="6582833" y="408093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43" name="太阳形 2"/>
          <p:cNvSpPr/>
          <p:nvPr/>
        </p:nvSpPr>
        <p:spPr>
          <a:xfrm>
            <a:off x="994833" y="5880100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1" grpId="0" bldLvl="0" animBg="1"/>
      <p:bldP spid="2942" grpId="1" bldLvl="0" animBg="1"/>
      <p:bldP spid="2943" grpId="2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47" name="矩形标注 22"/>
          <p:cNvSpPr/>
          <p:nvPr/>
        </p:nvSpPr>
        <p:spPr>
          <a:xfrm>
            <a:off x="190500" y="2660651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may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48" name="圆角矩形 23"/>
          <p:cNvSpPr/>
          <p:nvPr/>
        </p:nvSpPr>
        <p:spPr>
          <a:xfrm>
            <a:off x="2381251" y="565151"/>
            <a:ext cx="7001933" cy="92074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</a:t>
            </a: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表示请求或允许时，意为“可以、准许”。  </a:t>
            </a:r>
            <a:endParaRPr lang="zh-CN" altLang="en-US" sz="2665" b="1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defTabSz="914400">
              <a:lnSpc>
                <a:spcPct val="120000"/>
              </a:lnSpc>
              <a:buClrTx/>
              <a:buNone/>
            </a:pP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</a:t>
            </a:r>
            <a:r>
              <a:rPr lang="zh-CN" altLang="en-US" sz="266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否定式是</a:t>
            </a:r>
            <a:r>
              <a:rPr lang="en-US" altLang="zh-CN" sz="2665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mustn't</a:t>
            </a:r>
            <a:endParaRPr lang="en-US" altLang="zh-CN" sz="2665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49" name="左大括号 24"/>
          <p:cNvSpPr/>
          <p:nvPr/>
        </p:nvSpPr>
        <p:spPr>
          <a:xfrm>
            <a:off x="1619251" y="944033"/>
            <a:ext cx="666749" cy="5050367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0066FF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50" name="圆角矩形 25"/>
          <p:cNvSpPr/>
          <p:nvPr/>
        </p:nvSpPr>
        <p:spPr>
          <a:xfrm>
            <a:off x="2506133" y="2548467"/>
            <a:ext cx="6161617" cy="76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表示推测时，意为“可能、也许”。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1" name="圆角矩形 26"/>
          <p:cNvSpPr/>
          <p:nvPr/>
        </p:nvSpPr>
        <p:spPr>
          <a:xfrm>
            <a:off x="2476500" y="4591051"/>
            <a:ext cx="9080500" cy="76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92000" rIns="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3.may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的过去式为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might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表示推测时，可能性低于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may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65" b="1">
              <a:solidFill>
                <a:srgbClr val="00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2" name="TextBox 9"/>
          <p:cNvSpPr/>
          <p:nvPr/>
        </p:nvSpPr>
        <p:spPr>
          <a:xfrm>
            <a:off x="2381251" y="1517651"/>
            <a:ext cx="5985933" cy="993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May I go home, please?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665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Yes, you can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./</a:t>
            </a:r>
            <a:r>
              <a:rPr lang="en-US" altLang="zh-CN" sz="2665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No, you mustn`t</a:t>
            </a:r>
            <a:endParaRPr lang="en-US" altLang="zh-CN" sz="2665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53" name="TextBox 9"/>
          <p:cNvSpPr/>
          <p:nvPr/>
        </p:nvSpPr>
        <p:spPr>
          <a:xfrm>
            <a:off x="2764367" y="3386667"/>
            <a:ext cx="5793317" cy="1176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think it may rain this afternoon.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9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我想今天下午可能下雨。</a:t>
            </a:r>
            <a:endParaRPr lang="zh-CN" altLang="en-US" sz="29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4" name="TextBox 9"/>
          <p:cNvSpPr/>
          <p:nvPr/>
        </p:nvSpPr>
        <p:spPr>
          <a:xfrm>
            <a:off x="2573867" y="5486400"/>
            <a:ext cx="8904817" cy="769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might not come today.</a:t>
            </a:r>
            <a:r>
              <a:rPr lang="en-US" altLang="zh-CN" sz="29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9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今天他也许不来了</a:t>
            </a:r>
            <a:r>
              <a:rPr lang="zh-CN" altLang="en-US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" grpId="0" bldLvl="0" animBg="1"/>
      <p:bldP spid="2951" grpId="2" bldLvl="0" animBg="1"/>
      <p:bldP spid="2953" grpId="1" animBg="1"/>
      <p:bldP spid="2954" grpId="3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58" name="矩形标注 22"/>
          <p:cNvSpPr/>
          <p:nvPr/>
        </p:nvSpPr>
        <p:spPr>
          <a:xfrm>
            <a:off x="190500" y="2660651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may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59" name="圆角矩形 23"/>
          <p:cNvSpPr/>
          <p:nvPr/>
        </p:nvSpPr>
        <p:spPr>
          <a:xfrm>
            <a:off x="2381251" y="1329267"/>
            <a:ext cx="7001933" cy="12403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665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may/might have done</a:t>
            </a:r>
            <a:r>
              <a:rPr lang="en-US" altLang="zh-CN" sz="2665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表示对过去发生过的事情的推测，意为“</a:t>
            </a:r>
            <a:r>
              <a:rPr lang="zh-CN" altLang="en-US" sz="2665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可能已经做过某事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60" name="左大括号 24"/>
          <p:cNvSpPr/>
          <p:nvPr/>
        </p:nvSpPr>
        <p:spPr>
          <a:xfrm>
            <a:off x="1619251" y="1545167"/>
            <a:ext cx="666749" cy="3767667"/>
          </a:xfrm>
          <a:prstGeom prst="leftBrace">
            <a:avLst>
              <a:gd name="adj1" fmla="val 25350"/>
              <a:gd name="adj2" fmla="val 51241"/>
            </a:avLst>
          </a:prstGeom>
          <a:noFill/>
          <a:ln w="28575" cap="flat" cmpd="sng">
            <a:solidFill>
              <a:srgbClr val="0066FF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61" name="圆角矩形 25"/>
          <p:cNvSpPr/>
          <p:nvPr/>
        </p:nvSpPr>
        <p:spPr>
          <a:xfrm>
            <a:off x="2391833" y="3793067"/>
            <a:ext cx="5604933" cy="9757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may/ might as well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动词原形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还是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的好” “不妨干某事” 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62" name="TextBox 9"/>
          <p:cNvSpPr/>
          <p:nvPr/>
        </p:nvSpPr>
        <p:spPr>
          <a:xfrm>
            <a:off x="2381251" y="2569633"/>
            <a:ext cx="8540749" cy="993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I can’t find my sunglasses.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I may/might have left them in your office.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63" name="TextBox 9"/>
          <p:cNvSpPr/>
          <p:nvPr/>
        </p:nvSpPr>
        <p:spPr>
          <a:xfrm>
            <a:off x="2499784" y="4874684"/>
            <a:ext cx="6809316" cy="633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You may as well go and have a look.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" grpId="0" bldLvl="0" animBg="1"/>
      <p:bldP spid="2963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七角星 28"/>
          <p:cNvSpPr/>
          <p:nvPr/>
        </p:nvSpPr>
        <p:spPr>
          <a:xfrm>
            <a:off x="285751" y="3321051"/>
            <a:ext cx="1428749" cy="1246716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20" name="矩形标注 22"/>
          <p:cNvSpPr/>
          <p:nvPr/>
        </p:nvSpPr>
        <p:spPr>
          <a:xfrm>
            <a:off x="1179195" y="457200"/>
            <a:ext cx="645668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may 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might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1974215"/>
            <a:ext cx="9281160" cy="257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600"/>
              <a:t>might </a:t>
            </a:r>
            <a:r>
              <a:rPr lang="zh-CN" altLang="en-US" sz="3600"/>
              <a:t>是</a:t>
            </a:r>
            <a:r>
              <a:rPr lang="en-US" altLang="zh-CN" sz="3600"/>
              <a:t>may</a:t>
            </a:r>
            <a:r>
              <a:rPr lang="zh-CN" altLang="en-US" sz="3600"/>
              <a:t>的过去式，且</a:t>
            </a:r>
            <a:r>
              <a:rPr lang="en-US" altLang="zh-CN" sz="3600"/>
              <a:t>might</a:t>
            </a:r>
            <a:r>
              <a:rPr lang="zh-CN" altLang="en-US" sz="3600"/>
              <a:t>比</a:t>
            </a:r>
            <a:r>
              <a:rPr lang="en-US" altLang="zh-CN" sz="3600"/>
              <a:t>may</a:t>
            </a:r>
            <a:r>
              <a:rPr lang="zh-CN" altLang="en-US" sz="3600"/>
              <a:t>更含蓄、委婉。</a:t>
            </a:r>
            <a:endParaRPr lang="zh-CN" altLang="en-US" sz="360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3600"/>
              <a:t>在表达可能性时，</a:t>
            </a:r>
            <a:r>
              <a:rPr lang="en-US" altLang="zh-CN" sz="3600"/>
              <a:t>might</a:t>
            </a:r>
            <a:r>
              <a:rPr lang="zh-CN" altLang="en-US" sz="3600"/>
              <a:t>表示的可能性更小。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Rectangle 2"/>
          <p:cNvSpPr/>
          <p:nvPr/>
        </p:nvSpPr>
        <p:spPr>
          <a:xfrm>
            <a:off x="571500" y="1624330"/>
            <a:ext cx="10852151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1.Sorry I'm late. I _____ have turned off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the alarm clock and gone back to sleep again.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A. might              B. should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C. can                  D. will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2.Peter _____ come with us tonight,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but he isn’t very sure yet.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　　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A. must                 B. may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C. can                    D. will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67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8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" name="太阳形 4"/>
          <p:cNvSpPr/>
          <p:nvPr/>
        </p:nvSpPr>
        <p:spPr>
          <a:xfrm>
            <a:off x="994833" y="28913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0" name="太阳形 1"/>
          <p:cNvSpPr/>
          <p:nvPr/>
        </p:nvSpPr>
        <p:spPr>
          <a:xfrm>
            <a:off x="4144433" y="5190067"/>
            <a:ext cx="577851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" grpId="0" bldLvl="0" animBg="1"/>
      <p:bldP spid="2970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4" name="组合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06551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338580" y="3039745"/>
            <a:ext cx="2644140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defTabSz="933450">
              <a:buClrTx/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6" name="组合 2085"/>
          <p:cNvGrpSpPr/>
          <p:nvPr/>
        </p:nvGrpSpPr>
        <p:grpSpPr>
          <a:xfrm>
            <a:off x="4635516" y="-35139"/>
            <a:ext cx="1627260" cy="1385974"/>
            <a:chOff x="1419333" y="2230435"/>
            <a:chExt cx="3419194" cy="3218066"/>
          </a:xfrm>
        </p:grpSpPr>
        <p:sp>
          <p:nvSpPr>
            <p:cNvPr id="2087" name="矩形 2086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88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89" name="TextBox 93"/>
            <p:cNvSpPr/>
            <p:nvPr/>
          </p:nvSpPr>
          <p:spPr>
            <a:xfrm>
              <a:off x="2277111" y="3158955"/>
              <a:ext cx="1703289" cy="13549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90" name="TextBox 114"/>
          <p:cNvSpPr/>
          <p:nvPr/>
        </p:nvSpPr>
        <p:spPr>
          <a:xfrm>
            <a:off x="6148917" y="332317"/>
            <a:ext cx="3657600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动词的基本形式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1" name="TextBox 114"/>
          <p:cNvSpPr/>
          <p:nvPr/>
        </p:nvSpPr>
        <p:spPr>
          <a:xfrm>
            <a:off x="6200140" y="2652395"/>
            <a:ext cx="1640417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系动词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2" name="TextBox 114"/>
          <p:cNvSpPr/>
          <p:nvPr/>
        </p:nvSpPr>
        <p:spPr>
          <a:xfrm>
            <a:off x="6205855" y="1454150"/>
            <a:ext cx="1640417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行为动词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3" name="TextBox 114"/>
          <p:cNvSpPr/>
          <p:nvPr/>
        </p:nvSpPr>
        <p:spPr>
          <a:xfrm>
            <a:off x="6255386" y="3673898"/>
            <a:ext cx="2021416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助动词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94" name="组合 2093"/>
          <p:cNvGrpSpPr/>
          <p:nvPr/>
        </p:nvGrpSpPr>
        <p:grpSpPr>
          <a:xfrm>
            <a:off x="4578367" y="1052828"/>
            <a:ext cx="1627258" cy="1385974"/>
            <a:chOff x="1419333" y="2230435"/>
            <a:chExt cx="3419194" cy="3218066"/>
          </a:xfrm>
        </p:grpSpPr>
        <p:sp>
          <p:nvSpPr>
            <p:cNvPr id="2095" name="矩形 2094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96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97" name="TextBox 93"/>
            <p:cNvSpPr/>
            <p:nvPr/>
          </p:nvSpPr>
          <p:spPr>
            <a:xfrm>
              <a:off x="2386520" y="3135365"/>
              <a:ext cx="1703289" cy="13549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98" name="组合 2097"/>
          <p:cNvGrpSpPr/>
          <p:nvPr/>
        </p:nvGrpSpPr>
        <p:grpSpPr>
          <a:xfrm>
            <a:off x="4544501" y="2187791"/>
            <a:ext cx="1627258" cy="1382721"/>
            <a:chOff x="1419333" y="2230435"/>
            <a:chExt cx="3419194" cy="3218066"/>
          </a:xfrm>
        </p:grpSpPr>
        <p:sp>
          <p:nvSpPr>
            <p:cNvPr id="2099" name="矩形 2098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0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1" name="TextBox 93"/>
            <p:cNvSpPr/>
            <p:nvPr/>
          </p:nvSpPr>
          <p:spPr>
            <a:xfrm>
              <a:off x="2386520" y="3135365"/>
              <a:ext cx="1703289" cy="1358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02" name="组合 2101"/>
          <p:cNvGrpSpPr/>
          <p:nvPr/>
        </p:nvGrpSpPr>
        <p:grpSpPr>
          <a:xfrm>
            <a:off x="4578367" y="3256709"/>
            <a:ext cx="1627258" cy="1382719"/>
            <a:chOff x="1419333" y="2230435"/>
            <a:chExt cx="3419194" cy="3218066"/>
          </a:xfrm>
        </p:grpSpPr>
        <p:sp>
          <p:nvSpPr>
            <p:cNvPr id="2103" name="矩形 2102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4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5" name="TextBox 93"/>
            <p:cNvSpPr/>
            <p:nvPr/>
          </p:nvSpPr>
          <p:spPr>
            <a:xfrm>
              <a:off x="2386520" y="3135365"/>
              <a:ext cx="1703289" cy="1358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06" name="组合 2105"/>
          <p:cNvGrpSpPr/>
          <p:nvPr/>
        </p:nvGrpSpPr>
        <p:grpSpPr>
          <a:xfrm>
            <a:off x="4569901" y="4439494"/>
            <a:ext cx="1627258" cy="1385974"/>
            <a:chOff x="1419333" y="2230435"/>
            <a:chExt cx="3419194" cy="3218066"/>
          </a:xfrm>
        </p:grpSpPr>
        <p:sp>
          <p:nvSpPr>
            <p:cNvPr id="2107" name="矩形 2106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8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09" name="TextBox 93"/>
            <p:cNvSpPr/>
            <p:nvPr/>
          </p:nvSpPr>
          <p:spPr>
            <a:xfrm>
              <a:off x="2386520" y="3135365"/>
              <a:ext cx="1703289" cy="13549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10" name="组合 2109"/>
          <p:cNvGrpSpPr/>
          <p:nvPr/>
        </p:nvGrpSpPr>
        <p:grpSpPr>
          <a:xfrm>
            <a:off x="4531801" y="5489156"/>
            <a:ext cx="1627258" cy="1382721"/>
            <a:chOff x="1419333" y="2230435"/>
            <a:chExt cx="3419194" cy="3218066"/>
          </a:xfrm>
        </p:grpSpPr>
        <p:sp>
          <p:nvSpPr>
            <p:cNvPr id="2111" name="矩形 2110"/>
            <p:cNvSpPr/>
            <p:nvPr/>
          </p:nvSpPr>
          <p:spPr>
            <a:xfrm>
              <a:off x="1419333" y="2230435"/>
              <a:ext cx="3419194" cy="3218066"/>
            </a:xfr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12" name="Freeform 7"/>
            <p:cNvSpPr/>
            <p:nvPr/>
          </p:nvSpPr>
          <p:spPr>
            <a:xfrm>
              <a:off x="2193523" y="2932555"/>
              <a:ext cx="1773860" cy="1540629"/>
            </a:xfrm>
            <a:solidFill>
              <a:srgbClr val="26AAD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13" name="TextBox 93"/>
            <p:cNvSpPr/>
            <p:nvPr/>
          </p:nvSpPr>
          <p:spPr>
            <a:xfrm>
              <a:off x="2386520" y="3135365"/>
              <a:ext cx="1703289" cy="1358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14" name="TextBox 114"/>
          <p:cNvSpPr/>
          <p:nvPr/>
        </p:nvSpPr>
        <p:spPr>
          <a:xfrm>
            <a:off x="6255386" y="4784725"/>
            <a:ext cx="2021416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情态动词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5" name="TextBox 114"/>
          <p:cNvSpPr/>
          <p:nvPr/>
        </p:nvSpPr>
        <p:spPr>
          <a:xfrm>
            <a:off x="6263006" y="5895552"/>
            <a:ext cx="3706283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重点动词及词组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0" grpId="0"/>
      <p:bldP spid="2090" grpId="1"/>
      <p:bldP spid="2091" grpId="0"/>
      <p:bldP spid="2091" grpId="1"/>
      <p:bldP spid="2092" grpId="0"/>
      <p:bldP spid="2092" grpId="1"/>
      <p:bldP spid="2093" grpId="0"/>
      <p:bldP spid="2093" grpId="1"/>
      <p:bldP spid="2114" grpId="0"/>
      <p:bldP spid="2114" grpId="1"/>
      <p:bldP spid="2115" grpId="0"/>
      <p:bldP spid="211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七角星 28"/>
          <p:cNvSpPr/>
          <p:nvPr/>
        </p:nvSpPr>
        <p:spPr>
          <a:xfrm>
            <a:off x="95251" y="3045884"/>
            <a:ext cx="1428749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74" name="矩形标注 22"/>
          <p:cNvSpPr/>
          <p:nvPr/>
        </p:nvSpPr>
        <p:spPr>
          <a:xfrm>
            <a:off x="190500" y="29506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must</a:t>
            </a:r>
            <a:endParaRPr lang="en-US" altLang="zh-CN" sz="3735" b="1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975" name="圆角矩形 23"/>
          <p:cNvSpPr/>
          <p:nvPr/>
        </p:nvSpPr>
        <p:spPr>
          <a:xfrm>
            <a:off x="2381251" y="508000"/>
            <a:ext cx="7986183" cy="762000"/>
          </a:xfrm>
          <a:prstGeom prst="roundRect">
            <a:avLst>
              <a:gd name="adj" fmla="val 16667"/>
            </a:avLst>
          </a:prstGeom>
          <a:solidFill>
            <a:srgbClr val="F9913E"/>
          </a:solidFill>
          <a:ln w="25400">
            <a:noFill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表示义务、必要或命令时，意为“必须，应该”。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6" name="左大括号 24"/>
          <p:cNvSpPr/>
          <p:nvPr/>
        </p:nvSpPr>
        <p:spPr>
          <a:xfrm>
            <a:off x="1619251" y="857251"/>
            <a:ext cx="762000" cy="5619749"/>
          </a:xfrm>
          <a:prstGeom prst="leftBrace">
            <a:avLst>
              <a:gd name="adj1" fmla="val 25300"/>
              <a:gd name="adj2" fmla="val 51241"/>
            </a:avLst>
          </a:prstGeom>
          <a:noFill/>
          <a:ln w="28575" cap="flat" cmpd="sng"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7" name="圆角矩形 25"/>
          <p:cNvSpPr/>
          <p:nvPr/>
        </p:nvSpPr>
        <p:spPr>
          <a:xfrm>
            <a:off x="2334684" y="2404533"/>
            <a:ext cx="7573433" cy="1047751"/>
          </a:xfrm>
          <a:prstGeom prst="roundRect">
            <a:avLst>
              <a:gd name="adj" fmla="val 16667"/>
            </a:avLst>
          </a:prstGeom>
          <a:solidFill>
            <a:srgbClr val="F9913E"/>
          </a:solidFill>
          <a:ln w="25400">
            <a:noFill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表示推测时，意为“肯定，一定”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must be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8" name="圆角矩形 26"/>
          <p:cNvSpPr/>
          <p:nvPr/>
        </p:nvSpPr>
        <p:spPr>
          <a:xfrm>
            <a:off x="2381251" y="4284133"/>
            <a:ext cx="8352367" cy="935567"/>
          </a:xfrm>
          <a:prstGeom prst="roundRect">
            <a:avLst>
              <a:gd name="adj" fmla="val 16667"/>
            </a:avLst>
          </a:prstGeom>
          <a:solidFill>
            <a:srgbClr val="F9913E"/>
          </a:solidFill>
          <a:ln w="25400">
            <a:noFill/>
          </a:ln>
        </p:spPr>
        <p:txBody>
          <a:bodyPr lIns="0" tIns="192000" rIns="0" bIns="192000" anchor="ctr" anchorCtr="1"/>
          <a:lstStyle/>
          <a:p>
            <a:pPr defTabSz="914400">
              <a:buClrTx/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must not(mustn’t)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表示禁止，意为“不能，不许”，是</a:t>
            </a:r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的否定式。</a:t>
            </a:r>
            <a:r>
              <a:rPr lang="en-US" altLang="zh-CN" sz="2200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must </a:t>
            </a:r>
            <a:r>
              <a:rPr lang="zh-CN" altLang="en-US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表示</a:t>
            </a:r>
            <a:r>
              <a:rPr lang="en-US" altLang="zh-CN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不应该，没必要</a:t>
            </a:r>
            <a:r>
              <a:rPr lang="en-US" altLang="zh-CN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” </a:t>
            </a:r>
            <a:r>
              <a:rPr lang="zh-CN" altLang="en-US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200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否定式是</a:t>
            </a:r>
            <a:r>
              <a:rPr lang="en-US" altLang="zh-CN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needn't</a:t>
            </a:r>
            <a:r>
              <a:rPr lang="zh-CN" altLang="en-US" sz="2200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200" b="1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9" name="TextBox 9"/>
          <p:cNvSpPr/>
          <p:nvPr/>
        </p:nvSpPr>
        <p:spPr>
          <a:xfrm>
            <a:off x="2383367" y="1413933"/>
            <a:ext cx="5983817" cy="707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You must come early tomorrow.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80" name="TextBox 9"/>
          <p:cNvSpPr/>
          <p:nvPr/>
        </p:nvSpPr>
        <p:spPr>
          <a:xfrm>
            <a:off x="2476500" y="3429000"/>
            <a:ext cx="7795684" cy="707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must be at home. The light is on.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81" name="TextBox 9"/>
          <p:cNvSpPr/>
          <p:nvPr/>
        </p:nvSpPr>
        <p:spPr>
          <a:xfrm>
            <a:off x="2476500" y="5048251"/>
            <a:ext cx="4080933" cy="707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You must not tell lies.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82" name="TextBox 15"/>
          <p:cNvSpPr/>
          <p:nvPr/>
        </p:nvSpPr>
        <p:spPr>
          <a:xfrm>
            <a:off x="2461684" y="5689600"/>
            <a:ext cx="7810500" cy="911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I come before 6:30 tomorrow 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Yes, you must./ </a:t>
            </a:r>
            <a:r>
              <a:rPr lang="en-US" altLang="zh-CN" sz="2665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No, you needn`t.</a:t>
            </a:r>
            <a:endParaRPr lang="en-US" altLang="zh-CN" sz="2665" u="sng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" grpId="0" bldLvl="0" animBg="1"/>
      <p:bldP spid="2978" grpId="2" bldLvl="0" animBg="1"/>
      <p:bldP spid="2980" grpId="1" animBg="1"/>
      <p:bldP spid="2981" grpId="3" animBg="1"/>
      <p:bldP spid="2982" grpId="4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Rectangle 2"/>
          <p:cNvSpPr/>
          <p:nvPr/>
        </p:nvSpPr>
        <p:spPr>
          <a:xfrm>
            <a:off x="571500" y="1612900"/>
            <a:ext cx="10852151" cy="484081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lstStyle/>
          <a:p>
            <a:pPr marL="342900" indent="-342900"/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1.--What’s the matter with the   man hanging his head there?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---Well. If you ___know, he was caught stealing my bike.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/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A.must       B. may       C. can      D. shall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Must we clean the house now?   No, you _______.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 needn't  B. may not  C. mustn't  D. can't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pitchFamily="34" charset="-122"/>
              </a:rPr>
              <a:t>3.—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Must I finish the work today?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  <a:sym typeface="微软雅黑" panose="020B0503020204020204" pitchFamily="34" charset="-122"/>
              </a:rPr>
              <a:t>—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No, you _____. You _____ finish it tomorrow.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A. mustn’t; must	B. needn’t; may	 C. can’t; may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986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87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88" name="太阳形 4"/>
          <p:cNvSpPr/>
          <p:nvPr/>
        </p:nvSpPr>
        <p:spPr>
          <a:xfrm>
            <a:off x="994833" y="28913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89" name="太阳形 1"/>
          <p:cNvSpPr/>
          <p:nvPr/>
        </p:nvSpPr>
        <p:spPr>
          <a:xfrm>
            <a:off x="994833" y="4047067"/>
            <a:ext cx="575733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0" name="太阳形 2"/>
          <p:cNvSpPr/>
          <p:nvPr/>
        </p:nvSpPr>
        <p:spPr>
          <a:xfrm>
            <a:off x="4144433" y="5780617"/>
            <a:ext cx="577851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8" grpId="0" bldLvl="0" animBg="1"/>
      <p:bldP spid="2989" grpId="1" bldLvl="0" animBg="1"/>
      <p:bldP spid="2990" grpId="2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七角星 28"/>
          <p:cNvSpPr/>
          <p:nvPr/>
        </p:nvSpPr>
        <p:spPr>
          <a:xfrm>
            <a:off x="95251" y="3045884"/>
            <a:ext cx="1428749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74" name="矩形标注 22"/>
          <p:cNvSpPr/>
          <p:nvPr/>
        </p:nvSpPr>
        <p:spPr>
          <a:xfrm>
            <a:off x="250825" y="2666788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373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must</a:t>
            </a:r>
            <a:endParaRPr lang="en-US" altLang="zh-CN" sz="3735" b="1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975" name="圆角矩形 23"/>
          <p:cNvSpPr/>
          <p:nvPr/>
        </p:nvSpPr>
        <p:spPr>
          <a:xfrm>
            <a:off x="2277745" y="1271905"/>
            <a:ext cx="8356600" cy="1705610"/>
          </a:xfrm>
          <a:prstGeom prst="roundRect">
            <a:avLst>
              <a:gd name="adj" fmla="val 16667"/>
            </a:avLst>
          </a:prstGeom>
          <a:solidFill>
            <a:srgbClr val="F9913E"/>
          </a:solidFill>
          <a:ln w="25400">
            <a:noFill/>
          </a:ln>
        </p:spPr>
        <p:txBody>
          <a:bodyPr tIns="240000" bIns="192000" anchor="ctr" anchorCtr="1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</a:t>
            </a:r>
            <a:r>
              <a:rPr lang="en-US" altLang="zh-CN" sz="2665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 have done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一定做了</a:t>
            </a:r>
            <a:r>
              <a:rPr lang="en-US" altLang="zh-CN" sz="2665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对过去情况的肯定推测，语气较强。，其</a:t>
            </a:r>
            <a:r>
              <a:rPr lang="zh-CN" altLang="en-US" sz="26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can’t/couldn’t have done 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过去不可能了</a:t>
            </a: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....”</a:t>
            </a:r>
            <a:endParaRPr lang="en-US" altLang="zh-CN" sz="266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6" name="左大括号 24"/>
          <p:cNvSpPr/>
          <p:nvPr/>
        </p:nvSpPr>
        <p:spPr>
          <a:xfrm>
            <a:off x="1619250" y="2072640"/>
            <a:ext cx="762000" cy="2788285"/>
          </a:xfrm>
          <a:prstGeom prst="leftBrace">
            <a:avLst>
              <a:gd name="adj1" fmla="val 25300"/>
              <a:gd name="adj2" fmla="val 51241"/>
            </a:avLst>
          </a:prstGeom>
          <a:noFill/>
          <a:ln w="28575" cap="flat" cmpd="sng"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9" name="TextBox 9"/>
          <p:cNvSpPr/>
          <p:nvPr/>
        </p:nvSpPr>
        <p:spPr>
          <a:xfrm>
            <a:off x="2279650" y="2978150"/>
            <a:ext cx="8001000" cy="2555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You must have read this book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because he knows the characters in the book.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他一定读了这本书，因为他知道书中的人物。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" grpId="0" bldLvl="0" animBg="1"/>
      <p:bldP spid="2975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七角星 28"/>
          <p:cNvSpPr/>
          <p:nvPr/>
        </p:nvSpPr>
        <p:spPr>
          <a:xfrm>
            <a:off x="285751" y="3321051"/>
            <a:ext cx="1428749" cy="1246716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20" name="矩形标注 22"/>
          <p:cNvSpPr/>
          <p:nvPr/>
        </p:nvSpPr>
        <p:spPr>
          <a:xfrm>
            <a:off x="1179195" y="457200"/>
            <a:ext cx="645668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must 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have to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1600200"/>
            <a:ext cx="9281160" cy="517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800"/>
              <a:t>两者都表示</a:t>
            </a:r>
            <a:r>
              <a:rPr lang="en-US" altLang="zh-CN" sz="2800"/>
              <a:t>“</a:t>
            </a:r>
            <a:r>
              <a:rPr lang="zh-CN" altLang="en-US" sz="2800"/>
              <a:t>必须、不得不</a:t>
            </a:r>
            <a:r>
              <a:rPr lang="en-US" altLang="zh-CN" sz="2800"/>
              <a:t>”</a:t>
            </a:r>
            <a:r>
              <a:rPr lang="zh-CN" altLang="en-US" sz="2800"/>
              <a:t>。</a:t>
            </a:r>
            <a:endParaRPr lang="zh-CN" altLang="en-US" sz="280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sz="2800">
                <a:solidFill>
                  <a:schemeClr val="accent3"/>
                </a:solidFill>
              </a:rPr>
              <a:t>must</a:t>
            </a:r>
            <a:r>
              <a:rPr lang="zh-CN" altLang="en-US" sz="2800">
                <a:solidFill>
                  <a:schemeClr val="accent3"/>
                </a:solidFill>
              </a:rPr>
              <a:t>强调主观看法，表示说话人主观上认为有必要做某事。</a:t>
            </a:r>
            <a:endParaRPr lang="zh-CN" altLang="en-US" sz="2800">
              <a:solidFill>
                <a:schemeClr val="accent3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sz="2800">
                <a:solidFill>
                  <a:schemeClr val="accent3"/>
                </a:solidFill>
              </a:rPr>
              <a:t>have to</a:t>
            </a:r>
            <a:r>
              <a:rPr lang="zh-CN" altLang="en-US" sz="2800">
                <a:solidFill>
                  <a:schemeClr val="accent3"/>
                </a:solidFill>
              </a:rPr>
              <a:t>强调客观需要，表示客观环境促使其不得不做某事。</a:t>
            </a:r>
            <a:endParaRPr lang="zh-CN" altLang="en-US" sz="2800">
              <a:solidFill>
                <a:schemeClr val="accent3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sz="2800"/>
              <a:t>must</a:t>
            </a:r>
            <a:r>
              <a:rPr lang="zh-CN" altLang="en-US" sz="2800"/>
              <a:t>没有过去或将来时态；</a:t>
            </a:r>
            <a:r>
              <a:rPr lang="en-US" altLang="zh-CN" sz="2800"/>
              <a:t>have to</a:t>
            </a:r>
            <a:r>
              <a:rPr lang="zh-CN" altLang="en-US" sz="2800"/>
              <a:t>有多种时态。</a:t>
            </a:r>
            <a:endParaRPr lang="zh-CN" altLang="en-US" sz="280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sz="2800"/>
              <a:t>must</a:t>
            </a:r>
            <a:r>
              <a:rPr lang="zh-CN" altLang="en-US" sz="2800"/>
              <a:t>没有单复数形式，</a:t>
            </a:r>
            <a:r>
              <a:rPr lang="en-US" altLang="zh-CN" sz="2800"/>
              <a:t>have to </a:t>
            </a:r>
            <a:r>
              <a:rPr lang="zh-CN" altLang="en-US" sz="2800"/>
              <a:t>有单复数形式。</a:t>
            </a:r>
            <a:endParaRPr lang="zh-CN" altLang="en-US" sz="280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sz="2800">
                <a:solidFill>
                  <a:schemeClr val="accent3"/>
                </a:solidFill>
              </a:rPr>
              <a:t>must not</a:t>
            </a:r>
            <a:r>
              <a:rPr lang="zh-CN" altLang="en-US" sz="2800">
                <a:solidFill>
                  <a:schemeClr val="accent3"/>
                </a:solidFill>
              </a:rPr>
              <a:t>（</a:t>
            </a:r>
            <a:r>
              <a:rPr lang="en-US" altLang="zh-CN" sz="2800">
                <a:solidFill>
                  <a:schemeClr val="accent3"/>
                </a:solidFill>
              </a:rPr>
              <a:t>mustn’t</a:t>
            </a:r>
            <a:r>
              <a:rPr lang="zh-CN" altLang="en-US" sz="2800">
                <a:solidFill>
                  <a:schemeClr val="accent3"/>
                </a:solidFill>
              </a:rPr>
              <a:t>）意为</a:t>
            </a:r>
            <a:r>
              <a:rPr lang="en-US" altLang="zh-CN" sz="2800">
                <a:solidFill>
                  <a:schemeClr val="accent3"/>
                </a:solidFill>
              </a:rPr>
              <a:t>“</a:t>
            </a:r>
            <a:r>
              <a:rPr lang="zh-CN" altLang="en-US" sz="2800">
                <a:solidFill>
                  <a:schemeClr val="accent3"/>
                </a:solidFill>
              </a:rPr>
              <a:t>不准、不允许、千万别</a:t>
            </a:r>
            <a:r>
              <a:rPr lang="en-US" altLang="zh-CN" sz="2800">
                <a:solidFill>
                  <a:schemeClr val="accent3"/>
                </a:solidFill>
              </a:rPr>
              <a:t>”</a:t>
            </a:r>
            <a:r>
              <a:rPr lang="zh-CN" altLang="en-US" sz="2800">
                <a:solidFill>
                  <a:schemeClr val="accent3"/>
                </a:solidFill>
              </a:rPr>
              <a:t>；</a:t>
            </a:r>
            <a:r>
              <a:rPr lang="en-US" altLang="zh-CN" sz="2800">
                <a:solidFill>
                  <a:schemeClr val="accent3"/>
                </a:solidFill>
              </a:rPr>
              <a:t>don’t have to</a:t>
            </a:r>
            <a:r>
              <a:rPr lang="zh-CN" altLang="en-US" sz="2800">
                <a:solidFill>
                  <a:schemeClr val="accent3"/>
                </a:solidFill>
              </a:rPr>
              <a:t>意为</a:t>
            </a:r>
            <a:r>
              <a:rPr lang="en-US" altLang="zh-CN" sz="2800">
                <a:solidFill>
                  <a:schemeClr val="accent3"/>
                </a:solidFill>
              </a:rPr>
              <a:t>“</a:t>
            </a:r>
            <a:r>
              <a:rPr lang="zh-CN" altLang="en-US" sz="2800">
                <a:solidFill>
                  <a:schemeClr val="accent3"/>
                </a:solidFill>
              </a:rPr>
              <a:t>不必，没必要</a:t>
            </a:r>
            <a:r>
              <a:rPr lang="en-US" altLang="zh-CN" sz="2800">
                <a:solidFill>
                  <a:schemeClr val="accent3"/>
                </a:solidFill>
              </a:rPr>
              <a:t>”</a:t>
            </a:r>
            <a:r>
              <a:rPr lang="zh-CN" altLang="en-US" sz="2800">
                <a:solidFill>
                  <a:schemeClr val="accent3"/>
                </a:solidFill>
              </a:rPr>
              <a:t>。</a:t>
            </a:r>
            <a:endParaRPr lang="zh-CN" altLang="en-US" sz="2800">
              <a:solidFill>
                <a:schemeClr val="accent3"/>
              </a:solidFill>
            </a:endParaRPr>
          </a:p>
          <a:p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94" name="矩形标注 22"/>
          <p:cNvSpPr/>
          <p:nvPr/>
        </p:nvSpPr>
        <p:spPr>
          <a:xfrm>
            <a:off x="190500" y="24680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should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5" name="圆角矩形 23"/>
          <p:cNvSpPr/>
          <p:nvPr/>
        </p:nvSpPr>
        <p:spPr>
          <a:xfrm>
            <a:off x="2381250" y="565150"/>
            <a:ext cx="8342630" cy="92075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用于表劝告、建议。 意为”应该、应当”。</a:t>
            </a:r>
            <a:r>
              <a:rPr lang="zh-CN" altLang="en-US" sz="2665" b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在疑问句中常用</a:t>
            </a:r>
            <a:r>
              <a:rPr lang="en-US" altLang="zh-CN" sz="2665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should</a:t>
            </a:r>
            <a:endParaRPr lang="en-US" altLang="zh-CN" sz="2665" b="1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6" name="左大括号 24"/>
          <p:cNvSpPr/>
          <p:nvPr/>
        </p:nvSpPr>
        <p:spPr>
          <a:xfrm>
            <a:off x="1619250" y="944245"/>
            <a:ext cx="666750" cy="4819015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7" name="圆角矩形 25"/>
          <p:cNvSpPr/>
          <p:nvPr/>
        </p:nvSpPr>
        <p:spPr>
          <a:xfrm>
            <a:off x="2381251" y="2542117"/>
            <a:ext cx="8269816" cy="14435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chemeClr val="accent3"/>
                </a:solidFill>
                <a:latin typeface="Times New Roman" panose="0202060305040502030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should have done 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本应该做某事可事实未做</a:t>
            </a:r>
            <a:endParaRPr lang="zh-CN" altLang="en-US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eaLnBrk="0">
              <a:buClrTx/>
              <a:buNone/>
            </a:pP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    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shouldn’t have done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本不该做某事可事实却做了</a:t>
            </a:r>
            <a:endParaRPr lang="zh-CN" altLang="en-US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eaLnBrk="0">
              <a:buClrTx/>
              <a:buNone/>
            </a:pP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    needn’t have done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本不必做某事可事实却做了</a:t>
            </a:r>
            <a:endParaRPr lang="zh-CN" altLang="en-US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8" name="TextBox 9"/>
          <p:cNvSpPr/>
          <p:nvPr/>
        </p:nvSpPr>
        <p:spPr>
          <a:xfrm>
            <a:off x="2381251" y="1517651"/>
            <a:ext cx="5985933" cy="993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Should I go home, please?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Yes, you should./No, you shoudn’t.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9" name="TextBox 9"/>
          <p:cNvSpPr/>
          <p:nvPr/>
        </p:nvSpPr>
        <p:spPr>
          <a:xfrm>
            <a:off x="2410884" y="4195233"/>
            <a:ext cx="9097433" cy="1718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①You should have invited me to the party yesterday. 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②You are right. I Should have thought of that.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③You shouldn’t have eaten all the cakes in one day.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32313539353337303b32313539353239353bcee5bdc7d0c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81360" y="28067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7" grpId="0" bldLvl="0" animBg="1"/>
      <p:bldP spid="2999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94" name="矩形标注 22"/>
          <p:cNvSpPr/>
          <p:nvPr/>
        </p:nvSpPr>
        <p:spPr>
          <a:xfrm>
            <a:off x="190500" y="24680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should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5" name="圆角矩形 23"/>
          <p:cNvSpPr/>
          <p:nvPr/>
        </p:nvSpPr>
        <p:spPr>
          <a:xfrm>
            <a:off x="2286001" y="2172336"/>
            <a:ext cx="7001933" cy="92074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用在某些由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that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引导的从句中，表示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竟然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，含有某种强烈的情感。</a:t>
            </a:r>
            <a:endParaRPr lang="zh-CN" altLang="en-US" sz="2400" b="1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6" name="左大括号 24"/>
          <p:cNvSpPr/>
          <p:nvPr/>
        </p:nvSpPr>
        <p:spPr>
          <a:xfrm>
            <a:off x="1619250" y="944245"/>
            <a:ext cx="666750" cy="4819015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8" name="TextBox 9"/>
          <p:cNvSpPr/>
          <p:nvPr/>
        </p:nvSpPr>
        <p:spPr>
          <a:xfrm>
            <a:off x="2286000" y="3349625"/>
            <a:ext cx="8500110" cy="542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You cannot imagine that he should become a soldier.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5" grpId="0" animBg="1"/>
      <p:bldP spid="2995" grpId="1" animBg="1"/>
      <p:bldP spid="2998" grpId="0"/>
      <p:bldP spid="2998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94" name="矩形标注 22"/>
          <p:cNvSpPr/>
          <p:nvPr/>
        </p:nvSpPr>
        <p:spPr>
          <a:xfrm>
            <a:off x="190500" y="24680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algn="ctr"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ought to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5" name="圆角矩形 23"/>
          <p:cNvSpPr/>
          <p:nvPr/>
        </p:nvSpPr>
        <p:spPr>
          <a:xfrm>
            <a:off x="2381250" y="408940"/>
            <a:ext cx="7002145" cy="110871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</a:t>
            </a: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意义同</a:t>
            </a:r>
            <a:r>
              <a:rPr lang="en-US" altLang="zh-CN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should</a:t>
            </a:r>
            <a:r>
              <a:rPr lang="zh-CN" altLang="en-US" sz="2665" b="1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。</a:t>
            </a:r>
            <a:r>
              <a:rPr lang="zh-CN" altLang="en-US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用于表劝告、建议。 意为”应该、应当”。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6" name="左大括号 24"/>
          <p:cNvSpPr/>
          <p:nvPr/>
        </p:nvSpPr>
        <p:spPr>
          <a:xfrm>
            <a:off x="1619250" y="944245"/>
            <a:ext cx="666750" cy="4819015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7" name="圆角矩形 25"/>
          <p:cNvSpPr/>
          <p:nvPr/>
        </p:nvSpPr>
        <p:spPr>
          <a:xfrm>
            <a:off x="2381251" y="2542117"/>
            <a:ext cx="8269816" cy="14435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66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6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</a:t>
            </a:r>
            <a:r>
              <a:rPr lang="en-US" altLang="zh-CN" sz="266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should)</a:t>
            </a:r>
            <a:endParaRPr lang="en-US" altLang="zh-CN" sz="266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eaLnBrk="0">
              <a:buClrTx/>
              <a:buNone/>
            </a:pP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   ought have done 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本应该做某事可事实未做</a:t>
            </a:r>
            <a:endParaRPr lang="zh-CN" altLang="en-US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eaLnBrk="0">
              <a:buClrTx/>
              <a:buNone/>
            </a:pP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     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oughtn’t have done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本不该做某事可事实却做了</a:t>
            </a:r>
            <a:endParaRPr lang="zh-CN" altLang="en-US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eaLnBrk="0">
              <a:buClrTx/>
              <a:buNone/>
            </a:pPr>
            <a:endParaRPr lang="en-US" altLang="zh-CN" sz="2665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8" name="TextBox 9"/>
          <p:cNvSpPr/>
          <p:nvPr/>
        </p:nvSpPr>
        <p:spPr>
          <a:xfrm>
            <a:off x="2381250" y="1517650"/>
            <a:ext cx="9565640" cy="542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The rain has stopped</a:t>
            </a:r>
            <a:r>
              <a:rPr lang="zh-CN" alt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 ought to be warmer.</a:t>
            </a:r>
            <a:endParaRPr lang="zh-CN" alt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9" name="TextBox 9"/>
          <p:cNvSpPr/>
          <p:nvPr/>
        </p:nvSpPr>
        <p:spPr>
          <a:xfrm>
            <a:off x="2410884" y="4195233"/>
            <a:ext cx="9097433" cy="1718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①You ought to have told him that the paint on that seat was wet. 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②You oughtn’t to have given him more help.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7" grpId="0" bldLvl="0" animBg="1"/>
      <p:bldP spid="2999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七角星 28"/>
          <p:cNvSpPr/>
          <p:nvPr/>
        </p:nvSpPr>
        <p:spPr>
          <a:xfrm>
            <a:off x="285751" y="3321051"/>
            <a:ext cx="1428749" cy="1246716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20" name="矩形标注 22"/>
          <p:cNvSpPr/>
          <p:nvPr/>
        </p:nvSpPr>
        <p:spPr>
          <a:xfrm>
            <a:off x="1179195" y="457200"/>
            <a:ext cx="6456680" cy="1143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defTabSz="914400">
              <a:buClrTx/>
              <a:buNone/>
            </a:pP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should </a:t>
            </a:r>
            <a:r>
              <a:rPr lang="zh-CN" altLang="en-US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37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ought to</a:t>
            </a:r>
            <a:endParaRPr lang="en-US" altLang="zh-CN" sz="373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420" y="1974215"/>
            <a:ext cx="9281160" cy="252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600"/>
              <a:t>should </a:t>
            </a:r>
            <a:r>
              <a:rPr lang="zh-CN" altLang="en-US" sz="3600"/>
              <a:t>语气较轻，</a:t>
            </a:r>
            <a:r>
              <a:rPr lang="en-US" altLang="zh-CN" sz="3600"/>
              <a:t>ought to</a:t>
            </a:r>
            <a:r>
              <a:rPr lang="zh-CN" altLang="en-US" sz="3600"/>
              <a:t>语气较重。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200"/>
              <a:t>2. ought to</a:t>
            </a:r>
            <a:r>
              <a:rPr lang="zh-CN" altLang="en-US" sz="3200"/>
              <a:t>适用于所有人称和时态，</a:t>
            </a:r>
            <a:r>
              <a:rPr lang="en-US" altLang="zh-CN" sz="3200">
                <a:solidFill>
                  <a:srgbClr val="FF0000"/>
                </a:solidFill>
              </a:rPr>
              <a:t>to</a:t>
            </a:r>
            <a:r>
              <a:rPr lang="zh-CN" altLang="en-US" sz="3200">
                <a:solidFill>
                  <a:srgbClr val="FF0000"/>
                </a:solidFill>
              </a:rPr>
              <a:t>后面应跟动词原形</a:t>
            </a:r>
            <a:r>
              <a:rPr lang="zh-CN" altLang="en-US" sz="3200"/>
              <a:t>，其否定式是：</a:t>
            </a:r>
            <a:r>
              <a:rPr lang="en-US" altLang="zh-CN" sz="3200"/>
              <a:t>ought </a:t>
            </a:r>
            <a:r>
              <a:rPr lang="en-US" altLang="zh-CN" sz="3200">
                <a:solidFill>
                  <a:srgbClr val="FF0000"/>
                </a:solidFill>
              </a:rPr>
              <a:t>not</a:t>
            </a:r>
            <a:r>
              <a:rPr lang="en-US" altLang="zh-CN" sz="3200"/>
              <a:t> to</a:t>
            </a:r>
            <a:r>
              <a:rPr lang="zh-CN" altLang="en-US" sz="3200"/>
              <a:t>，缩写为</a:t>
            </a:r>
            <a:r>
              <a:rPr lang="en-US" altLang="zh-CN" sz="3200"/>
              <a:t>oughtn’t to.</a:t>
            </a:r>
            <a:endParaRPr lang="zh-CN" altLang="en-US" sz="32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Rectangle 2"/>
          <p:cNvSpPr/>
          <p:nvPr/>
        </p:nvSpPr>
        <p:spPr>
          <a:xfrm>
            <a:off x="571500" y="1478915"/>
            <a:ext cx="10852151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1.You can’t imagine that a well-behaved gentleman _____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be so rude to a lady.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A. can          B. should            C. may         D. must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 ---- When can I come for the photos? I need them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     tomorrow afternoon.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---- They _____ be ready by 12:00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A. can         B. should    	C. might 	D. need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003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04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05" name="太阳形 4"/>
          <p:cNvSpPr/>
          <p:nvPr/>
        </p:nvSpPr>
        <p:spPr>
          <a:xfrm>
            <a:off x="3073400" y="30183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06" name="太阳形 1"/>
          <p:cNvSpPr/>
          <p:nvPr/>
        </p:nvSpPr>
        <p:spPr>
          <a:xfrm>
            <a:off x="3071284" y="5833533"/>
            <a:ext cx="577849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5" grpId="0" bldLvl="0" animBg="1"/>
      <p:bldP spid="3006" grpId="1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94" name="矩形标注 22"/>
          <p:cNvSpPr/>
          <p:nvPr/>
        </p:nvSpPr>
        <p:spPr>
          <a:xfrm>
            <a:off x="190500" y="24680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algn="ctr"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dare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5" name="圆角矩形 23"/>
          <p:cNvSpPr/>
          <p:nvPr/>
        </p:nvSpPr>
        <p:spPr>
          <a:xfrm>
            <a:off x="2381250" y="408940"/>
            <a:ext cx="8369300" cy="110871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作情态动词</a:t>
            </a:r>
            <a:r>
              <a:rPr lang="zh-CN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+V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原形，常用于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否定、疑问、条件句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中，表示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敢于、胆敢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。否定式：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dare+not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daren’t</a:t>
            </a:r>
            <a:endParaRPr lang="en-US" altLang="zh-CN" sz="266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6" name="左大括号 24"/>
          <p:cNvSpPr/>
          <p:nvPr/>
        </p:nvSpPr>
        <p:spPr>
          <a:xfrm>
            <a:off x="1619250" y="944245"/>
            <a:ext cx="666750" cy="4819015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F8CBAD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7" name="圆角矩形 25"/>
          <p:cNvSpPr/>
          <p:nvPr/>
        </p:nvSpPr>
        <p:spPr>
          <a:xfrm>
            <a:off x="2381250" y="2541905"/>
            <a:ext cx="8369300" cy="203835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作行为动词，</a:t>
            </a:r>
            <a:r>
              <a:rPr lang="zh-CN" altLang="en-US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常用作及物动词，表示</a:t>
            </a:r>
            <a:r>
              <a:rPr lang="en-US" altLang="zh-CN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敢于，激</a:t>
            </a:r>
            <a:r>
              <a:rPr lang="en-US" altLang="zh-CN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zh-CN" altLang="en-US" sz="2665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其否定式：</a:t>
            </a: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don’t/ doesn’t/didn’t +dare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一般疑问句用</a:t>
            </a: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do/does/did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提问；</a:t>
            </a:r>
            <a:endParaRPr lang="zh-CN" altLang="en-US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dare to do sth. 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敢做某事</a:t>
            </a:r>
            <a:endParaRPr lang="zh-CN" altLang="en-US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dare sb. to do sth. 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激某人做某事</a:t>
            </a:r>
            <a:endParaRPr lang="zh-CN" altLang="en-US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8" name="TextBox 9"/>
          <p:cNvSpPr/>
          <p:nvPr/>
        </p:nvSpPr>
        <p:spPr>
          <a:xfrm>
            <a:off x="2381250" y="1517650"/>
            <a:ext cx="9565640" cy="993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They dare not ask for more money.</a:t>
            </a:r>
            <a:endParaRPr 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How dare you do such a thing.</a:t>
            </a:r>
            <a:endParaRPr 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9" name="TextBox 9"/>
          <p:cNvSpPr/>
          <p:nvPr/>
        </p:nvSpPr>
        <p:spPr>
          <a:xfrm>
            <a:off x="2381039" y="4530513"/>
            <a:ext cx="9097433" cy="1176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①He didn’t dare to say what he tought. 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②I dare him to say something he should keep secret.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32313539353337303b32313539353239353bcee5bdc7d0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204216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7" grpId="0" bldLvl="0" animBg="1"/>
      <p:bldP spid="299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2.1 </a:t>
            </a:r>
            <a:r>
              <a:rPr lang="zh-CN" altLang="en-US" sz="3600" b="1" dirty="0">
                <a:solidFill>
                  <a:schemeClr val="accent1"/>
                </a:solidFill>
              </a:rPr>
              <a:t>动词的基本形式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七角星 28"/>
          <p:cNvSpPr/>
          <p:nvPr/>
        </p:nvSpPr>
        <p:spPr>
          <a:xfrm>
            <a:off x="190500" y="2755900"/>
            <a:ext cx="1428751" cy="1333500"/>
          </a:xfrm>
          <a:noFill/>
          <a:ln w="9525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994" name="矩形标注 22"/>
          <p:cNvSpPr/>
          <p:nvPr/>
        </p:nvSpPr>
        <p:spPr>
          <a:xfrm>
            <a:off x="190500" y="2468033"/>
            <a:ext cx="1428751" cy="1524000"/>
          </a:xfrm>
          <a:prstGeom prst="wedgeRectCallout">
            <a:avLst>
              <a:gd name="adj1" fmla="val -22912"/>
              <a:gd name="adj2" fmla="val 50032"/>
            </a:avLst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 anchorCtr="0"/>
          <a:lstStyle/>
          <a:p>
            <a:pPr algn="ctr" defTabSz="914400"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need</a:t>
            </a:r>
            <a:endParaRPr lang="en-US" altLang="zh-CN" sz="2665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5" name="圆角矩形 23"/>
          <p:cNvSpPr/>
          <p:nvPr/>
        </p:nvSpPr>
        <p:spPr>
          <a:xfrm>
            <a:off x="2472055" y="0"/>
            <a:ext cx="8369300" cy="152527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作情态动词</a:t>
            </a:r>
            <a:r>
              <a:rPr lang="zh-CN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+V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原形，常用于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否定、疑问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中，表示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需要</a:t>
            </a:r>
            <a:r>
              <a:rPr lang="en-US" altLang="zh-CN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66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。否定式：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need+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not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needn’t</a:t>
            </a:r>
            <a:r>
              <a:rPr lang="zh-CN" altLang="en-US" sz="266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zh-CN" altLang="en-US" sz="266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>
              <a:lnSpc>
                <a:spcPct val="120000"/>
              </a:lnSpc>
              <a:buClrTx/>
              <a:buNone/>
            </a:pPr>
            <a:r>
              <a:rPr lang="en-US" altLang="zh-CN" sz="266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needn’t have done “</a:t>
            </a:r>
            <a:r>
              <a:rPr lang="zh-CN" altLang="en-US" sz="266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过去本不必做，却做了</a:t>
            </a:r>
            <a:r>
              <a:rPr lang="en-US" altLang="zh-CN" sz="266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en-US" altLang="zh-CN" sz="2665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6" name="左大括号 24"/>
          <p:cNvSpPr/>
          <p:nvPr/>
        </p:nvSpPr>
        <p:spPr>
          <a:xfrm>
            <a:off x="1619250" y="944245"/>
            <a:ext cx="666750" cy="4819015"/>
          </a:xfrm>
          <a:prstGeom prst="leftBrace">
            <a:avLst>
              <a:gd name="adj1" fmla="val 25318"/>
              <a:gd name="adj2" fmla="val 51241"/>
            </a:avLst>
          </a:prstGeom>
          <a:noFill/>
          <a:ln w="28575" cap="flat" cmpd="sng">
            <a:solidFill>
              <a:srgbClr val="9DC3E6"/>
            </a:solidFill>
            <a:prstDash val="dash"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defTabSz="914400">
              <a:buClrTx/>
              <a:buNone/>
            </a:pPr>
            <a:endParaRPr lang="zh-CN" altLang="en-US" sz="2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97" name="圆角矩形 25"/>
          <p:cNvSpPr/>
          <p:nvPr/>
        </p:nvSpPr>
        <p:spPr>
          <a:xfrm>
            <a:off x="2381250" y="2867660"/>
            <a:ext cx="8369300" cy="203835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240000" bIns="192000" anchor="ctr" anchorCtr="1"/>
          <a:lstStyle/>
          <a:p>
            <a:pPr defTabSz="914400" eaLnBrk="0">
              <a:buClrTx/>
              <a:buNone/>
            </a:pPr>
            <a:r>
              <a:rPr lang="en-US" altLang="zh-CN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665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作行为动词，</a:t>
            </a:r>
            <a:r>
              <a:rPr lang="zh-CN" altLang="en-US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en-US" altLang="zh-CN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需要，有必要</a:t>
            </a:r>
            <a:r>
              <a:rPr lang="en-US" altLang="zh-CN" sz="266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endParaRPr lang="en-US" altLang="zh-CN" sz="2665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宾语；也可构成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need to do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其否定式：</a:t>
            </a: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don’t/ doesn’t/didn’t +need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defTabSz="914400" eaLnBrk="0">
              <a:buClr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一般疑问句用</a:t>
            </a:r>
            <a:r>
              <a:rPr lang="en-US" altLang="zh-CN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do/does/did</a:t>
            </a:r>
            <a:r>
              <a:rPr lang="zh-CN" altLang="en-US" sz="24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提问；</a:t>
            </a:r>
            <a:endParaRPr lang="zh-CN" altLang="en-US" sz="24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98" name="TextBox 9"/>
          <p:cNvSpPr/>
          <p:nvPr/>
        </p:nvSpPr>
        <p:spPr>
          <a:xfrm>
            <a:off x="2381250" y="1689100"/>
            <a:ext cx="9565640" cy="993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need be no hurry, need they?</a:t>
            </a:r>
            <a:endParaRPr 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You needn’t go there if you don’t want to.</a:t>
            </a:r>
            <a:endParaRPr lang="en-US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9" name="TextBox 9"/>
          <p:cNvSpPr/>
          <p:nvPr/>
        </p:nvSpPr>
        <p:spPr>
          <a:xfrm>
            <a:off x="2381039" y="4831503"/>
            <a:ext cx="9097433" cy="1176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微软雅黑" panose="020B0503020204020204" pitchFamily="34" charset="-122"/>
              </a:rPr>
              <a:t>①Plants need light in order to survive.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华文新魏" panose="0201080004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93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②They need to get the contract. </a:t>
            </a:r>
            <a:endParaRPr lang="en-US" altLang="zh-CN" sz="29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32313539353337303b32313539353239353bcee5bdc7d0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204216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7" grpId="0" bldLvl="0" animBg="1"/>
      <p:bldP spid="2999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419860" y="2299335"/>
            <a:ext cx="4676775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cf20e580f8290d5b4e1c8ce3650ffb1a_1-924-jpg_6_0_______-642-0-0-6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0"/>
            <a:ext cx="8341360" cy="67868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873298" y="2299335"/>
            <a:ext cx="23183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P121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872494" y="1456987"/>
            <a:ext cx="8926668" cy="394436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 flipH="1">
            <a:off x="794796" y="1963684"/>
            <a:ext cx="564741" cy="564743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 flipH="1">
            <a:off x="779917" y="1257738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 flipH="1">
            <a:off x="2628271" y="848224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9779884" y="5474515"/>
            <a:ext cx="275560" cy="27556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flipH="1">
            <a:off x="10990107" y="4774717"/>
            <a:ext cx="211885" cy="211885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/>
          <p:cNvSpPr/>
          <p:nvPr>
            <p:custDataLst>
              <p:tags r:id="rId7"/>
            </p:custDataLst>
          </p:nvPr>
        </p:nvSpPr>
        <p:spPr bwMode="auto">
          <a:xfrm>
            <a:off x="1234042" y="887351"/>
            <a:ext cx="1610404" cy="145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8"/>
            </p:custDataLst>
          </p:nvPr>
        </p:nvSpPr>
        <p:spPr bwMode="auto">
          <a:xfrm>
            <a:off x="10144789" y="4858176"/>
            <a:ext cx="942857" cy="85009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03867" y="3078827"/>
            <a:ext cx="7439232" cy="699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2.6 </a:t>
            </a:r>
            <a:r>
              <a:rPr lang="zh-CN" altLang="en-US" sz="3600" b="1" dirty="0">
                <a:solidFill>
                  <a:schemeClr val="accent1"/>
                </a:solidFill>
              </a:rPr>
              <a:t>重点动词及词组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84" name="组合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210" y="335916"/>
            <a:ext cx="4135967" cy="41359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5" name="矩形 20"/>
          <p:cNvSpPr/>
          <p:nvPr/>
        </p:nvSpPr>
        <p:spPr>
          <a:xfrm>
            <a:off x="1004570" y="1769110"/>
            <a:ext cx="2333625" cy="114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algn="ctr" defTabSz="933450">
              <a:buClrTx/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动词的用法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流程图: 可选过程 4"/>
          <p:cNvSpPr/>
          <p:nvPr/>
        </p:nvSpPr>
        <p:spPr>
          <a:xfrm>
            <a:off x="745067" y="364067"/>
            <a:ext cx="2508251" cy="1369484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1" name="流程图: 可选过程 1"/>
          <p:cNvSpPr/>
          <p:nvPr/>
        </p:nvSpPr>
        <p:spPr>
          <a:xfrm>
            <a:off x="4343400" y="342900"/>
            <a:ext cx="2506133" cy="13673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reach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2" name="流程图: 可选过程 2"/>
          <p:cNvSpPr/>
          <p:nvPr/>
        </p:nvSpPr>
        <p:spPr>
          <a:xfrm>
            <a:off x="8227484" y="342900"/>
            <a:ext cx="2508249" cy="13673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arrive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3" name="文本框 3"/>
          <p:cNvSpPr/>
          <p:nvPr/>
        </p:nvSpPr>
        <p:spPr>
          <a:xfrm>
            <a:off x="1703917" y="2110317"/>
            <a:ext cx="8985249" cy="16446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①单独的</a:t>
            </a:r>
            <a:r>
              <a:rPr lang="en-US" altLang="zh-CN" sz="21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是没有表示“到达”之意的，它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必须和</a:t>
            </a:r>
            <a:r>
              <a:rPr lang="en-US" altLang="zh-CN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连用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才能表示到达。     </a:t>
            </a:r>
            <a:endParaRPr lang="zh-CN" altLang="en-US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How can I get to the hospital?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②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接表地点的副词则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to”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省去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          </a:t>
            </a:r>
            <a:endParaRPr lang="zh-CN" altLang="en-US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I got home at five o’clock in the afternoon.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I didn’t get here until twelve thirty.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44" name="文本框 5"/>
          <p:cNvSpPr/>
          <p:nvPr/>
        </p:nvSpPr>
        <p:spPr>
          <a:xfrm>
            <a:off x="1830917" y="3903133"/>
            <a:ext cx="8530167" cy="8883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135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reach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及物动词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，后面直接接表地点的名词或副词，不需加任何介词。</a:t>
            </a:r>
            <a:endParaRPr lang="zh-CN" altLang="en-US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They reached Hangzhou yesterday.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When did you reach home?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45" name="文本框 6"/>
          <p:cNvSpPr/>
          <p:nvPr/>
        </p:nvSpPr>
        <p:spPr>
          <a:xfrm>
            <a:off x="1830917" y="5067300"/>
            <a:ext cx="9734549" cy="1315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altLang="zh-CN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arrive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zh-CN" altLang="en-US" sz="21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不及物动词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，它后接地点名词须加介词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.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大地方用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,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小地方用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there ,here 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等地点副词是不用介词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</a:t>
            </a:r>
            <a:r>
              <a:rPr lang="zh-CN" altLang="en-US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 arrived at the company three hours ago.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13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Tom arrived home at three.</a:t>
            </a:r>
            <a:endParaRPr lang="en-US" altLang="zh-CN" sz="2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46" name="椭圆 7"/>
          <p:cNvSpPr/>
          <p:nvPr/>
        </p:nvSpPr>
        <p:spPr>
          <a:xfrm>
            <a:off x="747184" y="1877484"/>
            <a:ext cx="916516" cy="916516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7" name="椭圆 11"/>
          <p:cNvSpPr/>
          <p:nvPr/>
        </p:nvSpPr>
        <p:spPr>
          <a:xfrm>
            <a:off x="711200" y="4885267"/>
            <a:ext cx="916517" cy="916517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1"/>
          <p:cNvSpPr/>
          <p:nvPr/>
        </p:nvSpPr>
        <p:spPr>
          <a:xfrm>
            <a:off x="711200" y="3448262"/>
            <a:ext cx="916517" cy="916517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3" grpId="0"/>
      <p:bldP spid="3043" grpId="1"/>
      <p:bldP spid="3044" grpId="0"/>
      <p:bldP spid="3044" grpId="1"/>
      <p:bldP spid="3045" grpId="0"/>
      <p:bldP spid="3045" grpId="1"/>
      <p:bldP spid="3046" grpId="0" animBg="1"/>
      <p:bldP spid="3046" grpId="1" animBg="1"/>
      <p:bldP spid="3047" grpId="0" animBg="1"/>
      <p:bldP spid="3047" grpId="1" animBg="1"/>
      <p:bldP spid="2" grpId="0" animBg="1"/>
      <p:bldP spid="2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Rectangle 2"/>
          <p:cNvSpPr/>
          <p:nvPr/>
        </p:nvSpPr>
        <p:spPr>
          <a:xfrm>
            <a:off x="571500" y="1429068"/>
            <a:ext cx="11501967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1.When he arrived _____ the station, the train had left.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 to     B  in    C at     D  /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2.Please tell me when the bus__________.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 arrives    B arrives at  C reaches   D reaches in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3.With the help of the Internet, news can ___ every corner of  the world. 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A  go     B get   C arrive   D reach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4. Jane ________ the USA a few days ago.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  arrived     B arrived in   C reached to  D arrived to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5.Jim and Kate are ________ at their hometown tomorrow.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65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A  getting to     B getting    C reaching   D arriving</a:t>
            </a:r>
            <a:endParaRPr lang="en-US" altLang="zh-CN" sz="26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051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52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53" name="太阳形 4"/>
          <p:cNvSpPr/>
          <p:nvPr/>
        </p:nvSpPr>
        <p:spPr>
          <a:xfrm>
            <a:off x="3071284" y="1968500"/>
            <a:ext cx="577849" cy="577851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4" name="太阳形 1"/>
          <p:cNvSpPr/>
          <p:nvPr/>
        </p:nvSpPr>
        <p:spPr>
          <a:xfrm>
            <a:off x="927100" y="2961217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5" name="太阳形 2"/>
          <p:cNvSpPr/>
          <p:nvPr/>
        </p:nvSpPr>
        <p:spPr>
          <a:xfrm>
            <a:off x="4542367" y="3901017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6" name="太阳形 3"/>
          <p:cNvSpPr/>
          <p:nvPr/>
        </p:nvSpPr>
        <p:spPr>
          <a:xfrm>
            <a:off x="2791884" y="4881033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57" name="太阳形 6"/>
          <p:cNvSpPr/>
          <p:nvPr/>
        </p:nvSpPr>
        <p:spPr>
          <a:xfrm>
            <a:off x="6722533" y="5884333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3" grpId="0" bldLvl="0" animBg="1"/>
      <p:bldP spid="3054" grpId="1" bldLvl="0" animBg="1"/>
      <p:bldP spid="3055" grpId="2" bldLvl="0" animBg="1"/>
      <p:bldP spid="3056" grpId="3" bldLvl="0" animBg="1"/>
      <p:bldP spid="3057" grpId="4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流程图: 可选过程 4"/>
          <p:cNvSpPr/>
          <p:nvPr/>
        </p:nvSpPr>
        <p:spPr>
          <a:xfrm>
            <a:off x="2698751" y="463551"/>
            <a:ext cx="2508249" cy="16806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lend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借出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1" name="流程图: 可选过程 2"/>
          <p:cNvSpPr/>
          <p:nvPr/>
        </p:nvSpPr>
        <p:spPr>
          <a:xfrm>
            <a:off x="6671733" y="459317"/>
            <a:ext cx="3270251" cy="16848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borrow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借进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66" name="图片 12" descr="u=2651637428,2693585655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044" y="3042497"/>
            <a:ext cx="3979333" cy="29104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67" name="文本框 13"/>
          <p:cNvSpPr/>
          <p:nvPr/>
        </p:nvSpPr>
        <p:spPr>
          <a:xfrm>
            <a:off x="8680027" y="3834131"/>
            <a:ext cx="2439670" cy="98488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Can I borrow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100 yuan?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068" name="文本框 14"/>
          <p:cNvSpPr/>
          <p:nvPr/>
        </p:nvSpPr>
        <p:spPr>
          <a:xfrm>
            <a:off x="1572260" y="3834131"/>
            <a:ext cx="2644140" cy="98488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I can lend you 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100 yuan.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7" grpId="0"/>
      <p:bldP spid="3067" grpId="1"/>
      <p:bldP spid="3068" grpId="0"/>
      <p:bldP spid="3068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流程图: 可选过程 4"/>
          <p:cNvSpPr/>
          <p:nvPr/>
        </p:nvSpPr>
        <p:spPr>
          <a:xfrm>
            <a:off x="1071033" y="463551"/>
            <a:ext cx="2508251" cy="1680633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lend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借出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" name="流程图: 可选过程 2"/>
          <p:cNvSpPr/>
          <p:nvPr/>
        </p:nvSpPr>
        <p:spPr>
          <a:xfrm>
            <a:off x="6769100" y="364067"/>
            <a:ext cx="3268133" cy="16848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borrow</a:t>
            </a:r>
            <a:r>
              <a:rPr lang="zh-CN" altLang="en-US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借进</a:t>
            </a:r>
            <a:endParaRPr lang="zh-CN" altLang="en-US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" name="内容占位符 12290"/>
          <p:cNvSpPr/>
          <p:nvPr/>
        </p:nvSpPr>
        <p:spPr>
          <a:xfrm>
            <a:off x="6718300" y="2292351"/>
            <a:ext cx="5378451" cy="3333749"/>
          </a:xfrm>
          <a:prstGeom prst="rect">
            <a:avLst/>
          </a:prstGeom>
          <a:noFill/>
          <a:ln w="3810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ClrTx/>
              <a:buNone/>
            </a:pPr>
            <a:r>
              <a:rPr lang="zh-CN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★</a:t>
            </a:r>
            <a:r>
              <a:rPr lang="en-US" altLang="zh-CN" sz="37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borrow</a:t>
            </a:r>
            <a:endParaRPr lang="en-US" altLang="zh-CN" sz="37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用法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: </a:t>
            </a:r>
            <a:r>
              <a:rPr lang="en-US" altLang="zh-CN" sz="3200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borrow sth </a:t>
            </a:r>
            <a:r>
              <a:rPr lang="en-US" altLang="zh-CN" sz="32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</a:rPr>
              <a:t>from</a:t>
            </a:r>
            <a:r>
              <a:rPr lang="en-US" altLang="zh-CN" sz="3200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sb</a:t>
            </a:r>
            <a:endParaRPr lang="en-US" altLang="zh-CN" sz="3200" u="sng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◆I borrowed a book from Mary yesterday.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4" name="内容占位符 12292"/>
          <p:cNvSpPr/>
          <p:nvPr/>
        </p:nvSpPr>
        <p:spPr>
          <a:xfrm>
            <a:off x="785284" y="2266951"/>
            <a:ext cx="5598583" cy="4019549"/>
          </a:xfrm>
          <a:prstGeom prst="rect">
            <a:avLst/>
          </a:prstGeom>
          <a:noFill/>
          <a:ln w="57150" cap="flat" cmpd="sng">
            <a:solidFill>
              <a:srgbClr val="26AADB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ClrTx/>
              <a:buNone/>
            </a:pPr>
            <a:r>
              <a:rPr lang="zh-CN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★</a:t>
            </a:r>
            <a:r>
              <a:rPr lang="en-US" altLang="zh-CN" sz="37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lend (lent, lent</a:t>
            </a:r>
            <a:r>
              <a:rPr lang="zh-CN" altLang="en-US" sz="3735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）</a:t>
            </a:r>
            <a:endParaRPr lang="zh-CN" altLang="en-US" sz="3735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zh-CN" altLang="en-US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用法：</a:t>
            </a:r>
            <a:r>
              <a:rPr lang="en-US" altLang="zh-CN" sz="3200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lend sth to sb</a:t>
            </a:r>
            <a:endParaRPr lang="en-US" altLang="zh-CN" sz="3200" u="sng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         </a:t>
            </a:r>
            <a:r>
              <a:rPr lang="en-US" altLang="zh-CN" sz="3200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lend sb sth</a:t>
            </a:r>
            <a:r>
              <a:rPr lang="en-US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可接双宾语</a:t>
            </a:r>
            <a:r>
              <a:rPr lang="en-US" altLang="zh-CN" sz="3200" u="sng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endParaRPr lang="en-US" altLang="zh-CN" sz="3200" u="sng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◆Mary lent 20yuan to me yesterday.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◆ Mary lent me 20yuan yesterday.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Tx/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bldLvl="0" animBg="1"/>
      <p:bldP spid="3073" grpId="1" animBg="1"/>
      <p:bldP spid="3074" grpId="0" bldLvl="0" animBg="1"/>
      <p:bldP spid="3074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/>
          <p:nvPr/>
        </p:nvSpPr>
        <p:spPr>
          <a:xfrm>
            <a:off x="571500" y="1454468"/>
            <a:ext cx="11501967" cy="49650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1.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Can I ___  your book?     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—Sure,here you are.  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—How long may I   ___it?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A.lend/lend    B.borrow/keep      C.lend/keep     D.borrow/lend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2.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Could you ___ me your dictionary? I want to find the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meaning of this new word.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A. keep          B. lent           C. borrow            D. lend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3.</a:t>
            </a: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 I can ___ you my dictionary, but you can ____ it for only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 week.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A. borrow; borrow    B. lend; borrow  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      C. borrow; keep       D. lend; keep </a:t>
            </a:r>
            <a:endParaRPr lang="en-US" altLang="zh-CN" sz="3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078" name="TextBox 4"/>
          <p:cNvSpPr/>
          <p:nvPr/>
        </p:nvSpPr>
        <p:spPr>
          <a:xfrm>
            <a:off x="1998133" y="175684"/>
            <a:ext cx="2724151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defTabSz="914400">
              <a:buClrTx/>
              <a:buNone/>
            </a:pPr>
            <a:r>
              <a:rPr lang="en-US" altLang="zh-CN" sz="4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9" name="图片 8" descr="书本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1" y="325967"/>
            <a:ext cx="751416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太阳形 4"/>
          <p:cNvSpPr/>
          <p:nvPr/>
        </p:nvSpPr>
        <p:spPr>
          <a:xfrm>
            <a:off x="7852833" y="4072467"/>
            <a:ext cx="575733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1" name="太阳形 1"/>
          <p:cNvSpPr/>
          <p:nvPr/>
        </p:nvSpPr>
        <p:spPr>
          <a:xfrm>
            <a:off x="3424767" y="2747433"/>
            <a:ext cx="577851" cy="575733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2" name="太阳形 2"/>
          <p:cNvSpPr/>
          <p:nvPr/>
        </p:nvSpPr>
        <p:spPr>
          <a:xfrm>
            <a:off x="4362451" y="5856817"/>
            <a:ext cx="575733" cy="577849"/>
          </a:xfrm>
          <a:prstGeom prst="sun">
            <a:avLst>
              <a:gd name="adj" fmla="val 25000"/>
            </a:avLst>
          </a:prstGeom>
          <a:solidFill>
            <a:srgbClr val="26AADB"/>
          </a:solidFill>
          <a:ln w="25400">
            <a:noFill/>
          </a:ln>
        </p:spPr>
        <p:txBody>
          <a:bodyPr anchor="ctr" anchorCtr="0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ldLvl="0" animBg="1"/>
      <p:bldP spid="3081" grpId="1" bldLvl="0" animBg="1"/>
      <p:bldP spid="3082" grpId="2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流程图: 可选过程 4"/>
          <p:cNvSpPr/>
          <p:nvPr/>
        </p:nvSpPr>
        <p:spPr>
          <a:xfrm>
            <a:off x="745067" y="508000"/>
            <a:ext cx="1515533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流程图: 可选过程 1"/>
          <p:cNvSpPr/>
          <p:nvPr/>
        </p:nvSpPr>
        <p:spPr>
          <a:xfrm>
            <a:off x="3185584" y="508000"/>
            <a:ext cx="2142067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流程图: 可选过程 2"/>
          <p:cNvSpPr/>
          <p:nvPr/>
        </p:nvSpPr>
        <p:spPr>
          <a:xfrm>
            <a:off x="6242051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椭圆 7"/>
          <p:cNvSpPr/>
          <p:nvPr/>
        </p:nvSpPr>
        <p:spPr>
          <a:xfrm>
            <a:off x="747184" y="1877484"/>
            <a:ext cx="916516" cy="916516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9" name="流程图: 可选过程 12"/>
          <p:cNvSpPr/>
          <p:nvPr/>
        </p:nvSpPr>
        <p:spPr>
          <a:xfrm>
            <a:off x="9141884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Rectangle 3"/>
          <p:cNvSpPr/>
          <p:nvPr/>
        </p:nvSpPr>
        <p:spPr>
          <a:xfrm>
            <a:off x="1803400" y="1989667"/>
            <a:ext cx="10388600" cy="2413000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>
              <a:spcBef>
                <a:spcPct val="20000"/>
              </a:spcBef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see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意为“看到;看见”，指有意无意地看到，强调看的结果，无进行时态。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look outside but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can’t see anything.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Look!Can you see a bird?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是及物动词，常与一些名词构成词组，如see a film(看电影), see a doctor(看医生)。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1" name="Rectangle 3"/>
          <p:cNvSpPr/>
          <p:nvPr/>
        </p:nvSpPr>
        <p:spPr>
          <a:xfrm>
            <a:off x="1782233" y="4226984"/>
            <a:ext cx="9975851" cy="2493433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 algn="just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意为“看”，表示有意识的看，不管结果如何，只强调看的动作。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是不及物动词，后面不能带宾语，如果跟宾语，要和at连用。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e.g.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please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at the blackboard.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常单独使用，以引起对方注意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Look! How happily they are playing！</a:t>
            </a:r>
            <a:endParaRPr lang="zh-CN" altLang="en-US" sz="24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椭圆 7"/>
          <p:cNvSpPr/>
          <p:nvPr/>
        </p:nvSpPr>
        <p:spPr>
          <a:xfrm>
            <a:off x="744644" y="4092999"/>
            <a:ext cx="916516" cy="916516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animBg="1"/>
      <p:bldP spid="2" grpId="0" animBg="1"/>
      <p:bldP spid="2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流程图: 可选过程 4"/>
          <p:cNvSpPr/>
          <p:nvPr/>
        </p:nvSpPr>
        <p:spPr>
          <a:xfrm>
            <a:off x="745067" y="508000"/>
            <a:ext cx="1515533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5" name="流程图: 可选过程 1"/>
          <p:cNvSpPr/>
          <p:nvPr/>
        </p:nvSpPr>
        <p:spPr>
          <a:xfrm>
            <a:off x="3185584" y="508000"/>
            <a:ext cx="2142067" cy="103716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6" name="流程图: 可选过程 2"/>
          <p:cNvSpPr/>
          <p:nvPr/>
        </p:nvSpPr>
        <p:spPr>
          <a:xfrm>
            <a:off x="6242051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7" name="椭圆 7"/>
          <p:cNvSpPr/>
          <p:nvPr/>
        </p:nvSpPr>
        <p:spPr>
          <a:xfrm>
            <a:off x="747184" y="1877484"/>
            <a:ext cx="916516" cy="916516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8" name="流程图: 可选过程 12"/>
          <p:cNvSpPr/>
          <p:nvPr/>
        </p:nvSpPr>
        <p:spPr>
          <a:xfrm>
            <a:off x="9141884" y="508000"/>
            <a:ext cx="2423583" cy="1005417"/>
          </a:xfrm>
          <a:prstGeom prst="flowChartAlternateProcess">
            <a:avLst/>
          </a:prstGeom>
          <a:solidFill>
            <a:srgbClr val="26AADB"/>
          </a:solidFill>
          <a:ln w="28575">
            <a:noFill/>
          </a:ln>
        </p:spPr>
        <p:txBody>
          <a:bodyPr anchor="ctr" anchorCtr="0"/>
          <a:lstStyle/>
          <a:p>
            <a:pPr algn="ctr"/>
            <a:r>
              <a:rPr lang="en-US" altLang="zh-CN" sz="533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en-US" altLang="zh-CN" sz="533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9" name="Rectangle 3"/>
          <p:cNvSpPr/>
          <p:nvPr/>
        </p:nvSpPr>
        <p:spPr>
          <a:xfrm>
            <a:off x="1661584" y="2070100"/>
            <a:ext cx="10972800" cy="2063751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watch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意思是“看”、“观看”、“注视”，指全神贯注地看。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看戏、电视、比赛、实验、表演等一般用</a:t>
            </a:r>
            <a:r>
              <a:rPr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watch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特别留意、感兴趣的看运动着的东西，强调带有欣赏性的看。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例如：He watches TV only on Saturday evening ．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0" name="Rectangle 3"/>
          <p:cNvSpPr/>
          <p:nvPr/>
        </p:nvSpPr>
        <p:spPr>
          <a:xfrm>
            <a:off x="1849967" y="4474633"/>
            <a:ext cx="10972800" cy="2065867"/>
          </a:xfrm>
          <a:prstGeom prst="rect">
            <a:avLst/>
          </a:prstGeom>
          <a:noFill/>
          <a:ln w="9525">
            <a:noFill/>
          </a:ln>
        </p:spPr>
        <p:txBody>
          <a:bodyPr wrap="square" lIns="121920" tIns="60960" rIns="121920" bIns="60960" anchor="t" anchorCtr="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read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指“看”时实指“阅读”，常用于看书、看报等。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例如：I like reading at home.我喜欢在家看书。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看书read a book，看报纸read a newspaper，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看杂志read a magazine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7"/>
          <p:cNvSpPr/>
          <p:nvPr/>
        </p:nvSpPr>
        <p:spPr>
          <a:xfrm>
            <a:off x="744644" y="4133639"/>
            <a:ext cx="916516" cy="916516"/>
          </a:xfrm>
          <a:prstGeom prst="ellipse">
            <a:avLst/>
          </a:prstGeom>
          <a:solidFill>
            <a:srgbClr val="26AADB"/>
          </a:solidFill>
          <a:ln w="25400">
            <a:noFill/>
          </a:ln>
          <a:effectLst>
            <a:outerShdw dist="254000" dir="8100000" algn="tr" rotWithShape="0">
              <a:srgbClr val="000000">
                <a:alpha val="50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CN" sz="4265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42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0427"/>
</p:tagLst>
</file>

<file path=ppt/tags/tag13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0427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83_1"/>
  <p:tag name="KSO_WM_TEMPLATE_CATEGORY" val="custom"/>
  <p:tag name="KSO_WM_TEMPLATE_INDEX" val="20180427"/>
  <p:tag name="KSO_WM_TEMPLATE_SUBCATEGORY" val="combine"/>
  <p:tag name="KSO_WM_TEMPLATE_THUMBS_INDEX" val="1、4、5、6、12、13、17、23、26、28、29"/>
  <p:tag name="KSO_WM_TEMPLATE_MASTER_TYPE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27_1*a*1"/>
  <p:tag name="KSO_WM_UNIT_PRESET_TEXT" val="水彩粉末简约工作报告通用"/>
  <p:tag name="KSO_WM_UNIT_ISNUMDGMTITLE" val="0"/>
  <p:tag name="KSO_WM_UNIT_NOCLEAR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b"/>
  <p:tag name="KSO_WM_UNIT_INDEX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UNIT_ID" val="custom20180427_1*b*1"/>
  <p:tag name="KSO_WM_UNIT_ISNUMDGMTITLE" val="0"/>
  <p:tag name="KSO_WM_UNIT_NOCLEAR" val="0"/>
  <p:tag name="KSO_WM_UNIT_DIAGRAM_ISNUMVISUAL" val="0"/>
  <p:tag name="KSO_WM_UNIT_DIAGRAM_ISREFERUNIT" val="0"/>
</p:tagLst>
</file>

<file path=ppt/tags/tag138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583_1"/>
  <p:tag name="KSO_WM_TEMPLATE_CATEGORY" val="custom"/>
  <p:tag name="KSO_WM_TEMPLATE_INDEX" val="20180427"/>
  <p:tag name="KSO_WM_SLIDE_ID" val="custom20180427_1"/>
  <p:tag name="KSO_WM_SLIDE_INDEX" val="1"/>
  <p:tag name="KSO_WM_TEMPLATE_SUBCATEGORY" val="0"/>
  <p:tag name="KSO_WM_TEMPLATE_THUMBS_INDEX" val="1、4、5、6、12、13、17、23、26、28、29、"/>
  <p:tag name="KSO_WM_TEMPLATE_MASTER_TYPE" val="1"/>
  <p:tag name="KSO_WM_TEMPLATE_COLOR_TYPE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l_h_i"/>
  <p:tag name="KSO_WM_UNIT_INDEX" val="1_1_1"/>
  <p:tag name="KSO_WM_UNIT_LAYERLEVEL" val="1_1_1"/>
  <p:tag name="KSO_WM_DIAGRAM_GROUP_CODE" val="l1-1"/>
  <p:tag name="KSO_WM_UNIT_ID" val="custom20180427_7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HIGHLIGHT" val="0"/>
  <p:tag name="KSO_WM_UNIT_COMPATIBLE" val="0"/>
  <p:tag name="KSO_WM_UNIT_TYPE" val="l_h_i"/>
  <p:tag name="KSO_WM_UNIT_INDEX" val="1_1_2"/>
  <p:tag name="KSO_WM_UNIT_LAYERLEVEL" val="1_1_1"/>
  <p:tag name="KSO_WM_DIAGRAM_GROUP_CODE" val="l1-1"/>
  <p:tag name="KSO_WM_UNIT_ID" val="custom20180427_7*l_h_i*1_1_2"/>
  <p:tag name="KSO_WM_UNIT_DIAGRAM_ISNUMVISUAL" val="0"/>
  <p:tag name="KSO_WM_UNIT_DIAGRAM_ISREFERUNIT" val="0"/>
  <p:tag name="KSO_WM_UNIT_SUBTYPE" val="d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l_h_a"/>
  <p:tag name="KSO_WM_UNIT_INDEX" val="1_1_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1"/>
  <p:tag name="KSO_WM_DIAGRAM_GROUP_CODE" val="l1-1"/>
  <p:tag name="KSO_WM_UNIT_ID" val="custom20180427_7*l_h_a*1_1_1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l_h_i"/>
  <p:tag name="KSO_WM_UNIT_INDEX" val="1_2_1"/>
  <p:tag name="KSO_WM_UNIT_LAYERLEVEL" val="1_1_1"/>
  <p:tag name="KSO_WM_DIAGRAM_GROUP_CODE" val="l1-1"/>
  <p:tag name="KSO_WM_UNIT_ID" val="custom20180427_7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HIGHLIGHT" val="0"/>
  <p:tag name="KSO_WM_UNIT_COMPATIBLE" val="0"/>
  <p:tag name="KSO_WM_UNIT_TYPE" val="l_h_i"/>
  <p:tag name="KSO_WM_UNIT_INDEX" val="1_2_2"/>
  <p:tag name="KSO_WM_UNIT_LAYERLEVEL" val="1_1_1"/>
  <p:tag name="KSO_WM_DIAGRAM_GROUP_CODE" val="l1-1"/>
  <p:tag name="KSO_WM_UNIT_ID" val="custom20180427_7*l_h_i*1_2_2"/>
  <p:tag name="KSO_WM_UNIT_DIAGRAM_ISNUMVISUAL" val="0"/>
  <p:tag name="KSO_WM_UNIT_DIAGRAM_ISREFERUNIT" val="0"/>
  <p:tag name="KSO_WM_UNIT_SUBTYPE" val="d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l_h_a"/>
  <p:tag name="KSO_WM_UNIT_INDEX" val="1_2_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1"/>
  <p:tag name="KSO_WM_DIAGRAM_GROUP_CODE" val="l1-1"/>
  <p:tag name="KSO_WM_UNIT_ID" val="custom20180427_7*l_h_a*1_2_1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DIAGRAM_GROUP_CODE" val="l1-1"/>
  <p:tag name="KSO_WM_UNIT_ID" val="custom20180427_7*a*1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COMBINE_RELATE_SLIDE_ID" val="diagram20170902_2"/>
  <p:tag name="KSO_WM_TEMPLATE_CATEGORY" val="custom"/>
  <p:tag name="KSO_WM_TEMPLATE_INDEX" val="20180427"/>
  <p:tag name="KSO_WM_SLIDE_ID" val="custom20180427_7"/>
  <p:tag name="KSO_WM_SLIDE_INDEX" val="7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ID" val="custom20180427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27_12*e*1"/>
  <p:tag name="KSO_WM_TEMPLATE_CATEGORY" val="custom"/>
  <p:tag name="KSO_WM_TEMPLATE_INDEX" val="20180427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83_6"/>
  <p:tag name="KSO_WM_TEMPLATE_CATEGORY" val="custom"/>
  <p:tag name="KSO_WM_TEMPLATE_INDEX" val="20180427"/>
  <p:tag name="KSO_WM_SLIDE_ID" val="custom20180427_12"/>
  <p:tag name="KSO_WM_SLIDE_INDEX" val="12"/>
  <p:tag name="KSO_WM_TEMPLATE_SUBCATEGORY" val="0"/>
  <p:tag name="KSO_WM_TEMPLATE_MASTER_TYPE" val="1"/>
  <p:tag name="KSO_WM_TEMPLATE_COLOR_TYP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427_2*a*1"/>
  <p:tag name="KSO_WM_UNIT_ISNUMDGMTITLE" val="0"/>
  <p:tag name="KSO_WM_UNIT_NOCLEAR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583_2"/>
  <p:tag name="KSO_WM_TEMPLATE_CATEGORY" val="custom"/>
  <p:tag name="KSO_WM_TEMPLATE_INDEX" val="20180427"/>
  <p:tag name="KSO_WM_SLIDE_ID" val="custom20180427_2"/>
  <p:tag name="KSO_WM_SLIDE_INDEX" val="2"/>
  <p:tag name="KSO_WM_TEMPLATE_SUBCATEGORY" val="0"/>
  <p:tag name="KSO_WM_TEMPLATE_MASTER_TYPE" val="1"/>
  <p:tag name="KSO_WM_TEMPLATE_COLOR_TYPE" val="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ID" val="custom20180427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27_12*e*1"/>
  <p:tag name="KSO_WM_TEMPLATE_CATEGORY" val="custom"/>
  <p:tag name="KSO_WM_TEMPLATE_INDEX" val="20180427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83_6"/>
  <p:tag name="KSO_WM_TEMPLATE_CATEGORY" val="custom"/>
  <p:tag name="KSO_WM_TEMPLATE_INDEX" val="20180427"/>
  <p:tag name="KSO_WM_SLIDE_ID" val="custom20180427_12"/>
  <p:tag name="KSO_WM_SLIDE_INDEX" val="12"/>
  <p:tag name="KSO_WM_TEMPLATE_SUBCATEGORY" val="0"/>
  <p:tag name="KSO_WM_TEMPLATE_MASTER_TYPE" val="1"/>
  <p:tag name="KSO_WM_TEMPLATE_COLOR_TYPE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64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65.xml><?xml version="1.0" encoding="utf-8"?>
<p:tagLst xmlns:p="http://schemas.openxmlformats.org/presentationml/2006/main">
  <p:tag name="KSO_WM_UNIT_TABLE_BEAUTIFY" val="smartTable{ccbc7cdd-5456-4a1f-be54-678a9b28dcc2}"/>
  <p:tag name="TABLE_EMPHASIZE_COLOR" val="240117"/>
  <p:tag name="TABLE_SKINIDX" val="2"/>
  <p:tag name="TABLE_COLORIDX" val="2"/>
  <p:tag name="TABLE_COLOR_RGB" val="0x000000*0xFFFFFF*0x212121*0xFFFFFF*0x03A9F5*0x00BCD5*0x009788*0x4CB050*0x8CC34B*0xCDDC39"/>
  <p:tag name="TABLE_ENDDRAG_ORIGIN_RECT" val="862*371"/>
  <p:tag name="TABLE_ENDDRAG_RECT" val="66*129*862*371"/>
</p:tagLst>
</file>

<file path=ppt/tags/tag166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0"/>
  <p:tag name="KSO_WM_TAG_VERSION" val="1.0"/>
  <p:tag name="KSO_WM_COMBINE_RELATE_SLIDE_ID" val="background20177583_8"/>
  <p:tag name="KSO_WM_TEMPLATE_CATEGORY" val="custom"/>
  <p:tag name="KSO_WM_TEMPLATE_INDEX" val="20180427"/>
  <p:tag name="KSO_WM_SLIDE_ID" val="custom20180427_26"/>
  <p:tag name="KSO_WM_SLIDE_INDEX" val="26"/>
  <p:tag name="KSO_WM_TEMPLATE_SUBCATEGORY" val="0"/>
  <p:tag name="KSO_WM_TEMPLATE_MASTER_TYPE" val="1"/>
  <p:tag name="KSO_WM_TEMPLATE_COLOR_TYPE" val="0"/>
</p:tagLst>
</file>

<file path=ppt/tags/tag167.xml><?xml version="1.0" encoding="utf-8"?>
<p:tagLst xmlns:p="http://schemas.openxmlformats.org/presentationml/2006/main">
  <p:tag name="KSO_WM_UNIT_TABLE_BEAUTIFY" val="smartTable{ccbc7cdd-5456-4a1f-be54-678a9b28dcc2}"/>
  <p:tag name="TABLE_EMPHASIZE_COLOR" val="240117"/>
  <p:tag name="TABLE_SKINIDX" val="2"/>
  <p:tag name="TABLE_COLORIDX" val="2"/>
  <p:tag name="TABLE_COLOR_RGB" val="0x000000*0xFFFFFF*0x212121*0xFFFFFF*0x03A9F5*0x00BCD5*0x009788*0x4CB050*0x8CC34B*0xCDDC39"/>
  <p:tag name="TABLE_ENDDRAG_ORIGIN_RECT" val="862*371"/>
  <p:tag name="TABLE_ENDDRAG_RECT" val="66*129*862*371"/>
</p:tagLst>
</file>

<file path=ppt/tags/tag168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0"/>
  <p:tag name="KSO_WM_TAG_VERSION" val="1.0"/>
  <p:tag name="KSO_WM_COMBINE_RELATE_SLIDE_ID" val="background20177583_8"/>
  <p:tag name="KSO_WM_TEMPLATE_CATEGORY" val="custom"/>
  <p:tag name="KSO_WM_TEMPLATE_INDEX" val="20180427"/>
  <p:tag name="KSO_WM_SLIDE_ID" val="custom20180427_26"/>
  <p:tag name="KSO_WM_SLIDE_INDEX" val="26"/>
  <p:tag name="KSO_WM_TEMPLATE_SUBCATEGORY" val="0"/>
  <p:tag name="KSO_WM_TEMPLATE_MASTER_TYPE" val="1"/>
  <p:tag name="KSO_WM_TEMPLATE_COLOR_TYPE" val="0"/>
</p:tagLst>
</file>

<file path=ppt/tags/tag169.xml><?xml version="1.0" encoding="utf-8"?>
<p:tagLst xmlns:p="http://schemas.openxmlformats.org/presentationml/2006/main">
  <p:tag name="KSO_WM_UNIT_TABLE_BEAUTIFY" val="smartTable{ccbc7cdd-5456-4a1f-be54-678a9b28dcc2}"/>
  <p:tag name="TABLE_EMPHASIZE_COLOR" val="240117"/>
  <p:tag name="TABLE_SKINIDX" val="2"/>
  <p:tag name="TABLE_COLORIDX" val="2"/>
  <p:tag name="TABLE_COLOR_RGB" val="0x000000*0xFFFFFF*0x212121*0xFFFFFF*0x03A9F5*0x00BCD5*0x009788*0x4CB050*0x8CC34B*0xCDDC39"/>
  <p:tag name="TABLE_ENDDRAG_ORIGIN_RECT" val="862*371"/>
  <p:tag name="TABLE_ENDDRAG_RECT" val="66*129*862*37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0"/>
  <p:tag name="KSO_WM_TAG_VERSION" val="1.0"/>
  <p:tag name="KSO_WM_COMBINE_RELATE_SLIDE_ID" val="background20177583_8"/>
  <p:tag name="KSO_WM_TEMPLATE_CATEGORY" val="custom"/>
  <p:tag name="KSO_WM_TEMPLATE_INDEX" val="20180427"/>
  <p:tag name="KSO_WM_SLIDE_ID" val="custom20180427_26"/>
  <p:tag name="KSO_WM_SLIDE_INDEX" val="26"/>
  <p:tag name="KSO_WM_TEMPLATE_SUBCATEGORY" val="0"/>
  <p:tag name="KSO_WM_TEMPLATE_MASTER_TYPE" val="1"/>
  <p:tag name="KSO_WM_TEMPLATE_COLOR_TYPE" val="0"/>
</p:tagLst>
</file>

<file path=ppt/tags/tag171.xml><?xml version="1.0" encoding="utf-8"?>
<p:tagLst xmlns:p="http://schemas.openxmlformats.org/presentationml/2006/main">
  <p:tag name="KSO_WM_UNIT_TABLE_BEAUTIFY" val="smartTable{2d994cbd-43c2-424f-9dcc-608302fa713b}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TAG_VERSION" val="1.0"/>
  <p:tag name="KSO_WM_TEMPLATE_CATEGORY" val="custom"/>
  <p:tag name="KSO_WM_TEMPLATE_INDEX" val="20180427"/>
  <p:tag name="KSO_WM_UNIT_LAYERLEVEL" val="1"/>
  <p:tag name="KSO_WM_UNIT_VALUE" val="240"/>
  <p:tag name="KSO_WM_UNIT_HIGHLIGHT" val="0"/>
  <p:tag name="KSO_WM_UNIT_COMPATIBLE" val="0"/>
  <p:tag name="KSO_WM_UNIT_PRESET_TEXT_INDEX" val="5"/>
  <p:tag name="KSO_WM_UNIT_PRESET_TEXT_LEN" val="232"/>
  <p:tag name="KSO_WM_UNIT_ID" val="custom20180427_28*f*1"/>
  <p:tag name="KSO_WM_UNIT_SUBTYPE" val="a"/>
  <p:tag name="KSO_WM_UNIT_NOCLEAR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TAG_VERSION" val="1.0"/>
  <p:tag name="KSO_WM_TEMPLATE_CATEGORY" val="custom"/>
  <p:tag name="KSO_WM_TEMPLATE_INDEX" val="20180427"/>
  <p:tag name="KSO_WM_UNIT_LAYERLEVEL" val="1"/>
  <p:tag name="KSO_WM_UNIT_VALUE" val="240"/>
  <p:tag name="KSO_WM_UNIT_HIGHLIGHT" val="0"/>
  <p:tag name="KSO_WM_UNIT_COMPATIBLE" val="0"/>
  <p:tag name="KSO_WM_UNIT_PRESET_TEXT_INDEX" val="5"/>
  <p:tag name="KSO_WM_UNIT_PRESET_TEXT_LEN" val="232"/>
  <p:tag name="KSO_WM_UNIT_ID" val="custom20180427_28*f*1"/>
  <p:tag name="KSO_WM_UNIT_SUBTYPE" val="a"/>
  <p:tag name="KSO_WM_UNIT_NOCLEAR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92.xml><?xml version="1.0" encoding="utf-8"?>
<p:tagLst xmlns:p="http://schemas.openxmlformats.org/presentationml/2006/main">
  <p:tag name="KSO_WM_TAG_VERSION" val="1.0"/>
  <p:tag name="KSO_WM_TEMPLATE_CATEGORY" val="custom"/>
  <p:tag name="KSO_WM_TEMPLATE_INDEX" val="20180427"/>
  <p:tag name="KSO_WM_UNIT_LAYERLEVEL" val="1"/>
  <p:tag name="KSO_WM_UNIT_VALUE" val="240"/>
  <p:tag name="KSO_WM_UNIT_HIGHLIGHT" val="0"/>
  <p:tag name="KSO_WM_UNIT_COMPATIBLE" val="0"/>
  <p:tag name="KSO_WM_UNIT_PRESET_TEXT_INDEX" val="5"/>
  <p:tag name="KSO_WM_UNIT_PRESET_TEXT_LEN" val="232"/>
  <p:tag name="KSO_WM_UNIT_ID" val="custom20180427_28*f*1"/>
  <p:tag name="KSO_WM_UNIT_SUBTYPE" val="a"/>
  <p:tag name="KSO_WM_UNIT_NOCLEAR" val="0"/>
  <p:tag name="KSO_WM_UNIT_DIAGRAM_ISNUMVISUAL" val="0"/>
  <p:tag name="KSO_WM_UNIT_DIAGRAM_ISREFERUNIT" val="0"/>
</p:tagLst>
</file>

<file path=ppt/tags/tag193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196.xml><?xml version="1.0" encoding="utf-8"?>
<p:tagLst xmlns:p="http://schemas.openxmlformats.org/presentationml/2006/main">
  <p:tag name="KSO_WM_TAG_VERSION" val="1.0"/>
  <p:tag name="KSO_WM_TEMPLATE_CATEGORY" val="custom"/>
  <p:tag name="KSO_WM_TEMPLATE_INDEX" val="20180427"/>
  <p:tag name="KSO_WM_UNIT_LAYERLEVEL" val="1"/>
  <p:tag name="KSO_WM_UNIT_VALUE" val="240"/>
  <p:tag name="KSO_WM_UNIT_HIGHLIGHT" val="0"/>
  <p:tag name="KSO_WM_UNIT_COMPATIBLE" val="0"/>
  <p:tag name="KSO_WM_UNIT_PRESET_TEXT_INDEX" val="5"/>
  <p:tag name="KSO_WM_UNIT_PRESET_TEXT_LEN" val="232"/>
  <p:tag name="KSO_WM_UNIT_ID" val="custom20180427_28*f*1"/>
  <p:tag name="KSO_WM_UNIT_SUBTYPE" val="a"/>
  <p:tag name="KSO_WM_UNIT_NOCLEAR" val="0"/>
  <p:tag name="KSO_WM_UNIT_DIAGRAM_ISNUMVISUAL" val="0"/>
  <p:tag name="KSO_WM_UNIT_DIAGRAM_ISREFERUNIT" val="0"/>
</p:tagLst>
</file>

<file path=ppt/tags/tag197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207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208.xml><?xml version="1.0" encoding="utf-8"?>
<p:tagLst xmlns:p="http://schemas.openxmlformats.org/presentationml/2006/main">
  <p:tag name="KSO_WM_UNIT_TABLE_BEAUTIFY" val="smartTable{c5b6db60-e51c-40a6-9da6-b4bc88bde393}"/>
  <p:tag name="TABLE_ENDDRAG_ORIGIN_RECT" val="926*467"/>
  <p:tag name="TABLE_ENDDRAG_RECT" val="17*72*926*467"/>
  <p:tag name="TABLE_RECT" val="17*72.05*926*395.9"/>
  <p:tag name="TABLE_EMPHASIZE_COLOR" val="6579300"/>
  <p:tag name="TABLE_ONEKEY_SKIN_IDX" val="0"/>
  <p:tag name="TABLE_SKINIDX" val="-1"/>
  <p:tag name="TABLE_COLORIDX" val="l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218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18042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180427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2"/>
  <p:tag name="KSO_WM_TEMPLATE_CATEGORY" val="custom"/>
  <p:tag name="KSO_WM_TEMPLATE_INDEX" val="2018042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3"/>
  <p:tag name="KSO_WM_TEMPLATE_CATEGORY" val="custom"/>
  <p:tag name="KSO_WM_TEMPLATE_INDEX" val="20180427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4"/>
  <p:tag name="KSO_WM_TEMPLATE_CATEGORY" val="custom"/>
  <p:tag name="KSO_WM_TEMPLATE_INDEX" val="20180427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5"/>
  <p:tag name="KSO_WM_TEMPLATE_CATEGORY" val="custom"/>
  <p:tag name="KSO_WM_TEMPLATE_INDEX" val="20180427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6"/>
  <p:tag name="KSO_WM_TEMPLATE_CATEGORY" val="custom"/>
  <p:tag name="KSO_WM_TEMPLATE_INDEX" val="20180427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7"/>
  <p:tag name="KSO_WM_TEMPLATE_CATEGORY" val="custom"/>
  <p:tag name="KSO_WM_TEMPLATE_INDEX" val="2018042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8"/>
  <p:tag name="KSO_WM_TEMPLATE_CATEGORY" val="custom"/>
  <p:tag name="KSO_WM_TEMPLATE_INDEX" val="20180427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427_28*i*9"/>
  <p:tag name="KSO_WM_TEMPLATE_CATEGORY" val="custom"/>
  <p:tag name="KSO_WM_TEMPLATE_INDEX" val="20180427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ID" val="custom20180427_28*a*1"/>
  <p:tag name="KSO_WM_UNIT_ISNUMDGMTITLE" val="0"/>
  <p:tag name="KSO_WM_UNIT_NOCLEAR" val="0"/>
  <p:tag name="KSO_WM_UNIT_DIAGRAM_ISNUMVISUAL" val="0"/>
  <p:tag name="KSO_WM_UNIT_DIAGRAM_ISREFERUNIT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AG_VERSION" val="1.0"/>
  <p:tag name="KSO_WM_SLIDE_ITEM_CNT" val="0"/>
  <p:tag name="KSO_WM_SLIDE_LAYOUT" val="a_b_f"/>
  <p:tag name="KSO_WM_SLIDE_LAYOUT_CNT" val="1_1_1"/>
  <p:tag name="KSO_WM_SLIDE_TYPE" val="text"/>
  <p:tag name="KSO_WM_BEAUTIFY_FLAG" val="#wm#"/>
  <p:tag name="KSO_WM_SLIDE_POSITION" val="59*15"/>
  <p:tag name="KSO_WM_SLIDE_SIZE" val="820*505"/>
  <p:tag name="KSO_WM_COMBINE_RELATE_SLIDE_ID" val="background20177583_10"/>
  <p:tag name="KSO_WM_TEMPLATE_CATEGORY" val="custom"/>
  <p:tag name="KSO_WM_TEMPLATE_INDEX" val="20180427"/>
  <p:tag name="KSO_WM_SLIDE_ID" val="custom20180427_28"/>
  <p:tag name="KSO_WM_SLIDE_INDEX" val="28"/>
  <p:tag name="KSO_WM_TEMPLATE_SUBCATEGORY" val="0"/>
  <p:tag name="KSO_WM_TEMPLATE_MASTER_TYPE" val="1"/>
  <p:tag name="KSO_WM_TEMPLATE_COLOR_TYPE" val="0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ID" val="custom20180427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242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427_12*e*1"/>
  <p:tag name="KSO_WM_TEMPLATE_CATEGORY" val="custom"/>
  <p:tag name="KSO_WM_TEMPLATE_INDEX" val="20180427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83_6"/>
  <p:tag name="KSO_WM_TEMPLATE_CATEGORY" val="custom"/>
  <p:tag name="KSO_WM_TEMPLATE_INDEX" val="20180427"/>
  <p:tag name="KSO_WM_SLIDE_ID" val="custom20180427_12"/>
  <p:tag name="KSO_WM_SLIDE_INDEX" val="12"/>
  <p:tag name="KSO_WM_TEMPLATE_SUBCATEGORY" val="0"/>
  <p:tag name="KSO_WM_TEMPLATE_MASTER_TYPE" val="1"/>
  <p:tag name="KSO_WM_TEMPLATE_COLOR_TYPE" val="0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427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ID" val="custom20180427_29*a*1"/>
  <p:tag name="KSO_WM_UNIT_PRESET_TEXT" val="谢谢您的观看"/>
  <p:tag name="KSO_WM_UNIT_ISNUMDGMTITLE" val="0"/>
  <p:tag name="KSO_WM_UNIT_NOCLEAR" val="0"/>
  <p:tag name="KSO_WM_UNIT_DIAGRAM_ISNUMVISUAL" val="0"/>
  <p:tag name="KSO_WM_UNIT_DIAGRAM_ISREFERUNIT" val="0"/>
</p:tagLst>
</file>

<file path=ppt/tags/tag245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83_11"/>
  <p:tag name="KSO_WM_TEMPLATE_CATEGORY" val="custom"/>
  <p:tag name="KSO_WM_TEMPLATE_INDEX" val="20180427"/>
  <p:tag name="KSO_WM_SLIDE_ID" val="custom20180427_29"/>
  <p:tag name="KSO_WM_SLIDE_INDEX" val="29"/>
  <p:tag name="KSO_WM_TEMPLATE_SUBCATEGORY" val="0"/>
  <p:tag name="KSO_WM_TEMPLATE_MASTER_TYPE" val="1"/>
  <p:tag name="KSO_WM_TEMPLATE_COLOR_TYPE" val="0"/>
</p:tagLst>
</file>

<file path=ppt/tags/tag246.xml><?xml version="1.0" encoding="utf-8"?>
<p:tagLst xmlns:p="http://schemas.openxmlformats.org/presentationml/2006/main">
  <p:tag name="COMMONDATA" val="eyJoZGlkIjoiNzU3Zjg5NDA1MmYxZmI0NDc2ZGFjYTBjOTk4Yzk3OTY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0180427">
      <a:dk1>
        <a:srgbClr val="000000"/>
      </a:dk1>
      <a:lt1>
        <a:srgbClr val="FFFFFF"/>
      </a:lt1>
      <a:dk2>
        <a:srgbClr val="F7F7F7"/>
      </a:dk2>
      <a:lt2>
        <a:srgbClr val="FFFFFF"/>
      </a:lt2>
      <a:accent1>
        <a:srgbClr val="5B9BD5"/>
      </a:accent1>
      <a:accent2>
        <a:srgbClr val="ED7D31"/>
      </a:accent2>
      <a:accent3>
        <a:srgbClr val="DC3602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29606</Words>
  <Application>WPS 演示</Application>
  <PresentationFormat>自定义</PresentationFormat>
  <Paragraphs>1919</Paragraphs>
  <Slides>116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38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新宋体</vt:lpstr>
      <vt:lpstr>Arial</vt:lpstr>
      <vt:lpstr>Verdana</vt:lpstr>
      <vt:lpstr>华文彩云</vt:lpstr>
      <vt:lpstr>PMingLiU</vt:lpstr>
      <vt:lpstr>Comic Sans MS</vt:lpstr>
      <vt:lpstr>华康少女文字W5</vt:lpstr>
      <vt:lpstr>Times New Roman</vt:lpstr>
      <vt:lpstr>华文中宋</vt:lpstr>
      <vt:lpstr>华文新魏</vt:lpstr>
      <vt:lpstr>楷体</vt:lpstr>
      <vt:lpstr>Wingdings 2</vt:lpstr>
      <vt:lpstr>Office 主题</vt:lpstr>
      <vt:lpstr>1_Office 主题</vt:lpstr>
      <vt:lpstr>大学英语 Lesson 7 动词</vt:lpstr>
      <vt:lpstr>PowerPoint 演示文稿</vt:lpstr>
      <vt:lpstr>PowerPoint 演示文稿</vt:lpstr>
      <vt:lpstr>PowerPoint 演示文稿</vt:lpstr>
      <vt:lpstr>动词的种类</vt:lpstr>
      <vt:lpstr>一、动词的种类</vt:lpstr>
      <vt:lpstr>动词的用法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动词的五种形式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关注P126-131动词搭配，你会成为得分小可爱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大学英语 Lesson 7 动词</dc:title>
  <dc:creator/>
  <cp:lastModifiedBy>gbyc</cp:lastModifiedBy>
  <cp:revision>65</cp:revision>
  <dcterms:created xsi:type="dcterms:W3CDTF">2022-05-13T09:35:00Z</dcterms:created>
  <dcterms:modified xsi:type="dcterms:W3CDTF">2022-05-13T16:12:21Z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A4FDE02D461E4622974DA221C1D4F297</vt:lpwstr>
  </property>
  <property fmtid="{D5CDD505-2E9C-101B-9397-08002B2CF9AE}" pid="3" name="KSOProductBuildVer">
    <vt:lpwstr>2052-11.1.0.11636</vt:lpwstr>
  </property>
</Properties>
</file>