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60" r:id="rId3"/>
    <p:sldId id="262" r:id="rId4"/>
    <p:sldId id="336" r:id="rId5"/>
    <p:sldId id="519" r:id="rId6"/>
    <p:sldId id="518" r:id="rId7"/>
    <p:sldId id="309" r:id="rId8"/>
    <p:sldId id="435" r:id="rId9"/>
    <p:sldId id="521" r:id="rId10"/>
    <p:sldId id="522" r:id="rId11"/>
    <p:sldId id="523" r:id="rId12"/>
    <p:sldId id="524" r:id="rId13"/>
    <p:sldId id="525" r:id="rId14"/>
    <p:sldId id="527" r:id="rId15"/>
    <p:sldId id="528" r:id="rId16"/>
    <p:sldId id="529" r:id="rId17"/>
    <p:sldId id="530" r:id="rId18"/>
    <p:sldId id="531" r:id="rId19"/>
    <p:sldId id="532" r:id="rId20"/>
    <p:sldId id="533" r:id="rId21"/>
    <p:sldId id="534" r:id="rId22"/>
    <p:sldId id="526"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5" r:id="rId43"/>
    <p:sldId id="554"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85" r:id="rId74"/>
    <p:sldId id="586" r:id="rId75"/>
    <p:sldId id="587" r:id="rId76"/>
    <p:sldId id="588" r:id="rId77"/>
    <p:sldId id="589" r:id="rId78"/>
    <p:sldId id="590" r:id="rId79"/>
    <p:sldId id="591" r:id="rId80"/>
    <p:sldId id="592" r:id="rId81"/>
    <p:sldId id="611" r:id="rId82"/>
    <p:sldId id="593" r:id="rId83"/>
    <p:sldId id="594" r:id="rId84"/>
    <p:sldId id="595" r:id="rId85"/>
    <p:sldId id="596" r:id="rId86"/>
    <p:sldId id="597" r:id="rId87"/>
    <p:sldId id="598" r:id="rId88"/>
    <p:sldId id="599" r:id="rId89"/>
    <p:sldId id="600" r:id="rId90"/>
    <p:sldId id="601" r:id="rId91"/>
    <p:sldId id="602" r:id="rId92"/>
    <p:sldId id="604" r:id="rId93"/>
    <p:sldId id="606" r:id="rId94"/>
    <p:sldId id="603" r:id="rId95"/>
    <p:sldId id="605" r:id="rId96"/>
    <p:sldId id="607" r:id="rId97"/>
    <p:sldId id="608" r:id="rId98"/>
    <p:sldId id="609" r:id="rId99"/>
    <p:sldId id="431" r:id="rId100"/>
    <p:sldId id="610" r:id="rId101"/>
    <p:sldId id="434" r:id="rId102"/>
    <p:sldId id="283" r:id="rId103"/>
  </p:sldIdLst>
  <p:sldSz cx="12192000" cy="6858000"/>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4" autoAdjust="0"/>
    <p:restoredTop sz="99058" autoAdjust="0"/>
  </p:normalViewPr>
  <p:slideViewPr>
    <p:cSldViewPr snapToGrid="0">
      <p:cViewPr varScale="1">
        <p:scale>
          <a:sx n="116" d="100"/>
          <a:sy n="116" d="100"/>
        </p:scale>
        <p:origin x="18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AC99C-9F4D-4454-873B-8A409E25F323}" type="datetimeFigureOut">
              <a:rPr lang="zh-CN" altLang="en-US" smtClean="0"/>
              <a:t>2022/7/27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2B24D-93BA-448E-971B-AD14329CD856}" type="slidenum">
              <a:rPr lang="zh-CN" altLang="en-US" smtClean="0"/>
              <a:t>‹#›</a:t>
            </a:fld>
            <a:endParaRPr lang="zh-CN" altLang="en-US"/>
          </a:p>
        </p:txBody>
      </p:sp>
    </p:spTree>
    <p:extLst>
      <p:ext uri="{BB962C8B-B14F-4D97-AF65-F5344CB8AC3E}">
        <p14:creationId xmlns:p14="http://schemas.microsoft.com/office/powerpoint/2010/main" val="416453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1440539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2022/7/27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extLst>
      <p:ext uri="{BB962C8B-B14F-4D97-AF65-F5344CB8AC3E}">
        <p14:creationId xmlns:p14="http://schemas.microsoft.com/office/powerpoint/2010/main" val="22592387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2022/7/27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7.jpeg"/></Relationships>
</file>

<file path=ppt/slides/_rels/slide10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7.jpeg"/></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7.jpeg"/></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9.jpeg"/><Relationship Id="rId4" Type="http://schemas.openxmlformats.org/officeDocument/2006/relationships/image" Target="../media/image7.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smtClean="0">
                <a:latin typeface="方正细倩简体"/>
                <a:ea typeface="方正细倩简体"/>
                <a:cs typeface="方正细倩简体"/>
              </a:rPr>
              <a:t>第</a:t>
            </a:r>
            <a:r>
              <a:rPr lang="en-US" altLang="zh-CN" b="1" dirty="0" smtClean="0">
                <a:latin typeface="方正细倩简体"/>
                <a:ea typeface="方正细倩简体"/>
                <a:cs typeface="方正细倩简体"/>
              </a:rPr>
              <a:t>3</a:t>
            </a:r>
            <a:r>
              <a:rPr lang="zh-CN" altLang="en-US" b="1" dirty="0" smtClean="0">
                <a:latin typeface="方正细倩简体"/>
                <a:ea typeface="方正细倩简体"/>
                <a:cs typeface="方正细倩简体"/>
              </a:rPr>
              <a:t>章 数据通信基础</a:t>
            </a:r>
            <a:endParaRPr lang="zh-CN" altLang="zh-CN" b="1" dirty="0"/>
          </a:p>
        </p:txBody>
      </p:sp>
      <p:sp>
        <p:nvSpPr>
          <p:cNvPr id="11" name="矩形 10"/>
          <p:cNvSpPr/>
          <p:nvPr/>
        </p:nvSpPr>
        <p:spPr>
          <a:xfrm>
            <a:off x="4414157" y="5109434"/>
            <a:ext cx="2099377" cy="1338828"/>
          </a:xfrm>
          <a:prstGeom prst="rect">
            <a:avLst/>
          </a:prstGeom>
        </p:spPr>
        <p:txBody>
          <a:bodyPr wrap="square">
            <a:spAutoFit/>
          </a:bodyPr>
          <a:lstStyle/>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smtClean="0">
                <a:solidFill>
                  <a:schemeClr val="accent1">
                    <a:lumMod val="75000"/>
                  </a:schemeClr>
                </a:solidFill>
                <a:latin typeface="微软雅黑" pitchFamily="34" charset="-122"/>
                <a:ea typeface="微软雅黑" pitchFamily="34" charset="-122"/>
                <a:sym typeface="微软雅黑" pitchFamily="34" charset="-122"/>
              </a:rPr>
              <a:t>数据通信概念</a:t>
            </a:r>
            <a:endParaRPr lang="en-US" altLang="zh-CN" b="1"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常</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用媒介</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网</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络互联设备</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7622908" y="5104377"/>
            <a:ext cx="2886429" cy="923330"/>
          </a:xfrm>
          <a:prstGeom prst="rect">
            <a:avLst/>
          </a:prstGeom>
        </p:spPr>
        <p:txBody>
          <a:bodyPr wrap="square">
            <a:spAutoFit/>
          </a:bodyPr>
          <a:lstStyle/>
          <a:p>
            <a:pPr>
              <a:lnSpc>
                <a:spcPct val="150000"/>
              </a:lnSpc>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smtClean="0">
                <a:solidFill>
                  <a:schemeClr val="accent1">
                    <a:lumMod val="75000"/>
                  </a:schemeClr>
                </a:solidFill>
                <a:latin typeface="微软雅黑" pitchFamily="34" charset="-122"/>
                <a:ea typeface="微软雅黑" pitchFamily="34" charset="-122"/>
                <a:sym typeface="微软雅黑" pitchFamily="34" charset="-122"/>
              </a:rPr>
              <a:t>网络设备接口</a:t>
            </a:r>
            <a:endParaRPr lang="en-US" altLang="zh-CN" b="1"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smtClean="0">
                <a:solidFill>
                  <a:schemeClr val="accent1">
                    <a:lumMod val="75000"/>
                  </a:schemeClr>
                </a:solidFill>
                <a:latin typeface="微软雅黑" pitchFamily="34" charset="-122"/>
                <a:ea typeface="微软雅黑" pitchFamily="34" charset="-122"/>
                <a:sym typeface="微软雅黑" pitchFamily="34" charset="-122"/>
              </a:rPr>
              <a:t>双绞线识别</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34" y="5132789"/>
            <a:ext cx="2089308" cy="1320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455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5205" y="2258553"/>
            <a:ext cx="11056422"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按传输的信号类型，</a:t>
            </a:r>
            <a:r>
              <a:rPr lang="zh-CN" altLang="en-US" sz="2400" dirty="0">
                <a:solidFill>
                  <a:srgbClr val="FF0000"/>
                </a:solidFill>
                <a:latin typeface="微软雅黑" pitchFamily="34" charset="-122"/>
                <a:ea typeface="微软雅黑" pitchFamily="34" charset="-122"/>
              </a:rPr>
              <a:t>信道可分为数字信道和模拟信道</a:t>
            </a:r>
            <a:r>
              <a:rPr lang="zh-CN" altLang="en-US" sz="2400" dirty="0">
                <a:solidFill>
                  <a:schemeClr val="bg1">
                    <a:lumMod val="50000"/>
                  </a:schemeClr>
                </a:solidFill>
                <a:latin typeface="微软雅黑" pitchFamily="34" charset="-122"/>
                <a:ea typeface="微软雅黑" pitchFamily="34" charset="-122"/>
              </a:rPr>
              <a:t>。</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数字信道</a:t>
            </a:r>
            <a:r>
              <a:rPr lang="zh-CN" altLang="en-US" sz="2400" dirty="0">
                <a:solidFill>
                  <a:schemeClr val="bg1">
                    <a:lumMod val="50000"/>
                  </a:schemeClr>
                </a:solidFill>
                <a:latin typeface="微软雅黑" pitchFamily="34" charset="-122"/>
                <a:ea typeface="微软雅黑" pitchFamily="34" charset="-122"/>
              </a:rPr>
              <a:t>：传输离散数字信号的信道称为数字信道。在计算机中，数字信号指由“</a:t>
            </a:r>
            <a:r>
              <a:rPr lang="en-US" altLang="zh-CN" sz="2400" dirty="0">
                <a:solidFill>
                  <a:schemeClr val="bg1">
                    <a:lumMod val="50000"/>
                  </a:schemeClr>
                </a:solidFill>
                <a:latin typeface="微软雅黑" pitchFamily="34" charset="-122"/>
                <a:ea typeface="微软雅黑" pitchFamily="34" charset="-122"/>
              </a:rPr>
              <a:t>0”</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组成的以二进制形式表示的数据。</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模拟信道</a:t>
            </a:r>
            <a:r>
              <a:rPr lang="zh-CN" altLang="en-US" sz="2400" dirty="0">
                <a:solidFill>
                  <a:schemeClr val="bg1">
                    <a:lumMod val="50000"/>
                  </a:schemeClr>
                </a:solidFill>
                <a:latin typeface="微软雅黑" pitchFamily="34" charset="-122"/>
                <a:ea typeface="微软雅黑" pitchFamily="34" charset="-122"/>
              </a:rPr>
              <a:t>：传输连续模拟信号的信道称为模拟信道。</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3.1.3 </a:t>
            </a:r>
            <a:r>
              <a:rPr lang="zh-CN" altLang="en-US" sz="3200" dirty="0" smtClean="0">
                <a:solidFill>
                  <a:srgbClr val="1353A2"/>
                </a:solidFill>
                <a:latin typeface="微软雅黑" pitchFamily="34" charset="-122"/>
                <a:ea typeface="微软雅黑" pitchFamily="34" charset="-122"/>
              </a:rPr>
              <a:t>信道的分类</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、按传输的信号类型分类</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10490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449" y="2579856"/>
            <a:ext cx="1743566" cy="11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860374"/>
      </p:ext>
    </p:extLst>
  </p:cSld>
  <p:clrMapOvr>
    <a:masterClrMapping/>
  </p:clrMapOvr>
  <p:transition spd="slow">
    <p:pull/>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
          <p:cNvSpPr txBox="1"/>
          <p:nvPr/>
        </p:nvSpPr>
        <p:spPr>
          <a:xfrm>
            <a:off x="2331990" y="461968"/>
            <a:ext cx="4823280"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smtClean="0">
                <a:solidFill>
                  <a:srgbClr val="1353A2"/>
                </a:solidFill>
                <a:latin typeface="微软雅黑" pitchFamily="34" charset="-122"/>
                <a:ea typeface="微软雅黑" pitchFamily="34" charset="-122"/>
                <a:cs typeface="+mn-cs"/>
              </a:rPr>
              <a:t>3.6 </a:t>
            </a:r>
            <a:r>
              <a:rPr lang="zh-CN" altLang="en-US" sz="3200" kern="1200" dirty="0" smtClean="0">
                <a:solidFill>
                  <a:srgbClr val="1353A2"/>
                </a:solidFill>
                <a:latin typeface="微软雅黑" pitchFamily="34" charset="-122"/>
                <a:ea typeface="微软雅黑" pitchFamily="34" charset="-122"/>
                <a:cs typeface="+mn-cs"/>
              </a:rPr>
              <a:t>本章小结</a:t>
            </a:r>
            <a:endParaRPr lang="zh-CN" altLang="en-US" sz="3200" kern="1200" dirty="0">
              <a:solidFill>
                <a:srgbClr val="1353A2"/>
              </a:solidFill>
              <a:latin typeface="微软雅黑" pitchFamily="34" charset="-122"/>
              <a:ea typeface="微软雅黑" pitchFamily="34" charset="-122"/>
              <a:cs typeface="+mn-cs"/>
            </a:endParaRPr>
          </a:p>
        </p:txBody>
      </p:sp>
      <p:sp>
        <p:nvSpPr>
          <p:cNvPr id="3" name="矩形 2"/>
          <p:cNvSpPr/>
          <p:nvPr/>
        </p:nvSpPr>
        <p:spPr>
          <a:xfrm>
            <a:off x="5323560" y="1863245"/>
            <a:ext cx="6237961" cy="279704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本章主要介绍了与数据通信相关的内容，包括数据通信中常用的概念、搭建物理信道的传输媒介、通信设备及设备接口等。通过本章的学习，读者应熟悉数据通信中常用的传输媒介、通信设备和接口。</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59" y="1450893"/>
            <a:ext cx="41433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75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47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5205" y="1181314"/>
            <a:ext cx="11056422"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调制分</a:t>
            </a:r>
            <a:r>
              <a:rPr lang="zh-CN" altLang="en-US" sz="2400" dirty="0" smtClean="0">
                <a:solidFill>
                  <a:srgbClr val="FF0000"/>
                </a:solidFill>
                <a:latin typeface="微软雅黑" pitchFamily="34" charset="-122"/>
                <a:ea typeface="微软雅黑" pitchFamily="34" charset="-122"/>
              </a:rPr>
              <a:t>为基带调制和带通调制两类</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rgbClr val="FF0000"/>
                </a:solidFill>
                <a:latin typeface="微软雅黑" pitchFamily="34" charset="-122"/>
                <a:ea typeface="微软雅黑" pitchFamily="34" charset="-122"/>
              </a:rPr>
              <a:t>基</a:t>
            </a:r>
            <a:r>
              <a:rPr lang="zh-CN" altLang="en-US" sz="2400" dirty="0" smtClean="0">
                <a:solidFill>
                  <a:srgbClr val="FF0000"/>
                </a:solidFill>
                <a:latin typeface="微软雅黑" pitchFamily="34" charset="-122"/>
                <a:ea typeface="微软雅黑" pitchFamily="34" charset="-122"/>
              </a:rPr>
              <a:t>带调制</a:t>
            </a:r>
            <a:r>
              <a:rPr lang="zh-CN" altLang="en-US" sz="2400" dirty="0" smtClean="0">
                <a:solidFill>
                  <a:schemeClr val="bg1">
                    <a:lumMod val="50000"/>
                  </a:schemeClr>
                </a:solidFill>
                <a:latin typeface="微软雅黑" pitchFamily="34" charset="-122"/>
                <a:ea typeface="微软雅黑" pitchFamily="34" charset="-122"/>
              </a:rPr>
              <a:t>：仅</a:t>
            </a:r>
            <a:r>
              <a:rPr lang="zh-CN" altLang="en-US" sz="2400" dirty="0">
                <a:solidFill>
                  <a:schemeClr val="bg1">
                    <a:lumMod val="50000"/>
                  </a:schemeClr>
                </a:solidFill>
                <a:latin typeface="微软雅黑" pitchFamily="34" charset="-122"/>
                <a:ea typeface="微软雅黑" pitchFamily="34" charset="-122"/>
              </a:rPr>
              <a:t>对基带信号的波形进行转化，使其能与信道特性相适应，此类调制称为基带调制，调制后的信号仍是基带信号。</a:t>
            </a:r>
            <a:r>
              <a:rPr lang="zh-CN" altLang="en-US" sz="2400" dirty="0">
                <a:solidFill>
                  <a:srgbClr val="FF0000"/>
                </a:solidFill>
                <a:latin typeface="微软雅黑" pitchFamily="34" charset="-122"/>
                <a:ea typeface="微软雅黑" pitchFamily="34" charset="-122"/>
              </a:rPr>
              <a:t>由于基带调制是把数字信号转换为另一种形式的数字信号，人们通常将这个过程称为</a:t>
            </a:r>
            <a:r>
              <a:rPr lang="zh-CN" altLang="en-US" sz="2400" u="sng" dirty="0">
                <a:solidFill>
                  <a:srgbClr val="FF0000"/>
                </a:solidFill>
                <a:latin typeface="微软雅黑" pitchFamily="34" charset="-122"/>
                <a:ea typeface="微软雅黑" pitchFamily="34" charset="-122"/>
              </a:rPr>
              <a:t>编码</a:t>
            </a:r>
            <a:r>
              <a:rPr lang="zh-CN" altLang="en-US" sz="2400" dirty="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coding</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rgbClr val="FF0000"/>
                </a:solidFill>
                <a:latin typeface="微软雅黑" pitchFamily="34" charset="-122"/>
                <a:ea typeface="微软雅黑" pitchFamily="34" charset="-122"/>
              </a:rPr>
              <a:t>带通调制</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利用载波（</a:t>
            </a:r>
            <a:r>
              <a:rPr lang="en-US" altLang="zh-CN" sz="2400" dirty="0">
                <a:solidFill>
                  <a:schemeClr val="bg1">
                    <a:lumMod val="50000"/>
                  </a:schemeClr>
                </a:solidFill>
                <a:latin typeface="微软雅黑" pitchFamily="34" charset="-122"/>
                <a:ea typeface="微软雅黑" pitchFamily="34" charset="-122"/>
              </a:rPr>
              <a:t>carrier</a:t>
            </a:r>
            <a:r>
              <a:rPr lang="zh-CN" altLang="en-US" sz="2400" dirty="0">
                <a:solidFill>
                  <a:schemeClr val="bg1">
                    <a:lumMod val="50000"/>
                  </a:schemeClr>
                </a:solidFill>
                <a:latin typeface="微软雅黑" pitchFamily="34" charset="-122"/>
                <a:ea typeface="微软雅黑" pitchFamily="34" charset="-122"/>
              </a:rPr>
              <a:t>）将基带信号的频率范围搬移到较高的频段，并将信号转换为模拟信号。经过载波调制的信号称为带通信号（即仅在一段频率范围内能够通过信道）。使用载波的调制过程称为带通调</a:t>
            </a:r>
            <a:r>
              <a:rPr lang="zh-CN" altLang="en-US" sz="2400" dirty="0" smtClean="0">
                <a:solidFill>
                  <a:schemeClr val="bg1">
                    <a:lumMod val="50000"/>
                  </a:schemeClr>
                </a:solidFill>
                <a:latin typeface="微软雅黑" pitchFamily="34" charset="-122"/>
                <a:ea typeface="微软雅黑" pitchFamily="34" charset="-122"/>
              </a:rPr>
              <a:t>制。</a:t>
            </a:r>
            <a:endParaRPr lang="zh-CN" altLang="en-US" sz="2400" dirty="0">
              <a:solidFill>
                <a:schemeClr val="bg1">
                  <a:lumMod val="50000"/>
                </a:schemeClr>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多学一招：调制</a:t>
            </a:r>
            <a:endParaRPr lang="zh-CN" altLang="en-US" sz="3200" kern="1200" dirty="0">
              <a:solidFill>
                <a:srgbClr val="1353A2"/>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3" y="543437"/>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72517" y="324986"/>
            <a:ext cx="808235" cy="707886"/>
          </a:xfrm>
          <a:prstGeom prst="rect">
            <a:avLst/>
          </a:prstGeom>
        </p:spPr>
        <p:txBody>
          <a:bodyPr wrap="none">
            <a:spAutoFit/>
          </a:bodyPr>
          <a:lstStyle/>
          <a:p>
            <a:r>
              <a:rPr lang="en-US" altLang="zh-CN" sz="4000" b="1" dirty="0">
                <a:solidFill>
                  <a:schemeClr val="bg1"/>
                </a:solidFill>
                <a:sym typeface="Wingdings"/>
              </a:rPr>
              <a:t></a:t>
            </a:r>
            <a:endParaRPr lang="zh-CN" altLang="en-US" sz="4000" b="1" dirty="0">
              <a:solidFill>
                <a:schemeClr val="bg1"/>
              </a:solidFill>
            </a:endParaRPr>
          </a:p>
        </p:txBody>
      </p:sp>
    </p:spTree>
    <p:extLst>
      <p:ext uri="{BB962C8B-B14F-4D97-AF65-F5344CB8AC3E}">
        <p14:creationId xmlns:p14="http://schemas.microsoft.com/office/powerpoint/2010/main" val="2935951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5205" y="1181314"/>
            <a:ext cx="11056422"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调制方法</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rgbClr val="FF0000"/>
                </a:solidFill>
                <a:latin typeface="微软雅黑" pitchFamily="34" charset="-122"/>
                <a:ea typeface="微软雅黑" pitchFamily="34" charset="-122"/>
              </a:rPr>
              <a:t>基</a:t>
            </a:r>
            <a:r>
              <a:rPr lang="zh-CN" altLang="en-US" sz="2400" dirty="0" smtClean="0">
                <a:solidFill>
                  <a:srgbClr val="FF0000"/>
                </a:solidFill>
                <a:latin typeface="微软雅黑" pitchFamily="34" charset="-122"/>
                <a:ea typeface="微软雅黑" pitchFamily="34" charset="-122"/>
              </a:rPr>
              <a:t>带调制</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a:t>不归零制、归零制、曼彻斯特编码、差分曼彻斯特编码</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rgbClr val="FF0000"/>
                </a:solidFill>
                <a:latin typeface="微软雅黑" pitchFamily="34" charset="-122"/>
                <a:ea typeface="微软雅黑" pitchFamily="34" charset="-122"/>
              </a:rPr>
              <a:t>带通调制</a:t>
            </a:r>
            <a:r>
              <a:rPr lang="zh-CN" altLang="en-US" sz="2400" dirty="0" smtClean="0">
                <a:solidFill>
                  <a:schemeClr val="bg1">
                    <a:lumMod val="50000"/>
                  </a:schemeClr>
                </a:solidFill>
                <a:latin typeface="微软雅黑" pitchFamily="34" charset="-122"/>
                <a:ea typeface="微软雅黑" pitchFamily="34" charset="-122"/>
              </a:rPr>
              <a:t>：</a:t>
            </a:r>
            <a:r>
              <a:rPr lang="zh-CN" altLang="zh-CN" sz="2400" dirty="0"/>
              <a:t>调幅、调频和调相</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多学一招：调制</a:t>
            </a:r>
            <a:endParaRPr lang="zh-CN" altLang="en-US" sz="3200" kern="1200" dirty="0">
              <a:solidFill>
                <a:srgbClr val="1353A2"/>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3" y="543437"/>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72517" y="324986"/>
            <a:ext cx="808235" cy="707886"/>
          </a:xfrm>
          <a:prstGeom prst="rect">
            <a:avLst/>
          </a:prstGeom>
        </p:spPr>
        <p:txBody>
          <a:bodyPr wrap="none">
            <a:spAutoFit/>
          </a:bodyPr>
          <a:lstStyle/>
          <a:p>
            <a:r>
              <a:rPr lang="en-US" altLang="zh-CN" sz="4000" b="1" dirty="0">
                <a:solidFill>
                  <a:schemeClr val="bg1"/>
                </a:solidFill>
                <a:sym typeface="Wingdings"/>
              </a:rPr>
              <a:t></a:t>
            </a:r>
            <a:endParaRPr lang="zh-CN" altLang="en-US" sz="4000" b="1" dirty="0">
              <a:solidFill>
                <a:schemeClr val="bg1"/>
              </a:solidFill>
            </a:endParaRPr>
          </a:p>
        </p:txBody>
      </p:sp>
    </p:spTree>
    <p:extLst>
      <p:ext uri="{BB962C8B-B14F-4D97-AF65-F5344CB8AC3E}">
        <p14:creationId xmlns:p14="http://schemas.microsoft.com/office/powerpoint/2010/main" val="3865533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按信道上信号的传输方向与时间的关系，通信方式可分为单工通信、半双工通信与全双工通信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单工通信</a:t>
            </a:r>
          </a:p>
          <a:p>
            <a:pPr indent="457200" defTabSz="720725">
              <a:lnSpc>
                <a:spcPct val="150000"/>
              </a:lnSpc>
            </a:pPr>
            <a:r>
              <a:rPr lang="zh-CN" altLang="en-US" sz="2400" dirty="0">
                <a:solidFill>
                  <a:srgbClr val="FF0000"/>
                </a:solidFill>
                <a:latin typeface="微软雅黑" pitchFamily="34" charset="-122"/>
                <a:ea typeface="微软雅黑" pitchFamily="34" charset="-122"/>
              </a:rPr>
              <a:t>单工通信指在任一时刻，信号只能由通信双方中的一端发往另一端，在信道上单向传输。</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、单工、半双工与全双工通信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4118746" y="5153582"/>
            <a:ext cx="4098483" cy="1140137"/>
          </a:xfrm>
          <a:prstGeom prst="rect">
            <a:avLst/>
          </a:prstGeom>
        </p:spPr>
      </p:pic>
    </p:spTree>
    <p:extLst>
      <p:ext uri="{BB962C8B-B14F-4D97-AF65-F5344CB8AC3E}">
        <p14:creationId xmlns:p14="http://schemas.microsoft.com/office/powerpoint/2010/main" val="3553492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down)">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按信道上信号的传输方向与时间的关系，通信方式可分为单工通信、半双工通信与全双工通信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2</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半双工通</a:t>
            </a:r>
            <a:r>
              <a:rPr lang="zh-CN" altLang="en-US" sz="2400" dirty="0" smtClean="0">
                <a:solidFill>
                  <a:srgbClr val="FF0000"/>
                </a:solidFill>
                <a:latin typeface="微软雅黑" pitchFamily="34" charset="-122"/>
                <a:ea typeface="微软雅黑" pitchFamily="34" charset="-122"/>
              </a:rPr>
              <a:t>信</a:t>
            </a:r>
            <a:endParaRPr lang="en-US" altLang="zh-CN" sz="2400" dirty="0" smtClean="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、单工、半双工与全双工通信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3" name="矩形 2"/>
          <p:cNvSpPr/>
          <p:nvPr/>
        </p:nvSpPr>
        <p:spPr>
          <a:xfrm>
            <a:off x="840784" y="4036669"/>
            <a:ext cx="6361682"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半双工通信指通信双方均可进行数据发送与接收，但不能同时具备两种功能</a:t>
            </a:r>
            <a:r>
              <a:rPr lang="zh-CN" altLang="en-US" sz="2400" dirty="0">
                <a:solidFill>
                  <a:schemeClr val="bg1">
                    <a:lumMod val="50000"/>
                  </a:schemeClr>
                </a:solidFill>
                <a:latin typeface="微软雅黑" pitchFamily="34" charset="-122"/>
                <a:ea typeface="微软雅黑" pitchFamily="34" charset="-122"/>
              </a:rPr>
              <a:t>。在同一时刻，信号只能从一端发向另一端，若要改变信号传输方向，需进行线路切换，如图所示。</a:t>
            </a:r>
          </a:p>
        </p:txBody>
      </p:sp>
      <p:pic>
        <p:nvPicPr>
          <p:cNvPr id="11" name="图片 10"/>
          <p:cNvPicPr/>
          <p:nvPr/>
        </p:nvPicPr>
        <p:blipFill>
          <a:blip r:embed="rId3"/>
          <a:stretch>
            <a:fillRect/>
          </a:stretch>
        </p:blipFill>
        <p:spPr>
          <a:xfrm>
            <a:off x="7202466" y="4509887"/>
            <a:ext cx="4172734" cy="1361888"/>
          </a:xfrm>
          <a:prstGeom prst="rect">
            <a:avLst/>
          </a:prstGeom>
        </p:spPr>
      </p:pic>
    </p:spTree>
    <p:extLst>
      <p:ext uri="{BB962C8B-B14F-4D97-AF65-F5344CB8AC3E}">
        <p14:creationId xmlns:p14="http://schemas.microsoft.com/office/powerpoint/2010/main" val="324425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按信道上信号的传输方向与时间的关系，通信方式可分为单工通信、半双工通信与全双工通信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3</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全双</a:t>
            </a:r>
            <a:r>
              <a:rPr lang="zh-CN" altLang="en-US" sz="2400" dirty="0">
                <a:solidFill>
                  <a:srgbClr val="FF0000"/>
                </a:solidFill>
                <a:latin typeface="微软雅黑" pitchFamily="34" charset="-122"/>
                <a:ea typeface="微软雅黑" pitchFamily="34" charset="-122"/>
              </a:rPr>
              <a:t>工通</a:t>
            </a:r>
            <a:r>
              <a:rPr lang="zh-CN" altLang="en-US" sz="2400" dirty="0" smtClean="0">
                <a:solidFill>
                  <a:srgbClr val="FF0000"/>
                </a:solidFill>
                <a:latin typeface="微软雅黑" pitchFamily="34" charset="-122"/>
                <a:ea typeface="微软雅黑" pitchFamily="34" charset="-122"/>
              </a:rPr>
              <a:t>信</a:t>
            </a:r>
            <a:endParaRPr lang="en-US" altLang="zh-CN" sz="2400" dirty="0" smtClean="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、单工、半双工与全双工通信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3" name="矩形 2"/>
          <p:cNvSpPr/>
          <p:nvPr/>
        </p:nvSpPr>
        <p:spPr>
          <a:xfrm>
            <a:off x="840784" y="4036669"/>
            <a:ext cx="6361682"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全双工通信指通信双方在任何时刻均可发送和接收数据。</a:t>
            </a:r>
            <a:r>
              <a:rPr lang="zh-CN" altLang="en-US" sz="2400" dirty="0">
                <a:solidFill>
                  <a:schemeClr val="bg1">
                    <a:lumMod val="50000"/>
                  </a:schemeClr>
                </a:solidFill>
                <a:latin typeface="微软雅黑" pitchFamily="34" charset="-122"/>
                <a:ea typeface="微软雅黑" pitchFamily="34" charset="-122"/>
              </a:rPr>
              <a:t>全双工通信中使用两条信道，其中一条信道用于发送数据，一条信道用于接收数据。如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p>
        </p:txBody>
      </p:sp>
      <p:pic>
        <p:nvPicPr>
          <p:cNvPr id="10" name="图片 9"/>
          <p:cNvPicPr/>
          <p:nvPr/>
        </p:nvPicPr>
        <p:blipFill>
          <a:blip r:embed="rId3"/>
          <a:stretch>
            <a:fillRect/>
          </a:stretch>
        </p:blipFill>
        <p:spPr>
          <a:xfrm>
            <a:off x="7135911" y="4586135"/>
            <a:ext cx="4359282" cy="1280667"/>
          </a:xfrm>
          <a:prstGeom prst="rect">
            <a:avLst/>
          </a:prstGeom>
        </p:spPr>
      </p:pic>
    </p:spTree>
    <p:extLst>
      <p:ext uri="{BB962C8B-B14F-4D97-AF65-F5344CB8AC3E}">
        <p14:creationId xmlns:p14="http://schemas.microsoft.com/office/powerpoint/2010/main" val="1902492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按照传输信息时信息与所用信道数量的关系，可将通信方式分为串行通信与并行通信。</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串行通</a:t>
            </a:r>
            <a:r>
              <a:rPr lang="zh-CN" altLang="en-US" sz="2400" dirty="0" smtClean="0">
                <a:solidFill>
                  <a:srgbClr val="FF0000"/>
                </a:solidFill>
                <a:latin typeface="微软雅黑" pitchFamily="34" charset="-122"/>
                <a:ea typeface="微软雅黑" pitchFamily="34" charset="-122"/>
              </a:rPr>
              <a:t>信</a:t>
            </a:r>
            <a:endParaRPr lang="zh-CN" altLang="en-US" sz="2400" dirty="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、串行与并行通信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5" name="矩形 4"/>
          <p:cNvSpPr/>
          <p:nvPr/>
        </p:nvSpPr>
        <p:spPr>
          <a:xfrm>
            <a:off x="840784" y="3994307"/>
            <a:ext cx="5221813"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计算机中信息的最小单位是位（</a:t>
            </a:r>
            <a:r>
              <a:rPr lang="en-US" altLang="zh-CN" sz="2400" dirty="0">
                <a:solidFill>
                  <a:srgbClr val="FF0000"/>
                </a:solidFill>
                <a:latin typeface="微软雅黑" pitchFamily="34" charset="-122"/>
                <a:ea typeface="微软雅黑" pitchFamily="34" charset="-122"/>
              </a:rPr>
              <a:t>bit</a:t>
            </a:r>
            <a:r>
              <a:rPr lang="zh-CN" altLang="en-US" sz="2400" dirty="0">
                <a:solidFill>
                  <a:srgbClr val="FF0000"/>
                </a:solidFill>
                <a:latin typeface="微软雅黑" pitchFamily="34" charset="-122"/>
                <a:ea typeface="微软雅黑" pitchFamily="34" charset="-122"/>
              </a:rPr>
              <a:t>），若将待传送数据按位依次传输，则称使用串行方式进行通信</a:t>
            </a:r>
            <a:r>
              <a:rPr lang="zh-CN" altLang="en-US" sz="2400" dirty="0">
                <a:solidFill>
                  <a:schemeClr val="bg1">
                    <a:lumMod val="50000"/>
                  </a:schemeClr>
                </a:solidFill>
                <a:latin typeface="微软雅黑" pitchFamily="34" charset="-122"/>
                <a:ea typeface="微软雅黑" pitchFamily="34" charset="-122"/>
              </a:rPr>
              <a:t>，如图所示。</a:t>
            </a:r>
          </a:p>
        </p:txBody>
      </p:sp>
      <p:pic>
        <p:nvPicPr>
          <p:cNvPr id="11" name="图片 10"/>
          <p:cNvPicPr/>
          <p:nvPr/>
        </p:nvPicPr>
        <p:blipFill>
          <a:blip r:embed="rId3"/>
          <a:stretch>
            <a:fillRect/>
          </a:stretch>
        </p:blipFill>
        <p:spPr>
          <a:xfrm>
            <a:off x="6062597" y="4064511"/>
            <a:ext cx="5336088" cy="2089287"/>
          </a:xfrm>
          <a:prstGeom prst="rect">
            <a:avLst/>
          </a:prstGeom>
        </p:spPr>
      </p:pic>
    </p:spTree>
    <p:extLst>
      <p:ext uri="{BB962C8B-B14F-4D97-AF65-F5344CB8AC3E}">
        <p14:creationId xmlns:p14="http://schemas.microsoft.com/office/powerpoint/2010/main" val="408706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按照传输信息时信息与所用信道数量的关系，可将通信方式分为串行通信与并行通信。</a:t>
            </a: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2</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并行</a:t>
            </a:r>
            <a:r>
              <a:rPr lang="zh-CN" altLang="en-US" sz="2400" dirty="0">
                <a:solidFill>
                  <a:srgbClr val="FF0000"/>
                </a:solidFill>
                <a:latin typeface="微软雅黑" pitchFamily="34" charset="-122"/>
                <a:ea typeface="微软雅黑" pitchFamily="34" charset="-122"/>
              </a:rPr>
              <a:t>通</a:t>
            </a:r>
            <a:r>
              <a:rPr lang="zh-CN" altLang="en-US" sz="2400" dirty="0" smtClean="0">
                <a:solidFill>
                  <a:srgbClr val="FF0000"/>
                </a:solidFill>
                <a:latin typeface="微软雅黑" pitchFamily="34" charset="-122"/>
                <a:ea typeface="微软雅黑" pitchFamily="34" charset="-122"/>
              </a:rPr>
              <a:t>信</a:t>
            </a:r>
            <a:endParaRPr lang="zh-CN" altLang="en-US" sz="2400" dirty="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、串行与并行通信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5" name="矩形 4"/>
          <p:cNvSpPr/>
          <p:nvPr/>
        </p:nvSpPr>
        <p:spPr>
          <a:xfrm>
            <a:off x="840784" y="3994307"/>
            <a:ext cx="4896137"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并行通信指将数据分组后，以组为单位在多个并行信道上同时传输数据，组内的每位数据占用一条信道</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pic>
        <p:nvPicPr>
          <p:cNvPr id="10" name="图片 9"/>
          <p:cNvPicPr/>
          <p:nvPr/>
        </p:nvPicPr>
        <p:blipFill>
          <a:blip r:embed="rId3"/>
          <a:stretch>
            <a:fillRect/>
          </a:stretch>
        </p:blipFill>
        <p:spPr>
          <a:xfrm>
            <a:off x="6071753" y="3294345"/>
            <a:ext cx="4956607" cy="2868060"/>
          </a:xfrm>
          <a:prstGeom prst="rect">
            <a:avLst/>
          </a:prstGeom>
        </p:spPr>
      </p:pic>
    </p:spTree>
    <p:extLst>
      <p:ext uri="{BB962C8B-B14F-4D97-AF65-F5344CB8AC3E}">
        <p14:creationId xmlns:p14="http://schemas.microsoft.com/office/powerpoint/2010/main" val="551280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同步是通信中必须考虑的重要问题，</a:t>
            </a:r>
            <a:r>
              <a:rPr lang="zh-CN" altLang="en-US" sz="2400" dirty="0">
                <a:solidFill>
                  <a:srgbClr val="FF0000"/>
                </a:solidFill>
                <a:latin typeface="微软雅黑" pitchFamily="34" charset="-122"/>
                <a:ea typeface="微软雅黑" pitchFamily="34" charset="-122"/>
              </a:rPr>
              <a:t>同步问题要求收发双方在时间基准上保持一定的相对关系，只有保持同步，收发双方的数据才能一致</a:t>
            </a:r>
            <a:r>
              <a:rPr lang="zh-CN" altLang="en-US" sz="2400" dirty="0">
                <a:solidFill>
                  <a:schemeClr val="bg1">
                    <a:lumMod val="50000"/>
                  </a:schemeClr>
                </a:solidFill>
                <a:latin typeface="微软雅黑" pitchFamily="34" charset="-122"/>
                <a:ea typeface="微软雅黑" pitchFamily="34" charset="-122"/>
              </a:rPr>
              <a:t>。计算机中实现同步的方式有</a:t>
            </a:r>
            <a:r>
              <a:rPr lang="zh-CN" altLang="en-US" sz="2400" dirty="0">
                <a:solidFill>
                  <a:srgbClr val="FF0000"/>
                </a:solidFill>
                <a:latin typeface="微软雅黑" pitchFamily="34" charset="-122"/>
                <a:ea typeface="微软雅黑" pitchFamily="34" charset="-122"/>
              </a:rPr>
              <a:t>异步</a:t>
            </a:r>
            <a:r>
              <a:rPr lang="zh-CN" altLang="en-US" sz="2400" dirty="0">
                <a:solidFill>
                  <a:schemeClr val="bg1">
                    <a:lumMod val="50000"/>
                  </a:schemeClr>
                </a:solidFill>
                <a:latin typeface="微软雅黑" pitchFamily="34" charset="-122"/>
                <a:ea typeface="微软雅黑" pitchFamily="34" charset="-122"/>
              </a:rPr>
              <a:t>通信和</a:t>
            </a:r>
            <a:r>
              <a:rPr lang="zh-CN" altLang="en-US" sz="2400" dirty="0">
                <a:solidFill>
                  <a:srgbClr val="FF0000"/>
                </a:solidFill>
                <a:latin typeface="微软雅黑" pitchFamily="34" charset="-122"/>
                <a:ea typeface="微软雅黑" pitchFamily="34" charset="-122"/>
              </a:rPr>
              <a:t>同步</a:t>
            </a:r>
            <a:r>
              <a:rPr lang="zh-CN" altLang="en-US" sz="2400" dirty="0">
                <a:solidFill>
                  <a:schemeClr val="bg1">
                    <a:lumMod val="50000"/>
                  </a:schemeClr>
                </a:solidFill>
                <a:latin typeface="微软雅黑" pitchFamily="34" charset="-122"/>
                <a:ea typeface="微软雅黑" pitchFamily="34" charset="-122"/>
              </a:rPr>
              <a:t>通信两种。</a:t>
            </a:r>
            <a:endParaRPr lang="zh-CN" altLang="en-US" sz="2400" dirty="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、同步通信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29565757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1</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异</a:t>
            </a:r>
            <a:r>
              <a:rPr lang="zh-CN" altLang="en-US" sz="2400" dirty="0">
                <a:solidFill>
                  <a:srgbClr val="FF0000"/>
                </a:solidFill>
                <a:latin typeface="微软雅黑" pitchFamily="34" charset="-122"/>
                <a:ea typeface="微软雅黑" pitchFamily="34" charset="-122"/>
              </a:rPr>
              <a:t>步通信</a:t>
            </a:r>
            <a:r>
              <a:rPr lang="zh-CN" altLang="en-US" sz="2400" dirty="0">
                <a:solidFill>
                  <a:schemeClr val="bg1">
                    <a:lumMod val="50000"/>
                  </a:schemeClr>
                </a:solidFill>
                <a:latin typeface="微软雅黑" pitchFamily="34" charset="-122"/>
                <a:ea typeface="微软雅黑" pitchFamily="34" charset="-122"/>
              </a:rPr>
              <a:t>的原理是：</a:t>
            </a:r>
            <a:r>
              <a:rPr lang="zh-CN" altLang="en-US" sz="2400" dirty="0">
                <a:solidFill>
                  <a:srgbClr val="FF0000"/>
                </a:solidFill>
                <a:latin typeface="微软雅黑" pitchFamily="34" charset="-122"/>
                <a:ea typeface="微软雅黑" pitchFamily="34" charset="-122"/>
              </a:rPr>
              <a:t>在每个表示字符的二进制码段前添加一个起始位，表示字符二进制码的开始，在字符的二进制码段后添加一个或两个终止位，表示字符二进制码的结束；</a:t>
            </a:r>
            <a:r>
              <a:rPr lang="zh-CN" altLang="en-US" sz="2400" dirty="0">
                <a:solidFill>
                  <a:schemeClr val="bg1">
                    <a:lumMod val="50000"/>
                  </a:schemeClr>
                </a:solidFill>
                <a:latin typeface="微软雅黑" pitchFamily="34" charset="-122"/>
                <a:ea typeface="微软雅黑" pitchFamily="34" charset="-122"/>
              </a:rPr>
              <a:t>相应地接收方可根据起始位和终止位判断一个字符的二进制码段的开始和结束，从而实现数据的同步。</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、同步通信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3188187" y="4553235"/>
            <a:ext cx="5959601" cy="1851421"/>
          </a:xfrm>
          <a:prstGeom prst="rect">
            <a:avLst/>
          </a:prstGeom>
        </p:spPr>
      </p:pic>
    </p:spTree>
    <p:extLst>
      <p:ext uri="{BB962C8B-B14F-4D97-AF65-F5344CB8AC3E}">
        <p14:creationId xmlns:p14="http://schemas.microsoft.com/office/powerpoint/2010/main" val="3871117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38892"/>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2</a:t>
            </a:r>
            <a:r>
              <a:rPr lang="zh-CN" altLang="en-US" sz="2400" dirty="0" smtClean="0">
                <a:solidFill>
                  <a:schemeClr val="bg1">
                    <a:lumMod val="50000"/>
                  </a:schemeClr>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同步通信</a:t>
            </a:r>
            <a:r>
              <a:rPr lang="zh-CN" altLang="en-US" sz="2400" dirty="0">
                <a:solidFill>
                  <a:schemeClr val="bg1">
                    <a:lumMod val="50000"/>
                  </a:schemeClr>
                </a:solidFill>
                <a:latin typeface="微软雅黑" pitchFamily="34" charset="-122"/>
                <a:ea typeface="微软雅黑" pitchFamily="34" charset="-122"/>
              </a:rPr>
              <a:t>同步通信方式中不必为每个字符码添加起始位和终止位，而是在</a:t>
            </a:r>
            <a:r>
              <a:rPr lang="zh-CN" altLang="en-US" sz="2400" dirty="0">
                <a:solidFill>
                  <a:srgbClr val="FF0000"/>
                </a:solidFill>
                <a:latin typeface="微软雅黑" pitchFamily="34" charset="-122"/>
                <a:ea typeface="微软雅黑" pitchFamily="34" charset="-122"/>
              </a:rPr>
              <a:t>每次发送数据前，先发送一个同步字节，使双方建立同步关系，之后在同步关系下逐位发送</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接收数据，到数据发送完毕再次发送同步字节终止通信</a:t>
            </a:r>
            <a:r>
              <a:rPr lang="zh-CN" altLang="en-US" sz="2400" dirty="0">
                <a:solidFill>
                  <a:schemeClr val="bg1">
                    <a:lumMod val="50000"/>
                  </a:schemeClr>
                </a:solidFill>
                <a:latin typeface="微软雅黑" pitchFamily="34" charset="-122"/>
                <a:ea typeface="微软雅黑" pitchFamily="34" charset="-122"/>
              </a:rPr>
              <a:t>。具体如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3.1.4 </a:t>
            </a:r>
            <a:r>
              <a:rPr lang="zh-CN" altLang="en-US" sz="3200" dirty="0" smtClean="0">
                <a:solidFill>
                  <a:srgbClr val="1353A2"/>
                </a:solidFill>
                <a:latin typeface="微软雅黑" pitchFamily="34" charset="-122"/>
                <a:ea typeface="微软雅黑" pitchFamily="34" charset="-122"/>
              </a:rPr>
              <a:t>通信方式</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、同步通信</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1" name="图片 10"/>
          <p:cNvPicPr/>
          <p:nvPr/>
        </p:nvPicPr>
        <p:blipFill>
          <a:blip r:embed="rId3"/>
          <a:stretch>
            <a:fillRect/>
          </a:stretch>
        </p:blipFill>
        <p:spPr>
          <a:xfrm>
            <a:off x="2848853" y="4616711"/>
            <a:ext cx="6638270" cy="1581875"/>
          </a:xfrm>
          <a:prstGeom prst="rect">
            <a:avLst/>
          </a:prstGeom>
        </p:spPr>
      </p:pic>
    </p:spTree>
    <p:extLst>
      <p:ext uri="{BB962C8B-B14F-4D97-AF65-F5344CB8AC3E}">
        <p14:creationId xmlns:p14="http://schemas.microsoft.com/office/powerpoint/2010/main" val="3773002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449" y="2579856"/>
            <a:ext cx="1743566" cy="11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587629"/>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36295" y="2475889"/>
            <a:ext cx="6175331"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传输媒介也称传输媒体或传输介质，它指信号传输所经过的空间或实体。</a:t>
            </a:r>
            <a:r>
              <a:rPr lang="zh-CN" altLang="en-US" sz="2400" dirty="0">
                <a:solidFill>
                  <a:schemeClr val="bg1">
                    <a:lumMod val="50000"/>
                  </a:schemeClr>
                </a:solidFill>
                <a:latin typeface="微软雅黑" pitchFamily="34" charset="-122"/>
                <a:ea typeface="微软雅黑" pitchFamily="34" charset="-122"/>
              </a:rPr>
              <a:t>网络通信中的传输媒介分为</a:t>
            </a:r>
            <a:r>
              <a:rPr lang="zh-CN" altLang="en-US" sz="2400" dirty="0">
                <a:solidFill>
                  <a:srgbClr val="FF0000"/>
                </a:solidFill>
                <a:latin typeface="微软雅黑" pitchFamily="34" charset="-122"/>
                <a:ea typeface="微软雅黑" pitchFamily="34" charset="-122"/>
              </a:rPr>
              <a:t>有线传输媒介</a:t>
            </a:r>
            <a:r>
              <a:rPr lang="zh-CN" altLang="en-US" sz="2400" dirty="0">
                <a:solidFill>
                  <a:schemeClr val="bg1">
                    <a:lumMod val="50000"/>
                  </a:schemeClr>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无线传输媒</a:t>
            </a:r>
            <a:r>
              <a:rPr lang="zh-CN" altLang="en-US" sz="2400" dirty="0" smtClean="0">
                <a:solidFill>
                  <a:srgbClr val="FF0000"/>
                </a:solidFill>
                <a:latin typeface="微软雅黑" pitchFamily="34" charset="-122"/>
                <a:ea typeface="微软雅黑" pitchFamily="34" charset="-122"/>
              </a:rPr>
              <a:t>介。</a:t>
            </a:r>
            <a:endParaRPr lang="zh-CN" altLang="en-US" sz="2400" dirty="0">
              <a:solidFill>
                <a:srgbClr val="FF0000"/>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 </a:t>
            </a:r>
            <a:r>
              <a:rPr lang="zh-CN" altLang="en-US" sz="3200" dirty="0">
                <a:solidFill>
                  <a:srgbClr val="1353A2"/>
                </a:solidFill>
                <a:latin typeface="微软雅黑" pitchFamily="34" charset="-122"/>
                <a:ea typeface="微软雅黑" pitchFamily="34" charset="-122"/>
              </a:rPr>
              <a:t>传</a:t>
            </a:r>
            <a:r>
              <a:rPr lang="zh-CN" altLang="en-US" sz="3200" dirty="0" smtClean="0">
                <a:solidFill>
                  <a:srgbClr val="1353A2"/>
                </a:solidFill>
                <a:latin typeface="微软雅黑" pitchFamily="34" charset="-122"/>
                <a:ea typeface="微软雅黑" pitchFamily="34" charset="-122"/>
              </a:rPr>
              <a:t>输媒介的分类</a:t>
            </a:r>
            <a:endParaRPr lang="zh-CN" altLang="en-US" sz="3200" kern="1200" dirty="0">
              <a:solidFill>
                <a:srgbClr val="1353A2"/>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95" y="2025789"/>
            <a:ext cx="49149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986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8722" y="1144842"/>
            <a:ext cx="10972801"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常见的有线传输媒介有</a:t>
            </a:r>
            <a:r>
              <a:rPr lang="zh-CN" altLang="en-US" sz="2400" dirty="0">
                <a:solidFill>
                  <a:srgbClr val="FF0000"/>
                </a:solidFill>
                <a:latin typeface="微软雅黑" pitchFamily="34" charset="-122"/>
                <a:ea typeface="微软雅黑" pitchFamily="34" charset="-122"/>
              </a:rPr>
              <a:t>双绞线</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Twisted Pair</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同轴电缆</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Coaxial Cable</a:t>
            </a:r>
            <a:r>
              <a:rPr lang="zh-CN" altLang="en-US" sz="2400" dirty="0">
                <a:solidFill>
                  <a:schemeClr val="bg1">
                    <a:lumMod val="50000"/>
                  </a:schemeClr>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光纤</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Fiber Optics</a:t>
            </a:r>
            <a:r>
              <a:rPr lang="zh-CN" altLang="en-US" sz="2400" dirty="0">
                <a:solidFill>
                  <a:schemeClr val="bg1">
                    <a:lumMod val="50000"/>
                  </a:schemeClr>
                </a:solidFill>
                <a:latin typeface="微软雅黑" pitchFamily="34" charset="-122"/>
                <a:ea typeface="微软雅黑" pitchFamily="34" charset="-122"/>
              </a:rPr>
              <a:t>），当</a:t>
            </a:r>
            <a:r>
              <a:rPr lang="zh-CN" altLang="en-US" sz="2400" dirty="0">
                <a:solidFill>
                  <a:srgbClr val="FF0000"/>
                </a:solidFill>
                <a:latin typeface="微软雅黑" pitchFamily="34" charset="-122"/>
                <a:ea typeface="微软雅黑" pitchFamily="34" charset="-122"/>
              </a:rPr>
              <a:t>使用有线传输媒介传输信号时，信号沿着媒介传输，因此有线传输媒介也被称为“导向传输媒介”</a:t>
            </a:r>
            <a:r>
              <a:rPr lang="zh-CN" altLang="en-US" sz="2400" dirty="0">
                <a:solidFill>
                  <a:schemeClr val="bg1">
                    <a:lumMod val="50000"/>
                  </a:schemeClr>
                </a:solidFill>
                <a:latin typeface="微软雅黑" pitchFamily="34" charset="-122"/>
                <a:ea typeface="微软雅黑" pitchFamily="34" charset="-122"/>
              </a:rPr>
              <a:t>。</a:t>
            </a:r>
          </a:p>
        </p:txBody>
      </p:sp>
      <p:sp>
        <p:nvSpPr>
          <p:cNvPr id="4" name="TextBox 1"/>
          <p:cNvSpPr txBox="1"/>
          <p:nvPr/>
        </p:nvSpPr>
        <p:spPr>
          <a:xfrm>
            <a:off x="2344350" y="222422"/>
            <a:ext cx="4402440"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087520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双绞线由两条相互绝缘的导线按照一定的规格互相缠绕（一般以逆时针缠绕）而成，此种绞合方式可在一定程度上</a:t>
            </a:r>
            <a:r>
              <a:rPr lang="zh-CN" altLang="en-US" sz="2400" dirty="0">
                <a:solidFill>
                  <a:srgbClr val="FF0000"/>
                </a:solidFill>
                <a:latin typeface="微软雅黑" pitchFamily="34" charset="-122"/>
                <a:ea typeface="微软雅黑" pitchFamily="34" charset="-122"/>
              </a:rPr>
              <a:t>抵御外界的电磁波干扰</a:t>
            </a:r>
            <a:r>
              <a:rPr lang="zh-CN" altLang="en-US" sz="2400" dirty="0">
                <a:solidFill>
                  <a:schemeClr val="bg1">
                    <a:lumMod val="50000"/>
                  </a:schemeClr>
                </a:solidFill>
                <a:latin typeface="微软雅黑" pitchFamily="34" charset="-122"/>
                <a:ea typeface="微软雅黑" pitchFamily="34" charset="-122"/>
              </a:rPr>
              <a:t>，亦可</a:t>
            </a:r>
            <a:r>
              <a:rPr lang="zh-CN" altLang="en-US" sz="2400" dirty="0">
                <a:solidFill>
                  <a:srgbClr val="FF0000"/>
                </a:solidFill>
                <a:latin typeface="微软雅黑" pitchFamily="34" charset="-122"/>
                <a:ea typeface="微软雅黑" pitchFamily="34" charset="-122"/>
              </a:rPr>
              <a:t>降低多对双绞线之间的相互干扰</a:t>
            </a:r>
            <a:r>
              <a:rPr lang="zh-CN" altLang="en-US" sz="2400" dirty="0">
                <a:solidFill>
                  <a:schemeClr val="bg1">
                    <a:lumMod val="50000"/>
                  </a:schemeClr>
                </a:solidFill>
                <a:latin typeface="微软雅黑" pitchFamily="34" charset="-122"/>
                <a:ea typeface="微软雅黑" pitchFamily="34" charset="-122"/>
              </a:rPr>
              <a:t>。实际应用中将多对双绞线一起包在绝缘电缆套管中组合使用。</a:t>
            </a:r>
            <a:endParaRPr lang="zh-CN" altLang="zh-CN" sz="2400" dirty="0">
              <a:solidFill>
                <a:schemeClr val="bg1">
                  <a:lumMod val="50000"/>
                </a:schemeClr>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、双绞线</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78780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双绞线分为非屏蔽双绞</a:t>
            </a:r>
            <a:r>
              <a:rPr lang="zh-CN" altLang="en-US" sz="2400" dirty="0" smtClean="0">
                <a:solidFill>
                  <a:srgbClr val="FF0000"/>
                </a:solidFill>
                <a:latin typeface="微软雅黑" pitchFamily="34" charset="-122"/>
                <a:ea typeface="微软雅黑" pitchFamily="34" charset="-122"/>
              </a:rPr>
              <a:t>线和</a:t>
            </a:r>
            <a:r>
              <a:rPr lang="zh-CN" altLang="en-US" sz="2400" dirty="0">
                <a:solidFill>
                  <a:srgbClr val="FF0000"/>
                </a:solidFill>
                <a:latin typeface="微软雅黑" pitchFamily="34" charset="-122"/>
                <a:ea typeface="微软雅黑" pitchFamily="34" charset="-122"/>
              </a:rPr>
              <a:t>屏蔽双绞线</a:t>
            </a:r>
            <a:r>
              <a:rPr lang="zh-CN" altLang="en-US" sz="2400" dirty="0">
                <a:solidFill>
                  <a:schemeClr val="bg1">
                    <a:lumMod val="50000"/>
                  </a:schemeClr>
                </a:solidFill>
                <a:latin typeface="微软雅黑" pitchFamily="34" charset="-122"/>
                <a:ea typeface="微软雅黑" pitchFamily="34" charset="-122"/>
              </a:rPr>
              <a:t>，这两种双绞线分别如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a:t>
            </a:r>
            <a:r>
              <a:rPr lang="zh-CN" altLang="en-US" sz="2400" dirty="0" smtClean="0">
                <a:solidFill>
                  <a:schemeClr val="bg1">
                    <a:lumMod val="50000"/>
                  </a:schemeClr>
                </a:solidFill>
                <a:latin typeface="微软雅黑" pitchFamily="34" charset="-122"/>
                <a:ea typeface="微软雅黑" pitchFamily="34" charset="-122"/>
              </a:rPr>
              <a:t>和</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所示。</a:t>
            </a:r>
            <a:endParaRPr lang="zh-CN" altLang="zh-CN" sz="2400" dirty="0">
              <a:solidFill>
                <a:schemeClr val="bg1">
                  <a:lumMod val="50000"/>
                </a:schemeClr>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、双绞线</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1" name="图片 10"/>
          <p:cNvPicPr/>
          <p:nvPr/>
        </p:nvPicPr>
        <p:blipFill>
          <a:blip r:embed="rId3"/>
          <a:stretch>
            <a:fillRect/>
          </a:stretch>
        </p:blipFill>
        <p:spPr>
          <a:xfrm>
            <a:off x="2544850" y="3317226"/>
            <a:ext cx="7246275" cy="2332058"/>
          </a:xfrm>
          <a:prstGeom prst="rect">
            <a:avLst/>
          </a:prstGeom>
        </p:spPr>
      </p:pic>
    </p:spTree>
    <p:extLst>
      <p:ext uri="{BB962C8B-B14F-4D97-AF65-F5344CB8AC3E}">
        <p14:creationId xmlns:p14="http://schemas.microsoft.com/office/powerpoint/2010/main" val="3556171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双绞线需与</a:t>
            </a:r>
            <a:r>
              <a:rPr lang="en-US" altLang="zh-CN" sz="2400" dirty="0">
                <a:solidFill>
                  <a:srgbClr val="FF0000"/>
                </a:solidFill>
                <a:latin typeface="微软雅黑" pitchFamily="34" charset="-122"/>
                <a:ea typeface="微软雅黑" pitchFamily="34" charset="-122"/>
              </a:rPr>
              <a:t>RJ-45</a:t>
            </a:r>
            <a:r>
              <a:rPr lang="zh-CN" altLang="en-US" sz="2400" dirty="0">
                <a:solidFill>
                  <a:srgbClr val="FF0000"/>
                </a:solidFill>
                <a:latin typeface="微软雅黑" pitchFamily="34" charset="-122"/>
                <a:ea typeface="微软雅黑" pitchFamily="34" charset="-122"/>
              </a:rPr>
              <a:t>连接头（俗称水晶头）一起使用</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连接头如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a:t>
            </a:r>
            <a:r>
              <a:rPr lang="zh-CN" altLang="en-US" sz="2400" dirty="0">
                <a:solidFill>
                  <a:schemeClr val="bg1">
                    <a:lumMod val="50000"/>
                  </a:schemeClr>
                </a:solidFill>
                <a:latin typeface="微软雅黑" pitchFamily="34" charset="-122"/>
                <a:ea typeface="微软雅黑" pitchFamily="34" charset="-122"/>
              </a:rPr>
              <a:t>所示，带有连接头的双绞线如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所示。</a:t>
            </a:r>
            <a:endParaRPr lang="zh-CN" altLang="zh-CN" sz="2400" dirty="0">
              <a:solidFill>
                <a:schemeClr val="bg1">
                  <a:lumMod val="50000"/>
                </a:schemeClr>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、双绞线</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2" name="图片 11"/>
          <p:cNvPicPr/>
          <p:nvPr/>
        </p:nvPicPr>
        <p:blipFill>
          <a:blip r:embed="rId3"/>
          <a:stretch>
            <a:fillRect/>
          </a:stretch>
        </p:blipFill>
        <p:spPr>
          <a:xfrm>
            <a:off x="2557533" y="3445366"/>
            <a:ext cx="7220909" cy="2514561"/>
          </a:xfrm>
          <a:prstGeom prst="rect">
            <a:avLst/>
          </a:prstGeom>
        </p:spPr>
      </p:pic>
    </p:spTree>
    <p:extLst>
      <p:ext uri="{BB962C8B-B14F-4D97-AF65-F5344CB8AC3E}">
        <p14:creationId xmlns:p14="http://schemas.microsoft.com/office/powerpoint/2010/main" val="154052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同轴电缆因内导体与网状导电层为同轴关系而得名，它由内导体（一般为单股实心导线或多股绞合线）、塑料绝缘层、网状导电层（外导体）和电线外皮组成，其中内导体和网状导电层形成电流回路。具体如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endParaRPr lang="zh-CN" altLang="zh-CN" sz="2400" dirty="0">
              <a:solidFill>
                <a:schemeClr val="bg1">
                  <a:lumMod val="50000"/>
                </a:schemeClr>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、同轴电缆</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1" name="图片 10"/>
          <p:cNvPicPr/>
          <p:nvPr/>
        </p:nvPicPr>
        <p:blipFill>
          <a:blip r:embed="rId3"/>
          <a:stretch>
            <a:fillRect/>
          </a:stretch>
        </p:blipFill>
        <p:spPr>
          <a:xfrm>
            <a:off x="4339312" y="3999237"/>
            <a:ext cx="3657352" cy="2462832"/>
          </a:xfrm>
          <a:prstGeom prst="rect">
            <a:avLst/>
          </a:prstGeom>
        </p:spPr>
      </p:pic>
    </p:spTree>
    <p:extLst>
      <p:ext uri="{BB962C8B-B14F-4D97-AF65-F5344CB8AC3E}">
        <p14:creationId xmlns:p14="http://schemas.microsoft.com/office/powerpoint/2010/main" val="1855864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按照其功能，同轴电缆可分为基带同轴电缆和宽带同轴电缆</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rgbClr val="FF0000"/>
                </a:solidFill>
                <a:latin typeface="微软雅黑" pitchFamily="34" charset="-122"/>
                <a:ea typeface="微软雅黑" pitchFamily="34" charset="-122"/>
              </a:rPr>
              <a:t>基带同轴电缆</a:t>
            </a:r>
            <a:r>
              <a:rPr lang="zh-CN" altLang="en-US" sz="2400" dirty="0">
                <a:solidFill>
                  <a:schemeClr val="bg1">
                    <a:lumMod val="50000"/>
                  </a:schemeClr>
                </a:solidFill>
                <a:latin typeface="微软雅黑" pitchFamily="34" charset="-122"/>
                <a:ea typeface="微软雅黑" pitchFamily="34" charset="-122"/>
              </a:rPr>
              <a:t>其屏蔽层是由铜制成的网状导电层，特征阻抗为</a:t>
            </a:r>
            <a:r>
              <a:rPr lang="en-US" altLang="zh-CN" sz="2400" dirty="0">
                <a:solidFill>
                  <a:schemeClr val="bg1">
                    <a:lumMod val="50000"/>
                  </a:schemeClr>
                </a:solidFill>
                <a:latin typeface="微软雅黑" pitchFamily="34" charset="-122"/>
                <a:ea typeface="微软雅黑" pitchFamily="34" charset="-122"/>
              </a:rPr>
              <a:t>50Ω</a:t>
            </a:r>
            <a:r>
              <a:rPr lang="zh-CN" altLang="en-US" sz="2400" dirty="0">
                <a:solidFill>
                  <a:schemeClr val="bg1">
                    <a:lumMod val="50000"/>
                  </a:schemeClr>
                </a:solidFill>
                <a:latin typeface="微软雅黑" pitchFamily="34" charset="-122"/>
                <a:ea typeface="微软雅黑" pitchFamily="34" charset="-122"/>
              </a:rPr>
              <a:t>（如</a:t>
            </a:r>
            <a:r>
              <a:rPr lang="en-US" altLang="zh-CN" sz="2400" dirty="0">
                <a:solidFill>
                  <a:schemeClr val="bg1">
                    <a:lumMod val="50000"/>
                  </a:schemeClr>
                </a:solidFill>
                <a:latin typeface="微软雅黑" pitchFamily="34" charset="-122"/>
                <a:ea typeface="微软雅黑" pitchFamily="34" charset="-122"/>
              </a:rPr>
              <a:t>RG-8</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RG-58</a:t>
            </a:r>
            <a:r>
              <a:rPr lang="zh-CN" altLang="en-US" sz="2400" dirty="0">
                <a:solidFill>
                  <a:schemeClr val="bg1">
                    <a:lumMod val="50000"/>
                  </a:schemeClr>
                </a:solidFill>
                <a:latin typeface="微软雅黑" pitchFamily="34" charset="-122"/>
                <a:ea typeface="微软雅黑" pitchFamily="34" charset="-122"/>
              </a:rPr>
              <a:t>等），它可以传输数字信号。根据直径粗细，基带同轴电缆又分为粗缆和细缆，其中粗缆抗干扰性好，但价格高、安装复杂，常用于铺设网络干线；细缆直径小，相对柔软，且价格低、安装简单，常用于室内网络环境搭建</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、同轴电缆</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483858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按照其功能，同轴电缆可分为基带同轴电缆和宽带同轴电缆</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rgbClr val="FF0000"/>
                </a:solidFill>
                <a:latin typeface="微软雅黑" pitchFamily="34" charset="-122"/>
                <a:ea typeface="微软雅黑" pitchFamily="34" charset="-122"/>
              </a:rPr>
              <a:t>宽带同轴电缆</a:t>
            </a:r>
            <a:r>
              <a:rPr lang="zh-CN" altLang="en-US" sz="2400" dirty="0">
                <a:solidFill>
                  <a:schemeClr val="bg1">
                    <a:lumMod val="50000"/>
                  </a:schemeClr>
                </a:solidFill>
                <a:latin typeface="微软雅黑" pitchFamily="34" charset="-122"/>
                <a:ea typeface="微软雅黑" pitchFamily="34" charset="-122"/>
              </a:rPr>
              <a:t>的屏蔽层由铝冲压而成，特征阻抗为</a:t>
            </a:r>
            <a:r>
              <a:rPr lang="en-US" altLang="zh-CN" sz="2400" dirty="0">
                <a:solidFill>
                  <a:schemeClr val="bg1">
                    <a:lumMod val="50000"/>
                  </a:schemeClr>
                </a:solidFill>
                <a:latin typeface="微软雅黑" pitchFamily="34" charset="-122"/>
                <a:ea typeface="微软雅黑" pitchFamily="34" charset="-122"/>
              </a:rPr>
              <a:t>75Ω</a:t>
            </a:r>
            <a:r>
              <a:rPr lang="zh-CN" altLang="en-US" sz="2400" dirty="0">
                <a:solidFill>
                  <a:schemeClr val="bg1">
                    <a:lumMod val="50000"/>
                  </a:schemeClr>
                </a:solidFill>
                <a:latin typeface="微软雅黑" pitchFamily="34" charset="-122"/>
                <a:ea typeface="微软雅黑" pitchFamily="34" charset="-122"/>
              </a:rPr>
              <a:t>（如</a:t>
            </a:r>
            <a:r>
              <a:rPr lang="en-US" altLang="zh-CN" sz="2400" dirty="0">
                <a:solidFill>
                  <a:schemeClr val="bg1">
                    <a:lumMod val="50000"/>
                  </a:schemeClr>
                </a:solidFill>
                <a:latin typeface="微软雅黑" pitchFamily="34" charset="-122"/>
                <a:ea typeface="微软雅黑" pitchFamily="34" charset="-122"/>
              </a:rPr>
              <a:t>RG-59</a:t>
            </a:r>
            <a:r>
              <a:rPr lang="zh-CN" altLang="en-US" sz="2400" dirty="0">
                <a:solidFill>
                  <a:schemeClr val="bg1">
                    <a:lumMod val="50000"/>
                  </a:schemeClr>
                </a:solidFill>
                <a:latin typeface="微软雅黑" pitchFamily="34" charset="-122"/>
                <a:ea typeface="微软雅黑" pitchFamily="34" charset="-122"/>
              </a:rPr>
              <a:t>）等，它可以传输模拟信号，常用于有线电视网中。</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、同轴电缆</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9457329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273458" y="1970259"/>
            <a:ext cx="6407043"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现代</a:t>
            </a:r>
            <a:r>
              <a:rPr lang="zh-CN" altLang="zh-CN" sz="2400" dirty="0">
                <a:solidFill>
                  <a:srgbClr val="FF0000"/>
                </a:solidFill>
              </a:rPr>
              <a:t>数据通信</a:t>
            </a:r>
            <a:r>
              <a:rPr lang="zh-CN" altLang="zh-CN" sz="2400" dirty="0"/>
              <a:t>是</a:t>
            </a:r>
            <a:r>
              <a:rPr lang="zh-CN" altLang="zh-CN" sz="2400" dirty="0">
                <a:solidFill>
                  <a:srgbClr val="FF0000"/>
                </a:solidFill>
              </a:rPr>
              <a:t>通信技术</a:t>
            </a:r>
            <a:r>
              <a:rPr lang="zh-CN" altLang="zh-CN" sz="2400" dirty="0"/>
              <a:t>与</a:t>
            </a:r>
            <a:r>
              <a:rPr lang="zh-CN" altLang="zh-CN" sz="2400" dirty="0">
                <a:solidFill>
                  <a:srgbClr val="FF0000"/>
                </a:solidFill>
              </a:rPr>
              <a:t>计算机技术</a:t>
            </a:r>
            <a:r>
              <a:rPr lang="zh-CN" altLang="zh-CN" sz="2400" dirty="0"/>
              <a:t>结合</a:t>
            </a:r>
            <a:r>
              <a:rPr lang="zh-CN" altLang="zh-CN" sz="2400" dirty="0">
                <a:solidFill>
                  <a:srgbClr val="FF0000"/>
                </a:solidFill>
              </a:rPr>
              <a:t>实现的远程、高速通信</a:t>
            </a:r>
            <a:r>
              <a:rPr lang="zh-CN" altLang="zh-CN" sz="2400" dirty="0"/>
              <a:t>，本节将从数据通信常用术语、通信系统的结构、数据传输方式以及数据交换技术这几个方面，对现代数据通信的概念进行讲解。</a:t>
            </a:r>
            <a:endParaRPr lang="zh-CN" altLang="en-US" sz="2400" dirty="0">
              <a:solidFill>
                <a:schemeClr val="tx1">
                  <a:lumMod val="75000"/>
                  <a:lumOff val="25000"/>
                </a:schemeClr>
              </a:solidFill>
            </a:endParaRP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a:t>
            </a:r>
            <a:r>
              <a:rPr lang="zh-CN" altLang="en-US" sz="3200" dirty="0" smtClean="0">
                <a:solidFill>
                  <a:srgbClr val="1353A2"/>
                </a:solidFill>
                <a:latin typeface="微软雅黑" pitchFamily="34" charset="-122"/>
                <a:ea typeface="微软雅黑" pitchFamily="34" charset="-122"/>
              </a:rPr>
              <a:t>了解数据通信</a:t>
            </a:r>
            <a:endParaRPr lang="zh-CN" altLang="en-US" sz="3200" kern="1200" dirty="0">
              <a:solidFill>
                <a:srgbClr val="1353A2"/>
              </a:solidFill>
              <a:latin typeface="微软雅黑" pitchFamily="34" charset="-122"/>
              <a:ea typeface="微软雅黑" pitchFamily="34" charset="-122"/>
            </a:endParaRPr>
          </a:p>
        </p:txBody>
      </p:sp>
      <p:pic>
        <p:nvPicPr>
          <p:cNvPr id="12290"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94" y="1643566"/>
            <a:ext cx="4604504" cy="345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19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光纤即光导纤维，由纤芯、包层和保护层组成，其中纤芯是由塑料或玻璃制成的纤维，可作为光传导工具。光缆包括由两根或多根光纤按照一定方式组成的缆芯，以及加强钢丝、填充物、护套、防水层、缓冲层、绝缘金属导线等构件。光纤与光缆分别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a:t>
            </a:r>
            <a:r>
              <a:rPr lang="zh-CN" altLang="en-US" sz="2400" dirty="0" smtClean="0">
                <a:solidFill>
                  <a:schemeClr val="bg1">
                    <a:lumMod val="50000"/>
                  </a:schemeClr>
                </a:solidFill>
                <a:latin typeface="微软雅黑" pitchFamily="34" charset="-122"/>
                <a:ea typeface="微软雅黑" pitchFamily="34" charset="-122"/>
              </a:rPr>
              <a:t>和</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所示。</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、光纤</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1" name="图片 10"/>
          <p:cNvPicPr/>
          <p:nvPr/>
        </p:nvPicPr>
        <p:blipFill>
          <a:blip r:embed="rId3"/>
          <a:stretch>
            <a:fillRect/>
          </a:stretch>
        </p:blipFill>
        <p:spPr>
          <a:xfrm>
            <a:off x="3601864" y="4553234"/>
            <a:ext cx="5506366" cy="1867943"/>
          </a:xfrm>
          <a:prstGeom prst="rect">
            <a:avLst/>
          </a:prstGeom>
        </p:spPr>
      </p:pic>
    </p:spTree>
    <p:extLst>
      <p:ext uri="{BB962C8B-B14F-4D97-AF65-F5344CB8AC3E}">
        <p14:creationId xmlns:p14="http://schemas.microsoft.com/office/powerpoint/2010/main" val="3529971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光缆中的光源为发光二极管</a:t>
            </a:r>
            <a:r>
              <a:rPr lang="en-US" altLang="zh-CN" sz="2400" dirty="0">
                <a:solidFill>
                  <a:schemeClr val="bg1">
                    <a:lumMod val="50000"/>
                  </a:schemeClr>
                </a:solidFill>
                <a:latin typeface="微软雅黑" pitchFamily="34" charset="-122"/>
                <a:ea typeface="微软雅黑" pitchFamily="34" charset="-122"/>
              </a:rPr>
              <a:t>LED</a:t>
            </a:r>
            <a:r>
              <a:rPr lang="zh-CN" altLang="en-US" sz="2400" dirty="0">
                <a:solidFill>
                  <a:schemeClr val="bg1">
                    <a:lumMod val="50000"/>
                  </a:schemeClr>
                </a:solidFill>
                <a:latin typeface="微软雅黑" pitchFamily="34" charset="-122"/>
                <a:ea typeface="微软雅黑" pitchFamily="34" charset="-122"/>
              </a:rPr>
              <a:t>或注入式激光二极管</a:t>
            </a:r>
            <a:r>
              <a:rPr lang="en-US" altLang="zh-CN" sz="2400" dirty="0">
                <a:solidFill>
                  <a:schemeClr val="bg1">
                    <a:lumMod val="50000"/>
                  </a:schemeClr>
                </a:solidFill>
                <a:latin typeface="微软雅黑" pitchFamily="34" charset="-122"/>
                <a:ea typeface="微软雅黑" pitchFamily="34" charset="-122"/>
              </a:rPr>
              <a:t>ILD</a:t>
            </a:r>
            <a:r>
              <a:rPr lang="zh-CN" altLang="en-US" sz="2400" dirty="0">
                <a:solidFill>
                  <a:schemeClr val="bg1">
                    <a:lumMod val="50000"/>
                  </a:schemeClr>
                </a:solidFill>
                <a:latin typeface="微软雅黑" pitchFamily="34" charset="-122"/>
                <a:ea typeface="微软雅黑" pitchFamily="34" charset="-122"/>
              </a:rPr>
              <a:t>，通过</a:t>
            </a:r>
            <a:r>
              <a:rPr lang="en-US" altLang="zh-CN" sz="2400" dirty="0">
                <a:solidFill>
                  <a:schemeClr val="bg1">
                    <a:lumMod val="50000"/>
                  </a:schemeClr>
                </a:solidFill>
                <a:latin typeface="微软雅黑" pitchFamily="34" charset="-122"/>
                <a:ea typeface="微软雅黑" pitchFamily="34" charset="-122"/>
              </a:rPr>
              <a:t>LED</a:t>
            </a:r>
            <a:r>
              <a:rPr lang="zh-CN" altLang="en-US" sz="2400" dirty="0">
                <a:solidFill>
                  <a:schemeClr val="bg1">
                    <a:lumMod val="50000"/>
                  </a:schemeClr>
                </a:solidFill>
                <a:latin typeface="微软雅黑" pitchFamily="34" charset="-122"/>
                <a:ea typeface="微软雅黑" pitchFamily="34" charset="-122"/>
              </a:rPr>
              <a:t>或</a:t>
            </a:r>
            <a:r>
              <a:rPr lang="en-US" altLang="zh-CN" sz="2400" dirty="0">
                <a:solidFill>
                  <a:schemeClr val="bg1">
                    <a:lumMod val="50000"/>
                  </a:schemeClr>
                </a:solidFill>
                <a:latin typeface="微软雅黑" pitchFamily="34" charset="-122"/>
                <a:ea typeface="微软雅黑" pitchFamily="34" charset="-122"/>
              </a:rPr>
              <a:t>ILD</a:t>
            </a:r>
            <a:r>
              <a:rPr lang="zh-CN" altLang="en-US" sz="2400" dirty="0">
                <a:solidFill>
                  <a:schemeClr val="bg1">
                    <a:lumMod val="50000"/>
                  </a:schemeClr>
                </a:solidFill>
                <a:latin typeface="微软雅黑" pitchFamily="34" charset="-122"/>
                <a:ea typeface="微软雅黑" pitchFamily="34" charset="-122"/>
              </a:rPr>
              <a:t>可以发出光脉冲，光脉冲在光缆中传输以实现信息传递。光缆两端需要一个完成电</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光信号转换和光</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电信号转换的装置，实现设备与光纤之间信息形式的转换。</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、光纤</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61174289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根据光源类型和光的传输模式，光纤可分为单模光纤和多模光纤</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单</a:t>
            </a:r>
            <a:r>
              <a:rPr lang="zh-CN" altLang="en-US" sz="2400" dirty="0">
                <a:solidFill>
                  <a:schemeClr val="bg1">
                    <a:lumMod val="50000"/>
                  </a:schemeClr>
                </a:solidFill>
                <a:latin typeface="微软雅黑" pitchFamily="34" charset="-122"/>
                <a:ea typeface="微软雅黑" pitchFamily="34" charset="-122"/>
              </a:rPr>
              <a:t>模光纤的纤芯极细，传输的光线不会经过多次折射，可一直向前传播，如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、光纤</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1" name="图片 10"/>
          <p:cNvPicPr/>
          <p:nvPr/>
        </p:nvPicPr>
        <p:blipFill>
          <a:blip r:embed="rId3"/>
          <a:stretch>
            <a:fillRect/>
          </a:stretch>
        </p:blipFill>
        <p:spPr>
          <a:xfrm>
            <a:off x="4582544" y="3999235"/>
            <a:ext cx="3545005" cy="1361903"/>
          </a:xfrm>
          <a:prstGeom prst="rect">
            <a:avLst/>
          </a:prstGeom>
        </p:spPr>
      </p:pic>
    </p:spTree>
    <p:extLst>
      <p:ext uri="{BB962C8B-B14F-4D97-AF65-F5344CB8AC3E}">
        <p14:creationId xmlns:p14="http://schemas.microsoft.com/office/powerpoint/2010/main" val="247196512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根据光源类型和光的传输模式，光纤可分为单模光纤和多模光纤</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多模光纤的纤芯相对较粗，多条不同角度射入的光线携带的信息在光纤表面发生全反射后在同时传输，如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、光纤</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pic>
        <p:nvPicPr>
          <p:cNvPr id="12" name="图片 11"/>
          <p:cNvPicPr/>
          <p:nvPr/>
        </p:nvPicPr>
        <p:blipFill>
          <a:blip r:embed="rId3"/>
          <a:stretch>
            <a:fillRect/>
          </a:stretch>
        </p:blipFill>
        <p:spPr>
          <a:xfrm>
            <a:off x="4146759" y="4023799"/>
            <a:ext cx="4042458" cy="1500437"/>
          </a:xfrm>
          <a:prstGeom prst="rect">
            <a:avLst/>
          </a:prstGeom>
        </p:spPr>
      </p:pic>
    </p:spTree>
    <p:extLst>
      <p:ext uri="{BB962C8B-B14F-4D97-AF65-F5344CB8AC3E}">
        <p14:creationId xmlns:p14="http://schemas.microsoft.com/office/powerpoint/2010/main" val="3628623473"/>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310185"/>
            <a:ext cx="10654409"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双绞线、同轴电缆和光纤是网络搭建中最常使用的三种传输媒介</a:t>
            </a:r>
            <a:r>
              <a:rPr lang="zh-CN" altLang="en-US" sz="2400" dirty="0">
                <a:solidFill>
                  <a:schemeClr val="bg1">
                    <a:lumMod val="50000"/>
                  </a:schemeClr>
                </a:solidFill>
                <a:latin typeface="微软雅黑" pitchFamily="34" charset="-122"/>
                <a:ea typeface="微软雅黑" pitchFamily="34" charset="-122"/>
              </a:rPr>
              <a:t>，它们被应用于不同的场合中，其性能比较如</a:t>
            </a:r>
            <a:r>
              <a:rPr lang="zh-CN" altLang="en-US" sz="2400" dirty="0" smtClean="0">
                <a:solidFill>
                  <a:schemeClr val="bg1">
                    <a:lumMod val="50000"/>
                  </a:schemeClr>
                </a:solidFill>
                <a:latin typeface="微软雅黑" pitchFamily="34" charset="-122"/>
                <a:ea typeface="微软雅黑" pitchFamily="34" charset="-122"/>
              </a:rPr>
              <a:t>表所</a:t>
            </a:r>
            <a:r>
              <a:rPr lang="zh-CN" altLang="en-US" sz="2400" dirty="0">
                <a:solidFill>
                  <a:schemeClr val="bg1">
                    <a:lumMod val="50000"/>
                  </a:schemeClr>
                </a:solidFill>
                <a:latin typeface="微软雅黑" pitchFamily="34" charset="-122"/>
                <a:ea typeface="微软雅黑" pitchFamily="34" charset="-122"/>
              </a:rPr>
              <a:t>示。</a:t>
            </a: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、光纤</a:t>
              </a:r>
              <a:endParaRPr lang="en-US" altLang="zh-CN" sz="3200" b="1" dirty="0" smtClean="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3.2.1 </a:t>
            </a:r>
            <a:r>
              <a:rPr lang="zh-CN" altLang="en-US" sz="3200" dirty="0" smtClean="0">
                <a:solidFill>
                  <a:srgbClr val="1353A2"/>
                </a:solidFill>
                <a:latin typeface="微软雅黑" pitchFamily="34" charset="-122"/>
                <a:ea typeface="微软雅黑" pitchFamily="34" charset="-122"/>
              </a:rPr>
              <a:t>有线传输媒介</a:t>
            </a:r>
            <a:endParaRPr lang="zh-CN" altLang="en-US" sz="3200" kern="1200" dirty="0">
              <a:solidFill>
                <a:srgbClr val="1353A2"/>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46689072"/>
              </p:ext>
            </p:extLst>
          </p:nvPr>
        </p:nvGraphicFramePr>
        <p:xfrm>
          <a:off x="2114980" y="3445239"/>
          <a:ext cx="8106015" cy="2171700"/>
        </p:xfrm>
        <a:graphic>
          <a:graphicData uri="http://schemas.openxmlformats.org/drawingml/2006/table">
            <a:tbl>
              <a:tblPr>
                <a:tableStyleId>{5C22544A-7EE6-4342-B048-85BDC9FD1C3A}</a:tableStyleId>
              </a:tblPr>
              <a:tblGrid>
                <a:gridCol w="1972919"/>
                <a:gridCol w="1900143"/>
                <a:gridCol w="1689792"/>
                <a:gridCol w="1272079"/>
                <a:gridCol w="1271082"/>
              </a:tblGrid>
              <a:tr h="381572">
                <a:tc>
                  <a:txBody>
                    <a:bodyPr/>
                    <a:lstStyle/>
                    <a:p>
                      <a:pPr algn="ctr">
                        <a:lnSpc>
                          <a:spcPct val="150000"/>
                        </a:lnSpc>
                        <a:spcAft>
                          <a:spcPts val="0"/>
                        </a:spcAft>
                      </a:pPr>
                      <a:r>
                        <a:rPr lang="zh-CN" sz="1900" kern="100" dirty="0">
                          <a:effectLst/>
                        </a:rPr>
                        <a:t>传输媒介</a:t>
                      </a:r>
                      <a:endParaRPr lang="zh-CN" sz="1600" kern="100" dirty="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单段最大长度</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电磁干扰</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带宽</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价格</a:t>
                      </a:r>
                      <a:endParaRPr lang="zh-CN" sz="1600" kern="100">
                        <a:effectLst/>
                        <a:latin typeface="Calibri"/>
                        <a:ea typeface="宋体"/>
                        <a:cs typeface="Times New Roman"/>
                      </a:endParaRPr>
                    </a:p>
                  </a:txBody>
                  <a:tcPr marL="107681" marR="107681" marT="0" marB="0"/>
                </a:tc>
              </a:tr>
              <a:tr h="381572">
                <a:tc>
                  <a:txBody>
                    <a:bodyPr/>
                    <a:lstStyle/>
                    <a:p>
                      <a:pPr algn="ctr">
                        <a:lnSpc>
                          <a:spcPct val="150000"/>
                        </a:lnSpc>
                        <a:spcAft>
                          <a:spcPts val="0"/>
                        </a:spcAft>
                      </a:pPr>
                      <a:r>
                        <a:rPr lang="zh-CN" sz="1900" kern="100">
                          <a:effectLst/>
                        </a:rPr>
                        <a:t>非屏蔽双绞线</a:t>
                      </a:r>
                      <a:endParaRPr lang="zh-CN" sz="1600" kern="100">
                        <a:effectLst/>
                        <a:latin typeface="Calibri"/>
                        <a:ea typeface="宋体"/>
                        <a:cs typeface="Times New Roman"/>
                      </a:endParaRPr>
                    </a:p>
                  </a:txBody>
                  <a:tcPr marL="107681" marR="107681" marT="0" marB="0" anchor="ctr"/>
                </a:tc>
                <a:tc>
                  <a:txBody>
                    <a:bodyPr/>
                    <a:lstStyle/>
                    <a:p>
                      <a:pPr algn="ctr">
                        <a:lnSpc>
                          <a:spcPct val="150000"/>
                        </a:lnSpc>
                        <a:spcAft>
                          <a:spcPts val="0"/>
                        </a:spcAft>
                      </a:pPr>
                      <a:r>
                        <a:rPr lang="en-US" sz="1900" kern="100">
                          <a:effectLst/>
                        </a:rPr>
                        <a:t>100m</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高</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低</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低</a:t>
                      </a:r>
                      <a:endParaRPr lang="zh-CN" sz="1600" kern="100">
                        <a:effectLst/>
                        <a:latin typeface="Calibri"/>
                        <a:ea typeface="宋体"/>
                        <a:cs typeface="Times New Roman"/>
                      </a:endParaRPr>
                    </a:p>
                  </a:txBody>
                  <a:tcPr marL="107681" marR="107681" marT="0" marB="0"/>
                </a:tc>
              </a:tr>
              <a:tr h="381572">
                <a:tc>
                  <a:txBody>
                    <a:bodyPr/>
                    <a:lstStyle/>
                    <a:p>
                      <a:pPr algn="ctr">
                        <a:lnSpc>
                          <a:spcPct val="150000"/>
                        </a:lnSpc>
                        <a:spcAft>
                          <a:spcPts val="0"/>
                        </a:spcAft>
                      </a:pPr>
                      <a:r>
                        <a:rPr lang="zh-CN" sz="1900" kern="100">
                          <a:effectLst/>
                        </a:rPr>
                        <a:t>屏蔽双绞线</a:t>
                      </a:r>
                      <a:endParaRPr lang="zh-CN" sz="1600" kern="100">
                        <a:effectLst/>
                        <a:latin typeface="Calibri"/>
                        <a:ea typeface="宋体"/>
                        <a:cs typeface="Times New Roman"/>
                      </a:endParaRPr>
                    </a:p>
                  </a:txBody>
                  <a:tcPr marL="107681" marR="107681" marT="0" marB="0" anchor="ctr"/>
                </a:tc>
                <a:tc>
                  <a:txBody>
                    <a:bodyPr/>
                    <a:lstStyle/>
                    <a:p>
                      <a:pPr algn="ctr">
                        <a:lnSpc>
                          <a:spcPct val="150000"/>
                        </a:lnSpc>
                        <a:spcAft>
                          <a:spcPts val="0"/>
                        </a:spcAft>
                      </a:pPr>
                      <a:r>
                        <a:rPr lang="en-US" sz="1900" kern="100">
                          <a:effectLst/>
                        </a:rPr>
                        <a:t>100m</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低</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中</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中</a:t>
                      </a:r>
                      <a:endParaRPr lang="zh-CN" sz="1600" kern="100">
                        <a:effectLst/>
                        <a:latin typeface="Calibri"/>
                        <a:ea typeface="宋体"/>
                        <a:cs typeface="Times New Roman"/>
                      </a:endParaRPr>
                    </a:p>
                  </a:txBody>
                  <a:tcPr marL="107681" marR="107681" marT="0" marB="0"/>
                </a:tc>
              </a:tr>
              <a:tr h="381572">
                <a:tc>
                  <a:txBody>
                    <a:bodyPr/>
                    <a:lstStyle/>
                    <a:p>
                      <a:pPr algn="ctr">
                        <a:lnSpc>
                          <a:spcPct val="150000"/>
                        </a:lnSpc>
                        <a:spcAft>
                          <a:spcPts val="0"/>
                        </a:spcAft>
                      </a:pPr>
                      <a:r>
                        <a:rPr lang="zh-CN" sz="1900" kern="100">
                          <a:effectLst/>
                        </a:rPr>
                        <a:t>同轴电缆</a:t>
                      </a:r>
                      <a:endParaRPr lang="zh-CN" sz="1600" kern="100">
                        <a:effectLst/>
                        <a:latin typeface="Calibri"/>
                        <a:ea typeface="宋体"/>
                        <a:cs typeface="Times New Roman"/>
                      </a:endParaRPr>
                    </a:p>
                  </a:txBody>
                  <a:tcPr marL="107681" marR="107681" marT="0" marB="0" anchor="ctr"/>
                </a:tc>
                <a:tc>
                  <a:txBody>
                    <a:bodyPr/>
                    <a:lstStyle/>
                    <a:p>
                      <a:pPr algn="ctr">
                        <a:lnSpc>
                          <a:spcPct val="150000"/>
                        </a:lnSpc>
                        <a:spcAft>
                          <a:spcPts val="0"/>
                        </a:spcAft>
                      </a:pPr>
                      <a:r>
                        <a:rPr lang="en-US" sz="1900" kern="100">
                          <a:effectLst/>
                        </a:rPr>
                        <a:t>185m/500m</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dirty="0">
                          <a:effectLst/>
                        </a:rPr>
                        <a:t>低</a:t>
                      </a:r>
                      <a:endParaRPr lang="zh-CN" sz="1600" kern="100" dirty="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高</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中</a:t>
                      </a:r>
                      <a:endParaRPr lang="zh-CN" sz="1600" kern="100">
                        <a:effectLst/>
                        <a:latin typeface="Calibri"/>
                        <a:ea typeface="宋体"/>
                        <a:cs typeface="Times New Roman"/>
                      </a:endParaRPr>
                    </a:p>
                  </a:txBody>
                  <a:tcPr marL="107681" marR="107681" marT="0" marB="0"/>
                </a:tc>
              </a:tr>
              <a:tr h="381572">
                <a:tc>
                  <a:txBody>
                    <a:bodyPr/>
                    <a:lstStyle/>
                    <a:p>
                      <a:pPr algn="ctr">
                        <a:lnSpc>
                          <a:spcPct val="150000"/>
                        </a:lnSpc>
                        <a:spcAft>
                          <a:spcPts val="0"/>
                        </a:spcAft>
                      </a:pPr>
                      <a:r>
                        <a:rPr lang="zh-CN" sz="1900" kern="100">
                          <a:effectLst/>
                        </a:rPr>
                        <a:t>光纤</a:t>
                      </a:r>
                      <a:endParaRPr lang="zh-CN" sz="1600" kern="100">
                        <a:effectLst/>
                        <a:latin typeface="Calibri"/>
                        <a:ea typeface="宋体"/>
                        <a:cs typeface="Times New Roman"/>
                      </a:endParaRPr>
                    </a:p>
                  </a:txBody>
                  <a:tcPr marL="107681" marR="107681" marT="0" marB="0" anchor="ctr"/>
                </a:tc>
                <a:tc>
                  <a:txBody>
                    <a:bodyPr/>
                    <a:lstStyle/>
                    <a:p>
                      <a:pPr algn="ctr">
                        <a:lnSpc>
                          <a:spcPct val="150000"/>
                        </a:lnSpc>
                        <a:spcAft>
                          <a:spcPts val="0"/>
                        </a:spcAft>
                      </a:pPr>
                      <a:r>
                        <a:rPr lang="zh-CN" sz="1900" kern="100">
                          <a:effectLst/>
                        </a:rPr>
                        <a:t>几十千米</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无</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a:effectLst/>
                        </a:rPr>
                        <a:t>极高</a:t>
                      </a:r>
                      <a:endParaRPr lang="zh-CN" sz="1600" kern="100">
                        <a:effectLst/>
                        <a:latin typeface="Calibri"/>
                        <a:ea typeface="宋体"/>
                        <a:cs typeface="Times New Roman"/>
                      </a:endParaRPr>
                    </a:p>
                  </a:txBody>
                  <a:tcPr marL="107681" marR="107681" marT="0" marB="0"/>
                </a:tc>
                <a:tc>
                  <a:txBody>
                    <a:bodyPr/>
                    <a:lstStyle/>
                    <a:p>
                      <a:pPr algn="ctr">
                        <a:lnSpc>
                          <a:spcPct val="150000"/>
                        </a:lnSpc>
                        <a:spcAft>
                          <a:spcPts val="0"/>
                        </a:spcAft>
                      </a:pPr>
                      <a:r>
                        <a:rPr lang="zh-CN" sz="1900" kern="100" dirty="0">
                          <a:effectLst/>
                        </a:rPr>
                        <a:t>高</a:t>
                      </a:r>
                      <a:endParaRPr lang="zh-CN" sz="1600" kern="100" dirty="0">
                        <a:effectLst/>
                        <a:latin typeface="Calibri"/>
                        <a:ea typeface="宋体"/>
                        <a:cs typeface="Times New Roman"/>
                      </a:endParaRPr>
                    </a:p>
                  </a:txBody>
                  <a:tcPr marL="107681" marR="107681" marT="0" marB="0"/>
                </a:tc>
              </a:tr>
            </a:tbl>
          </a:graphicData>
        </a:graphic>
      </p:graphicFrame>
    </p:spTree>
    <p:extLst>
      <p:ext uri="{BB962C8B-B14F-4D97-AF65-F5344CB8AC3E}">
        <p14:creationId xmlns:p14="http://schemas.microsoft.com/office/powerpoint/2010/main" val="75356856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36504" y="1985895"/>
            <a:ext cx="5958688"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无线传输即指信号在自由空间中的传输，由于此种信号传输方式不涉及有线媒介，而是通过自由空间传输信号，因此将此种方式称为无线传输，相应地，自由空间即所谓的</a:t>
            </a:r>
            <a:r>
              <a:rPr lang="zh-CN" altLang="en-US" sz="2400" dirty="0">
                <a:solidFill>
                  <a:srgbClr val="FF0000"/>
                </a:solidFill>
                <a:latin typeface="微软雅黑" pitchFamily="34" charset="-122"/>
                <a:ea typeface="微软雅黑" pitchFamily="34" charset="-122"/>
              </a:rPr>
              <a:t>无线传输媒介</a:t>
            </a:r>
            <a:r>
              <a:rPr lang="zh-CN" altLang="en-US" sz="2400" dirty="0">
                <a:solidFill>
                  <a:schemeClr val="bg1">
                    <a:lumMod val="50000"/>
                  </a:schemeClr>
                </a:solidFill>
                <a:latin typeface="微软雅黑" pitchFamily="34" charset="-122"/>
                <a:ea typeface="微软雅黑" pitchFamily="34" charset="-122"/>
              </a:rPr>
              <a:t>。</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781" y="1727135"/>
            <a:ext cx="4881041" cy="337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341439"/>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1249" y="1196756"/>
            <a:ext cx="10947748"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无线传输的本质是电磁波在自由空间中的传输</a:t>
            </a:r>
            <a:r>
              <a:rPr lang="zh-CN" altLang="en-US" sz="2400" dirty="0">
                <a:solidFill>
                  <a:schemeClr val="bg1">
                    <a:lumMod val="50000"/>
                  </a:schemeClr>
                </a:solidFill>
                <a:latin typeface="微软雅黑" pitchFamily="34" charset="-122"/>
                <a:ea typeface="微软雅黑" pitchFamily="34" charset="-122"/>
              </a:rPr>
              <a:t>，此种传输方式未将信号束缚在有形介质中，信号可向空间中的任意方位自由传输，因此自由空间也被称为“非导向传输媒介</a:t>
            </a:r>
            <a:r>
              <a:rPr lang="zh-CN" altLang="en-US" sz="2400" dirty="0" smtClean="0">
                <a:solidFill>
                  <a:schemeClr val="bg1">
                    <a:lumMod val="50000"/>
                  </a:schemeClr>
                </a:solidFill>
                <a:latin typeface="微软雅黑" pitchFamily="34" charset="-122"/>
                <a:ea typeface="微软雅黑" pitchFamily="34" charset="-122"/>
              </a:rPr>
              <a:t>”。无线传输根据无线电</a:t>
            </a:r>
            <a:r>
              <a:rPr lang="zh-CN" altLang="en-US" sz="2400" dirty="0">
                <a:solidFill>
                  <a:schemeClr val="bg1">
                    <a:lumMod val="50000"/>
                  </a:schemeClr>
                </a:solidFill>
                <a:latin typeface="微软雅黑" pitchFamily="34" charset="-122"/>
                <a:ea typeface="微软雅黑" pitchFamily="34" charset="-122"/>
              </a:rPr>
              <a:t>频</a:t>
            </a:r>
            <a:r>
              <a:rPr lang="zh-CN" altLang="en-US" sz="2400" dirty="0" smtClean="0">
                <a:solidFill>
                  <a:schemeClr val="bg1">
                    <a:lumMod val="50000"/>
                  </a:schemeClr>
                </a:solidFill>
                <a:latin typeface="微软雅黑" pitchFamily="34" charset="-122"/>
                <a:ea typeface="微软雅黑" pitchFamily="34" charset="-122"/>
              </a:rPr>
              <a:t>段分类。</a:t>
            </a:r>
            <a:endParaRPr lang="zh-CN" altLang="en-US" sz="2400" dirty="0">
              <a:solidFill>
                <a:schemeClr val="bg1">
                  <a:lumMod val="50000"/>
                </a:schemeClr>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6890792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无线传输中信号的载体为电磁波，按频率由低到高电磁波被分为无线电、微波、红外线、可见光、紫外线、</a:t>
            </a:r>
            <a:r>
              <a:rPr lang="en-US" altLang="zh-CN" sz="2400" dirty="0">
                <a:solidFill>
                  <a:schemeClr val="bg1">
                    <a:lumMod val="50000"/>
                  </a:schemeClr>
                </a:solidFill>
                <a:latin typeface="微软雅黑" pitchFamily="34" charset="-122"/>
                <a:ea typeface="微软雅黑" pitchFamily="34" charset="-122"/>
              </a:rPr>
              <a:t>X</a:t>
            </a:r>
            <a:r>
              <a:rPr lang="zh-CN" altLang="en-US" sz="2400" dirty="0">
                <a:solidFill>
                  <a:schemeClr val="bg1">
                    <a:lumMod val="50000"/>
                  </a:schemeClr>
                </a:solidFill>
                <a:latin typeface="微软雅黑" pitchFamily="34" charset="-122"/>
                <a:ea typeface="微软雅黑" pitchFamily="34" charset="-122"/>
              </a:rPr>
              <a:t>射线和</a:t>
            </a:r>
            <a:r>
              <a:rPr lang="en-US" altLang="zh-CN" sz="2400" dirty="0">
                <a:solidFill>
                  <a:schemeClr val="bg1">
                    <a:lumMod val="50000"/>
                  </a:schemeClr>
                </a:solidFill>
                <a:latin typeface="微软雅黑" pitchFamily="34" charset="-122"/>
                <a:ea typeface="微软雅黑" pitchFamily="34" charset="-122"/>
              </a:rPr>
              <a:t>γ</a:t>
            </a:r>
            <a:r>
              <a:rPr lang="zh-CN" altLang="en-US" sz="2400" dirty="0">
                <a:solidFill>
                  <a:schemeClr val="bg1">
                    <a:lumMod val="50000"/>
                  </a:schemeClr>
                </a:solidFill>
                <a:latin typeface="微软雅黑" pitchFamily="34" charset="-122"/>
                <a:ea typeface="微软雅黑" pitchFamily="34" charset="-122"/>
              </a:rPr>
              <a:t>射线，除紫外线及更高波段外，其他波段都被应用在了实际生活中。</a:t>
            </a:r>
            <a:r>
              <a:rPr lang="en-US" altLang="zh-CN" sz="2400" dirty="0">
                <a:solidFill>
                  <a:srgbClr val="FF0000"/>
                </a:solidFill>
                <a:latin typeface="微软雅黑" pitchFamily="34" charset="-122"/>
                <a:ea typeface="微软雅黑" pitchFamily="34" charset="-122"/>
              </a:rPr>
              <a:t>ITU</a:t>
            </a:r>
            <a:r>
              <a:rPr lang="zh-CN" altLang="en-US" sz="2400" dirty="0">
                <a:solidFill>
                  <a:srgbClr val="FF0000"/>
                </a:solidFill>
                <a:latin typeface="微软雅黑" pitchFamily="34" charset="-122"/>
                <a:ea typeface="微软雅黑" pitchFamily="34" charset="-122"/>
              </a:rPr>
              <a:t>（国际电信联盟）</a:t>
            </a:r>
            <a:r>
              <a:rPr lang="zh-CN" altLang="en-US" sz="2400" dirty="0">
                <a:solidFill>
                  <a:schemeClr val="bg1">
                    <a:lumMod val="50000"/>
                  </a:schemeClr>
                </a:solidFill>
                <a:latin typeface="微软雅黑" pitchFamily="34" charset="-122"/>
                <a:ea typeface="微软雅黑" pitchFamily="34" charset="-122"/>
              </a:rPr>
              <a:t>按照频率又将投入使用的无线电波划分为不同的频段，实际生活中电磁波应用与波段对应关系如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 </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、无线电频段</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832144409"/>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ITU</a:t>
            </a:r>
            <a:r>
              <a:rPr lang="zh-CN" altLang="en-US" sz="2400" dirty="0">
                <a:solidFill>
                  <a:schemeClr val="bg1">
                    <a:lumMod val="50000"/>
                  </a:schemeClr>
                </a:solidFill>
                <a:latin typeface="微软雅黑" pitchFamily="34" charset="-122"/>
                <a:ea typeface="微软雅黑" pitchFamily="34" charset="-122"/>
              </a:rPr>
              <a:t>（国际电信联盟）按照频率又将投入使用的无线电波划分为不同的频段，实际生活中电磁波应用与波段对应关系如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 </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、无线电频段</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3052311" y="3377736"/>
            <a:ext cx="6231353" cy="2985147"/>
          </a:xfrm>
          <a:prstGeom prst="rect">
            <a:avLst/>
          </a:prstGeom>
          <a:noFill/>
          <a:ln>
            <a:noFill/>
          </a:ln>
        </p:spPr>
      </p:pic>
    </p:spTree>
    <p:extLst>
      <p:ext uri="{BB962C8B-B14F-4D97-AF65-F5344CB8AC3E}">
        <p14:creationId xmlns:p14="http://schemas.microsoft.com/office/powerpoint/2010/main" val="105476528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ITU</a:t>
            </a:r>
            <a:r>
              <a:rPr lang="zh-CN" altLang="en-US" sz="2400" dirty="0">
                <a:solidFill>
                  <a:schemeClr val="bg1">
                    <a:lumMod val="50000"/>
                  </a:schemeClr>
                </a:solidFill>
                <a:latin typeface="微软雅黑" pitchFamily="34" charset="-122"/>
                <a:ea typeface="微软雅黑" pitchFamily="34" charset="-122"/>
              </a:rPr>
              <a:t>为无线电波划分</a:t>
            </a:r>
            <a:r>
              <a:rPr lang="zh-CN" altLang="en-US" sz="2400" dirty="0" smtClean="0">
                <a:solidFill>
                  <a:schemeClr val="bg1">
                    <a:lumMod val="50000"/>
                  </a:schemeClr>
                </a:solidFill>
                <a:latin typeface="微软雅黑" pitchFamily="34" charset="-122"/>
                <a:ea typeface="微软雅黑" pitchFamily="34" charset="-122"/>
              </a:rPr>
              <a:t>的</a:t>
            </a:r>
            <a:r>
              <a:rPr lang="zh-CN" altLang="en-US" sz="2400" dirty="0">
                <a:solidFill>
                  <a:schemeClr val="bg1">
                    <a:lumMod val="50000"/>
                  </a:schemeClr>
                </a:solidFill>
                <a:latin typeface="微软雅黑" pitchFamily="34" charset="-122"/>
                <a:ea typeface="微软雅黑" pitchFamily="34" charset="-122"/>
              </a:rPr>
              <a:t>各</a:t>
            </a:r>
            <a:r>
              <a:rPr lang="zh-CN" altLang="en-US" sz="2400" dirty="0" smtClean="0">
                <a:solidFill>
                  <a:schemeClr val="bg1">
                    <a:lumMod val="50000"/>
                  </a:schemeClr>
                </a:solidFill>
                <a:latin typeface="微软雅黑" pitchFamily="34" charset="-122"/>
                <a:ea typeface="微软雅黑" pitchFamily="34" charset="-122"/>
              </a:rPr>
              <a:t>频段及</a:t>
            </a:r>
            <a:r>
              <a:rPr lang="zh-CN" altLang="en-US" sz="2400" dirty="0">
                <a:solidFill>
                  <a:schemeClr val="bg1">
                    <a:lumMod val="50000"/>
                  </a:schemeClr>
                </a:solidFill>
                <a:latin typeface="微软雅黑" pitchFamily="34" charset="-122"/>
                <a:ea typeface="微软雅黑" pitchFamily="34" charset="-122"/>
              </a:rPr>
              <a:t>其对</a:t>
            </a:r>
            <a:r>
              <a:rPr lang="zh-CN" altLang="en-US" sz="2400" dirty="0" smtClean="0">
                <a:solidFill>
                  <a:schemeClr val="bg1">
                    <a:lumMod val="50000"/>
                  </a:schemeClr>
                </a:solidFill>
                <a:latin typeface="微软雅黑" pitchFamily="34" charset="-122"/>
                <a:ea typeface="微软雅黑" pitchFamily="34" charset="-122"/>
              </a:rPr>
              <a:t>应的波长范</a:t>
            </a:r>
            <a:r>
              <a:rPr lang="zh-CN" altLang="en-US" sz="2400" dirty="0">
                <a:solidFill>
                  <a:schemeClr val="bg1">
                    <a:lumMod val="50000"/>
                  </a:schemeClr>
                </a:solidFill>
                <a:latin typeface="微软雅黑" pitchFamily="34" charset="-122"/>
                <a:ea typeface="微软雅黑" pitchFamily="34" charset="-122"/>
              </a:rPr>
              <a:t>围如</a:t>
            </a:r>
            <a:r>
              <a:rPr lang="zh-CN" altLang="en-US" sz="2400" dirty="0" smtClean="0">
                <a:solidFill>
                  <a:schemeClr val="bg1">
                    <a:lumMod val="50000"/>
                  </a:schemeClr>
                </a:solidFill>
                <a:latin typeface="微软雅黑" pitchFamily="34" charset="-122"/>
                <a:ea typeface="微软雅黑" pitchFamily="34" charset="-122"/>
              </a:rPr>
              <a:t>表所示。</a:t>
            </a:r>
            <a:endParaRPr lang="zh-CN" altLang="en-US" sz="2400" dirty="0">
              <a:solidFill>
                <a:schemeClr val="bg1">
                  <a:lumMod val="50000"/>
                </a:schemeClr>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、无线电频段</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aphicFrame>
        <p:nvGraphicFramePr>
          <p:cNvPr id="3" name="表格 2"/>
          <p:cNvGraphicFramePr>
            <a:graphicFrameLocks noGrp="1"/>
          </p:cNvGraphicFramePr>
          <p:nvPr>
            <p:extLst>
              <p:ext uri="{D42A27DB-BD31-4B8C-83A1-F6EECF244321}">
                <p14:modId xmlns:p14="http://schemas.microsoft.com/office/powerpoint/2010/main" val="495027639"/>
              </p:ext>
            </p:extLst>
          </p:nvPr>
        </p:nvGraphicFramePr>
        <p:xfrm>
          <a:off x="2112755" y="2857929"/>
          <a:ext cx="7407346" cy="3573702"/>
        </p:xfrm>
        <a:graphic>
          <a:graphicData uri="http://schemas.openxmlformats.org/drawingml/2006/table">
            <a:tbl>
              <a:tblPr>
                <a:tableStyleId>{5C22544A-7EE6-4342-B048-85BDC9FD1C3A}</a:tableStyleId>
              </a:tblPr>
              <a:tblGrid>
                <a:gridCol w="1803306"/>
                <a:gridCol w="1689216"/>
                <a:gridCol w="1957412"/>
                <a:gridCol w="1957412"/>
              </a:tblGrid>
              <a:tr h="397078">
                <a:tc>
                  <a:txBody>
                    <a:bodyPr/>
                    <a:lstStyle/>
                    <a:p>
                      <a:pPr algn="ctr">
                        <a:lnSpc>
                          <a:spcPct val="150000"/>
                        </a:lnSpc>
                        <a:spcAft>
                          <a:spcPts val="0"/>
                        </a:spcAft>
                      </a:pPr>
                      <a:r>
                        <a:rPr lang="zh-CN" sz="1700" kern="100" dirty="0">
                          <a:effectLst/>
                        </a:rPr>
                        <a:t>频段</a:t>
                      </a:r>
                      <a:endParaRPr lang="zh-CN" sz="1400" kern="100" dirty="0">
                        <a:effectLst/>
                        <a:latin typeface="Calibri"/>
                        <a:ea typeface="宋体"/>
                        <a:cs typeface="Times New Roman"/>
                      </a:endParaRPr>
                    </a:p>
                  </a:txBody>
                  <a:tcPr marL="96969" marR="96969" marT="0" marB="0"/>
                </a:tc>
                <a:tc>
                  <a:txBody>
                    <a:bodyPr/>
                    <a:lstStyle/>
                    <a:p>
                      <a:pPr algn="ctr">
                        <a:lnSpc>
                          <a:spcPct val="150000"/>
                        </a:lnSpc>
                        <a:spcAft>
                          <a:spcPts val="0"/>
                        </a:spcAft>
                      </a:pPr>
                      <a:r>
                        <a:rPr lang="zh-CN" sz="1700" kern="100">
                          <a:effectLst/>
                        </a:rPr>
                        <a:t>频率范围</a:t>
                      </a:r>
                      <a:endParaRPr lang="zh-CN" sz="1400" kern="100">
                        <a:effectLst/>
                        <a:latin typeface="Calibri"/>
                        <a:ea typeface="宋体"/>
                        <a:cs typeface="Times New Roman"/>
                      </a:endParaRPr>
                    </a:p>
                  </a:txBody>
                  <a:tcPr marL="96969" marR="96969" marT="0" marB="0"/>
                </a:tc>
                <a:tc>
                  <a:txBody>
                    <a:bodyPr/>
                    <a:lstStyle/>
                    <a:p>
                      <a:pPr algn="ctr">
                        <a:lnSpc>
                          <a:spcPct val="150000"/>
                        </a:lnSpc>
                        <a:spcAft>
                          <a:spcPts val="0"/>
                        </a:spcAft>
                      </a:pPr>
                      <a:r>
                        <a:rPr lang="zh-CN" sz="1700" kern="100" dirty="0">
                          <a:effectLst/>
                        </a:rPr>
                        <a:t>波段名</a:t>
                      </a:r>
                      <a:endParaRPr lang="zh-CN" sz="1400" kern="100" dirty="0">
                        <a:effectLst/>
                        <a:latin typeface="Calibri"/>
                        <a:ea typeface="宋体"/>
                        <a:cs typeface="Times New Roman"/>
                      </a:endParaRPr>
                    </a:p>
                  </a:txBody>
                  <a:tcPr marL="96969" marR="96969" marT="0" marB="0"/>
                </a:tc>
                <a:tc>
                  <a:txBody>
                    <a:bodyPr/>
                    <a:lstStyle/>
                    <a:p>
                      <a:pPr algn="ctr">
                        <a:lnSpc>
                          <a:spcPct val="150000"/>
                        </a:lnSpc>
                        <a:spcAft>
                          <a:spcPts val="0"/>
                        </a:spcAft>
                      </a:pPr>
                      <a:r>
                        <a:rPr lang="zh-CN" sz="1700" kern="100">
                          <a:effectLst/>
                        </a:rPr>
                        <a:t>波长范围</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低频（</a:t>
                      </a:r>
                      <a:r>
                        <a:rPr lang="en-US" sz="1700" kern="100">
                          <a:effectLst/>
                        </a:rPr>
                        <a:t>LF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30~300 kHz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千米波，长波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1~10km</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中频（</a:t>
                      </a:r>
                      <a:r>
                        <a:rPr lang="en-US" sz="1700" kern="100">
                          <a:effectLst/>
                        </a:rPr>
                        <a:t>MF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300 kHz~3MHz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百米波，中波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100m~1km</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高频（</a:t>
                      </a:r>
                      <a:r>
                        <a:rPr lang="en-US" sz="1700" kern="100">
                          <a:effectLst/>
                        </a:rPr>
                        <a:t>HF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3~30MHz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十米波，短波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10~100m</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甚高频（</a:t>
                      </a:r>
                      <a:r>
                        <a:rPr lang="en-US" sz="1700" kern="100">
                          <a:effectLst/>
                        </a:rPr>
                        <a:t>VHF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30~300MHz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米波，超短波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1~10m</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特高频（</a:t>
                      </a:r>
                      <a:r>
                        <a:rPr lang="en-US" sz="1700" kern="100">
                          <a:effectLst/>
                        </a:rPr>
                        <a:t>UHF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300MHz~3GHz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分米波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10cm~1m</a:t>
                      </a:r>
                      <a:endParaRPr lang="zh-CN" sz="1400" kern="100">
                        <a:effectLst/>
                        <a:latin typeface="Calibri"/>
                        <a:ea typeface="宋体"/>
                        <a:cs typeface="Times New Roman"/>
                      </a:endParaRPr>
                    </a:p>
                  </a:txBody>
                  <a:tcPr marL="96969" marR="96969" marT="0" marB="0"/>
                </a:tc>
              </a:tr>
              <a:tr h="397078">
                <a:tc>
                  <a:txBody>
                    <a:bodyPr/>
                    <a:lstStyle/>
                    <a:p>
                      <a:pPr algn="ctr">
                        <a:lnSpc>
                          <a:spcPct val="150000"/>
                        </a:lnSpc>
                        <a:spcAft>
                          <a:spcPts val="0"/>
                        </a:spcAft>
                      </a:pPr>
                      <a:r>
                        <a:rPr lang="zh-CN" sz="1700" kern="100">
                          <a:effectLst/>
                        </a:rPr>
                        <a:t>超高频（</a:t>
                      </a:r>
                      <a:r>
                        <a:rPr lang="en-US" sz="1700" kern="100">
                          <a:effectLst/>
                        </a:rPr>
                        <a:t>SHF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3~30GHz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厘米波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1~10cm</a:t>
                      </a:r>
                      <a:endParaRPr lang="zh-CN" sz="1400" kern="100">
                        <a:effectLst/>
                        <a:latin typeface="Calibri"/>
                        <a:ea typeface="宋体"/>
                        <a:cs typeface="Times New Roman"/>
                      </a:endParaRPr>
                    </a:p>
                  </a:txBody>
                  <a:tcPr marL="96969" marR="96969" marT="0" marB="0"/>
                </a:tc>
              </a:tr>
              <a:tr h="397078">
                <a:tc rowSpan="2">
                  <a:txBody>
                    <a:bodyPr/>
                    <a:lstStyle/>
                    <a:p>
                      <a:pPr algn="ctr">
                        <a:lnSpc>
                          <a:spcPct val="150000"/>
                        </a:lnSpc>
                        <a:spcAft>
                          <a:spcPts val="0"/>
                        </a:spcAft>
                      </a:pPr>
                      <a:r>
                        <a:rPr lang="zh-CN" sz="1700" kern="100">
                          <a:effectLst/>
                        </a:rPr>
                        <a:t>极高频（</a:t>
                      </a:r>
                      <a:r>
                        <a:rPr lang="en-US" sz="1700" kern="100">
                          <a:effectLst/>
                        </a:rPr>
                        <a:t>EHF</a:t>
                      </a:r>
                      <a:r>
                        <a:rPr lang="zh-CN" sz="1700" kern="100">
                          <a:effectLst/>
                        </a:rPr>
                        <a:t>）</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30~300GHz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毫米波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a:effectLst/>
                        </a:rPr>
                        <a:t>1~10mm</a:t>
                      </a:r>
                      <a:endParaRPr lang="zh-CN" sz="1400" kern="100">
                        <a:effectLst/>
                        <a:latin typeface="Calibri"/>
                        <a:ea typeface="宋体"/>
                        <a:cs typeface="Times New Roman"/>
                      </a:endParaRPr>
                    </a:p>
                  </a:txBody>
                  <a:tcPr marL="96969" marR="96969" marT="0" marB="0"/>
                </a:tc>
              </a:tr>
              <a:tr h="397078">
                <a:tc vMerge="1">
                  <a:txBody>
                    <a:bodyPr/>
                    <a:lstStyle/>
                    <a:p>
                      <a:endParaRPr lang="zh-CN" altLang="en-US"/>
                    </a:p>
                  </a:txBody>
                  <a:tcPr/>
                </a:tc>
                <a:tc>
                  <a:txBody>
                    <a:bodyPr/>
                    <a:lstStyle/>
                    <a:p>
                      <a:pPr algn="ctr">
                        <a:lnSpc>
                          <a:spcPct val="150000"/>
                        </a:lnSpc>
                        <a:spcAft>
                          <a:spcPts val="0"/>
                        </a:spcAft>
                      </a:pPr>
                      <a:r>
                        <a:rPr lang="en-US" sz="1700" kern="100">
                          <a:effectLst/>
                        </a:rPr>
                        <a:t>&gt;300GHz</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zh-CN" sz="1700" kern="100">
                          <a:effectLst/>
                        </a:rPr>
                        <a:t>亚毫米波</a:t>
                      </a:r>
                      <a:endParaRPr lang="zh-CN" sz="1400" kern="100">
                        <a:effectLst/>
                        <a:latin typeface="Calibri"/>
                        <a:ea typeface="宋体"/>
                        <a:cs typeface="Times New Roman"/>
                      </a:endParaRPr>
                    </a:p>
                  </a:txBody>
                  <a:tcPr marL="96969" marR="96969" marT="0" marB="0" anchor="ctr"/>
                </a:tc>
                <a:tc>
                  <a:txBody>
                    <a:bodyPr/>
                    <a:lstStyle/>
                    <a:p>
                      <a:pPr algn="ctr">
                        <a:lnSpc>
                          <a:spcPct val="150000"/>
                        </a:lnSpc>
                        <a:spcAft>
                          <a:spcPts val="0"/>
                        </a:spcAft>
                      </a:pPr>
                      <a:r>
                        <a:rPr lang="en-US" sz="1700" kern="100" dirty="0">
                          <a:effectLst/>
                        </a:rPr>
                        <a:t>0.1~1mm</a:t>
                      </a:r>
                      <a:endParaRPr lang="zh-CN" sz="1400" kern="100" dirty="0">
                        <a:effectLst/>
                        <a:latin typeface="Calibri"/>
                        <a:ea typeface="宋体"/>
                        <a:cs typeface="Times New Roman"/>
                      </a:endParaRPr>
                    </a:p>
                  </a:txBody>
                  <a:tcPr marL="96969" marR="96969" marT="0" marB="0"/>
                </a:tc>
              </a:tr>
            </a:tbl>
          </a:graphicData>
        </a:graphic>
      </p:graphicFrame>
    </p:spTree>
    <p:extLst>
      <p:ext uri="{BB962C8B-B14F-4D97-AF65-F5344CB8AC3E}">
        <p14:creationId xmlns:p14="http://schemas.microsoft.com/office/powerpoint/2010/main" val="104128811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42679" y="1189043"/>
            <a:ext cx="11043895"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计算机网络中的通信指网络中的终端之间通过通信线路进行信息交换，</a:t>
            </a:r>
            <a:r>
              <a:rPr lang="zh-CN" altLang="zh-CN" sz="2400" dirty="0">
                <a:solidFill>
                  <a:srgbClr val="FF0000"/>
                </a:solidFill>
              </a:rPr>
              <a:t>通信系统应包含信息发送端（源端）、信息接收端（目的端）和通信线路</a:t>
            </a:r>
            <a:r>
              <a:rPr lang="zh-CN" altLang="zh-CN" sz="2400" dirty="0"/>
              <a:t>，如</a:t>
            </a:r>
            <a:r>
              <a:rPr lang="zh-CN" altLang="zh-CN" sz="2400" dirty="0" smtClean="0"/>
              <a:t>图所</a:t>
            </a:r>
            <a:r>
              <a:rPr lang="zh-CN" altLang="zh-CN" sz="2400" dirty="0"/>
              <a:t>示。</a:t>
            </a:r>
            <a:endParaRPr lang="zh-CN" altLang="en-US" sz="2400" dirty="0">
              <a:solidFill>
                <a:schemeClr val="tx1">
                  <a:lumMod val="75000"/>
                  <a:lumOff val="25000"/>
                </a:schemeClr>
              </a:solidFill>
            </a:endParaRP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3.1.1 </a:t>
            </a:r>
            <a:r>
              <a:rPr lang="zh-CN" altLang="en-US" sz="3200" dirty="0" smtClean="0">
                <a:solidFill>
                  <a:srgbClr val="1353A2"/>
                </a:solidFill>
                <a:latin typeface="微软雅黑" pitchFamily="34" charset="-122"/>
                <a:ea typeface="微软雅黑" pitchFamily="34" charset="-122"/>
              </a:rPr>
              <a:t>通信系统的构成</a:t>
            </a:r>
            <a:endParaRPr lang="zh-CN" altLang="en-US" sz="3200" kern="1200" dirty="0">
              <a:solidFill>
                <a:srgbClr val="1353A2"/>
              </a:solidFill>
              <a:latin typeface="微软雅黑" pitchFamily="34" charset="-122"/>
              <a:ea typeface="微软雅黑" pitchFamily="34" charset="-122"/>
            </a:endParaRPr>
          </a:p>
        </p:txBody>
      </p:sp>
      <p:pic>
        <p:nvPicPr>
          <p:cNvPr id="6" name="图片 5"/>
          <p:cNvPicPr/>
          <p:nvPr/>
        </p:nvPicPr>
        <p:blipFill>
          <a:blip r:embed="rId2"/>
          <a:stretch>
            <a:fillRect/>
          </a:stretch>
        </p:blipFill>
        <p:spPr>
          <a:xfrm>
            <a:off x="3541336" y="2389372"/>
            <a:ext cx="5046580" cy="775411"/>
          </a:xfrm>
          <a:prstGeom prst="rect">
            <a:avLst/>
          </a:prstGeom>
        </p:spPr>
      </p:pic>
      <p:sp>
        <p:nvSpPr>
          <p:cNvPr id="2" name="矩形 1"/>
          <p:cNvSpPr/>
          <p:nvPr/>
        </p:nvSpPr>
        <p:spPr>
          <a:xfrm>
            <a:off x="542678" y="3267959"/>
            <a:ext cx="11043895"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400" dirty="0">
                <a:solidFill>
                  <a:schemeClr val="bg1">
                    <a:lumMod val="50000"/>
                  </a:schemeClr>
                </a:solidFill>
                <a:latin typeface="微软雅黑" pitchFamily="34" charset="-122"/>
                <a:ea typeface="微软雅黑" pitchFamily="34" charset="-122"/>
              </a:rPr>
              <a:t>通信系统中的发送端和接收端又统称为</a:t>
            </a:r>
            <a:r>
              <a:rPr lang="zh-CN" altLang="zh-CN" sz="2400" dirty="0">
                <a:solidFill>
                  <a:srgbClr val="FF0000"/>
                </a:solidFill>
                <a:latin typeface="微软雅黑" pitchFamily="34" charset="-122"/>
                <a:ea typeface="微软雅黑" pitchFamily="34" charset="-122"/>
              </a:rPr>
              <a:t>终端</a:t>
            </a:r>
            <a:r>
              <a:rPr lang="zh-CN" altLang="zh-CN" sz="2400" dirty="0">
                <a:solidFill>
                  <a:schemeClr val="bg1">
                    <a:lumMod val="50000"/>
                  </a:schemeClr>
                </a:solidFill>
                <a:latin typeface="微软雅黑" pitchFamily="34" charset="-122"/>
                <a:ea typeface="微软雅黑" pitchFamily="34" charset="-122"/>
              </a:rPr>
              <a:t>，主要用于用户信息的输入和处理结果的输出；通信线路简称</a:t>
            </a:r>
            <a:r>
              <a:rPr lang="zh-CN" altLang="zh-CN" sz="2400" dirty="0">
                <a:solidFill>
                  <a:srgbClr val="FF0000"/>
                </a:solidFill>
                <a:latin typeface="微软雅黑" pitchFamily="34" charset="-122"/>
                <a:ea typeface="微软雅黑" pitchFamily="34" charset="-122"/>
              </a:rPr>
              <a:t>信道</a:t>
            </a:r>
            <a:r>
              <a:rPr lang="zh-CN" altLang="zh-CN" sz="2400" dirty="0">
                <a:solidFill>
                  <a:schemeClr val="bg1">
                    <a:lumMod val="50000"/>
                  </a:schemeClr>
                </a:solidFill>
                <a:latin typeface="微软雅黑" pitchFamily="34" charset="-122"/>
                <a:ea typeface="微软雅黑" pitchFamily="34" charset="-122"/>
              </a:rPr>
              <a:t>，用于在两端之间传递数据。</a:t>
            </a:r>
          </a:p>
        </p:txBody>
      </p:sp>
    </p:spTree>
    <p:extLst>
      <p:ext uri="{BB962C8B-B14F-4D97-AF65-F5344CB8AC3E}">
        <p14:creationId xmlns:p14="http://schemas.microsoft.com/office/powerpoint/2010/main" val="2635255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短波通信即高频通信，此种通信方式主要靠电离层对短波的反射实现</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、短波通信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602995" y="3077684"/>
            <a:ext cx="5119621" cy="2103284"/>
          </a:xfrm>
          <a:prstGeom prst="rect">
            <a:avLst/>
          </a:prstGeom>
        </p:spPr>
      </p:pic>
      <p:grpSp>
        <p:nvGrpSpPr>
          <p:cNvPr id="13" name="组合 12"/>
          <p:cNvGrpSpPr/>
          <p:nvPr/>
        </p:nvGrpSpPr>
        <p:grpSpPr>
          <a:xfrm>
            <a:off x="6976997" y="2968854"/>
            <a:ext cx="2926068" cy="663694"/>
            <a:chOff x="6976997" y="2968854"/>
            <a:chExt cx="2926068" cy="663694"/>
          </a:xfrm>
        </p:grpSpPr>
        <p:cxnSp>
          <p:nvCxnSpPr>
            <p:cNvPr id="11" name="直接箭头连接符 10"/>
            <p:cNvCxnSpPr/>
            <p:nvPr/>
          </p:nvCxnSpPr>
          <p:spPr>
            <a:xfrm flipH="1">
              <a:off x="6976997" y="3194137"/>
              <a:ext cx="2279737" cy="4384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256734" y="2968854"/>
              <a:ext cx="646331" cy="369332"/>
            </a:xfrm>
            <a:prstGeom prst="rect">
              <a:avLst/>
            </a:prstGeom>
          </p:spPr>
          <p:txBody>
            <a:bodyPr wrap="none">
              <a:spAutoFit/>
            </a:bodyPr>
            <a:lstStyle/>
            <a:p>
              <a:r>
                <a:rPr lang="zh-CN" altLang="zh-CN" dirty="0">
                  <a:solidFill>
                    <a:srgbClr val="FF0000"/>
                  </a:solidFill>
                </a:rPr>
                <a:t>反射</a:t>
              </a:r>
              <a:endParaRPr lang="zh-CN" altLang="en-US" dirty="0">
                <a:solidFill>
                  <a:srgbClr val="FF0000"/>
                </a:solidFill>
              </a:endParaRPr>
            </a:p>
          </p:txBody>
        </p:sp>
      </p:grpSp>
      <p:sp>
        <p:nvSpPr>
          <p:cNvPr id="14" name="矩形 13"/>
          <p:cNvSpPr/>
          <p:nvPr/>
        </p:nvSpPr>
        <p:spPr>
          <a:xfrm>
            <a:off x="5948508" y="4684827"/>
            <a:ext cx="1107996" cy="369332"/>
          </a:xfrm>
          <a:prstGeom prst="rect">
            <a:avLst/>
          </a:prstGeom>
        </p:spPr>
        <p:txBody>
          <a:bodyPr wrap="none">
            <a:spAutoFit/>
          </a:bodyPr>
          <a:lstStyle/>
          <a:p>
            <a:r>
              <a:rPr lang="zh-CN" altLang="zh-CN" dirty="0">
                <a:solidFill>
                  <a:srgbClr val="FF0000"/>
                </a:solidFill>
              </a:rPr>
              <a:t>多次反射</a:t>
            </a:r>
            <a:endParaRPr lang="zh-CN" altLang="en-US" dirty="0">
              <a:solidFill>
                <a:srgbClr val="FF0000"/>
              </a:solidFill>
            </a:endParaRPr>
          </a:p>
        </p:txBody>
      </p:sp>
      <p:sp>
        <p:nvSpPr>
          <p:cNvPr id="15" name="矩形 14"/>
          <p:cNvSpPr/>
          <p:nvPr/>
        </p:nvSpPr>
        <p:spPr>
          <a:xfrm>
            <a:off x="2033335" y="4281234"/>
            <a:ext cx="1569660" cy="369332"/>
          </a:xfrm>
          <a:prstGeom prst="rect">
            <a:avLst/>
          </a:prstGeom>
        </p:spPr>
        <p:txBody>
          <a:bodyPr wrap="none">
            <a:spAutoFit/>
          </a:bodyPr>
          <a:lstStyle/>
          <a:p>
            <a:r>
              <a:rPr lang="zh-CN" altLang="zh-CN" dirty="0">
                <a:solidFill>
                  <a:srgbClr val="FF0000"/>
                </a:solidFill>
              </a:rPr>
              <a:t>入射角不唯一</a:t>
            </a:r>
            <a:endParaRPr lang="zh-CN" altLang="en-US" dirty="0">
              <a:solidFill>
                <a:srgbClr val="FF0000"/>
              </a:solidFill>
            </a:endParaRPr>
          </a:p>
        </p:txBody>
      </p:sp>
      <p:sp>
        <p:nvSpPr>
          <p:cNvPr id="16" name="矩形 15"/>
          <p:cNvSpPr/>
          <p:nvPr/>
        </p:nvSpPr>
        <p:spPr>
          <a:xfrm>
            <a:off x="2223445" y="4656643"/>
            <a:ext cx="1107996" cy="369332"/>
          </a:xfrm>
          <a:prstGeom prst="rect">
            <a:avLst/>
          </a:prstGeom>
        </p:spPr>
        <p:txBody>
          <a:bodyPr wrap="none">
            <a:spAutoFit/>
          </a:bodyPr>
          <a:lstStyle/>
          <a:p>
            <a:r>
              <a:rPr lang="zh-CN" altLang="zh-CN" dirty="0">
                <a:solidFill>
                  <a:srgbClr val="FF0000"/>
                </a:solidFill>
              </a:rPr>
              <a:t>多径效应</a:t>
            </a:r>
            <a:endParaRPr lang="zh-CN" altLang="en-US" dirty="0">
              <a:solidFill>
                <a:srgbClr val="FF0000"/>
              </a:solidFill>
            </a:endParaRPr>
          </a:p>
        </p:txBody>
      </p:sp>
      <p:sp>
        <p:nvSpPr>
          <p:cNvPr id="17" name="椭圆 16"/>
          <p:cNvSpPr/>
          <p:nvPr/>
        </p:nvSpPr>
        <p:spPr>
          <a:xfrm>
            <a:off x="3757808" y="4129326"/>
            <a:ext cx="1340285" cy="740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8058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微波通信是数据通信中的一种重要技术，该技术使用的电磁波频段主要为</a:t>
            </a:r>
            <a:r>
              <a:rPr lang="en-US" altLang="zh-CN" sz="2400" dirty="0">
                <a:solidFill>
                  <a:schemeClr val="bg1">
                    <a:lumMod val="50000"/>
                  </a:schemeClr>
                </a:solidFill>
                <a:latin typeface="微软雅黑" pitchFamily="34" charset="-122"/>
                <a:ea typeface="微软雅黑" pitchFamily="34" charset="-122"/>
              </a:rPr>
              <a:t>2~40GHz</a:t>
            </a:r>
            <a:r>
              <a:rPr lang="zh-CN" altLang="en-US" sz="2400" dirty="0">
                <a:solidFill>
                  <a:schemeClr val="bg1">
                    <a:lumMod val="50000"/>
                  </a:schemeClr>
                </a:solidFill>
                <a:latin typeface="微软雅黑" pitchFamily="34" charset="-122"/>
                <a:ea typeface="微软雅黑" pitchFamily="34" charset="-122"/>
              </a:rPr>
              <a:t>。与短波不同，微波</a:t>
            </a:r>
            <a:r>
              <a:rPr lang="zh-CN" altLang="en-US" sz="2400" dirty="0">
                <a:solidFill>
                  <a:srgbClr val="FF0000"/>
                </a:solidFill>
                <a:latin typeface="微软雅黑" pitchFamily="34" charset="-122"/>
                <a:ea typeface="微软雅黑" pitchFamily="34" charset="-122"/>
              </a:rPr>
              <a:t>沿直线传输</a:t>
            </a:r>
            <a:r>
              <a:rPr lang="zh-CN" altLang="en-US" sz="2400" dirty="0">
                <a:solidFill>
                  <a:schemeClr val="bg1">
                    <a:lumMod val="50000"/>
                  </a:schemeClr>
                </a:solidFill>
                <a:latin typeface="微软雅黑" pitchFamily="34" charset="-122"/>
                <a:ea typeface="微软雅黑" pitchFamily="34" charset="-122"/>
              </a:rPr>
              <a:t>，它不会被电离层反射。微波通信的主要形式是</a:t>
            </a:r>
            <a:r>
              <a:rPr lang="zh-CN" altLang="en-US" sz="2400" dirty="0">
                <a:solidFill>
                  <a:srgbClr val="FF0000"/>
                </a:solidFill>
                <a:latin typeface="微软雅黑" pitchFamily="34" charset="-122"/>
                <a:ea typeface="微软雅黑" pitchFamily="34" charset="-122"/>
              </a:rPr>
              <a:t>地面微波通信</a:t>
            </a:r>
            <a:r>
              <a:rPr lang="zh-CN" altLang="en-US" sz="2400" dirty="0">
                <a:solidFill>
                  <a:schemeClr val="bg1">
                    <a:lumMod val="50000"/>
                  </a:schemeClr>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卫星通信</a:t>
            </a:r>
            <a:r>
              <a:rPr lang="zh-CN" altLang="en-US" sz="2400" dirty="0">
                <a:solidFill>
                  <a:schemeClr val="bg1">
                    <a:lumMod val="50000"/>
                  </a:schemeClr>
                </a:solidFill>
                <a:latin typeface="微软雅黑" pitchFamily="34" charset="-122"/>
                <a:ea typeface="微软雅黑" pitchFamily="34" charset="-122"/>
              </a:rPr>
              <a:t>。</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、微波通信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98031445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8932" y="2276872"/>
            <a:ext cx="10947748"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利用微波沿直线传输的特性，人们在地表建立天线塔，实现微波的发送和接收。</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、微波通信</a:t>
              </a:r>
              <a:r>
                <a:rPr lang="en-US" altLang="zh-CN" sz="3200" b="1" dirty="0" smtClean="0">
                  <a:solidFill>
                    <a:schemeClr val="bg1"/>
                  </a:solidFill>
                </a:rPr>
                <a:t>——</a:t>
              </a:r>
              <a:r>
                <a:rPr lang="zh-CN" altLang="en-US" sz="3200" b="1" dirty="0" smtClean="0">
                  <a:solidFill>
                    <a:schemeClr val="bg1"/>
                  </a:solidFill>
                </a:rPr>
                <a:t>地面微波通信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8" name="图片 7"/>
          <p:cNvPicPr/>
          <p:nvPr/>
        </p:nvPicPr>
        <p:blipFill>
          <a:blip r:embed="rId3"/>
          <a:stretch>
            <a:fillRect/>
          </a:stretch>
        </p:blipFill>
        <p:spPr>
          <a:xfrm>
            <a:off x="3822410" y="3411926"/>
            <a:ext cx="4680791" cy="2112052"/>
          </a:xfrm>
          <a:prstGeom prst="rect">
            <a:avLst/>
          </a:prstGeom>
        </p:spPr>
      </p:pic>
      <p:sp>
        <p:nvSpPr>
          <p:cNvPr id="3" name="矩形 2"/>
          <p:cNvSpPr/>
          <p:nvPr/>
        </p:nvSpPr>
        <p:spPr>
          <a:xfrm>
            <a:off x="1306882" y="3705999"/>
            <a:ext cx="2200406" cy="1200329"/>
          </a:xfrm>
          <a:prstGeom prst="rect">
            <a:avLst/>
          </a:prstGeom>
        </p:spPr>
        <p:txBody>
          <a:bodyPr wrap="square">
            <a:spAutoFit/>
          </a:bodyPr>
          <a:lstStyle/>
          <a:p>
            <a:pPr marL="285750" indent="-285750">
              <a:buFont typeface="Wingdings" panose="05000000000000000000" pitchFamily="2" charset="2"/>
              <a:buChar char="ü"/>
            </a:pPr>
            <a:r>
              <a:rPr lang="zh-CN" altLang="zh-CN" dirty="0">
                <a:solidFill>
                  <a:srgbClr val="FF0000"/>
                </a:solidFill>
              </a:rPr>
              <a:t>信道容量</a:t>
            </a:r>
            <a:r>
              <a:rPr lang="zh-CN" altLang="zh-CN" dirty="0" smtClean="0">
                <a:solidFill>
                  <a:srgbClr val="FF0000"/>
                </a:solidFill>
              </a:rPr>
              <a:t>大</a:t>
            </a:r>
            <a:endParaRPr lang="en-US" altLang="zh-CN" dirty="0" smtClean="0">
              <a:solidFill>
                <a:srgbClr val="FF0000"/>
              </a:solidFill>
            </a:endParaRPr>
          </a:p>
          <a:p>
            <a:pPr marL="285750" indent="-285750">
              <a:buFont typeface="Wingdings" panose="05000000000000000000" pitchFamily="2" charset="2"/>
              <a:buChar char="ü"/>
            </a:pPr>
            <a:r>
              <a:rPr lang="zh-CN" altLang="zh-CN" dirty="0" smtClean="0">
                <a:solidFill>
                  <a:srgbClr val="FF0000"/>
                </a:solidFill>
              </a:rPr>
              <a:t>传</a:t>
            </a:r>
            <a:r>
              <a:rPr lang="zh-CN" altLang="zh-CN" dirty="0">
                <a:solidFill>
                  <a:srgbClr val="FF0000"/>
                </a:solidFill>
              </a:rPr>
              <a:t>输质量</a:t>
            </a:r>
            <a:r>
              <a:rPr lang="zh-CN" altLang="zh-CN" dirty="0" smtClean="0">
                <a:solidFill>
                  <a:srgbClr val="FF0000"/>
                </a:solidFill>
              </a:rPr>
              <a:t>高</a:t>
            </a:r>
            <a:endParaRPr lang="en-US" altLang="zh-CN" dirty="0" smtClean="0">
              <a:solidFill>
                <a:srgbClr val="FF0000"/>
              </a:solidFill>
            </a:endParaRPr>
          </a:p>
          <a:p>
            <a:pPr marL="285750" indent="-285750">
              <a:buFont typeface="Wingdings" panose="05000000000000000000" pitchFamily="2" charset="2"/>
              <a:buChar char="ü"/>
            </a:pPr>
            <a:r>
              <a:rPr lang="zh-CN" altLang="zh-CN" dirty="0" smtClean="0">
                <a:solidFill>
                  <a:srgbClr val="FF0000"/>
                </a:solidFill>
              </a:rPr>
              <a:t>投</a:t>
            </a:r>
            <a:r>
              <a:rPr lang="zh-CN" altLang="zh-CN" dirty="0">
                <a:solidFill>
                  <a:srgbClr val="FF0000"/>
                </a:solidFill>
              </a:rPr>
              <a:t>资</a:t>
            </a:r>
            <a:r>
              <a:rPr lang="zh-CN" altLang="zh-CN" dirty="0" smtClean="0">
                <a:solidFill>
                  <a:srgbClr val="FF0000"/>
                </a:solidFill>
              </a:rPr>
              <a:t>少</a:t>
            </a:r>
            <a:r>
              <a:rPr lang="zh-CN" altLang="en-US" dirty="0">
                <a:solidFill>
                  <a:srgbClr val="FF0000"/>
                </a:solidFill>
              </a:rPr>
              <a:t>、</a:t>
            </a:r>
            <a:r>
              <a:rPr lang="zh-CN" altLang="zh-CN" dirty="0" smtClean="0">
                <a:solidFill>
                  <a:srgbClr val="FF0000"/>
                </a:solidFill>
              </a:rPr>
              <a:t>见</a:t>
            </a:r>
            <a:r>
              <a:rPr lang="zh-CN" altLang="zh-CN" dirty="0">
                <a:solidFill>
                  <a:srgbClr val="FF0000"/>
                </a:solidFill>
              </a:rPr>
              <a:t>效</a:t>
            </a:r>
            <a:r>
              <a:rPr lang="zh-CN" altLang="zh-CN" dirty="0" smtClean="0">
                <a:solidFill>
                  <a:srgbClr val="FF0000"/>
                </a:solidFill>
              </a:rPr>
              <a:t>快</a:t>
            </a:r>
            <a:endParaRPr lang="en-US" altLang="zh-CN" dirty="0" smtClean="0">
              <a:solidFill>
                <a:srgbClr val="FF0000"/>
              </a:solidFill>
            </a:endParaRPr>
          </a:p>
          <a:p>
            <a:pPr marL="285750" indent="-285750">
              <a:buFont typeface="Wingdings" panose="05000000000000000000" pitchFamily="2" charset="2"/>
              <a:buChar char="ü"/>
            </a:pPr>
            <a:r>
              <a:rPr lang="zh-CN" altLang="zh-CN" dirty="0" smtClean="0">
                <a:solidFill>
                  <a:srgbClr val="FF0000"/>
                </a:solidFill>
              </a:rPr>
              <a:t>受</a:t>
            </a:r>
            <a:r>
              <a:rPr lang="zh-CN" altLang="zh-CN" dirty="0">
                <a:solidFill>
                  <a:srgbClr val="FF0000"/>
                </a:solidFill>
              </a:rPr>
              <a:t>地形限制</a:t>
            </a:r>
            <a:r>
              <a:rPr lang="zh-CN" altLang="zh-CN" dirty="0" smtClean="0">
                <a:solidFill>
                  <a:srgbClr val="FF0000"/>
                </a:solidFill>
              </a:rPr>
              <a:t>小</a:t>
            </a:r>
            <a:endParaRPr lang="zh-CN" altLang="en-US" dirty="0">
              <a:solidFill>
                <a:srgbClr val="FF0000"/>
              </a:solidFill>
            </a:endParaRPr>
          </a:p>
        </p:txBody>
      </p:sp>
      <p:sp>
        <p:nvSpPr>
          <p:cNvPr id="9" name="矩形 8"/>
          <p:cNvSpPr/>
          <p:nvPr/>
        </p:nvSpPr>
        <p:spPr>
          <a:xfrm>
            <a:off x="8956585" y="3705999"/>
            <a:ext cx="2538608" cy="1200329"/>
          </a:xfrm>
          <a:prstGeom prst="rect">
            <a:avLst/>
          </a:prstGeom>
        </p:spPr>
        <p:txBody>
          <a:bodyPr wrap="square">
            <a:spAutoFit/>
          </a:bodyPr>
          <a:lstStyle/>
          <a:p>
            <a:pPr marL="285750" indent="-285750">
              <a:buFont typeface="Wingdings" panose="05000000000000000000" pitchFamily="2" charset="2"/>
              <a:buChar char="p"/>
            </a:pPr>
            <a:r>
              <a:rPr lang="zh-CN" altLang="zh-CN" dirty="0"/>
              <a:t>隐蔽性</a:t>
            </a:r>
            <a:r>
              <a:rPr lang="zh-CN" altLang="zh-CN" dirty="0" smtClean="0"/>
              <a:t>低</a:t>
            </a:r>
            <a:endParaRPr lang="en-US" altLang="zh-CN" dirty="0" smtClean="0"/>
          </a:p>
          <a:p>
            <a:pPr marL="285750" indent="-285750">
              <a:buFont typeface="Wingdings" panose="05000000000000000000" pitchFamily="2" charset="2"/>
              <a:buChar char="p"/>
            </a:pPr>
            <a:r>
              <a:rPr lang="zh-CN" altLang="zh-CN" dirty="0" smtClean="0"/>
              <a:t>保</a:t>
            </a:r>
            <a:r>
              <a:rPr lang="zh-CN" altLang="zh-CN" dirty="0"/>
              <a:t>密性</a:t>
            </a:r>
            <a:r>
              <a:rPr lang="zh-CN" altLang="zh-CN" dirty="0" smtClean="0"/>
              <a:t>差</a:t>
            </a:r>
            <a:endParaRPr lang="en-US" altLang="zh-CN" dirty="0" smtClean="0"/>
          </a:p>
          <a:p>
            <a:pPr marL="285750" indent="-285750">
              <a:buFont typeface="Wingdings" panose="05000000000000000000" pitchFamily="2" charset="2"/>
              <a:buChar char="p"/>
            </a:pPr>
            <a:r>
              <a:rPr lang="zh-CN" altLang="zh-CN" dirty="0" smtClean="0"/>
              <a:t>易</a:t>
            </a:r>
            <a:r>
              <a:rPr lang="zh-CN" altLang="zh-CN" dirty="0"/>
              <a:t>受恶劣天气影</a:t>
            </a:r>
            <a:r>
              <a:rPr lang="zh-CN" altLang="zh-CN" dirty="0" smtClean="0"/>
              <a:t>响</a:t>
            </a:r>
            <a:endParaRPr lang="en-US" altLang="zh-CN" dirty="0" smtClean="0"/>
          </a:p>
          <a:p>
            <a:pPr marL="285750" indent="-285750">
              <a:buFont typeface="Wingdings" panose="05000000000000000000" pitchFamily="2" charset="2"/>
              <a:buChar char="p"/>
            </a:pPr>
            <a:r>
              <a:rPr lang="zh-CN" altLang="zh-CN" dirty="0" smtClean="0"/>
              <a:t>易</a:t>
            </a:r>
            <a:r>
              <a:rPr lang="zh-CN" altLang="zh-CN" dirty="0"/>
              <a:t>被障碍物阻挡</a:t>
            </a:r>
            <a:endParaRPr lang="zh-CN" altLang="en-US" dirty="0"/>
          </a:p>
        </p:txBody>
      </p:sp>
    </p:spTree>
    <p:extLst>
      <p:ext uri="{BB962C8B-B14F-4D97-AF65-F5344CB8AC3E}">
        <p14:creationId xmlns:p14="http://schemas.microsoft.com/office/powerpoint/2010/main" val="1696221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barn(inVertical)">
                                      <p:cBhvr>
                                        <p:cTn id="21" dur="500"/>
                                        <p:tgtEl>
                                          <p:spTgt spid="9">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arn(inVertical)">
                                      <p:cBhvr>
                                        <p:cTn id="24" dur="500"/>
                                        <p:tgtEl>
                                          <p:spTgt spid="9">
                                            <p:txEl>
                                              <p:pRg st="1" end="1"/>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arn(inVertical)">
                                      <p:cBhvr>
                                        <p:cTn id="27" dur="500"/>
                                        <p:tgtEl>
                                          <p:spTgt spid="9">
                                            <p:txEl>
                                              <p:pRg st="2" end="2"/>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barn(inVertical)">
                                      <p:cBhvr>
                                        <p:cTn id="3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4" y="2904502"/>
            <a:ext cx="4897676"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卫星通信利用微波沿直线传输、不会被电离层反射的特性，将信号从地面发向距离地面</a:t>
            </a:r>
            <a:r>
              <a:rPr lang="en-US" altLang="zh-CN" sz="2400" dirty="0">
                <a:solidFill>
                  <a:schemeClr val="bg1">
                    <a:lumMod val="50000"/>
                  </a:schemeClr>
                </a:solidFill>
                <a:latin typeface="微软雅黑" pitchFamily="34" charset="-122"/>
                <a:ea typeface="微软雅黑" pitchFamily="34" charset="-122"/>
              </a:rPr>
              <a:t>36000km</a:t>
            </a:r>
            <a:r>
              <a:rPr lang="zh-CN" altLang="en-US" sz="2400" dirty="0">
                <a:solidFill>
                  <a:schemeClr val="bg1">
                    <a:lumMod val="50000"/>
                  </a:schemeClr>
                </a:solidFill>
                <a:latin typeface="微软雅黑" pitchFamily="34" charset="-122"/>
                <a:ea typeface="微软雅黑" pitchFamily="34" charset="-122"/>
              </a:rPr>
              <a:t>高的人造地球同步卫星中，使用卫星实现微波接力，进而实现数据通信。</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、微波通信</a:t>
              </a:r>
              <a:r>
                <a:rPr lang="en-US" altLang="zh-CN" sz="3200" b="1" dirty="0" smtClean="0">
                  <a:solidFill>
                    <a:schemeClr val="bg1"/>
                  </a:solidFill>
                </a:rPr>
                <a:t>——</a:t>
              </a:r>
              <a:r>
                <a:rPr lang="zh-CN" altLang="en-US" sz="3200" b="1" dirty="0" smtClean="0">
                  <a:solidFill>
                    <a:schemeClr val="bg1"/>
                  </a:solidFill>
                </a:rPr>
                <a:t>卫星通信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6167988" y="2383262"/>
            <a:ext cx="4933194" cy="3904803"/>
          </a:xfrm>
          <a:prstGeom prst="rect">
            <a:avLst/>
          </a:prstGeom>
        </p:spPr>
      </p:pic>
      <p:sp>
        <p:nvSpPr>
          <p:cNvPr id="3" name="矩形 2"/>
          <p:cNvSpPr/>
          <p:nvPr/>
        </p:nvSpPr>
        <p:spPr>
          <a:xfrm>
            <a:off x="6062773" y="4459359"/>
            <a:ext cx="1569660" cy="369332"/>
          </a:xfrm>
          <a:prstGeom prst="rect">
            <a:avLst/>
          </a:prstGeom>
        </p:spPr>
        <p:txBody>
          <a:bodyPr wrap="none">
            <a:spAutoFit/>
          </a:bodyPr>
          <a:lstStyle/>
          <a:p>
            <a:r>
              <a:rPr lang="zh-CN" altLang="zh-CN" dirty="0"/>
              <a:t>传播时延较大</a:t>
            </a:r>
            <a:endParaRPr lang="zh-CN" altLang="en-US" dirty="0"/>
          </a:p>
        </p:txBody>
      </p:sp>
      <p:sp>
        <p:nvSpPr>
          <p:cNvPr id="11" name="矩形 10"/>
          <p:cNvSpPr/>
          <p:nvPr/>
        </p:nvSpPr>
        <p:spPr>
          <a:xfrm>
            <a:off x="6062773" y="4922822"/>
            <a:ext cx="1107996" cy="369332"/>
          </a:xfrm>
          <a:prstGeom prst="rect">
            <a:avLst/>
          </a:prstGeom>
        </p:spPr>
        <p:txBody>
          <a:bodyPr wrap="none">
            <a:spAutoFit/>
          </a:bodyPr>
          <a:lstStyle/>
          <a:p>
            <a:r>
              <a:rPr lang="zh-CN" altLang="zh-CN" dirty="0">
                <a:solidFill>
                  <a:srgbClr val="FF0000"/>
                </a:solidFill>
              </a:rPr>
              <a:t>覆盖面广</a:t>
            </a:r>
            <a:endParaRPr lang="zh-CN" altLang="en-US" dirty="0">
              <a:solidFill>
                <a:srgbClr val="FF0000"/>
              </a:solidFill>
            </a:endParaRPr>
          </a:p>
        </p:txBody>
      </p:sp>
    </p:spTree>
    <p:extLst>
      <p:ext uri="{BB962C8B-B14F-4D97-AF65-F5344CB8AC3E}">
        <p14:creationId xmlns:p14="http://schemas.microsoft.com/office/powerpoint/2010/main" val="3831802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4"/>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无线局域网利用</a:t>
            </a:r>
            <a:r>
              <a:rPr lang="zh-CN" altLang="en-US" sz="2400" dirty="0">
                <a:solidFill>
                  <a:srgbClr val="FF0000"/>
                </a:solidFill>
                <a:latin typeface="微软雅黑" pitchFamily="34" charset="-122"/>
                <a:ea typeface="微软雅黑" pitchFamily="34" charset="-122"/>
              </a:rPr>
              <a:t>射频</a:t>
            </a:r>
            <a:r>
              <a:rPr lang="zh-CN" altLang="en-US" sz="2400" dirty="0">
                <a:solidFill>
                  <a:schemeClr val="bg1">
                    <a:lumMod val="50000"/>
                  </a:schemeClr>
                </a:solidFill>
                <a:latin typeface="微软雅黑" pitchFamily="34" charset="-122"/>
                <a:ea typeface="微软雅黑" pitchFamily="34" charset="-122"/>
              </a:rPr>
              <a:t>技术，</a:t>
            </a:r>
            <a:r>
              <a:rPr lang="zh-CN" altLang="en-US" sz="2400" dirty="0">
                <a:solidFill>
                  <a:srgbClr val="FF0000"/>
                </a:solidFill>
                <a:latin typeface="微软雅黑" pitchFamily="34" charset="-122"/>
                <a:ea typeface="微软雅黑" pitchFamily="34" charset="-122"/>
              </a:rPr>
              <a:t>使用电磁波取代传统的双绞线组建局域网络</a:t>
            </a:r>
            <a:r>
              <a:rPr lang="zh-CN" altLang="en-US" sz="2400" dirty="0">
                <a:solidFill>
                  <a:schemeClr val="bg1">
                    <a:lumMod val="50000"/>
                  </a:schemeClr>
                </a:solidFill>
                <a:latin typeface="微软雅黑" pitchFamily="34" charset="-122"/>
                <a:ea typeface="微软雅黑" pitchFamily="34" charset="-122"/>
              </a:rPr>
              <a:t>。虽然在使用大多无线电频段通信前需要得到本国政府有关无线电频谱管理机构的许可证，但也有一部分无线电频段可在不干扰他人的情况下自由使用。</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、无线局域网通信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547157598"/>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4"/>
            <a:ext cx="10654409"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遵循</a:t>
            </a:r>
            <a:r>
              <a:rPr lang="en-US" altLang="zh-CN" sz="2400" dirty="0" smtClean="0">
                <a:solidFill>
                  <a:schemeClr val="bg1">
                    <a:lumMod val="50000"/>
                  </a:schemeClr>
                </a:solidFill>
                <a:latin typeface="微软雅黑" pitchFamily="34" charset="-122"/>
                <a:ea typeface="微软雅黑" pitchFamily="34" charset="-122"/>
              </a:rPr>
              <a:t>IEEE802.11</a:t>
            </a:r>
            <a:r>
              <a:rPr lang="zh-CN" altLang="en-US" sz="2400" dirty="0">
                <a:solidFill>
                  <a:schemeClr val="bg1">
                    <a:lumMod val="50000"/>
                  </a:schemeClr>
                </a:solidFill>
                <a:latin typeface="微软雅黑" pitchFamily="34" charset="-122"/>
                <a:ea typeface="微软雅黑" pitchFamily="34" charset="-122"/>
              </a:rPr>
              <a:t>标准的无线局域网允许使用可不必授权的</a:t>
            </a:r>
            <a:r>
              <a:rPr lang="en-US" altLang="zh-CN" sz="2400" dirty="0">
                <a:solidFill>
                  <a:schemeClr val="bg1">
                    <a:lumMod val="50000"/>
                  </a:schemeClr>
                </a:solidFill>
                <a:latin typeface="微软雅黑" pitchFamily="34" charset="-122"/>
                <a:ea typeface="微软雅黑" pitchFamily="34" charset="-122"/>
              </a:rPr>
              <a:t>ISM</a:t>
            </a:r>
            <a:r>
              <a:rPr lang="zh-CN" altLang="en-US" sz="2400" dirty="0">
                <a:solidFill>
                  <a:schemeClr val="bg1">
                    <a:lumMod val="50000"/>
                  </a:schemeClr>
                </a:solidFill>
                <a:latin typeface="微软雅黑" pitchFamily="34" charset="-122"/>
                <a:ea typeface="微软雅黑" pitchFamily="34" charset="-122"/>
              </a:rPr>
              <a:t>频段中的</a:t>
            </a:r>
            <a:r>
              <a:rPr lang="en-US" altLang="zh-CN" sz="2400" dirty="0">
                <a:solidFill>
                  <a:schemeClr val="bg1">
                    <a:lumMod val="50000"/>
                  </a:schemeClr>
                </a:solidFill>
                <a:latin typeface="微软雅黑" pitchFamily="34" charset="-122"/>
                <a:ea typeface="微软雅黑" pitchFamily="34" charset="-122"/>
              </a:rPr>
              <a:t>2.4GHz</a:t>
            </a:r>
            <a:r>
              <a:rPr lang="zh-CN" altLang="en-US" sz="2400" dirty="0">
                <a:solidFill>
                  <a:schemeClr val="bg1">
                    <a:lumMod val="50000"/>
                  </a:schemeClr>
                </a:solidFill>
                <a:latin typeface="微软雅黑" pitchFamily="34" charset="-122"/>
                <a:ea typeface="微软雅黑" pitchFamily="34" charset="-122"/>
              </a:rPr>
              <a:t>或</a:t>
            </a:r>
            <a:r>
              <a:rPr lang="en-US" altLang="zh-CN" sz="2400" dirty="0">
                <a:solidFill>
                  <a:schemeClr val="bg1">
                    <a:lumMod val="50000"/>
                  </a:schemeClr>
                </a:solidFill>
                <a:latin typeface="微软雅黑" pitchFamily="34" charset="-122"/>
                <a:ea typeface="微软雅黑" pitchFamily="34" charset="-122"/>
              </a:rPr>
              <a:t>5GHz</a:t>
            </a:r>
            <a:r>
              <a:rPr lang="zh-CN" altLang="en-US" sz="2400" dirty="0">
                <a:solidFill>
                  <a:schemeClr val="bg1">
                    <a:lumMod val="50000"/>
                  </a:schemeClr>
                </a:solidFill>
                <a:latin typeface="微软雅黑" pitchFamily="34" charset="-122"/>
                <a:ea typeface="微软雅黑" pitchFamily="34" charset="-122"/>
              </a:rPr>
              <a:t>射频波段进行无线连接。</a:t>
            </a:r>
            <a:r>
              <a:rPr lang="en-US" altLang="zh-CN" sz="2400" dirty="0">
                <a:solidFill>
                  <a:srgbClr val="FF0000"/>
                </a:solidFill>
                <a:latin typeface="微软雅黑" pitchFamily="34" charset="-122"/>
                <a:ea typeface="微软雅黑" pitchFamily="34" charset="-122"/>
              </a:rPr>
              <a:t>ISM</a:t>
            </a:r>
            <a:r>
              <a:rPr lang="zh-CN" altLang="en-US" sz="2400" dirty="0">
                <a:solidFill>
                  <a:schemeClr val="bg1">
                    <a:lumMod val="50000"/>
                  </a:schemeClr>
                </a:solidFill>
                <a:latin typeface="微软雅黑" pitchFamily="34" charset="-122"/>
                <a:ea typeface="微软雅黑" pitchFamily="34" charset="-122"/>
              </a:rPr>
              <a:t>是</a:t>
            </a:r>
            <a:r>
              <a:rPr lang="en-US" altLang="zh-CN" sz="2400" dirty="0">
                <a:solidFill>
                  <a:schemeClr val="bg1">
                    <a:lumMod val="50000"/>
                  </a:schemeClr>
                </a:solidFill>
                <a:latin typeface="微软雅黑" pitchFamily="34" charset="-122"/>
                <a:ea typeface="微软雅黑" pitchFamily="34" charset="-122"/>
              </a:rPr>
              <a:t>Iudustrial Scientific and Medical</a:t>
            </a:r>
            <a:r>
              <a:rPr lang="zh-CN" altLang="en-US" sz="2400" dirty="0">
                <a:solidFill>
                  <a:schemeClr val="bg1">
                    <a:lumMod val="50000"/>
                  </a:schemeClr>
                </a:solidFill>
                <a:latin typeface="微软雅黑" pitchFamily="34" charset="-122"/>
                <a:ea typeface="微软雅黑" pitchFamily="34" charset="-122"/>
              </a:rPr>
              <a:t>（工业、科学和医药）的缩写，指“</a:t>
            </a:r>
            <a:r>
              <a:rPr lang="zh-CN" altLang="en-US" sz="2400" dirty="0">
                <a:solidFill>
                  <a:srgbClr val="FF0000"/>
                </a:solidFill>
                <a:latin typeface="微软雅黑" pitchFamily="34" charset="-122"/>
                <a:ea typeface="微软雅黑" pitchFamily="34" charset="-122"/>
              </a:rPr>
              <a:t>工、科、医频段</a:t>
            </a:r>
            <a:r>
              <a:rPr lang="zh-CN" altLang="en-US" sz="2400" dirty="0">
                <a:solidFill>
                  <a:schemeClr val="bg1">
                    <a:lumMod val="50000"/>
                  </a:schemeClr>
                </a:solidFill>
                <a:latin typeface="微软雅黑" pitchFamily="34" charset="-122"/>
                <a:ea typeface="微软雅黑" pitchFamily="34" charset="-122"/>
              </a:rPr>
              <a:t>”，这三个频段对应的频率范围分别如下：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）工业频段：</a:t>
            </a:r>
            <a:r>
              <a:rPr lang="en-US" altLang="zh-CN" sz="2400" dirty="0">
                <a:solidFill>
                  <a:schemeClr val="bg1">
                    <a:lumMod val="50000"/>
                  </a:schemeClr>
                </a:solidFill>
                <a:latin typeface="微软雅黑" pitchFamily="34" charset="-122"/>
                <a:ea typeface="微软雅黑" pitchFamily="34" charset="-122"/>
              </a:rPr>
              <a:t>902~928MHz</a:t>
            </a:r>
            <a:r>
              <a:rPr lang="zh-CN" altLang="en-US" sz="2400" dirty="0">
                <a:solidFill>
                  <a:schemeClr val="bg1">
                    <a:lumMod val="50000"/>
                  </a:schemeClr>
                </a:solidFill>
                <a:latin typeface="微软雅黑" pitchFamily="34" charset="-122"/>
                <a:ea typeface="微软雅黑" pitchFamily="34" charset="-122"/>
              </a:rPr>
              <a:t>，频带宽度</a:t>
            </a:r>
            <a:r>
              <a:rPr lang="en-US" altLang="zh-CN" sz="2400" dirty="0">
                <a:solidFill>
                  <a:schemeClr val="bg1">
                    <a:lumMod val="50000"/>
                  </a:schemeClr>
                </a:solidFill>
                <a:latin typeface="微软雅黑" pitchFamily="34" charset="-122"/>
                <a:ea typeface="微软雅黑" pitchFamily="34" charset="-122"/>
              </a:rPr>
              <a:t>26MHz</a:t>
            </a:r>
            <a:r>
              <a:rPr lang="zh-CN" altLang="en-US" sz="2400" dirty="0">
                <a:solidFill>
                  <a:schemeClr val="bg1">
                    <a:lumMod val="50000"/>
                  </a:schemeClr>
                </a:solidFill>
                <a:latin typeface="微软雅黑" pitchFamily="34" charset="-122"/>
                <a:ea typeface="微软雅黑" pitchFamily="34" charset="-122"/>
              </a:rPr>
              <a:t>；</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）科学频段：</a:t>
            </a:r>
            <a:r>
              <a:rPr lang="en-US" altLang="zh-CN" sz="2400" dirty="0">
                <a:solidFill>
                  <a:schemeClr val="bg1">
                    <a:lumMod val="50000"/>
                  </a:schemeClr>
                </a:solidFill>
                <a:latin typeface="微软雅黑" pitchFamily="34" charset="-122"/>
                <a:ea typeface="微软雅黑" pitchFamily="34" charset="-122"/>
              </a:rPr>
              <a:t>2.4~2.4835GHz</a:t>
            </a:r>
            <a:r>
              <a:rPr lang="zh-CN" altLang="en-US" sz="2400" dirty="0">
                <a:solidFill>
                  <a:schemeClr val="bg1">
                    <a:lumMod val="50000"/>
                  </a:schemeClr>
                </a:solidFill>
                <a:latin typeface="微软雅黑" pitchFamily="34" charset="-122"/>
                <a:ea typeface="微软雅黑" pitchFamily="34" charset="-122"/>
              </a:rPr>
              <a:t>，频带宽度</a:t>
            </a:r>
            <a:r>
              <a:rPr lang="en-US" altLang="zh-CN" sz="2400" dirty="0">
                <a:solidFill>
                  <a:schemeClr val="bg1">
                    <a:lumMod val="50000"/>
                  </a:schemeClr>
                </a:solidFill>
                <a:latin typeface="微软雅黑" pitchFamily="34" charset="-122"/>
                <a:ea typeface="微软雅黑" pitchFamily="34" charset="-122"/>
              </a:rPr>
              <a:t>83.5MHz</a:t>
            </a:r>
            <a:r>
              <a:rPr lang="zh-CN" altLang="en-US" sz="2400" dirty="0">
                <a:solidFill>
                  <a:schemeClr val="bg1">
                    <a:lumMod val="50000"/>
                  </a:schemeClr>
                </a:solidFill>
                <a:latin typeface="微软雅黑" pitchFamily="34" charset="-122"/>
                <a:ea typeface="微软雅黑" pitchFamily="34" charset="-122"/>
              </a:rPr>
              <a:t>；</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）医药频段：</a:t>
            </a:r>
            <a:r>
              <a:rPr lang="en-US" altLang="zh-CN" sz="2400" dirty="0">
                <a:solidFill>
                  <a:schemeClr val="bg1">
                    <a:lumMod val="50000"/>
                  </a:schemeClr>
                </a:solidFill>
                <a:latin typeface="微软雅黑" pitchFamily="34" charset="-122"/>
                <a:ea typeface="微软雅黑" pitchFamily="34" charset="-122"/>
              </a:rPr>
              <a:t>5.725~5.850GHz</a:t>
            </a:r>
            <a:r>
              <a:rPr lang="zh-CN" altLang="en-US" sz="2400" dirty="0">
                <a:solidFill>
                  <a:schemeClr val="bg1">
                    <a:lumMod val="50000"/>
                  </a:schemeClr>
                </a:solidFill>
                <a:latin typeface="微软雅黑" pitchFamily="34" charset="-122"/>
                <a:ea typeface="微软雅黑" pitchFamily="34" charset="-122"/>
              </a:rPr>
              <a:t>，频带宽度</a:t>
            </a:r>
            <a:r>
              <a:rPr lang="en-US" altLang="zh-CN" sz="2400" dirty="0">
                <a:solidFill>
                  <a:schemeClr val="bg1">
                    <a:lumMod val="50000"/>
                  </a:schemeClr>
                </a:solidFill>
                <a:latin typeface="微软雅黑" pitchFamily="34" charset="-122"/>
                <a:ea typeface="微软雅黑" pitchFamily="34" charset="-122"/>
              </a:rPr>
              <a:t>125MHz</a:t>
            </a:r>
            <a:r>
              <a:rPr lang="zh-CN" altLang="en-US" sz="2400" dirty="0">
                <a:solidFill>
                  <a:schemeClr val="bg1">
                    <a:lumMod val="50000"/>
                  </a:schemeClr>
                </a:solidFill>
                <a:latin typeface="微软雅黑" pitchFamily="34" charset="-122"/>
                <a:ea typeface="微软雅黑" pitchFamily="34" charset="-122"/>
              </a:rPr>
              <a:t>。</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3.2.2 </a:t>
            </a:r>
            <a:r>
              <a:rPr lang="zh-CN" altLang="en-US" sz="3200" dirty="0" smtClean="0">
                <a:solidFill>
                  <a:srgbClr val="1353A2"/>
                </a:solidFill>
                <a:latin typeface="微软雅黑" pitchFamily="34" charset="-122"/>
                <a:ea typeface="微软雅黑" pitchFamily="34" charset="-122"/>
              </a:rPr>
              <a:t>无线传输媒介</a:t>
            </a:r>
            <a:endParaRPr lang="zh-CN" altLang="en-US" sz="3200" kern="12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、无线局域网通信</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606419015"/>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997" y="1178808"/>
            <a:ext cx="10654409"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每一组通信的实现都需要信道，利用信道复用技术，可将一条传输介质划分为多条信道，同时满足多组用户的通信需求。计算机网络中常用的信道复用技</a:t>
            </a:r>
            <a:r>
              <a:rPr lang="zh-CN" altLang="en-US" sz="2400" dirty="0" smtClean="0">
                <a:solidFill>
                  <a:schemeClr val="bg1">
                    <a:lumMod val="50000"/>
                  </a:schemeClr>
                </a:solidFill>
                <a:latin typeface="微软雅黑" pitchFamily="34" charset="-122"/>
                <a:ea typeface="微软雅黑" pitchFamily="34" charset="-122"/>
              </a:rPr>
              <a:t>术如下：</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smtClean="0">
                <a:solidFill>
                  <a:srgbClr val="FF0000"/>
                </a:solidFill>
                <a:latin typeface="微软雅黑" pitchFamily="34" charset="-122"/>
                <a:ea typeface="微软雅黑" pitchFamily="34" charset="-122"/>
              </a:rPr>
              <a:t>频</a:t>
            </a:r>
            <a:r>
              <a:rPr lang="zh-CN" altLang="en-US" sz="2400" dirty="0">
                <a:solidFill>
                  <a:srgbClr val="FF0000"/>
                </a:solidFill>
                <a:latin typeface="微软雅黑" pitchFamily="34" charset="-122"/>
                <a:ea typeface="微软雅黑" pitchFamily="34" charset="-122"/>
              </a:rPr>
              <a:t>分复</a:t>
            </a:r>
            <a:r>
              <a:rPr lang="zh-CN" altLang="en-US" sz="2400" dirty="0" smtClean="0">
                <a:solidFill>
                  <a:srgbClr val="FF0000"/>
                </a:solidFill>
                <a:latin typeface="微软雅黑" pitchFamily="34" charset="-122"/>
                <a:ea typeface="微软雅黑" pitchFamily="34" charset="-122"/>
              </a:rPr>
              <a:t>用</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smtClean="0">
                <a:solidFill>
                  <a:srgbClr val="FF0000"/>
                </a:solidFill>
                <a:latin typeface="微软雅黑" pitchFamily="34" charset="-122"/>
                <a:ea typeface="微软雅黑" pitchFamily="34" charset="-122"/>
              </a:rPr>
              <a:t>时</a:t>
            </a:r>
            <a:r>
              <a:rPr lang="zh-CN" altLang="en-US" sz="2400" dirty="0">
                <a:solidFill>
                  <a:srgbClr val="FF0000"/>
                </a:solidFill>
                <a:latin typeface="微软雅黑" pitchFamily="34" charset="-122"/>
                <a:ea typeface="微软雅黑" pitchFamily="34" charset="-122"/>
              </a:rPr>
              <a:t>分复</a:t>
            </a:r>
            <a:r>
              <a:rPr lang="zh-CN" altLang="en-US" sz="2400" dirty="0" smtClean="0">
                <a:solidFill>
                  <a:srgbClr val="FF0000"/>
                </a:solidFill>
                <a:latin typeface="微软雅黑" pitchFamily="34" charset="-122"/>
                <a:ea typeface="微软雅黑" pitchFamily="34" charset="-122"/>
              </a:rPr>
              <a:t>用</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smtClean="0">
                <a:solidFill>
                  <a:srgbClr val="FF0000"/>
                </a:solidFill>
                <a:latin typeface="微软雅黑" pitchFamily="34" charset="-122"/>
                <a:ea typeface="微软雅黑" pitchFamily="34" charset="-122"/>
              </a:rPr>
              <a:t>波</a:t>
            </a:r>
            <a:r>
              <a:rPr lang="zh-CN" altLang="en-US" sz="2400" dirty="0">
                <a:solidFill>
                  <a:srgbClr val="FF0000"/>
                </a:solidFill>
                <a:latin typeface="微软雅黑" pitchFamily="34" charset="-122"/>
                <a:ea typeface="微软雅黑" pitchFamily="34" charset="-122"/>
              </a:rPr>
              <a:t>分复</a:t>
            </a:r>
            <a:r>
              <a:rPr lang="zh-CN" altLang="en-US" sz="2400" dirty="0" smtClean="0">
                <a:solidFill>
                  <a:srgbClr val="FF0000"/>
                </a:solidFill>
                <a:latin typeface="微软雅黑" pitchFamily="34" charset="-122"/>
                <a:ea typeface="微软雅黑" pitchFamily="34" charset="-122"/>
              </a:rPr>
              <a:t>用</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smtClean="0">
                <a:solidFill>
                  <a:srgbClr val="FF0000"/>
                </a:solidFill>
                <a:latin typeface="微软雅黑" pitchFamily="34" charset="-122"/>
                <a:ea typeface="微软雅黑" pitchFamily="34" charset="-122"/>
              </a:rPr>
              <a:t>码</a:t>
            </a:r>
            <a:r>
              <a:rPr lang="zh-CN" altLang="en-US" sz="2400" dirty="0">
                <a:solidFill>
                  <a:srgbClr val="FF0000"/>
                </a:solidFill>
                <a:latin typeface="微软雅黑" pitchFamily="34" charset="-122"/>
                <a:ea typeface="微软雅黑" pitchFamily="34" charset="-122"/>
              </a:rPr>
              <a:t>分复</a:t>
            </a:r>
            <a:r>
              <a:rPr lang="zh-CN" altLang="en-US" sz="2400" dirty="0" smtClean="0">
                <a:solidFill>
                  <a:srgbClr val="FF0000"/>
                </a:solidFill>
                <a:latin typeface="微软雅黑" pitchFamily="34" charset="-122"/>
                <a:ea typeface="微软雅黑" pitchFamily="34" charset="-122"/>
              </a:rPr>
              <a:t>用</a:t>
            </a:r>
            <a:endParaRPr lang="zh-CN" altLang="en-US" sz="2400" dirty="0">
              <a:solidFill>
                <a:srgbClr val="FF0000"/>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spTree>
    <p:extLst>
      <p:ext uri="{BB962C8B-B14F-4D97-AF65-F5344CB8AC3E}">
        <p14:creationId xmlns:p14="http://schemas.microsoft.com/office/powerpoint/2010/main" val="909643949"/>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4"/>
            <a:ext cx="10654409"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频分复用（</a:t>
            </a:r>
            <a:r>
              <a:rPr lang="en-US" altLang="zh-CN" sz="2400" dirty="0">
                <a:solidFill>
                  <a:schemeClr val="bg1">
                    <a:lumMod val="50000"/>
                  </a:schemeClr>
                </a:solidFill>
                <a:latin typeface="微软雅黑" pitchFamily="34" charset="-122"/>
                <a:ea typeface="微软雅黑" pitchFamily="34" charset="-122"/>
              </a:rPr>
              <a:t>Frequency Division Multiplexing</a:t>
            </a:r>
            <a:r>
              <a:rPr lang="zh-CN" altLang="en-US" sz="2400" dirty="0">
                <a:solidFill>
                  <a:schemeClr val="bg1">
                    <a:lumMod val="50000"/>
                  </a:schemeClr>
                </a:solidFill>
                <a:latin typeface="微软雅黑" pitchFamily="34" charset="-122"/>
                <a:ea typeface="微软雅黑" pitchFamily="34" charset="-122"/>
              </a:rPr>
              <a:t>，简称</a:t>
            </a:r>
            <a:r>
              <a:rPr lang="en-US" altLang="zh-CN" sz="2400" dirty="0">
                <a:solidFill>
                  <a:schemeClr val="bg1">
                    <a:lumMod val="50000"/>
                  </a:schemeClr>
                </a:solidFill>
                <a:latin typeface="微软雅黑" pitchFamily="34" charset="-122"/>
                <a:ea typeface="微软雅黑" pitchFamily="34" charset="-122"/>
              </a:rPr>
              <a:t>FDM</a:t>
            </a:r>
            <a:r>
              <a:rPr lang="zh-CN" altLang="en-US" sz="2400" dirty="0" smtClean="0">
                <a:solidFill>
                  <a:schemeClr val="bg1">
                    <a:lumMod val="50000"/>
                  </a:schemeClr>
                </a:solidFill>
                <a:latin typeface="微软雅黑" pitchFamily="34" charset="-122"/>
                <a:ea typeface="微软雅黑" pitchFamily="34" charset="-122"/>
              </a:rPr>
              <a:t>）适</a:t>
            </a:r>
            <a:r>
              <a:rPr lang="zh-CN" altLang="en-US" sz="2400" dirty="0">
                <a:solidFill>
                  <a:schemeClr val="bg1">
                    <a:lumMod val="50000"/>
                  </a:schemeClr>
                </a:solidFill>
                <a:latin typeface="微软雅黑" pitchFamily="34" charset="-122"/>
                <a:ea typeface="微软雅黑" pitchFamily="34" charset="-122"/>
              </a:rPr>
              <a:t>用于模拟信号的传输，其工作原理是将信道的总带宽划分为若干个子信道（或称子频带），每个子信道占用一定频带，传输一路信号。</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、频分复用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pic>
        <p:nvPicPr>
          <p:cNvPr id="12" name="图片 11"/>
          <p:cNvPicPr/>
          <p:nvPr/>
        </p:nvPicPr>
        <p:blipFill>
          <a:blip r:embed="rId4"/>
          <a:stretch>
            <a:fillRect/>
          </a:stretch>
        </p:blipFill>
        <p:spPr>
          <a:xfrm>
            <a:off x="3460763" y="4163616"/>
            <a:ext cx="5588113" cy="2199605"/>
          </a:xfrm>
          <a:prstGeom prst="rect">
            <a:avLst/>
          </a:prstGeom>
        </p:spPr>
      </p:pic>
    </p:spTree>
    <p:extLst>
      <p:ext uri="{BB962C8B-B14F-4D97-AF65-F5344CB8AC3E}">
        <p14:creationId xmlns:p14="http://schemas.microsoft.com/office/powerpoint/2010/main" val="1427542505"/>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3"/>
            <a:ext cx="5722855"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时分复用（</a:t>
            </a:r>
            <a:r>
              <a:rPr lang="en-US" altLang="zh-CN" sz="2400" dirty="0">
                <a:solidFill>
                  <a:schemeClr val="bg1">
                    <a:lumMod val="50000"/>
                  </a:schemeClr>
                </a:solidFill>
                <a:latin typeface="微软雅黑" pitchFamily="34" charset="-122"/>
                <a:ea typeface="微软雅黑" pitchFamily="34" charset="-122"/>
              </a:rPr>
              <a:t>Time Division Multiplexing</a:t>
            </a:r>
            <a:r>
              <a:rPr lang="zh-CN" altLang="en-US" sz="2400" dirty="0">
                <a:solidFill>
                  <a:schemeClr val="bg1">
                    <a:lumMod val="50000"/>
                  </a:schemeClr>
                </a:solidFill>
                <a:latin typeface="微软雅黑" pitchFamily="34" charset="-122"/>
                <a:ea typeface="微软雅黑" pitchFamily="34" charset="-122"/>
              </a:rPr>
              <a:t>，简称</a:t>
            </a:r>
            <a:r>
              <a:rPr lang="en-US" altLang="zh-CN" sz="2400" dirty="0">
                <a:solidFill>
                  <a:schemeClr val="bg1">
                    <a:lumMod val="50000"/>
                  </a:schemeClr>
                </a:solidFill>
                <a:latin typeface="微软雅黑" pitchFamily="34" charset="-122"/>
                <a:ea typeface="微软雅黑" pitchFamily="34" charset="-122"/>
              </a:rPr>
              <a:t>TDM</a:t>
            </a:r>
            <a:r>
              <a:rPr lang="zh-CN" altLang="en-US" sz="2400" dirty="0">
                <a:solidFill>
                  <a:schemeClr val="bg1">
                    <a:lumMod val="50000"/>
                  </a:schemeClr>
                </a:solidFill>
                <a:latin typeface="微软雅黑" pitchFamily="34" charset="-122"/>
                <a:ea typeface="微软雅黑" pitchFamily="34" charset="-122"/>
              </a:rPr>
              <a:t>）利用同一传输媒介的不同时段轮流为不同用户提供服务，该技术适用于数字信号的传输，其工作原理是将时间划分为若干段等长的时分复用帧（</a:t>
            </a:r>
            <a:r>
              <a:rPr lang="en-US" altLang="zh-CN" sz="2400" dirty="0">
                <a:solidFill>
                  <a:schemeClr val="bg1">
                    <a:lumMod val="50000"/>
                  </a:schemeClr>
                </a:solidFill>
                <a:latin typeface="微软雅黑" pitchFamily="34" charset="-122"/>
                <a:ea typeface="微软雅黑" pitchFamily="34" charset="-122"/>
              </a:rPr>
              <a:t>TDM</a:t>
            </a:r>
            <a:r>
              <a:rPr lang="zh-CN" altLang="en-US" sz="2400" dirty="0">
                <a:solidFill>
                  <a:schemeClr val="bg1">
                    <a:lumMod val="50000"/>
                  </a:schemeClr>
                </a:solidFill>
                <a:latin typeface="微软雅黑" pitchFamily="34" charset="-122"/>
                <a:ea typeface="微软雅黑" pitchFamily="34" charset="-122"/>
              </a:rPr>
              <a:t>帧），每个时分复用的用户在</a:t>
            </a:r>
            <a:r>
              <a:rPr lang="en-US" altLang="zh-CN" sz="2400" dirty="0">
                <a:solidFill>
                  <a:schemeClr val="bg1">
                    <a:lumMod val="50000"/>
                  </a:schemeClr>
                </a:solidFill>
                <a:latin typeface="微软雅黑" pitchFamily="34" charset="-122"/>
                <a:ea typeface="微软雅黑" pitchFamily="34" charset="-122"/>
              </a:rPr>
              <a:t>TDM</a:t>
            </a:r>
            <a:r>
              <a:rPr lang="zh-CN" altLang="en-US" sz="2400" dirty="0">
                <a:solidFill>
                  <a:schemeClr val="bg1">
                    <a:lumMod val="50000"/>
                  </a:schemeClr>
                </a:solidFill>
                <a:latin typeface="微软雅黑" pitchFamily="34" charset="-122"/>
                <a:ea typeface="微软雅黑" pitchFamily="34" charset="-122"/>
              </a:rPr>
              <a:t>帧中占用固定序号的时隙。</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、时分复用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pic>
        <p:nvPicPr>
          <p:cNvPr id="13" name="图片 12"/>
          <p:cNvPicPr/>
          <p:nvPr/>
        </p:nvPicPr>
        <p:blipFill>
          <a:blip r:embed="rId4"/>
          <a:stretch>
            <a:fillRect/>
          </a:stretch>
        </p:blipFill>
        <p:spPr>
          <a:xfrm>
            <a:off x="6355047" y="3265783"/>
            <a:ext cx="5448711" cy="2370928"/>
          </a:xfrm>
          <a:prstGeom prst="rect">
            <a:avLst/>
          </a:prstGeom>
        </p:spPr>
      </p:pic>
    </p:spTree>
    <p:extLst>
      <p:ext uri="{BB962C8B-B14F-4D97-AF65-F5344CB8AC3E}">
        <p14:creationId xmlns:p14="http://schemas.microsoft.com/office/powerpoint/2010/main" val="2561393685"/>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3"/>
            <a:ext cx="10654410" cy="335104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波分复用（</a:t>
            </a:r>
            <a:r>
              <a:rPr lang="en-US" altLang="zh-CN" sz="2400" dirty="0">
                <a:solidFill>
                  <a:schemeClr val="bg1">
                    <a:lumMod val="50000"/>
                  </a:schemeClr>
                </a:solidFill>
                <a:latin typeface="微软雅黑" pitchFamily="34" charset="-122"/>
                <a:ea typeface="微软雅黑" pitchFamily="34" charset="-122"/>
              </a:rPr>
              <a:t>Wavelength Division Multiplexing</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WDM</a:t>
            </a:r>
            <a:r>
              <a:rPr lang="zh-CN" altLang="en-US" sz="2400" dirty="0">
                <a:solidFill>
                  <a:schemeClr val="bg1">
                    <a:lumMod val="50000"/>
                  </a:schemeClr>
                </a:solidFill>
                <a:latin typeface="微软雅黑" pitchFamily="34" charset="-122"/>
                <a:ea typeface="微软雅黑" pitchFamily="34" charset="-122"/>
              </a:rPr>
              <a:t>）的原理与频分复用相同，它是应用于光纤技术中的一种信道复用技术</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波</a:t>
            </a:r>
            <a:r>
              <a:rPr lang="zh-CN" altLang="en-US" sz="2400" dirty="0">
                <a:solidFill>
                  <a:schemeClr val="bg1">
                    <a:lumMod val="50000"/>
                  </a:schemeClr>
                </a:solidFill>
                <a:latin typeface="微软雅黑" pitchFamily="34" charset="-122"/>
                <a:ea typeface="微软雅黑" pitchFamily="34" charset="-122"/>
              </a:rPr>
              <a:t>分复用将两种或多种不同波长的光载波信号在发送端经复用器（亦称合波器）汇合，使其在同一根光纤中进行传输，并在接收端经复用器（亦称分波器或去复合器）将各种波长的光载波分离，由光接收机作进一步处理以恢复原信号。</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、波分复用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spTree>
    <p:extLst>
      <p:ext uri="{BB962C8B-B14F-4D97-AF65-F5344CB8AC3E}">
        <p14:creationId xmlns:p14="http://schemas.microsoft.com/office/powerpoint/2010/main" val="36296328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24602" y="1915553"/>
            <a:ext cx="5761971"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solidFill>
                  <a:srgbClr val="FF0000"/>
                </a:solidFill>
              </a:rPr>
              <a:t>信息</a:t>
            </a:r>
            <a:r>
              <a:rPr lang="zh-CN" altLang="zh-CN" sz="2400" dirty="0"/>
              <a:t>指音讯、消息、通讯系统传输和处理的对象，泛指人类社会传播的一切内容。在计算机中，信息以数值、文字、声音、图形、图像、视频等形式存在，当信息以这些形式存储在设备中时，便认为设备中存储了一些</a:t>
            </a:r>
            <a:r>
              <a:rPr lang="zh-CN" altLang="zh-CN" sz="2400" dirty="0">
                <a:solidFill>
                  <a:srgbClr val="FF0000"/>
                </a:solidFill>
              </a:rPr>
              <a:t>数据</a:t>
            </a:r>
            <a:r>
              <a:rPr lang="zh-CN" altLang="zh-CN" sz="2400" dirty="0"/>
              <a:t>。</a:t>
            </a:r>
            <a:endParaRPr lang="zh-CN" altLang="en-US" sz="2400" dirty="0">
              <a:solidFill>
                <a:schemeClr val="tx1">
                  <a:lumMod val="75000"/>
                  <a:lumOff val="25000"/>
                </a:schemeClr>
              </a:solidFill>
            </a:endParaRP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3.1.2 </a:t>
            </a:r>
            <a:r>
              <a:rPr lang="zh-CN" altLang="en-US" sz="3200" dirty="0" smtClean="0">
                <a:solidFill>
                  <a:srgbClr val="1353A2"/>
                </a:solidFill>
                <a:latin typeface="微软雅黑" pitchFamily="34" charset="-122"/>
                <a:ea typeface="微软雅黑" pitchFamily="34" charset="-122"/>
              </a:rPr>
              <a:t>信息、数据和信号</a:t>
            </a:r>
            <a:endParaRPr lang="zh-CN" altLang="en-US" sz="3200" kern="1200" dirty="0">
              <a:solidFill>
                <a:srgbClr val="1353A2"/>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906" y="1624526"/>
            <a:ext cx="4956604" cy="3998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288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3"/>
            <a:ext cx="10654410"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码分复用（</a:t>
            </a:r>
            <a:r>
              <a:rPr lang="en-US" altLang="zh-CN" sz="2400" dirty="0">
                <a:solidFill>
                  <a:schemeClr val="bg1">
                    <a:lumMod val="50000"/>
                  </a:schemeClr>
                </a:solidFill>
                <a:latin typeface="微软雅黑" pitchFamily="34" charset="-122"/>
                <a:ea typeface="微软雅黑" pitchFamily="34" charset="-122"/>
              </a:rPr>
              <a:t>Code Division Multiplexing</a:t>
            </a:r>
            <a:r>
              <a:rPr lang="zh-CN" altLang="en-US" sz="2400" dirty="0">
                <a:solidFill>
                  <a:schemeClr val="bg1">
                    <a:lumMod val="50000"/>
                  </a:schemeClr>
                </a:solidFill>
                <a:latin typeface="微软雅黑" pitchFamily="34" charset="-122"/>
                <a:ea typeface="微软雅黑" pitchFamily="34" charset="-122"/>
              </a:rPr>
              <a:t>，简称</a:t>
            </a:r>
            <a:r>
              <a:rPr lang="en-US" altLang="zh-CN" sz="2400" dirty="0">
                <a:solidFill>
                  <a:schemeClr val="bg1">
                    <a:lumMod val="50000"/>
                  </a:schemeClr>
                </a:solidFill>
                <a:latin typeface="微软雅黑" pitchFamily="34" charset="-122"/>
                <a:ea typeface="微软雅黑" pitchFamily="34" charset="-122"/>
              </a:rPr>
              <a:t>CDM</a:t>
            </a:r>
            <a:r>
              <a:rPr lang="zh-CN" altLang="en-US" sz="2400" dirty="0">
                <a:solidFill>
                  <a:schemeClr val="bg1">
                    <a:lumMod val="50000"/>
                  </a:schemeClr>
                </a:solidFill>
                <a:latin typeface="微软雅黑" pitchFamily="34" charset="-122"/>
                <a:ea typeface="微软雅黑" pitchFamily="34" charset="-122"/>
              </a:rPr>
              <a:t>）的特点是：</a:t>
            </a:r>
            <a:r>
              <a:rPr lang="zh-CN" altLang="en-US" sz="2400" dirty="0">
                <a:solidFill>
                  <a:srgbClr val="FF0000"/>
                </a:solidFill>
                <a:latin typeface="微软雅黑" pitchFamily="34" charset="-122"/>
                <a:ea typeface="微软雅黑" pitchFamily="34" charset="-122"/>
              </a:rPr>
              <a:t>同一时间内不同的用户可以利用相同的频带进行通信</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码分复用又称为码分多址</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Code Division Multiplexing Access</a:t>
            </a:r>
            <a:r>
              <a:rPr lang="zh-CN" altLang="en-US" sz="2400" dirty="0">
                <a:solidFill>
                  <a:schemeClr val="bg1">
                    <a:lumMod val="50000"/>
                  </a:schemeClr>
                </a:solidFill>
                <a:latin typeface="微软雅黑" pitchFamily="34" charset="-122"/>
                <a:ea typeface="微软雅黑" pitchFamily="34" charset="-122"/>
              </a:rPr>
              <a:t>，简称</a:t>
            </a:r>
            <a:r>
              <a:rPr lang="en-US" altLang="zh-CN" sz="2400" dirty="0">
                <a:solidFill>
                  <a:srgbClr val="FF0000"/>
                </a:solidFill>
                <a:latin typeface="微软雅黑" pitchFamily="34" charset="-122"/>
                <a:ea typeface="微软雅黑" pitchFamily="34" charset="-122"/>
              </a:rPr>
              <a:t>CDMA</a:t>
            </a:r>
            <a:r>
              <a:rPr lang="zh-CN" altLang="en-US" sz="2400" dirty="0">
                <a:solidFill>
                  <a:schemeClr val="bg1">
                    <a:lumMod val="50000"/>
                  </a:schemeClr>
                </a:solidFill>
                <a:latin typeface="微软雅黑" pitchFamily="34" charset="-122"/>
                <a:ea typeface="微软雅黑" pitchFamily="34" charset="-122"/>
              </a:rPr>
              <a:t>），其</a:t>
            </a:r>
            <a:r>
              <a:rPr lang="zh-CN" altLang="en-US" sz="2400" dirty="0">
                <a:solidFill>
                  <a:srgbClr val="FF0000"/>
                </a:solidFill>
                <a:latin typeface="微软雅黑" pitchFamily="34" charset="-122"/>
                <a:ea typeface="微软雅黑" pitchFamily="34" charset="-122"/>
              </a:rPr>
              <a:t>原理</a:t>
            </a:r>
            <a:r>
              <a:rPr lang="zh-CN" altLang="en-US" sz="2400" dirty="0">
                <a:solidFill>
                  <a:schemeClr val="bg1">
                    <a:lumMod val="50000"/>
                  </a:schemeClr>
                </a:solidFill>
                <a:latin typeface="微软雅黑" pitchFamily="34" charset="-122"/>
                <a:ea typeface="微软雅黑" pitchFamily="34" charset="-122"/>
              </a:rPr>
              <a:t>是将每一比特时间再划分为</a:t>
            </a:r>
            <a:r>
              <a:rPr lang="en-US" altLang="zh-CN" sz="2400" dirty="0">
                <a:solidFill>
                  <a:schemeClr val="bg1">
                    <a:lumMod val="50000"/>
                  </a:schemeClr>
                </a:solidFill>
                <a:latin typeface="微软雅黑" pitchFamily="34" charset="-122"/>
                <a:ea typeface="微软雅黑" pitchFamily="34" charset="-122"/>
              </a:rPr>
              <a:t>m</a:t>
            </a:r>
            <a:r>
              <a:rPr lang="zh-CN" altLang="en-US" sz="2400" dirty="0">
                <a:solidFill>
                  <a:schemeClr val="bg1">
                    <a:lumMod val="50000"/>
                  </a:schemeClr>
                </a:solidFill>
                <a:latin typeface="微软雅黑" pitchFamily="34" charset="-122"/>
                <a:ea typeface="微软雅黑" pitchFamily="34" charset="-122"/>
              </a:rPr>
              <a:t>个短的时间间隔，称为码片（</a:t>
            </a:r>
            <a:r>
              <a:rPr lang="en-US" altLang="zh-CN" sz="2400" dirty="0">
                <a:solidFill>
                  <a:schemeClr val="bg1">
                    <a:lumMod val="50000"/>
                  </a:schemeClr>
                </a:solidFill>
                <a:latin typeface="微软雅黑" pitchFamily="34" charset="-122"/>
                <a:ea typeface="微软雅黑" pitchFamily="34" charset="-122"/>
              </a:rPr>
              <a:t>chip</a:t>
            </a:r>
            <a:r>
              <a:rPr lang="zh-CN" altLang="en-US" sz="2400" dirty="0">
                <a:solidFill>
                  <a:schemeClr val="bg1">
                    <a:lumMod val="50000"/>
                  </a:schemeClr>
                </a:solidFill>
                <a:latin typeface="微软雅黑" pitchFamily="34" charset="-122"/>
                <a:ea typeface="微软雅黑" pitchFamily="34" charset="-122"/>
              </a:rPr>
              <a:t>），使</a:t>
            </a:r>
            <a:r>
              <a:rPr lang="en-US" altLang="zh-CN" sz="2400" dirty="0">
                <a:solidFill>
                  <a:schemeClr val="bg1">
                    <a:lumMod val="50000"/>
                  </a:schemeClr>
                </a:solidFill>
                <a:latin typeface="微软雅黑" pitchFamily="34" charset="-122"/>
                <a:ea typeface="微软雅黑" pitchFamily="34" charset="-122"/>
              </a:rPr>
              <a:t>CDMA</a:t>
            </a:r>
            <a:r>
              <a:rPr lang="zh-CN" altLang="en-US" sz="2400" dirty="0">
                <a:solidFill>
                  <a:schemeClr val="bg1">
                    <a:lumMod val="50000"/>
                  </a:schemeClr>
                </a:solidFill>
                <a:latin typeface="微软雅黑" pitchFamily="34" charset="-122"/>
                <a:ea typeface="微软雅黑" pitchFamily="34" charset="-122"/>
              </a:rPr>
              <a:t>的每一个信号源被指派唯一的</a:t>
            </a:r>
            <a:r>
              <a:rPr lang="en-US" altLang="zh-CN" sz="2400" dirty="0">
                <a:solidFill>
                  <a:schemeClr val="bg1">
                    <a:lumMod val="50000"/>
                  </a:schemeClr>
                </a:solidFill>
                <a:latin typeface="微软雅黑" pitchFamily="34" charset="-122"/>
                <a:ea typeface="微软雅黑" pitchFamily="34" charset="-122"/>
              </a:rPr>
              <a:t>m bit</a:t>
            </a:r>
            <a:r>
              <a:rPr lang="zh-CN" altLang="en-US" sz="2400" dirty="0">
                <a:solidFill>
                  <a:schemeClr val="bg1">
                    <a:lumMod val="50000"/>
                  </a:schemeClr>
                </a:solidFill>
                <a:latin typeface="微软雅黑" pitchFamily="34" charset="-122"/>
                <a:ea typeface="微软雅黑" pitchFamily="34" charset="-122"/>
              </a:rPr>
              <a:t>码片序列（</a:t>
            </a:r>
            <a:r>
              <a:rPr lang="en-US" altLang="zh-CN" sz="2400" dirty="0">
                <a:solidFill>
                  <a:schemeClr val="bg1">
                    <a:lumMod val="50000"/>
                  </a:schemeClr>
                </a:solidFill>
                <a:latin typeface="微软雅黑" pitchFamily="34" charset="-122"/>
                <a:ea typeface="微软雅黑" pitchFamily="34" charset="-122"/>
              </a:rPr>
              <a:t>chip sequence</a:t>
            </a:r>
            <a:r>
              <a:rPr lang="zh-CN" altLang="en-US" sz="2400" dirty="0">
                <a:solidFill>
                  <a:schemeClr val="bg1">
                    <a:lumMod val="50000"/>
                  </a:schemeClr>
                </a:solidFill>
                <a:latin typeface="微软雅黑" pitchFamily="34" charset="-122"/>
                <a:ea typeface="微软雅黑" pitchFamily="34" charset="-122"/>
              </a:rPr>
              <a:t>），若用户要发送比特</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，则发送相应信号源的</a:t>
            </a:r>
            <a:r>
              <a:rPr lang="en-US" altLang="zh-CN" sz="2400" dirty="0">
                <a:solidFill>
                  <a:schemeClr val="bg1">
                    <a:lumMod val="50000"/>
                  </a:schemeClr>
                </a:solidFill>
                <a:latin typeface="微软雅黑" pitchFamily="34" charset="-122"/>
                <a:ea typeface="微软雅黑" pitchFamily="34" charset="-122"/>
              </a:rPr>
              <a:t>m bit</a:t>
            </a:r>
            <a:r>
              <a:rPr lang="zh-CN" altLang="en-US" sz="2400" dirty="0">
                <a:solidFill>
                  <a:schemeClr val="bg1">
                    <a:lumMod val="50000"/>
                  </a:schemeClr>
                </a:solidFill>
                <a:latin typeface="微软雅黑" pitchFamily="34" charset="-122"/>
                <a:ea typeface="微软雅黑" pitchFamily="34" charset="-122"/>
              </a:rPr>
              <a:t>码片序列；若用户要发送比特</a:t>
            </a:r>
            <a:r>
              <a:rPr lang="en-US" altLang="zh-CN" sz="2400" dirty="0">
                <a:solidFill>
                  <a:schemeClr val="bg1">
                    <a:lumMod val="50000"/>
                  </a:schemeClr>
                </a:solidFill>
                <a:latin typeface="微软雅黑" pitchFamily="34" charset="-122"/>
                <a:ea typeface="微软雅黑" pitchFamily="34" charset="-122"/>
              </a:rPr>
              <a:t>0</a:t>
            </a:r>
            <a:r>
              <a:rPr lang="zh-CN" altLang="en-US" sz="2400" dirty="0">
                <a:solidFill>
                  <a:schemeClr val="bg1">
                    <a:lumMod val="50000"/>
                  </a:schemeClr>
                </a:solidFill>
                <a:latin typeface="微软雅黑" pitchFamily="34" charset="-122"/>
                <a:ea typeface="微软雅黑" pitchFamily="34" charset="-122"/>
              </a:rPr>
              <a:t>，则发送信号源</a:t>
            </a:r>
            <a:r>
              <a:rPr lang="en-US" altLang="zh-CN" sz="2400" dirty="0">
                <a:solidFill>
                  <a:schemeClr val="bg1">
                    <a:lumMod val="50000"/>
                  </a:schemeClr>
                </a:solidFill>
                <a:latin typeface="微软雅黑" pitchFamily="34" charset="-122"/>
                <a:ea typeface="微软雅黑" pitchFamily="34" charset="-122"/>
              </a:rPr>
              <a:t>m bit</a:t>
            </a:r>
            <a:r>
              <a:rPr lang="zh-CN" altLang="en-US" sz="2400" dirty="0">
                <a:solidFill>
                  <a:schemeClr val="bg1">
                    <a:lumMod val="50000"/>
                  </a:schemeClr>
                </a:solidFill>
                <a:latin typeface="微软雅黑" pitchFamily="34" charset="-122"/>
                <a:ea typeface="微软雅黑" pitchFamily="34" charset="-122"/>
              </a:rPr>
              <a:t>码片序列的反码。</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、码分复用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spTree>
    <p:extLst>
      <p:ext uri="{BB962C8B-B14F-4D97-AF65-F5344CB8AC3E}">
        <p14:creationId xmlns:p14="http://schemas.microsoft.com/office/powerpoint/2010/main" val="344224198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312913"/>
            <a:ext cx="10654410"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CDMA</a:t>
            </a:r>
            <a:r>
              <a:rPr lang="zh-CN" altLang="en-US" sz="2400" dirty="0">
                <a:solidFill>
                  <a:schemeClr val="bg1">
                    <a:lumMod val="50000"/>
                  </a:schemeClr>
                </a:solidFill>
                <a:latin typeface="微软雅黑" pitchFamily="34" charset="-122"/>
                <a:ea typeface="微软雅黑" pitchFamily="34" charset="-122"/>
              </a:rPr>
              <a:t>中</a:t>
            </a:r>
            <a:r>
              <a:rPr lang="en-US" altLang="zh-CN" sz="2400" dirty="0">
                <a:solidFill>
                  <a:schemeClr val="bg1">
                    <a:lumMod val="50000"/>
                  </a:schemeClr>
                </a:solidFill>
                <a:latin typeface="微软雅黑" pitchFamily="34" charset="-122"/>
                <a:ea typeface="微软雅黑" pitchFamily="34" charset="-122"/>
              </a:rPr>
              <a:t>m</a:t>
            </a:r>
            <a:r>
              <a:rPr lang="zh-CN" altLang="en-US" sz="2400" dirty="0">
                <a:solidFill>
                  <a:schemeClr val="bg1">
                    <a:lumMod val="50000"/>
                  </a:schemeClr>
                </a:solidFill>
                <a:latin typeface="微软雅黑" pitchFamily="34" charset="-122"/>
                <a:ea typeface="微软雅黑" pitchFamily="34" charset="-122"/>
              </a:rPr>
              <a:t>的取值一般为</a:t>
            </a:r>
            <a:r>
              <a:rPr lang="en-US" altLang="zh-CN" sz="2400" dirty="0">
                <a:solidFill>
                  <a:schemeClr val="bg1">
                    <a:lumMod val="50000"/>
                  </a:schemeClr>
                </a:solidFill>
                <a:latin typeface="微软雅黑" pitchFamily="34" charset="-122"/>
                <a:ea typeface="微软雅黑" pitchFamily="34" charset="-122"/>
              </a:rPr>
              <a:t>64</a:t>
            </a:r>
            <a:r>
              <a:rPr lang="zh-CN" altLang="en-US" sz="2400" dirty="0">
                <a:solidFill>
                  <a:schemeClr val="bg1">
                    <a:lumMod val="50000"/>
                  </a:schemeClr>
                </a:solidFill>
                <a:latin typeface="微软雅黑" pitchFamily="34" charset="-122"/>
                <a:ea typeface="微软雅黑" pitchFamily="34" charset="-122"/>
              </a:rPr>
              <a:t>或</a:t>
            </a:r>
            <a:r>
              <a:rPr lang="en-US" altLang="zh-CN" sz="2400" dirty="0">
                <a:solidFill>
                  <a:schemeClr val="bg1">
                    <a:lumMod val="50000"/>
                  </a:schemeClr>
                </a:solidFill>
                <a:latin typeface="微软雅黑" pitchFamily="34" charset="-122"/>
                <a:ea typeface="微软雅黑" pitchFamily="34" charset="-122"/>
              </a:rPr>
              <a:t>128</a:t>
            </a:r>
            <a:r>
              <a:rPr lang="zh-CN" altLang="en-US" sz="2400" dirty="0" smtClean="0">
                <a:solidFill>
                  <a:schemeClr val="bg1">
                    <a:lumMod val="50000"/>
                  </a:schemeClr>
                </a:solidFill>
                <a:latin typeface="微软雅黑" pitchFamily="34" charset="-122"/>
                <a:ea typeface="微软雅黑" pitchFamily="34" charset="-122"/>
              </a:rPr>
              <a:t>，此</a:t>
            </a:r>
            <a:r>
              <a:rPr lang="zh-CN" altLang="en-US" sz="2400" dirty="0">
                <a:solidFill>
                  <a:schemeClr val="bg1">
                    <a:lumMod val="50000"/>
                  </a:schemeClr>
                </a:solidFill>
                <a:latin typeface="微软雅黑" pitchFamily="34" charset="-122"/>
                <a:ea typeface="微软雅黑" pitchFamily="34" charset="-122"/>
              </a:rPr>
              <a:t>处假设</a:t>
            </a:r>
            <a:r>
              <a:rPr lang="en-US" altLang="zh-CN" sz="2400" dirty="0">
                <a:solidFill>
                  <a:schemeClr val="bg1">
                    <a:lumMod val="50000"/>
                  </a:schemeClr>
                </a:solidFill>
                <a:latin typeface="微软雅黑" pitchFamily="34" charset="-122"/>
                <a:ea typeface="微软雅黑" pitchFamily="34" charset="-122"/>
              </a:rPr>
              <a:t>m</a:t>
            </a:r>
            <a:r>
              <a:rPr lang="zh-CN" altLang="en-US" sz="2400" dirty="0">
                <a:solidFill>
                  <a:schemeClr val="bg1">
                    <a:lumMod val="50000"/>
                  </a:schemeClr>
                </a:solidFill>
                <a:latin typeface="微软雅黑" pitchFamily="34" charset="-122"/>
                <a:ea typeface="微软雅黑" pitchFamily="34" charset="-122"/>
              </a:rPr>
              <a:t>为</a:t>
            </a:r>
            <a:r>
              <a:rPr lang="en-US" altLang="zh-CN" sz="2400" dirty="0">
                <a:solidFill>
                  <a:schemeClr val="bg1">
                    <a:lumMod val="50000"/>
                  </a:schemeClr>
                </a:solidFill>
                <a:latin typeface="微软雅黑" pitchFamily="34" charset="-122"/>
                <a:ea typeface="微软雅黑" pitchFamily="34" charset="-122"/>
              </a:rPr>
              <a:t>8</a:t>
            </a:r>
            <a:r>
              <a:rPr lang="zh-CN" altLang="en-US" sz="2400" dirty="0">
                <a:solidFill>
                  <a:schemeClr val="bg1">
                    <a:lumMod val="50000"/>
                  </a:schemeClr>
                </a:solidFill>
                <a:latin typeface="微软雅黑" pitchFamily="34" charset="-122"/>
                <a:ea typeface="微软雅黑" pitchFamily="34" charset="-122"/>
              </a:rPr>
              <a:t>，假设使用</a:t>
            </a:r>
            <a:r>
              <a:rPr lang="en-US" altLang="zh-CN" sz="2400" dirty="0">
                <a:solidFill>
                  <a:schemeClr val="bg1">
                    <a:lumMod val="50000"/>
                  </a:schemeClr>
                </a:solidFill>
                <a:latin typeface="微软雅黑" pitchFamily="34" charset="-122"/>
                <a:ea typeface="微软雅黑" pitchFamily="34" charset="-122"/>
              </a:rPr>
              <a:t>CDMA</a:t>
            </a:r>
            <a:r>
              <a:rPr lang="zh-CN" altLang="en-US" sz="2400" dirty="0">
                <a:solidFill>
                  <a:schemeClr val="bg1">
                    <a:lumMod val="50000"/>
                  </a:schemeClr>
                </a:solidFill>
                <a:latin typeface="微软雅黑" pitchFamily="34" charset="-122"/>
                <a:ea typeface="微软雅黑" pitchFamily="34" charset="-122"/>
              </a:rPr>
              <a:t>的一个信号源</a:t>
            </a:r>
            <a:r>
              <a:rPr lang="en-US" altLang="zh-CN" sz="2400" dirty="0">
                <a:solidFill>
                  <a:schemeClr val="bg1">
                    <a:lumMod val="50000"/>
                  </a:schemeClr>
                </a:solidFill>
                <a:latin typeface="微软雅黑" pitchFamily="34" charset="-122"/>
                <a:ea typeface="微软雅黑" pitchFamily="34" charset="-122"/>
              </a:rPr>
              <a:t>S</a:t>
            </a:r>
            <a:r>
              <a:rPr lang="zh-CN" altLang="en-US" sz="2400" dirty="0">
                <a:solidFill>
                  <a:schemeClr val="bg1">
                    <a:lumMod val="50000"/>
                  </a:schemeClr>
                </a:solidFill>
                <a:latin typeface="微软雅黑" pitchFamily="34" charset="-122"/>
                <a:ea typeface="微软雅黑" pitchFamily="34" charset="-122"/>
              </a:rPr>
              <a:t>被指派的</a:t>
            </a:r>
            <a:r>
              <a:rPr lang="en-US" altLang="zh-CN" sz="2400" dirty="0">
                <a:solidFill>
                  <a:schemeClr val="bg1">
                    <a:lumMod val="50000"/>
                  </a:schemeClr>
                </a:solidFill>
                <a:latin typeface="微软雅黑" pitchFamily="34" charset="-122"/>
                <a:ea typeface="微软雅黑" pitchFamily="34" charset="-122"/>
              </a:rPr>
              <a:t>8 bit</a:t>
            </a:r>
            <a:r>
              <a:rPr lang="zh-CN" altLang="en-US" sz="2400" dirty="0">
                <a:solidFill>
                  <a:schemeClr val="bg1">
                    <a:lumMod val="50000"/>
                  </a:schemeClr>
                </a:solidFill>
                <a:latin typeface="微软雅黑" pitchFamily="34" charset="-122"/>
                <a:ea typeface="微软雅黑" pitchFamily="34" charset="-122"/>
              </a:rPr>
              <a:t>码片序列为</a:t>
            </a:r>
            <a:r>
              <a:rPr lang="en-US" altLang="zh-CN" sz="2400" dirty="0" smtClean="0">
                <a:solidFill>
                  <a:schemeClr val="bg1">
                    <a:lumMod val="50000"/>
                  </a:schemeClr>
                </a:solidFill>
                <a:latin typeface="微软雅黑" pitchFamily="34" charset="-122"/>
                <a:ea typeface="微软雅黑" pitchFamily="34" charset="-122"/>
              </a:rPr>
              <a:t>00011101</a:t>
            </a:r>
            <a:r>
              <a:rPr lang="zh-CN" altLang="en-US" sz="2400" dirty="0" smtClean="0">
                <a:solidFill>
                  <a:schemeClr val="bg1">
                    <a:lumMod val="50000"/>
                  </a:schemeClr>
                </a:solidFill>
                <a:latin typeface="微软雅黑" pitchFamily="34" charset="-122"/>
                <a:ea typeface="微软雅黑" pitchFamily="34" charset="-122"/>
              </a:rPr>
              <a:t>，则</a:t>
            </a:r>
            <a:r>
              <a:rPr lang="en-US" altLang="zh-CN" sz="2400" dirty="0" smtClean="0">
                <a:solidFill>
                  <a:schemeClr val="bg1">
                    <a:lumMod val="50000"/>
                  </a:schemeClr>
                </a:solidFill>
                <a:latin typeface="微软雅黑" pitchFamily="34" charset="-122"/>
                <a:ea typeface="微软雅黑" pitchFamily="34" charset="-122"/>
              </a:rPr>
              <a:t>S</a:t>
            </a:r>
            <a:r>
              <a:rPr lang="zh-CN" altLang="en-US" sz="2400" dirty="0" smtClean="0">
                <a:solidFill>
                  <a:schemeClr val="bg1">
                    <a:lumMod val="50000"/>
                  </a:schemeClr>
                </a:solidFill>
                <a:latin typeface="微软雅黑" pitchFamily="34" charset="-122"/>
                <a:ea typeface="微软雅黑" pitchFamily="34" charset="-122"/>
              </a:rPr>
              <a:t>发送的比特</a:t>
            </a:r>
            <a:r>
              <a:rPr lang="en-US" altLang="zh-CN" sz="2400" dirty="0" smtClean="0">
                <a:solidFill>
                  <a:schemeClr val="bg1">
                    <a:lumMod val="50000"/>
                  </a:schemeClr>
                </a:solidFill>
                <a:latin typeface="微软雅黑" pitchFamily="34" charset="-122"/>
                <a:ea typeface="微软雅黑" pitchFamily="34" charset="-122"/>
              </a:rPr>
              <a:t>1</a:t>
            </a:r>
            <a:r>
              <a:rPr lang="zh-CN" altLang="en-US" sz="2400" dirty="0" smtClean="0">
                <a:solidFill>
                  <a:schemeClr val="bg1">
                    <a:lumMod val="50000"/>
                  </a:schemeClr>
                </a:solidFill>
                <a:latin typeface="微软雅黑" pitchFamily="34" charset="-122"/>
                <a:ea typeface="微软雅黑" pitchFamily="34" charset="-122"/>
              </a:rPr>
              <a:t>和比特</a:t>
            </a:r>
            <a:r>
              <a:rPr lang="en-US" altLang="zh-CN" sz="2400" dirty="0" smtClean="0">
                <a:solidFill>
                  <a:schemeClr val="bg1">
                    <a:lumMod val="50000"/>
                  </a:schemeClr>
                </a:solidFill>
                <a:latin typeface="微软雅黑" pitchFamily="34" charset="-122"/>
                <a:ea typeface="微软雅黑" pitchFamily="34" charset="-122"/>
              </a:rPr>
              <a:t>0</a:t>
            </a:r>
            <a:r>
              <a:rPr lang="zh-CN" altLang="en-US" sz="2400" dirty="0" smtClean="0">
                <a:solidFill>
                  <a:schemeClr val="bg1">
                    <a:lumMod val="50000"/>
                  </a:schemeClr>
                </a:solidFill>
                <a:latin typeface="微软雅黑" pitchFamily="34" charset="-122"/>
                <a:ea typeface="微软雅黑" pitchFamily="34" charset="-122"/>
              </a:rPr>
              <a:t>分别如下：</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1		00011101</a:t>
            </a:r>
          </a:p>
          <a:p>
            <a:pPr indent="457200"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0		11100010</a:t>
            </a:r>
            <a:endParaRPr lang="zh-CN" altLang="en-US" sz="2400" dirty="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、码分复用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spTree>
    <p:extLst>
      <p:ext uri="{BB962C8B-B14F-4D97-AF65-F5344CB8AC3E}">
        <p14:creationId xmlns:p14="http://schemas.microsoft.com/office/powerpoint/2010/main" val="2615754684"/>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449" y="2579856"/>
            <a:ext cx="1743566" cy="11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33372"/>
      </p:ext>
    </p:extLst>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5956" y="2313255"/>
            <a:ext cx="5110618"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网络设备是网络通信环境的底层支撑，也是实现网络数据传递的基础。组建计算机网络，</a:t>
            </a:r>
            <a:r>
              <a:rPr lang="zh-CN" altLang="en-US" sz="2400" dirty="0">
                <a:solidFill>
                  <a:srgbClr val="FF0000"/>
                </a:solidFill>
                <a:latin typeface="微软雅黑" pitchFamily="34" charset="-122"/>
                <a:ea typeface="微软雅黑" pitchFamily="34" charset="-122"/>
              </a:rPr>
              <a:t>实现网络互联的网络设备有中继器、集线器、网桥、交换机、路由器和网关等</a:t>
            </a:r>
            <a:r>
              <a:rPr lang="zh-CN" altLang="en-US" sz="2400" dirty="0">
                <a:solidFill>
                  <a:schemeClr val="bg1">
                    <a:lumMod val="50000"/>
                  </a:schemeClr>
                </a:solidFill>
                <a:latin typeface="微软雅黑" pitchFamily="34" charset="-122"/>
                <a:ea typeface="微软雅黑" pitchFamily="34" charset="-122"/>
              </a:rPr>
              <a:t>。</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3074" name="Picture 2" descr="https://timgsa.baidu.com/timg?image&amp;quality=80&amp;size=b9999_10000&amp;sec=1534825329408&amp;di=45325311ff54cf44d034c6a1dd094d6a&amp;imgtype=0&amp;src=http%3A%2F%2Fwww.gxaas.net%2FUpfiles%2Fupload%2F201506%2F031107184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23" y="2205263"/>
            <a:ext cx="5763273" cy="307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664115"/>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29721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中继器（</a:t>
            </a:r>
            <a:r>
              <a:rPr lang="en-US" altLang="zh-CN" sz="2400" dirty="0">
                <a:solidFill>
                  <a:schemeClr val="bg1">
                    <a:lumMod val="50000"/>
                  </a:schemeClr>
                </a:solidFill>
                <a:latin typeface="微软雅黑" pitchFamily="34" charset="-122"/>
                <a:ea typeface="微软雅黑" pitchFamily="34" charset="-122"/>
              </a:rPr>
              <a:t>Repeater</a:t>
            </a:r>
            <a:r>
              <a:rPr lang="zh-CN" altLang="en-US" sz="2400" dirty="0">
                <a:solidFill>
                  <a:schemeClr val="bg1">
                    <a:lumMod val="50000"/>
                  </a:schemeClr>
                </a:solidFill>
                <a:latin typeface="微软雅黑" pitchFamily="34" charset="-122"/>
                <a:ea typeface="微软雅黑" pitchFamily="34" charset="-122"/>
              </a:rPr>
              <a:t>）是工作在</a:t>
            </a:r>
            <a:r>
              <a:rPr lang="zh-CN" altLang="en-US" sz="2400" dirty="0">
                <a:solidFill>
                  <a:srgbClr val="FF0000"/>
                </a:solidFill>
                <a:latin typeface="微软雅黑" pitchFamily="34" charset="-122"/>
                <a:ea typeface="微软雅黑" pitchFamily="34" charset="-122"/>
              </a:rPr>
              <a:t>物理层</a:t>
            </a:r>
            <a:r>
              <a:rPr lang="zh-CN" altLang="en-US" sz="2400" dirty="0">
                <a:solidFill>
                  <a:schemeClr val="bg1">
                    <a:lumMod val="50000"/>
                  </a:schemeClr>
                </a:solidFill>
                <a:latin typeface="微软雅黑" pitchFamily="34" charset="-122"/>
                <a:ea typeface="微软雅黑" pitchFamily="34" charset="-122"/>
              </a:rPr>
              <a:t>上的连接设备，适用于同种网络的互联。信号在传输过程中会随信道的增长而衰减，中继器的主要功能是负责在两个结点的物理层上</a:t>
            </a:r>
            <a:r>
              <a:rPr lang="zh-CN" altLang="en-US" sz="2400" dirty="0">
                <a:solidFill>
                  <a:srgbClr val="FF0000"/>
                </a:solidFill>
                <a:latin typeface="微软雅黑" pitchFamily="34" charset="-122"/>
                <a:ea typeface="微软雅黑" pitchFamily="34" charset="-122"/>
              </a:rPr>
              <a:t>按位传递信息</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完成信号的复制、调整和放大</a:t>
            </a:r>
            <a:r>
              <a:rPr lang="zh-CN" altLang="en-US" sz="2400" dirty="0">
                <a:solidFill>
                  <a:schemeClr val="bg1">
                    <a:lumMod val="50000"/>
                  </a:schemeClr>
                </a:solidFill>
                <a:latin typeface="微软雅黑" pitchFamily="34" charset="-122"/>
                <a:ea typeface="微软雅黑" pitchFamily="34" charset="-122"/>
              </a:rPr>
              <a:t>，避免信号失真带来的接收错误，</a:t>
            </a:r>
            <a:r>
              <a:rPr lang="zh-CN" altLang="en-US" sz="2400" dirty="0">
                <a:solidFill>
                  <a:srgbClr val="FF0000"/>
                </a:solidFill>
                <a:latin typeface="微软雅黑" pitchFamily="34" charset="-122"/>
                <a:ea typeface="微软雅黑" pitchFamily="34" charset="-122"/>
              </a:rPr>
              <a:t>扩大信号的传输距离</a:t>
            </a:r>
            <a:r>
              <a:rPr lang="zh-CN" altLang="en-US" sz="2400" dirty="0">
                <a:solidFill>
                  <a:schemeClr val="bg1">
                    <a:lumMod val="50000"/>
                  </a:schemeClr>
                </a:solidFill>
                <a:latin typeface="微软雅黑" pitchFamily="34" charset="-122"/>
                <a:ea typeface="微软雅黑" pitchFamily="34" charset="-122"/>
              </a:rPr>
              <a:t>。</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、中继器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14959797"/>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29721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集线器（</a:t>
            </a:r>
            <a:r>
              <a:rPr lang="en-US" altLang="zh-CN" sz="2400" dirty="0">
                <a:solidFill>
                  <a:schemeClr val="bg1">
                    <a:lumMod val="50000"/>
                  </a:schemeClr>
                </a:solidFill>
                <a:latin typeface="微软雅黑" pitchFamily="34" charset="-122"/>
                <a:ea typeface="微软雅黑" pitchFamily="34" charset="-122"/>
              </a:rPr>
              <a:t>Hub</a:t>
            </a:r>
            <a:r>
              <a:rPr lang="zh-CN" altLang="en-US" sz="2400" dirty="0">
                <a:solidFill>
                  <a:schemeClr val="bg1">
                    <a:lumMod val="50000"/>
                  </a:schemeClr>
                </a:solidFill>
                <a:latin typeface="微软雅黑" pitchFamily="34" charset="-122"/>
                <a:ea typeface="微软雅黑" pitchFamily="34" charset="-122"/>
              </a:rPr>
              <a:t>）是中继器的一种，它同样工作在</a:t>
            </a:r>
            <a:r>
              <a:rPr lang="zh-CN" altLang="en-US" sz="2400" dirty="0">
                <a:solidFill>
                  <a:srgbClr val="FF0000"/>
                </a:solidFill>
                <a:latin typeface="微软雅黑" pitchFamily="34" charset="-122"/>
                <a:ea typeface="微软雅黑" pitchFamily="34" charset="-122"/>
              </a:rPr>
              <a:t>物理层</a:t>
            </a:r>
            <a:r>
              <a:rPr lang="zh-CN" altLang="en-US" sz="2400" dirty="0">
                <a:solidFill>
                  <a:schemeClr val="bg1">
                    <a:lumMod val="50000"/>
                  </a:schemeClr>
                </a:solidFill>
                <a:latin typeface="微软雅黑" pitchFamily="34" charset="-122"/>
                <a:ea typeface="微软雅黑" pitchFamily="34" charset="-122"/>
              </a:rPr>
              <a:t>。集线器具有多个端口，可以自身为中心集中网络结点，对接收到的信号进行再生放大，以扩大信号的传输距离。根据端口数量的不同，集线器可分为</a:t>
            </a:r>
            <a:r>
              <a:rPr lang="en-US" altLang="zh-CN" sz="2400" dirty="0">
                <a:solidFill>
                  <a:schemeClr val="bg1">
                    <a:lumMod val="50000"/>
                  </a:schemeClr>
                </a:solidFill>
                <a:latin typeface="微软雅黑" pitchFamily="34" charset="-122"/>
                <a:ea typeface="微软雅黑" pitchFamily="34" charset="-122"/>
              </a:rPr>
              <a:t>4</a:t>
            </a:r>
            <a:r>
              <a:rPr lang="zh-CN" altLang="en-US" sz="2400" dirty="0">
                <a:solidFill>
                  <a:schemeClr val="bg1">
                    <a:lumMod val="50000"/>
                  </a:schemeClr>
                </a:solidFill>
                <a:latin typeface="微软雅黑" pitchFamily="34" charset="-122"/>
                <a:ea typeface="微软雅黑" pitchFamily="34" charset="-122"/>
              </a:rPr>
              <a:t>口、</a:t>
            </a:r>
            <a:r>
              <a:rPr lang="en-US" altLang="zh-CN" sz="2400" dirty="0">
                <a:solidFill>
                  <a:schemeClr val="bg1">
                    <a:lumMod val="50000"/>
                  </a:schemeClr>
                </a:solidFill>
                <a:latin typeface="微软雅黑" pitchFamily="34" charset="-122"/>
                <a:ea typeface="微软雅黑" pitchFamily="34" charset="-122"/>
              </a:rPr>
              <a:t>8</a:t>
            </a:r>
            <a:r>
              <a:rPr lang="zh-CN" altLang="en-US" sz="2400" dirty="0">
                <a:solidFill>
                  <a:schemeClr val="bg1">
                    <a:lumMod val="50000"/>
                  </a:schemeClr>
                </a:solidFill>
                <a:latin typeface="微软雅黑" pitchFamily="34" charset="-122"/>
                <a:ea typeface="微软雅黑" pitchFamily="34" charset="-122"/>
              </a:rPr>
              <a:t>口、</a:t>
            </a:r>
            <a:r>
              <a:rPr lang="en-US" altLang="zh-CN" sz="2400" dirty="0">
                <a:solidFill>
                  <a:schemeClr val="bg1">
                    <a:lumMod val="50000"/>
                  </a:schemeClr>
                </a:solidFill>
                <a:latin typeface="微软雅黑" pitchFamily="34" charset="-122"/>
                <a:ea typeface="微软雅黑" pitchFamily="34" charset="-122"/>
              </a:rPr>
              <a:t>16</a:t>
            </a:r>
            <a:r>
              <a:rPr lang="zh-CN" altLang="en-US" sz="2400" dirty="0">
                <a:solidFill>
                  <a:schemeClr val="bg1">
                    <a:lumMod val="50000"/>
                  </a:schemeClr>
                </a:solidFill>
                <a:latin typeface="微软雅黑" pitchFamily="34" charset="-122"/>
                <a:ea typeface="微软雅黑" pitchFamily="34" charset="-122"/>
              </a:rPr>
              <a:t>口、</a:t>
            </a:r>
            <a:r>
              <a:rPr lang="en-US" altLang="zh-CN" sz="2400" dirty="0">
                <a:solidFill>
                  <a:schemeClr val="bg1">
                    <a:lumMod val="50000"/>
                  </a:schemeClr>
                </a:solidFill>
                <a:latin typeface="微软雅黑" pitchFamily="34" charset="-122"/>
                <a:ea typeface="微软雅黑" pitchFamily="34" charset="-122"/>
              </a:rPr>
              <a:t>24</a:t>
            </a:r>
            <a:r>
              <a:rPr lang="zh-CN" altLang="en-US" sz="2400" dirty="0">
                <a:solidFill>
                  <a:schemeClr val="bg1">
                    <a:lumMod val="50000"/>
                  </a:schemeClr>
                </a:solidFill>
                <a:latin typeface="微软雅黑" pitchFamily="34" charset="-122"/>
                <a:ea typeface="微软雅黑" pitchFamily="34" charset="-122"/>
              </a:rPr>
              <a:t>口、</a:t>
            </a:r>
            <a:r>
              <a:rPr lang="en-US" altLang="zh-CN" sz="2400" dirty="0">
                <a:solidFill>
                  <a:schemeClr val="bg1">
                    <a:lumMod val="50000"/>
                  </a:schemeClr>
                </a:solidFill>
                <a:latin typeface="微软雅黑" pitchFamily="34" charset="-122"/>
                <a:ea typeface="微软雅黑" pitchFamily="34" charset="-122"/>
              </a:rPr>
              <a:t>32</a:t>
            </a:r>
            <a:r>
              <a:rPr lang="zh-CN" altLang="en-US" sz="2400" dirty="0">
                <a:solidFill>
                  <a:schemeClr val="bg1">
                    <a:lumMod val="50000"/>
                  </a:schemeClr>
                </a:solidFill>
                <a:latin typeface="微软雅黑" pitchFamily="34" charset="-122"/>
                <a:ea typeface="微软雅黑" pitchFamily="34" charset="-122"/>
              </a:rPr>
              <a:t>口等，通过这些接口，集线器可作为相应数量结点的中继。</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、集线器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535927634"/>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297215"/>
            <a:ext cx="10654409"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集线器采用“广播”方式传递数</a:t>
            </a:r>
            <a:r>
              <a:rPr lang="zh-CN" altLang="en-US" sz="2400" dirty="0" smtClean="0">
                <a:solidFill>
                  <a:srgbClr val="FF0000"/>
                </a:solidFill>
                <a:latin typeface="微软雅黑" pitchFamily="34" charset="-122"/>
                <a:ea typeface="微软雅黑" pitchFamily="34" charset="-122"/>
              </a:rPr>
              <a:t>据</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集线器是一种共享式设</a:t>
            </a:r>
            <a:r>
              <a:rPr lang="zh-CN" altLang="en-US" sz="2400" dirty="0" smtClean="0">
                <a:solidFill>
                  <a:srgbClr val="FF0000"/>
                </a:solidFill>
                <a:latin typeface="微软雅黑" pitchFamily="34" charset="-122"/>
                <a:ea typeface="微软雅黑" pitchFamily="34" charset="-122"/>
              </a:rPr>
              <a:t>备</a:t>
            </a:r>
            <a:endParaRPr lang="zh-CN" altLang="en-US" sz="2400" dirty="0">
              <a:solidFill>
                <a:srgbClr val="FF0000"/>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、集线器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332000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297215"/>
            <a:ext cx="10654409"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	</a:t>
            </a:r>
            <a:r>
              <a:rPr lang="zh-CN" altLang="en-US" sz="2400" dirty="0" smtClean="0">
                <a:solidFill>
                  <a:schemeClr val="bg1">
                    <a:lumMod val="50000"/>
                  </a:schemeClr>
                </a:solidFill>
                <a:latin typeface="微软雅黑" pitchFamily="34" charset="-122"/>
                <a:ea typeface="微软雅黑" pitchFamily="34" charset="-122"/>
              </a:rPr>
              <a:t>网</a:t>
            </a:r>
            <a:r>
              <a:rPr lang="zh-CN" altLang="en-US" sz="2400" dirty="0">
                <a:solidFill>
                  <a:schemeClr val="bg1">
                    <a:lumMod val="50000"/>
                  </a:schemeClr>
                </a:solidFill>
                <a:latin typeface="微软雅黑" pitchFamily="34" charset="-122"/>
                <a:ea typeface="微软雅黑" pitchFamily="34" charset="-122"/>
              </a:rPr>
              <a:t>桥（</a:t>
            </a:r>
            <a:r>
              <a:rPr lang="en-US" altLang="zh-CN" sz="2400" dirty="0">
                <a:solidFill>
                  <a:schemeClr val="bg1">
                    <a:lumMod val="50000"/>
                  </a:schemeClr>
                </a:solidFill>
                <a:latin typeface="微软雅黑" pitchFamily="34" charset="-122"/>
                <a:ea typeface="微软雅黑" pitchFamily="34" charset="-122"/>
              </a:rPr>
              <a:t>Bridge</a:t>
            </a:r>
            <a:r>
              <a:rPr lang="zh-CN" altLang="en-US" sz="2400" dirty="0">
                <a:solidFill>
                  <a:schemeClr val="bg1">
                    <a:lumMod val="50000"/>
                  </a:schemeClr>
                </a:solidFill>
                <a:latin typeface="微软雅黑" pitchFamily="34" charset="-122"/>
                <a:ea typeface="微软雅黑" pitchFamily="34" charset="-122"/>
              </a:rPr>
              <a:t>）工作在</a:t>
            </a:r>
            <a:r>
              <a:rPr lang="zh-CN" altLang="en-US" sz="2400" dirty="0">
                <a:solidFill>
                  <a:srgbClr val="FF0000"/>
                </a:solidFill>
                <a:latin typeface="微软雅黑" pitchFamily="34" charset="-122"/>
                <a:ea typeface="微软雅黑" pitchFamily="34" charset="-122"/>
              </a:rPr>
              <a:t>数据链路层</a:t>
            </a:r>
            <a:r>
              <a:rPr lang="zh-CN" altLang="en-US" sz="2400" dirty="0">
                <a:solidFill>
                  <a:schemeClr val="bg1">
                    <a:lumMod val="50000"/>
                  </a:schemeClr>
                </a:solidFill>
                <a:latin typeface="微软雅黑" pitchFamily="34" charset="-122"/>
                <a:ea typeface="微软雅黑" pitchFamily="34" charset="-122"/>
              </a:rPr>
              <a:t>，它也具备延长网络跨度的功能，同时它还提供智能化连接服务，可根据帧的终点地址有选择地进行转发和过滤，允许不同网段上的用户同时进行通信，起到了隔离作用，并在一定程度上增加了网络带宽。</a:t>
            </a: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、网桥</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8" name="图片 7"/>
          <p:cNvPicPr/>
          <p:nvPr/>
        </p:nvPicPr>
        <p:blipFill>
          <a:blip r:embed="rId3"/>
          <a:stretch>
            <a:fillRect/>
          </a:stretch>
        </p:blipFill>
        <p:spPr>
          <a:xfrm>
            <a:off x="2998801" y="4404194"/>
            <a:ext cx="6251960" cy="1871346"/>
          </a:xfrm>
          <a:prstGeom prst="rect">
            <a:avLst/>
          </a:prstGeom>
        </p:spPr>
      </p:pic>
    </p:spTree>
    <p:extLst>
      <p:ext uri="{BB962C8B-B14F-4D97-AF65-F5344CB8AC3E}">
        <p14:creationId xmlns:p14="http://schemas.microsoft.com/office/powerpoint/2010/main" val="628161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3" y="2297215"/>
            <a:ext cx="1065440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smtClean="0">
                <a:solidFill>
                  <a:schemeClr val="bg1">
                    <a:lumMod val="50000"/>
                  </a:schemeClr>
                </a:solidFill>
                <a:latin typeface="微软雅黑" pitchFamily="34" charset="-122"/>
                <a:ea typeface="微软雅黑" pitchFamily="34" charset="-122"/>
              </a:rPr>
              <a:t>	</a:t>
            </a:r>
            <a:r>
              <a:rPr lang="zh-CN" altLang="en-US" sz="2400" dirty="0" smtClean="0">
                <a:solidFill>
                  <a:schemeClr val="bg1">
                    <a:lumMod val="50000"/>
                  </a:schemeClr>
                </a:solidFill>
                <a:latin typeface="微软雅黑" pitchFamily="34" charset="-122"/>
                <a:ea typeface="微软雅黑" pitchFamily="34" charset="-122"/>
              </a:rPr>
              <a:t>交</a:t>
            </a:r>
            <a:r>
              <a:rPr lang="zh-CN" altLang="en-US" sz="2400" dirty="0">
                <a:solidFill>
                  <a:schemeClr val="bg1">
                    <a:lumMod val="50000"/>
                  </a:schemeClr>
                </a:solidFill>
                <a:latin typeface="微软雅黑" pitchFamily="34" charset="-122"/>
                <a:ea typeface="微软雅黑" pitchFamily="34" charset="-122"/>
              </a:rPr>
              <a:t>换机（</a:t>
            </a:r>
            <a:r>
              <a:rPr lang="en-US" altLang="zh-CN" sz="2400" dirty="0">
                <a:solidFill>
                  <a:schemeClr val="bg1">
                    <a:lumMod val="50000"/>
                  </a:schemeClr>
                </a:solidFill>
                <a:latin typeface="微软雅黑" pitchFamily="34" charset="-122"/>
                <a:ea typeface="微软雅黑" pitchFamily="34" charset="-122"/>
              </a:rPr>
              <a:t>Switch</a:t>
            </a:r>
            <a:r>
              <a:rPr lang="zh-CN" altLang="en-US" sz="2400" dirty="0">
                <a:solidFill>
                  <a:schemeClr val="bg1">
                    <a:lumMod val="50000"/>
                  </a:schemeClr>
                </a:solidFill>
                <a:latin typeface="微软雅黑" pitchFamily="34" charset="-122"/>
                <a:ea typeface="微软雅黑" pitchFamily="34" charset="-122"/>
              </a:rPr>
              <a:t>）也是网络中的一种集线设备，与集线器一样，它能以自身为中心连接网络结点，能对接收到的信息进行再生放大以增加网络的传输距离；但</a:t>
            </a:r>
            <a:r>
              <a:rPr lang="zh-CN" altLang="en-US" sz="2400" dirty="0" smtClean="0">
                <a:solidFill>
                  <a:schemeClr val="bg1">
                    <a:lumMod val="50000"/>
                  </a:schemeClr>
                </a:solidFill>
                <a:latin typeface="微软雅黑" pitchFamily="34" charset="-122"/>
                <a:ea typeface="微软雅黑" pitchFamily="34" charset="-122"/>
              </a:rPr>
              <a:t>它是</a:t>
            </a:r>
            <a:r>
              <a:rPr lang="zh-CN" altLang="en-US" sz="2400" dirty="0">
                <a:solidFill>
                  <a:schemeClr val="bg1">
                    <a:lumMod val="50000"/>
                  </a:schemeClr>
                </a:solidFill>
                <a:latin typeface="微软雅黑" pitchFamily="34" charset="-122"/>
                <a:ea typeface="微软雅黑" pitchFamily="34" charset="-122"/>
              </a:rPr>
              <a:t>一种交换式设</a:t>
            </a:r>
            <a:r>
              <a:rPr lang="zh-CN" altLang="en-US" sz="2400" dirty="0" smtClean="0">
                <a:solidFill>
                  <a:schemeClr val="bg1">
                    <a:lumMod val="50000"/>
                  </a:schemeClr>
                </a:solidFill>
                <a:latin typeface="微软雅黑" pitchFamily="34" charset="-122"/>
                <a:ea typeface="微软雅黑" pitchFamily="34" charset="-122"/>
              </a:rPr>
              <a:t>备，每个端口独享带宽。</a:t>
            </a:r>
            <a:endParaRPr lang="zh-CN" altLang="en-US" sz="2400" dirty="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9" name="图片 8"/>
          <p:cNvPicPr/>
          <p:nvPr/>
        </p:nvPicPr>
        <p:blipFill>
          <a:blip r:embed="rId3"/>
          <a:stretch>
            <a:fillRect/>
          </a:stretch>
        </p:blipFill>
        <p:spPr>
          <a:xfrm>
            <a:off x="3515042" y="4051541"/>
            <a:ext cx="4831339" cy="2318564"/>
          </a:xfrm>
          <a:prstGeom prst="rect">
            <a:avLst/>
          </a:prstGeom>
        </p:spPr>
      </p:pic>
    </p:spTree>
    <p:extLst>
      <p:ext uri="{BB962C8B-B14F-4D97-AF65-F5344CB8AC3E}">
        <p14:creationId xmlns:p14="http://schemas.microsoft.com/office/powerpoint/2010/main" val="3273741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2523" y="2297215"/>
            <a:ext cx="10352669"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交换机主要具有以下特点：</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独享带</a:t>
            </a:r>
            <a:r>
              <a:rPr lang="zh-CN" altLang="en-US" sz="2400" dirty="0" smtClean="0">
                <a:solidFill>
                  <a:srgbClr val="FF0000"/>
                </a:solidFill>
                <a:latin typeface="微软雅黑" pitchFamily="34" charset="-122"/>
                <a:ea typeface="微软雅黑" pitchFamily="34" charset="-122"/>
              </a:rPr>
              <a:t>宽</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多</a:t>
            </a:r>
            <a:r>
              <a:rPr lang="zh-CN" altLang="en-US" sz="2400" dirty="0" smtClean="0">
                <a:solidFill>
                  <a:srgbClr val="FF0000"/>
                </a:solidFill>
                <a:latin typeface="微软雅黑" pitchFamily="34" charset="-122"/>
                <a:ea typeface="微软雅黑" pitchFamily="34" charset="-122"/>
              </a:rPr>
              <a:t>对结点可并行通信</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rgbClr val="FF0000"/>
                </a:solidFill>
                <a:latin typeface="微软雅黑" pitchFamily="34" charset="-122"/>
                <a:ea typeface="微软雅黑" pitchFamily="34" charset="-122"/>
              </a:rPr>
              <a:t>可灵活配置端口速率</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便</a:t>
            </a:r>
            <a:r>
              <a:rPr lang="zh-CN" altLang="en-US" sz="2400" dirty="0" smtClean="0">
                <a:solidFill>
                  <a:srgbClr val="FF0000"/>
                </a:solidFill>
                <a:latin typeface="微软雅黑" pitchFamily="34" charset="-122"/>
                <a:ea typeface="微软雅黑" pitchFamily="34" charset="-122"/>
              </a:rPr>
              <a:t>于管理</a:t>
            </a:r>
            <a:endParaRPr lang="zh-CN" altLang="en-US" sz="2400" dirty="0">
              <a:solidFill>
                <a:srgbClr val="FF0000"/>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r>
                <a:rPr lang="en-US" altLang="zh-CN" sz="3200" b="1" dirty="0" smtClean="0">
                  <a:solidFill>
                    <a:schemeClr val="bg1"/>
                  </a:solidFill>
                </a:rPr>
                <a:t>——</a:t>
              </a:r>
              <a:r>
                <a:rPr lang="zh-CN" altLang="en-US" sz="3200" b="1" dirty="0" smtClean="0">
                  <a:solidFill>
                    <a:schemeClr val="bg1"/>
                  </a:solidFill>
                </a:rPr>
                <a:t>特点</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491044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42679" y="1189043"/>
            <a:ext cx="11043895"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计算机中的数据分为模拟数据和数字数</a:t>
            </a:r>
            <a:r>
              <a:rPr lang="zh-CN" altLang="zh-CN" sz="2400" dirty="0" smtClean="0"/>
              <a:t>据</a:t>
            </a:r>
            <a:r>
              <a:rPr lang="zh-CN" altLang="en-US" sz="2400" dirty="0" smtClean="0"/>
              <a:t>：</a:t>
            </a:r>
            <a:endParaRPr lang="en-US" altLang="zh-CN" sz="2400" dirty="0" smtClean="0"/>
          </a:p>
          <a:p>
            <a:pPr>
              <a:lnSpc>
                <a:spcPct val="150000"/>
              </a:lnSpc>
            </a:pPr>
            <a:r>
              <a:rPr lang="zh-CN" altLang="zh-CN" sz="2400" dirty="0" smtClean="0">
                <a:solidFill>
                  <a:srgbClr val="FF0000"/>
                </a:solidFill>
              </a:rPr>
              <a:t>模</a:t>
            </a:r>
            <a:r>
              <a:rPr lang="zh-CN" altLang="zh-CN" sz="2400" dirty="0">
                <a:solidFill>
                  <a:srgbClr val="FF0000"/>
                </a:solidFill>
              </a:rPr>
              <a:t>拟数</a:t>
            </a:r>
            <a:r>
              <a:rPr lang="zh-CN" altLang="zh-CN" sz="2400" dirty="0" smtClean="0">
                <a:solidFill>
                  <a:srgbClr val="FF0000"/>
                </a:solidFill>
              </a:rPr>
              <a:t>据</a:t>
            </a:r>
            <a:r>
              <a:rPr lang="zh-CN" altLang="en-US" sz="2400" dirty="0" smtClean="0"/>
              <a:t>：</a:t>
            </a:r>
            <a:r>
              <a:rPr lang="zh-CN" altLang="zh-CN" sz="2400" dirty="0" smtClean="0"/>
              <a:t>在</a:t>
            </a:r>
            <a:r>
              <a:rPr lang="zh-CN" altLang="zh-CN" sz="2400" dirty="0"/>
              <a:t>时间和幅值上都是连续的，一般是经传感器采集到的连续数据，如温度、压力、声音、光线</a:t>
            </a:r>
            <a:r>
              <a:rPr lang="zh-CN" altLang="zh-CN" sz="2400" dirty="0" smtClean="0"/>
              <a:t>等</a:t>
            </a:r>
            <a:r>
              <a:rPr lang="zh-CN" altLang="en-US" sz="2400" dirty="0"/>
              <a:t>。</a:t>
            </a:r>
            <a:endParaRPr lang="en-US" altLang="zh-CN" sz="2400" dirty="0" smtClean="0"/>
          </a:p>
          <a:p>
            <a:pPr>
              <a:lnSpc>
                <a:spcPct val="150000"/>
              </a:lnSpc>
            </a:pPr>
            <a:r>
              <a:rPr lang="zh-CN" altLang="zh-CN" sz="2400" dirty="0" smtClean="0">
                <a:solidFill>
                  <a:srgbClr val="FF0000"/>
                </a:solidFill>
              </a:rPr>
              <a:t>数</a:t>
            </a:r>
            <a:r>
              <a:rPr lang="zh-CN" altLang="zh-CN" sz="2400" dirty="0">
                <a:solidFill>
                  <a:srgbClr val="FF0000"/>
                </a:solidFill>
              </a:rPr>
              <a:t>字数</a:t>
            </a:r>
            <a:r>
              <a:rPr lang="zh-CN" altLang="zh-CN" sz="2400" dirty="0" smtClean="0">
                <a:solidFill>
                  <a:srgbClr val="FF0000"/>
                </a:solidFill>
              </a:rPr>
              <a:t>据</a:t>
            </a:r>
            <a:r>
              <a:rPr lang="zh-CN" altLang="en-US" sz="2400" dirty="0"/>
              <a:t>：</a:t>
            </a:r>
            <a:r>
              <a:rPr lang="zh-CN" altLang="zh-CN" sz="2400" dirty="0" smtClean="0"/>
              <a:t>在</a:t>
            </a:r>
            <a:r>
              <a:rPr lang="zh-CN" altLang="zh-CN" sz="2400" dirty="0"/>
              <a:t>时间上是离散的，其幅值经过量化，一般是由“</a:t>
            </a:r>
            <a:r>
              <a:rPr lang="en-US" altLang="zh-CN" sz="2400" dirty="0"/>
              <a:t>0</a:t>
            </a:r>
            <a:r>
              <a:rPr lang="zh-CN" altLang="zh-CN" sz="2400" dirty="0"/>
              <a:t>”、“</a:t>
            </a:r>
            <a:r>
              <a:rPr lang="en-US" altLang="zh-CN" sz="2400" dirty="0"/>
              <a:t>1</a:t>
            </a:r>
            <a:r>
              <a:rPr lang="zh-CN" altLang="zh-CN" sz="2400" dirty="0"/>
              <a:t>”组成的二进制数字序</a:t>
            </a:r>
            <a:r>
              <a:rPr lang="zh-CN" altLang="zh-CN" sz="2400" dirty="0" smtClean="0"/>
              <a:t>列</a:t>
            </a:r>
            <a:r>
              <a:rPr lang="zh-CN" altLang="en-US" sz="2400" dirty="0" smtClean="0"/>
              <a:t>。</a:t>
            </a:r>
            <a:endParaRPr lang="zh-CN" altLang="en-US" sz="2400" dirty="0">
              <a:solidFill>
                <a:schemeClr val="tx1">
                  <a:lumMod val="75000"/>
                  <a:lumOff val="25000"/>
                </a:schemeClr>
              </a:solidFill>
            </a:endParaRP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3.1.2 </a:t>
            </a:r>
            <a:r>
              <a:rPr lang="zh-CN" altLang="en-US" sz="3200" dirty="0" smtClean="0">
                <a:solidFill>
                  <a:srgbClr val="1353A2"/>
                </a:solidFill>
                <a:latin typeface="微软雅黑" pitchFamily="34" charset="-122"/>
                <a:ea typeface="微软雅黑" pitchFamily="34" charset="-122"/>
              </a:rPr>
              <a:t>信息、数据和信号</a:t>
            </a:r>
            <a:endParaRPr lang="zh-CN" altLang="en-US" sz="3200" kern="1200" dirty="0">
              <a:solidFill>
                <a:srgbClr val="1353A2"/>
              </a:solidFill>
              <a:latin typeface="微软雅黑" pitchFamily="34" charset="-122"/>
              <a:ea typeface="微软雅黑" pitchFamily="34" charset="-122"/>
            </a:endParaRPr>
          </a:p>
        </p:txBody>
      </p:sp>
      <p:pic>
        <p:nvPicPr>
          <p:cNvPr id="7" name="图片 6"/>
          <p:cNvPicPr/>
          <p:nvPr/>
        </p:nvPicPr>
        <p:blipFill>
          <a:blip r:embed="rId2"/>
          <a:stretch>
            <a:fillRect/>
          </a:stretch>
        </p:blipFill>
        <p:spPr>
          <a:xfrm>
            <a:off x="2947335" y="4051363"/>
            <a:ext cx="6234582" cy="2060855"/>
          </a:xfrm>
          <a:prstGeom prst="rect">
            <a:avLst/>
          </a:prstGeom>
        </p:spPr>
      </p:pic>
    </p:spTree>
    <p:extLst>
      <p:ext uri="{BB962C8B-B14F-4D97-AF65-F5344CB8AC3E}">
        <p14:creationId xmlns:p14="http://schemas.microsoft.com/office/powerpoint/2010/main" val="4033499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5"/>
            <a:ext cx="10654408"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交换机在接收到数据时，会先检查数据中包含的</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地址，再将数据从目的主机所在的端口转发出去。交换机之所以能实现这一功能，是因为交换机内存有一张</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a:t>
            </a:r>
            <a:r>
              <a:rPr lang="zh-CN" altLang="en-US" sz="2400" dirty="0" smtClean="0">
                <a:solidFill>
                  <a:schemeClr val="bg1">
                    <a:lumMod val="50000"/>
                  </a:schemeClr>
                </a:solidFill>
                <a:latin typeface="微软雅黑" pitchFamily="34" charset="-122"/>
                <a:ea typeface="微软雅黑" pitchFamily="34" charset="-122"/>
              </a:rPr>
              <a:t>表。</a:t>
            </a:r>
            <a:endParaRPr lang="zh-CN" altLang="en-US" sz="2400" dirty="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r>
                <a:rPr lang="en-US" altLang="zh-CN" sz="3200" b="1" dirty="0" smtClean="0">
                  <a:solidFill>
                    <a:schemeClr val="bg1"/>
                  </a:solidFill>
                </a:rPr>
                <a:t>——</a:t>
              </a:r>
              <a:r>
                <a:rPr lang="zh-CN" altLang="en-US" sz="3200" b="1" dirty="0" smtClean="0">
                  <a:solidFill>
                    <a:schemeClr val="bg1"/>
                  </a:solidFill>
                </a:rPr>
                <a:t>工作原理</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8" name="图片 7"/>
          <p:cNvPicPr/>
          <p:nvPr/>
        </p:nvPicPr>
        <p:blipFill>
          <a:blip r:embed="rId3"/>
          <a:stretch>
            <a:fillRect/>
          </a:stretch>
        </p:blipFill>
        <p:spPr>
          <a:xfrm>
            <a:off x="3037044" y="4051539"/>
            <a:ext cx="6636006" cy="2282407"/>
          </a:xfrm>
          <a:prstGeom prst="rect">
            <a:avLst/>
          </a:prstGeom>
        </p:spPr>
      </p:pic>
    </p:spTree>
    <p:extLst>
      <p:ext uri="{BB962C8B-B14F-4D97-AF65-F5344CB8AC3E}">
        <p14:creationId xmlns:p14="http://schemas.microsoft.com/office/powerpoint/2010/main" val="4025320568"/>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5"/>
            <a:ext cx="10654408"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交换机中的</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地址表初始为空，交换机自投入使用后，会通过一定的措施构建并完善</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地址表，这一过程主要包含四个重要概念</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chemeClr val="bg1">
                    <a:lumMod val="50000"/>
                  </a:schemeClr>
                </a:solidFill>
                <a:latin typeface="微软雅黑" pitchFamily="34" charset="-122"/>
                <a:ea typeface="微软雅黑" pitchFamily="34" charset="-122"/>
              </a:rPr>
              <a:t>学习</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chemeClr val="bg1">
                    <a:lumMod val="50000"/>
                  </a:schemeClr>
                </a:solidFill>
                <a:latin typeface="微软雅黑" pitchFamily="34" charset="-122"/>
                <a:ea typeface="微软雅黑" pitchFamily="34" charset="-122"/>
              </a:rPr>
              <a:t>转发</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chemeClr val="bg1">
                    <a:lumMod val="50000"/>
                  </a:schemeClr>
                </a:solidFill>
                <a:latin typeface="微软雅黑" pitchFamily="34" charset="-122"/>
                <a:ea typeface="微软雅黑" pitchFamily="34" charset="-122"/>
              </a:rPr>
              <a:t>泛洪</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chemeClr val="bg1">
                    <a:lumMod val="50000"/>
                  </a:schemeClr>
                </a:solidFill>
                <a:latin typeface="微软雅黑" pitchFamily="34" charset="-122"/>
                <a:ea typeface="微软雅黑" pitchFamily="34" charset="-122"/>
              </a:rPr>
              <a:t>更新</a:t>
            </a:r>
            <a:endParaRPr lang="zh-CN" altLang="en-US" sz="2400" dirty="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r>
                <a:rPr lang="en-US" altLang="zh-CN" sz="3200" b="1" dirty="0" smtClean="0">
                  <a:solidFill>
                    <a:schemeClr val="bg1"/>
                  </a:solidFill>
                </a:rPr>
                <a:t>——</a:t>
              </a:r>
              <a:r>
                <a:rPr lang="zh-CN" altLang="en-US" sz="3200" b="1" dirty="0" smtClean="0">
                  <a:solidFill>
                    <a:schemeClr val="bg1"/>
                  </a:solidFill>
                </a:rPr>
                <a:t>工作原理</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42233864"/>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5"/>
            <a:ext cx="10654408"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交换机的数据交换方式分为直接交换和存储交换两种</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1</a:t>
            </a:r>
            <a:r>
              <a:rPr lang="zh-CN" altLang="en-US" sz="2400" dirty="0" smtClean="0">
                <a:solidFill>
                  <a:schemeClr val="bg1">
                    <a:lumMod val="50000"/>
                  </a:schemeClr>
                </a:solidFill>
                <a:latin typeface="微软雅黑" pitchFamily="34" charset="-122"/>
                <a:ea typeface="微软雅黑" pitchFamily="34" charset="-122"/>
              </a:rPr>
              <a:t>）直接交换</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直接交换指交换机接收到数据帧后，立即获取帧中的目的地址，并通过</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地址表获取目的端口号，转发数据帧</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效</a:t>
            </a:r>
            <a:r>
              <a:rPr lang="zh-CN" altLang="en-US" sz="2400" dirty="0" smtClean="0">
                <a:solidFill>
                  <a:srgbClr val="FF0000"/>
                </a:solidFill>
                <a:latin typeface="微软雅黑" pitchFamily="34" charset="-122"/>
                <a:ea typeface="微软雅黑" pitchFamily="34" charset="-122"/>
              </a:rPr>
              <a:t>率高</a:t>
            </a:r>
            <a:r>
              <a:rPr lang="zh-CN" altLang="en-US" sz="2400" dirty="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延迟小</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rgbClr val="1353A2"/>
                </a:solidFill>
                <a:latin typeface="微软雅黑" pitchFamily="34" charset="-122"/>
                <a:ea typeface="微软雅黑" pitchFamily="34" charset="-122"/>
              </a:rPr>
              <a:t>可</a:t>
            </a:r>
            <a:r>
              <a:rPr lang="zh-CN" altLang="en-US" sz="2400" dirty="0">
                <a:solidFill>
                  <a:srgbClr val="1353A2"/>
                </a:solidFill>
                <a:latin typeface="微软雅黑" pitchFamily="34" charset="-122"/>
                <a:ea typeface="微软雅黑" pitchFamily="34" charset="-122"/>
              </a:rPr>
              <a:t>靠</a:t>
            </a:r>
            <a:r>
              <a:rPr lang="zh-CN" altLang="en-US" sz="2400" dirty="0" smtClean="0">
                <a:solidFill>
                  <a:srgbClr val="1353A2"/>
                </a:solidFill>
                <a:latin typeface="微软雅黑" pitchFamily="34" charset="-122"/>
                <a:ea typeface="微软雅黑" pitchFamily="34" charset="-122"/>
              </a:rPr>
              <a:t>性低、不同速率的端口无法直通、实现困难</a:t>
            </a:r>
            <a:endParaRPr lang="zh-CN" altLang="en-US" sz="24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r>
                <a:rPr lang="en-US" altLang="zh-CN" sz="3200" b="1" dirty="0" smtClean="0">
                  <a:solidFill>
                    <a:schemeClr val="bg1"/>
                  </a:solidFill>
                </a:rPr>
                <a:t>——</a:t>
              </a:r>
              <a:r>
                <a:rPr lang="zh-CN" altLang="en-US" sz="3200" b="1" dirty="0" smtClean="0">
                  <a:solidFill>
                    <a:schemeClr val="bg1"/>
                  </a:solidFill>
                </a:rPr>
                <a:t>数据交换方式</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544663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5"/>
            <a:ext cx="10654408"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交换机的数据交换方式分为直接交换和存储交换两种</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2</a:t>
            </a:r>
            <a:r>
              <a:rPr lang="zh-CN" altLang="en-US" sz="2400" dirty="0" smtClean="0">
                <a:solidFill>
                  <a:schemeClr val="bg1">
                    <a:lumMod val="50000"/>
                  </a:schemeClr>
                </a:solidFill>
                <a:latin typeface="微软雅黑" pitchFamily="34" charset="-122"/>
                <a:ea typeface="微软雅黑" pitchFamily="34" charset="-122"/>
              </a:rPr>
              <a:t>）存储转发</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存储转发是应用比较广泛的一种数据交换方式，使用此种方式，交换机接收到数据帧后会将数据帧进行存储与校验，若校验结果表明数据无误，再取出目的</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地址，通过映射表查找相应端口进行转</a:t>
            </a:r>
            <a:r>
              <a:rPr lang="zh-CN" altLang="en-US" sz="2400" dirty="0" smtClean="0">
                <a:solidFill>
                  <a:schemeClr val="bg1">
                    <a:lumMod val="50000"/>
                  </a:schemeClr>
                </a:solidFill>
                <a:latin typeface="微软雅黑" pitchFamily="34" charset="-122"/>
                <a:ea typeface="微软雅黑" pitchFamily="34" charset="-122"/>
              </a:rPr>
              <a:t>发。</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smtClean="0">
                <a:solidFill>
                  <a:srgbClr val="FF0000"/>
                </a:solidFill>
                <a:latin typeface="微软雅黑" pitchFamily="34" charset="-122"/>
                <a:ea typeface="微软雅黑" pitchFamily="34" charset="-122"/>
              </a:rPr>
              <a:t>有检错能力、可支持不同速率的端口间的数据交换</a:t>
            </a:r>
            <a:endParaRPr lang="en-US" altLang="zh-CN" sz="2400" dirty="0" smtClean="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延</a:t>
            </a:r>
            <a:r>
              <a:rPr lang="zh-CN" altLang="en-US" sz="2400" dirty="0" smtClean="0">
                <a:solidFill>
                  <a:srgbClr val="1353A2"/>
                </a:solidFill>
                <a:latin typeface="微软雅黑" pitchFamily="34" charset="-122"/>
                <a:ea typeface="微软雅黑" pitchFamily="34" charset="-122"/>
              </a:rPr>
              <a:t>迟大</a:t>
            </a:r>
            <a:endParaRPr lang="zh-CN" altLang="en-US" sz="2400" dirty="0">
              <a:solidFill>
                <a:srgbClr val="1353A2"/>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4</a:t>
              </a:r>
              <a:r>
                <a:rPr lang="zh-CN" altLang="en-US" sz="3200" b="1" dirty="0" smtClean="0">
                  <a:solidFill>
                    <a:schemeClr val="bg1"/>
                  </a:solidFill>
                </a:rPr>
                <a:t>、交换机</a:t>
              </a:r>
              <a:r>
                <a:rPr lang="en-US" altLang="zh-CN" sz="3200" b="1" dirty="0" smtClean="0">
                  <a:solidFill>
                    <a:schemeClr val="bg1"/>
                  </a:solidFill>
                </a:rPr>
                <a:t>——</a:t>
              </a:r>
              <a:r>
                <a:rPr lang="zh-CN" altLang="en-US" sz="3200" b="1" dirty="0" smtClean="0">
                  <a:solidFill>
                    <a:schemeClr val="bg1"/>
                  </a:solidFill>
                </a:rPr>
                <a:t>数据交换方式</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17865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4"/>
            <a:ext cx="6653839" cy="39783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路由</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routing</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是指分组从源到目的地时，决定端到端路径的网络范围的进程</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路由器</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Router</a:t>
            </a:r>
            <a:r>
              <a:rPr lang="zh-CN" altLang="en-US" sz="2400" dirty="0">
                <a:solidFill>
                  <a:schemeClr val="bg1">
                    <a:lumMod val="50000"/>
                  </a:schemeClr>
                </a:solidFill>
                <a:latin typeface="微软雅黑" pitchFamily="34" charset="-122"/>
                <a:ea typeface="微软雅黑" pitchFamily="34" charset="-122"/>
              </a:rPr>
              <a:t>）是连接因特网中各局域网、广域网的设备，它通过转发数据包实现网络互连，当数据从一个子网传输到另一个子网时，路由器会根据信道的情况自动选择和设定路由，以最佳路径，按前后顺序发送信号</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5</a:t>
              </a:r>
              <a:r>
                <a:rPr lang="zh-CN" altLang="en-US" sz="3200" b="1" dirty="0" smtClean="0">
                  <a:solidFill>
                    <a:schemeClr val="bg1"/>
                  </a:solidFill>
                </a:rPr>
                <a:t>、路由器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8" name="图片 7"/>
          <p:cNvPicPr/>
          <p:nvPr/>
        </p:nvPicPr>
        <p:blipFill>
          <a:blip r:embed="rId3"/>
          <a:stretch>
            <a:fillRect/>
          </a:stretch>
        </p:blipFill>
        <p:spPr>
          <a:xfrm>
            <a:off x="7494624" y="3045936"/>
            <a:ext cx="3783885" cy="2480880"/>
          </a:xfrm>
          <a:prstGeom prst="rect">
            <a:avLst/>
          </a:prstGeom>
        </p:spPr>
      </p:pic>
    </p:spTree>
    <p:extLst>
      <p:ext uri="{BB962C8B-B14F-4D97-AF65-F5344CB8AC3E}">
        <p14:creationId xmlns:p14="http://schemas.microsoft.com/office/powerpoint/2010/main" val="35206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4"/>
            <a:ext cx="10654408"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路由器是家庭等小型局域网的组建工作中的主要设备，家用路由器如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endParaRPr lang="en-US" altLang="zh-CN" sz="2400" dirty="0" smtClean="0">
              <a:solidFill>
                <a:schemeClr val="bg1">
                  <a:lumMod val="50000"/>
                </a:schemeClr>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5</a:t>
              </a:r>
              <a:r>
                <a:rPr lang="zh-CN" altLang="en-US" sz="3200" b="1" dirty="0" smtClean="0">
                  <a:solidFill>
                    <a:schemeClr val="bg1"/>
                  </a:solidFill>
                </a:rPr>
                <a:t>、路由器</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9" name="图片 8"/>
          <p:cNvPicPr/>
          <p:nvPr/>
        </p:nvPicPr>
        <p:blipFill>
          <a:blip r:embed="rId3"/>
          <a:stretch>
            <a:fillRect/>
          </a:stretch>
        </p:blipFill>
        <p:spPr>
          <a:xfrm>
            <a:off x="5000085" y="3232102"/>
            <a:ext cx="2709924" cy="3160734"/>
          </a:xfrm>
          <a:prstGeom prst="rect">
            <a:avLst/>
          </a:prstGeom>
        </p:spPr>
      </p:pic>
    </p:spTree>
    <p:extLst>
      <p:ext uri="{BB962C8B-B14F-4D97-AF65-F5344CB8AC3E}">
        <p14:creationId xmlns:p14="http://schemas.microsoft.com/office/powerpoint/2010/main" val="472273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97214"/>
            <a:ext cx="10654408"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网关（</a:t>
            </a:r>
            <a:r>
              <a:rPr lang="en-US" altLang="zh-CN" sz="2400" dirty="0">
                <a:solidFill>
                  <a:schemeClr val="bg1">
                    <a:lumMod val="50000"/>
                  </a:schemeClr>
                </a:solidFill>
                <a:latin typeface="微软雅黑" pitchFamily="34" charset="-122"/>
                <a:ea typeface="微软雅黑" pitchFamily="34" charset="-122"/>
              </a:rPr>
              <a:t>Gateway</a:t>
            </a:r>
            <a:r>
              <a:rPr lang="zh-CN" altLang="en-US" sz="2400" dirty="0">
                <a:solidFill>
                  <a:schemeClr val="bg1">
                    <a:lumMod val="50000"/>
                  </a:schemeClr>
                </a:solidFill>
                <a:latin typeface="微软雅黑" pitchFamily="34" charset="-122"/>
                <a:ea typeface="微软雅黑" pitchFamily="34" charset="-122"/>
              </a:rPr>
              <a:t>）又称网间连接器、协议转换器，顾名思义，它是信息从一个网络发往另一个网络需经过的一道“关口”。</a:t>
            </a:r>
            <a:r>
              <a:rPr lang="zh-CN" altLang="en-US" sz="2400" dirty="0">
                <a:solidFill>
                  <a:srgbClr val="FF0000"/>
                </a:solidFill>
                <a:latin typeface="微软雅黑" pitchFamily="34" charset="-122"/>
                <a:ea typeface="微软雅黑" pitchFamily="34" charset="-122"/>
              </a:rPr>
              <a:t>网关是最复杂的网络互联设备，仅用于两个高层协议不同的网络互联。</a:t>
            </a:r>
            <a:endParaRPr lang="en-US" altLang="zh-CN" sz="2400" dirty="0" smtClean="0">
              <a:solidFill>
                <a:srgbClr val="FF0000"/>
              </a:solidFill>
              <a:latin typeface="微软雅黑" pitchFamily="34" charset="-122"/>
              <a:ea typeface="微软雅黑" pitchFamily="34" charset="-122"/>
            </a:endParaRPr>
          </a:p>
        </p:txBody>
      </p:sp>
      <p:grpSp>
        <p:nvGrpSpPr>
          <p:cNvPr id="4" name="组合 15"/>
          <p:cNvGrpSpPr/>
          <p:nvPr/>
        </p:nvGrpSpPr>
        <p:grpSpPr>
          <a:xfrm>
            <a:off x="840784" y="1268760"/>
            <a:ext cx="10654409" cy="1008112"/>
            <a:chOff x="395441" y="968316"/>
            <a:chExt cx="10210154" cy="1008112"/>
          </a:xfrm>
          <a:solidFill>
            <a:srgbClr val="1353A2"/>
          </a:solidFill>
        </p:grpSpPr>
        <p:sp>
          <p:nvSpPr>
            <p:cNvPr id="5"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6"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6</a:t>
              </a:r>
              <a:r>
                <a:rPr lang="zh-CN" altLang="en-US" sz="3200" b="1" dirty="0" smtClean="0">
                  <a:solidFill>
                    <a:schemeClr val="bg1"/>
                  </a:solidFill>
                </a:rPr>
                <a:t>、网关</a:t>
              </a:r>
              <a:endParaRPr lang="en-US" altLang="zh-CN" sz="3200" b="1" dirty="0" smtClean="0">
                <a:solidFill>
                  <a:schemeClr val="bg1"/>
                </a:solidFill>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3.3 </a:t>
            </a:r>
            <a:r>
              <a:rPr lang="zh-CN" altLang="en-US" sz="3200" dirty="0" smtClean="0">
                <a:solidFill>
                  <a:srgbClr val="1353A2"/>
                </a:solidFill>
                <a:latin typeface="微软雅黑" pitchFamily="34" charset="-122"/>
                <a:ea typeface="微软雅黑" pitchFamily="34" charset="-122"/>
              </a:rPr>
              <a:t>网络互联设备</a:t>
            </a:r>
            <a:endParaRPr lang="zh-CN" altLang="en-US" sz="3200" kern="1200" dirty="0">
              <a:solidFill>
                <a:srgbClr val="1353A2"/>
              </a:solidFill>
              <a:latin typeface="微软雅黑" pitchFamily="34" charset="-122"/>
              <a:ea typeface="微软雅黑" pitchFamily="34" charset="-122"/>
            </a:endParaRPr>
          </a:p>
        </p:txBody>
      </p:sp>
      <p:pic>
        <p:nvPicPr>
          <p:cNvPr id="10" name="图片 9"/>
          <p:cNvPicPr/>
          <p:nvPr/>
        </p:nvPicPr>
        <p:blipFill>
          <a:blip r:embed="rId3"/>
          <a:stretch>
            <a:fillRect/>
          </a:stretch>
        </p:blipFill>
        <p:spPr>
          <a:xfrm>
            <a:off x="3882033" y="3986266"/>
            <a:ext cx="4946028" cy="2315263"/>
          </a:xfrm>
          <a:prstGeom prst="rect">
            <a:avLst/>
          </a:prstGeom>
        </p:spPr>
      </p:pic>
    </p:spTree>
    <p:extLst>
      <p:ext uri="{BB962C8B-B14F-4D97-AF65-F5344CB8AC3E}">
        <p14:creationId xmlns:p14="http://schemas.microsoft.com/office/powerpoint/2010/main" val="1373408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449" y="2579856"/>
            <a:ext cx="1743566" cy="11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816692"/>
      </p:ext>
    </p:extLst>
  </p:cSld>
  <p:clrMapOvr>
    <a:masterClrMapping/>
  </p:clrMapOvr>
  <p:transition spd="slow">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74081" y="2215939"/>
            <a:ext cx="6021319"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网络中的设备通常需要通过物理连接，以实现数据流通。为了保证不同厂家生产的不同设备能够搭配使用，人们对设备的接口进行了规定，下面对各设备上的接口，以及接口规范进行讲解。</a:t>
            </a:r>
            <a:endParaRPr lang="en-US" altLang="zh-CN" sz="2400" dirty="0" smtClean="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pic>
        <p:nvPicPr>
          <p:cNvPr id="15362" name="Picture 2" descr="https://timgsa.baidu.com/timg?image&amp;quality=80&amp;size=b9999_10000&amp;sec=1534828512529&amp;di=537200a8892a8b750867053283ea4a64&amp;imgtype=0&amp;src=http%3A%2F%2Fimage20.it168.com%2F201705_800x800%2F2872%2F3546eacdf1aa15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71" y="2297214"/>
            <a:ext cx="4901302" cy="269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19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15939"/>
            <a:ext cx="10754616"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串行接口是</a:t>
            </a:r>
            <a:r>
              <a:rPr lang="en-US" altLang="zh-CN" sz="2400" dirty="0">
                <a:solidFill>
                  <a:schemeClr val="bg1">
                    <a:lumMod val="50000"/>
                  </a:schemeClr>
                </a:solidFill>
                <a:latin typeface="微软雅黑" pitchFamily="34" charset="-122"/>
                <a:ea typeface="微软雅黑" pitchFamily="34" charset="-122"/>
              </a:rPr>
              <a:t>PC</a:t>
            </a:r>
            <a:r>
              <a:rPr lang="zh-CN" altLang="en-US" sz="2400" dirty="0">
                <a:solidFill>
                  <a:schemeClr val="bg1">
                    <a:lumMod val="50000"/>
                  </a:schemeClr>
                </a:solidFill>
                <a:latin typeface="微软雅黑" pitchFamily="34" charset="-122"/>
                <a:ea typeface="微软雅黑" pitchFamily="34" charset="-122"/>
              </a:rPr>
              <a:t>机与通信工业中应用最广泛的一种串行接口，目前使用最广泛的串行接口标准是自</a:t>
            </a:r>
            <a:r>
              <a:rPr lang="en-US" altLang="zh-CN" sz="2400" dirty="0">
                <a:solidFill>
                  <a:schemeClr val="bg1">
                    <a:lumMod val="50000"/>
                  </a:schemeClr>
                </a:solidFill>
                <a:latin typeface="微软雅黑" pitchFamily="34" charset="-122"/>
                <a:ea typeface="微软雅黑" pitchFamily="34" charset="-122"/>
              </a:rPr>
              <a:t>1969</a:t>
            </a:r>
            <a:r>
              <a:rPr lang="zh-CN" altLang="en-US" sz="2400" dirty="0">
                <a:solidFill>
                  <a:schemeClr val="bg1">
                    <a:lumMod val="50000"/>
                  </a:schemeClr>
                </a:solidFill>
                <a:latin typeface="微软雅黑" pitchFamily="34" charset="-122"/>
                <a:ea typeface="微软雅黑" pitchFamily="34" charset="-122"/>
              </a:rPr>
              <a:t>年美国电气工业协会（</a:t>
            </a:r>
            <a:r>
              <a:rPr lang="en-US" altLang="zh-CN" sz="2400" dirty="0">
                <a:solidFill>
                  <a:schemeClr val="bg1">
                    <a:lumMod val="50000"/>
                  </a:schemeClr>
                </a:solidFill>
                <a:latin typeface="微软雅黑" pitchFamily="34" charset="-122"/>
                <a:ea typeface="微软雅黑" pitchFamily="34" charset="-122"/>
              </a:rPr>
              <a:t>EIA</a:t>
            </a:r>
            <a:r>
              <a:rPr lang="zh-CN" altLang="en-US" sz="2400" dirty="0">
                <a:solidFill>
                  <a:schemeClr val="bg1">
                    <a:lumMod val="50000"/>
                  </a:schemeClr>
                </a:solidFill>
                <a:latin typeface="微软雅黑" pitchFamily="34" charset="-122"/>
                <a:ea typeface="微软雅黑" pitchFamily="34" charset="-122"/>
              </a:rPr>
              <a:t>）推荐的</a:t>
            </a:r>
            <a:r>
              <a:rPr lang="en-US" altLang="zh-CN" sz="2400" dirty="0" smtClean="0">
                <a:solidFill>
                  <a:schemeClr val="bg1">
                    <a:lumMod val="50000"/>
                  </a:schemeClr>
                </a:solidFill>
                <a:latin typeface="微软雅黑" pitchFamily="34" charset="-122"/>
                <a:ea typeface="微软雅黑" pitchFamily="34" charset="-122"/>
              </a:rPr>
              <a:t>RS-232C</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、串行接口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cxnSp>
        <p:nvCxnSpPr>
          <p:cNvPr id="4" name="直接连接符 3"/>
          <p:cNvCxnSpPr/>
          <p:nvPr/>
        </p:nvCxnSpPr>
        <p:spPr>
          <a:xfrm>
            <a:off x="9319364" y="3256767"/>
            <a:ext cx="4008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标注 8"/>
          <p:cNvSpPr/>
          <p:nvPr/>
        </p:nvSpPr>
        <p:spPr>
          <a:xfrm>
            <a:off x="5874707" y="3870542"/>
            <a:ext cx="1102290" cy="526094"/>
          </a:xfrm>
          <a:prstGeom prst="wedgeRectCallout">
            <a:avLst>
              <a:gd name="adj1" fmla="val 276894"/>
              <a:gd name="adj2" fmla="val -166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推荐标准</a:t>
            </a:r>
            <a:endParaRPr lang="zh-CN" altLang="en-US" dirty="0"/>
          </a:p>
        </p:txBody>
      </p:sp>
      <p:cxnSp>
        <p:nvCxnSpPr>
          <p:cNvPr id="13" name="直接连接符 12"/>
          <p:cNvCxnSpPr/>
          <p:nvPr/>
        </p:nvCxnSpPr>
        <p:spPr>
          <a:xfrm>
            <a:off x="9872597" y="3258855"/>
            <a:ext cx="5490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标注 14"/>
          <p:cNvSpPr/>
          <p:nvPr/>
        </p:nvSpPr>
        <p:spPr>
          <a:xfrm>
            <a:off x="7805803" y="3922734"/>
            <a:ext cx="1102290" cy="526094"/>
          </a:xfrm>
          <a:prstGeom prst="wedgeRectCallout">
            <a:avLst>
              <a:gd name="adj1" fmla="val 158712"/>
              <a:gd name="adj2" fmla="val -173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标识码</a:t>
            </a:r>
            <a:endParaRPr lang="zh-CN" altLang="en-US" dirty="0"/>
          </a:p>
        </p:txBody>
      </p:sp>
      <p:sp>
        <p:nvSpPr>
          <p:cNvPr id="14" name="椭圆 13"/>
          <p:cNvSpPr/>
          <p:nvPr/>
        </p:nvSpPr>
        <p:spPr>
          <a:xfrm>
            <a:off x="10421655" y="2816103"/>
            <a:ext cx="263046" cy="442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标注 16"/>
          <p:cNvSpPr/>
          <p:nvPr/>
        </p:nvSpPr>
        <p:spPr>
          <a:xfrm>
            <a:off x="9597025" y="3951962"/>
            <a:ext cx="1102290" cy="526094"/>
          </a:xfrm>
          <a:prstGeom prst="wedgeRectCallout">
            <a:avLst>
              <a:gd name="adj1" fmla="val 39394"/>
              <a:gd name="adj2" fmla="val -182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修改次数</a:t>
            </a:r>
            <a:endParaRPr lang="zh-CN" altLang="en-US" dirty="0"/>
          </a:p>
        </p:txBody>
      </p:sp>
      <p:sp>
        <p:nvSpPr>
          <p:cNvPr id="16" name="矩形 15"/>
          <p:cNvSpPr/>
          <p:nvPr/>
        </p:nvSpPr>
        <p:spPr>
          <a:xfrm>
            <a:off x="9597025" y="4747457"/>
            <a:ext cx="877163" cy="369332"/>
          </a:xfrm>
          <a:prstGeom prst="rect">
            <a:avLst/>
          </a:prstGeom>
        </p:spPr>
        <p:txBody>
          <a:bodyPr wrap="none">
            <a:spAutoFit/>
          </a:bodyPr>
          <a:lstStyle/>
          <a:p>
            <a:r>
              <a:rPr lang="en-US" altLang="zh-CN" dirty="0">
                <a:solidFill>
                  <a:srgbClr val="FF0000"/>
                </a:solidFill>
              </a:rPr>
              <a:t>RS-499</a:t>
            </a:r>
            <a:endParaRPr lang="zh-CN" altLang="en-US" dirty="0">
              <a:solidFill>
                <a:srgbClr val="FF0000"/>
              </a:solidFill>
            </a:endParaRPr>
          </a:p>
        </p:txBody>
      </p:sp>
      <p:sp>
        <p:nvSpPr>
          <p:cNvPr id="18" name="矩形 17"/>
          <p:cNvSpPr/>
          <p:nvPr/>
        </p:nvSpPr>
        <p:spPr>
          <a:xfrm>
            <a:off x="9602528" y="5122959"/>
            <a:ext cx="992579" cy="369332"/>
          </a:xfrm>
          <a:prstGeom prst="rect">
            <a:avLst/>
          </a:prstGeom>
        </p:spPr>
        <p:txBody>
          <a:bodyPr wrap="none">
            <a:spAutoFit/>
          </a:bodyPr>
          <a:lstStyle/>
          <a:p>
            <a:r>
              <a:rPr lang="en-US" altLang="zh-CN" dirty="0">
                <a:solidFill>
                  <a:srgbClr val="FF0000"/>
                </a:solidFill>
              </a:rPr>
              <a:t>RS-232D</a:t>
            </a:r>
            <a:endParaRPr lang="zh-CN" altLang="en-US" dirty="0">
              <a:solidFill>
                <a:srgbClr val="FF0000"/>
              </a:solidFill>
            </a:endParaRPr>
          </a:p>
        </p:txBody>
      </p:sp>
    </p:spTree>
    <p:extLst>
      <p:ext uri="{BB962C8B-B14F-4D97-AF65-F5344CB8AC3E}">
        <p14:creationId xmlns:p14="http://schemas.microsoft.com/office/powerpoint/2010/main" val="2369875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par>
                          <p:cTn id="35" fill="hold">
                            <p:stCondLst>
                              <p:cond delay="500"/>
                            </p:stCondLst>
                            <p:childTnLst>
                              <p:par>
                                <p:cTn id="36" presetID="16" presetClass="entr" presetSubtype="21"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4" grpId="0" animBg="1"/>
      <p:bldP spid="17"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425" y="1213009"/>
            <a:ext cx="10981150"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信号是数据在传输过程中的物理表现</a:t>
            </a:r>
            <a:r>
              <a:rPr lang="zh-CN" altLang="en-US" sz="2400" dirty="0">
                <a:solidFill>
                  <a:schemeClr val="bg1">
                    <a:lumMod val="50000"/>
                  </a:schemeClr>
                </a:solidFill>
                <a:latin typeface="微软雅黑" pitchFamily="34" charset="-122"/>
                <a:ea typeface="微软雅黑" pitchFamily="34" charset="-122"/>
              </a:rPr>
              <a:t>，计算机可识别的信号分为</a:t>
            </a:r>
            <a:r>
              <a:rPr lang="zh-CN" altLang="en-US" sz="2400" dirty="0">
                <a:solidFill>
                  <a:srgbClr val="FF0000"/>
                </a:solidFill>
                <a:latin typeface="微软雅黑" pitchFamily="34" charset="-122"/>
                <a:ea typeface="微软雅黑" pitchFamily="34" charset="-122"/>
              </a:rPr>
              <a:t>模拟信号</a:t>
            </a:r>
            <a:r>
              <a:rPr lang="zh-CN" altLang="en-US" sz="2400" dirty="0">
                <a:solidFill>
                  <a:schemeClr val="bg1">
                    <a:lumMod val="50000"/>
                  </a:schemeClr>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数字信</a:t>
            </a:r>
            <a:r>
              <a:rPr lang="zh-CN" altLang="en-US" sz="2400" dirty="0" smtClean="0">
                <a:solidFill>
                  <a:srgbClr val="FF0000"/>
                </a:solidFill>
                <a:latin typeface="微软雅黑" pitchFamily="34" charset="-122"/>
                <a:ea typeface="微软雅黑" pitchFamily="34" charset="-122"/>
              </a:rPr>
              <a:t>号</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rgbClr val="FF0000"/>
                </a:solidFill>
                <a:latin typeface="微软雅黑" pitchFamily="34" charset="-122"/>
                <a:ea typeface="微软雅黑" pitchFamily="34" charset="-122"/>
              </a:rPr>
              <a:t>模</a:t>
            </a:r>
            <a:r>
              <a:rPr lang="zh-CN" altLang="en-US" sz="2400" dirty="0">
                <a:solidFill>
                  <a:srgbClr val="FF0000"/>
                </a:solidFill>
                <a:latin typeface="微软雅黑" pitchFamily="34" charset="-122"/>
                <a:ea typeface="微软雅黑" pitchFamily="34" charset="-122"/>
              </a:rPr>
              <a:t>拟信</a:t>
            </a:r>
            <a:r>
              <a:rPr lang="zh-CN" altLang="en-US" sz="2400" dirty="0" smtClean="0">
                <a:solidFill>
                  <a:srgbClr val="FF0000"/>
                </a:solidFill>
                <a:latin typeface="微软雅黑" pitchFamily="34" charset="-122"/>
                <a:ea typeface="微软雅黑" pitchFamily="34" charset="-122"/>
              </a:rPr>
              <a:t>号</a:t>
            </a:r>
            <a:r>
              <a:rPr lang="zh-CN" altLang="en-US" sz="2400" dirty="0" smtClean="0">
                <a:solidFill>
                  <a:schemeClr val="bg1">
                    <a:lumMod val="50000"/>
                  </a:schemeClr>
                </a:solidFill>
                <a:latin typeface="微软雅黑" pitchFamily="34" charset="-122"/>
                <a:ea typeface="微软雅黑" pitchFamily="34" charset="-122"/>
              </a:rPr>
              <a:t>包含如光</a:t>
            </a:r>
            <a:r>
              <a:rPr lang="zh-CN" altLang="en-US" sz="2400" dirty="0">
                <a:solidFill>
                  <a:schemeClr val="bg1">
                    <a:lumMod val="50000"/>
                  </a:schemeClr>
                </a:solidFill>
                <a:latin typeface="微软雅黑" pitchFamily="34" charset="-122"/>
                <a:ea typeface="微软雅黑" pitchFamily="34" charset="-122"/>
              </a:rPr>
              <a:t>、声、温度等各种传感器的输出信号，模拟信号经模拟线路传输，在模拟线路中，模拟信号通过电流和电压的连续变化表示</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indent="457200" defTabSz="720725">
              <a:lnSpc>
                <a:spcPct val="150000"/>
              </a:lnSpc>
            </a:pPr>
            <a:r>
              <a:rPr lang="zh-CN" altLang="en-US" sz="2400" dirty="0" smtClean="0">
                <a:solidFill>
                  <a:srgbClr val="FF0000"/>
                </a:solidFill>
                <a:latin typeface="微软雅黑" pitchFamily="34" charset="-122"/>
                <a:ea typeface="微软雅黑" pitchFamily="34" charset="-122"/>
              </a:rPr>
              <a:t>数</a:t>
            </a:r>
            <a:r>
              <a:rPr lang="zh-CN" altLang="en-US" sz="2400" dirty="0">
                <a:solidFill>
                  <a:srgbClr val="FF0000"/>
                </a:solidFill>
                <a:latin typeface="微软雅黑" pitchFamily="34" charset="-122"/>
                <a:ea typeface="微软雅黑" pitchFamily="34" charset="-122"/>
              </a:rPr>
              <a:t>字信号</a:t>
            </a:r>
            <a:r>
              <a:rPr lang="zh-CN" altLang="en-US" sz="2400" dirty="0">
                <a:solidFill>
                  <a:schemeClr val="bg1">
                    <a:lumMod val="50000"/>
                  </a:schemeClr>
                </a:solidFill>
                <a:latin typeface="微软雅黑" pitchFamily="34" charset="-122"/>
                <a:ea typeface="微软雅黑" pitchFamily="34" charset="-122"/>
              </a:rPr>
              <a:t>用于离散取值的传输，连续取值经量化后转换为离散取值，以数字信号的形式经数字线路进行传输。数字信号在通信线路中一般以电信号的状态（高电平</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低电平）表示其数据的“</a:t>
            </a:r>
            <a:r>
              <a:rPr lang="en-US" altLang="zh-CN" sz="2400" dirty="0">
                <a:solidFill>
                  <a:schemeClr val="bg1">
                    <a:lumMod val="50000"/>
                  </a:schemeClr>
                </a:solidFill>
                <a:latin typeface="微软雅黑" pitchFamily="34" charset="-122"/>
                <a:ea typeface="微软雅黑" pitchFamily="34" charset="-122"/>
              </a:rPr>
              <a:t>0”</a:t>
            </a:r>
            <a:r>
              <a:rPr lang="zh-CN" altLang="en-US"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3.1.2 </a:t>
            </a:r>
            <a:r>
              <a:rPr lang="zh-CN" altLang="en-US" sz="3200" dirty="0" smtClean="0">
                <a:solidFill>
                  <a:srgbClr val="1353A2"/>
                </a:solidFill>
                <a:latin typeface="微软雅黑" pitchFamily="34" charset="-122"/>
                <a:ea typeface="微软雅黑" pitchFamily="34" charset="-122"/>
              </a:rPr>
              <a:t>信息、数据和信号</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70177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15939"/>
            <a:ext cx="10754616"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RS-232C</a:t>
            </a:r>
            <a:r>
              <a:rPr lang="zh-CN" altLang="en-US" sz="2400" dirty="0">
                <a:solidFill>
                  <a:schemeClr val="bg1">
                    <a:lumMod val="50000"/>
                  </a:schemeClr>
                </a:solidFill>
                <a:latin typeface="微软雅黑" pitchFamily="34" charset="-122"/>
                <a:ea typeface="微软雅黑" pitchFamily="34" charset="-122"/>
              </a:rPr>
              <a:t>串口的最大传输速率为</a:t>
            </a:r>
            <a:r>
              <a:rPr lang="en-US" altLang="zh-CN" sz="2400" dirty="0">
                <a:solidFill>
                  <a:schemeClr val="bg1">
                    <a:lumMod val="50000"/>
                  </a:schemeClr>
                </a:solidFill>
                <a:latin typeface="微软雅黑" pitchFamily="34" charset="-122"/>
                <a:ea typeface="微软雅黑" pitchFamily="34" charset="-122"/>
              </a:rPr>
              <a:t>20Kbps</a:t>
            </a:r>
            <a:r>
              <a:rPr lang="zh-CN" altLang="en-US" sz="2400" dirty="0">
                <a:solidFill>
                  <a:schemeClr val="bg1">
                    <a:lumMod val="50000"/>
                  </a:schemeClr>
                </a:solidFill>
                <a:latin typeface="微软雅黑" pitchFamily="34" charset="-122"/>
                <a:ea typeface="微软雅黑" pitchFamily="34" charset="-122"/>
              </a:rPr>
              <a:t>，线缆最长为</a:t>
            </a:r>
            <a:r>
              <a:rPr lang="en-US" altLang="zh-CN" sz="2400" dirty="0">
                <a:solidFill>
                  <a:schemeClr val="bg1">
                    <a:lumMod val="50000"/>
                  </a:schemeClr>
                </a:solidFill>
                <a:latin typeface="微软雅黑" pitchFamily="34" charset="-122"/>
                <a:ea typeface="微软雅黑" pitchFamily="34" charset="-122"/>
              </a:rPr>
              <a:t>15</a:t>
            </a:r>
            <a:r>
              <a:rPr lang="zh-CN" altLang="en-US" sz="2400" dirty="0">
                <a:solidFill>
                  <a:schemeClr val="bg1">
                    <a:lumMod val="50000"/>
                  </a:schemeClr>
                </a:solidFill>
                <a:latin typeface="微软雅黑" pitchFamily="34" charset="-122"/>
                <a:ea typeface="微软雅黑" pitchFamily="34" charset="-122"/>
              </a:rPr>
              <a:t>米，它采用</a:t>
            </a:r>
            <a:r>
              <a:rPr lang="en-US" altLang="zh-CN" sz="2400" dirty="0">
                <a:solidFill>
                  <a:schemeClr val="bg1">
                    <a:lumMod val="50000"/>
                  </a:schemeClr>
                </a:solidFill>
                <a:latin typeface="微软雅黑" pitchFamily="34" charset="-122"/>
                <a:ea typeface="微软雅黑" pitchFamily="34" charset="-122"/>
              </a:rPr>
              <a:t>-5~-15V</a:t>
            </a:r>
            <a:r>
              <a:rPr lang="zh-CN" altLang="en-US" sz="2400" dirty="0">
                <a:solidFill>
                  <a:schemeClr val="bg1">
                    <a:lumMod val="50000"/>
                  </a:schemeClr>
                </a:solidFill>
                <a:latin typeface="微软雅黑" pitchFamily="34" charset="-122"/>
                <a:ea typeface="微软雅黑" pitchFamily="34" charset="-122"/>
              </a:rPr>
              <a:t>的电平表示逻辑“</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+5~+15V</a:t>
            </a:r>
            <a:r>
              <a:rPr lang="zh-CN" altLang="en-US" sz="2400" dirty="0">
                <a:solidFill>
                  <a:schemeClr val="bg1">
                    <a:lumMod val="50000"/>
                  </a:schemeClr>
                </a:solidFill>
                <a:latin typeface="微软雅黑" pitchFamily="34" charset="-122"/>
                <a:ea typeface="微软雅黑" pitchFamily="34" charset="-122"/>
              </a:rPr>
              <a:t>的电平表示逻辑“</a:t>
            </a:r>
            <a:r>
              <a:rPr lang="en-US" altLang="zh-CN" sz="2400" dirty="0">
                <a:solidFill>
                  <a:schemeClr val="bg1">
                    <a:lumMod val="50000"/>
                  </a:schemeClr>
                </a:solidFill>
                <a:latin typeface="微软雅黑" pitchFamily="34" charset="-122"/>
                <a:ea typeface="微软雅黑" pitchFamily="34" charset="-122"/>
              </a:rPr>
              <a:t>0”</a:t>
            </a:r>
            <a:r>
              <a:rPr lang="zh-CN" altLang="en-US" sz="2400" dirty="0">
                <a:solidFill>
                  <a:schemeClr val="bg1">
                    <a:lumMod val="50000"/>
                  </a:schemeClr>
                </a:solidFill>
                <a:latin typeface="微软雅黑" pitchFamily="34" charset="-122"/>
                <a:ea typeface="微软雅黑" pitchFamily="34" charset="-122"/>
              </a:rPr>
              <a:t>，使用</a:t>
            </a:r>
            <a:r>
              <a:rPr lang="en-US" altLang="zh-CN" sz="2400" dirty="0">
                <a:solidFill>
                  <a:schemeClr val="bg1">
                    <a:lumMod val="50000"/>
                  </a:schemeClr>
                </a:solidFill>
                <a:latin typeface="微软雅黑" pitchFamily="34" charset="-122"/>
                <a:ea typeface="微软雅黑" pitchFamily="34" charset="-122"/>
              </a:rPr>
              <a:t>9</a:t>
            </a:r>
            <a:r>
              <a:rPr lang="zh-CN" altLang="en-US" sz="2400" dirty="0">
                <a:solidFill>
                  <a:schemeClr val="bg1">
                    <a:lumMod val="50000"/>
                  </a:schemeClr>
                </a:solidFill>
                <a:latin typeface="微软雅黑" pitchFamily="34" charset="-122"/>
                <a:ea typeface="微软雅黑" pitchFamily="34" charset="-122"/>
              </a:rPr>
              <a:t>针或</a:t>
            </a:r>
            <a:r>
              <a:rPr lang="en-US" altLang="zh-CN" sz="2400" dirty="0">
                <a:solidFill>
                  <a:schemeClr val="bg1">
                    <a:lumMod val="50000"/>
                  </a:schemeClr>
                </a:solidFill>
                <a:latin typeface="微软雅黑" pitchFamily="34" charset="-122"/>
                <a:ea typeface="微软雅黑" pitchFamily="34" charset="-122"/>
              </a:rPr>
              <a:t>25</a:t>
            </a:r>
            <a:r>
              <a:rPr lang="zh-CN" altLang="en-US" sz="2400" dirty="0">
                <a:solidFill>
                  <a:schemeClr val="bg1">
                    <a:lumMod val="50000"/>
                  </a:schemeClr>
                </a:solidFill>
                <a:latin typeface="微软雅黑" pitchFamily="34" charset="-122"/>
                <a:ea typeface="微软雅黑" pitchFamily="34" charset="-122"/>
              </a:rPr>
              <a:t>针的</a:t>
            </a:r>
            <a:r>
              <a:rPr lang="en-US" altLang="zh-CN" sz="2400" dirty="0">
                <a:solidFill>
                  <a:schemeClr val="bg1">
                    <a:lumMod val="50000"/>
                  </a:schemeClr>
                </a:solidFill>
                <a:latin typeface="微软雅黑" pitchFamily="34" charset="-122"/>
                <a:ea typeface="微软雅黑" pitchFamily="34" charset="-122"/>
              </a:rPr>
              <a:t>D</a:t>
            </a:r>
            <a:r>
              <a:rPr lang="zh-CN" altLang="en-US" sz="2400" dirty="0">
                <a:solidFill>
                  <a:schemeClr val="bg1">
                    <a:lumMod val="50000"/>
                  </a:schemeClr>
                </a:solidFill>
                <a:latin typeface="微软雅黑" pitchFamily="34" charset="-122"/>
                <a:ea typeface="微软雅黑" pitchFamily="34" charset="-122"/>
              </a:rPr>
              <a:t>型连接器</a:t>
            </a:r>
            <a:r>
              <a:rPr lang="en-US" altLang="zh-CN" sz="2400" dirty="0">
                <a:solidFill>
                  <a:schemeClr val="bg1">
                    <a:lumMod val="50000"/>
                  </a:schemeClr>
                </a:solidFill>
                <a:latin typeface="微软雅黑" pitchFamily="34" charset="-122"/>
                <a:ea typeface="微软雅黑" pitchFamily="34" charset="-122"/>
              </a:rPr>
              <a:t>DB-9</a:t>
            </a:r>
            <a:r>
              <a:rPr lang="zh-CN" altLang="en-US" sz="2400" dirty="0">
                <a:solidFill>
                  <a:schemeClr val="bg1">
                    <a:lumMod val="50000"/>
                  </a:schemeClr>
                </a:solidFill>
                <a:latin typeface="微软雅黑" pitchFamily="34" charset="-122"/>
                <a:ea typeface="微软雅黑" pitchFamily="34" charset="-122"/>
              </a:rPr>
              <a:t>或</a:t>
            </a:r>
            <a:r>
              <a:rPr lang="en-US" altLang="zh-CN" sz="2400" dirty="0">
                <a:solidFill>
                  <a:schemeClr val="bg1">
                    <a:lumMod val="50000"/>
                  </a:schemeClr>
                </a:solidFill>
                <a:latin typeface="微软雅黑" pitchFamily="34" charset="-122"/>
                <a:ea typeface="微软雅黑" pitchFamily="34" charset="-122"/>
              </a:rPr>
              <a:t>DB-25</a:t>
            </a:r>
            <a:r>
              <a:rPr lang="zh-CN" altLang="en-US" sz="2400" dirty="0">
                <a:solidFill>
                  <a:schemeClr val="bg1">
                    <a:lumMod val="50000"/>
                  </a:schemeClr>
                </a:solidFill>
                <a:latin typeface="微软雅黑" pitchFamily="34" charset="-122"/>
                <a:ea typeface="微软雅黑" pitchFamily="34" charset="-122"/>
              </a:rPr>
              <a:t>，这两种连接器分别如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a:t>
            </a:r>
            <a:r>
              <a:rPr lang="zh-CN" altLang="en-US" sz="2400" dirty="0" smtClean="0">
                <a:solidFill>
                  <a:schemeClr val="bg1">
                    <a:lumMod val="50000"/>
                  </a:schemeClr>
                </a:solidFill>
                <a:latin typeface="微软雅黑" pitchFamily="34" charset="-122"/>
                <a:ea typeface="微软雅黑" pitchFamily="34" charset="-122"/>
              </a:rPr>
              <a:t>和</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所示。</a:t>
            </a:r>
            <a:endParaRPr lang="en-US" altLang="zh-CN" sz="2400" dirty="0" smtClean="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、串行接口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9" name="图片 18"/>
          <p:cNvPicPr/>
          <p:nvPr/>
        </p:nvPicPr>
        <p:blipFill>
          <a:blip r:embed="rId3"/>
          <a:stretch>
            <a:fillRect/>
          </a:stretch>
        </p:blipFill>
        <p:spPr>
          <a:xfrm>
            <a:off x="3261375" y="3970265"/>
            <a:ext cx="6187344" cy="2286392"/>
          </a:xfrm>
          <a:prstGeom prst="rect">
            <a:avLst/>
          </a:prstGeom>
        </p:spPr>
      </p:pic>
    </p:spTree>
    <p:extLst>
      <p:ext uri="{BB962C8B-B14F-4D97-AF65-F5344CB8AC3E}">
        <p14:creationId xmlns:p14="http://schemas.microsoft.com/office/powerpoint/2010/main" val="3976143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DB-9</a:t>
            </a:r>
            <a:r>
              <a:rPr lang="zh-CN" altLang="zh-CN"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DB-25</a:t>
            </a:r>
            <a:r>
              <a:rPr lang="zh-CN" altLang="zh-CN" sz="2400" dirty="0">
                <a:solidFill>
                  <a:schemeClr val="bg1">
                    <a:lumMod val="50000"/>
                  </a:schemeClr>
                </a:solidFill>
                <a:latin typeface="微软雅黑" pitchFamily="34" charset="-122"/>
                <a:ea typeface="微软雅黑" pitchFamily="34" charset="-122"/>
              </a:rPr>
              <a:t>连接器的阵脚排列分别如图</a:t>
            </a:r>
            <a:r>
              <a:rPr lang="en-US" altLang="zh-CN" sz="2400" dirty="0">
                <a:solidFill>
                  <a:schemeClr val="bg1">
                    <a:lumMod val="50000"/>
                  </a:schemeClr>
                </a:solidFill>
                <a:latin typeface="微软雅黑" pitchFamily="34" charset="-122"/>
                <a:ea typeface="微软雅黑" pitchFamily="34" charset="-122"/>
              </a:rPr>
              <a:t>(a)</a:t>
            </a:r>
            <a:r>
              <a:rPr lang="zh-CN" altLang="zh-CN"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(b)</a:t>
            </a:r>
            <a:r>
              <a:rPr lang="zh-CN" altLang="zh-CN" sz="2400" dirty="0">
                <a:solidFill>
                  <a:schemeClr val="bg1">
                    <a:lumMod val="50000"/>
                  </a:schemeClr>
                </a:solidFill>
                <a:latin typeface="微软雅黑" pitchFamily="34" charset="-122"/>
                <a:ea typeface="微软雅黑" pitchFamily="34" charset="-122"/>
              </a:rPr>
              <a:t>所</a:t>
            </a:r>
            <a:r>
              <a:rPr lang="zh-CN" altLang="zh-CN" sz="2400" dirty="0" smtClean="0">
                <a:solidFill>
                  <a:schemeClr val="bg1">
                    <a:lumMod val="50000"/>
                  </a:schemeClr>
                </a:solidFill>
                <a:latin typeface="微软雅黑" pitchFamily="34" charset="-122"/>
                <a:ea typeface="微软雅黑" pitchFamily="34" charset="-122"/>
              </a:rPr>
              <a:t>示</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、串行接口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2536922" y="3074668"/>
            <a:ext cx="7362342" cy="1134075"/>
          </a:xfrm>
          <a:prstGeom prst="rect">
            <a:avLst/>
          </a:prstGeom>
        </p:spPr>
      </p:pic>
    </p:spTree>
    <p:extLst>
      <p:ext uri="{BB962C8B-B14F-4D97-AF65-F5344CB8AC3E}">
        <p14:creationId xmlns:p14="http://schemas.microsoft.com/office/powerpoint/2010/main" val="3134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RS-232C</a:t>
            </a:r>
            <a:r>
              <a:rPr lang="zh-CN" altLang="en-US" sz="2400" dirty="0">
                <a:solidFill>
                  <a:schemeClr val="bg1">
                    <a:lumMod val="50000"/>
                  </a:schemeClr>
                </a:solidFill>
                <a:latin typeface="微软雅黑" pitchFamily="34" charset="-122"/>
                <a:ea typeface="微软雅黑" pitchFamily="34" charset="-122"/>
              </a:rPr>
              <a:t>串口中几乎</a:t>
            </a:r>
            <a:r>
              <a:rPr lang="zh-CN" altLang="en-US" sz="2400" dirty="0">
                <a:solidFill>
                  <a:srgbClr val="FF0000"/>
                </a:solidFill>
                <a:latin typeface="微软雅黑" pitchFamily="34" charset="-122"/>
                <a:ea typeface="微软雅黑" pitchFamily="34" charset="-122"/>
              </a:rPr>
              <a:t>每个引脚的功能都有明确定义</a:t>
            </a:r>
            <a:r>
              <a:rPr lang="zh-CN" altLang="en-US" sz="2400" dirty="0">
                <a:solidFill>
                  <a:schemeClr val="bg1">
                    <a:lumMod val="50000"/>
                  </a:schemeClr>
                </a:solidFill>
                <a:latin typeface="微软雅黑" pitchFamily="34" charset="-122"/>
                <a:ea typeface="微软雅黑" pitchFamily="34" charset="-122"/>
              </a:rPr>
              <a:t>，目前大多设备使用的连接器为</a:t>
            </a:r>
            <a:r>
              <a:rPr lang="en-US" altLang="zh-CN" sz="2400" dirty="0">
                <a:solidFill>
                  <a:schemeClr val="bg1">
                    <a:lumMod val="50000"/>
                  </a:schemeClr>
                </a:solidFill>
                <a:latin typeface="微软雅黑" pitchFamily="34" charset="-122"/>
                <a:ea typeface="微软雅黑" pitchFamily="34" charset="-122"/>
              </a:rPr>
              <a:t>DB-9</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DB-9</a:t>
            </a:r>
            <a:r>
              <a:rPr lang="zh-CN" altLang="en-US" sz="2400" dirty="0">
                <a:solidFill>
                  <a:schemeClr val="bg1">
                    <a:lumMod val="50000"/>
                  </a:schemeClr>
                </a:solidFill>
                <a:latin typeface="微软雅黑" pitchFamily="34" charset="-122"/>
                <a:ea typeface="微软雅黑" pitchFamily="34" charset="-122"/>
              </a:rPr>
              <a:t>各引脚的功能以及</a:t>
            </a:r>
            <a:r>
              <a:rPr lang="en-US" altLang="zh-CN" sz="2400" dirty="0">
                <a:solidFill>
                  <a:schemeClr val="bg1">
                    <a:lumMod val="50000"/>
                  </a:schemeClr>
                </a:solidFill>
                <a:latin typeface="微软雅黑" pitchFamily="34" charset="-122"/>
                <a:ea typeface="微软雅黑" pitchFamily="34" charset="-122"/>
              </a:rPr>
              <a:t>DB-25</a:t>
            </a:r>
            <a:r>
              <a:rPr lang="zh-CN" altLang="en-US" sz="2400" dirty="0">
                <a:solidFill>
                  <a:schemeClr val="bg1">
                    <a:lumMod val="50000"/>
                  </a:schemeClr>
                </a:solidFill>
                <a:latin typeface="微软雅黑" pitchFamily="34" charset="-122"/>
                <a:ea typeface="微软雅黑" pitchFamily="34" charset="-122"/>
              </a:rPr>
              <a:t>与其相应引脚如</a:t>
            </a:r>
            <a:r>
              <a:rPr lang="zh-CN" altLang="en-US" sz="2400" dirty="0" smtClean="0">
                <a:solidFill>
                  <a:schemeClr val="bg1">
                    <a:lumMod val="50000"/>
                  </a:schemeClr>
                </a:solidFill>
                <a:latin typeface="微软雅黑" pitchFamily="34" charset="-122"/>
                <a:ea typeface="微软雅黑" pitchFamily="34" charset="-122"/>
              </a:rPr>
              <a:t>表所</a:t>
            </a:r>
            <a:r>
              <a:rPr lang="zh-CN" altLang="en-US" sz="2400" dirty="0">
                <a:solidFill>
                  <a:schemeClr val="bg1">
                    <a:lumMod val="50000"/>
                  </a:schemeClr>
                </a:solidFill>
                <a:latin typeface="微软雅黑" pitchFamily="34" charset="-122"/>
                <a:ea typeface="微软雅黑" pitchFamily="34" charset="-122"/>
              </a:rPr>
              <a:t>示。</a:t>
            </a:r>
            <a:endParaRPr lang="en-US" altLang="zh-CN" sz="2400" dirty="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、串行接口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aphicFrame>
        <p:nvGraphicFramePr>
          <p:cNvPr id="3" name="表格 2"/>
          <p:cNvGraphicFramePr>
            <a:graphicFrameLocks noGrp="1"/>
          </p:cNvGraphicFramePr>
          <p:nvPr>
            <p:extLst>
              <p:ext uri="{D42A27DB-BD31-4B8C-83A1-F6EECF244321}">
                <p14:modId xmlns:p14="http://schemas.microsoft.com/office/powerpoint/2010/main" val="1650064124"/>
              </p:ext>
            </p:extLst>
          </p:nvPr>
        </p:nvGraphicFramePr>
        <p:xfrm>
          <a:off x="3110042" y="3386590"/>
          <a:ext cx="6046484" cy="3018000"/>
        </p:xfrm>
        <a:graphic>
          <a:graphicData uri="http://schemas.openxmlformats.org/drawingml/2006/table">
            <a:tbl>
              <a:tblPr>
                <a:tableStyleId>{5C22544A-7EE6-4342-B048-85BDC9FD1C3A}</a:tableStyleId>
              </a:tblPr>
              <a:tblGrid>
                <a:gridCol w="1479830"/>
                <a:gridCol w="1386206"/>
                <a:gridCol w="1590224"/>
                <a:gridCol w="1590224"/>
              </a:tblGrid>
              <a:tr h="301800">
                <a:tc>
                  <a:txBody>
                    <a:bodyPr/>
                    <a:lstStyle/>
                    <a:p>
                      <a:pPr algn="ctr">
                        <a:lnSpc>
                          <a:spcPct val="150000"/>
                        </a:lnSpc>
                        <a:spcAft>
                          <a:spcPts val="0"/>
                        </a:spcAft>
                      </a:pPr>
                      <a:r>
                        <a:rPr lang="zh-CN" sz="1300" kern="100">
                          <a:effectLst/>
                        </a:rPr>
                        <a:t>阵脚</a:t>
                      </a:r>
                      <a:endParaRPr lang="zh-CN" sz="1200" kern="100">
                        <a:effectLst/>
                        <a:latin typeface="Calibri"/>
                        <a:ea typeface="宋体"/>
                        <a:cs typeface="Times New Roman"/>
                      </a:endParaRPr>
                    </a:p>
                  </a:txBody>
                  <a:tcPr marL="75450" marR="75450" marT="0" marB="0"/>
                </a:tc>
                <a:tc>
                  <a:txBody>
                    <a:bodyPr/>
                    <a:lstStyle/>
                    <a:p>
                      <a:pPr algn="ctr">
                        <a:lnSpc>
                          <a:spcPct val="150000"/>
                        </a:lnSpc>
                        <a:spcAft>
                          <a:spcPts val="0"/>
                        </a:spcAft>
                      </a:pPr>
                      <a:r>
                        <a:rPr lang="zh-CN" sz="1300" kern="100">
                          <a:effectLst/>
                        </a:rPr>
                        <a:t>信号</a:t>
                      </a:r>
                      <a:endParaRPr lang="zh-CN" sz="1200" kern="100">
                        <a:effectLst/>
                        <a:latin typeface="Calibri"/>
                        <a:ea typeface="宋体"/>
                        <a:cs typeface="Times New Roman"/>
                      </a:endParaRPr>
                    </a:p>
                  </a:txBody>
                  <a:tcPr marL="75450" marR="75450" marT="0" marB="0"/>
                </a:tc>
                <a:tc>
                  <a:txBody>
                    <a:bodyPr/>
                    <a:lstStyle/>
                    <a:p>
                      <a:pPr algn="ctr">
                        <a:lnSpc>
                          <a:spcPct val="150000"/>
                        </a:lnSpc>
                        <a:spcAft>
                          <a:spcPts val="0"/>
                        </a:spcAft>
                      </a:pPr>
                      <a:r>
                        <a:rPr lang="zh-CN" sz="1300" kern="100">
                          <a:effectLst/>
                        </a:rPr>
                        <a:t>功能说明</a:t>
                      </a:r>
                      <a:endParaRPr lang="zh-CN" sz="1200" kern="100">
                        <a:effectLst/>
                        <a:latin typeface="Calibri"/>
                        <a:ea typeface="宋体"/>
                        <a:cs typeface="Times New Roman"/>
                      </a:endParaRPr>
                    </a:p>
                  </a:txBody>
                  <a:tcPr marL="75450" marR="75450" marT="0" marB="0"/>
                </a:tc>
                <a:tc>
                  <a:txBody>
                    <a:bodyPr/>
                    <a:lstStyle/>
                    <a:p>
                      <a:pPr algn="ctr">
                        <a:lnSpc>
                          <a:spcPct val="150000"/>
                        </a:lnSpc>
                        <a:spcAft>
                          <a:spcPts val="0"/>
                        </a:spcAft>
                      </a:pPr>
                      <a:r>
                        <a:rPr lang="en-US" sz="1300" kern="100">
                          <a:effectLst/>
                        </a:rPr>
                        <a:t>DB-25</a:t>
                      </a:r>
                      <a:r>
                        <a:rPr lang="zh-CN" sz="1300" kern="100">
                          <a:effectLst/>
                        </a:rPr>
                        <a:t>对应引脚</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1</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CD</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载波侦测</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8</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2</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RXD</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接收数据</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3</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3</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TXD</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发送数据</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2</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4</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DTR</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数据终端准备</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20</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5</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GND</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地线</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7</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6</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DSR</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数据传输设备就绪</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6</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7</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RTS</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请求发送</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4</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8</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CTS</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清除发送</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5</a:t>
                      </a:r>
                      <a:endParaRPr lang="zh-CN" sz="1200" kern="100">
                        <a:effectLst/>
                        <a:latin typeface="Calibri"/>
                        <a:ea typeface="宋体"/>
                        <a:cs typeface="Times New Roman"/>
                      </a:endParaRPr>
                    </a:p>
                  </a:txBody>
                  <a:tcPr marL="75450" marR="75450" marT="0" marB="0"/>
                </a:tc>
              </a:tr>
              <a:tr h="301800">
                <a:tc>
                  <a:txBody>
                    <a:bodyPr/>
                    <a:lstStyle/>
                    <a:p>
                      <a:pPr algn="ctr">
                        <a:lnSpc>
                          <a:spcPct val="150000"/>
                        </a:lnSpc>
                        <a:spcAft>
                          <a:spcPts val="0"/>
                        </a:spcAft>
                      </a:pPr>
                      <a:r>
                        <a:rPr lang="en-US" sz="1300" kern="100">
                          <a:effectLst/>
                        </a:rPr>
                        <a:t>9</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a:effectLst/>
                        </a:rPr>
                        <a:t>RI</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zh-CN" sz="1300" kern="100">
                          <a:effectLst/>
                        </a:rPr>
                        <a:t>振铃指示</a:t>
                      </a:r>
                      <a:endParaRPr lang="zh-CN" sz="1200" kern="100">
                        <a:effectLst/>
                        <a:latin typeface="Calibri"/>
                        <a:ea typeface="宋体"/>
                        <a:cs typeface="Times New Roman"/>
                      </a:endParaRPr>
                    </a:p>
                  </a:txBody>
                  <a:tcPr marL="75450" marR="75450" marT="0" marB="0" anchor="ctr"/>
                </a:tc>
                <a:tc>
                  <a:txBody>
                    <a:bodyPr/>
                    <a:lstStyle/>
                    <a:p>
                      <a:pPr algn="ctr">
                        <a:lnSpc>
                          <a:spcPct val="150000"/>
                        </a:lnSpc>
                        <a:spcAft>
                          <a:spcPts val="0"/>
                        </a:spcAft>
                      </a:pPr>
                      <a:r>
                        <a:rPr lang="en-US" sz="1300" kern="100" dirty="0">
                          <a:effectLst/>
                        </a:rPr>
                        <a:t>22</a:t>
                      </a:r>
                      <a:endParaRPr lang="zh-CN" sz="1200" kern="100" dirty="0">
                        <a:effectLst/>
                        <a:latin typeface="Calibri"/>
                        <a:ea typeface="宋体"/>
                        <a:cs typeface="Times New Roman"/>
                      </a:endParaRPr>
                    </a:p>
                  </a:txBody>
                  <a:tcPr marL="75450" marR="75450" marT="0" marB="0"/>
                </a:tc>
              </a:tr>
            </a:tbl>
          </a:graphicData>
        </a:graphic>
      </p:graphicFrame>
    </p:spTree>
    <p:extLst>
      <p:ext uri="{BB962C8B-B14F-4D97-AF65-F5344CB8AC3E}">
        <p14:creationId xmlns:p14="http://schemas.microsoft.com/office/powerpoint/2010/main" val="12892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以太网接口指以太网中数据连接的端口，组建以太网的设备及链路有交换机、路由器、集线器、光纤、普通网线等，它们的接口统称为以太网接口。常见的以太网接口有</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接口和光纤接口。</a:t>
            </a:r>
            <a:endParaRPr lang="en-US" altLang="zh-CN" sz="2400" dirty="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7998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接口即</a:t>
            </a:r>
            <a:r>
              <a:rPr lang="en-US" altLang="zh-CN" sz="2400" dirty="0">
                <a:solidFill>
                  <a:schemeClr val="bg1">
                    <a:lumMod val="50000"/>
                  </a:schemeClr>
                </a:solidFill>
                <a:latin typeface="微软雅黑" pitchFamily="34" charset="-122"/>
                <a:ea typeface="微软雅黑" pitchFamily="34" charset="-122"/>
              </a:rPr>
              <a:t>3.2.1</a:t>
            </a:r>
            <a:r>
              <a:rPr lang="zh-CN" altLang="en-US" sz="2400" dirty="0">
                <a:solidFill>
                  <a:schemeClr val="bg1">
                    <a:lumMod val="50000"/>
                  </a:schemeClr>
                </a:solidFill>
                <a:latin typeface="微软雅黑" pitchFamily="34" charset="-122"/>
                <a:ea typeface="微软雅黑" pitchFamily="34" charset="-122"/>
              </a:rPr>
              <a:t>节中介绍的水晶头，也称为</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连接器。</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连接器由插头和插座组成，插头和插座分别如</a:t>
            </a:r>
            <a:r>
              <a:rPr lang="zh-CN" altLang="en-US" sz="2400" dirty="0" smtClean="0">
                <a:solidFill>
                  <a:schemeClr val="bg1">
                    <a:lumMod val="50000"/>
                  </a:schemeClr>
                </a:solidFill>
                <a:latin typeface="微软雅黑" pitchFamily="34" charset="-122"/>
                <a:ea typeface="微软雅黑" pitchFamily="34" charset="-122"/>
              </a:rPr>
              <a:t>图</a:t>
            </a:r>
            <a:r>
              <a:rPr lang="en-US" altLang="zh-CN" sz="2400" dirty="0" smtClean="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a:t>
            </a:r>
            <a:r>
              <a:rPr lang="zh-CN" altLang="en-US" sz="2400" dirty="0" smtClean="0">
                <a:solidFill>
                  <a:schemeClr val="bg1">
                    <a:lumMod val="50000"/>
                  </a:schemeClr>
                </a:solidFill>
                <a:latin typeface="微软雅黑" pitchFamily="34" charset="-122"/>
                <a:ea typeface="微软雅黑" pitchFamily="34" charset="-122"/>
              </a:rPr>
              <a:t>和</a:t>
            </a:r>
            <a:r>
              <a:rPr lang="en-US" altLang="zh-CN" sz="2400" dirty="0" smtClean="0">
                <a:solidFill>
                  <a:schemeClr val="bg1">
                    <a:lumMod val="50000"/>
                  </a:schemeClr>
                </a:solidFill>
                <a:latin typeface="微软雅黑" pitchFamily="34" charset="-122"/>
                <a:ea typeface="微软雅黑" pitchFamily="34" charset="-122"/>
              </a:rPr>
              <a:t>(b</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所示。</a:t>
            </a:r>
            <a:endParaRPr lang="en-US" altLang="zh-CN" sz="2400" dirty="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——RJ-45</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301690" y="3561101"/>
            <a:ext cx="6106714" cy="2401287"/>
          </a:xfrm>
          <a:prstGeom prst="rect">
            <a:avLst/>
          </a:prstGeom>
        </p:spPr>
      </p:pic>
    </p:spTree>
    <p:extLst>
      <p:ext uri="{BB962C8B-B14F-4D97-AF65-F5344CB8AC3E}">
        <p14:creationId xmlns:p14="http://schemas.microsoft.com/office/powerpoint/2010/main" val="1172768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连接头与</a:t>
            </a:r>
            <a:r>
              <a:rPr lang="en-US" altLang="zh-CN" sz="2400" dirty="0">
                <a:solidFill>
                  <a:schemeClr val="bg1">
                    <a:lumMod val="50000"/>
                  </a:schemeClr>
                </a:solidFill>
                <a:latin typeface="微软雅黑" pitchFamily="34" charset="-122"/>
                <a:ea typeface="微软雅黑" pitchFamily="34" charset="-122"/>
              </a:rPr>
              <a:t>8</a:t>
            </a:r>
            <a:r>
              <a:rPr lang="zh-CN" altLang="en-US" sz="2400" dirty="0">
                <a:solidFill>
                  <a:schemeClr val="bg1">
                    <a:lumMod val="50000"/>
                  </a:schemeClr>
                </a:solidFill>
                <a:latin typeface="微软雅黑" pitchFamily="34" charset="-122"/>
                <a:ea typeface="微软雅黑" pitchFamily="34" charset="-122"/>
              </a:rPr>
              <a:t>根（</a:t>
            </a:r>
            <a:r>
              <a:rPr lang="en-US" altLang="zh-CN" sz="2400" dirty="0">
                <a:solidFill>
                  <a:schemeClr val="bg1">
                    <a:lumMod val="50000"/>
                  </a:schemeClr>
                </a:solidFill>
                <a:latin typeface="微软雅黑" pitchFamily="34" charset="-122"/>
                <a:ea typeface="微软雅黑" pitchFamily="34" charset="-122"/>
              </a:rPr>
              <a:t>4</a:t>
            </a:r>
            <a:r>
              <a:rPr lang="zh-CN" altLang="en-US" sz="2400" dirty="0">
                <a:solidFill>
                  <a:schemeClr val="bg1">
                    <a:lumMod val="50000"/>
                  </a:schemeClr>
                </a:solidFill>
                <a:latin typeface="微软雅黑" pitchFamily="34" charset="-122"/>
                <a:ea typeface="微软雅黑" pitchFamily="34" charset="-122"/>
              </a:rPr>
              <a:t>组）双绞线一同使用，连接头与双绞线有</a:t>
            </a:r>
            <a:r>
              <a:rPr lang="en-US" altLang="zh-CN" sz="2400" dirty="0">
                <a:solidFill>
                  <a:schemeClr val="bg1">
                    <a:lumMod val="50000"/>
                  </a:schemeClr>
                </a:solidFill>
                <a:latin typeface="微软雅黑" pitchFamily="34" charset="-122"/>
                <a:ea typeface="微软雅黑" pitchFamily="34" charset="-122"/>
              </a:rPr>
              <a:t>T568A</a:t>
            </a:r>
            <a:r>
              <a:rPr lang="zh-CN" altLang="en-US"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T568B</a:t>
            </a:r>
            <a:r>
              <a:rPr lang="zh-CN" altLang="en-US" sz="2400" dirty="0">
                <a:solidFill>
                  <a:schemeClr val="bg1">
                    <a:lumMod val="50000"/>
                  </a:schemeClr>
                </a:solidFill>
                <a:latin typeface="微软雅黑" pitchFamily="34" charset="-122"/>
                <a:ea typeface="微软雅黑" pitchFamily="34" charset="-122"/>
              </a:rPr>
              <a:t>两种结构。</a:t>
            </a:r>
            <a:endParaRPr lang="en-US" altLang="zh-CN" sz="2400" dirty="0">
              <a:solidFill>
                <a:schemeClr val="bg1">
                  <a:lumMod val="50000"/>
                </a:schemeClr>
              </a:solidFill>
              <a:latin typeface="微软雅黑" pitchFamily="34" charset="-122"/>
              <a:ea typeface="微软雅黑"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——RJ-45</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734" y="3386590"/>
            <a:ext cx="576262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653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spcAft>
                <a:spcPts val="0"/>
              </a:spcAft>
            </a:pPr>
            <a:r>
              <a:rPr lang="zh-CN" altLang="zh-CN" sz="2400" dirty="0">
                <a:solidFill>
                  <a:srgbClr val="1353A2"/>
                </a:solidFill>
                <a:latin typeface="微软雅黑" panose="020B0503020204020204" pitchFamily="34" charset="-122"/>
                <a:ea typeface="微软雅黑" panose="020B0503020204020204" pitchFamily="34" charset="-122"/>
              </a:rPr>
              <a:t>使用</a:t>
            </a:r>
            <a:r>
              <a:rPr lang="en-US" altLang="zh-CN" sz="2400" dirty="0">
                <a:solidFill>
                  <a:srgbClr val="1353A2"/>
                </a:solidFill>
                <a:latin typeface="微软雅黑" panose="020B0503020204020204" pitchFamily="34" charset="-122"/>
                <a:ea typeface="微软雅黑" panose="020B0503020204020204" pitchFamily="34" charset="-122"/>
              </a:rPr>
              <a:t>RJ-45</a:t>
            </a:r>
            <a:r>
              <a:rPr lang="zh-CN" altLang="zh-CN" sz="2400" dirty="0">
                <a:solidFill>
                  <a:srgbClr val="1353A2"/>
                </a:solidFill>
                <a:latin typeface="微软雅黑" panose="020B0503020204020204" pitchFamily="34" charset="-122"/>
                <a:ea typeface="微软雅黑" panose="020B0503020204020204" pitchFamily="34" charset="-122"/>
              </a:rPr>
              <a:t>连接头的双绞线分为直通线、交叉线和全反</a:t>
            </a:r>
            <a:r>
              <a:rPr lang="zh-CN" altLang="zh-CN" sz="2400" dirty="0" smtClean="0">
                <a:solidFill>
                  <a:srgbClr val="1353A2"/>
                </a:solidFill>
                <a:latin typeface="微软雅黑" panose="020B0503020204020204" pitchFamily="34" charset="-122"/>
                <a:ea typeface="微软雅黑" panose="020B0503020204020204" pitchFamily="34" charset="-122"/>
              </a:rPr>
              <a:t>线</a:t>
            </a:r>
            <a:r>
              <a:rPr lang="zh-CN" altLang="en-US" sz="2400" dirty="0" smtClean="0">
                <a:solidFill>
                  <a:srgbClr val="1353A2"/>
                </a:solidFill>
                <a:latin typeface="微软雅黑" panose="020B0503020204020204" pitchFamily="34" charset="-122"/>
                <a:ea typeface="微软雅黑" panose="020B0503020204020204" pitchFamily="34" charset="-122"/>
              </a:rPr>
              <a:t>。</a:t>
            </a:r>
            <a:endParaRPr lang="en-US" altLang="zh-CN" sz="2400" dirty="0" smtClean="0">
              <a:solidFill>
                <a:srgbClr val="1353A2"/>
              </a:solidFill>
              <a:latin typeface="微软雅黑" panose="020B0503020204020204" pitchFamily="34" charset="-122"/>
              <a:ea typeface="微软雅黑" panose="020B0503020204020204" pitchFamily="34" charset="-122"/>
            </a:endParaRPr>
          </a:p>
          <a:p>
            <a:pPr indent="269875">
              <a:lnSpc>
                <a:spcPct val="150000"/>
              </a:lnSpc>
              <a:spcAft>
                <a:spcPts val="0"/>
              </a:spcAft>
            </a:pPr>
            <a:r>
              <a:rPr lang="zh-CN" altLang="zh-CN" sz="2400" dirty="0" smtClean="0">
                <a:solidFill>
                  <a:srgbClr val="FF0000"/>
                </a:solidFill>
                <a:latin typeface="微软雅黑" panose="020B0503020204020204" pitchFamily="34" charset="-122"/>
                <a:ea typeface="微软雅黑" panose="020B0503020204020204" pitchFamily="34" charset="-122"/>
              </a:rPr>
              <a:t>直</a:t>
            </a:r>
            <a:r>
              <a:rPr lang="zh-CN" altLang="zh-CN" sz="2400" dirty="0">
                <a:solidFill>
                  <a:srgbClr val="FF0000"/>
                </a:solidFill>
                <a:latin typeface="微软雅黑" panose="020B0503020204020204" pitchFamily="34" charset="-122"/>
                <a:ea typeface="微软雅黑" panose="020B0503020204020204" pitchFamily="34" charset="-122"/>
              </a:rPr>
              <a:t>通线</a:t>
            </a:r>
            <a:r>
              <a:rPr lang="zh-CN" altLang="zh-CN" sz="2400" dirty="0">
                <a:solidFill>
                  <a:srgbClr val="1353A2"/>
                </a:solidFill>
                <a:latin typeface="微软雅黑" panose="020B0503020204020204" pitchFamily="34" charset="-122"/>
                <a:ea typeface="微软雅黑" panose="020B0503020204020204" pitchFamily="34" charset="-122"/>
              </a:rPr>
              <a:t>的两端均为</a:t>
            </a:r>
            <a:r>
              <a:rPr lang="en-US" altLang="zh-CN" sz="2400" dirty="0">
                <a:solidFill>
                  <a:srgbClr val="1353A2"/>
                </a:solidFill>
                <a:latin typeface="微软雅黑" panose="020B0503020204020204" pitchFamily="34" charset="-122"/>
                <a:ea typeface="微软雅黑" panose="020B0503020204020204" pitchFamily="34" charset="-122"/>
              </a:rPr>
              <a:t>T568B</a:t>
            </a:r>
            <a:r>
              <a:rPr lang="zh-CN" altLang="zh-CN" sz="2400" dirty="0">
                <a:solidFill>
                  <a:srgbClr val="1353A2"/>
                </a:solidFill>
                <a:latin typeface="微软雅黑" panose="020B0503020204020204" pitchFamily="34" charset="-122"/>
                <a:ea typeface="微软雅黑" panose="020B0503020204020204" pitchFamily="34" charset="-122"/>
              </a:rPr>
              <a:t>结构，用于异种网络设备之间的互连，常见的情况有：</a:t>
            </a:r>
          </a:p>
          <a:p>
            <a:pPr marL="342900" lvl="0" indent="-342900">
              <a:lnSpc>
                <a:spcPct val="150000"/>
              </a:lnSpc>
              <a:spcAft>
                <a:spcPts val="0"/>
              </a:spcAft>
              <a:buFont typeface="Wingdings"/>
              <a:buChar char=""/>
            </a:pPr>
            <a:r>
              <a:rPr lang="zh-CN" altLang="zh-CN" sz="2400" dirty="0">
                <a:solidFill>
                  <a:srgbClr val="1353A2"/>
                </a:solidFill>
                <a:latin typeface="微软雅黑" panose="020B0503020204020204" pitchFamily="34" charset="-122"/>
                <a:ea typeface="微软雅黑" panose="020B0503020204020204" pitchFamily="34" charset="-122"/>
              </a:rPr>
              <a:t>计算机——猫。</a:t>
            </a:r>
          </a:p>
          <a:p>
            <a:pPr marL="342900" lvl="0" indent="-342900">
              <a:lnSpc>
                <a:spcPct val="150000"/>
              </a:lnSpc>
              <a:spcAft>
                <a:spcPts val="0"/>
              </a:spcAft>
              <a:buFont typeface="Wingdings"/>
              <a:buChar char=""/>
            </a:pPr>
            <a:r>
              <a:rPr lang="zh-CN" altLang="zh-CN" sz="2400" dirty="0">
                <a:solidFill>
                  <a:srgbClr val="1353A2"/>
                </a:solidFill>
                <a:latin typeface="微软雅黑" panose="020B0503020204020204" pitchFamily="34" charset="-122"/>
                <a:ea typeface="微软雅黑" panose="020B0503020204020204" pitchFamily="34" charset="-122"/>
              </a:rPr>
              <a:t>调制解调器——路由器</a:t>
            </a:r>
            <a:r>
              <a:rPr lang="en-US" altLang="zh-CN" sz="2400" dirty="0">
                <a:solidFill>
                  <a:srgbClr val="1353A2"/>
                </a:solidFill>
                <a:latin typeface="微软雅黑" panose="020B0503020204020204" pitchFamily="34" charset="-122"/>
                <a:ea typeface="微软雅黑" panose="020B0503020204020204" pitchFamily="34" charset="-122"/>
              </a:rPr>
              <a:t>WAN</a:t>
            </a:r>
            <a:r>
              <a:rPr lang="zh-CN" altLang="zh-CN" sz="2400" dirty="0">
                <a:solidFill>
                  <a:srgbClr val="1353A2"/>
                </a:solidFill>
                <a:latin typeface="微软雅黑" panose="020B0503020204020204" pitchFamily="34" charset="-122"/>
                <a:ea typeface="微软雅黑" panose="020B0503020204020204" pitchFamily="34" charset="-122"/>
              </a:rPr>
              <a:t>口。</a:t>
            </a:r>
          </a:p>
          <a:p>
            <a:pPr marL="342900" lvl="0" indent="-342900">
              <a:lnSpc>
                <a:spcPct val="150000"/>
              </a:lnSpc>
              <a:spcAft>
                <a:spcPts val="0"/>
              </a:spcAft>
              <a:buFont typeface="Wingdings"/>
              <a:buChar char=""/>
            </a:pPr>
            <a:r>
              <a:rPr lang="zh-CN" altLang="zh-CN" sz="2400" dirty="0">
                <a:solidFill>
                  <a:srgbClr val="1353A2"/>
                </a:solidFill>
                <a:latin typeface="微软雅黑" panose="020B0503020204020204" pitchFamily="34" charset="-122"/>
                <a:ea typeface="微软雅黑" panose="020B0503020204020204" pitchFamily="34" charset="-122"/>
              </a:rPr>
              <a:t>计算机——路由器</a:t>
            </a:r>
            <a:r>
              <a:rPr lang="en-US" altLang="zh-CN" sz="2400" dirty="0">
                <a:solidFill>
                  <a:srgbClr val="1353A2"/>
                </a:solidFill>
                <a:latin typeface="微软雅黑" panose="020B0503020204020204" pitchFamily="34" charset="-122"/>
                <a:ea typeface="微软雅黑" panose="020B0503020204020204" pitchFamily="34" charset="-122"/>
              </a:rPr>
              <a:t>LAN</a:t>
            </a:r>
            <a:r>
              <a:rPr lang="zh-CN" altLang="zh-CN" sz="2400" dirty="0">
                <a:solidFill>
                  <a:srgbClr val="1353A2"/>
                </a:solidFill>
                <a:latin typeface="微软雅黑" panose="020B0503020204020204" pitchFamily="34" charset="-122"/>
                <a:ea typeface="微软雅黑" panose="020B0503020204020204" pitchFamily="34" charset="-122"/>
              </a:rPr>
              <a:t>口。</a:t>
            </a:r>
          </a:p>
          <a:p>
            <a:pPr marL="342900" indent="-342900">
              <a:lnSpc>
                <a:spcPct val="150000"/>
              </a:lnSpc>
              <a:buFont typeface="Wingdings"/>
              <a:buChar char=""/>
            </a:pPr>
            <a:r>
              <a:rPr lang="zh-CN" altLang="zh-CN" sz="2400" dirty="0">
                <a:solidFill>
                  <a:srgbClr val="1353A2"/>
                </a:solidFill>
                <a:latin typeface="微软雅黑" panose="020B0503020204020204" pitchFamily="34" charset="-122"/>
                <a:ea typeface="微软雅黑" panose="020B0503020204020204" pitchFamily="34" charset="-122"/>
              </a:rPr>
              <a:t>计算机——集线器</a:t>
            </a:r>
            <a:r>
              <a:rPr lang="en-US" altLang="zh-CN" sz="2400" dirty="0">
                <a:solidFill>
                  <a:srgbClr val="1353A2"/>
                </a:solidFill>
                <a:latin typeface="微软雅黑" panose="020B0503020204020204" pitchFamily="34" charset="-122"/>
                <a:ea typeface="微软雅黑" panose="020B0503020204020204" pitchFamily="34" charset="-122"/>
              </a:rPr>
              <a:t>/</a:t>
            </a:r>
            <a:r>
              <a:rPr lang="zh-CN" altLang="zh-CN" sz="2400" dirty="0">
                <a:solidFill>
                  <a:srgbClr val="1353A2"/>
                </a:solidFill>
                <a:latin typeface="微软雅黑" panose="020B0503020204020204" pitchFamily="34" charset="-122"/>
                <a:ea typeface="微软雅黑" panose="020B0503020204020204" pitchFamily="34" charset="-122"/>
              </a:rPr>
              <a:t>交换机。</a:t>
            </a:r>
            <a:endParaRPr lang="en-US" altLang="zh-CN" sz="2400" dirty="0">
              <a:solidFill>
                <a:srgbClr val="1353A2"/>
              </a:solidFill>
              <a:latin typeface="微软雅黑" panose="020B0503020204020204" pitchFamily="34" charset="-122"/>
              <a:ea typeface="微软雅黑" panose="020B0503020204020204" pitchFamily="34" charset="-122"/>
            </a:endParaRP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——RJ-45</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983083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zh-CN" sz="2400" dirty="0">
                <a:solidFill>
                  <a:srgbClr val="FF0000"/>
                </a:solidFill>
                <a:latin typeface="微软雅黑" panose="020B0503020204020204" pitchFamily="34" charset="-122"/>
                <a:ea typeface="微软雅黑" panose="020B0503020204020204" pitchFamily="34" charset="-122"/>
              </a:rPr>
              <a:t>使用</a:t>
            </a:r>
            <a:r>
              <a:rPr lang="en-US" altLang="zh-CN" sz="2400" dirty="0">
                <a:solidFill>
                  <a:srgbClr val="FF0000"/>
                </a:solidFill>
                <a:latin typeface="微软雅黑" panose="020B0503020204020204" pitchFamily="34" charset="-122"/>
                <a:ea typeface="微软雅黑" panose="020B0503020204020204" pitchFamily="34" charset="-122"/>
              </a:rPr>
              <a:t>RJ-45</a:t>
            </a:r>
            <a:r>
              <a:rPr lang="zh-CN" altLang="zh-CN" sz="2400" dirty="0">
                <a:solidFill>
                  <a:srgbClr val="FF0000"/>
                </a:solidFill>
                <a:latin typeface="微软雅黑" panose="020B0503020204020204" pitchFamily="34" charset="-122"/>
                <a:ea typeface="微软雅黑" panose="020B0503020204020204" pitchFamily="34" charset="-122"/>
              </a:rPr>
              <a:t>连接头的双绞线分为直通线、交叉线和全反线</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indent="269875">
              <a:lnSpc>
                <a:spcPct val="150000"/>
              </a:lnSpc>
              <a:spcAft>
                <a:spcPts val="0"/>
              </a:spcAft>
            </a:pPr>
            <a:r>
              <a:rPr lang="zh-CN" altLang="en-US" sz="2400" dirty="0" smtClean="0">
                <a:solidFill>
                  <a:srgbClr val="FF0000"/>
                </a:solidFill>
                <a:latin typeface="微软雅黑" panose="020B0503020204020204" pitchFamily="34" charset="-122"/>
                <a:ea typeface="微软雅黑" panose="020B0503020204020204" pitchFamily="34" charset="-122"/>
              </a:rPr>
              <a:t>交</a:t>
            </a:r>
            <a:r>
              <a:rPr lang="zh-CN" altLang="en-US" sz="2400" dirty="0">
                <a:solidFill>
                  <a:srgbClr val="FF0000"/>
                </a:solidFill>
                <a:latin typeface="微软雅黑" panose="020B0503020204020204" pitchFamily="34" charset="-122"/>
                <a:ea typeface="微软雅黑" panose="020B0503020204020204" pitchFamily="34" charset="-122"/>
              </a:rPr>
              <a:t>叉线</a:t>
            </a:r>
            <a:r>
              <a:rPr lang="zh-CN" altLang="en-US" sz="2400" dirty="0">
                <a:solidFill>
                  <a:srgbClr val="1353A2"/>
                </a:solidFill>
                <a:latin typeface="微软雅黑" panose="020B0503020204020204" pitchFamily="34" charset="-122"/>
                <a:ea typeface="微软雅黑" panose="020B0503020204020204" pitchFamily="34" charset="-122"/>
              </a:rPr>
              <a:t>一端为</a:t>
            </a:r>
            <a:r>
              <a:rPr lang="en-US" altLang="zh-CN" sz="2400" dirty="0">
                <a:solidFill>
                  <a:srgbClr val="1353A2"/>
                </a:solidFill>
                <a:latin typeface="微软雅黑" panose="020B0503020204020204" pitchFamily="34" charset="-122"/>
                <a:ea typeface="微软雅黑" panose="020B0503020204020204" pitchFamily="34" charset="-122"/>
              </a:rPr>
              <a:t>T568A</a:t>
            </a:r>
            <a:r>
              <a:rPr lang="zh-CN" altLang="en-US" sz="2400" dirty="0">
                <a:solidFill>
                  <a:srgbClr val="1353A2"/>
                </a:solidFill>
                <a:latin typeface="微软雅黑" panose="020B0503020204020204" pitchFamily="34" charset="-122"/>
                <a:ea typeface="微软雅黑" panose="020B0503020204020204" pitchFamily="34" charset="-122"/>
              </a:rPr>
              <a:t>结构，一端为</a:t>
            </a:r>
            <a:r>
              <a:rPr lang="en-US" altLang="zh-CN" sz="2400" dirty="0">
                <a:solidFill>
                  <a:srgbClr val="1353A2"/>
                </a:solidFill>
                <a:latin typeface="微软雅黑" panose="020B0503020204020204" pitchFamily="34" charset="-122"/>
                <a:ea typeface="微软雅黑" panose="020B0503020204020204" pitchFamily="34" charset="-122"/>
              </a:rPr>
              <a:t>T568B</a:t>
            </a:r>
            <a:r>
              <a:rPr lang="zh-CN" altLang="en-US" sz="2400" dirty="0">
                <a:solidFill>
                  <a:srgbClr val="1353A2"/>
                </a:solidFill>
                <a:latin typeface="微软雅黑" panose="020B0503020204020204" pitchFamily="34" charset="-122"/>
                <a:ea typeface="微软雅黑" panose="020B0503020204020204" pitchFamily="34" charset="-122"/>
              </a:rPr>
              <a:t>结构，用于对等网络连接，常见的情况有：</a:t>
            </a:r>
          </a:p>
          <a:p>
            <a:pPr marL="342900" indent="-342900">
              <a:lnSpc>
                <a:spcPct val="150000"/>
              </a:lnSpc>
              <a:spcAft>
                <a:spcPts val="0"/>
              </a:spcAft>
              <a:buFont typeface="Wingdings" panose="05000000000000000000" pitchFamily="2" charset="2"/>
              <a:buChar char="l"/>
            </a:pPr>
            <a:r>
              <a:rPr lang="zh-CN" altLang="en-US" sz="2400" dirty="0" smtClean="0">
                <a:solidFill>
                  <a:srgbClr val="1353A2"/>
                </a:solidFill>
                <a:latin typeface="微软雅黑" panose="020B0503020204020204" pitchFamily="34" charset="-122"/>
                <a:ea typeface="微软雅黑" panose="020B0503020204020204" pitchFamily="34" charset="-122"/>
              </a:rPr>
              <a:t>计</a:t>
            </a:r>
            <a:r>
              <a:rPr lang="zh-CN" altLang="en-US" sz="2400" dirty="0">
                <a:solidFill>
                  <a:srgbClr val="1353A2"/>
                </a:solidFill>
                <a:latin typeface="微软雅黑" panose="020B0503020204020204" pitchFamily="34" charset="-122"/>
                <a:ea typeface="微软雅黑" panose="020B0503020204020204" pitchFamily="34" charset="-122"/>
              </a:rPr>
              <a:t>算机</a:t>
            </a:r>
            <a:r>
              <a:rPr lang="en-US" altLang="zh-CN"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1353A2"/>
                </a:solidFill>
                <a:latin typeface="微软雅黑" panose="020B0503020204020204" pitchFamily="34" charset="-122"/>
                <a:ea typeface="微软雅黑" panose="020B0503020204020204" pitchFamily="34" charset="-122"/>
              </a:rPr>
              <a:t>计算机。</a:t>
            </a:r>
          </a:p>
          <a:p>
            <a:pPr marL="342900" indent="-342900">
              <a:lnSpc>
                <a:spcPct val="150000"/>
              </a:lnSpc>
              <a:spcAft>
                <a:spcPts val="0"/>
              </a:spcAft>
              <a:buFont typeface="Wingdings" panose="05000000000000000000" pitchFamily="2" charset="2"/>
              <a:buChar char="l"/>
            </a:pPr>
            <a:r>
              <a:rPr lang="zh-CN" altLang="en-US" sz="2400" dirty="0" smtClean="0">
                <a:solidFill>
                  <a:srgbClr val="1353A2"/>
                </a:solidFill>
                <a:latin typeface="微软雅黑" panose="020B0503020204020204" pitchFamily="34" charset="-122"/>
                <a:ea typeface="微软雅黑" panose="020B0503020204020204" pitchFamily="34" charset="-122"/>
              </a:rPr>
              <a:t>集</a:t>
            </a:r>
            <a:r>
              <a:rPr lang="zh-CN" altLang="en-US" sz="2400" dirty="0">
                <a:solidFill>
                  <a:srgbClr val="1353A2"/>
                </a:solidFill>
                <a:latin typeface="微软雅黑" panose="020B0503020204020204" pitchFamily="34" charset="-122"/>
                <a:ea typeface="微软雅黑" panose="020B0503020204020204" pitchFamily="34" charset="-122"/>
              </a:rPr>
              <a:t>线器</a:t>
            </a:r>
            <a:r>
              <a:rPr lang="en-US" altLang="zh-CN"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1353A2"/>
                </a:solidFill>
                <a:latin typeface="微软雅黑" panose="020B0503020204020204" pitchFamily="34" charset="-122"/>
                <a:ea typeface="微软雅黑" panose="020B0503020204020204" pitchFamily="34" charset="-122"/>
              </a:rPr>
              <a:t>集线器。</a:t>
            </a:r>
          </a:p>
          <a:p>
            <a:pPr marL="342900" indent="-342900">
              <a:lnSpc>
                <a:spcPct val="150000"/>
              </a:lnSpc>
              <a:spcAft>
                <a:spcPts val="0"/>
              </a:spcAft>
              <a:buFont typeface="Wingdings" panose="05000000000000000000" pitchFamily="2" charset="2"/>
              <a:buChar char="l"/>
            </a:pPr>
            <a:r>
              <a:rPr lang="zh-CN" altLang="en-US" sz="2400" dirty="0" smtClean="0">
                <a:solidFill>
                  <a:srgbClr val="1353A2"/>
                </a:solidFill>
                <a:latin typeface="微软雅黑" panose="020B0503020204020204" pitchFamily="34" charset="-122"/>
                <a:ea typeface="微软雅黑" panose="020B0503020204020204" pitchFamily="34" charset="-122"/>
              </a:rPr>
              <a:t>交</a:t>
            </a:r>
            <a:r>
              <a:rPr lang="zh-CN" altLang="en-US" sz="2400" dirty="0">
                <a:solidFill>
                  <a:srgbClr val="1353A2"/>
                </a:solidFill>
                <a:latin typeface="微软雅黑" panose="020B0503020204020204" pitchFamily="34" charset="-122"/>
                <a:ea typeface="微软雅黑" panose="020B0503020204020204" pitchFamily="34" charset="-122"/>
              </a:rPr>
              <a:t>换机</a:t>
            </a:r>
            <a:r>
              <a:rPr lang="en-US" altLang="zh-CN"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1353A2"/>
                </a:solidFill>
                <a:latin typeface="微软雅黑" panose="020B0503020204020204" pitchFamily="34" charset="-122"/>
                <a:ea typeface="微软雅黑" panose="020B0503020204020204" pitchFamily="34" charset="-122"/>
              </a:rPr>
              <a:t>交换机。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——RJ-45</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990314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zh-CN" sz="2400" dirty="0">
                <a:solidFill>
                  <a:srgbClr val="1353A2"/>
                </a:solidFill>
                <a:latin typeface="微软雅黑" panose="020B0503020204020204" pitchFamily="34" charset="-122"/>
                <a:ea typeface="微软雅黑" panose="020B0503020204020204" pitchFamily="34" charset="-122"/>
              </a:rPr>
              <a:t>使用</a:t>
            </a:r>
            <a:r>
              <a:rPr lang="en-US" altLang="zh-CN" sz="2400" dirty="0">
                <a:solidFill>
                  <a:srgbClr val="1353A2"/>
                </a:solidFill>
                <a:latin typeface="微软雅黑" panose="020B0503020204020204" pitchFamily="34" charset="-122"/>
                <a:ea typeface="微软雅黑" panose="020B0503020204020204" pitchFamily="34" charset="-122"/>
              </a:rPr>
              <a:t>RJ-45</a:t>
            </a:r>
            <a:r>
              <a:rPr lang="zh-CN" altLang="zh-CN" sz="2400" dirty="0">
                <a:solidFill>
                  <a:srgbClr val="1353A2"/>
                </a:solidFill>
                <a:latin typeface="微软雅黑" panose="020B0503020204020204" pitchFamily="34" charset="-122"/>
                <a:ea typeface="微软雅黑" panose="020B0503020204020204" pitchFamily="34" charset="-122"/>
              </a:rPr>
              <a:t>连接头的双绞线分为直通线、交叉线和全反线</a:t>
            </a:r>
            <a:r>
              <a:rPr lang="zh-CN" altLang="en-US" sz="2400" dirty="0">
                <a:solidFill>
                  <a:srgbClr val="1353A2"/>
                </a:solidFill>
                <a:latin typeface="微软雅黑" panose="020B0503020204020204" pitchFamily="34" charset="-122"/>
                <a:ea typeface="微软雅黑" panose="020B0503020204020204" pitchFamily="34" charset="-122"/>
              </a:rPr>
              <a:t>。</a:t>
            </a:r>
            <a:endParaRPr lang="en-US" altLang="zh-CN" sz="2400" dirty="0">
              <a:solidFill>
                <a:srgbClr val="1353A2"/>
              </a:solidFill>
              <a:latin typeface="微软雅黑" panose="020B0503020204020204" pitchFamily="34" charset="-122"/>
              <a:ea typeface="微软雅黑" panose="020B0503020204020204" pitchFamily="34" charset="-122"/>
            </a:endParaRPr>
          </a:p>
          <a:p>
            <a:pPr indent="269875">
              <a:lnSpc>
                <a:spcPct val="150000"/>
              </a:lnSpc>
              <a:spcAft>
                <a:spcPts val="0"/>
              </a:spcAft>
            </a:pPr>
            <a:r>
              <a:rPr lang="zh-CN" altLang="en-US" sz="2400" dirty="0" smtClean="0">
                <a:solidFill>
                  <a:srgbClr val="FF0000"/>
                </a:solidFill>
                <a:latin typeface="微软雅黑" panose="020B0503020204020204" pitchFamily="34" charset="-122"/>
                <a:ea typeface="微软雅黑" panose="020B0503020204020204" pitchFamily="34" charset="-122"/>
              </a:rPr>
              <a:t>全</a:t>
            </a:r>
            <a:r>
              <a:rPr lang="zh-CN" altLang="en-US" sz="2400" dirty="0">
                <a:solidFill>
                  <a:srgbClr val="FF0000"/>
                </a:solidFill>
                <a:latin typeface="微软雅黑" panose="020B0503020204020204" pitchFamily="34" charset="-122"/>
                <a:ea typeface="微软雅黑" panose="020B0503020204020204" pitchFamily="34" charset="-122"/>
              </a:rPr>
              <a:t>反线</a:t>
            </a:r>
            <a:r>
              <a:rPr lang="zh-CN" altLang="en-US" sz="2400" dirty="0">
                <a:solidFill>
                  <a:srgbClr val="1353A2"/>
                </a:solidFill>
                <a:latin typeface="微软雅黑" panose="020B0503020204020204" pitchFamily="34" charset="-122"/>
                <a:ea typeface="微软雅黑" panose="020B0503020204020204" pitchFamily="34" charset="-122"/>
              </a:rPr>
              <a:t>一端采用</a:t>
            </a:r>
            <a:r>
              <a:rPr lang="en-US" altLang="zh-CN" sz="2400" dirty="0">
                <a:solidFill>
                  <a:srgbClr val="1353A2"/>
                </a:solidFill>
                <a:latin typeface="微软雅黑" panose="020B0503020204020204" pitchFamily="34" charset="-122"/>
                <a:ea typeface="微软雅黑" panose="020B0503020204020204" pitchFamily="34" charset="-122"/>
              </a:rPr>
              <a:t>T568A</a:t>
            </a:r>
            <a:r>
              <a:rPr lang="zh-CN" altLang="en-US" sz="2400" dirty="0">
                <a:solidFill>
                  <a:srgbClr val="1353A2"/>
                </a:solidFill>
                <a:latin typeface="微软雅黑" panose="020B0503020204020204" pitchFamily="34" charset="-122"/>
                <a:ea typeface="微软雅黑" panose="020B0503020204020204" pitchFamily="34" charset="-122"/>
              </a:rPr>
              <a:t>或</a:t>
            </a:r>
            <a:r>
              <a:rPr lang="en-US" altLang="zh-CN" sz="2400" dirty="0">
                <a:solidFill>
                  <a:srgbClr val="1353A2"/>
                </a:solidFill>
                <a:latin typeface="微软雅黑" panose="020B0503020204020204" pitchFamily="34" charset="-122"/>
                <a:ea typeface="微软雅黑" panose="020B0503020204020204" pitchFamily="34" charset="-122"/>
              </a:rPr>
              <a:t>T568B</a:t>
            </a:r>
            <a:r>
              <a:rPr lang="zh-CN" altLang="en-US" sz="2400" dirty="0">
                <a:solidFill>
                  <a:srgbClr val="1353A2"/>
                </a:solidFill>
                <a:latin typeface="微软雅黑" panose="020B0503020204020204" pitchFamily="34" charset="-122"/>
                <a:ea typeface="微软雅黑" panose="020B0503020204020204" pitchFamily="34" charset="-122"/>
              </a:rPr>
              <a:t>结构，另一端与此端线序相反，即</a:t>
            </a:r>
            <a:r>
              <a:rPr lang="en-US" altLang="zh-CN" sz="2400" dirty="0">
                <a:solidFill>
                  <a:srgbClr val="1353A2"/>
                </a:solidFill>
                <a:latin typeface="微软雅黑" panose="020B0503020204020204" pitchFamily="34" charset="-122"/>
                <a:ea typeface="微软雅黑" panose="020B0503020204020204" pitchFamily="34" charset="-122"/>
              </a:rPr>
              <a:t>12345678-87654321</a:t>
            </a:r>
            <a:r>
              <a:rPr lang="zh-CN" altLang="en-US" sz="2400" dirty="0">
                <a:solidFill>
                  <a:srgbClr val="1353A2"/>
                </a:solidFill>
                <a:latin typeface="微软雅黑" panose="020B0503020204020204" pitchFamily="34" charset="-122"/>
                <a:ea typeface="微软雅黑" panose="020B0503020204020204" pitchFamily="34" charset="-122"/>
              </a:rPr>
              <a:t>，若一端为</a:t>
            </a:r>
            <a:r>
              <a:rPr lang="en-US" altLang="zh-CN" sz="2400" dirty="0">
                <a:solidFill>
                  <a:srgbClr val="1353A2"/>
                </a:solidFill>
                <a:latin typeface="微软雅黑" panose="020B0503020204020204" pitchFamily="34" charset="-122"/>
                <a:ea typeface="微软雅黑" panose="020B0503020204020204" pitchFamily="34" charset="-122"/>
              </a:rPr>
              <a:t>T568B</a:t>
            </a:r>
            <a:r>
              <a:rPr lang="zh-CN" altLang="en-US" sz="2400" dirty="0">
                <a:solidFill>
                  <a:srgbClr val="1353A2"/>
                </a:solidFill>
                <a:latin typeface="微软雅黑" panose="020B0503020204020204" pitchFamily="34" charset="-122"/>
                <a:ea typeface="微软雅黑" panose="020B0503020204020204" pitchFamily="34" charset="-122"/>
              </a:rPr>
              <a:t>结构，则另一端的线序为：棕、白棕、绿、白蓝、蓝、白绿、橙、白橙。</a:t>
            </a:r>
            <a:r>
              <a:rPr lang="zh-CN" altLang="en-US" sz="2400" dirty="0">
                <a:solidFill>
                  <a:srgbClr val="FF0000"/>
                </a:solidFill>
                <a:latin typeface="微软雅黑" panose="020B0503020204020204" pitchFamily="34" charset="-122"/>
                <a:ea typeface="微软雅黑" panose="020B0503020204020204" pitchFamily="34" charset="-122"/>
              </a:rPr>
              <a:t>全反线一般用于连接电脑和交换机、路由器的</a:t>
            </a:r>
            <a:r>
              <a:rPr lang="en-US" altLang="zh-CN" sz="2400" dirty="0">
                <a:solidFill>
                  <a:srgbClr val="FF0000"/>
                </a:solidFill>
                <a:latin typeface="微软雅黑" panose="020B0503020204020204" pitchFamily="34" charset="-122"/>
                <a:ea typeface="微软雅黑" panose="020B0503020204020204" pitchFamily="34" charset="-122"/>
              </a:rPr>
              <a:t>Console</a:t>
            </a:r>
            <a:r>
              <a:rPr lang="zh-CN" altLang="en-US" sz="2400" dirty="0">
                <a:solidFill>
                  <a:srgbClr val="FF0000"/>
                </a:solidFill>
                <a:latin typeface="微软雅黑" panose="020B0503020204020204" pitchFamily="34" charset="-122"/>
                <a:ea typeface="微软雅黑" panose="020B0503020204020204" pitchFamily="34" charset="-122"/>
              </a:rPr>
              <a:t>口，这种连接允许计算机用</a:t>
            </a:r>
            <a:r>
              <a:rPr lang="zh-CN" altLang="en-US" sz="2400" dirty="0" smtClean="0">
                <a:solidFill>
                  <a:srgbClr val="FF0000"/>
                </a:solidFill>
                <a:latin typeface="微软雅黑" panose="020B0503020204020204" pitchFamily="34" charset="-122"/>
                <a:ea typeface="微软雅黑" panose="020B0503020204020204" pitchFamily="34" charset="-122"/>
              </a:rPr>
              <a:t>户登录路</a:t>
            </a:r>
            <a:r>
              <a:rPr lang="zh-CN" altLang="en-US" sz="2400" dirty="0">
                <a:solidFill>
                  <a:srgbClr val="FF0000"/>
                </a:solidFill>
                <a:latin typeface="微软雅黑" panose="020B0503020204020204" pitchFamily="34" charset="-122"/>
                <a:ea typeface="微软雅黑" panose="020B0503020204020204" pitchFamily="34" charset="-122"/>
              </a:rPr>
              <a:t>由器或交换机来输入命令</a:t>
            </a:r>
            <a:r>
              <a:rPr lang="zh-CN" altLang="en-US" sz="2400" dirty="0">
                <a:solidFill>
                  <a:srgbClr val="1353A2"/>
                </a:solidFill>
                <a:latin typeface="微软雅黑" panose="020B0503020204020204" pitchFamily="34" charset="-122"/>
                <a:ea typeface="微软雅黑" panose="020B0503020204020204" pitchFamily="34" charset="-122"/>
              </a:rPr>
              <a:t>。</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——RJ-45</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711105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为了适配不同的设备，光纤接口使用了多种连接头，如</a:t>
            </a:r>
            <a:r>
              <a:rPr lang="en-US" altLang="zh-CN" sz="2400" dirty="0">
                <a:solidFill>
                  <a:srgbClr val="1353A2"/>
                </a:solidFill>
                <a:latin typeface="微软雅黑" panose="020B0503020204020204" pitchFamily="34" charset="-122"/>
                <a:ea typeface="微软雅黑" panose="020B0503020204020204" pitchFamily="34" charset="-122"/>
              </a:rPr>
              <a:t>SC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FC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ST</a:t>
            </a:r>
            <a:r>
              <a:rPr lang="zh-CN" altLang="en-US" sz="2400" dirty="0">
                <a:solidFill>
                  <a:srgbClr val="1353A2"/>
                </a:solidFill>
                <a:latin typeface="微软雅黑" panose="020B0503020204020204" pitchFamily="34" charset="-122"/>
                <a:ea typeface="微软雅黑" panose="020B0503020204020204" pitchFamily="34" charset="-122"/>
              </a:rPr>
              <a:t>以及</a:t>
            </a:r>
            <a:r>
              <a:rPr lang="en-US" altLang="zh-CN" sz="2400" dirty="0">
                <a:solidFill>
                  <a:srgbClr val="1353A2"/>
                </a:solidFill>
                <a:latin typeface="微软雅黑" panose="020B0503020204020204" pitchFamily="34" charset="-122"/>
                <a:ea typeface="微软雅黑" panose="020B0503020204020204" pitchFamily="34" charset="-122"/>
              </a:rPr>
              <a:t>LC</a:t>
            </a:r>
            <a:r>
              <a:rPr lang="zh-CN" altLang="en-US" sz="2400" dirty="0">
                <a:solidFill>
                  <a:srgbClr val="1353A2"/>
                </a:solidFill>
                <a:latin typeface="微软雅黑" panose="020B0503020204020204" pitchFamily="34" charset="-122"/>
                <a:ea typeface="微软雅黑" panose="020B0503020204020204" pitchFamily="34" charset="-122"/>
              </a:rPr>
              <a:t>连接器，如</a:t>
            </a:r>
            <a:r>
              <a:rPr lang="zh-CN" altLang="en-US" sz="2400" dirty="0" smtClean="0">
                <a:solidFill>
                  <a:srgbClr val="1353A2"/>
                </a:solidFill>
                <a:latin typeface="微软雅黑" panose="020B0503020204020204" pitchFamily="34" charset="-122"/>
                <a:ea typeface="微软雅黑" panose="020B0503020204020204" pitchFamily="34" charset="-122"/>
              </a:rPr>
              <a:t>图所</a:t>
            </a:r>
            <a:r>
              <a:rPr lang="zh-CN" altLang="en-US" sz="2400" dirty="0">
                <a:solidFill>
                  <a:srgbClr val="1353A2"/>
                </a:solidFill>
                <a:latin typeface="微软雅黑" panose="020B0503020204020204" pitchFamily="34" charset="-122"/>
                <a:ea typeface="微软雅黑" panose="020B0503020204020204" pitchFamily="34" charset="-122"/>
              </a:rPr>
              <a:t>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a:t>
              </a:r>
              <a:r>
                <a:rPr lang="zh-CN" altLang="en-US" sz="3200" b="1" dirty="0" smtClean="0">
                  <a:solidFill>
                    <a:schemeClr val="bg1"/>
                  </a:solidFill>
                </a:rPr>
                <a:t>光纤接口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175303" y="3561231"/>
            <a:ext cx="6085579" cy="1560618"/>
          </a:xfrm>
          <a:prstGeom prst="rect">
            <a:avLst/>
          </a:prstGeom>
        </p:spPr>
      </p:pic>
      <p:sp>
        <p:nvSpPr>
          <p:cNvPr id="3" name="矩形 2"/>
          <p:cNvSpPr/>
          <p:nvPr/>
        </p:nvSpPr>
        <p:spPr>
          <a:xfrm>
            <a:off x="840784" y="3464377"/>
            <a:ext cx="3480695" cy="24006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SC</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连接</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矩形</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外</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壳</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插</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拔销闩</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式</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连</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接</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GBIC</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光模</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块</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常</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用于路由器交换</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机</a:t>
            </a:r>
            <a:endParaRPr lang="zh-CN"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432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7155" y="2371286"/>
            <a:ext cx="693941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信道</a:t>
            </a:r>
            <a:r>
              <a:rPr lang="zh-CN" altLang="en-US" sz="2400" dirty="0">
                <a:solidFill>
                  <a:schemeClr val="bg1">
                    <a:lumMod val="50000"/>
                  </a:schemeClr>
                </a:solidFill>
                <a:latin typeface="微软雅黑" pitchFamily="34" charset="-122"/>
                <a:ea typeface="微软雅黑" pitchFamily="34" charset="-122"/>
              </a:rPr>
              <a:t>指信息传输的通道，人们常以信道使用的传输媒介、传输的信号类型等，将信道划分为不同的类别。</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3.1.3 </a:t>
            </a:r>
            <a:r>
              <a:rPr lang="zh-CN" altLang="en-US" sz="3200" dirty="0" smtClean="0">
                <a:solidFill>
                  <a:srgbClr val="1353A2"/>
                </a:solidFill>
                <a:latin typeface="微软雅黑" pitchFamily="34" charset="-122"/>
                <a:ea typeface="微软雅黑" pitchFamily="34" charset="-122"/>
              </a:rPr>
              <a:t>信道的分类</a:t>
            </a:r>
            <a:endParaRPr lang="zh-CN" altLang="en-US" sz="3200" kern="1200" dirty="0">
              <a:solidFill>
                <a:srgbClr val="1353A2"/>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8" y="1849742"/>
            <a:ext cx="3880284" cy="2797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249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为了适配不同的设备，光纤接口使用了多种连接头，如</a:t>
            </a:r>
            <a:r>
              <a:rPr lang="en-US" altLang="zh-CN" sz="2400" dirty="0">
                <a:solidFill>
                  <a:srgbClr val="1353A2"/>
                </a:solidFill>
                <a:latin typeface="微软雅黑" panose="020B0503020204020204" pitchFamily="34" charset="-122"/>
                <a:ea typeface="微软雅黑" panose="020B0503020204020204" pitchFamily="34" charset="-122"/>
              </a:rPr>
              <a:t>SC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FC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ST</a:t>
            </a:r>
            <a:r>
              <a:rPr lang="zh-CN" altLang="en-US" sz="2400" dirty="0">
                <a:solidFill>
                  <a:srgbClr val="1353A2"/>
                </a:solidFill>
                <a:latin typeface="微软雅黑" panose="020B0503020204020204" pitchFamily="34" charset="-122"/>
                <a:ea typeface="微软雅黑" panose="020B0503020204020204" pitchFamily="34" charset="-122"/>
              </a:rPr>
              <a:t>以及</a:t>
            </a:r>
            <a:r>
              <a:rPr lang="en-US" altLang="zh-CN" sz="2400" dirty="0">
                <a:solidFill>
                  <a:srgbClr val="1353A2"/>
                </a:solidFill>
                <a:latin typeface="微软雅黑" panose="020B0503020204020204" pitchFamily="34" charset="-122"/>
                <a:ea typeface="微软雅黑" panose="020B0503020204020204" pitchFamily="34" charset="-122"/>
              </a:rPr>
              <a:t>LC</a:t>
            </a:r>
            <a:r>
              <a:rPr lang="zh-CN" altLang="en-US" sz="2400" dirty="0">
                <a:solidFill>
                  <a:srgbClr val="1353A2"/>
                </a:solidFill>
                <a:latin typeface="微软雅黑" panose="020B0503020204020204" pitchFamily="34" charset="-122"/>
                <a:ea typeface="微软雅黑" panose="020B0503020204020204" pitchFamily="34" charset="-122"/>
              </a:rPr>
              <a:t>连接器，如</a:t>
            </a:r>
            <a:r>
              <a:rPr lang="zh-CN" altLang="en-US" sz="2400" dirty="0" smtClean="0">
                <a:solidFill>
                  <a:srgbClr val="1353A2"/>
                </a:solidFill>
                <a:latin typeface="微软雅黑" panose="020B0503020204020204" pitchFamily="34" charset="-122"/>
                <a:ea typeface="微软雅黑" panose="020B0503020204020204" pitchFamily="34" charset="-122"/>
              </a:rPr>
              <a:t>图所</a:t>
            </a:r>
            <a:r>
              <a:rPr lang="zh-CN" altLang="en-US" sz="2400" dirty="0">
                <a:solidFill>
                  <a:srgbClr val="1353A2"/>
                </a:solidFill>
                <a:latin typeface="微软雅黑" panose="020B0503020204020204" pitchFamily="34" charset="-122"/>
                <a:ea typeface="微软雅黑" panose="020B0503020204020204" pitchFamily="34" charset="-122"/>
              </a:rPr>
              <a:t>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a:t>
              </a:r>
              <a:r>
                <a:rPr lang="zh-CN" altLang="en-US" sz="3200" b="1" dirty="0" smtClean="0">
                  <a:solidFill>
                    <a:schemeClr val="bg1"/>
                  </a:solidFill>
                </a:rPr>
                <a:t>光纤接口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175303" y="3561231"/>
            <a:ext cx="6085579" cy="1560618"/>
          </a:xfrm>
          <a:prstGeom prst="rect">
            <a:avLst/>
          </a:prstGeom>
        </p:spPr>
      </p:pic>
      <p:sp>
        <p:nvSpPr>
          <p:cNvPr id="10" name="矩形 9"/>
          <p:cNvSpPr/>
          <p:nvPr/>
        </p:nvSpPr>
        <p:spPr>
          <a:xfrm>
            <a:off x="840784" y="3464377"/>
            <a:ext cx="3480695" cy="24006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FC</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连</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接</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金属套</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螺丝扣</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连</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接光端机</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常用</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ODF</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配线架</a:t>
            </a:r>
            <a:endParaRPr lang="zh-CN"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5837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down)">
                                      <p:cBhvr>
                                        <p:cTn id="11" dur="500"/>
                                        <p:tgtEl>
                                          <p:spTgt spid="10">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down)">
                                      <p:cBhvr>
                                        <p:cTn id="19" dur="500"/>
                                        <p:tgtEl>
                                          <p:spTgt spid="10">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down)">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为了适配不同的设备，光纤接口使用了多种连接头，如</a:t>
            </a:r>
            <a:r>
              <a:rPr lang="en-US" altLang="zh-CN" sz="2400" dirty="0">
                <a:solidFill>
                  <a:srgbClr val="1353A2"/>
                </a:solidFill>
                <a:latin typeface="微软雅黑" panose="020B0503020204020204" pitchFamily="34" charset="-122"/>
                <a:ea typeface="微软雅黑" panose="020B0503020204020204" pitchFamily="34" charset="-122"/>
              </a:rPr>
              <a:t>SC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FC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ST</a:t>
            </a:r>
            <a:r>
              <a:rPr lang="zh-CN" altLang="en-US" sz="2400" dirty="0">
                <a:solidFill>
                  <a:srgbClr val="1353A2"/>
                </a:solidFill>
                <a:latin typeface="微软雅黑" panose="020B0503020204020204" pitchFamily="34" charset="-122"/>
                <a:ea typeface="微软雅黑" panose="020B0503020204020204" pitchFamily="34" charset="-122"/>
              </a:rPr>
              <a:t>以及</a:t>
            </a:r>
            <a:r>
              <a:rPr lang="en-US" altLang="zh-CN" sz="2400" dirty="0">
                <a:solidFill>
                  <a:srgbClr val="1353A2"/>
                </a:solidFill>
                <a:latin typeface="微软雅黑" panose="020B0503020204020204" pitchFamily="34" charset="-122"/>
                <a:ea typeface="微软雅黑" panose="020B0503020204020204" pitchFamily="34" charset="-122"/>
              </a:rPr>
              <a:t>LC</a:t>
            </a:r>
            <a:r>
              <a:rPr lang="zh-CN" altLang="en-US" sz="2400" dirty="0">
                <a:solidFill>
                  <a:srgbClr val="1353A2"/>
                </a:solidFill>
                <a:latin typeface="微软雅黑" panose="020B0503020204020204" pitchFamily="34" charset="-122"/>
                <a:ea typeface="微软雅黑" panose="020B0503020204020204" pitchFamily="34" charset="-122"/>
              </a:rPr>
              <a:t>连接器，如</a:t>
            </a:r>
            <a:r>
              <a:rPr lang="zh-CN" altLang="en-US" sz="2400" dirty="0" smtClean="0">
                <a:solidFill>
                  <a:srgbClr val="1353A2"/>
                </a:solidFill>
                <a:latin typeface="微软雅黑" panose="020B0503020204020204" pitchFamily="34" charset="-122"/>
                <a:ea typeface="微软雅黑" panose="020B0503020204020204" pitchFamily="34" charset="-122"/>
              </a:rPr>
              <a:t>图所</a:t>
            </a:r>
            <a:r>
              <a:rPr lang="zh-CN" altLang="en-US" sz="2400" dirty="0">
                <a:solidFill>
                  <a:srgbClr val="1353A2"/>
                </a:solidFill>
                <a:latin typeface="微软雅黑" panose="020B0503020204020204" pitchFamily="34" charset="-122"/>
                <a:ea typeface="微软雅黑" panose="020B0503020204020204" pitchFamily="34" charset="-122"/>
              </a:rPr>
              <a:t>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a:t>
              </a:r>
              <a:r>
                <a:rPr lang="zh-CN" altLang="en-US" sz="3200" b="1" dirty="0" smtClean="0">
                  <a:solidFill>
                    <a:schemeClr val="bg1"/>
                  </a:solidFill>
                </a:rPr>
                <a:t>光纤接口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175303" y="3561231"/>
            <a:ext cx="6085579" cy="1560618"/>
          </a:xfrm>
          <a:prstGeom prst="rect">
            <a:avLst/>
          </a:prstGeom>
        </p:spPr>
      </p:pic>
      <p:sp>
        <p:nvSpPr>
          <p:cNvPr id="10" name="矩形 9"/>
          <p:cNvSpPr/>
          <p:nvPr/>
        </p:nvSpPr>
        <p:spPr>
          <a:xfrm>
            <a:off x="840784" y="3464377"/>
            <a:ext cx="3480695" cy="193899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ST</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连</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接</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圆形外壳</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螺</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丝扣</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常用</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于光纤配线架</a:t>
            </a:r>
            <a:endParaRPr lang="zh-CN"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562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down)">
                                      <p:cBhvr>
                                        <p:cTn id="11" dur="500"/>
                                        <p:tgtEl>
                                          <p:spTgt spid="10">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down)">
                                      <p:cBhvr>
                                        <p:cTn id="19"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为了适配不同的设备，光纤接口使用了多种连接头，如</a:t>
            </a:r>
            <a:r>
              <a:rPr lang="en-US" altLang="zh-CN" sz="2400" dirty="0">
                <a:solidFill>
                  <a:srgbClr val="1353A2"/>
                </a:solidFill>
                <a:latin typeface="微软雅黑" panose="020B0503020204020204" pitchFamily="34" charset="-122"/>
                <a:ea typeface="微软雅黑" panose="020B0503020204020204" pitchFamily="34" charset="-122"/>
              </a:rPr>
              <a:t>SC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FC</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ST</a:t>
            </a:r>
            <a:r>
              <a:rPr lang="zh-CN" altLang="en-US" sz="2400" dirty="0">
                <a:solidFill>
                  <a:srgbClr val="1353A2"/>
                </a:solidFill>
                <a:latin typeface="微软雅黑" panose="020B0503020204020204" pitchFamily="34" charset="-122"/>
                <a:ea typeface="微软雅黑" panose="020B0503020204020204" pitchFamily="34" charset="-122"/>
              </a:rPr>
              <a:t>以及</a:t>
            </a:r>
            <a:r>
              <a:rPr lang="en-US" altLang="zh-CN" sz="2400" dirty="0">
                <a:solidFill>
                  <a:srgbClr val="1353A2"/>
                </a:solidFill>
                <a:latin typeface="微软雅黑" panose="020B0503020204020204" pitchFamily="34" charset="-122"/>
                <a:ea typeface="微软雅黑" panose="020B0503020204020204" pitchFamily="34" charset="-122"/>
              </a:rPr>
              <a:t>LC</a:t>
            </a:r>
            <a:r>
              <a:rPr lang="zh-CN" altLang="en-US" sz="2400" dirty="0">
                <a:solidFill>
                  <a:srgbClr val="1353A2"/>
                </a:solidFill>
                <a:latin typeface="微软雅黑" panose="020B0503020204020204" pitchFamily="34" charset="-122"/>
                <a:ea typeface="微软雅黑" panose="020B0503020204020204" pitchFamily="34" charset="-122"/>
              </a:rPr>
              <a:t>连接器，如</a:t>
            </a:r>
            <a:r>
              <a:rPr lang="zh-CN" altLang="en-US" sz="2400" dirty="0" smtClean="0">
                <a:solidFill>
                  <a:srgbClr val="1353A2"/>
                </a:solidFill>
                <a:latin typeface="微软雅黑" panose="020B0503020204020204" pitchFamily="34" charset="-122"/>
                <a:ea typeface="微软雅黑" panose="020B0503020204020204" pitchFamily="34" charset="-122"/>
              </a:rPr>
              <a:t>图所</a:t>
            </a:r>
            <a:r>
              <a:rPr lang="zh-CN" altLang="en-US" sz="2400" dirty="0">
                <a:solidFill>
                  <a:srgbClr val="1353A2"/>
                </a:solidFill>
                <a:latin typeface="微软雅黑" panose="020B0503020204020204" pitchFamily="34" charset="-122"/>
                <a:ea typeface="微软雅黑" panose="020B0503020204020204" pitchFamily="34" charset="-122"/>
              </a:rPr>
              <a:t>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、以太网接口</a:t>
              </a:r>
              <a:r>
                <a:rPr lang="en-US" altLang="zh-CN" sz="3200" b="1" dirty="0" smtClean="0">
                  <a:solidFill>
                    <a:schemeClr val="bg1"/>
                  </a:solidFill>
                </a:rPr>
                <a:t>——</a:t>
              </a:r>
              <a:r>
                <a:rPr lang="zh-CN" altLang="en-US" sz="3200" b="1" dirty="0" smtClean="0">
                  <a:solidFill>
                    <a:schemeClr val="bg1"/>
                  </a:solidFill>
                </a:rPr>
                <a:t>光纤接口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3175303" y="3561231"/>
            <a:ext cx="6085579" cy="1560618"/>
          </a:xfrm>
          <a:prstGeom prst="rect">
            <a:avLst/>
          </a:prstGeom>
        </p:spPr>
      </p:pic>
      <p:sp>
        <p:nvSpPr>
          <p:cNvPr id="10" name="矩形 9"/>
          <p:cNvSpPr/>
          <p:nvPr/>
        </p:nvSpPr>
        <p:spPr>
          <a:xfrm>
            <a:off x="840784" y="3464377"/>
            <a:ext cx="3480695" cy="24006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LC</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连</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接</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圆形外壳</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模块</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化插孔闩锁</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体</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积较小</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常用</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于</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路由器</a:t>
            </a:r>
            <a:endParaRPr lang="zh-CN"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071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down)">
                                      <p:cBhvr>
                                        <p:cTn id="11" dur="500"/>
                                        <p:tgtEl>
                                          <p:spTgt spid="10">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down)">
                                      <p:cBhvr>
                                        <p:cTn id="19" dur="500"/>
                                        <p:tgtEl>
                                          <p:spTgt spid="10">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down)">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en-US" altLang="zh-CN" sz="2400" dirty="0">
                <a:solidFill>
                  <a:srgbClr val="1353A2"/>
                </a:solidFill>
                <a:latin typeface="微软雅黑" panose="020B0503020204020204" pitchFamily="34" charset="-122"/>
                <a:ea typeface="微软雅黑" panose="020B0503020204020204" pitchFamily="34" charset="-122"/>
              </a:rPr>
              <a:t>USB</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Universal Serial Bus</a:t>
            </a:r>
            <a:r>
              <a:rPr lang="zh-CN" altLang="en-US" sz="2400" dirty="0">
                <a:solidFill>
                  <a:srgbClr val="1353A2"/>
                </a:solidFill>
                <a:latin typeface="微软雅黑" panose="020B0503020204020204" pitchFamily="34" charset="-122"/>
                <a:ea typeface="微软雅黑" panose="020B0503020204020204" pitchFamily="34" charset="-122"/>
              </a:rPr>
              <a:t>，通用串行总线）接口是最常用的接口，被广泛应用于个人电脑、移动设备、数字电视、游戏机等设备中</a:t>
            </a:r>
            <a:r>
              <a:rPr lang="zh-CN" altLang="en-US" sz="2400" dirty="0" smtClean="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USB</a:t>
            </a:r>
            <a:r>
              <a:rPr lang="zh-CN" altLang="en-US" sz="2400" dirty="0">
                <a:solidFill>
                  <a:srgbClr val="1353A2"/>
                </a:solidFill>
                <a:latin typeface="微软雅黑" panose="020B0503020204020204" pitchFamily="34" charset="-122"/>
                <a:ea typeface="微软雅黑" panose="020B0503020204020204" pitchFamily="34" charset="-122"/>
              </a:rPr>
              <a:t>接口包含两根电源线和两根信号线，</a:t>
            </a:r>
            <a:r>
              <a:rPr lang="zh-CN" altLang="en-US" sz="2400" dirty="0">
                <a:solidFill>
                  <a:srgbClr val="FF0000"/>
                </a:solidFill>
                <a:latin typeface="微软雅黑" panose="020B0503020204020204" pitchFamily="34" charset="-122"/>
                <a:ea typeface="微软雅黑" panose="020B0503020204020204" pitchFamily="34" charset="-122"/>
              </a:rPr>
              <a:t>因为</a:t>
            </a:r>
            <a:r>
              <a:rPr lang="en-US" altLang="zh-CN" sz="2400" dirty="0">
                <a:solidFill>
                  <a:srgbClr val="FF0000"/>
                </a:solidFill>
                <a:latin typeface="微软雅黑" panose="020B0503020204020204" pitchFamily="34" charset="-122"/>
                <a:ea typeface="微软雅黑" panose="020B0503020204020204" pitchFamily="34" charset="-122"/>
              </a:rPr>
              <a:t>USB</a:t>
            </a:r>
            <a:r>
              <a:rPr lang="zh-CN" altLang="en-US" sz="2400" dirty="0">
                <a:solidFill>
                  <a:srgbClr val="FF0000"/>
                </a:solidFill>
                <a:latin typeface="微软雅黑" panose="020B0503020204020204" pitchFamily="34" charset="-122"/>
                <a:ea typeface="微软雅黑" panose="020B0503020204020204" pitchFamily="34" charset="-122"/>
              </a:rPr>
              <a:t>接口中的信号串行传输，所以</a:t>
            </a:r>
            <a:r>
              <a:rPr lang="en-US" altLang="zh-CN" sz="2400" dirty="0">
                <a:solidFill>
                  <a:srgbClr val="FF0000"/>
                </a:solidFill>
                <a:latin typeface="微软雅黑" panose="020B0503020204020204" pitchFamily="34" charset="-122"/>
                <a:ea typeface="微软雅黑" panose="020B0503020204020204" pitchFamily="34" charset="-122"/>
              </a:rPr>
              <a:t>USB</a:t>
            </a:r>
            <a:r>
              <a:rPr lang="zh-CN" altLang="en-US" sz="2400" dirty="0">
                <a:solidFill>
                  <a:srgbClr val="FF0000"/>
                </a:solidFill>
                <a:latin typeface="微软雅黑" panose="020B0503020204020204" pitchFamily="34" charset="-122"/>
                <a:ea typeface="微软雅黑" panose="020B0503020204020204" pitchFamily="34" charset="-122"/>
              </a:rPr>
              <a:t>接口也称为串行口。</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a:t>
              </a:r>
              <a:r>
                <a:rPr lang="en-US" altLang="zh-CN" sz="3200" b="1" dirty="0" smtClean="0">
                  <a:solidFill>
                    <a:schemeClr val="bg1"/>
                  </a:solidFill>
                </a:rPr>
                <a:t>USB</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026897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85" y="2251536"/>
            <a:ext cx="10754616"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9875">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最新一代</a:t>
            </a:r>
            <a:r>
              <a:rPr lang="en-US" altLang="zh-CN" sz="2400" dirty="0">
                <a:solidFill>
                  <a:srgbClr val="1353A2"/>
                </a:solidFill>
                <a:latin typeface="微软雅黑" panose="020B0503020204020204" pitchFamily="34" charset="-122"/>
                <a:ea typeface="微软雅黑" panose="020B0503020204020204" pitchFamily="34" charset="-122"/>
              </a:rPr>
              <a:t>USB</a:t>
            </a:r>
            <a:r>
              <a:rPr lang="zh-CN" altLang="en-US" sz="2400" dirty="0">
                <a:solidFill>
                  <a:srgbClr val="1353A2"/>
                </a:solidFill>
                <a:latin typeface="微软雅黑" panose="020B0503020204020204" pitchFamily="34" charset="-122"/>
                <a:ea typeface="微软雅黑" panose="020B0503020204020204" pitchFamily="34" charset="-122"/>
              </a:rPr>
              <a:t>为</a:t>
            </a:r>
            <a:r>
              <a:rPr lang="en-US" altLang="zh-CN" sz="2400" dirty="0">
                <a:solidFill>
                  <a:srgbClr val="1353A2"/>
                </a:solidFill>
                <a:latin typeface="微软雅黑" panose="020B0503020204020204" pitchFamily="34" charset="-122"/>
                <a:ea typeface="微软雅黑" panose="020B0503020204020204" pitchFamily="34" charset="-122"/>
              </a:rPr>
              <a:t>USB3.1</a:t>
            </a:r>
            <a:r>
              <a:rPr lang="zh-CN" altLang="en-US" sz="2400" dirty="0">
                <a:solidFill>
                  <a:srgbClr val="1353A2"/>
                </a:solidFill>
                <a:latin typeface="微软雅黑" panose="020B0503020204020204" pitchFamily="34" charset="-122"/>
                <a:ea typeface="微软雅黑" panose="020B0503020204020204" pitchFamily="34" charset="-122"/>
              </a:rPr>
              <a:t>，其传输速度为</a:t>
            </a:r>
            <a:r>
              <a:rPr lang="en-US" altLang="zh-CN" sz="2400" dirty="0">
                <a:solidFill>
                  <a:srgbClr val="1353A2"/>
                </a:solidFill>
                <a:latin typeface="微软雅黑" panose="020B0503020204020204" pitchFamily="34" charset="-122"/>
                <a:ea typeface="微软雅黑" panose="020B0503020204020204" pitchFamily="34" charset="-122"/>
              </a:rPr>
              <a:t>10Gbit/s</a:t>
            </a:r>
            <a:r>
              <a:rPr lang="zh-CN" altLang="en-US" sz="2400" dirty="0">
                <a:solidFill>
                  <a:srgbClr val="1353A2"/>
                </a:solidFill>
                <a:latin typeface="微软雅黑" panose="020B0503020204020204" pitchFamily="34" charset="-122"/>
                <a:ea typeface="微软雅黑" panose="020B0503020204020204" pitchFamily="34" charset="-122"/>
              </a:rPr>
              <a:t>，采用三段式电压</a:t>
            </a:r>
            <a:r>
              <a:rPr lang="en-US" altLang="zh-CN" sz="2400" dirty="0">
                <a:solidFill>
                  <a:srgbClr val="1353A2"/>
                </a:solidFill>
                <a:latin typeface="微软雅黑" panose="020B0503020204020204" pitchFamily="34" charset="-122"/>
                <a:ea typeface="微软雅黑" panose="020B0503020204020204" pitchFamily="34" charset="-122"/>
              </a:rPr>
              <a:t>5V/12V/20V</a:t>
            </a:r>
            <a:r>
              <a:rPr lang="zh-CN" altLang="en-US" sz="2400" dirty="0">
                <a:solidFill>
                  <a:srgbClr val="1353A2"/>
                </a:solidFill>
                <a:latin typeface="微软雅黑" panose="020B0503020204020204" pitchFamily="34" charset="-122"/>
                <a:ea typeface="微软雅黑" panose="020B0503020204020204" pitchFamily="34" charset="-122"/>
              </a:rPr>
              <a:t>，最大供电为</a:t>
            </a:r>
            <a:r>
              <a:rPr lang="en-US" altLang="zh-CN" sz="2400" dirty="0">
                <a:solidFill>
                  <a:srgbClr val="1353A2"/>
                </a:solidFill>
                <a:latin typeface="微软雅黑" panose="020B0503020204020204" pitchFamily="34" charset="-122"/>
                <a:ea typeface="微软雅黑" panose="020B0503020204020204" pitchFamily="34" charset="-122"/>
              </a:rPr>
              <a:t>100W</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USB</a:t>
            </a:r>
            <a:r>
              <a:rPr lang="zh-CN" altLang="en-US" sz="2400" dirty="0">
                <a:solidFill>
                  <a:srgbClr val="1353A2"/>
                </a:solidFill>
                <a:latin typeface="微软雅黑" panose="020B0503020204020204" pitchFamily="34" charset="-122"/>
                <a:ea typeface="微软雅黑" panose="020B0503020204020204" pitchFamily="34" charset="-122"/>
              </a:rPr>
              <a:t>接口及新型</a:t>
            </a:r>
            <a:r>
              <a:rPr lang="en-US" altLang="zh-CN" sz="2400" dirty="0">
                <a:solidFill>
                  <a:srgbClr val="1353A2"/>
                </a:solidFill>
                <a:latin typeface="微软雅黑" panose="020B0503020204020204" pitchFamily="34" charset="-122"/>
                <a:ea typeface="微软雅黑" panose="020B0503020204020204" pitchFamily="34" charset="-122"/>
              </a:rPr>
              <a:t>Type C</a:t>
            </a:r>
            <a:r>
              <a:rPr lang="zh-CN" altLang="en-US" sz="2400" dirty="0">
                <a:solidFill>
                  <a:srgbClr val="1353A2"/>
                </a:solidFill>
                <a:latin typeface="微软雅黑" panose="020B0503020204020204" pitchFamily="34" charset="-122"/>
                <a:ea typeface="微软雅黑" panose="020B0503020204020204" pitchFamily="34" charset="-122"/>
              </a:rPr>
              <a:t>接口如</a:t>
            </a:r>
            <a:r>
              <a:rPr lang="zh-CN" altLang="en-US" sz="2400" dirty="0" smtClean="0">
                <a:solidFill>
                  <a:srgbClr val="1353A2"/>
                </a:solidFill>
                <a:latin typeface="微软雅黑" panose="020B0503020204020204" pitchFamily="34" charset="-122"/>
                <a:ea typeface="微软雅黑" panose="020B0503020204020204" pitchFamily="34" charset="-122"/>
              </a:rPr>
              <a:t>图所</a:t>
            </a:r>
            <a:r>
              <a:rPr lang="zh-CN" altLang="en-US" sz="2400" dirty="0">
                <a:solidFill>
                  <a:srgbClr val="1353A2"/>
                </a:solidFill>
                <a:latin typeface="微软雅黑" panose="020B0503020204020204" pitchFamily="34" charset="-122"/>
                <a:ea typeface="微软雅黑" panose="020B0503020204020204" pitchFamily="34" charset="-122"/>
              </a:rPr>
              <a:t>示。</a:t>
            </a:r>
          </a:p>
        </p:txBody>
      </p:sp>
      <p:sp>
        <p:nvSpPr>
          <p:cNvPr id="1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3.4 </a:t>
            </a:r>
            <a:r>
              <a:rPr lang="zh-CN" altLang="en-US" sz="3200" dirty="0" smtClean="0">
                <a:solidFill>
                  <a:srgbClr val="1353A2"/>
                </a:solidFill>
                <a:latin typeface="微软雅黑" pitchFamily="34" charset="-122"/>
                <a:ea typeface="微软雅黑" pitchFamily="34" charset="-122"/>
              </a:rPr>
              <a:t>网络设备接口</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3</a:t>
              </a:r>
              <a:r>
                <a:rPr lang="zh-CN" altLang="en-US" sz="3200" b="1" dirty="0" smtClean="0">
                  <a:solidFill>
                    <a:schemeClr val="bg1"/>
                  </a:solidFill>
                </a:rPr>
                <a:t>、</a:t>
              </a:r>
              <a:r>
                <a:rPr lang="en-US" altLang="zh-CN" sz="3200" b="1" dirty="0" smtClean="0">
                  <a:solidFill>
                    <a:schemeClr val="bg1"/>
                  </a:solidFill>
                </a:rPr>
                <a:t>USB</a:t>
              </a:r>
              <a:r>
                <a:rPr lang="zh-CN" altLang="en-US" sz="3200" b="1" dirty="0" smtClean="0">
                  <a:solidFill>
                    <a:schemeClr val="bg1"/>
                  </a:solidFill>
                </a:rPr>
                <a:t>接口</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9" name="图片 8"/>
          <p:cNvPicPr/>
          <p:nvPr/>
        </p:nvPicPr>
        <p:blipFill>
          <a:blip r:embed="rId3"/>
          <a:stretch>
            <a:fillRect/>
          </a:stretch>
        </p:blipFill>
        <p:spPr>
          <a:xfrm>
            <a:off x="4689790" y="3529208"/>
            <a:ext cx="3056606" cy="1907088"/>
          </a:xfrm>
          <a:prstGeom prst="rect">
            <a:avLst/>
          </a:prstGeom>
        </p:spPr>
      </p:pic>
    </p:spTree>
    <p:extLst>
      <p:ext uri="{BB962C8B-B14F-4D97-AF65-F5344CB8AC3E}">
        <p14:creationId xmlns:p14="http://schemas.microsoft.com/office/powerpoint/2010/main" val="3997640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4082" y="1713182"/>
            <a:ext cx="4336641"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网卡全称网络接口卡</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network interface card</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NIC</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或网络适配器</a:t>
            </a:r>
            <a:r>
              <a:rPr lang="zh-CN" altLang="en-US" sz="2400" dirty="0">
                <a:solidFill>
                  <a:schemeClr val="bg1">
                    <a:lumMod val="50000"/>
                  </a:schemeClr>
                </a:solidFill>
                <a:latin typeface="微软雅黑" pitchFamily="34" charset="-122"/>
                <a:ea typeface="微软雅黑" pitchFamily="34" charset="-122"/>
              </a:rPr>
              <a:t>，它是网络设备中最重要的组建之一。网卡既连接要接入网络的结点设备，又与传输介质相连。一个典型的网卡如</a:t>
            </a:r>
            <a:r>
              <a:rPr lang="zh-CN" altLang="en-US" sz="2400" dirty="0" smtClean="0">
                <a:solidFill>
                  <a:schemeClr val="bg1">
                    <a:lumMod val="50000"/>
                  </a:schemeClr>
                </a:solidFill>
                <a:latin typeface="微软雅黑" pitchFamily="34" charset="-122"/>
                <a:ea typeface="微软雅黑" pitchFamily="34" charset="-122"/>
              </a:rPr>
              <a:t>图所</a:t>
            </a:r>
            <a:r>
              <a:rPr lang="zh-CN" altLang="en-US" sz="2400" dirty="0">
                <a:solidFill>
                  <a:schemeClr val="bg1">
                    <a:lumMod val="50000"/>
                  </a:schemeClr>
                </a:solidFill>
                <a:latin typeface="微软雅黑" pitchFamily="34" charset="-122"/>
                <a:ea typeface="微软雅黑" pitchFamily="34" charset="-122"/>
              </a:rPr>
              <a:t>示。</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691" y="1548225"/>
            <a:ext cx="5408080" cy="451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964334"/>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除连接结点与传输媒介外，网卡主要有两个功能：</a:t>
            </a:r>
          </a:p>
          <a:p>
            <a:pPr indent="457200" defTabSz="720725">
              <a:lnSpc>
                <a:spcPct val="150000"/>
              </a:lnSpc>
            </a:pPr>
            <a:r>
              <a:rPr lang="zh-CN" altLang="en-US" sz="2400" dirty="0">
                <a:solidFill>
                  <a:srgbClr val="FF000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）将结点发送的数据封装成帧，通过网线（或无线电波）将数据帧发送到网络；</a:t>
            </a:r>
          </a:p>
          <a:p>
            <a:pPr indent="457200" defTabSz="720725">
              <a:lnSpc>
                <a:spcPct val="150000"/>
              </a:lnSpc>
            </a:pPr>
            <a:r>
              <a:rPr lang="zh-CN" altLang="en-US" sz="2400" dirty="0">
                <a:solidFill>
                  <a:srgbClr val="FF000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）接收网络上其他结点传来的数据帧，将数据帧整合为结点设备可识别的数据，发送到结点设备中。</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、网卡的功能</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39948300"/>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）按工作对象分类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按面向的工作对象的不同，</a:t>
            </a:r>
            <a:r>
              <a:rPr lang="zh-CN" altLang="en-US" sz="2400" dirty="0">
                <a:solidFill>
                  <a:srgbClr val="FF0000"/>
                </a:solidFill>
                <a:latin typeface="微软雅黑" pitchFamily="34" charset="-122"/>
                <a:ea typeface="微软雅黑" pitchFamily="34" charset="-122"/>
              </a:rPr>
              <a:t>网卡可分为工作站网卡和服务器网卡</a:t>
            </a:r>
            <a:r>
              <a:rPr lang="zh-CN" altLang="en-US" sz="2400" dirty="0">
                <a:solidFill>
                  <a:schemeClr val="bg1">
                    <a:lumMod val="50000"/>
                  </a:schemeClr>
                </a:solidFill>
                <a:latin typeface="微软雅黑" pitchFamily="34" charset="-122"/>
                <a:ea typeface="微软雅黑" pitchFamily="34" charset="-122"/>
              </a:rPr>
              <a:t>。工作站网卡安装在普通的计算机中，性能一般，价格低廉；服务器网卡安装在服务器设备中，性能优良，价格昂贵。</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670679766"/>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）按传输速率分类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根据网卡支持的传输速率的不同，网卡可分为</a:t>
            </a:r>
            <a:r>
              <a:rPr lang="en-US" altLang="zh-CN" sz="2400" dirty="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网卡、</a:t>
            </a:r>
            <a:r>
              <a:rPr lang="en-US" altLang="zh-CN" sz="2400" dirty="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网卡、</a:t>
            </a:r>
            <a:r>
              <a:rPr lang="en-US" altLang="zh-CN" sz="2400" dirty="0">
                <a:solidFill>
                  <a:schemeClr val="bg1">
                    <a:lumMod val="50000"/>
                  </a:schemeClr>
                </a:solidFill>
                <a:latin typeface="微软雅黑" pitchFamily="34" charset="-122"/>
                <a:ea typeface="微软雅黑" pitchFamily="34" charset="-122"/>
              </a:rPr>
              <a:t>1Gbps</a:t>
            </a:r>
            <a:r>
              <a:rPr lang="zh-CN" altLang="en-US" sz="2400" dirty="0">
                <a:solidFill>
                  <a:schemeClr val="bg1">
                    <a:lumMod val="50000"/>
                  </a:schemeClr>
                </a:solidFill>
                <a:latin typeface="微软雅黑" pitchFamily="34" charset="-122"/>
                <a:ea typeface="微软雅黑" pitchFamily="34" charset="-122"/>
              </a:rPr>
              <a:t>网卡和</a:t>
            </a:r>
            <a:r>
              <a:rPr lang="en-US" altLang="zh-CN" sz="2400" dirty="0">
                <a:solidFill>
                  <a:schemeClr val="bg1">
                    <a:lumMod val="50000"/>
                  </a:schemeClr>
                </a:solidFill>
                <a:latin typeface="微软雅黑" pitchFamily="34" charset="-122"/>
                <a:ea typeface="微软雅黑" pitchFamily="34" charset="-122"/>
              </a:rPr>
              <a:t>10Gbps</a:t>
            </a:r>
            <a:r>
              <a:rPr lang="zh-CN" altLang="en-US" sz="2400" dirty="0">
                <a:solidFill>
                  <a:schemeClr val="bg1">
                    <a:lumMod val="50000"/>
                  </a:schemeClr>
                </a:solidFill>
                <a:latin typeface="微软雅黑" pitchFamily="34" charset="-122"/>
                <a:ea typeface="微软雅黑" pitchFamily="34" charset="-122"/>
              </a:rPr>
              <a:t>网卡，这些网卡分别具有以下性能</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网卡支持的最大传输速率为</a:t>
            </a:r>
            <a:r>
              <a:rPr lang="en-US" altLang="zh-CN" sz="2400" dirty="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a:t>
            </a:r>
          </a:p>
          <a:p>
            <a:pPr marL="342900" indent="-342900" defTabSz="720725">
              <a:lnSpc>
                <a:spcPct val="150000"/>
              </a:lnSpc>
              <a:buFont typeface="Wingdings" panose="05000000000000000000" pitchFamily="2" charset="2"/>
              <a:buChar char="l"/>
            </a:pPr>
            <a:r>
              <a:rPr lang="en-US" altLang="zh-CN" sz="2400" dirty="0" smtClean="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网卡支持的最大传输速率为</a:t>
            </a:r>
            <a:r>
              <a:rPr lang="en-US" altLang="zh-CN" sz="2400" dirty="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，通常提供</a:t>
            </a:r>
            <a:r>
              <a:rPr lang="en-US" altLang="zh-CN" sz="2400" dirty="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的自适应功能</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614375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452431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）按传输速率分类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根据网卡支持的传输速率的不同，网卡可分为</a:t>
            </a:r>
            <a:r>
              <a:rPr lang="en-US" altLang="zh-CN" sz="2400" dirty="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网卡、</a:t>
            </a:r>
            <a:r>
              <a:rPr lang="en-US" altLang="zh-CN" sz="2400" dirty="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网卡、</a:t>
            </a:r>
            <a:r>
              <a:rPr lang="en-US" altLang="zh-CN" sz="2400" dirty="0">
                <a:solidFill>
                  <a:schemeClr val="bg1">
                    <a:lumMod val="50000"/>
                  </a:schemeClr>
                </a:solidFill>
                <a:latin typeface="微软雅黑" pitchFamily="34" charset="-122"/>
                <a:ea typeface="微软雅黑" pitchFamily="34" charset="-122"/>
              </a:rPr>
              <a:t>1Gbps</a:t>
            </a:r>
            <a:r>
              <a:rPr lang="zh-CN" altLang="en-US" sz="2400" dirty="0">
                <a:solidFill>
                  <a:schemeClr val="bg1">
                    <a:lumMod val="50000"/>
                  </a:schemeClr>
                </a:solidFill>
                <a:latin typeface="微软雅黑" pitchFamily="34" charset="-122"/>
                <a:ea typeface="微软雅黑" pitchFamily="34" charset="-122"/>
              </a:rPr>
              <a:t>网卡和</a:t>
            </a:r>
            <a:r>
              <a:rPr lang="en-US" altLang="zh-CN" sz="2400" dirty="0">
                <a:solidFill>
                  <a:schemeClr val="bg1">
                    <a:lumMod val="50000"/>
                  </a:schemeClr>
                </a:solidFill>
                <a:latin typeface="微软雅黑" pitchFamily="34" charset="-122"/>
                <a:ea typeface="微软雅黑" pitchFamily="34" charset="-122"/>
              </a:rPr>
              <a:t>10Gbps</a:t>
            </a:r>
            <a:r>
              <a:rPr lang="zh-CN" altLang="en-US" sz="2400" dirty="0">
                <a:solidFill>
                  <a:schemeClr val="bg1">
                    <a:lumMod val="50000"/>
                  </a:schemeClr>
                </a:solidFill>
                <a:latin typeface="微软雅黑" pitchFamily="34" charset="-122"/>
                <a:ea typeface="微软雅黑" pitchFamily="34" charset="-122"/>
              </a:rPr>
              <a:t>网卡，这些网卡分别具有以下性能</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chemeClr val="bg1">
                    <a:lumMod val="50000"/>
                  </a:schemeClr>
                </a:solidFill>
                <a:latin typeface="微软雅黑" pitchFamily="34" charset="-122"/>
                <a:ea typeface="微软雅黑" pitchFamily="34" charset="-122"/>
              </a:rPr>
              <a:t>1Gbps</a:t>
            </a:r>
            <a:r>
              <a:rPr lang="zh-CN" altLang="en-US" sz="2400" dirty="0" smtClean="0">
                <a:solidFill>
                  <a:schemeClr val="bg1">
                    <a:lumMod val="50000"/>
                  </a:schemeClr>
                </a:solidFill>
                <a:latin typeface="微软雅黑" pitchFamily="34" charset="-122"/>
                <a:ea typeface="微软雅黑" pitchFamily="34" charset="-122"/>
              </a:rPr>
              <a:t>网卡支持的最大传输速率为</a:t>
            </a:r>
            <a:r>
              <a:rPr lang="en-US" altLang="zh-CN" sz="2400" dirty="0" smtClean="0">
                <a:solidFill>
                  <a:schemeClr val="bg1">
                    <a:lumMod val="50000"/>
                  </a:schemeClr>
                </a:solidFill>
                <a:latin typeface="微软雅黑" pitchFamily="34" charset="-122"/>
                <a:ea typeface="微软雅黑" pitchFamily="34" charset="-122"/>
              </a:rPr>
              <a:t>1Gbps</a:t>
            </a:r>
            <a:r>
              <a:rPr lang="zh-CN" altLang="en-US" sz="2400" dirty="0" smtClean="0">
                <a:solidFill>
                  <a:schemeClr val="bg1">
                    <a:lumMod val="50000"/>
                  </a:schemeClr>
                </a:solidFill>
                <a:latin typeface="微软雅黑" pitchFamily="34" charset="-122"/>
                <a:ea typeface="微软雅黑" pitchFamily="34" charset="-122"/>
              </a:rPr>
              <a:t>，通常提供</a:t>
            </a:r>
            <a:r>
              <a:rPr lang="en-US" altLang="zh-CN" sz="2400" dirty="0" smtClean="0">
                <a:solidFill>
                  <a:schemeClr val="bg1">
                    <a:lumMod val="50000"/>
                  </a:schemeClr>
                </a:solidFill>
                <a:latin typeface="微软雅黑" pitchFamily="34" charset="-122"/>
                <a:ea typeface="微软雅黑" pitchFamily="34" charset="-122"/>
              </a:rPr>
              <a:t>10Mbps</a:t>
            </a:r>
            <a:r>
              <a:rPr lang="zh-CN" altLang="en-US" sz="2400" dirty="0" smtClean="0">
                <a:solidFill>
                  <a:schemeClr val="bg1">
                    <a:lumMod val="50000"/>
                  </a:schemeClr>
                </a:solidFill>
                <a:latin typeface="微软雅黑" pitchFamily="34" charset="-122"/>
                <a:ea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rPr>
              <a:t>100Mbps</a:t>
            </a:r>
            <a:r>
              <a:rPr lang="zh-CN" altLang="en-US" sz="2400" dirty="0" smtClean="0">
                <a:solidFill>
                  <a:schemeClr val="bg1">
                    <a:lumMod val="50000"/>
                  </a:schemeClr>
                </a:solidFill>
                <a:latin typeface="微软雅黑" pitchFamily="34" charset="-122"/>
                <a:ea typeface="微软雅黑" pitchFamily="34" charset="-122"/>
              </a:rPr>
              <a:t>和</a:t>
            </a:r>
            <a:r>
              <a:rPr lang="en-US" altLang="zh-CN" sz="2400" dirty="0" smtClean="0">
                <a:solidFill>
                  <a:schemeClr val="bg1">
                    <a:lumMod val="50000"/>
                  </a:schemeClr>
                </a:solidFill>
                <a:latin typeface="微软雅黑" pitchFamily="34" charset="-122"/>
                <a:ea typeface="微软雅黑" pitchFamily="34" charset="-122"/>
              </a:rPr>
              <a:t>1Gbps</a:t>
            </a:r>
            <a:r>
              <a:rPr lang="zh-CN" altLang="en-US" sz="2400" dirty="0" smtClean="0">
                <a:solidFill>
                  <a:schemeClr val="bg1">
                    <a:lumMod val="50000"/>
                  </a:schemeClr>
                </a:solidFill>
                <a:latin typeface="微软雅黑" pitchFamily="34" charset="-122"/>
                <a:ea typeface="微软雅黑" pitchFamily="34" charset="-122"/>
              </a:rPr>
              <a:t>的自适应功能。</a:t>
            </a:r>
          </a:p>
          <a:p>
            <a:pPr marL="342900" indent="-342900" defTabSz="720725">
              <a:lnSpc>
                <a:spcPct val="150000"/>
              </a:lnSpc>
              <a:buFont typeface="Wingdings" panose="05000000000000000000" pitchFamily="2" charset="2"/>
              <a:buChar char="l"/>
            </a:pPr>
            <a:r>
              <a:rPr lang="en-US" altLang="zh-CN" sz="2400" dirty="0" smtClean="0">
                <a:solidFill>
                  <a:schemeClr val="bg1">
                    <a:lumMod val="50000"/>
                  </a:schemeClr>
                </a:solidFill>
                <a:latin typeface="微软雅黑" pitchFamily="34" charset="-122"/>
                <a:ea typeface="微软雅黑" pitchFamily="34" charset="-122"/>
              </a:rPr>
              <a:t>10Gbps</a:t>
            </a:r>
            <a:r>
              <a:rPr lang="zh-CN" altLang="en-US" sz="2400" dirty="0">
                <a:solidFill>
                  <a:schemeClr val="bg1">
                    <a:lumMod val="50000"/>
                  </a:schemeClr>
                </a:solidFill>
                <a:latin typeface="微软雅黑" pitchFamily="34" charset="-122"/>
                <a:ea typeface="微软雅黑" pitchFamily="34" charset="-122"/>
              </a:rPr>
              <a:t>网卡支持的最大传输速率为</a:t>
            </a:r>
            <a:r>
              <a:rPr lang="en-US" altLang="zh-CN" sz="2400" dirty="0">
                <a:solidFill>
                  <a:schemeClr val="bg1">
                    <a:lumMod val="50000"/>
                  </a:schemeClr>
                </a:solidFill>
                <a:latin typeface="微软雅黑" pitchFamily="34" charset="-122"/>
                <a:ea typeface="微软雅黑" pitchFamily="34" charset="-122"/>
              </a:rPr>
              <a:t>10Gbps</a:t>
            </a:r>
            <a:r>
              <a:rPr lang="zh-CN" altLang="en-US" sz="2400" dirty="0">
                <a:solidFill>
                  <a:schemeClr val="bg1">
                    <a:lumMod val="50000"/>
                  </a:schemeClr>
                </a:solidFill>
                <a:latin typeface="微软雅黑" pitchFamily="34" charset="-122"/>
                <a:ea typeface="微软雅黑" pitchFamily="34" charset="-122"/>
              </a:rPr>
              <a:t>，通常提供</a:t>
            </a:r>
            <a:r>
              <a:rPr lang="en-US" altLang="zh-CN" sz="2400" dirty="0">
                <a:solidFill>
                  <a:schemeClr val="bg1">
                    <a:lumMod val="50000"/>
                  </a:schemeClr>
                </a:solidFill>
                <a:latin typeface="微软雅黑" pitchFamily="34" charset="-122"/>
                <a:ea typeface="微软雅黑" pitchFamily="34" charset="-122"/>
              </a:rPr>
              <a:t>10Mbps</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100Mbps</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1Gbps</a:t>
            </a:r>
            <a:r>
              <a:rPr lang="zh-CN" altLang="en-US"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10Gbps</a:t>
            </a:r>
            <a:r>
              <a:rPr lang="zh-CN" altLang="en-US" sz="2400" dirty="0">
                <a:solidFill>
                  <a:schemeClr val="bg1">
                    <a:lumMod val="50000"/>
                  </a:schemeClr>
                </a:solidFill>
                <a:latin typeface="微软雅黑" pitchFamily="34" charset="-122"/>
                <a:ea typeface="微软雅黑" pitchFamily="34" charset="-122"/>
              </a:rPr>
              <a:t>的自适应功能。</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42576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5205" y="2258553"/>
            <a:ext cx="11056422"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按</a:t>
            </a:r>
            <a:r>
              <a:rPr lang="zh-CN" altLang="en-US" sz="2400" dirty="0">
                <a:solidFill>
                  <a:schemeClr val="bg1">
                    <a:lumMod val="50000"/>
                  </a:schemeClr>
                </a:solidFill>
                <a:latin typeface="微软雅黑" pitchFamily="34" charset="-122"/>
                <a:ea typeface="微软雅黑" pitchFamily="34" charset="-122"/>
              </a:rPr>
              <a:t>传输媒介分类，</a:t>
            </a:r>
            <a:r>
              <a:rPr lang="zh-CN" altLang="en-US" sz="2400" dirty="0">
                <a:solidFill>
                  <a:srgbClr val="FF0000"/>
                </a:solidFill>
                <a:latin typeface="微软雅黑" pitchFamily="34" charset="-122"/>
                <a:ea typeface="微软雅黑" pitchFamily="34" charset="-122"/>
              </a:rPr>
              <a:t>信道可分为有线信道和无线信道</a:t>
            </a:r>
            <a:r>
              <a:rPr lang="zh-CN" altLang="en-US" sz="2400" dirty="0">
                <a:solidFill>
                  <a:schemeClr val="bg1">
                    <a:lumMod val="50000"/>
                  </a:schemeClr>
                </a:solidFill>
                <a:latin typeface="微软雅黑" pitchFamily="34" charset="-122"/>
                <a:ea typeface="微软雅黑" pitchFamily="34" charset="-122"/>
              </a:rPr>
              <a:t>。</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有线信</a:t>
            </a:r>
            <a:r>
              <a:rPr lang="zh-CN" altLang="en-US" sz="2400" dirty="0" smtClean="0">
                <a:solidFill>
                  <a:srgbClr val="FF0000"/>
                </a:solidFill>
                <a:latin typeface="微软雅黑" pitchFamily="34" charset="-122"/>
                <a:ea typeface="微软雅黑" pitchFamily="34" charset="-122"/>
              </a:rPr>
              <a:t>道</a:t>
            </a:r>
            <a:r>
              <a:rPr lang="zh-CN" altLang="en-US" sz="2400" dirty="0" smtClean="0">
                <a:solidFill>
                  <a:schemeClr val="bg1">
                    <a:lumMod val="50000"/>
                  </a:schemeClr>
                </a:solidFill>
                <a:latin typeface="微软雅黑" pitchFamily="34" charset="-122"/>
                <a:ea typeface="微软雅黑" pitchFamily="34" charset="-122"/>
              </a:rPr>
              <a:t>使</a:t>
            </a:r>
            <a:r>
              <a:rPr lang="zh-CN" altLang="en-US" sz="2400" dirty="0">
                <a:solidFill>
                  <a:schemeClr val="bg1">
                    <a:lumMod val="50000"/>
                  </a:schemeClr>
                </a:solidFill>
                <a:latin typeface="微软雅黑" pitchFamily="34" charset="-122"/>
                <a:ea typeface="微软雅黑" pitchFamily="34" charset="-122"/>
              </a:rPr>
              <a:t>用有形的媒介作为传输介质，常见的有线传输媒介有电话线、双绞线、同轴电缆、光缆等。</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无线信</a:t>
            </a:r>
            <a:r>
              <a:rPr lang="zh-CN" altLang="en-US" sz="2400" dirty="0" smtClean="0">
                <a:solidFill>
                  <a:srgbClr val="FF0000"/>
                </a:solidFill>
                <a:latin typeface="微软雅黑" pitchFamily="34" charset="-122"/>
                <a:ea typeface="微软雅黑" pitchFamily="34" charset="-122"/>
              </a:rPr>
              <a:t>道</a:t>
            </a:r>
            <a:r>
              <a:rPr lang="zh-CN" altLang="en-US" sz="2400" dirty="0" smtClean="0">
                <a:solidFill>
                  <a:schemeClr val="bg1">
                    <a:lumMod val="50000"/>
                  </a:schemeClr>
                </a:solidFill>
                <a:latin typeface="微软雅黑" pitchFamily="34" charset="-122"/>
                <a:ea typeface="微软雅黑" pitchFamily="34" charset="-122"/>
              </a:rPr>
              <a:t>是</a:t>
            </a:r>
            <a:r>
              <a:rPr lang="zh-CN" altLang="en-US" sz="2400" dirty="0">
                <a:solidFill>
                  <a:schemeClr val="bg1">
                    <a:lumMod val="50000"/>
                  </a:schemeClr>
                </a:solidFill>
                <a:latin typeface="微软雅黑" pitchFamily="34" charset="-122"/>
                <a:ea typeface="微软雅黑" pitchFamily="34" charset="-122"/>
              </a:rPr>
              <a:t>一种形象比喻，无线通信指“以电磁波在空间传播”这种方式传递信息，无线信道则指以电磁波在空间传播时使用的信道，此种信道两端的设备之间没有有形连接，因此称为无线信道</a:t>
            </a:r>
            <a:r>
              <a:rPr lang="zh-CN" altLang="en-US" sz="2400" dirty="0" smtClean="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3.1.3 </a:t>
            </a:r>
            <a:r>
              <a:rPr lang="zh-CN" altLang="en-US" sz="3200" dirty="0" smtClean="0">
                <a:solidFill>
                  <a:srgbClr val="1353A2"/>
                </a:solidFill>
                <a:latin typeface="微软雅黑" pitchFamily="34" charset="-122"/>
                <a:ea typeface="微软雅黑" pitchFamily="34" charset="-122"/>
              </a:rPr>
              <a:t>信道的分类</a:t>
            </a:r>
            <a:endParaRPr lang="zh-CN" altLang="en-US" sz="3200" kern="1200" dirty="0">
              <a:solidFill>
                <a:srgbClr val="1353A2"/>
              </a:solidFill>
              <a:latin typeface="微软雅黑" pitchFamily="34" charset="-122"/>
              <a:ea typeface="微软雅黑" pitchFamily="34" charset="-122"/>
            </a:endParaRP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1</a:t>
              </a:r>
              <a:r>
                <a:rPr lang="zh-CN" altLang="en-US" sz="3200" b="1" dirty="0" smtClean="0">
                  <a:solidFill>
                    <a:schemeClr val="bg1"/>
                  </a:solidFill>
                </a:rPr>
                <a:t>、按传输媒介分类</a:t>
              </a:r>
              <a:endParaRPr lang="en-US" altLang="zh-CN" sz="3200" b="1" dirty="0" smtClean="0">
                <a:solidFill>
                  <a:schemeClr val="bg1"/>
                </a:solidFill>
              </a:endParaRPr>
            </a:p>
          </p:txBody>
        </p:sp>
        <p:pic>
          <p:nvPicPr>
            <p:cNvPr id="8" name="图片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363755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）按数据总线分类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根据支持的数据总线的不同，网卡可分为</a:t>
            </a:r>
            <a:r>
              <a:rPr lang="en-US" altLang="zh-CN" sz="2400" dirty="0">
                <a:solidFill>
                  <a:schemeClr val="bg1">
                    <a:lumMod val="50000"/>
                  </a:schemeClr>
                </a:solidFill>
                <a:latin typeface="微软雅黑" pitchFamily="34" charset="-122"/>
                <a:ea typeface="微软雅黑" pitchFamily="34" charset="-122"/>
              </a:rPr>
              <a:t>ISA</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PCI-X</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PAMCIA</a:t>
            </a:r>
            <a:r>
              <a:rPr lang="zh-CN" altLang="en-US" sz="2400" dirty="0">
                <a:solidFill>
                  <a:schemeClr val="bg1">
                    <a:lumMod val="50000"/>
                  </a:schemeClr>
                </a:solidFill>
                <a:latin typeface="微软雅黑" pitchFamily="34" charset="-122"/>
                <a:ea typeface="微软雅黑" pitchFamily="34" charset="-122"/>
              </a:rPr>
              <a:t>总线网卡和</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rgbClr val="FF0000"/>
                </a:solidFill>
                <a:latin typeface="微软雅黑" pitchFamily="34" charset="-122"/>
                <a:ea typeface="微软雅黑" pitchFamily="34" charset="-122"/>
              </a:rPr>
              <a:t>ISA</a:t>
            </a:r>
            <a:r>
              <a:rPr lang="zh-CN" altLang="en-US" sz="2400" dirty="0">
                <a:solidFill>
                  <a:srgbClr val="FF0000"/>
                </a:solidFill>
                <a:latin typeface="微软雅黑" pitchFamily="34" charset="-122"/>
                <a:ea typeface="微软雅黑" pitchFamily="34" charset="-122"/>
              </a:rPr>
              <a:t>总线网卡</a:t>
            </a:r>
            <a:r>
              <a:rPr lang="zh-CN" altLang="en-US" sz="2400" dirty="0">
                <a:solidFill>
                  <a:schemeClr val="bg1">
                    <a:lumMod val="50000"/>
                  </a:schemeClr>
                </a:solidFill>
                <a:latin typeface="微软雅黑" pitchFamily="34" charset="-122"/>
                <a:ea typeface="微软雅黑" pitchFamily="34" charset="-122"/>
              </a:rPr>
              <a:t>是</a:t>
            </a:r>
            <a:r>
              <a:rPr lang="en-US" altLang="zh-CN" sz="2400" dirty="0">
                <a:solidFill>
                  <a:schemeClr val="bg1">
                    <a:lumMod val="50000"/>
                  </a:schemeClr>
                </a:solidFill>
                <a:latin typeface="微软雅黑" pitchFamily="34" charset="-122"/>
                <a:ea typeface="微软雅黑" pitchFamily="34" charset="-122"/>
              </a:rPr>
              <a:t>80</a:t>
            </a:r>
            <a:r>
              <a:rPr lang="zh-CN" altLang="en-US" sz="2400" dirty="0">
                <a:solidFill>
                  <a:schemeClr val="bg1">
                    <a:lumMod val="50000"/>
                  </a:schemeClr>
                </a:solidFill>
                <a:latin typeface="微软雅黑" pitchFamily="34" charset="-122"/>
                <a:ea typeface="微软雅黑" pitchFamily="34" charset="-122"/>
              </a:rPr>
              <a:t>年代末到</a:t>
            </a:r>
            <a:r>
              <a:rPr lang="en-US" altLang="zh-CN" sz="2400" dirty="0">
                <a:solidFill>
                  <a:schemeClr val="bg1">
                    <a:lumMod val="50000"/>
                  </a:schemeClr>
                </a:solidFill>
                <a:latin typeface="微软雅黑" pitchFamily="34" charset="-122"/>
                <a:ea typeface="微软雅黑" pitchFamily="34" charset="-122"/>
              </a:rPr>
              <a:t>90</a:t>
            </a:r>
            <a:r>
              <a:rPr lang="zh-CN" altLang="en-US" sz="2400" dirty="0">
                <a:solidFill>
                  <a:schemeClr val="bg1">
                    <a:lumMod val="50000"/>
                  </a:schemeClr>
                </a:solidFill>
                <a:latin typeface="微软雅黑" pitchFamily="34" charset="-122"/>
                <a:ea typeface="微软雅黑" pitchFamily="34" charset="-122"/>
              </a:rPr>
              <a:t>年代初期常用的总线网卡，现已被淘汰。</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47314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）按数据总线分类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根据支持的数据总线的不同，网卡可分为</a:t>
            </a:r>
            <a:r>
              <a:rPr lang="en-US" altLang="zh-CN" sz="2400" dirty="0">
                <a:solidFill>
                  <a:schemeClr val="bg1">
                    <a:lumMod val="50000"/>
                  </a:schemeClr>
                </a:solidFill>
                <a:latin typeface="微软雅黑" pitchFamily="34" charset="-122"/>
                <a:ea typeface="微软雅黑" pitchFamily="34" charset="-122"/>
              </a:rPr>
              <a:t>ISA</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PCI-X</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PAMCIA</a:t>
            </a:r>
            <a:r>
              <a:rPr lang="zh-CN" altLang="en-US" sz="2400" dirty="0">
                <a:solidFill>
                  <a:schemeClr val="bg1">
                    <a:lumMod val="50000"/>
                  </a:schemeClr>
                </a:solidFill>
                <a:latin typeface="微软雅黑" pitchFamily="34" charset="-122"/>
                <a:ea typeface="微软雅黑" pitchFamily="34" charset="-122"/>
              </a:rPr>
              <a:t>总线网卡和</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rgbClr val="FF0000"/>
                </a:solidFill>
                <a:latin typeface="微软雅黑" pitchFamily="34" charset="-122"/>
                <a:ea typeface="微软雅黑" pitchFamily="34" charset="-122"/>
              </a:rPr>
              <a:t>PCI</a:t>
            </a:r>
            <a:r>
              <a:rPr lang="zh-CN" altLang="en-US" sz="2400" dirty="0">
                <a:solidFill>
                  <a:srgbClr val="FF0000"/>
                </a:solidFill>
                <a:latin typeface="微软雅黑" pitchFamily="34" charset="-122"/>
                <a:ea typeface="微软雅黑" pitchFamily="34" charset="-122"/>
              </a:rPr>
              <a:t>总线网卡</a:t>
            </a:r>
            <a:r>
              <a:rPr lang="zh-CN" altLang="en-US" sz="2400" dirty="0">
                <a:solidFill>
                  <a:schemeClr val="bg1">
                    <a:lumMod val="50000"/>
                  </a:schemeClr>
                </a:solidFill>
                <a:latin typeface="微软雅黑" pitchFamily="34" charset="-122"/>
                <a:ea typeface="微软雅黑" pitchFamily="34" charset="-122"/>
              </a:rPr>
              <a:t>是以</a:t>
            </a:r>
            <a:r>
              <a:rPr lang="en-US" altLang="zh-CN" sz="2400" dirty="0">
                <a:solidFill>
                  <a:schemeClr val="bg1">
                    <a:lumMod val="50000"/>
                  </a:schemeClr>
                </a:solidFill>
                <a:latin typeface="微软雅黑" pitchFamily="34" charset="-122"/>
                <a:ea typeface="微软雅黑" pitchFamily="34" charset="-122"/>
              </a:rPr>
              <a:t>Intel</a:t>
            </a:r>
            <a:r>
              <a:rPr lang="zh-CN" altLang="en-US" sz="2400" dirty="0">
                <a:solidFill>
                  <a:schemeClr val="bg1">
                    <a:lumMod val="50000"/>
                  </a:schemeClr>
                </a:solidFill>
                <a:latin typeface="微软雅黑" pitchFamily="34" charset="-122"/>
                <a:ea typeface="微软雅黑" pitchFamily="34" charset="-122"/>
              </a:rPr>
              <a:t>公司主导的总线标准研制的网卡，可支持</a:t>
            </a:r>
            <a:r>
              <a:rPr lang="en-US" altLang="zh-CN" sz="2400" dirty="0">
                <a:solidFill>
                  <a:schemeClr val="bg1">
                    <a:lumMod val="50000"/>
                  </a:schemeClr>
                </a:solidFill>
                <a:latin typeface="微软雅黑" pitchFamily="34" charset="-122"/>
                <a:ea typeface="微软雅黑" pitchFamily="34" charset="-122"/>
              </a:rPr>
              <a:t>32</a:t>
            </a:r>
            <a:r>
              <a:rPr lang="zh-CN" altLang="en-US" sz="2400" dirty="0">
                <a:solidFill>
                  <a:schemeClr val="bg1">
                    <a:lumMod val="50000"/>
                  </a:schemeClr>
                </a:solidFill>
                <a:latin typeface="微软雅黑" pitchFamily="34" charset="-122"/>
                <a:ea typeface="微软雅黑" pitchFamily="34" charset="-122"/>
              </a:rPr>
              <a:t>位及</a:t>
            </a:r>
            <a:r>
              <a:rPr lang="en-US" altLang="zh-CN" sz="2400" dirty="0">
                <a:solidFill>
                  <a:schemeClr val="bg1">
                    <a:lumMod val="50000"/>
                  </a:schemeClr>
                </a:solidFill>
                <a:latin typeface="微软雅黑" pitchFamily="34" charset="-122"/>
                <a:ea typeface="微软雅黑" pitchFamily="34" charset="-122"/>
              </a:rPr>
              <a:t>64</a:t>
            </a:r>
            <a:r>
              <a:rPr lang="zh-CN" altLang="en-US" sz="2400" dirty="0">
                <a:solidFill>
                  <a:schemeClr val="bg1">
                    <a:lumMod val="50000"/>
                  </a:schemeClr>
                </a:solidFill>
                <a:latin typeface="微软雅黑" pitchFamily="34" charset="-122"/>
                <a:ea typeface="微软雅黑" pitchFamily="34" charset="-122"/>
              </a:rPr>
              <a:t>位的数据传输，</a:t>
            </a:r>
            <a:r>
              <a:rPr lang="en-US" altLang="zh-CN" sz="2400" dirty="0">
                <a:solidFill>
                  <a:schemeClr val="bg1">
                    <a:lumMod val="50000"/>
                  </a:schemeClr>
                </a:solidFill>
                <a:latin typeface="微软雅黑" pitchFamily="34" charset="-122"/>
                <a:ea typeface="微软雅黑" pitchFamily="34" charset="-122"/>
              </a:rPr>
              <a:t>32</a:t>
            </a:r>
            <a:r>
              <a:rPr lang="zh-CN" altLang="en-US" sz="2400" dirty="0">
                <a:solidFill>
                  <a:schemeClr val="bg1">
                    <a:lumMod val="50000"/>
                  </a:schemeClr>
                </a:solidFill>
                <a:latin typeface="微软雅黑" pitchFamily="34" charset="-122"/>
                <a:ea typeface="微软雅黑" pitchFamily="34" charset="-122"/>
              </a:rPr>
              <a:t>位</a:t>
            </a:r>
            <a:r>
              <a:rPr lang="en-US" altLang="zh-CN" sz="2400" dirty="0">
                <a:solidFill>
                  <a:schemeClr val="bg1">
                    <a:lumMod val="50000"/>
                  </a:schemeClr>
                </a:solidFill>
                <a:latin typeface="微软雅黑" pitchFamily="34" charset="-122"/>
                <a:ea typeface="微软雅黑" pitchFamily="34" charset="-122"/>
              </a:rPr>
              <a:t>33MHz</a:t>
            </a:r>
            <a:r>
              <a:rPr lang="zh-CN" altLang="en-US" sz="2400" dirty="0">
                <a:solidFill>
                  <a:schemeClr val="bg1">
                    <a:lumMod val="50000"/>
                  </a:schemeClr>
                </a:solidFill>
                <a:latin typeface="微软雅黑" pitchFamily="34" charset="-122"/>
                <a:ea typeface="微软雅黑" pitchFamily="34" charset="-122"/>
              </a:rPr>
              <a:t>下</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的数据传输速率可达</a:t>
            </a:r>
            <a:r>
              <a:rPr lang="en-US" altLang="zh-CN" sz="2400" dirty="0">
                <a:solidFill>
                  <a:schemeClr val="bg1">
                    <a:lumMod val="50000"/>
                  </a:schemeClr>
                </a:solidFill>
                <a:latin typeface="微软雅黑" pitchFamily="34" charset="-122"/>
                <a:ea typeface="微软雅黑" pitchFamily="34" charset="-122"/>
              </a:rPr>
              <a:t>132MB/s</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网卡是目前台式电脑中使用最广泛的网卡，几乎所有的主板产品上都带有</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插槽。</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2462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452431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）按数据总线分类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根据支持的数据总线的不同，网卡可分为</a:t>
            </a:r>
            <a:r>
              <a:rPr lang="en-US" altLang="zh-CN" sz="2400" dirty="0">
                <a:solidFill>
                  <a:schemeClr val="bg1">
                    <a:lumMod val="50000"/>
                  </a:schemeClr>
                </a:solidFill>
                <a:latin typeface="微软雅黑" pitchFamily="34" charset="-122"/>
                <a:ea typeface="微软雅黑" pitchFamily="34" charset="-122"/>
              </a:rPr>
              <a:t>ISA</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PCI-X</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PAMCIA</a:t>
            </a:r>
            <a:r>
              <a:rPr lang="zh-CN" altLang="en-US" sz="2400" dirty="0">
                <a:solidFill>
                  <a:schemeClr val="bg1">
                    <a:lumMod val="50000"/>
                  </a:schemeClr>
                </a:solidFill>
                <a:latin typeface="微软雅黑" pitchFamily="34" charset="-122"/>
                <a:ea typeface="微软雅黑" pitchFamily="34" charset="-122"/>
              </a:rPr>
              <a:t>总线网卡和</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rgbClr val="FF0000"/>
                </a:solidFill>
                <a:latin typeface="微软雅黑" pitchFamily="34" charset="-122"/>
                <a:ea typeface="微软雅黑" pitchFamily="34" charset="-122"/>
              </a:rPr>
              <a:t>PCI-X</a:t>
            </a:r>
            <a:r>
              <a:rPr lang="zh-CN" altLang="en-US" sz="2400" dirty="0">
                <a:solidFill>
                  <a:srgbClr val="FF0000"/>
                </a:solidFill>
                <a:latin typeface="微软雅黑" pitchFamily="34" charset="-122"/>
                <a:ea typeface="微软雅黑" pitchFamily="34" charset="-122"/>
              </a:rPr>
              <a:t>总线网卡</a:t>
            </a:r>
            <a:r>
              <a:rPr lang="zh-CN" altLang="en-US" sz="2400" dirty="0">
                <a:solidFill>
                  <a:schemeClr val="bg1">
                    <a:lumMod val="50000"/>
                  </a:schemeClr>
                </a:solidFill>
                <a:latin typeface="微软雅黑" pitchFamily="34" charset="-122"/>
                <a:ea typeface="微软雅黑" pitchFamily="34" charset="-122"/>
              </a:rPr>
              <a:t>是目前最新的一种在服务器上开始使用的网卡，与</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网卡相比，它的</a:t>
            </a:r>
            <a:r>
              <a:rPr lang="en-US" altLang="zh-CN" sz="2400" dirty="0">
                <a:solidFill>
                  <a:schemeClr val="bg1">
                    <a:lumMod val="50000"/>
                  </a:schemeClr>
                </a:solidFill>
                <a:latin typeface="微软雅黑" pitchFamily="34" charset="-122"/>
                <a:ea typeface="微软雅黑" pitchFamily="34" charset="-122"/>
              </a:rPr>
              <a:t>I/O</a:t>
            </a:r>
            <a:r>
              <a:rPr lang="zh-CN" altLang="en-US" sz="2400" dirty="0">
                <a:solidFill>
                  <a:schemeClr val="bg1">
                    <a:lumMod val="50000"/>
                  </a:schemeClr>
                </a:solidFill>
                <a:latin typeface="微软雅黑" pitchFamily="34" charset="-122"/>
                <a:ea typeface="微软雅黑" pitchFamily="34" charset="-122"/>
              </a:rPr>
              <a:t>速度提高了</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倍，且拥有更快的传输速度。</a:t>
            </a:r>
          </a:p>
          <a:p>
            <a:pPr marL="342900" indent="-342900" defTabSz="720725">
              <a:lnSpc>
                <a:spcPct val="150000"/>
              </a:lnSpc>
              <a:buFont typeface="Wingdings" panose="05000000000000000000" pitchFamily="2" charset="2"/>
              <a:buChar char="l"/>
            </a:pPr>
            <a:r>
              <a:rPr lang="en-US" altLang="zh-CN" sz="2400" dirty="0" smtClean="0">
                <a:solidFill>
                  <a:srgbClr val="FF0000"/>
                </a:solidFill>
                <a:latin typeface="微软雅黑" pitchFamily="34" charset="-122"/>
                <a:ea typeface="微软雅黑" pitchFamily="34" charset="-122"/>
              </a:rPr>
              <a:t>PAMCIA</a:t>
            </a:r>
            <a:r>
              <a:rPr lang="zh-CN" altLang="en-US" sz="2400" dirty="0">
                <a:solidFill>
                  <a:srgbClr val="FF0000"/>
                </a:solidFill>
                <a:latin typeface="微软雅黑" pitchFamily="34" charset="-122"/>
                <a:ea typeface="微软雅黑" pitchFamily="34" charset="-122"/>
              </a:rPr>
              <a:t>总线网卡</a:t>
            </a:r>
            <a:r>
              <a:rPr lang="zh-CN" altLang="en-US" sz="2400" dirty="0">
                <a:solidFill>
                  <a:schemeClr val="bg1">
                    <a:lumMod val="50000"/>
                  </a:schemeClr>
                </a:solidFill>
                <a:latin typeface="微软雅黑" pitchFamily="34" charset="-122"/>
                <a:ea typeface="微软雅黑" pitchFamily="34" charset="-122"/>
              </a:rPr>
              <a:t>是笔记本专用网卡，由于受到笔记本电脑的空间限制，</a:t>
            </a:r>
            <a:r>
              <a:rPr lang="en-US" altLang="zh-CN" sz="2400" dirty="0">
                <a:solidFill>
                  <a:schemeClr val="bg1">
                    <a:lumMod val="50000"/>
                  </a:schemeClr>
                </a:solidFill>
                <a:latin typeface="微软雅黑" pitchFamily="34" charset="-122"/>
                <a:ea typeface="微软雅黑" pitchFamily="34" charset="-122"/>
              </a:rPr>
              <a:t>PCMCIA</a:t>
            </a:r>
            <a:r>
              <a:rPr lang="zh-CN" altLang="en-US" sz="2400" dirty="0">
                <a:solidFill>
                  <a:schemeClr val="bg1">
                    <a:lumMod val="50000"/>
                  </a:schemeClr>
                </a:solidFill>
                <a:latin typeface="微软雅黑" pitchFamily="34" charset="-122"/>
                <a:ea typeface="微软雅黑" pitchFamily="34" charset="-122"/>
              </a:rPr>
              <a:t>总线网卡的体积较小。</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358793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）按数据总线分类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根据支持的数据总线的不同，网卡可分为</a:t>
            </a:r>
            <a:r>
              <a:rPr lang="en-US" altLang="zh-CN" sz="2400" dirty="0">
                <a:solidFill>
                  <a:schemeClr val="bg1">
                    <a:lumMod val="50000"/>
                  </a:schemeClr>
                </a:solidFill>
                <a:latin typeface="微软雅黑" pitchFamily="34" charset="-122"/>
                <a:ea typeface="微软雅黑" pitchFamily="34" charset="-122"/>
              </a:rPr>
              <a:t>ISA</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PCI-X</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PAMCIA</a:t>
            </a:r>
            <a:r>
              <a:rPr lang="zh-CN" altLang="en-US" sz="2400" dirty="0">
                <a:solidFill>
                  <a:schemeClr val="bg1">
                    <a:lumMod val="50000"/>
                  </a:schemeClr>
                </a:solidFill>
                <a:latin typeface="微软雅黑" pitchFamily="34" charset="-122"/>
                <a:ea typeface="微软雅黑" pitchFamily="34" charset="-122"/>
              </a:rPr>
              <a:t>总线网卡和</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4" name="图片 13"/>
          <p:cNvPicPr/>
          <p:nvPr/>
        </p:nvPicPr>
        <p:blipFill>
          <a:blip r:embed="rId4"/>
          <a:stretch>
            <a:fillRect/>
          </a:stretch>
        </p:blipFill>
        <p:spPr>
          <a:xfrm>
            <a:off x="3620685" y="4409756"/>
            <a:ext cx="5094605" cy="1961515"/>
          </a:xfrm>
          <a:prstGeom prst="rect">
            <a:avLst/>
          </a:prstGeom>
        </p:spPr>
      </p:pic>
    </p:spTree>
    <p:extLst>
      <p:ext uri="{BB962C8B-B14F-4D97-AF65-F5344CB8AC3E}">
        <p14:creationId xmlns:p14="http://schemas.microsoft.com/office/powerpoint/2010/main" val="228053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）按数据总线分类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根据支持的数据总线的不同，网卡可分为</a:t>
            </a:r>
            <a:r>
              <a:rPr lang="en-US" altLang="zh-CN" sz="2400" dirty="0">
                <a:solidFill>
                  <a:schemeClr val="bg1">
                    <a:lumMod val="50000"/>
                  </a:schemeClr>
                </a:solidFill>
                <a:latin typeface="微软雅黑" pitchFamily="34" charset="-122"/>
                <a:ea typeface="微软雅黑" pitchFamily="34" charset="-122"/>
              </a:rPr>
              <a:t>ISA</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PCI-X</a:t>
            </a:r>
            <a:r>
              <a:rPr lang="zh-CN" altLang="en-US" sz="2400" dirty="0">
                <a:solidFill>
                  <a:schemeClr val="bg1">
                    <a:lumMod val="50000"/>
                  </a:schemeClr>
                </a:solidFill>
                <a:latin typeface="微软雅黑" pitchFamily="34" charset="-122"/>
                <a:ea typeface="微软雅黑" pitchFamily="34" charset="-122"/>
              </a:rPr>
              <a:t>总线网卡、</a:t>
            </a:r>
            <a:r>
              <a:rPr lang="en-US" altLang="zh-CN" sz="2400" dirty="0">
                <a:solidFill>
                  <a:schemeClr val="bg1">
                    <a:lumMod val="50000"/>
                  </a:schemeClr>
                </a:solidFill>
                <a:latin typeface="微软雅黑" pitchFamily="34" charset="-122"/>
                <a:ea typeface="微软雅黑" pitchFamily="34" charset="-122"/>
              </a:rPr>
              <a:t>PAMCIA</a:t>
            </a:r>
            <a:r>
              <a:rPr lang="zh-CN" altLang="en-US" sz="2400" dirty="0">
                <a:solidFill>
                  <a:schemeClr val="bg1">
                    <a:lumMod val="50000"/>
                  </a:schemeClr>
                </a:solidFill>
                <a:latin typeface="微软雅黑" pitchFamily="34" charset="-122"/>
                <a:ea typeface="微软雅黑" pitchFamily="34" charset="-122"/>
              </a:rPr>
              <a:t>总线网卡和</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smtClean="0">
                <a:solidFill>
                  <a:srgbClr val="FF0000"/>
                </a:solidFill>
                <a:latin typeface="微软雅黑" pitchFamily="34" charset="-122"/>
                <a:ea typeface="微软雅黑" pitchFamily="34" charset="-122"/>
              </a:rPr>
              <a:t>USB</a:t>
            </a:r>
            <a:r>
              <a:rPr lang="zh-CN" altLang="en-US" sz="2400" dirty="0">
                <a:solidFill>
                  <a:srgbClr val="FF0000"/>
                </a:solidFill>
                <a:latin typeface="微软雅黑" pitchFamily="34" charset="-122"/>
                <a:ea typeface="微软雅黑" pitchFamily="34" charset="-122"/>
              </a:rPr>
              <a:t>网卡</a:t>
            </a:r>
            <a:r>
              <a:rPr lang="zh-CN" altLang="en-US" sz="2400" dirty="0">
                <a:solidFill>
                  <a:schemeClr val="bg1">
                    <a:lumMod val="50000"/>
                  </a:schemeClr>
                </a:solidFill>
                <a:latin typeface="微软雅黑" pitchFamily="34" charset="-122"/>
                <a:ea typeface="微软雅黑" pitchFamily="34" charset="-122"/>
              </a:rPr>
              <a:t>支持</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总线，它具有安装方便、即插即用的特点，但其传输速率受到</a:t>
            </a:r>
            <a:r>
              <a:rPr lang="en-US" altLang="zh-CN" sz="2400" dirty="0">
                <a:solidFill>
                  <a:schemeClr val="bg1">
                    <a:lumMod val="50000"/>
                  </a:schemeClr>
                </a:solidFill>
                <a:latin typeface="微软雅黑" pitchFamily="34" charset="-122"/>
                <a:ea typeface="微软雅黑" pitchFamily="34" charset="-122"/>
              </a:rPr>
              <a:t>USB</a:t>
            </a:r>
            <a:r>
              <a:rPr lang="zh-CN" altLang="en-US" sz="2400" dirty="0">
                <a:solidFill>
                  <a:schemeClr val="bg1">
                    <a:lumMod val="50000"/>
                  </a:schemeClr>
                </a:solidFill>
                <a:latin typeface="微软雅黑" pitchFamily="34" charset="-122"/>
                <a:ea typeface="微软雅黑" pitchFamily="34" charset="-122"/>
              </a:rPr>
              <a:t>总线的限制。</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772290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4</a:t>
            </a:r>
            <a:r>
              <a:rPr lang="zh-CN" altLang="en-US" sz="2400" dirty="0">
                <a:solidFill>
                  <a:schemeClr val="bg1">
                    <a:lumMod val="50000"/>
                  </a:schemeClr>
                </a:solidFill>
                <a:latin typeface="微软雅黑" pitchFamily="34" charset="-122"/>
                <a:ea typeface="微软雅黑" pitchFamily="34" charset="-122"/>
              </a:rPr>
              <a:t>）按媒介接口分类</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按网卡上传输媒介接口的不同，网卡可分为</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接口网卡、</a:t>
            </a:r>
            <a:r>
              <a:rPr lang="en-US" altLang="zh-CN" sz="2400" dirty="0">
                <a:solidFill>
                  <a:schemeClr val="bg1">
                    <a:lumMod val="50000"/>
                  </a:schemeClr>
                </a:solidFill>
                <a:latin typeface="微软雅黑" pitchFamily="34" charset="-122"/>
                <a:ea typeface="微软雅黑" pitchFamily="34" charset="-122"/>
              </a:rPr>
              <a:t>BNC</a:t>
            </a:r>
            <a:r>
              <a:rPr lang="zh-CN" altLang="en-US" sz="2400" dirty="0">
                <a:solidFill>
                  <a:schemeClr val="bg1">
                    <a:lumMod val="50000"/>
                  </a:schemeClr>
                </a:solidFill>
                <a:latin typeface="微软雅黑" pitchFamily="34" charset="-122"/>
                <a:ea typeface="微软雅黑" pitchFamily="34" charset="-122"/>
              </a:rPr>
              <a:t>接口网卡、</a:t>
            </a:r>
            <a:r>
              <a:rPr lang="en-US" altLang="zh-CN" sz="2400" dirty="0">
                <a:solidFill>
                  <a:schemeClr val="bg1">
                    <a:lumMod val="50000"/>
                  </a:schemeClr>
                </a:solidFill>
                <a:latin typeface="微软雅黑" pitchFamily="34" charset="-122"/>
                <a:ea typeface="微软雅黑" pitchFamily="34" charset="-122"/>
              </a:rPr>
              <a:t>AUI</a:t>
            </a:r>
            <a:r>
              <a:rPr lang="zh-CN" altLang="en-US" sz="2400" dirty="0">
                <a:solidFill>
                  <a:schemeClr val="bg1">
                    <a:lumMod val="50000"/>
                  </a:schemeClr>
                </a:solidFill>
                <a:latin typeface="微软雅黑" pitchFamily="34" charset="-122"/>
                <a:ea typeface="微软雅黑" pitchFamily="34" charset="-122"/>
              </a:rPr>
              <a:t>接口网卡</a:t>
            </a:r>
            <a:r>
              <a:rPr lang="zh-CN" altLang="en-US" sz="2400" dirty="0" smtClean="0">
                <a:solidFill>
                  <a:schemeClr val="bg1">
                    <a:lumMod val="50000"/>
                  </a:schemeClr>
                </a:solidFill>
                <a:latin typeface="微软雅黑" pitchFamily="34" charset="-122"/>
                <a:ea typeface="微软雅黑" pitchFamily="34" charset="-122"/>
              </a:rPr>
              <a:t>。</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接口网卡可通过</a:t>
            </a:r>
            <a:r>
              <a:rPr lang="en-US" altLang="zh-CN" sz="2400" dirty="0">
                <a:solidFill>
                  <a:schemeClr val="bg1">
                    <a:lumMod val="50000"/>
                  </a:schemeClr>
                </a:solidFill>
                <a:latin typeface="微软雅黑" pitchFamily="34" charset="-122"/>
                <a:ea typeface="微软雅黑" pitchFamily="34" charset="-122"/>
              </a:rPr>
              <a:t>RJ-45</a:t>
            </a:r>
            <a:r>
              <a:rPr lang="zh-CN" altLang="en-US" sz="2400" dirty="0">
                <a:solidFill>
                  <a:schemeClr val="bg1">
                    <a:lumMod val="50000"/>
                  </a:schemeClr>
                </a:solidFill>
                <a:latin typeface="微软雅黑" pitchFamily="34" charset="-122"/>
                <a:ea typeface="微软雅黑" pitchFamily="34" charset="-122"/>
              </a:rPr>
              <a:t>接口连接结点设</a:t>
            </a:r>
            <a:r>
              <a:rPr lang="zh-CN" altLang="en-US" sz="2400" dirty="0" smtClean="0">
                <a:solidFill>
                  <a:schemeClr val="bg1">
                    <a:lumMod val="50000"/>
                  </a:schemeClr>
                </a:solidFill>
                <a:latin typeface="微软雅黑" pitchFamily="34" charset="-122"/>
                <a:ea typeface="微软雅黑" pitchFamily="34" charset="-122"/>
              </a:rPr>
              <a:t>备。</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a:solidFill>
                  <a:schemeClr val="bg1">
                    <a:lumMod val="50000"/>
                  </a:schemeClr>
                </a:solidFill>
                <a:latin typeface="微软雅黑" pitchFamily="34" charset="-122"/>
                <a:ea typeface="微软雅黑" pitchFamily="34" charset="-122"/>
              </a:rPr>
              <a:t>BNC</a:t>
            </a:r>
            <a:r>
              <a:rPr lang="zh-CN" altLang="en-US" sz="2400" dirty="0">
                <a:solidFill>
                  <a:schemeClr val="bg1">
                    <a:lumMod val="50000"/>
                  </a:schemeClr>
                </a:solidFill>
                <a:latin typeface="微软雅黑" pitchFamily="34" charset="-122"/>
                <a:ea typeface="微软雅黑" pitchFamily="34" charset="-122"/>
              </a:rPr>
              <a:t>接口网卡应用于以细同轴电缆作为传输介质的以太网或令牌网</a:t>
            </a:r>
            <a:r>
              <a:rPr lang="zh-CN" altLang="en-US" sz="2400" dirty="0" smtClean="0">
                <a:solidFill>
                  <a:schemeClr val="bg1">
                    <a:lumMod val="50000"/>
                  </a:schemeClr>
                </a:solidFill>
                <a:latin typeface="微软雅黑" pitchFamily="34" charset="-122"/>
                <a:ea typeface="微软雅黑" pitchFamily="34" charset="-122"/>
              </a:rPr>
              <a:t>中。</a:t>
            </a:r>
            <a:endParaRPr lang="en-US" altLang="zh-CN" sz="2400" dirty="0" smtClean="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l"/>
            </a:pPr>
            <a:r>
              <a:rPr lang="en-US" altLang="zh-CN" sz="2400" dirty="0">
                <a:solidFill>
                  <a:schemeClr val="bg1">
                    <a:lumMod val="50000"/>
                  </a:schemeClr>
                </a:solidFill>
                <a:latin typeface="微软雅黑" pitchFamily="34" charset="-122"/>
                <a:ea typeface="微软雅黑" pitchFamily="34" charset="-122"/>
              </a:rPr>
              <a:t>AUI</a:t>
            </a:r>
            <a:r>
              <a:rPr lang="zh-CN" altLang="en-US" sz="2400" dirty="0">
                <a:solidFill>
                  <a:schemeClr val="bg1">
                    <a:lumMod val="50000"/>
                  </a:schemeClr>
                </a:solidFill>
                <a:latin typeface="微软雅黑" pitchFamily="34" charset="-122"/>
                <a:ea typeface="微软雅黑" pitchFamily="34" charset="-122"/>
              </a:rPr>
              <a:t>接口网卡应用于以粗同轴电缆为传输介质的以太网或令牌网</a:t>
            </a:r>
            <a:r>
              <a:rPr lang="zh-CN" altLang="en-US" sz="2400" dirty="0" smtClean="0">
                <a:solidFill>
                  <a:schemeClr val="bg1">
                    <a:lumMod val="50000"/>
                  </a:schemeClr>
                </a:solidFill>
                <a:latin typeface="微软雅黑" pitchFamily="34" charset="-122"/>
                <a:ea typeface="微软雅黑" pitchFamily="34" charset="-122"/>
              </a:rPr>
              <a:t>中。</a:t>
            </a:r>
            <a:endParaRPr lang="zh-CN" altLang="en-US" sz="2400" dirty="0">
              <a:solidFill>
                <a:schemeClr val="bg1">
                  <a:lumMod val="50000"/>
                </a:schemeClr>
              </a:solidFill>
              <a:latin typeface="微软雅黑" pitchFamily="34" charset="-122"/>
              <a:ea typeface="微软雅黑" pitchFamily="34" charset="-122"/>
            </a:endParaRP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794890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5</a:t>
            </a:r>
            <a:r>
              <a:rPr lang="zh-CN" altLang="en-US" sz="2400" dirty="0">
                <a:solidFill>
                  <a:schemeClr val="bg1">
                    <a:lumMod val="50000"/>
                  </a:schemeClr>
                </a:solidFill>
                <a:latin typeface="微软雅黑" pitchFamily="34" charset="-122"/>
                <a:ea typeface="微软雅黑" pitchFamily="34" charset="-122"/>
              </a:rPr>
              <a:t>）按局域网技术分类</a:t>
            </a:r>
          </a:p>
          <a:p>
            <a:pPr indent="457200" defTabSz="720725">
              <a:lnSpc>
                <a:spcPct val="150000"/>
              </a:lnSpc>
            </a:pPr>
            <a:r>
              <a:rPr lang="zh-CN" altLang="en-US" sz="2400" dirty="0">
                <a:solidFill>
                  <a:srgbClr val="FF0000"/>
                </a:solidFill>
                <a:latin typeface="微软雅黑" pitchFamily="34" charset="-122"/>
                <a:ea typeface="微软雅黑" pitchFamily="34" charset="-122"/>
              </a:rPr>
              <a:t>根据支持的局域网技术，网卡可分为</a:t>
            </a:r>
            <a:r>
              <a:rPr lang="en-US" altLang="zh-CN" sz="2400" dirty="0">
                <a:solidFill>
                  <a:srgbClr val="FF0000"/>
                </a:solidFill>
                <a:latin typeface="微软雅黑" pitchFamily="34" charset="-122"/>
                <a:ea typeface="微软雅黑" pitchFamily="34" charset="-122"/>
              </a:rPr>
              <a:t>Ethernet</a:t>
            </a:r>
            <a:r>
              <a:rPr lang="zh-CN" altLang="en-US" sz="2400" dirty="0">
                <a:solidFill>
                  <a:srgbClr val="FF0000"/>
                </a:solidFill>
                <a:latin typeface="微软雅黑" pitchFamily="34" charset="-122"/>
                <a:ea typeface="微软雅黑" pitchFamily="34" charset="-122"/>
              </a:rPr>
              <a:t>网卡、</a:t>
            </a:r>
            <a:r>
              <a:rPr lang="en-US" altLang="zh-CN" sz="2400" dirty="0">
                <a:solidFill>
                  <a:srgbClr val="FF0000"/>
                </a:solidFill>
                <a:latin typeface="微软雅黑" pitchFamily="34" charset="-122"/>
                <a:ea typeface="微软雅黑" pitchFamily="34" charset="-122"/>
              </a:rPr>
              <a:t>Token Ring</a:t>
            </a:r>
            <a:r>
              <a:rPr lang="zh-CN" altLang="en-US" sz="2400" dirty="0">
                <a:solidFill>
                  <a:srgbClr val="FF0000"/>
                </a:solidFill>
                <a:latin typeface="微软雅黑" pitchFamily="34" charset="-122"/>
                <a:ea typeface="微软雅黑" pitchFamily="34" charset="-122"/>
              </a:rPr>
              <a:t>网卡和</a:t>
            </a:r>
            <a:r>
              <a:rPr lang="en-US" altLang="zh-CN" sz="2400" dirty="0">
                <a:solidFill>
                  <a:srgbClr val="FF0000"/>
                </a:solidFill>
                <a:latin typeface="微软雅黑" pitchFamily="34" charset="-122"/>
                <a:ea typeface="微软雅黑" pitchFamily="34" charset="-122"/>
              </a:rPr>
              <a:t>ATM</a:t>
            </a:r>
            <a:r>
              <a:rPr lang="zh-CN" altLang="en-US" sz="2400" dirty="0">
                <a:solidFill>
                  <a:srgbClr val="FF0000"/>
                </a:solidFill>
                <a:latin typeface="微软雅黑" pitchFamily="34" charset="-122"/>
                <a:ea typeface="微软雅黑" pitchFamily="34" charset="-122"/>
              </a:rPr>
              <a:t>网卡等</a:t>
            </a:r>
            <a:r>
              <a:rPr lang="zh-CN" altLang="en-US" sz="2400" dirty="0">
                <a:solidFill>
                  <a:schemeClr val="bg1">
                    <a:lumMod val="50000"/>
                  </a:schemeClr>
                </a:solidFill>
                <a:latin typeface="微软雅黑" pitchFamily="34" charset="-122"/>
                <a:ea typeface="微软雅黑" pitchFamily="34" charset="-122"/>
              </a:rPr>
              <a:t>，这几种网卡依次应用于以太网、令牌环网和</a:t>
            </a:r>
            <a:r>
              <a:rPr lang="en-US" altLang="zh-CN" sz="2400" dirty="0">
                <a:solidFill>
                  <a:schemeClr val="bg1">
                    <a:lumMod val="50000"/>
                  </a:schemeClr>
                </a:solidFill>
                <a:latin typeface="微软雅黑" pitchFamily="34" charset="-122"/>
                <a:ea typeface="微软雅黑" pitchFamily="34" charset="-122"/>
              </a:rPr>
              <a:t>ATM</a:t>
            </a:r>
            <a:r>
              <a:rPr lang="zh-CN" altLang="en-US" sz="2400" dirty="0">
                <a:solidFill>
                  <a:schemeClr val="bg1">
                    <a:lumMod val="50000"/>
                  </a:schemeClr>
                </a:solidFill>
                <a:latin typeface="微软雅黑" pitchFamily="34" charset="-122"/>
                <a:ea typeface="微软雅黑" pitchFamily="34" charset="-122"/>
              </a:rPr>
              <a:t>网中。</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134994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289" y="2176664"/>
            <a:ext cx="10671111"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smtClean="0">
                <a:solidFill>
                  <a:schemeClr val="bg1">
                    <a:lumMod val="50000"/>
                  </a:schemeClr>
                </a:solidFill>
                <a:latin typeface="微软雅黑" pitchFamily="34" charset="-122"/>
                <a:ea typeface="微软雅黑" pitchFamily="34" charset="-122"/>
              </a:rPr>
              <a:t>按不同的分类方式，网卡可分为不同的类型。</a:t>
            </a:r>
          </a:p>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除以上各类网卡外，还有一种通过无线电波实现结点设备和网络连接的网卡，即无线网卡。无线网卡也是目前流行的一种网卡，这种网卡通过无线电波连接结点设备和网络，实现网络传输。</a:t>
            </a: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多学一招：信道复用技术</a:t>
            </a:r>
            <a:endParaRPr lang="zh-CN" altLang="en-US" sz="3200" kern="1200" dirty="0">
              <a:solidFill>
                <a:srgbClr val="1353A2"/>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82" y="501700"/>
            <a:ext cx="743486"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909926" y="409367"/>
            <a:ext cx="781087" cy="769441"/>
          </a:xfrm>
          <a:prstGeom prst="rect">
            <a:avLst/>
          </a:prstGeom>
        </p:spPr>
        <p:txBody>
          <a:bodyPr wrap="square">
            <a:spAutoFit/>
          </a:bodyPr>
          <a:lstStyle/>
          <a:p>
            <a:r>
              <a:rPr lang="en-US" altLang="zh-CN" sz="4400" b="1" dirty="0">
                <a:solidFill>
                  <a:schemeClr val="bg1"/>
                </a:solidFill>
                <a:sym typeface="Wingdings"/>
              </a:rPr>
              <a:t></a:t>
            </a:r>
            <a:endParaRPr lang="zh-CN" altLang="en-US" sz="4400" b="1" dirty="0">
              <a:solidFill>
                <a:schemeClr val="bg1"/>
              </a:solidFill>
            </a:endParaRPr>
          </a:p>
        </p:txBody>
      </p:sp>
      <p:grpSp>
        <p:nvGrpSpPr>
          <p:cNvPr id="7" name="组合 15"/>
          <p:cNvGrpSpPr/>
          <p:nvPr/>
        </p:nvGrpSpPr>
        <p:grpSpPr>
          <a:xfrm>
            <a:off x="840784" y="1168552"/>
            <a:ext cx="10654409" cy="1008112"/>
            <a:chOff x="395441" y="968316"/>
            <a:chExt cx="10210154" cy="1008112"/>
          </a:xfrm>
          <a:solidFill>
            <a:srgbClr val="1353A2"/>
          </a:solidFill>
        </p:grpSpPr>
        <p:sp>
          <p:nvSpPr>
            <p:cNvPr id="10"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2"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smtClean="0">
                  <a:solidFill>
                    <a:schemeClr val="bg1"/>
                  </a:solidFill>
                </a:rPr>
                <a:t>2</a:t>
              </a:r>
              <a:r>
                <a:rPr lang="zh-CN" altLang="en-US" sz="3200" b="1" dirty="0" smtClean="0">
                  <a:solidFill>
                    <a:schemeClr val="bg1"/>
                  </a:solidFill>
                </a:rPr>
                <a:t>、网卡的分类</a:t>
              </a:r>
              <a:endParaRPr lang="en-US" altLang="zh-CN" sz="3200" b="1" dirty="0" smtClean="0">
                <a:solidFill>
                  <a:schemeClr val="bg1"/>
                </a:solidFill>
              </a:endParaRPr>
            </a:p>
          </p:txBody>
        </p:sp>
        <p:pic>
          <p:nvPicPr>
            <p:cNvPr id="13" name="图片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13821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smtClean="0">
                <a:solidFill>
                  <a:srgbClr val="1353A2"/>
                </a:solidFill>
                <a:latin typeface="微软雅黑" pitchFamily="34" charset="-122"/>
                <a:ea typeface="微软雅黑" pitchFamily="34" charset="-122"/>
                <a:cs typeface="+mn-cs"/>
              </a:rPr>
              <a:t>目录页</a:t>
            </a:r>
            <a:endParaRPr lang="zh-CN" altLang="en-US" sz="3600" kern="1200" dirty="0">
              <a:solidFill>
                <a:srgbClr val="1353A2"/>
              </a:solidFill>
              <a:latin typeface="微软雅黑" pitchFamily="34" charset="-122"/>
              <a:ea typeface="微软雅黑" pitchFamily="34" charset="-122"/>
              <a:cs typeface="+mn-cs"/>
            </a:endParaRP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传输媒介的分类</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网络互联设备</a:t>
            </a:r>
            <a:endParaRPr lang="zh-CN" altLang="en-US" sz="2000" b="1" dirty="0">
              <a:solidFill>
                <a:srgbClr val="FFFFFF"/>
              </a:solidFill>
              <a:latin typeface="微软雅黑" pitchFamily="34" charset="-122"/>
              <a:ea typeface="微软雅黑" pitchFamily="34" charset="-122"/>
            </a:endParaRP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65934" y="1957880"/>
            <a:ext cx="202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a:t>
            </a:r>
            <a:r>
              <a:rPr lang="zh-CN" altLang="en-US" sz="2000" b="1" dirty="0" smtClean="0">
                <a:solidFill>
                  <a:srgbClr val="FFFFFF"/>
                </a:solidFill>
                <a:latin typeface="微软雅黑" pitchFamily="34" charset="-122"/>
                <a:ea typeface="微软雅黑" pitchFamily="34" charset="-122"/>
              </a:rPr>
              <a:t>解数据通信</a:t>
            </a:r>
            <a:endParaRPr lang="zh-CN" altLang="en-US" sz="2000" b="1" dirty="0">
              <a:solidFill>
                <a:srgbClr val="FFFFFF"/>
              </a:solidFill>
              <a:latin typeface="微软雅黑" pitchFamily="34" charset="-122"/>
              <a:ea typeface="微软雅黑" pitchFamily="34" charset="-122"/>
            </a:endParaRP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a:off x="4580374" y="1688479"/>
            <a:ext cx="2196207" cy="173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12501" y="4621984"/>
            <a:ext cx="1839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网络设备接口</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solidFill>
                  <a:srgbClr val="FFFFFF"/>
                </a:solidFill>
                <a:latin typeface="微软雅黑" pitchFamily="34" charset="-122"/>
                <a:ea typeface="微软雅黑" pitchFamily="34" charset="-122"/>
              </a:rPr>
              <a:t>本章实验</a:t>
            </a:r>
            <a:endParaRPr lang="zh-CN" altLang="en-US" sz="2000" b="1" dirty="0">
              <a:solidFill>
                <a:srgbClr val="FFFFFF"/>
              </a:solidFill>
              <a:latin typeface="微软雅黑" pitchFamily="34" charset="-122"/>
              <a:ea typeface="微软雅黑" pitchFamily="34" charset="-122"/>
            </a:endParaRP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smtClean="0">
                <a:solidFill>
                  <a:srgbClr val="7F7F7F"/>
                </a:solidFill>
                <a:latin typeface="Broadway" pitchFamily="82" charset="0"/>
                <a:ea typeface="黑体" pitchFamily="2" charset="-122"/>
                <a:cs typeface="Arial" pitchFamily="34" charset="0"/>
              </a:rPr>
              <a:t> 5</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smtClean="0">
                <a:solidFill>
                  <a:srgbClr val="7F7F7F"/>
                </a:solidFill>
                <a:latin typeface="Broadway" pitchFamily="82" charset="0"/>
                <a:ea typeface="黑体" pitchFamily="2" charset="-122"/>
                <a:cs typeface="Arial" pitchFamily="34" charset="0"/>
              </a:rPr>
              <a:t>6</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449" y="2579856"/>
            <a:ext cx="1743566" cy="111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77" y="5167366"/>
            <a:ext cx="1497511" cy="109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5895091"/>
      </p:ext>
    </p:extLst>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789" y="1274523"/>
            <a:ext cx="10958734"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ctr">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识别双绞</a:t>
            </a:r>
            <a:r>
              <a:rPr lang="zh-CN" altLang="en-US" sz="2400" dirty="0" smtClean="0">
                <a:solidFill>
                  <a:srgbClr val="1353A2"/>
                </a:solidFill>
                <a:latin typeface="微软雅黑" panose="020B0503020204020204" pitchFamily="34" charset="-122"/>
                <a:ea typeface="微软雅黑" panose="020B0503020204020204" pitchFamily="34" charset="-122"/>
              </a:rPr>
              <a:t>线</a:t>
            </a:r>
            <a:endParaRPr lang="en-US" altLang="zh-CN" sz="24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zh-CN" altLang="zh-CN" sz="2400" b="1" dirty="0" smtClean="0">
                <a:solidFill>
                  <a:srgbClr val="1353A2"/>
                </a:solidFill>
                <a:latin typeface="微软雅黑" panose="020B0503020204020204" pitchFamily="34" charset="-122"/>
                <a:ea typeface="微软雅黑" panose="020B0503020204020204" pitchFamily="34" charset="-122"/>
              </a:rPr>
              <a:t>实</a:t>
            </a:r>
            <a:r>
              <a:rPr lang="zh-CN" altLang="zh-CN" sz="2400" b="1" dirty="0">
                <a:solidFill>
                  <a:srgbClr val="1353A2"/>
                </a:solidFill>
                <a:latin typeface="微软雅黑" panose="020B0503020204020204" pitchFamily="34" charset="-122"/>
                <a:ea typeface="微软雅黑" panose="020B0503020204020204" pitchFamily="34" charset="-122"/>
              </a:rPr>
              <a:t>验目</a:t>
            </a:r>
            <a:r>
              <a:rPr lang="zh-CN" altLang="zh-CN" sz="2400" b="1" dirty="0" smtClean="0">
                <a:solidFill>
                  <a:srgbClr val="1353A2"/>
                </a:solidFill>
                <a:latin typeface="微软雅黑" panose="020B0503020204020204" pitchFamily="34" charset="-122"/>
                <a:ea typeface="微软雅黑" panose="020B0503020204020204" pitchFamily="34" charset="-122"/>
              </a:rPr>
              <a:t>的</a:t>
            </a:r>
            <a:r>
              <a:rPr lang="zh-CN" altLang="en-US" sz="2400" b="1" dirty="0" smtClean="0">
                <a:solidFill>
                  <a:srgbClr val="1353A2"/>
                </a:solidFill>
                <a:latin typeface="微软雅黑" panose="020B0503020204020204" pitchFamily="34" charset="-122"/>
                <a:ea typeface="微软雅黑" panose="020B0503020204020204" pitchFamily="34" charset="-122"/>
              </a:rPr>
              <a:t>：</a:t>
            </a:r>
            <a:endParaRPr lang="zh-CN" altLang="zh-CN" sz="24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zh-CN" altLang="zh-CN"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1</a:t>
            </a:r>
            <a:r>
              <a:rPr lang="zh-CN" altLang="zh-CN" sz="2400" dirty="0">
                <a:solidFill>
                  <a:srgbClr val="1353A2"/>
                </a:solidFill>
                <a:latin typeface="微软雅黑" panose="020B0503020204020204" pitchFamily="34" charset="-122"/>
                <a:ea typeface="微软雅黑" panose="020B0503020204020204" pitchFamily="34" charset="-122"/>
              </a:rPr>
              <a:t>）掌握识别双绞线标识和编码的方法。</a:t>
            </a:r>
          </a:p>
          <a:p>
            <a:pPr>
              <a:lnSpc>
                <a:spcPct val="150000"/>
              </a:lnSpc>
            </a:pPr>
            <a:r>
              <a:rPr lang="zh-CN" altLang="zh-CN"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2</a:t>
            </a:r>
            <a:r>
              <a:rPr lang="zh-CN" altLang="zh-CN" sz="2400" dirty="0">
                <a:solidFill>
                  <a:srgbClr val="1353A2"/>
                </a:solidFill>
                <a:latin typeface="微软雅黑" panose="020B0503020204020204" pitchFamily="34" charset="-122"/>
                <a:ea typeface="微软雅黑" panose="020B0503020204020204" pitchFamily="34" charset="-122"/>
              </a:rPr>
              <a:t>）掌握判断双绞线质量的方式。</a:t>
            </a:r>
          </a:p>
          <a:p>
            <a:pPr indent="457200" algn="ctr">
              <a:lnSpc>
                <a:spcPct val="150000"/>
              </a:lnSpc>
            </a:pPr>
            <a:endParaRPr lang="en-US" altLang="zh-CN" sz="2400" dirty="0" smtClean="0">
              <a:solidFill>
                <a:srgbClr val="1353A2"/>
              </a:solidFill>
              <a:latin typeface="微软雅黑" panose="020B0503020204020204" pitchFamily="34" charset="-122"/>
              <a:ea typeface="微软雅黑" panose="020B0503020204020204" pitchFamily="34" charset="-122"/>
            </a:endParaRP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smtClean="0">
                <a:solidFill>
                  <a:srgbClr val="1353A2"/>
                </a:solidFill>
                <a:latin typeface="微软雅黑" pitchFamily="34" charset="-122"/>
                <a:ea typeface="微软雅黑" pitchFamily="34" charset="-122"/>
              </a:rPr>
              <a:t>3.5 </a:t>
            </a:r>
            <a:r>
              <a:rPr lang="zh-CN" altLang="en-US" sz="3200" dirty="0" smtClean="0">
                <a:solidFill>
                  <a:srgbClr val="1353A2"/>
                </a:solidFill>
                <a:latin typeface="微软雅黑" pitchFamily="34" charset="-122"/>
                <a:ea typeface="微软雅黑" pitchFamily="34" charset="-122"/>
              </a:rPr>
              <a:t>本章实验</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272095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d287a59f44a3aed42a385a4068be4cdf8f715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6588</Words>
  <Application>Microsoft Office PowerPoint</Application>
  <PresentationFormat>宽屏</PresentationFormat>
  <Paragraphs>609</Paragraphs>
  <Slides>102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102</vt:i4>
      </vt:variant>
    </vt:vector>
  </HeadingPairs>
  <TitlesOfParts>
    <vt:vector size="115" baseType="lpstr">
      <vt:lpstr>等线</vt:lpstr>
      <vt:lpstr>等线 Light</vt:lpstr>
      <vt:lpstr>方正细倩简体</vt:lpstr>
      <vt:lpstr>黑体</vt:lpstr>
      <vt:lpstr>宋体</vt:lpstr>
      <vt:lpstr>微软雅黑</vt:lpstr>
      <vt:lpstr>Arial</vt:lpstr>
      <vt:lpstr>Broadway</vt:lpstr>
      <vt:lpstr>Calibri</vt:lpstr>
      <vt:lpstr>Franklin Gothic Medium</vt:lpstr>
      <vt:lpstr>Times New Roman</vt:lpstr>
      <vt:lpstr>Wingdings</vt:lpstr>
      <vt:lpstr>Office 主题​​</vt:lpstr>
      <vt:lpstr>第3章 数据通信基础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Admin</cp:lastModifiedBy>
  <cp:revision>230</cp:revision>
  <dcterms:created xsi:type="dcterms:W3CDTF">2016-08-25T05:35:30Z</dcterms:created>
  <dcterms:modified xsi:type="dcterms:W3CDTF">2022-07-27T05:33:24Z</dcterms:modified>
</cp:coreProperties>
</file>