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304" r:id="rId2"/>
    <p:sldId id="317" r:id="rId3"/>
    <p:sldId id="316" r:id="rId4"/>
    <p:sldId id="318" r:id="rId5"/>
    <p:sldId id="341" r:id="rId6"/>
    <p:sldId id="340" r:id="rId7"/>
    <p:sldId id="332" r:id="rId8"/>
    <p:sldId id="339" r:id="rId9"/>
    <p:sldId id="319" r:id="rId10"/>
    <p:sldId id="321" r:id="rId11"/>
    <p:sldId id="336" r:id="rId12"/>
    <p:sldId id="342" r:id="rId13"/>
    <p:sldId id="343" r:id="rId14"/>
    <p:sldId id="344" r:id="rId15"/>
    <p:sldId id="322" r:id="rId16"/>
    <p:sldId id="333" r:id="rId17"/>
    <p:sldId id="323" r:id="rId18"/>
    <p:sldId id="337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8527" autoAdjust="0"/>
  </p:normalViewPr>
  <p:slideViewPr>
    <p:cSldViewPr>
      <p:cViewPr varScale="1">
        <p:scale>
          <a:sx n="110" d="100"/>
          <a:sy n="110" d="100"/>
        </p:scale>
        <p:origin x="76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4B8E-3182-46CA-AE16-22F464C8EDC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041-3EE4-4BCB-9507-F799567B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7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DA6B-DF53-4ADF-BF52-FA2AF121741F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80D9E-C573-4D3C-8703-440B713BF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3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80D9E-C573-4D3C-8703-440B713BF5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http://www.pptvzaixian.com/shop/view28111.html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6631-8133-494F-A5ED-2B06550DA22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9FF7-3106-49E6-B372-87632DC09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9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6631-8133-494F-A5ED-2B06550DA22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9FF7-3106-49E6-B372-87632DC09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3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6631-8133-494F-A5ED-2B06550DA22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9FF7-3106-49E6-B372-87632DC09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6631-8133-494F-A5ED-2B06550DA22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9FF7-3106-49E6-B372-87632DC09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6631-8133-494F-A5ED-2B06550DA22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9FF7-3106-49E6-B372-87632DC09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6631-8133-494F-A5ED-2B06550DA22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9FF7-3106-49E6-B372-87632DC09F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303174" y="4704972"/>
            <a:ext cx="52366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直角三角形 5"/>
          <p:cNvSpPr/>
          <p:nvPr userDrawn="1"/>
        </p:nvSpPr>
        <p:spPr>
          <a:xfrm>
            <a:off x="8837362" y="141481"/>
            <a:ext cx="80979" cy="56246"/>
          </a:xfrm>
          <a:prstGeom prst="rtTriangle">
            <a:avLst/>
          </a:prstGeom>
          <a:solidFill>
            <a:srgbClr val="F8F8F8">
              <a:alpha val="84706"/>
            </a:srgb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2" tIns="34281" rIns="68562" bIns="34281"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kern="0" cap="none" spc="0" normalizeH="0" baseline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194184"/>
            <a:ext cx="890856" cy="297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3207" y="194184"/>
            <a:ext cx="8210793" cy="297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 rot="16200000">
            <a:off x="8346989" y="135858"/>
            <a:ext cx="475590" cy="505158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2" tIns="34281" rIns="68562" bIns="34281"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3195220" y="4637472"/>
            <a:ext cx="134965" cy="135000"/>
          </a:xfrm>
          <a:prstGeom prst="ellipse">
            <a:avLst/>
          </a:prstGeom>
          <a:solidFill>
            <a:srgbClr val="FF850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538255" y="4637472"/>
            <a:ext cx="134965" cy="135000"/>
          </a:xfrm>
          <a:prstGeom prst="ellipse">
            <a:avLst/>
          </a:prstGeom>
          <a:solidFill>
            <a:srgbClr val="0070C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5854310" y="4637472"/>
            <a:ext cx="134965" cy="135000"/>
          </a:xfrm>
          <a:prstGeom prst="ellipse">
            <a:avLst/>
          </a:prstGeom>
          <a:solidFill>
            <a:srgbClr val="0070C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lvl="0"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7170364" y="4637472"/>
            <a:ext cx="134965" cy="135000"/>
          </a:xfrm>
          <a:prstGeom prst="ellipse">
            <a:avLst/>
          </a:prstGeom>
          <a:solidFill>
            <a:srgbClr val="0070C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lvl="0"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8486418" y="4637472"/>
            <a:ext cx="134965" cy="135000"/>
          </a:xfrm>
          <a:prstGeom prst="ellipse">
            <a:avLst/>
          </a:prstGeom>
          <a:solidFill>
            <a:srgbClr val="0070C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lvl="0"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2884789" y="4569972"/>
            <a:ext cx="809789" cy="270000"/>
          </a:xfrm>
          <a:prstGeom prst="roundRect">
            <a:avLst>
              <a:gd name="adj" fmla="val 5329"/>
            </a:avLst>
          </a:prstGeom>
          <a:gradFill>
            <a:gsLst>
              <a:gs pos="0">
                <a:srgbClr val="939292"/>
              </a:gs>
              <a:gs pos="80000">
                <a:srgbClr val="A6A6A7"/>
              </a:gs>
              <a:gs pos="100000">
                <a:srgbClr val="B6B0B2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2"/>
          <p:cNvSpPr txBox="1"/>
          <p:nvPr userDrawn="1"/>
        </p:nvSpPr>
        <p:spPr>
          <a:xfrm>
            <a:off x="2758788" y="4829570"/>
            <a:ext cx="1061793" cy="253897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年度工作概述</a:t>
            </a:r>
          </a:p>
        </p:txBody>
      </p:sp>
      <p:sp>
        <p:nvSpPr>
          <p:cNvPr id="18" name="文本框 3"/>
          <p:cNvSpPr txBox="1"/>
          <p:nvPr userDrawn="1"/>
        </p:nvSpPr>
        <p:spPr>
          <a:xfrm>
            <a:off x="4199582" y="4829571"/>
            <a:ext cx="907905" cy="22312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工作完成情况</a:t>
            </a:r>
          </a:p>
        </p:txBody>
      </p:sp>
      <p:sp>
        <p:nvSpPr>
          <p:cNvPr id="19" name="椭圆 18"/>
          <p:cNvSpPr/>
          <p:nvPr userDrawn="1"/>
        </p:nvSpPr>
        <p:spPr>
          <a:xfrm>
            <a:off x="3222201" y="4637472"/>
            <a:ext cx="134965" cy="135000"/>
          </a:xfrm>
          <a:prstGeom prst="ellipse">
            <a:avLst/>
          </a:prstGeom>
          <a:solidFill>
            <a:srgbClr val="0070C0"/>
          </a:solidFill>
          <a:ln w="57150">
            <a:solidFill>
              <a:srgbClr val="EAE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5"/>
          <p:cNvSpPr txBox="1"/>
          <p:nvPr userDrawn="1"/>
        </p:nvSpPr>
        <p:spPr>
          <a:xfrm>
            <a:off x="5496125" y="4829571"/>
            <a:ext cx="907905" cy="22312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项目成果展示</a:t>
            </a:r>
          </a:p>
        </p:txBody>
      </p:sp>
      <p:sp>
        <p:nvSpPr>
          <p:cNvPr id="21" name="文本框 6"/>
          <p:cNvSpPr txBox="1"/>
          <p:nvPr userDrawn="1"/>
        </p:nvSpPr>
        <p:spPr>
          <a:xfrm>
            <a:off x="6792668" y="4829571"/>
            <a:ext cx="907905" cy="22312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工作不足之处</a:t>
            </a:r>
          </a:p>
        </p:txBody>
      </p:sp>
      <p:sp>
        <p:nvSpPr>
          <p:cNvPr id="22" name="文本框 7"/>
          <p:cNvSpPr txBox="1"/>
          <p:nvPr userDrawn="1"/>
        </p:nvSpPr>
        <p:spPr>
          <a:xfrm>
            <a:off x="8089212" y="4829571"/>
            <a:ext cx="907905" cy="22312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33338634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11006" y="1"/>
            <a:ext cx="80979" cy="5143500"/>
          </a:xfrm>
          <a:prstGeom prst="rect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3"/>
          <p:cNvSpPr/>
          <p:nvPr userDrawn="1"/>
        </p:nvSpPr>
        <p:spPr>
          <a:xfrm>
            <a:off x="7826321" y="0"/>
            <a:ext cx="514216" cy="857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 userDrawn="1"/>
        </p:nvSpPr>
        <p:spPr>
          <a:xfrm>
            <a:off x="306637" y="3489852"/>
            <a:ext cx="1457782" cy="145816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TextBox 15"/>
          <p:cNvSpPr txBox="1"/>
          <p:nvPr userDrawn="1"/>
        </p:nvSpPr>
        <p:spPr>
          <a:xfrm>
            <a:off x="468613" y="4268029"/>
            <a:ext cx="113383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</a:p>
        </p:txBody>
      </p:sp>
      <p:sp>
        <p:nvSpPr>
          <p:cNvPr id="13" name="文本框 17"/>
          <p:cNvSpPr txBox="1"/>
          <p:nvPr userDrawn="1"/>
        </p:nvSpPr>
        <p:spPr>
          <a:xfrm>
            <a:off x="468613" y="3937629"/>
            <a:ext cx="1133830" cy="34624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ea typeface="微软雅黑" panose="020B0503020204020204" charset="-122"/>
              </a:rPr>
              <a:t>过渡页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0" y="1437624"/>
            <a:ext cx="9144000" cy="15121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826321" y="0"/>
            <a:ext cx="514216" cy="857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 userDrawn="1"/>
        </p:nvSpPr>
        <p:spPr>
          <a:xfrm>
            <a:off x="306637" y="3489852"/>
            <a:ext cx="1457782" cy="145816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5"/>
          <p:cNvSpPr txBox="1"/>
          <p:nvPr userDrawn="1"/>
        </p:nvSpPr>
        <p:spPr>
          <a:xfrm>
            <a:off x="468613" y="4268029"/>
            <a:ext cx="113383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</a:p>
        </p:txBody>
      </p:sp>
      <p:sp>
        <p:nvSpPr>
          <p:cNvPr id="18" name="文本框 8"/>
          <p:cNvSpPr txBox="1"/>
          <p:nvPr userDrawn="1"/>
        </p:nvSpPr>
        <p:spPr>
          <a:xfrm>
            <a:off x="468613" y="3937629"/>
            <a:ext cx="1133830" cy="34624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ea typeface="微软雅黑" panose="020B0503020204020204" charset="-122"/>
              </a:rPr>
              <a:t>目录页</a:t>
            </a: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6631-8133-494F-A5ED-2B06550DA22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9FF7-3106-49E6-B372-87632DC09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49" r:id="rId8"/>
    <p:sldLayoutId id="2147483650" r:id="rId9"/>
  </p:sldLayoutIdLst>
  <p:transition spd="slow">
    <p:cover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4360306" y="1635646"/>
            <a:ext cx="3956110" cy="43856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Information Technology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3"/>
          <p:cNvSpPr txBox="1"/>
          <p:nvPr/>
        </p:nvSpPr>
        <p:spPr>
          <a:xfrm>
            <a:off x="4725699" y="2193709"/>
            <a:ext cx="3590717" cy="59406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ea typeface="微软雅黑" panose="020B0503020204020204" charset="-122"/>
              </a:rPr>
              <a:t>信息技术基础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4733976" y="2131040"/>
            <a:ext cx="3401492" cy="1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en-US"/>
          </a:p>
        </p:txBody>
      </p:sp>
      <p:pic>
        <p:nvPicPr>
          <p:cNvPr id="9222" name="Picture 6" descr="http://www.thfr.com.cn/wp-content/uploads/2016/03/510106617_op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627534"/>
            <a:ext cx="3024336" cy="299308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</p:pic>
      <p:sp>
        <p:nvSpPr>
          <p:cNvPr id="7" name="圆角矩形 6"/>
          <p:cNvSpPr/>
          <p:nvPr/>
        </p:nvSpPr>
        <p:spPr bwMode="auto">
          <a:xfrm>
            <a:off x="3134966" y="3620620"/>
            <a:ext cx="6014105" cy="48386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信息的一般特征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选择题或判断题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492906" y="4756056"/>
            <a:ext cx="118693" cy="16593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4"/>
          <p:cNvSpPr/>
          <p:nvPr/>
        </p:nvSpPr>
        <p:spPr>
          <a:xfrm rot="197558">
            <a:off x="4462428" y="1075688"/>
            <a:ext cx="3709076" cy="3755526"/>
          </a:xfrm>
          <a:custGeom>
            <a:avLst/>
            <a:gdLst/>
            <a:ahLst/>
            <a:cxnLst/>
            <a:rect l="l" t="t" r="r" b="b"/>
            <a:pathLst>
              <a:path w="6373853" h="6453678">
                <a:moveTo>
                  <a:pt x="1748789" y="3781"/>
                </a:moveTo>
                <a:cubicBezTo>
                  <a:pt x="1773410" y="1281"/>
                  <a:pt x="1798391" y="0"/>
                  <a:pt x="1823671" y="0"/>
                </a:cubicBezTo>
                <a:cubicBezTo>
                  <a:pt x="2222376" y="0"/>
                  <a:pt x="2546668" y="318599"/>
                  <a:pt x="2555176" y="715114"/>
                </a:cubicBezTo>
                <a:cubicBezTo>
                  <a:pt x="2646063" y="945229"/>
                  <a:pt x="2815509" y="1149545"/>
                  <a:pt x="3050234" y="1286278"/>
                </a:cubicBezTo>
                <a:cubicBezTo>
                  <a:pt x="3277270" y="1418531"/>
                  <a:pt x="3529180" y="1466470"/>
                  <a:pt x="3767051" y="1437382"/>
                </a:cubicBezTo>
                <a:cubicBezTo>
                  <a:pt x="4043009" y="1173698"/>
                  <a:pt x="4417184" y="1012566"/>
                  <a:pt x="4828995" y="1012566"/>
                </a:cubicBezTo>
                <a:cubicBezTo>
                  <a:pt x="5682197" y="1012566"/>
                  <a:pt x="6373853" y="1704222"/>
                  <a:pt x="6373853" y="2557424"/>
                </a:cubicBezTo>
                <a:cubicBezTo>
                  <a:pt x="6373853" y="3315640"/>
                  <a:pt x="5827627" y="3946278"/>
                  <a:pt x="5106977" y="4075988"/>
                </a:cubicBezTo>
                <a:cubicBezTo>
                  <a:pt x="4860269" y="4198053"/>
                  <a:pt x="4655938" y="4415360"/>
                  <a:pt x="4548276" y="4699239"/>
                </a:cubicBezTo>
                <a:cubicBezTo>
                  <a:pt x="4488061" y="4858013"/>
                  <a:pt x="4464290" y="5021251"/>
                  <a:pt x="4473846" y="5178965"/>
                </a:cubicBezTo>
                <a:cubicBezTo>
                  <a:pt x="4624448" y="5311033"/>
                  <a:pt x="4718008" y="5505241"/>
                  <a:pt x="4718008" y="5721301"/>
                </a:cubicBezTo>
                <a:cubicBezTo>
                  <a:pt x="4718008" y="6125782"/>
                  <a:pt x="4390112" y="6453678"/>
                  <a:pt x="3985631" y="6453678"/>
                </a:cubicBezTo>
                <a:cubicBezTo>
                  <a:pt x="3581150" y="6453678"/>
                  <a:pt x="3253254" y="6125782"/>
                  <a:pt x="3253254" y="5721301"/>
                </a:cubicBezTo>
                <a:cubicBezTo>
                  <a:pt x="3253254" y="5342100"/>
                  <a:pt x="3541444" y="5030211"/>
                  <a:pt x="3910750" y="4992705"/>
                </a:cubicBezTo>
                <a:lnTo>
                  <a:pt x="3970068" y="4989710"/>
                </a:lnTo>
                <a:cubicBezTo>
                  <a:pt x="4089426" y="4874941"/>
                  <a:pt x="4186035" y="4731148"/>
                  <a:pt x="4249282" y="4564379"/>
                </a:cubicBezTo>
                <a:cubicBezTo>
                  <a:pt x="4318623" y="4381544"/>
                  <a:pt x="4339635" y="4192787"/>
                  <a:pt x="4317136" y="4013436"/>
                </a:cubicBezTo>
                <a:cubicBezTo>
                  <a:pt x="4256166" y="3992601"/>
                  <a:pt x="4197322" y="3967056"/>
                  <a:pt x="4140584" y="3937908"/>
                </a:cubicBezTo>
                <a:cubicBezTo>
                  <a:pt x="3785942" y="3880704"/>
                  <a:pt x="3361104" y="3968836"/>
                  <a:pt x="2972750" y="4207511"/>
                </a:cubicBezTo>
                <a:cubicBezTo>
                  <a:pt x="2649524" y="4406159"/>
                  <a:pt x="2407922" y="4674458"/>
                  <a:pt x="2273557" y="4956562"/>
                </a:cubicBezTo>
                <a:cubicBezTo>
                  <a:pt x="2243728" y="5333109"/>
                  <a:pt x="1928537" y="5629160"/>
                  <a:pt x="1544199" y="5629160"/>
                </a:cubicBezTo>
                <a:cubicBezTo>
                  <a:pt x="1139718" y="5629161"/>
                  <a:pt x="811822" y="5301265"/>
                  <a:pt x="811822" y="4896783"/>
                </a:cubicBezTo>
                <a:cubicBezTo>
                  <a:pt x="811822" y="4517582"/>
                  <a:pt x="1100012" y="4205693"/>
                  <a:pt x="1469317" y="4168187"/>
                </a:cubicBezTo>
                <a:cubicBezTo>
                  <a:pt x="1493938" y="4165687"/>
                  <a:pt x="1518919" y="4164406"/>
                  <a:pt x="1544199" y="4164406"/>
                </a:cubicBezTo>
                <a:cubicBezTo>
                  <a:pt x="1614188" y="4164406"/>
                  <a:pt x="1681885" y="4174224"/>
                  <a:pt x="1745054" y="4195817"/>
                </a:cubicBezTo>
                <a:cubicBezTo>
                  <a:pt x="2080595" y="4225945"/>
                  <a:pt x="2467608" y="4133688"/>
                  <a:pt x="2823912" y="3914711"/>
                </a:cubicBezTo>
                <a:cubicBezTo>
                  <a:pt x="3105509" y="3741648"/>
                  <a:pt x="3325152" y="3515718"/>
                  <a:pt x="3465145" y="3273270"/>
                </a:cubicBezTo>
                <a:cubicBezTo>
                  <a:pt x="3451578" y="3254462"/>
                  <a:pt x="3441393" y="3233849"/>
                  <a:pt x="3431663" y="3212981"/>
                </a:cubicBezTo>
                <a:cubicBezTo>
                  <a:pt x="3160269" y="2960984"/>
                  <a:pt x="2737001" y="2800878"/>
                  <a:pt x="2261862" y="2800878"/>
                </a:cubicBezTo>
                <a:cubicBezTo>
                  <a:pt x="1915427" y="2800878"/>
                  <a:pt x="1596569" y="2885993"/>
                  <a:pt x="1343736" y="3029603"/>
                </a:cubicBezTo>
                <a:cubicBezTo>
                  <a:pt x="1213416" y="3228799"/>
                  <a:pt x="988216" y="3359981"/>
                  <a:pt x="732377" y="3359981"/>
                </a:cubicBezTo>
                <a:cubicBezTo>
                  <a:pt x="327896" y="3359981"/>
                  <a:pt x="0" y="3032085"/>
                  <a:pt x="0" y="2627604"/>
                </a:cubicBezTo>
                <a:cubicBezTo>
                  <a:pt x="0" y="2248403"/>
                  <a:pt x="288190" y="1936513"/>
                  <a:pt x="657496" y="1899008"/>
                </a:cubicBezTo>
                <a:cubicBezTo>
                  <a:pt x="682116" y="1896508"/>
                  <a:pt x="707097" y="1895227"/>
                  <a:pt x="732377" y="1895227"/>
                </a:cubicBezTo>
                <a:cubicBezTo>
                  <a:pt x="990216" y="1895227"/>
                  <a:pt x="1216935" y="2028468"/>
                  <a:pt x="1346404" y="2230521"/>
                </a:cubicBezTo>
                <a:cubicBezTo>
                  <a:pt x="1602758" y="2382858"/>
                  <a:pt x="1930881" y="2473491"/>
                  <a:pt x="2288367" y="2473491"/>
                </a:cubicBezTo>
                <a:cubicBezTo>
                  <a:pt x="2697774" y="2473492"/>
                  <a:pt x="3068669" y="2354621"/>
                  <a:pt x="3337053" y="2160075"/>
                </a:cubicBezTo>
                <a:cubicBezTo>
                  <a:pt x="3340926" y="2141545"/>
                  <a:pt x="3346143" y="2123420"/>
                  <a:pt x="3351687" y="2105436"/>
                </a:cubicBezTo>
                <a:cubicBezTo>
                  <a:pt x="3259746" y="1885205"/>
                  <a:pt x="3094211" y="1690778"/>
                  <a:pt x="2868101" y="1559064"/>
                </a:cubicBezTo>
                <a:cubicBezTo>
                  <a:pt x="2612420" y="1410124"/>
                  <a:pt x="2325191" y="1368116"/>
                  <a:pt x="2062135" y="1421669"/>
                </a:cubicBezTo>
                <a:cubicBezTo>
                  <a:pt x="2020112" y="1439592"/>
                  <a:pt x="1975220" y="1450584"/>
                  <a:pt x="1928800" y="1456357"/>
                </a:cubicBezTo>
                <a:cubicBezTo>
                  <a:pt x="1920816" y="1457887"/>
                  <a:pt x="1913196" y="1460508"/>
                  <a:pt x="1905608" y="1463212"/>
                </a:cubicBezTo>
                <a:lnTo>
                  <a:pt x="1907728" y="1459572"/>
                </a:lnTo>
                <a:cubicBezTo>
                  <a:pt x="1880177" y="1463133"/>
                  <a:pt x="1852113" y="1464754"/>
                  <a:pt x="1823671" y="1464754"/>
                </a:cubicBezTo>
                <a:cubicBezTo>
                  <a:pt x="1419190" y="1464754"/>
                  <a:pt x="1091294" y="1136858"/>
                  <a:pt x="1091294" y="732377"/>
                </a:cubicBezTo>
                <a:cubicBezTo>
                  <a:pt x="1091294" y="353176"/>
                  <a:pt x="1379484" y="41286"/>
                  <a:pt x="1748789" y="378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400" kern="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3" name="TextBox 75"/>
          <p:cNvSpPr txBox="1"/>
          <p:nvPr/>
        </p:nvSpPr>
        <p:spPr>
          <a:xfrm>
            <a:off x="1547665" y="836007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载体依附性</a:t>
            </a:r>
            <a:endParaRPr lang="en-US" altLang="zh-CN" kern="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信息不能独立存在，必须依附于一定的载体；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同一个信息可以依附于不同的载体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1831578" y="1754670"/>
            <a:ext cx="3389412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94785" y="2840098"/>
            <a:ext cx="3336793" cy="882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831578" y="3976677"/>
            <a:ext cx="3174061" cy="1643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059832" y="4934630"/>
            <a:ext cx="3414819" cy="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552253" y="1847112"/>
            <a:ext cx="1555950" cy="1517753"/>
            <a:chOff x="2821080" y="1860029"/>
            <a:chExt cx="3903324" cy="3807502"/>
          </a:xfrm>
        </p:grpSpPr>
        <p:sp>
          <p:nvSpPr>
            <p:cNvPr id="19" name="椭圆 18"/>
            <p:cNvSpPr/>
            <p:nvPr/>
          </p:nvSpPr>
          <p:spPr>
            <a:xfrm>
              <a:off x="2848131" y="1860029"/>
              <a:ext cx="3807501" cy="3807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94"/>
            <p:cNvSpPr txBox="1"/>
            <p:nvPr/>
          </p:nvSpPr>
          <p:spPr>
            <a:xfrm>
              <a:off x="2821080" y="3293293"/>
              <a:ext cx="3903324" cy="92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信息特征</a:t>
              </a:r>
              <a:endPara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81870" y="1126713"/>
            <a:ext cx="642934" cy="642934"/>
            <a:chOff x="6962369" y="1155522"/>
            <a:chExt cx="928603" cy="928603"/>
          </a:xfrm>
        </p:grpSpPr>
        <p:sp>
          <p:nvSpPr>
            <p:cNvPr id="22" name="椭圆 21"/>
            <p:cNvSpPr/>
            <p:nvPr/>
          </p:nvSpPr>
          <p:spPr>
            <a:xfrm>
              <a:off x="6962369" y="1155522"/>
              <a:ext cx="928603" cy="9286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7108092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1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93030" y="2197164"/>
            <a:ext cx="642933" cy="642933"/>
            <a:chOff x="6962369" y="1155522"/>
            <a:chExt cx="928602" cy="928602"/>
          </a:xfrm>
        </p:grpSpPr>
        <p:sp>
          <p:nvSpPr>
            <p:cNvPr id="25" name="椭圆 24"/>
            <p:cNvSpPr/>
            <p:nvPr/>
          </p:nvSpPr>
          <p:spPr>
            <a:xfrm>
              <a:off x="6962369" y="1155522"/>
              <a:ext cx="928602" cy="928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124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1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90660" y="3543350"/>
            <a:ext cx="642933" cy="642933"/>
            <a:chOff x="6962369" y="1155522"/>
            <a:chExt cx="928602" cy="928602"/>
          </a:xfrm>
        </p:grpSpPr>
        <p:sp>
          <p:nvSpPr>
            <p:cNvPr id="28" name="椭圆 27"/>
            <p:cNvSpPr/>
            <p:nvPr/>
          </p:nvSpPr>
          <p:spPr>
            <a:xfrm>
              <a:off x="6962369" y="1155522"/>
              <a:ext cx="928602" cy="928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130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1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74208" y="4113123"/>
            <a:ext cx="642933" cy="642933"/>
            <a:chOff x="6962369" y="1155522"/>
            <a:chExt cx="928602" cy="928602"/>
          </a:xfrm>
        </p:grpSpPr>
        <p:sp>
          <p:nvSpPr>
            <p:cNvPr id="31" name="椭圆 30"/>
            <p:cNvSpPr/>
            <p:nvPr/>
          </p:nvSpPr>
          <p:spPr>
            <a:xfrm>
              <a:off x="6962369" y="1155522"/>
              <a:ext cx="928602" cy="928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136"/>
            <p:cNvSpPr txBox="1"/>
            <p:nvPr/>
          </p:nvSpPr>
          <p:spPr>
            <a:xfrm>
              <a:off x="7108091" y="1399149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1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TextBox 75"/>
          <p:cNvSpPr txBox="1"/>
          <p:nvPr/>
        </p:nvSpPr>
        <p:spPr>
          <a:xfrm>
            <a:off x="1187624" y="1937788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价值性</a:t>
            </a:r>
            <a:endParaRPr lang="en-US" altLang="zh-CN" b="1" kern="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信息是有价值的，只有被利用了才能体现价值</a:t>
            </a: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,.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如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新冠病毒信息，股市信息，房源</a:t>
            </a:r>
            <a:endParaRPr lang="en-US" altLang="zh-CN" sz="1100" b="1" kern="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TextBox 75"/>
          <p:cNvSpPr txBox="1"/>
          <p:nvPr/>
        </p:nvSpPr>
        <p:spPr>
          <a:xfrm>
            <a:off x="1403648" y="3030364"/>
            <a:ext cx="3240360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时效性</a:t>
            </a:r>
            <a:endParaRPr lang="en-US" altLang="zh-CN" b="1" kern="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信息会随着时间的推移而变化，如</a:t>
            </a:r>
            <a:r>
              <a:rPr lang="zh-CN" altLang="en-US" sz="1100" b="1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交通信息、天气预报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等。</a:t>
            </a:r>
          </a:p>
          <a:p>
            <a:pPr>
              <a:lnSpc>
                <a:spcPct val="150000"/>
              </a:lnSpc>
              <a:defRPr/>
            </a:pP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TextBox 75"/>
          <p:cNvSpPr txBox="1"/>
          <p:nvPr/>
        </p:nvSpPr>
        <p:spPr>
          <a:xfrm>
            <a:off x="3059832" y="4011910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共享性</a:t>
            </a:r>
            <a:endParaRPr lang="en-US" altLang="zh-CN" b="1" kern="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信息共享一般不会造成信息的丢失，也不会改变信息的内容。</a:t>
            </a:r>
            <a:r>
              <a:rPr lang="zh-CN" altLang="en-US" sz="1100" b="1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线上的视频课程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43808" y="915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（考点）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  <p:bldP spid="12" grpId="0" animBg="1"/>
      <p:bldP spid="13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68" y="1131590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4.</a:t>
            </a:r>
            <a:r>
              <a:rPr lang="zh-CN" altLang="en-US" b="1" dirty="0">
                <a:latin typeface="+mj-ea"/>
                <a:ea typeface="+mj-ea"/>
              </a:rPr>
              <a:t>下列说法不正确的是（）。</a:t>
            </a:r>
            <a:endParaRPr lang="en-US" altLang="zh-CN" b="1" dirty="0">
              <a:latin typeface="+mj-ea"/>
              <a:ea typeface="+mj-ea"/>
            </a:endParaRPr>
          </a:p>
          <a:p>
            <a:endParaRPr lang="zh-CN" altLang="en-US" b="1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、信息不能独立存在，需要依附于载体；</a:t>
            </a:r>
          </a:p>
          <a:p>
            <a:pPr lvl="0"/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、信息可以转换成不同的载体形式而被存储和传播；</a:t>
            </a:r>
          </a:p>
          <a:p>
            <a:pPr lvl="0"/>
            <a:r>
              <a:rPr lang="en-US" altLang="zh-CN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、信息可以被多个信息接收者接收并且多次使用；</a:t>
            </a:r>
          </a:p>
          <a:p>
            <a:pPr lvl="0"/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>
                <a:latin typeface="+mj-ea"/>
                <a:ea typeface="+mj-ea"/>
              </a:rPr>
              <a:t>、同一信息不可以依附于不同的载体。</a:t>
            </a:r>
          </a:p>
          <a:p>
            <a:pPr lvl="0"/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79588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68" y="113159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6.</a:t>
            </a:r>
            <a:r>
              <a:rPr lang="zh-CN" altLang="en-US" b="1" dirty="0">
                <a:latin typeface="+mj-ea"/>
                <a:ea typeface="+mj-ea"/>
              </a:rPr>
              <a:t>下列不属于信息的是（）</a:t>
            </a:r>
          </a:p>
          <a:p>
            <a:pPr lvl="0"/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、报纸上展销会的消息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、电视上的计算机产品广告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、计算机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>
                <a:latin typeface="+mj-ea"/>
                <a:ea typeface="+mj-ea"/>
              </a:rPr>
              <a:t>、各班各科成绩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336383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17148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>
                <a:latin typeface="+mj-ea"/>
                <a:ea typeface="+mj-ea"/>
              </a:rPr>
              <a:t>7.</a:t>
            </a:r>
            <a:r>
              <a:rPr lang="zh-CN" altLang="en-US" sz="1800" b="1" dirty="0">
                <a:latin typeface="+mj-ea"/>
                <a:ea typeface="+mj-ea"/>
              </a:rPr>
              <a:t>“你有一种思想，我也有一种思想，彼此交换，每人至少有两种思想”，这体现了信息的（）</a:t>
            </a:r>
            <a:endParaRPr lang="en-US" altLang="zh-CN" sz="18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800" dirty="0">
                <a:latin typeface="+mj-ea"/>
                <a:ea typeface="+mj-ea"/>
              </a:rPr>
              <a:t>A</a:t>
            </a:r>
            <a:r>
              <a:rPr lang="zh-CN" altLang="en-US" sz="1800" dirty="0">
                <a:latin typeface="+mj-ea"/>
                <a:ea typeface="+mj-ea"/>
              </a:rPr>
              <a:t>、依附性    </a:t>
            </a:r>
            <a:r>
              <a:rPr lang="en-US" altLang="zh-CN" sz="1800" dirty="0">
                <a:latin typeface="+mj-ea"/>
                <a:ea typeface="+mj-ea"/>
              </a:rPr>
              <a:t>B</a:t>
            </a:r>
            <a:r>
              <a:rPr lang="zh-CN" altLang="en-US" sz="1800" dirty="0">
                <a:latin typeface="+mj-ea"/>
                <a:ea typeface="+mj-ea"/>
              </a:rPr>
              <a:t>、时效性   </a:t>
            </a:r>
            <a:r>
              <a:rPr lang="en-US" altLang="zh-CN" sz="1800" dirty="0">
                <a:latin typeface="+mj-ea"/>
                <a:ea typeface="+mj-ea"/>
              </a:rPr>
              <a:t>C</a:t>
            </a:r>
            <a:r>
              <a:rPr lang="zh-CN" altLang="en-US" sz="1800" dirty="0">
                <a:latin typeface="+mj-ea"/>
                <a:ea typeface="+mj-ea"/>
              </a:rPr>
              <a:t>、价值性   </a:t>
            </a:r>
            <a:r>
              <a:rPr lang="en-US" altLang="zh-CN" sz="1800" dirty="0">
                <a:latin typeface="+mj-ea"/>
                <a:ea typeface="+mj-ea"/>
              </a:rPr>
              <a:t>D</a:t>
            </a:r>
            <a:r>
              <a:rPr lang="zh-CN" altLang="en-US" sz="1800" dirty="0">
                <a:latin typeface="+mj-ea"/>
                <a:ea typeface="+mj-ea"/>
              </a:rPr>
              <a:t>、共享性</a:t>
            </a:r>
          </a:p>
          <a:p>
            <a:endParaRPr lang="zh-CN" altLang="en-US" dirty="0"/>
          </a:p>
        </p:txBody>
      </p:sp>
      <p:sp>
        <p:nvSpPr>
          <p:cNvPr id="4" name="标题 127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7958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24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68" y="1131590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8.</a:t>
            </a:r>
            <a:r>
              <a:rPr lang="zh-CN" altLang="en-US" b="1" dirty="0">
                <a:latin typeface="+mj-ea"/>
                <a:ea typeface="+mj-ea"/>
              </a:rPr>
              <a:t>对于计算机来说，信息处理其本质就是（）</a:t>
            </a:r>
          </a:p>
          <a:p>
            <a:endParaRPr lang="zh-CN" altLang="en-US" b="1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、数据处理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、事件处理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、控制处理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>
                <a:latin typeface="+mj-ea"/>
                <a:ea typeface="+mj-ea"/>
              </a:rPr>
              <a:t>、资源利用</a:t>
            </a:r>
          </a:p>
          <a:p>
            <a:pPr lvl="0"/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336383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2383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信息处理全过程     </a:t>
            </a:r>
          </a:p>
        </p:txBody>
      </p:sp>
      <p:sp>
        <p:nvSpPr>
          <p:cNvPr id="42" name="矩形 41"/>
          <p:cNvSpPr/>
          <p:nvPr/>
        </p:nvSpPr>
        <p:spPr>
          <a:xfrm>
            <a:off x="323528" y="2313248"/>
            <a:ext cx="1944215" cy="1914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社会调查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情报网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文献获取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计算机收集</a:t>
            </a:r>
          </a:p>
        </p:txBody>
      </p:sp>
      <p:sp>
        <p:nvSpPr>
          <p:cNvPr id="43" name="矩形 42"/>
          <p:cNvSpPr/>
          <p:nvPr/>
        </p:nvSpPr>
        <p:spPr>
          <a:xfrm>
            <a:off x="2267744" y="2329489"/>
            <a:ext cx="3060188" cy="139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概念：分类、分析、整理、编制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方法：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统计分析法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SPSS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、手工处理、电子计算机处理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SAS</a:t>
            </a:r>
          </a:p>
        </p:txBody>
      </p:sp>
      <p:sp>
        <p:nvSpPr>
          <p:cNvPr id="44" name="矩形 43"/>
          <p:cNvSpPr/>
          <p:nvPr/>
        </p:nvSpPr>
        <p:spPr>
          <a:xfrm>
            <a:off x="6004123" y="2329489"/>
            <a:ext cx="2960365" cy="139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KSO_Shape"/>
          <p:cNvSpPr/>
          <p:nvPr/>
        </p:nvSpPr>
        <p:spPr>
          <a:xfrm>
            <a:off x="6070832" y="2627520"/>
            <a:ext cx="576954" cy="50405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信源</a:t>
            </a:r>
          </a:p>
        </p:txBody>
      </p:sp>
      <p:sp>
        <p:nvSpPr>
          <p:cNvPr id="46" name="KSO_Shape"/>
          <p:cNvSpPr/>
          <p:nvPr/>
        </p:nvSpPr>
        <p:spPr>
          <a:xfrm>
            <a:off x="8315526" y="2627520"/>
            <a:ext cx="576954" cy="50405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信宿</a:t>
            </a:r>
          </a:p>
        </p:txBody>
      </p:sp>
      <p:sp>
        <p:nvSpPr>
          <p:cNvPr id="47" name="KSO_Shape"/>
          <p:cNvSpPr/>
          <p:nvPr/>
        </p:nvSpPr>
        <p:spPr>
          <a:xfrm>
            <a:off x="6875366" y="2742163"/>
            <a:ext cx="1224136" cy="274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信息通道</a:t>
            </a:r>
          </a:p>
        </p:txBody>
      </p:sp>
      <p:cxnSp>
        <p:nvCxnSpPr>
          <p:cNvPr id="48" name="直接箭头连接符 47"/>
          <p:cNvCxnSpPr>
            <a:stCxn id="45" idx="0"/>
            <a:endCxn id="47" idx="1"/>
          </p:cNvCxnSpPr>
          <p:nvPr/>
        </p:nvCxnSpPr>
        <p:spPr>
          <a:xfrm>
            <a:off x="6647786" y="2879548"/>
            <a:ext cx="227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7" idx="3"/>
            <a:endCxn id="46" idx="3"/>
          </p:cNvCxnSpPr>
          <p:nvPr/>
        </p:nvCxnSpPr>
        <p:spPr>
          <a:xfrm>
            <a:off x="8099502" y="2879548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34"/>
          <p:cNvSpPr txBox="1"/>
          <p:nvPr/>
        </p:nvSpPr>
        <p:spPr>
          <a:xfrm>
            <a:off x="6800889" y="33219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信息传递模型</a:t>
            </a:r>
          </a:p>
        </p:txBody>
      </p:sp>
      <p:sp>
        <p:nvSpPr>
          <p:cNvPr id="51" name="箭头: 下 35"/>
          <p:cNvSpPr/>
          <p:nvPr/>
        </p:nvSpPr>
        <p:spPr>
          <a:xfrm rot="10800000">
            <a:off x="970338" y="1964052"/>
            <a:ext cx="484632" cy="2531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箭头: 下 48"/>
          <p:cNvSpPr/>
          <p:nvPr/>
        </p:nvSpPr>
        <p:spPr>
          <a:xfrm rot="10800000">
            <a:off x="3131841" y="1995686"/>
            <a:ext cx="484632" cy="2531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箭头: 下 49"/>
          <p:cNvSpPr/>
          <p:nvPr/>
        </p:nvSpPr>
        <p:spPr>
          <a:xfrm rot="10800000">
            <a:off x="7111704" y="1964051"/>
            <a:ext cx="484632" cy="2531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KSO_Shape"/>
          <p:cNvSpPr/>
          <p:nvPr/>
        </p:nvSpPr>
        <p:spPr>
          <a:xfrm>
            <a:off x="487992" y="1275608"/>
            <a:ext cx="1598385" cy="53483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信息收集</a:t>
            </a:r>
          </a:p>
        </p:txBody>
      </p:sp>
      <p:sp>
        <p:nvSpPr>
          <p:cNvPr id="73" name="KSO_Shape"/>
          <p:cNvSpPr/>
          <p:nvPr/>
        </p:nvSpPr>
        <p:spPr>
          <a:xfrm>
            <a:off x="2577456" y="1275607"/>
            <a:ext cx="1598385" cy="53483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信息加工</a:t>
            </a:r>
          </a:p>
        </p:txBody>
      </p:sp>
      <p:sp>
        <p:nvSpPr>
          <p:cNvPr id="74" name="KSO_Shape"/>
          <p:cNvSpPr/>
          <p:nvPr/>
        </p:nvSpPr>
        <p:spPr>
          <a:xfrm>
            <a:off x="4557944" y="1275607"/>
            <a:ext cx="1598385" cy="53483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信息存储</a:t>
            </a:r>
          </a:p>
        </p:txBody>
      </p:sp>
      <p:sp>
        <p:nvSpPr>
          <p:cNvPr id="75" name="KSO_Shape"/>
          <p:cNvSpPr/>
          <p:nvPr/>
        </p:nvSpPr>
        <p:spPr>
          <a:xfrm>
            <a:off x="6538432" y="1275606"/>
            <a:ext cx="2138024" cy="53483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信息传递及应用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2653" y="4515966"/>
            <a:ext cx="465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案例：人口普查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68" y="113159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5.</a:t>
            </a:r>
            <a:r>
              <a:rPr lang="zh-CN" altLang="en-US" b="1" dirty="0">
                <a:latin typeface="+mj-ea"/>
                <a:ea typeface="+mj-ea"/>
              </a:rPr>
              <a:t>信息活动包括信息收集、信息加工、信息存储和（   ）</a:t>
            </a:r>
          </a:p>
          <a:p>
            <a:pPr lvl="0"/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、信息技术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、信息革命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、信息传递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>
                <a:latin typeface="+mj-ea"/>
                <a:ea typeface="+mj-ea"/>
              </a:rPr>
              <a:t>、信息库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3075806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信息化和信息社会</a:t>
            </a:r>
          </a:p>
        </p:txBody>
      </p:sp>
      <p:grpSp>
        <p:nvGrpSpPr>
          <p:cNvPr id="54" name="组合 18"/>
          <p:cNvGrpSpPr/>
          <p:nvPr/>
        </p:nvGrpSpPr>
        <p:grpSpPr bwMode="auto">
          <a:xfrm>
            <a:off x="661070" y="1030436"/>
            <a:ext cx="1858962" cy="1479550"/>
            <a:chOff x="1979" y="3396"/>
            <a:chExt cx="2928" cy="2332"/>
          </a:xfrm>
        </p:grpSpPr>
        <p:sp>
          <p:nvSpPr>
            <p:cNvPr id="55" name="椭圆 54"/>
            <p:cNvSpPr/>
            <p:nvPr>
              <p:custDataLst>
                <p:tags r:id="rId9"/>
              </p:custDataLst>
            </p:nvPr>
          </p:nvSpPr>
          <p:spPr>
            <a:xfrm>
              <a:off x="2782" y="4542"/>
              <a:ext cx="1185" cy="1184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" name="组合 17"/>
            <p:cNvGrpSpPr/>
            <p:nvPr/>
          </p:nvGrpSpPr>
          <p:grpSpPr bwMode="auto">
            <a:xfrm>
              <a:off x="1979" y="3396"/>
              <a:ext cx="2928" cy="1949"/>
              <a:chOff x="1979" y="3396"/>
              <a:chExt cx="2928" cy="1949"/>
            </a:xfrm>
          </p:grpSpPr>
          <p:sp>
            <p:nvSpPr>
              <p:cNvPr id="57" name="燕尾形 56"/>
              <p:cNvSpPr/>
              <p:nvPr>
                <p:custDataLst>
                  <p:tags r:id="rId10"/>
                </p:custDataLst>
              </p:nvPr>
            </p:nvSpPr>
            <p:spPr>
              <a:xfrm>
                <a:off x="1979" y="3396"/>
                <a:ext cx="2928" cy="698"/>
              </a:xfrm>
              <a:prstGeom prst="chevron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500" b="0" i="0" u="none" strike="noStrike" kern="0" cap="none" spc="0" normalizeH="0" baseline="0" noProof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zh-CN" altLang="en-US" sz="1500" b="0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直接连接符 57"/>
              <p:cNvCxnSpPr>
                <a:endCxn id="55" idx="0"/>
              </p:cNvCxnSpPr>
              <p:nvPr>
                <p:custDataLst>
                  <p:tags r:id="rId11"/>
                </p:custDataLst>
              </p:nvPr>
            </p:nvCxnSpPr>
            <p:spPr>
              <a:xfrm>
                <a:off x="3374" y="4082"/>
                <a:ext cx="0" cy="460"/>
              </a:xfrm>
              <a:prstGeom prst="line">
                <a:avLst/>
              </a:prstGeom>
              <a:noFill/>
              <a:ln w="254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sp>
            <p:nvSpPr>
              <p:cNvPr id="59" name="KSO_Shape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72" y="5025"/>
                <a:ext cx="740" cy="320"/>
              </a:xfrm>
              <a:custGeom>
                <a:avLst/>
                <a:gdLst>
                  <a:gd name="T0" fmla="*/ 163985 w 3667"/>
                  <a:gd name="T1" fmla="*/ 0 h 1591"/>
                  <a:gd name="T2" fmla="*/ 163985 w 3667"/>
                  <a:gd name="T3" fmla="*/ 215180 h 1591"/>
                  <a:gd name="T4" fmla="*/ 100649 w 3667"/>
                  <a:gd name="T5" fmla="*/ 215180 h 1591"/>
                  <a:gd name="T6" fmla="*/ 0 w 3667"/>
                  <a:gd name="T7" fmla="*/ 315892 h 1591"/>
                  <a:gd name="T8" fmla="*/ 0 w 3667"/>
                  <a:gd name="T9" fmla="*/ 465241 h 1591"/>
                  <a:gd name="T10" fmla="*/ 100649 w 3667"/>
                  <a:gd name="T11" fmla="*/ 565953 h 1591"/>
                  <a:gd name="T12" fmla="*/ 163985 w 3667"/>
                  <a:gd name="T13" fmla="*/ 565953 h 1591"/>
                  <a:gd name="T14" fmla="*/ 163985 w 3667"/>
                  <a:gd name="T15" fmla="*/ 781625 h 1591"/>
                  <a:gd name="T16" fmla="*/ 1800397 w 3667"/>
                  <a:gd name="T17" fmla="*/ 781625 h 1591"/>
                  <a:gd name="T18" fmla="*/ 1800397 w 3667"/>
                  <a:gd name="T19" fmla="*/ 0 h 1591"/>
                  <a:gd name="T20" fmla="*/ 163985 w 3667"/>
                  <a:gd name="T21" fmla="*/ 0 h 1591"/>
                  <a:gd name="T22" fmla="*/ 163985 w 3667"/>
                  <a:gd name="T23" fmla="*/ 465241 h 1591"/>
                  <a:gd name="T24" fmla="*/ 100649 w 3667"/>
                  <a:gd name="T25" fmla="*/ 465241 h 1591"/>
                  <a:gd name="T26" fmla="*/ 100649 w 3667"/>
                  <a:gd name="T27" fmla="*/ 315892 h 1591"/>
                  <a:gd name="T28" fmla="*/ 163985 w 3667"/>
                  <a:gd name="T29" fmla="*/ 315892 h 1591"/>
                  <a:gd name="T30" fmla="*/ 163985 w 3667"/>
                  <a:gd name="T31" fmla="*/ 465241 h 1591"/>
                  <a:gd name="T32" fmla="*/ 1696802 w 3667"/>
                  <a:gd name="T33" fmla="*/ 364038 h 1591"/>
                  <a:gd name="T34" fmla="*/ 1374233 w 3667"/>
                  <a:gd name="T35" fmla="*/ 680913 h 1591"/>
                  <a:gd name="T36" fmla="*/ 264143 w 3667"/>
                  <a:gd name="T37" fmla="*/ 680422 h 1591"/>
                  <a:gd name="T38" fmla="*/ 264634 w 3667"/>
                  <a:gd name="T39" fmla="*/ 98256 h 1591"/>
                  <a:gd name="T40" fmla="*/ 1696802 w 3667"/>
                  <a:gd name="T41" fmla="*/ 98256 h 1591"/>
                  <a:gd name="T42" fmla="*/ 1696802 w 3667"/>
                  <a:gd name="T43" fmla="*/ 364038 h 159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667" h="1591">
                    <a:moveTo>
                      <a:pt x="334" y="0"/>
                    </a:moveTo>
                    <a:cubicBezTo>
                      <a:pt x="334" y="438"/>
                      <a:pt x="334" y="438"/>
                      <a:pt x="334" y="438"/>
                    </a:cubicBezTo>
                    <a:cubicBezTo>
                      <a:pt x="205" y="438"/>
                      <a:pt x="205" y="438"/>
                      <a:pt x="205" y="438"/>
                    </a:cubicBezTo>
                    <a:cubicBezTo>
                      <a:pt x="92" y="438"/>
                      <a:pt x="0" y="530"/>
                      <a:pt x="0" y="643"/>
                    </a:cubicBezTo>
                    <a:cubicBezTo>
                      <a:pt x="0" y="947"/>
                      <a:pt x="0" y="947"/>
                      <a:pt x="0" y="947"/>
                    </a:cubicBezTo>
                    <a:cubicBezTo>
                      <a:pt x="0" y="1060"/>
                      <a:pt x="92" y="1152"/>
                      <a:pt x="205" y="1152"/>
                    </a:cubicBezTo>
                    <a:cubicBezTo>
                      <a:pt x="334" y="1152"/>
                      <a:pt x="334" y="1152"/>
                      <a:pt x="334" y="1152"/>
                    </a:cubicBezTo>
                    <a:cubicBezTo>
                      <a:pt x="334" y="1591"/>
                      <a:pt x="334" y="1591"/>
                      <a:pt x="334" y="1591"/>
                    </a:cubicBezTo>
                    <a:cubicBezTo>
                      <a:pt x="3667" y="1591"/>
                      <a:pt x="3667" y="1591"/>
                      <a:pt x="3667" y="1591"/>
                    </a:cubicBezTo>
                    <a:cubicBezTo>
                      <a:pt x="3667" y="0"/>
                      <a:pt x="3667" y="0"/>
                      <a:pt x="3667" y="0"/>
                    </a:cubicBezTo>
                    <a:cubicBezTo>
                      <a:pt x="334" y="0"/>
                      <a:pt x="334" y="0"/>
                      <a:pt x="334" y="0"/>
                    </a:cubicBezTo>
                    <a:close/>
                    <a:moveTo>
                      <a:pt x="334" y="947"/>
                    </a:moveTo>
                    <a:cubicBezTo>
                      <a:pt x="205" y="947"/>
                      <a:pt x="205" y="947"/>
                      <a:pt x="205" y="947"/>
                    </a:cubicBezTo>
                    <a:cubicBezTo>
                      <a:pt x="205" y="643"/>
                      <a:pt x="205" y="643"/>
                      <a:pt x="205" y="643"/>
                    </a:cubicBezTo>
                    <a:cubicBezTo>
                      <a:pt x="334" y="643"/>
                      <a:pt x="334" y="643"/>
                      <a:pt x="334" y="643"/>
                    </a:cubicBezTo>
                    <a:cubicBezTo>
                      <a:pt x="334" y="947"/>
                      <a:pt x="334" y="947"/>
                      <a:pt x="334" y="947"/>
                    </a:cubicBezTo>
                    <a:close/>
                    <a:moveTo>
                      <a:pt x="3456" y="741"/>
                    </a:moveTo>
                    <a:cubicBezTo>
                      <a:pt x="2799" y="1386"/>
                      <a:pt x="2799" y="1386"/>
                      <a:pt x="2799" y="1386"/>
                    </a:cubicBezTo>
                    <a:cubicBezTo>
                      <a:pt x="538" y="1385"/>
                      <a:pt x="538" y="1385"/>
                      <a:pt x="538" y="1385"/>
                    </a:cubicBezTo>
                    <a:cubicBezTo>
                      <a:pt x="539" y="200"/>
                      <a:pt x="539" y="200"/>
                      <a:pt x="539" y="200"/>
                    </a:cubicBezTo>
                    <a:cubicBezTo>
                      <a:pt x="3456" y="200"/>
                      <a:pt x="3456" y="200"/>
                      <a:pt x="3456" y="200"/>
                    </a:cubicBezTo>
                    <a:cubicBezTo>
                      <a:pt x="3456" y="741"/>
                      <a:pt x="3456" y="741"/>
                      <a:pt x="3456" y="74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0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67707" y="987574"/>
            <a:ext cx="36925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信息化</a:t>
            </a:r>
          </a:p>
        </p:txBody>
      </p:sp>
      <p:sp>
        <p:nvSpPr>
          <p:cNvPr id="61" name="文本框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6237" y="1574006"/>
            <a:ext cx="6227763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动态概念、渐进的过程、衡量现代化程度的标志，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科学技术</a:t>
            </a:r>
          </a:p>
        </p:txBody>
      </p:sp>
      <p:grpSp>
        <p:nvGrpSpPr>
          <p:cNvPr id="62" name="组合 19"/>
          <p:cNvGrpSpPr/>
          <p:nvPr/>
        </p:nvGrpSpPr>
        <p:grpSpPr bwMode="auto">
          <a:xfrm>
            <a:off x="611560" y="3036416"/>
            <a:ext cx="1858962" cy="1479550"/>
            <a:chOff x="1979" y="5939"/>
            <a:chExt cx="2928" cy="2332"/>
          </a:xfrm>
        </p:grpSpPr>
        <p:sp>
          <p:nvSpPr>
            <p:cNvPr id="63" name="燕尾形 62"/>
            <p:cNvSpPr/>
            <p:nvPr>
              <p:custDataLst>
                <p:tags r:id="rId5"/>
              </p:custDataLst>
            </p:nvPr>
          </p:nvSpPr>
          <p:spPr>
            <a:xfrm>
              <a:off x="1979" y="5939"/>
              <a:ext cx="2928" cy="698"/>
            </a:xfrm>
            <a:prstGeom prst="chevron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00" b="0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15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椭圆 63"/>
            <p:cNvSpPr/>
            <p:nvPr>
              <p:custDataLst>
                <p:tags r:id="rId6"/>
              </p:custDataLst>
            </p:nvPr>
          </p:nvSpPr>
          <p:spPr>
            <a:xfrm>
              <a:off x="2844" y="7085"/>
              <a:ext cx="1185" cy="118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5" name="直接连接符 64"/>
            <p:cNvCxnSpPr>
              <a:endCxn id="64" idx="0"/>
            </p:cNvCxnSpPr>
            <p:nvPr>
              <p:custDataLst>
                <p:tags r:id="rId7"/>
              </p:custDataLst>
            </p:nvPr>
          </p:nvCxnSpPr>
          <p:spPr>
            <a:xfrm>
              <a:off x="3437" y="6637"/>
              <a:ext cx="0" cy="448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66" name="KSO_Shape"/>
            <p:cNvSpPr/>
            <p:nvPr>
              <p:custDataLst>
                <p:tags r:id="rId8"/>
              </p:custDataLst>
            </p:nvPr>
          </p:nvSpPr>
          <p:spPr bwMode="auto">
            <a:xfrm>
              <a:off x="3179" y="7425"/>
              <a:ext cx="565" cy="686"/>
            </a:xfrm>
            <a:custGeom>
              <a:avLst/>
              <a:gdLst>
                <a:gd name="T0" fmla="*/ 692200 w 11137901"/>
                <a:gd name="T1" fmla="*/ 1439894 h 13493750"/>
                <a:gd name="T2" fmla="*/ 793869 w 11137901"/>
                <a:gd name="T3" fmla="*/ 1439894 h 13493750"/>
                <a:gd name="T4" fmla="*/ 793869 w 11137901"/>
                <a:gd name="T5" fmla="*/ 1800397 h 13493750"/>
                <a:gd name="T6" fmla="*/ 692200 w 11137901"/>
                <a:gd name="T7" fmla="*/ 1800397 h 13493750"/>
                <a:gd name="T8" fmla="*/ 1034911 w 11137901"/>
                <a:gd name="T9" fmla="*/ 1371903 h 13493750"/>
                <a:gd name="T10" fmla="*/ 1172588 w 11137901"/>
                <a:gd name="T11" fmla="*/ 1704870 h 13493750"/>
                <a:gd name="T12" fmla="*/ 1078967 w 11137901"/>
                <a:gd name="T13" fmla="*/ 1743843 h 13493750"/>
                <a:gd name="T14" fmla="*/ 940655 w 11137901"/>
                <a:gd name="T15" fmla="*/ 1410876 h 13493750"/>
                <a:gd name="T16" fmla="*/ 451370 w 11137901"/>
                <a:gd name="T17" fmla="*/ 1371903 h 13493750"/>
                <a:gd name="T18" fmla="*/ 544991 w 11137901"/>
                <a:gd name="T19" fmla="*/ 1410876 h 13493750"/>
                <a:gd name="T20" fmla="*/ 407313 w 11137901"/>
                <a:gd name="T21" fmla="*/ 1743843 h 13493750"/>
                <a:gd name="T22" fmla="*/ 313693 w 11137901"/>
                <a:gd name="T23" fmla="*/ 1704870 h 13493750"/>
                <a:gd name="T24" fmla="*/ 1231260 w 11137901"/>
                <a:gd name="T25" fmla="*/ 1216645 h 13493750"/>
                <a:gd name="T26" fmla="*/ 1486069 w 11137901"/>
                <a:gd name="T27" fmla="*/ 1472089 h 13493750"/>
                <a:gd name="T28" fmla="*/ 1414477 w 11137901"/>
                <a:gd name="T29" fmla="*/ 1543682 h 13493750"/>
                <a:gd name="T30" fmla="*/ 1159668 w 11137901"/>
                <a:gd name="T31" fmla="*/ 1288661 h 13493750"/>
                <a:gd name="T32" fmla="*/ 255021 w 11137901"/>
                <a:gd name="T33" fmla="*/ 1216645 h 13493750"/>
                <a:gd name="T34" fmla="*/ 326613 w 11137901"/>
                <a:gd name="T35" fmla="*/ 1288661 h 13493750"/>
                <a:gd name="T36" fmla="*/ 71592 w 11137901"/>
                <a:gd name="T37" fmla="*/ 1543682 h 13493750"/>
                <a:gd name="T38" fmla="*/ 0 w 11137901"/>
                <a:gd name="T39" fmla="*/ 1472089 h 13493750"/>
                <a:gd name="T40" fmla="*/ 520984 w 11137901"/>
                <a:gd name="T41" fmla="*/ 0 h 13493750"/>
                <a:gd name="T42" fmla="*/ 965297 w 11137901"/>
                <a:gd name="T43" fmla="*/ 0 h 13493750"/>
                <a:gd name="T44" fmla="*/ 1034424 w 11137901"/>
                <a:gd name="T45" fmla="*/ 69090 h 13493750"/>
                <a:gd name="T46" fmla="*/ 1034424 w 11137901"/>
                <a:gd name="T47" fmla="*/ 302394 h 13493750"/>
                <a:gd name="T48" fmla="*/ 1066983 w 11137901"/>
                <a:gd name="T49" fmla="*/ 364976 h 13493750"/>
                <a:gd name="T50" fmla="*/ 1292897 w 11137901"/>
                <a:gd name="T51" fmla="*/ 809054 h 13493750"/>
                <a:gd name="T52" fmla="*/ 742890 w 11137901"/>
                <a:gd name="T53" fmla="*/ 1358770 h 13493750"/>
                <a:gd name="T54" fmla="*/ 193384 w 11137901"/>
                <a:gd name="T55" fmla="*/ 809054 h 13493750"/>
                <a:gd name="T56" fmla="*/ 419298 w 11137901"/>
                <a:gd name="T57" fmla="*/ 364976 h 13493750"/>
                <a:gd name="T58" fmla="*/ 451857 w 11137901"/>
                <a:gd name="T59" fmla="*/ 302394 h 13493750"/>
                <a:gd name="T60" fmla="*/ 451857 w 11137901"/>
                <a:gd name="T61" fmla="*/ 69090 h 13493750"/>
                <a:gd name="T62" fmla="*/ 520984 w 11137901"/>
                <a:gd name="T63" fmla="*/ 0 h 134937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137901" h="13493750">
                  <a:moveTo>
                    <a:pt x="5187950" y="10791825"/>
                  </a:moveTo>
                  <a:lnTo>
                    <a:pt x="5949950" y="10791825"/>
                  </a:lnTo>
                  <a:lnTo>
                    <a:pt x="5949950" y="13493750"/>
                  </a:lnTo>
                  <a:lnTo>
                    <a:pt x="5187950" y="13493750"/>
                  </a:lnTo>
                  <a:lnTo>
                    <a:pt x="5187950" y="10791825"/>
                  </a:lnTo>
                  <a:close/>
                  <a:moveTo>
                    <a:pt x="7756525" y="10282238"/>
                  </a:moveTo>
                  <a:lnTo>
                    <a:pt x="8788401" y="12777788"/>
                  </a:lnTo>
                  <a:lnTo>
                    <a:pt x="8086726" y="13069888"/>
                  </a:lnTo>
                  <a:lnTo>
                    <a:pt x="7050088" y="10574338"/>
                  </a:lnTo>
                  <a:lnTo>
                    <a:pt x="7756525" y="10282238"/>
                  </a:lnTo>
                  <a:close/>
                  <a:moveTo>
                    <a:pt x="3382963" y="10282238"/>
                  </a:moveTo>
                  <a:lnTo>
                    <a:pt x="4084638" y="10574338"/>
                  </a:lnTo>
                  <a:lnTo>
                    <a:pt x="3052763" y="13069888"/>
                  </a:lnTo>
                  <a:lnTo>
                    <a:pt x="2351088" y="12777788"/>
                  </a:lnTo>
                  <a:lnTo>
                    <a:pt x="3382963" y="10282238"/>
                  </a:lnTo>
                  <a:close/>
                  <a:moveTo>
                    <a:pt x="9228138" y="9118600"/>
                  </a:moveTo>
                  <a:lnTo>
                    <a:pt x="11137901" y="11033125"/>
                  </a:lnTo>
                  <a:lnTo>
                    <a:pt x="10601326" y="11569700"/>
                  </a:lnTo>
                  <a:lnTo>
                    <a:pt x="8691563" y="9658350"/>
                  </a:lnTo>
                  <a:lnTo>
                    <a:pt x="9228138" y="9118600"/>
                  </a:lnTo>
                  <a:close/>
                  <a:moveTo>
                    <a:pt x="1911350" y="9118600"/>
                  </a:moveTo>
                  <a:lnTo>
                    <a:pt x="2447925" y="9658350"/>
                  </a:lnTo>
                  <a:lnTo>
                    <a:pt x="536575" y="11569700"/>
                  </a:lnTo>
                  <a:lnTo>
                    <a:pt x="0" y="11033125"/>
                  </a:lnTo>
                  <a:lnTo>
                    <a:pt x="1911350" y="9118600"/>
                  </a:lnTo>
                  <a:close/>
                  <a:moveTo>
                    <a:pt x="3904707" y="0"/>
                  </a:moveTo>
                  <a:cubicBezTo>
                    <a:pt x="4355225" y="0"/>
                    <a:pt x="6900648" y="0"/>
                    <a:pt x="7234781" y="0"/>
                  </a:cubicBezTo>
                  <a:cubicBezTo>
                    <a:pt x="7523863" y="0"/>
                    <a:pt x="7752876" y="232644"/>
                    <a:pt x="7752876" y="517821"/>
                  </a:cubicBezTo>
                  <a:cubicBezTo>
                    <a:pt x="7752876" y="893054"/>
                    <a:pt x="7752876" y="1545958"/>
                    <a:pt x="7752876" y="2266405"/>
                  </a:cubicBezTo>
                  <a:cubicBezTo>
                    <a:pt x="7752876" y="2461526"/>
                    <a:pt x="7850488" y="2630380"/>
                    <a:pt x="7996906" y="2735446"/>
                  </a:cubicBezTo>
                  <a:cubicBezTo>
                    <a:pt x="9025588" y="3485911"/>
                    <a:pt x="9690101" y="4694160"/>
                    <a:pt x="9690101" y="6063759"/>
                  </a:cubicBezTo>
                  <a:cubicBezTo>
                    <a:pt x="9690101" y="8341421"/>
                    <a:pt x="7846734" y="10183813"/>
                    <a:pt x="5567867" y="10183813"/>
                  </a:cubicBezTo>
                  <a:cubicBezTo>
                    <a:pt x="3292755" y="10183813"/>
                    <a:pt x="1449388" y="8341421"/>
                    <a:pt x="1449388" y="6063759"/>
                  </a:cubicBezTo>
                  <a:cubicBezTo>
                    <a:pt x="1449388" y="4694160"/>
                    <a:pt x="2113901" y="3485911"/>
                    <a:pt x="3142583" y="2735446"/>
                  </a:cubicBezTo>
                  <a:cubicBezTo>
                    <a:pt x="3289000" y="2630380"/>
                    <a:pt x="3386613" y="2461526"/>
                    <a:pt x="3386613" y="2266405"/>
                  </a:cubicBezTo>
                  <a:cubicBezTo>
                    <a:pt x="3386613" y="1545958"/>
                    <a:pt x="3386613" y="893054"/>
                    <a:pt x="3386613" y="517821"/>
                  </a:cubicBezTo>
                  <a:cubicBezTo>
                    <a:pt x="3386613" y="232644"/>
                    <a:pt x="3619380" y="0"/>
                    <a:pt x="3904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7" name="文本框 1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63441" y="3410219"/>
            <a:ext cx="5900738" cy="14219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知识高速增长、传播与转化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知识普及及学习社会的到来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知识及人的素质对国民经济起决定作用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信息产业成为全球经济的支柱产业</a:t>
            </a:r>
          </a:p>
        </p:txBody>
      </p:sp>
      <p:sp>
        <p:nvSpPr>
          <p:cNvPr id="68" name="文本框 2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15816" y="2859357"/>
            <a:ext cx="57165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信息社会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8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8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30"/>
                            </p:stCondLst>
                            <p:childTnLst>
                              <p:par>
                                <p:cTn id="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  <p:bldP spid="60" grpId="0"/>
      <p:bldP spid="61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回顾内容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2"/>
          <a:stretch/>
        </p:blipFill>
        <p:spPr>
          <a:xfrm>
            <a:off x="440282" y="987574"/>
            <a:ext cx="8398428" cy="40054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820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1059582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考纲要求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1763688" y="1779662"/>
            <a:ext cx="6120680" cy="4852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12"/>
          <p:cNvSpPr txBox="1"/>
          <p:nvPr/>
        </p:nvSpPr>
        <p:spPr bwMode="auto">
          <a:xfrm>
            <a:off x="2146874" y="1892167"/>
            <a:ext cx="5344978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了解数据、信息、信息技术、信息化概念以及信息处理的基本过程</a:t>
            </a:r>
          </a:p>
        </p:txBody>
      </p:sp>
      <p:sp>
        <p:nvSpPr>
          <p:cNvPr id="44" name="Freeform 12"/>
          <p:cNvSpPr>
            <a:spLocks noEditPoints="1"/>
          </p:cNvSpPr>
          <p:nvPr/>
        </p:nvSpPr>
        <p:spPr bwMode="auto">
          <a:xfrm>
            <a:off x="1174247" y="1779662"/>
            <a:ext cx="419960" cy="421796"/>
          </a:xfrm>
          <a:custGeom>
            <a:avLst/>
            <a:gdLst>
              <a:gd name="T0" fmla="*/ 2147483646 w 85"/>
              <a:gd name="T1" fmla="*/ 2147483646 h 85"/>
              <a:gd name="T2" fmla="*/ 2147483646 w 85"/>
              <a:gd name="T3" fmla="*/ 2147483646 h 85"/>
              <a:gd name="T4" fmla="*/ 2147483646 w 85"/>
              <a:gd name="T5" fmla="*/ 2147483646 h 85"/>
              <a:gd name="T6" fmla="*/ 2147483646 w 85"/>
              <a:gd name="T7" fmla="*/ 2147483646 h 85"/>
              <a:gd name="T8" fmla="*/ 2147483646 w 85"/>
              <a:gd name="T9" fmla="*/ 2147483646 h 85"/>
              <a:gd name="T10" fmla="*/ 2147483646 w 85"/>
              <a:gd name="T11" fmla="*/ 2147483646 h 85"/>
              <a:gd name="T12" fmla="*/ 2147483646 w 85"/>
              <a:gd name="T13" fmla="*/ 2147483646 h 85"/>
              <a:gd name="T14" fmla="*/ 2147483646 w 85"/>
              <a:gd name="T15" fmla="*/ 2147483646 h 85"/>
              <a:gd name="T16" fmla="*/ 2147483646 w 85"/>
              <a:gd name="T17" fmla="*/ 2147483646 h 85"/>
              <a:gd name="T18" fmla="*/ 2147483646 w 85"/>
              <a:gd name="T19" fmla="*/ 2147483646 h 85"/>
              <a:gd name="T20" fmla="*/ 2147483646 w 85"/>
              <a:gd name="T21" fmla="*/ 2147483646 h 85"/>
              <a:gd name="T22" fmla="*/ 2147483646 w 85"/>
              <a:gd name="T23" fmla="*/ 2147483646 h 85"/>
              <a:gd name="T24" fmla="*/ 2147483646 w 85"/>
              <a:gd name="T25" fmla="*/ 2147483646 h 85"/>
              <a:gd name="T26" fmla="*/ 2147483646 w 85"/>
              <a:gd name="T27" fmla="*/ 2147483646 h 85"/>
              <a:gd name="T28" fmla="*/ 2147483646 w 85"/>
              <a:gd name="T29" fmla="*/ 2147483646 h 85"/>
              <a:gd name="T30" fmla="*/ 2147483646 w 85"/>
              <a:gd name="T31" fmla="*/ 2147483646 h 85"/>
              <a:gd name="T32" fmla="*/ 2147483646 w 85"/>
              <a:gd name="T33" fmla="*/ 2147483646 h 85"/>
              <a:gd name="T34" fmla="*/ 2147483646 w 85"/>
              <a:gd name="T35" fmla="*/ 2147483646 h 85"/>
              <a:gd name="T36" fmla="*/ 2147483646 w 85"/>
              <a:gd name="T37" fmla="*/ 2147483646 h 85"/>
              <a:gd name="T38" fmla="*/ 2147483646 w 85"/>
              <a:gd name="T39" fmla="*/ 2147483646 h 85"/>
              <a:gd name="T40" fmla="*/ 2147483646 w 85"/>
              <a:gd name="T41" fmla="*/ 2147483646 h 85"/>
              <a:gd name="T42" fmla="*/ 2147483646 w 85"/>
              <a:gd name="T43" fmla="*/ 2147483646 h 85"/>
              <a:gd name="T44" fmla="*/ 2147483646 w 85"/>
              <a:gd name="T45" fmla="*/ 2147483646 h 85"/>
              <a:gd name="T46" fmla="*/ 2147483646 w 85"/>
              <a:gd name="T47" fmla="*/ 0 h 85"/>
              <a:gd name="T48" fmla="*/ 2147483646 w 85"/>
              <a:gd name="T49" fmla="*/ 0 h 85"/>
              <a:gd name="T50" fmla="*/ 2147483646 w 85"/>
              <a:gd name="T51" fmla="*/ 2147483646 h 85"/>
              <a:gd name="T52" fmla="*/ 2147483646 w 85"/>
              <a:gd name="T53" fmla="*/ 2147483646 h 85"/>
              <a:gd name="T54" fmla="*/ 2147483646 w 85"/>
              <a:gd name="T55" fmla="*/ 2147483646 h 85"/>
              <a:gd name="T56" fmla="*/ 2147483646 w 85"/>
              <a:gd name="T57" fmla="*/ 2147483646 h 85"/>
              <a:gd name="T58" fmla="*/ 2147483646 w 85"/>
              <a:gd name="T59" fmla="*/ 2147483646 h 85"/>
              <a:gd name="T60" fmla="*/ 2147483646 w 85"/>
              <a:gd name="T61" fmla="*/ 2147483646 h 85"/>
              <a:gd name="T62" fmla="*/ 2147483646 w 85"/>
              <a:gd name="T63" fmla="*/ 2147483646 h 85"/>
              <a:gd name="T64" fmla="*/ 2147483646 w 85"/>
              <a:gd name="T65" fmla="*/ 2147483646 h 85"/>
              <a:gd name="T66" fmla="*/ 2147483646 w 85"/>
              <a:gd name="T67" fmla="*/ 0 h 85"/>
              <a:gd name="T68" fmla="*/ 0 w 85"/>
              <a:gd name="T69" fmla="*/ 2147483646 h 85"/>
              <a:gd name="T70" fmla="*/ 0 w 85"/>
              <a:gd name="T71" fmla="*/ 2147483646 h 85"/>
              <a:gd name="T72" fmla="*/ 2147483646 w 85"/>
              <a:gd name="T73" fmla="*/ 2147483646 h 85"/>
              <a:gd name="T74" fmla="*/ 2147483646 w 85"/>
              <a:gd name="T75" fmla="*/ 2147483646 h 85"/>
              <a:gd name="T76" fmla="*/ 0 w 85"/>
              <a:gd name="T77" fmla="*/ 2147483646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1798254" y="2629776"/>
            <a:ext cx="6014105" cy="48386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1162248" y="2623256"/>
            <a:ext cx="443959" cy="445801"/>
          </a:xfrm>
          <a:custGeom>
            <a:avLst/>
            <a:gdLst>
              <a:gd name="T0" fmla="*/ 2147483646 w 104"/>
              <a:gd name="T1" fmla="*/ 2147483646 h 104"/>
              <a:gd name="T2" fmla="*/ 2147483646 w 104"/>
              <a:gd name="T3" fmla="*/ 2147483646 h 104"/>
              <a:gd name="T4" fmla="*/ 2147483646 w 104"/>
              <a:gd name="T5" fmla="*/ 2147483646 h 104"/>
              <a:gd name="T6" fmla="*/ 2147483646 w 104"/>
              <a:gd name="T7" fmla="*/ 0 h 104"/>
              <a:gd name="T8" fmla="*/ 0 w 104"/>
              <a:gd name="T9" fmla="*/ 2147483646 h 104"/>
              <a:gd name="T10" fmla="*/ 2147483646 w 104"/>
              <a:gd name="T11" fmla="*/ 2147483646 h 104"/>
              <a:gd name="T12" fmla="*/ 2147483646 w 104"/>
              <a:gd name="T13" fmla="*/ 2147483646 h 104"/>
              <a:gd name="T14" fmla="*/ 2147483646 w 104"/>
              <a:gd name="T15" fmla="*/ 0 h 104"/>
              <a:gd name="T16" fmla="*/ 2147483646 w 104"/>
              <a:gd name="T17" fmla="*/ 2147483646 h 104"/>
              <a:gd name="T18" fmla="*/ 2147483646 w 104"/>
              <a:gd name="T19" fmla="*/ 2147483646 h 104"/>
              <a:gd name="T20" fmla="*/ 2147483646 w 104"/>
              <a:gd name="T21" fmla="*/ 2147483646 h 104"/>
              <a:gd name="T22" fmla="*/ 2147483646 w 104"/>
              <a:gd name="T23" fmla="*/ 2147483646 h 104"/>
              <a:gd name="T24" fmla="*/ 2147483646 w 104"/>
              <a:gd name="T25" fmla="*/ 2147483646 h 104"/>
              <a:gd name="T26" fmla="*/ 2147483646 w 104"/>
              <a:gd name="T27" fmla="*/ 2147483646 h 104"/>
              <a:gd name="T28" fmla="*/ 2147483646 w 104"/>
              <a:gd name="T29" fmla="*/ 2147483646 h 104"/>
              <a:gd name="T30" fmla="*/ 2147483646 w 104"/>
              <a:gd name="T31" fmla="*/ 2147483646 h 104"/>
              <a:gd name="T32" fmla="*/ 2147483646 w 104"/>
              <a:gd name="T33" fmla="*/ 2147483646 h 104"/>
              <a:gd name="T34" fmla="*/ 2147483646 w 104"/>
              <a:gd name="T35" fmla="*/ 2147483646 h 104"/>
              <a:gd name="T36" fmla="*/ 2147483646 w 104"/>
              <a:gd name="T37" fmla="*/ 2147483646 h 104"/>
              <a:gd name="T38" fmla="*/ 2147483646 w 104"/>
              <a:gd name="T39" fmla="*/ 2147483646 h 104"/>
              <a:gd name="T40" fmla="*/ 2147483646 w 104"/>
              <a:gd name="T41" fmla="*/ 2147483646 h 104"/>
              <a:gd name="T42" fmla="*/ 2147483646 w 104"/>
              <a:gd name="T43" fmla="*/ 2147483646 h 104"/>
              <a:gd name="T44" fmla="*/ 2147483646 w 104"/>
              <a:gd name="T45" fmla="*/ 2147483646 h 104"/>
              <a:gd name="T46" fmla="*/ 2147483646 w 104"/>
              <a:gd name="T47" fmla="*/ 2147483646 h 104"/>
              <a:gd name="T48" fmla="*/ 2147483646 w 104"/>
              <a:gd name="T49" fmla="*/ 2147483646 h 104"/>
              <a:gd name="T50" fmla="*/ 2147483646 w 104"/>
              <a:gd name="T51" fmla="*/ 2147483646 h 104"/>
              <a:gd name="T52" fmla="*/ 2147483646 w 104"/>
              <a:gd name="T53" fmla="*/ 2147483646 h 104"/>
              <a:gd name="T54" fmla="*/ 2147483646 w 104"/>
              <a:gd name="T55" fmla="*/ 2147483646 h 104"/>
              <a:gd name="T56" fmla="*/ 2147483646 w 104"/>
              <a:gd name="T57" fmla="*/ 2147483646 h 104"/>
              <a:gd name="T58" fmla="*/ 2147483646 w 104"/>
              <a:gd name="T59" fmla="*/ 2147483646 h 104"/>
              <a:gd name="T60" fmla="*/ 2147483646 w 104"/>
              <a:gd name="T61" fmla="*/ 2147483646 h 104"/>
              <a:gd name="T62" fmla="*/ 2147483646 w 104"/>
              <a:gd name="T63" fmla="*/ 2147483646 h 104"/>
              <a:gd name="T64" fmla="*/ 2147483646 w 104"/>
              <a:gd name="T65" fmla="*/ 2147483646 h 104"/>
              <a:gd name="T66" fmla="*/ 2147483646 w 104"/>
              <a:gd name="T67" fmla="*/ 2147483646 h 104"/>
              <a:gd name="T68" fmla="*/ 2147483646 w 104"/>
              <a:gd name="T69" fmla="*/ 2147483646 h 104"/>
              <a:gd name="T70" fmla="*/ 2147483646 w 104"/>
              <a:gd name="T71" fmla="*/ 2147483646 h 104"/>
              <a:gd name="T72" fmla="*/ 2147483646 w 104"/>
              <a:gd name="T73" fmla="*/ 2147483646 h 104"/>
              <a:gd name="T74" fmla="*/ 2147483646 w 104"/>
              <a:gd name="T75" fmla="*/ 2147483646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4" h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12"/>
          <p:cNvSpPr txBox="1"/>
          <p:nvPr/>
        </p:nvSpPr>
        <p:spPr bwMode="auto">
          <a:xfrm>
            <a:off x="2146874" y="2762032"/>
            <a:ext cx="2292861" cy="284657"/>
          </a:xfrm>
          <a:prstGeom prst="rect">
            <a:avLst/>
          </a:prstGeom>
          <a:noFill/>
          <a:ln>
            <a:noFill/>
          </a:ln>
        </p:spPr>
        <p:txBody>
          <a:bodyPr wrap="none" lIns="68543" tIns="34272" rIns="68543" bIns="34272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了解信息社会的概念与特征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  <p:bldP spid="42" grpId="0" animBg="1"/>
      <p:bldP spid="43" grpId="0"/>
      <p:bldP spid="44" grpId="0" animBg="1"/>
      <p:bldP spid="45" grpId="0" animBg="1"/>
      <p:bldP spid="46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820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1059582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信息的基本概念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75656" y="1417817"/>
            <a:ext cx="1692851" cy="3170157"/>
            <a:chOff x="2472883" y="1303551"/>
            <a:chExt cx="1692851" cy="317015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472883" y="1303551"/>
              <a:ext cx="1692851" cy="3170157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57200" dist="127000" dir="864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同侧圆角矩形 11"/>
            <p:cNvSpPr/>
            <p:nvPr/>
          </p:nvSpPr>
          <p:spPr>
            <a:xfrm>
              <a:off x="2500162" y="2392952"/>
              <a:ext cx="1639070" cy="350533"/>
            </a:xfrm>
            <a:prstGeom prst="round2Same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2479449" y="2393518"/>
              <a:ext cx="1686284" cy="315461"/>
            </a:xfrm>
            <a:prstGeom prst="rect">
              <a:avLst/>
            </a:prstGeom>
          </p:spPr>
          <p:txBody>
            <a:bodyPr wrap="square" lIns="68568" tIns="34285" rIns="68568" bIns="34285" anchor="b" anchorCtr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350">
                <a:defRPr/>
              </a:pPr>
              <a:r>
                <a:rPr lang="zh-CN" altLang="en-US" sz="1600" kern="0" spc="-40" dirty="0">
                  <a:solidFill>
                    <a:schemeClr val="bg1">
                      <a:alpha val="99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" panose="020B0502040204020203" pitchFamily="34" charset="0"/>
                </a:rPr>
                <a:t>数据与信息</a:t>
              </a:r>
              <a:endParaRPr lang="en-US" sz="1600" kern="0" spc="-40" dirty="0">
                <a:solidFill>
                  <a:schemeClr val="bg1">
                    <a:alpha val="99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endParaRPr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black">
            <a:xfrm>
              <a:off x="2984237" y="1509679"/>
              <a:ext cx="619904" cy="704118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1435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Rectangle 42"/>
            <p:cNvSpPr/>
            <p:nvPr/>
          </p:nvSpPr>
          <p:spPr bwMode="auto">
            <a:xfrm>
              <a:off x="2583636" y="2859782"/>
              <a:ext cx="1455466" cy="156062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1432" tIns="25716" rIns="51432" bIns="25716" numCol="1" rtlCol="0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什么是数据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什么是信息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3976" y="1417818"/>
            <a:ext cx="1711085" cy="3170156"/>
            <a:chOff x="4671203" y="1303552"/>
            <a:chExt cx="1711085" cy="3170156"/>
          </a:xfrm>
        </p:grpSpPr>
        <p:sp>
          <p:nvSpPr>
            <p:cNvPr id="17" name="Rectangle 11"/>
            <p:cNvSpPr/>
            <p:nvPr/>
          </p:nvSpPr>
          <p:spPr bwMode="auto">
            <a:xfrm>
              <a:off x="4671203" y="1303552"/>
              <a:ext cx="1711083" cy="317015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57200" dist="127000" dir="864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同侧圆角矩形 17"/>
            <p:cNvSpPr/>
            <p:nvPr/>
          </p:nvSpPr>
          <p:spPr>
            <a:xfrm>
              <a:off x="4702271" y="2392952"/>
              <a:ext cx="1639070" cy="350533"/>
            </a:xfrm>
            <a:prstGeom prst="round2Same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17"/>
            <p:cNvSpPr/>
            <p:nvPr/>
          </p:nvSpPr>
          <p:spPr>
            <a:xfrm>
              <a:off x="4674920" y="2393518"/>
              <a:ext cx="1707368" cy="315461"/>
            </a:xfrm>
            <a:prstGeom prst="rect">
              <a:avLst/>
            </a:prstGeom>
            <a:effectLst/>
          </p:spPr>
          <p:txBody>
            <a:bodyPr wrap="square" lIns="68568" tIns="34285" rIns="68568" bIns="34285" anchor="b" anchorCtr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350">
                <a:defRPr/>
              </a:pPr>
              <a:r>
                <a:rPr lang="zh-CN" altLang="en-US" sz="1600" kern="0" spc="-40" dirty="0">
                  <a:solidFill>
                    <a:schemeClr val="bg1">
                      <a:alpha val="99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" panose="020B0502040204020203" pitchFamily="34" charset="0"/>
                </a:rPr>
                <a:t>信息的一般特征</a:t>
              </a:r>
              <a:endParaRPr lang="en-US" sz="1600" kern="0" spc="-40" dirty="0">
                <a:solidFill>
                  <a:schemeClr val="bg1">
                    <a:alpha val="99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endParaRPr>
            </a:p>
          </p:txBody>
        </p:sp>
        <p:grpSp>
          <p:nvGrpSpPr>
            <p:cNvPr id="20" name="Group 41"/>
            <p:cNvGrpSpPr/>
            <p:nvPr/>
          </p:nvGrpSpPr>
          <p:grpSpPr>
            <a:xfrm>
              <a:off x="4962960" y="1456521"/>
              <a:ext cx="1134126" cy="810433"/>
              <a:chOff x="-6467475" y="914401"/>
              <a:chExt cx="5765799" cy="3913187"/>
            </a:xfrm>
            <a:solidFill>
              <a:srgbClr val="0070C0"/>
            </a:solidFill>
          </p:grpSpPr>
          <p:sp>
            <p:nvSpPr>
              <p:cNvPr id="22" name="Freeform 5"/>
              <p:cNvSpPr/>
              <p:nvPr/>
            </p:nvSpPr>
            <p:spPr bwMode="auto">
              <a:xfrm>
                <a:off x="-6407150" y="2039938"/>
                <a:ext cx="2217737" cy="1112838"/>
              </a:xfrm>
              <a:custGeom>
                <a:avLst/>
                <a:gdLst>
                  <a:gd name="T0" fmla="*/ 0 w 590"/>
                  <a:gd name="T1" fmla="*/ 227 h 296"/>
                  <a:gd name="T2" fmla="*/ 392 w 590"/>
                  <a:gd name="T3" fmla="*/ 16 h 296"/>
                  <a:gd name="T4" fmla="*/ 520 w 590"/>
                  <a:gd name="T5" fmla="*/ 51 h 296"/>
                  <a:gd name="T6" fmla="*/ 590 w 590"/>
                  <a:gd name="T7" fmla="*/ 72 h 296"/>
                  <a:gd name="T8" fmla="*/ 64 w 590"/>
                  <a:gd name="T9" fmla="*/ 296 h 296"/>
                  <a:gd name="T10" fmla="*/ 0 w 590"/>
                  <a:gd name="T11" fmla="*/ 227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" h="296">
                    <a:moveTo>
                      <a:pt x="0" y="227"/>
                    </a:moveTo>
                    <a:cubicBezTo>
                      <a:pt x="0" y="227"/>
                      <a:pt x="166" y="21"/>
                      <a:pt x="392" y="16"/>
                    </a:cubicBezTo>
                    <a:cubicBezTo>
                      <a:pt x="392" y="16"/>
                      <a:pt x="462" y="0"/>
                      <a:pt x="520" y="51"/>
                    </a:cubicBezTo>
                    <a:cubicBezTo>
                      <a:pt x="520" y="51"/>
                      <a:pt x="571" y="59"/>
                      <a:pt x="590" y="72"/>
                    </a:cubicBezTo>
                    <a:cubicBezTo>
                      <a:pt x="590" y="72"/>
                      <a:pt x="310" y="29"/>
                      <a:pt x="64" y="296"/>
                    </a:cubicBezTo>
                    <a:cubicBezTo>
                      <a:pt x="64" y="296"/>
                      <a:pt x="16" y="275"/>
                      <a:pt x="0" y="2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-6467475" y="1279526"/>
                <a:ext cx="1849437" cy="1603375"/>
              </a:xfrm>
              <a:custGeom>
                <a:avLst/>
                <a:gdLst>
                  <a:gd name="T0" fmla="*/ 0 w 492"/>
                  <a:gd name="T1" fmla="*/ 426 h 426"/>
                  <a:gd name="T2" fmla="*/ 341 w 492"/>
                  <a:gd name="T3" fmla="*/ 70 h 426"/>
                  <a:gd name="T4" fmla="*/ 468 w 492"/>
                  <a:gd name="T5" fmla="*/ 13 h 426"/>
                  <a:gd name="T6" fmla="*/ 492 w 492"/>
                  <a:gd name="T7" fmla="*/ 47 h 426"/>
                  <a:gd name="T8" fmla="*/ 309 w 492"/>
                  <a:gd name="T9" fmla="*/ 222 h 426"/>
                  <a:gd name="T10" fmla="*/ 0 w 492"/>
                  <a:gd name="T11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426">
                    <a:moveTo>
                      <a:pt x="0" y="426"/>
                    </a:moveTo>
                    <a:cubicBezTo>
                      <a:pt x="341" y="70"/>
                      <a:pt x="341" y="70"/>
                      <a:pt x="341" y="70"/>
                    </a:cubicBezTo>
                    <a:cubicBezTo>
                      <a:pt x="341" y="70"/>
                      <a:pt x="408" y="0"/>
                      <a:pt x="468" y="13"/>
                    </a:cubicBezTo>
                    <a:cubicBezTo>
                      <a:pt x="468" y="13"/>
                      <a:pt x="487" y="24"/>
                      <a:pt x="492" y="47"/>
                    </a:cubicBezTo>
                    <a:cubicBezTo>
                      <a:pt x="309" y="222"/>
                      <a:pt x="309" y="222"/>
                      <a:pt x="309" y="222"/>
                    </a:cubicBezTo>
                    <a:cubicBezTo>
                      <a:pt x="309" y="222"/>
                      <a:pt x="186" y="242"/>
                      <a:pt x="0" y="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-5113338" y="914401"/>
                <a:ext cx="852487" cy="1023938"/>
              </a:xfrm>
              <a:custGeom>
                <a:avLst/>
                <a:gdLst>
                  <a:gd name="T0" fmla="*/ 0 w 227"/>
                  <a:gd name="T1" fmla="*/ 139 h 272"/>
                  <a:gd name="T2" fmla="*/ 163 w 227"/>
                  <a:gd name="T3" fmla="*/ 120 h 272"/>
                  <a:gd name="T4" fmla="*/ 227 w 227"/>
                  <a:gd name="T5" fmla="*/ 272 h 272"/>
                  <a:gd name="T6" fmla="*/ 147 w 227"/>
                  <a:gd name="T7" fmla="*/ 136 h 272"/>
                  <a:gd name="T8" fmla="*/ 0 w 227"/>
                  <a:gd name="T9" fmla="*/ 13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2">
                    <a:moveTo>
                      <a:pt x="0" y="139"/>
                    </a:moveTo>
                    <a:cubicBezTo>
                      <a:pt x="0" y="139"/>
                      <a:pt x="110" y="0"/>
                      <a:pt x="163" y="120"/>
                    </a:cubicBezTo>
                    <a:cubicBezTo>
                      <a:pt x="227" y="272"/>
                      <a:pt x="227" y="272"/>
                      <a:pt x="227" y="272"/>
                    </a:cubicBez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20" y="40"/>
                      <a:pt x="0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-4692650" y="1208088"/>
                <a:ext cx="1563687" cy="2084388"/>
              </a:xfrm>
              <a:custGeom>
                <a:avLst/>
                <a:gdLst>
                  <a:gd name="T0" fmla="*/ 0 w 416"/>
                  <a:gd name="T1" fmla="*/ 0 h 554"/>
                  <a:gd name="T2" fmla="*/ 110 w 416"/>
                  <a:gd name="T3" fmla="*/ 21 h 554"/>
                  <a:gd name="T4" fmla="*/ 168 w 416"/>
                  <a:gd name="T5" fmla="*/ 74 h 554"/>
                  <a:gd name="T6" fmla="*/ 310 w 416"/>
                  <a:gd name="T7" fmla="*/ 394 h 554"/>
                  <a:gd name="T8" fmla="*/ 416 w 416"/>
                  <a:gd name="T9" fmla="*/ 554 h 554"/>
                  <a:gd name="T10" fmla="*/ 295 w 416"/>
                  <a:gd name="T11" fmla="*/ 477 h 554"/>
                  <a:gd name="T12" fmla="*/ 144 w 416"/>
                  <a:gd name="T13" fmla="*/ 280 h 554"/>
                  <a:gd name="T14" fmla="*/ 0 w 416"/>
                  <a:gd name="T1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6" h="554">
                    <a:moveTo>
                      <a:pt x="0" y="0"/>
                    </a:move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47" y="34"/>
                      <a:pt x="168" y="74"/>
                    </a:cubicBezTo>
                    <a:cubicBezTo>
                      <a:pt x="168" y="74"/>
                      <a:pt x="288" y="338"/>
                      <a:pt x="310" y="394"/>
                    </a:cubicBezTo>
                    <a:cubicBezTo>
                      <a:pt x="310" y="394"/>
                      <a:pt x="360" y="496"/>
                      <a:pt x="416" y="554"/>
                    </a:cubicBezTo>
                    <a:cubicBezTo>
                      <a:pt x="416" y="554"/>
                      <a:pt x="346" y="544"/>
                      <a:pt x="295" y="477"/>
                    </a:cubicBezTo>
                    <a:cubicBezTo>
                      <a:pt x="295" y="477"/>
                      <a:pt x="218" y="304"/>
                      <a:pt x="144" y="280"/>
                    </a:cubicBezTo>
                    <a:cubicBezTo>
                      <a:pt x="144" y="280"/>
                      <a:pt x="94" y="10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-3914775" y="1858963"/>
                <a:ext cx="2254250" cy="1847850"/>
              </a:xfrm>
              <a:custGeom>
                <a:avLst/>
                <a:gdLst>
                  <a:gd name="T0" fmla="*/ 0 w 600"/>
                  <a:gd name="T1" fmla="*/ 0 h 491"/>
                  <a:gd name="T2" fmla="*/ 253 w 600"/>
                  <a:gd name="T3" fmla="*/ 376 h 491"/>
                  <a:gd name="T4" fmla="*/ 600 w 600"/>
                  <a:gd name="T5" fmla="*/ 411 h 491"/>
                  <a:gd name="T6" fmla="*/ 243 w 600"/>
                  <a:gd name="T7" fmla="*/ 403 h 491"/>
                  <a:gd name="T8" fmla="*/ 0 w 600"/>
                  <a:gd name="T9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0" h="491">
                    <a:moveTo>
                      <a:pt x="0" y="0"/>
                    </a:moveTo>
                    <a:cubicBezTo>
                      <a:pt x="0" y="0"/>
                      <a:pt x="144" y="309"/>
                      <a:pt x="253" y="376"/>
                    </a:cubicBezTo>
                    <a:cubicBezTo>
                      <a:pt x="253" y="376"/>
                      <a:pt x="389" y="469"/>
                      <a:pt x="600" y="411"/>
                    </a:cubicBezTo>
                    <a:cubicBezTo>
                      <a:pt x="600" y="411"/>
                      <a:pt x="477" y="491"/>
                      <a:pt x="243" y="403"/>
                    </a:cubicBezTo>
                    <a:cubicBezTo>
                      <a:pt x="243" y="403"/>
                      <a:pt x="136" y="37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-3027363" y="2701926"/>
                <a:ext cx="1954212" cy="873125"/>
              </a:xfrm>
              <a:custGeom>
                <a:avLst/>
                <a:gdLst>
                  <a:gd name="T0" fmla="*/ 0 w 520"/>
                  <a:gd name="T1" fmla="*/ 123 h 232"/>
                  <a:gd name="T2" fmla="*/ 397 w 520"/>
                  <a:gd name="T3" fmla="*/ 69 h 232"/>
                  <a:gd name="T4" fmla="*/ 520 w 520"/>
                  <a:gd name="T5" fmla="*/ 53 h 232"/>
                  <a:gd name="T6" fmla="*/ 483 w 520"/>
                  <a:gd name="T7" fmla="*/ 141 h 232"/>
                  <a:gd name="T8" fmla="*/ 115 w 520"/>
                  <a:gd name="T9" fmla="*/ 179 h 232"/>
                  <a:gd name="T10" fmla="*/ 0 w 520"/>
                  <a:gd name="T11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0" h="232">
                    <a:moveTo>
                      <a:pt x="0" y="123"/>
                    </a:moveTo>
                    <a:cubicBezTo>
                      <a:pt x="0" y="123"/>
                      <a:pt x="219" y="157"/>
                      <a:pt x="397" y="69"/>
                    </a:cubicBezTo>
                    <a:cubicBezTo>
                      <a:pt x="397" y="69"/>
                      <a:pt x="499" y="0"/>
                      <a:pt x="520" y="53"/>
                    </a:cubicBezTo>
                    <a:cubicBezTo>
                      <a:pt x="483" y="141"/>
                      <a:pt x="483" y="141"/>
                      <a:pt x="483" y="141"/>
                    </a:cubicBezTo>
                    <a:cubicBezTo>
                      <a:pt x="483" y="141"/>
                      <a:pt x="323" y="232"/>
                      <a:pt x="115" y="179"/>
                    </a:cubicBezTo>
                    <a:cubicBezTo>
                      <a:pt x="115" y="179"/>
                      <a:pt x="53" y="157"/>
                      <a:pt x="0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Freeform 11"/>
              <p:cNvSpPr/>
              <p:nvPr/>
            </p:nvSpPr>
            <p:spPr bwMode="auto">
              <a:xfrm>
                <a:off x="-6184900" y="2122488"/>
                <a:ext cx="2566987" cy="1030288"/>
              </a:xfrm>
              <a:custGeom>
                <a:avLst/>
                <a:gdLst>
                  <a:gd name="T0" fmla="*/ 0 w 683"/>
                  <a:gd name="T1" fmla="*/ 274 h 274"/>
                  <a:gd name="T2" fmla="*/ 496 w 683"/>
                  <a:gd name="T3" fmla="*/ 71 h 274"/>
                  <a:gd name="T4" fmla="*/ 683 w 683"/>
                  <a:gd name="T5" fmla="*/ 245 h 274"/>
                  <a:gd name="T6" fmla="*/ 566 w 683"/>
                  <a:gd name="T7" fmla="*/ 67 h 274"/>
                  <a:gd name="T8" fmla="*/ 217 w 683"/>
                  <a:gd name="T9" fmla="*/ 105 h 274"/>
                  <a:gd name="T10" fmla="*/ 105 w 683"/>
                  <a:gd name="T11" fmla="*/ 172 h 274"/>
                  <a:gd name="T12" fmla="*/ 0 w 683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3" h="274">
                    <a:moveTo>
                      <a:pt x="0" y="274"/>
                    </a:moveTo>
                    <a:cubicBezTo>
                      <a:pt x="0" y="274"/>
                      <a:pt x="323" y="13"/>
                      <a:pt x="496" y="71"/>
                    </a:cubicBezTo>
                    <a:cubicBezTo>
                      <a:pt x="496" y="71"/>
                      <a:pt x="595" y="77"/>
                      <a:pt x="683" y="245"/>
                    </a:cubicBezTo>
                    <a:cubicBezTo>
                      <a:pt x="651" y="184"/>
                      <a:pt x="625" y="108"/>
                      <a:pt x="566" y="67"/>
                    </a:cubicBezTo>
                    <a:cubicBezTo>
                      <a:pt x="469" y="0"/>
                      <a:pt x="312" y="62"/>
                      <a:pt x="217" y="105"/>
                    </a:cubicBezTo>
                    <a:cubicBezTo>
                      <a:pt x="177" y="123"/>
                      <a:pt x="139" y="145"/>
                      <a:pt x="105" y="172"/>
                    </a:cubicBezTo>
                    <a:cubicBezTo>
                      <a:pt x="65" y="201"/>
                      <a:pt x="37" y="244"/>
                      <a:pt x="0" y="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12"/>
              <p:cNvSpPr/>
              <p:nvPr/>
            </p:nvSpPr>
            <p:spPr bwMode="auto">
              <a:xfrm>
                <a:off x="-4483100" y="2389188"/>
                <a:ext cx="1906587" cy="2078038"/>
              </a:xfrm>
              <a:custGeom>
                <a:avLst/>
                <a:gdLst>
                  <a:gd name="T0" fmla="*/ 0 w 507"/>
                  <a:gd name="T1" fmla="*/ 0 h 552"/>
                  <a:gd name="T2" fmla="*/ 81 w 507"/>
                  <a:gd name="T3" fmla="*/ 120 h 552"/>
                  <a:gd name="T4" fmla="*/ 354 w 507"/>
                  <a:gd name="T5" fmla="*/ 507 h 552"/>
                  <a:gd name="T6" fmla="*/ 478 w 507"/>
                  <a:gd name="T7" fmla="*/ 552 h 552"/>
                  <a:gd name="T8" fmla="*/ 507 w 507"/>
                  <a:gd name="T9" fmla="*/ 550 h 552"/>
                  <a:gd name="T10" fmla="*/ 434 w 507"/>
                  <a:gd name="T11" fmla="*/ 488 h 552"/>
                  <a:gd name="T12" fmla="*/ 262 w 507"/>
                  <a:gd name="T13" fmla="*/ 234 h 552"/>
                  <a:gd name="T14" fmla="*/ 126 w 507"/>
                  <a:gd name="T15" fmla="*/ 52 h 552"/>
                  <a:gd name="T16" fmla="*/ 66 w 507"/>
                  <a:gd name="T17" fmla="*/ 16 h 552"/>
                  <a:gd name="T18" fmla="*/ 0 w 507"/>
                  <a:gd name="T19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7" h="552">
                    <a:moveTo>
                      <a:pt x="0" y="0"/>
                    </a:moveTo>
                    <a:cubicBezTo>
                      <a:pt x="29" y="39"/>
                      <a:pt x="55" y="79"/>
                      <a:pt x="81" y="120"/>
                    </a:cubicBezTo>
                    <a:cubicBezTo>
                      <a:pt x="165" y="255"/>
                      <a:pt x="178" y="406"/>
                      <a:pt x="354" y="507"/>
                    </a:cubicBezTo>
                    <a:cubicBezTo>
                      <a:pt x="395" y="531"/>
                      <a:pt x="430" y="550"/>
                      <a:pt x="478" y="552"/>
                    </a:cubicBezTo>
                    <a:cubicBezTo>
                      <a:pt x="478" y="552"/>
                      <a:pt x="507" y="550"/>
                      <a:pt x="507" y="550"/>
                    </a:cubicBezTo>
                    <a:cubicBezTo>
                      <a:pt x="488" y="551"/>
                      <a:pt x="445" y="499"/>
                      <a:pt x="434" y="488"/>
                    </a:cubicBezTo>
                    <a:cubicBezTo>
                      <a:pt x="361" y="411"/>
                      <a:pt x="308" y="330"/>
                      <a:pt x="262" y="234"/>
                    </a:cubicBezTo>
                    <a:cubicBezTo>
                      <a:pt x="230" y="166"/>
                      <a:pt x="185" y="100"/>
                      <a:pt x="126" y="52"/>
                    </a:cubicBezTo>
                    <a:cubicBezTo>
                      <a:pt x="107" y="37"/>
                      <a:pt x="88" y="24"/>
                      <a:pt x="66" y="16"/>
                    </a:cubicBezTo>
                    <a:cubicBezTo>
                      <a:pt x="55" y="11"/>
                      <a:pt x="5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3"/>
              <p:cNvSpPr/>
              <p:nvPr/>
            </p:nvSpPr>
            <p:spPr bwMode="auto">
              <a:xfrm>
                <a:off x="-3592513" y="3857626"/>
                <a:ext cx="2008187" cy="815975"/>
              </a:xfrm>
              <a:custGeom>
                <a:avLst/>
                <a:gdLst>
                  <a:gd name="T0" fmla="*/ 1 w 534"/>
                  <a:gd name="T1" fmla="*/ 50 h 217"/>
                  <a:gd name="T2" fmla="*/ 0 w 534"/>
                  <a:gd name="T3" fmla="*/ 50 h 217"/>
                  <a:gd name="T4" fmla="*/ 251 w 534"/>
                  <a:gd name="T5" fmla="*/ 200 h 217"/>
                  <a:gd name="T6" fmla="*/ 404 w 534"/>
                  <a:gd name="T7" fmla="*/ 130 h 217"/>
                  <a:gd name="T8" fmla="*/ 534 w 534"/>
                  <a:gd name="T9" fmla="*/ 0 h 217"/>
                  <a:gd name="T10" fmla="*/ 287 w 534"/>
                  <a:gd name="T11" fmla="*/ 164 h 217"/>
                  <a:gd name="T12" fmla="*/ 1 w 534"/>
                  <a:gd name="T13" fmla="*/ 5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4" h="217">
                    <a:moveTo>
                      <a:pt x="1" y="50"/>
                    </a:moveTo>
                    <a:cubicBezTo>
                      <a:pt x="1" y="50"/>
                      <a:pt x="0" y="50"/>
                      <a:pt x="0" y="50"/>
                    </a:cubicBezTo>
                    <a:cubicBezTo>
                      <a:pt x="61" y="136"/>
                      <a:pt x="135" y="217"/>
                      <a:pt x="251" y="200"/>
                    </a:cubicBezTo>
                    <a:cubicBezTo>
                      <a:pt x="307" y="192"/>
                      <a:pt x="359" y="162"/>
                      <a:pt x="404" y="130"/>
                    </a:cubicBezTo>
                    <a:cubicBezTo>
                      <a:pt x="455" y="93"/>
                      <a:pt x="488" y="41"/>
                      <a:pt x="534" y="0"/>
                    </a:cubicBezTo>
                    <a:cubicBezTo>
                      <a:pt x="463" y="64"/>
                      <a:pt x="384" y="142"/>
                      <a:pt x="287" y="164"/>
                    </a:cubicBezTo>
                    <a:cubicBezTo>
                      <a:pt x="178" y="190"/>
                      <a:pt x="83" y="111"/>
                      <a:pt x="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14"/>
              <p:cNvSpPr/>
              <p:nvPr/>
            </p:nvSpPr>
            <p:spPr bwMode="auto">
              <a:xfrm>
                <a:off x="-2551113" y="2932113"/>
                <a:ext cx="1849437" cy="1895475"/>
              </a:xfrm>
              <a:custGeom>
                <a:avLst/>
                <a:gdLst>
                  <a:gd name="T0" fmla="*/ 0 w 492"/>
                  <a:gd name="T1" fmla="*/ 448 h 504"/>
                  <a:gd name="T2" fmla="*/ 218 w 492"/>
                  <a:gd name="T3" fmla="*/ 419 h 504"/>
                  <a:gd name="T4" fmla="*/ 473 w 492"/>
                  <a:gd name="T5" fmla="*/ 91 h 504"/>
                  <a:gd name="T6" fmla="*/ 481 w 492"/>
                  <a:gd name="T7" fmla="*/ 59 h 504"/>
                  <a:gd name="T8" fmla="*/ 414 w 492"/>
                  <a:gd name="T9" fmla="*/ 0 h 504"/>
                  <a:gd name="T10" fmla="*/ 0 w 492"/>
                  <a:gd name="T11" fmla="*/ 448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504">
                    <a:moveTo>
                      <a:pt x="0" y="448"/>
                    </a:moveTo>
                    <a:cubicBezTo>
                      <a:pt x="0" y="448"/>
                      <a:pt x="130" y="504"/>
                      <a:pt x="218" y="419"/>
                    </a:cubicBezTo>
                    <a:cubicBezTo>
                      <a:pt x="218" y="419"/>
                      <a:pt x="404" y="270"/>
                      <a:pt x="473" y="91"/>
                    </a:cubicBezTo>
                    <a:cubicBezTo>
                      <a:pt x="473" y="91"/>
                      <a:pt x="492" y="64"/>
                      <a:pt x="481" y="59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14" y="0"/>
                      <a:pt x="224" y="398"/>
                      <a:pt x="0" y="4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15"/>
              <p:cNvSpPr/>
              <p:nvPr/>
            </p:nvSpPr>
            <p:spPr bwMode="auto">
              <a:xfrm>
                <a:off x="-1754188" y="2682876"/>
                <a:ext cx="849312" cy="1181100"/>
              </a:xfrm>
              <a:custGeom>
                <a:avLst/>
                <a:gdLst>
                  <a:gd name="T0" fmla="*/ 0 w 226"/>
                  <a:gd name="T1" fmla="*/ 314 h 314"/>
                  <a:gd name="T2" fmla="*/ 122 w 226"/>
                  <a:gd name="T3" fmla="*/ 53 h 314"/>
                  <a:gd name="T4" fmla="*/ 189 w 226"/>
                  <a:gd name="T5" fmla="*/ 64 h 314"/>
                  <a:gd name="T6" fmla="*/ 0 w 226"/>
                  <a:gd name="T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6" h="314">
                    <a:moveTo>
                      <a:pt x="0" y="314"/>
                    </a:moveTo>
                    <a:cubicBezTo>
                      <a:pt x="0" y="314"/>
                      <a:pt x="226" y="56"/>
                      <a:pt x="122" y="53"/>
                    </a:cubicBezTo>
                    <a:cubicBezTo>
                      <a:pt x="122" y="53"/>
                      <a:pt x="181" y="0"/>
                      <a:pt x="189" y="64"/>
                    </a:cubicBezTo>
                    <a:cubicBezTo>
                      <a:pt x="189" y="64"/>
                      <a:pt x="80" y="277"/>
                      <a:pt x="0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16"/>
              <p:cNvSpPr/>
              <p:nvPr/>
            </p:nvSpPr>
            <p:spPr bwMode="auto">
              <a:xfrm>
                <a:off x="-5448300" y="1908176"/>
                <a:ext cx="1390650" cy="466725"/>
              </a:xfrm>
              <a:custGeom>
                <a:avLst/>
                <a:gdLst>
                  <a:gd name="T0" fmla="*/ 59 w 370"/>
                  <a:gd name="T1" fmla="*/ 62 h 124"/>
                  <a:gd name="T2" fmla="*/ 370 w 370"/>
                  <a:gd name="T3" fmla="*/ 124 h 124"/>
                  <a:gd name="T4" fmla="*/ 219 w 370"/>
                  <a:gd name="T5" fmla="*/ 110 h 124"/>
                  <a:gd name="T6" fmla="*/ 0 w 370"/>
                  <a:gd name="T7" fmla="*/ 123 h 124"/>
                  <a:gd name="T8" fmla="*/ 59 w 370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24">
                    <a:moveTo>
                      <a:pt x="59" y="62"/>
                    </a:moveTo>
                    <a:cubicBezTo>
                      <a:pt x="59" y="62"/>
                      <a:pt x="202" y="0"/>
                      <a:pt x="370" y="124"/>
                    </a:cubicBezTo>
                    <a:cubicBezTo>
                      <a:pt x="219" y="110"/>
                      <a:pt x="219" y="110"/>
                      <a:pt x="219" y="110"/>
                    </a:cubicBezTo>
                    <a:cubicBezTo>
                      <a:pt x="0" y="123"/>
                      <a:pt x="0" y="123"/>
                      <a:pt x="0" y="123"/>
                    </a:cubicBezTo>
                    <a:lnTo>
                      <a:pt x="59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17"/>
              <p:cNvSpPr/>
              <p:nvPr/>
            </p:nvSpPr>
            <p:spPr bwMode="auto">
              <a:xfrm>
                <a:off x="-3527425" y="3051176"/>
                <a:ext cx="1866900" cy="722313"/>
              </a:xfrm>
              <a:custGeom>
                <a:avLst/>
                <a:gdLst>
                  <a:gd name="T0" fmla="*/ 0 w 497"/>
                  <a:gd name="T1" fmla="*/ 0 h 192"/>
                  <a:gd name="T2" fmla="*/ 497 w 497"/>
                  <a:gd name="T3" fmla="*/ 94 h 192"/>
                  <a:gd name="T4" fmla="*/ 385 w 497"/>
                  <a:gd name="T5" fmla="*/ 118 h 192"/>
                  <a:gd name="T6" fmla="*/ 268 w 497"/>
                  <a:gd name="T7" fmla="*/ 115 h 192"/>
                  <a:gd name="T8" fmla="*/ 68 w 497"/>
                  <a:gd name="T9" fmla="*/ 35 h 192"/>
                  <a:gd name="T10" fmla="*/ 0 w 497"/>
                  <a:gd name="T1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192">
                    <a:moveTo>
                      <a:pt x="0" y="0"/>
                    </a:moveTo>
                    <a:cubicBezTo>
                      <a:pt x="0" y="0"/>
                      <a:pt x="166" y="192"/>
                      <a:pt x="497" y="94"/>
                    </a:cubicBezTo>
                    <a:cubicBezTo>
                      <a:pt x="385" y="118"/>
                      <a:pt x="385" y="118"/>
                      <a:pt x="385" y="118"/>
                    </a:cubicBezTo>
                    <a:cubicBezTo>
                      <a:pt x="268" y="115"/>
                      <a:pt x="268" y="115"/>
                      <a:pt x="268" y="115"/>
                    </a:cubicBezTo>
                    <a:cubicBezTo>
                      <a:pt x="68" y="35"/>
                      <a:pt x="68" y="35"/>
                      <a:pt x="68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18"/>
              <p:cNvSpPr/>
              <p:nvPr/>
            </p:nvSpPr>
            <p:spPr bwMode="auto">
              <a:xfrm>
                <a:off x="-1690688" y="2671763"/>
                <a:ext cx="631825" cy="450850"/>
              </a:xfrm>
              <a:custGeom>
                <a:avLst/>
                <a:gdLst>
                  <a:gd name="T0" fmla="*/ 0 w 168"/>
                  <a:gd name="T1" fmla="*/ 96 h 120"/>
                  <a:gd name="T2" fmla="*/ 168 w 168"/>
                  <a:gd name="T3" fmla="*/ 48 h 120"/>
                  <a:gd name="T4" fmla="*/ 109 w 168"/>
                  <a:gd name="T5" fmla="*/ 109 h 120"/>
                  <a:gd name="T6" fmla="*/ 13 w 168"/>
                  <a:gd name="T7" fmla="*/ 120 h 120"/>
                  <a:gd name="T8" fmla="*/ 0 w 168"/>
                  <a:gd name="T9" fmla="*/ 9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20">
                    <a:moveTo>
                      <a:pt x="0" y="96"/>
                    </a:moveTo>
                    <a:cubicBezTo>
                      <a:pt x="0" y="96"/>
                      <a:pt x="123" y="0"/>
                      <a:pt x="168" y="48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3" y="120"/>
                      <a:pt x="13" y="120"/>
                      <a:pt x="13" y="120"/>
                    </a:cubicBezTo>
                    <a:lnTo>
                      <a:pt x="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0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09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38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6765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990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193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350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angle 42"/>
            <p:cNvSpPr/>
            <p:nvPr/>
          </p:nvSpPr>
          <p:spPr bwMode="auto">
            <a:xfrm>
              <a:off x="4794073" y="2859782"/>
              <a:ext cx="1455466" cy="156062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1432" tIns="25716" rIns="51432" bIns="25716" numCol="1" rtlCol="0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载体依附性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价值性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时效性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共享性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890532" y="1417818"/>
            <a:ext cx="1691062" cy="3170156"/>
            <a:chOff x="6887759" y="1303552"/>
            <a:chExt cx="1691062" cy="3170156"/>
          </a:xfrm>
        </p:grpSpPr>
        <p:sp>
          <p:nvSpPr>
            <p:cNvPr id="37" name="Rectangle 12"/>
            <p:cNvSpPr/>
            <p:nvPr/>
          </p:nvSpPr>
          <p:spPr bwMode="auto">
            <a:xfrm>
              <a:off x="6887759" y="1303552"/>
              <a:ext cx="1691062" cy="3170156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57200" dist="127000" dir="864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同侧圆角矩形 37"/>
            <p:cNvSpPr/>
            <p:nvPr/>
          </p:nvSpPr>
          <p:spPr>
            <a:xfrm>
              <a:off x="6918825" y="2392952"/>
              <a:ext cx="1639070" cy="350533"/>
            </a:xfrm>
            <a:prstGeom prst="round2SameRect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Rectangle 18"/>
            <p:cNvSpPr/>
            <p:nvPr/>
          </p:nvSpPr>
          <p:spPr>
            <a:xfrm>
              <a:off x="6897720" y="2393518"/>
              <a:ext cx="1681099" cy="315461"/>
            </a:xfrm>
            <a:prstGeom prst="rect">
              <a:avLst/>
            </a:prstGeom>
          </p:spPr>
          <p:txBody>
            <a:bodyPr wrap="square" lIns="68568" tIns="34285" rIns="68568" bIns="34285" anchor="b" anchorCtr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350">
                <a:defRPr/>
              </a:pPr>
              <a:r>
                <a:rPr lang="zh-CN" altLang="en-US" sz="1600" kern="0" spc="-40" dirty="0">
                  <a:solidFill>
                    <a:schemeClr val="bg1">
                      <a:alpha val="99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" panose="020B0502040204020203" pitchFamily="34" charset="0"/>
                </a:rPr>
                <a:t>信息处理全过程</a:t>
              </a:r>
              <a:endParaRPr lang="en-US" sz="1600" kern="0" spc="-40" dirty="0">
                <a:solidFill>
                  <a:schemeClr val="bg1">
                    <a:alpha val="99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endParaRPr>
            </a:p>
          </p:txBody>
        </p:sp>
        <p:sp>
          <p:nvSpPr>
            <p:cNvPr id="40" name="Freeform 35"/>
            <p:cNvSpPr/>
            <p:nvPr/>
          </p:nvSpPr>
          <p:spPr bwMode="black">
            <a:xfrm>
              <a:off x="7329339" y="1404682"/>
              <a:ext cx="844141" cy="914113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1717" tIns="30858" rIns="61717" bIns="30858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14350"/>
              <a:endParaRPr lang="en-US" sz="900">
                <a:solidFill>
                  <a:srgbClr val="FFFFFF"/>
                </a:solidFill>
              </a:endParaRPr>
            </a:p>
          </p:txBody>
        </p:sp>
        <p:sp>
          <p:nvSpPr>
            <p:cNvPr id="41" name="Rectangle 42"/>
            <p:cNvSpPr/>
            <p:nvPr/>
          </p:nvSpPr>
          <p:spPr bwMode="auto">
            <a:xfrm>
              <a:off x="7005557" y="2859782"/>
              <a:ext cx="1455466" cy="156062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1432" tIns="25716" rIns="51432" bIns="25716" numCol="1" rtlCol="0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信息分类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信息收集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信息加工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72390" indent="-72390" algn="ctr" defTabSz="514350">
                <a:lnSpc>
                  <a:spcPct val="150000"/>
                </a:lnSpc>
                <a:spcAft>
                  <a:spcPts val="3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信息的传递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820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1059582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数据和信息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544" y="1779662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国际标准化组织（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ISO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）对数据的定义：数据是对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事实、概念或指令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的一种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特殊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表达形式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，这种特殊表达形式可以用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人工的方式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或者用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自动化的装置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通信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翻译转换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或者进行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加工处理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根据这个定义，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文字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图形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图像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声音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视频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等都是数据。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3684" y="1275606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数据：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04" y="473107"/>
            <a:ext cx="8229600" cy="857250"/>
          </a:xfrm>
        </p:spPr>
        <p:txBody>
          <a:bodyPr/>
          <a:lstStyle/>
          <a:p>
            <a:r>
              <a:rPr lang="zh-CN" altLang="en-US" dirty="0"/>
              <a:t>大家看看这是谁？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1707654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奥运冠军：杨倩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1630"/>
            <a:ext cx="3960440" cy="2886075"/>
          </a:xfrm>
        </p:spPr>
      </p:pic>
      <p:sp>
        <p:nvSpPr>
          <p:cNvPr id="3" name="TextBox 2"/>
          <p:cNvSpPr txBox="1"/>
          <p:nvPr/>
        </p:nvSpPr>
        <p:spPr>
          <a:xfrm>
            <a:off x="4860032" y="242773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sz="2000" b="1" dirty="0"/>
              <a:t>简介：她在本次东京奥运  </a:t>
            </a:r>
            <a:endParaRPr lang="en-US" altLang="zh-CN" sz="2000" b="1" dirty="0"/>
          </a:p>
          <a:p>
            <a:r>
              <a:rPr lang="zh-CN" altLang="en-US" sz="2000" b="1" dirty="0"/>
              <a:t>  会女子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米气步枪中以 </a:t>
            </a:r>
            <a:endParaRPr lang="en-US" altLang="zh-CN" sz="2000" b="1" dirty="0"/>
          </a:p>
          <a:p>
            <a:r>
              <a:rPr lang="en-US" altLang="zh-CN" sz="2000" b="1" dirty="0"/>
              <a:t>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251.8</a:t>
            </a:r>
            <a:r>
              <a:rPr lang="zh-CN" altLang="en-US" sz="2000" b="1" dirty="0"/>
              <a:t>环的成绩夺得首金。</a:t>
            </a:r>
          </a:p>
        </p:txBody>
      </p:sp>
    </p:spTree>
    <p:extLst>
      <p:ext uri="{BB962C8B-B14F-4D97-AF65-F5344CB8AC3E}">
        <p14:creationId xmlns:p14="http://schemas.microsoft.com/office/powerpoint/2010/main" val="1488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292" y="12035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信息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711" y="1923678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维纳：信息就是信息，不是物质，也不是能量。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（物质世界的三大要素：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物质、信息及能量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信息是事物运动的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改变状态的方法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，是自然界、人类社会和人类思维活动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中普遍存在的一切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事物的属性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202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604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843558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68" y="1131590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2.</a:t>
            </a:r>
            <a:r>
              <a:rPr lang="zh-CN" altLang="en-US" b="1" dirty="0">
                <a:latin typeface="+mn-ea"/>
              </a:rPr>
              <a:t>人们把（）、物质和能源并称为人类社会的三大资源，是现代科学技术的三大支柱。</a:t>
            </a:r>
            <a:endParaRPr lang="en-US" altLang="zh-CN" b="1" dirty="0">
              <a:latin typeface="+mn-ea"/>
            </a:endParaRPr>
          </a:p>
          <a:p>
            <a:r>
              <a:rPr lang="en-US" altLang="zh-CN" dirty="0"/>
              <a:t>A</a:t>
            </a:r>
            <a:r>
              <a:rPr lang="zh-CN" altLang="en-US" dirty="0"/>
              <a:t>、物质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、信息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、计算机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、互联网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357986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820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1059582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数据和信息区别与联系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140" y="1491630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有一句话是这么说的</a:t>
            </a:r>
            <a:r>
              <a:rPr lang="zh-CN" altLang="en-US" dirty="0">
                <a:solidFill>
                  <a:srgbClr val="005EA4"/>
                </a:solidFill>
                <a:latin typeface="微软雅黑" panose="020B0503020204020204" charset="-122"/>
                <a:ea typeface="微软雅黑" panose="020B0503020204020204" charset="-122"/>
              </a:rPr>
              <a:t>“数据是爆炸了，信息却很贫乏”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，那么数据与信息之间到底有什么关系呢？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人们会认为“数据”的概念更客观一些，指的是那些能够不依赖人们主观意愿而转移、变化的现实存在。而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信息则是对数据处理加工后的结果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，人们会把对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自身有价值</a:t>
            </a:r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的数据称之为信息。</a:t>
            </a:r>
            <a:endParaRPr lang="en-US" altLang="zh-CN" dirty="0">
              <a:solidFill>
                <a:srgbClr val="00518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795493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结论：数据通过处理后，有价值的数据就叫做信息。</a:t>
            </a:r>
          </a:p>
        </p:txBody>
      </p:sp>
      <p:sp>
        <p:nvSpPr>
          <p:cNvPr id="4" name="矩形 3"/>
          <p:cNvSpPr/>
          <p:nvPr/>
        </p:nvSpPr>
        <p:spPr>
          <a:xfrm>
            <a:off x="7020272" y="3661455"/>
            <a:ext cx="1840828" cy="71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</a:t>
            </a:r>
            <a:r>
              <a:rPr lang="zh-CN" altLang="en-US" dirty="0"/>
              <a:t>数据</a:t>
            </a:r>
          </a:p>
        </p:txBody>
      </p:sp>
      <p:sp>
        <p:nvSpPr>
          <p:cNvPr id="5" name="椭圆 4"/>
          <p:cNvSpPr/>
          <p:nvPr/>
        </p:nvSpPr>
        <p:spPr>
          <a:xfrm>
            <a:off x="7380312" y="3795493"/>
            <a:ext cx="1152128" cy="5044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信息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04248" y="4195603"/>
            <a:ext cx="432048" cy="3203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2665" y="45159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ChangeArrowheads="1"/>
          </p:cNvSpPr>
          <p:nvPr/>
        </p:nvSpPr>
        <p:spPr bwMode="auto">
          <a:xfrm>
            <a:off x="-1" y="238602"/>
            <a:ext cx="440283" cy="820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0"/>
              </a:gra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9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cxnSp>
        <p:nvCxnSpPr>
          <p:cNvPr id="120" name="原创设计师QQ598969553      _8"/>
          <p:cNvCxnSpPr/>
          <p:nvPr/>
        </p:nvCxnSpPr>
        <p:spPr>
          <a:xfrm>
            <a:off x="395536" y="1059582"/>
            <a:ext cx="874846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标题 1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数据和信息区别与联系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536" y="1275606"/>
            <a:ext cx="826380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信息是在特定背景下具有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特定含义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的数据；信息是经过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加工后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的数据；信息是关于客观事物变化对接收者的决策或行为有现实或潜在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价值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的数据。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24328" y="3005539"/>
            <a:ext cx="126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518E"/>
                </a:solidFill>
                <a:latin typeface="微软雅黑" panose="020B0503020204020204" charset="-122"/>
                <a:ea typeface="微软雅黑" panose="020B0503020204020204" charset="-122"/>
              </a:rPr>
              <a:t>天要下雨出门带伞</a:t>
            </a:r>
            <a:endParaRPr lang="en-US" altLang="zh-CN" dirty="0">
              <a:solidFill>
                <a:srgbClr val="00518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4650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</a:p>
        </p:txBody>
      </p:sp>
      <p:sp>
        <p:nvSpPr>
          <p:cNvPr id="17" name="右箭头 16"/>
          <p:cNvSpPr/>
          <p:nvPr/>
        </p:nvSpPr>
        <p:spPr>
          <a:xfrm>
            <a:off x="5940152" y="2931790"/>
            <a:ext cx="12961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12360" y="44439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0" y="2132611"/>
            <a:ext cx="5151932" cy="251807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28" grpId="0"/>
      <p:bldP spid="15" grpId="0"/>
      <p:bldP spid="17" grpId="0" animBg="1"/>
      <p:bldP spid="17" grpId="1" animBg="1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e8e8bbd7b399642bda61e2739fc8a114b49be7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2"/>
  <p:tag name="KSO_WM_UNIT_ID" val="diagram647_5*m_i*1_2"/>
  <p:tag name="KSO_WM_UNIT_CLEAR" val="1"/>
  <p:tag name="KSO_WM_UNIT_LAYERLEVEL" val="1_1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1"/>
  <p:tag name="KSO_WM_UNIT_ID" val="diagram647_5*m_i*1_1"/>
  <p:tag name="KSO_WM_UNIT_CLEAR" val="1"/>
  <p:tag name="KSO_WM_UNIT_LAYERLEVEL" val="1_1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3"/>
  <p:tag name="KSO_WM_UNIT_ID" val="diagram647_5*m_i*1_3"/>
  <p:tag name="KSO_WM_UNIT_CLEAR" val="1"/>
  <p:tag name="KSO_WM_UNIT_LAYERLEVEL" val="1_1"/>
  <p:tag name="KSO_WM_DIAGRAM_GROUP_CODE" val="m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4"/>
  <p:tag name="KSO_WM_UNIT_ID" val="diagram647_5*m_i*1_4"/>
  <p:tag name="KSO_WM_UNIT_CLEAR" val="1"/>
  <p:tag name="KSO_WM_UNIT_LAYERLEVEL" val="1_1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h_a"/>
  <p:tag name="KSO_WM_UNIT_INDEX" val="1_1_1"/>
  <p:tag name="KSO_WM_UNIT_ID" val="diagram647_5*m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DIAGRAM_GROUP_CODE" val="m1-1"/>
  <p:tag name="KSO_WM_UNIT_PRESET_TEXT_LEN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h_f"/>
  <p:tag name="KSO_WM_UNIT_INDEX" val="1_1_1"/>
  <p:tag name="KSO_WM_UNIT_ID" val="diagram647_5*m_h_f*1_1_1"/>
  <p:tag name="KSO_WM_UNIT_CLEAR" val="1"/>
  <p:tag name="KSO_WM_UNIT_LAYERLEVEL" val="1_1_1"/>
  <p:tag name="KSO_WM_UNIT_VALUE" val="100"/>
  <p:tag name="KSO_WM_UNIT_HIGHLIGHT" val="0"/>
  <p:tag name="KSO_WM_UNIT_COMPATIBLE" val="0"/>
  <p:tag name="KSO_WM_UNIT_PRESET_TEXT_INDEX" val="4"/>
  <p:tag name="KSO_WM_UNIT_PRESET_TEXT_LEN" val="210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h_f"/>
  <p:tag name="KSO_WM_UNIT_INDEX" val="1_2_1"/>
  <p:tag name="KSO_WM_UNIT_ID" val="diagram647_5*m_h_f*1_2_1"/>
  <p:tag name="KSO_WM_UNIT_CLEAR" val="1"/>
  <p:tag name="KSO_WM_UNIT_LAYERLEVEL" val="1_1_1"/>
  <p:tag name="KSO_WM_UNIT_VALUE" val="100"/>
  <p:tag name="KSO_WM_UNIT_HIGHLIGHT" val="0"/>
  <p:tag name="KSO_WM_UNIT_COMPATIBLE" val="0"/>
  <p:tag name="KSO_WM_UNIT_PRESET_TEXT_INDEX" val="4"/>
  <p:tag name="KSO_WM_UNIT_PRESET_TEXT_LEN" val="210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h_a"/>
  <p:tag name="KSO_WM_UNIT_INDEX" val="1_1_1"/>
  <p:tag name="KSO_WM_UNIT_ID" val="diagram647_5*m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DIAGRAM_GROUP_CODE" val="m1-1"/>
  <p:tag name="KSO_WM_UNIT_PRESET_TEXT_LEN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5"/>
  <p:tag name="KSO_WM_UNIT_ID" val="diagram647_5*m_i*1_5"/>
  <p:tag name="KSO_WM_UNIT_CLEAR" val="1"/>
  <p:tag name="KSO_WM_UNIT_LAYERLEVEL" val="1_1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6"/>
  <p:tag name="KSO_WM_UNIT_ID" val="diagram647_5*m_i*1_6"/>
  <p:tag name="KSO_WM_UNIT_CLEAR" val="1"/>
  <p:tag name="KSO_WM_UNIT_LAYERLEVEL" val="1_1"/>
  <p:tag name="KSO_WM_DIAGRAM_GROUP_CODE" val="m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7"/>
  <p:tag name="KSO_WM_UNIT_ID" val="diagram647_5*m_i*1_7"/>
  <p:tag name="KSO_WM_UNIT_CLEAR" val="1"/>
  <p:tag name="KSO_WM_UNIT_LAYERLEVEL" val="1_1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47"/>
  <p:tag name="KSO_WM_UNIT_TYPE" val="m_i"/>
  <p:tag name="KSO_WM_UNIT_INDEX" val="1_8"/>
  <p:tag name="KSO_WM_UNIT_ID" val="diagram647_5*m_i*1_8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网课教学用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1161</Words>
  <Application>Microsoft Office PowerPoint</Application>
  <PresentationFormat>全屏显示(16:9)</PresentationFormat>
  <Paragraphs>161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仿宋</vt:lpstr>
      <vt:lpstr>SimSun</vt:lpstr>
      <vt:lpstr>微软雅黑</vt:lpstr>
      <vt:lpstr>Agency FB</vt:lpstr>
      <vt:lpstr>Arial</vt:lpstr>
      <vt:lpstr>Calibri</vt:lpstr>
      <vt:lpstr>Wingdings</vt:lpstr>
      <vt:lpstr>网课教学用PPT模板</vt:lpstr>
      <vt:lpstr>PowerPoint 演示文稿</vt:lpstr>
      <vt:lpstr>考纲要求</vt:lpstr>
      <vt:lpstr>信息的基本概念</vt:lpstr>
      <vt:lpstr>数据和信息</vt:lpstr>
      <vt:lpstr>大家看看这是谁？</vt:lpstr>
      <vt:lpstr>PowerPoint 演示文稿</vt:lpstr>
      <vt:lpstr>例题</vt:lpstr>
      <vt:lpstr>数据和信息区别与联系</vt:lpstr>
      <vt:lpstr>数据和信息区别与联系</vt:lpstr>
      <vt:lpstr>信息的一般特征(选择题或判断题)</vt:lpstr>
      <vt:lpstr>例题</vt:lpstr>
      <vt:lpstr>例题</vt:lpstr>
      <vt:lpstr>PowerPoint 演示文稿</vt:lpstr>
      <vt:lpstr>例题</vt:lpstr>
      <vt:lpstr>信息处理全过程     </vt:lpstr>
      <vt:lpstr>例题</vt:lpstr>
      <vt:lpstr>信息化和信息社会</vt:lpstr>
      <vt:lpstr>回顾内容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PPT之家www.52ppt.com; PPT之家</cp:keywords>
  <dc:description>http://www.52ppt.com</dc:description>
  <cp:lastModifiedBy>lenovo</cp:lastModifiedBy>
  <cp:revision>98</cp:revision>
  <dcterms:created xsi:type="dcterms:W3CDTF">2015-11-26T09:01:00Z</dcterms:created>
  <dcterms:modified xsi:type="dcterms:W3CDTF">2022-03-15T10:07:02Z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