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9144000" cy="5143500"/>
  <p:embeddedFontLst>
    <p:embeddedFont>
      <p:font typeface="Microsoft YaHei" panose="020B0503020204020204" pitchFamily="34" charset="-122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86" y="3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F%A5%E5%B0%94%E6%96%AF%C2%B7%E5%B7%B4%E8%B4%9D%E5%A5%87/546684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A%A6%E7%BF%B0%C2%B7%E5%86%AF%C2%B7%E8%AF%BA%E4%BE%9D%E6%9B%BC/986797?fr=aladdi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9234" y="1226565"/>
            <a:ext cx="1218590" cy="933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93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专升本</a:t>
            </a:r>
          </a:p>
          <a:p>
            <a:pPr marL="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0738" y="3083470"/>
            <a:ext cx="3002889" cy="575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31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0070C0"/>
                </a:solidFill>
                <a:latin typeface="Microsoft YaHei"/>
                <a:cs typeface="Microsoft YaHei"/>
              </a:rPr>
              <a:t>计算机基础知识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3802554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计算机发展阶段：分代的依据是</a:t>
            </a:r>
            <a:r>
              <a:rPr sz="1600" b="1" dirty="0">
                <a:solidFill>
                  <a:srgbClr val="FF0000"/>
                </a:solidFill>
                <a:latin typeface="Microsoft YaHei"/>
                <a:cs typeface="Microsoft YaHei"/>
              </a:rPr>
              <a:t>物理器件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39904" y="688063"/>
            <a:ext cx="789555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第一代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30033" y="688063"/>
            <a:ext cx="789555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第二代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83904" y="688063"/>
            <a:ext cx="789555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第三代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18288" y="688063"/>
            <a:ext cx="789555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第四代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52206" y="875926"/>
            <a:ext cx="534746" cy="228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SimSun"/>
                <a:cs typeface="SimSun"/>
              </a:rPr>
              <a:t>代别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80708" y="963437"/>
            <a:ext cx="3951602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10" dirty="0">
                <a:solidFill>
                  <a:srgbClr val="000000"/>
                </a:solidFill>
                <a:latin typeface="SimSun"/>
                <a:cs typeface="SimSun"/>
              </a:rPr>
              <a:t>1946-1957</a:t>
            </a:r>
            <a:r>
              <a:rPr sz="1650" spc="2603" dirty="0">
                <a:solidFill>
                  <a:srgbClr val="000000"/>
                </a:solidFill>
                <a:latin typeface="SimSun"/>
                <a:cs typeface="SimSun"/>
              </a:rPr>
              <a:t> </a:t>
            </a:r>
            <a:r>
              <a:rPr sz="1650" spc="10" dirty="0">
                <a:solidFill>
                  <a:srgbClr val="000000"/>
                </a:solidFill>
                <a:latin typeface="SimSun"/>
                <a:cs typeface="SimSun"/>
              </a:rPr>
              <a:t>1958-1964</a:t>
            </a:r>
            <a:r>
              <a:rPr sz="1650" spc="3105" dirty="0">
                <a:solidFill>
                  <a:srgbClr val="000000"/>
                </a:solidFill>
                <a:latin typeface="SimSun"/>
                <a:cs typeface="SimSun"/>
              </a:rPr>
              <a:t> </a:t>
            </a:r>
            <a:r>
              <a:rPr sz="1650" spc="11" dirty="0">
                <a:solidFill>
                  <a:srgbClr val="000000"/>
                </a:solidFill>
                <a:latin typeface="SimSun"/>
                <a:cs typeface="SimSun"/>
              </a:rPr>
              <a:t>1965-1969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8880" y="963437"/>
            <a:ext cx="1108133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11" dirty="0">
                <a:solidFill>
                  <a:srgbClr val="000000"/>
                </a:solidFill>
                <a:latin typeface="SimSun"/>
                <a:cs typeface="SimSun"/>
              </a:rPr>
              <a:t>1970-</a:t>
            </a: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现在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93730" y="1318411"/>
            <a:ext cx="1639096" cy="525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FF0000"/>
                </a:solidFill>
                <a:latin typeface="SimSun"/>
                <a:cs typeface="SimSun"/>
              </a:rPr>
              <a:t>大规模和超大规</a:t>
            </a:r>
          </a:p>
          <a:p>
            <a:pPr marL="212120" marR="0">
              <a:lnSpc>
                <a:spcPts val="1669"/>
              </a:lnSpc>
              <a:spcBef>
                <a:spcPts val="446"/>
              </a:spcBef>
              <a:spcAft>
                <a:spcPts val="0"/>
              </a:spcAft>
            </a:pPr>
            <a:r>
              <a:rPr sz="1650" spc="20" dirty="0">
                <a:solidFill>
                  <a:srgbClr val="FF0000"/>
                </a:solidFill>
                <a:latin typeface="SimSun"/>
                <a:cs typeface="SimSun"/>
              </a:rPr>
              <a:t>模集成电路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65724" y="1397694"/>
            <a:ext cx="1426711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1" dirty="0">
                <a:solidFill>
                  <a:srgbClr val="FF0000"/>
                </a:solidFill>
                <a:latin typeface="SimSun"/>
                <a:cs typeface="SimSun"/>
              </a:rPr>
              <a:t>中小规模集成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61032" y="1548241"/>
            <a:ext cx="917092" cy="228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0000"/>
                </a:solidFill>
                <a:latin typeface="SimSun"/>
                <a:cs typeface="SimSun"/>
              </a:rPr>
              <a:t>电子器件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39904" y="1535328"/>
            <a:ext cx="789555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FF0000"/>
                </a:solidFill>
                <a:latin typeface="SimSun"/>
                <a:cs typeface="SimSun"/>
              </a:rPr>
              <a:t>电子管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30033" y="1535328"/>
            <a:ext cx="789555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FF0000"/>
                </a:solidFill>
                <a:latin typeface="SimSun"/>
                <a:cs typeface="SimSun"/>
              </a:rPr>
              <a:t>晶体管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90176" y="1673068"/>
            <a:ext cx="577170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FF0000"/>
                </a:solidFill>
                <a:latin typeface="SimSun"/>
                <a:cs typeface="SimSun"/>
              </a:rPr>
              <a:t>电路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72518" y="2021839"/>
            <a:ext cx="1682050" cy="429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6"/>
              </a:lnSpc>
              <a:spcBef>
                <a:spcPts val="0"/>
              </a:spcBef>
              <a:spcAft>
                <a:spcPts val="0"/>
              </a:spcAft>
            </a:pPr>
            <a:r>
              <a:rPr sz="1350" spc="-14" dirty="0">
                <a:solidFill>
                  <a:srgbClr val="C00000"/>
                </a:solidFill>
                <a:latin typeface="SimSun"/>
                <a:cs typeface="SimSun"/>
              </a:rPr>
              <a:t>集成度高的半导体存</a:t>
            </a:r>
          </a:p>
          <a:p>
            <a:pPr marL="594254" marR="0">
              <a:lnSpc>
                <a:spcPts val="1336"/>
              </a:lnSpc>
              <a:spcBef>
                <a:spcPts val="463"/>
              </a:spcBef>
              <a:spcAft>
                <a:spcPts val="0"/>
              </a:spcAft>
            </a:pPr>
            <a:r>
              <a:rPr sz="1350" spc="-14" dirty="0">
                <a:solidFill>
                  <a:srgbClr val="C00000"/>
                </a:solidFill>
                <a:latin typeface="SimSun"/>
                <a:cs typeface="SimSun"/>
              </a:rPr>
              <a:t>储器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03722" y="2133046"/>
            <a:ext cx="832244" cy="20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6"/>
              </a:lnSpc>
              <a:spcBef>
                <a:spcPts val="0"/>
              </a:spcBef>
              <a:spcAft>
                <a:spcPts val="0"/>
              </a:spcAft>
            </a:pPr>
            <a:r>
              <a:rPr sz="1350" spc="-14" dirty="0">
                <a:solidFill>
                  <a:srgbClr val="C00000"/>
                </a:solidFill>
                <a:latin typeface="SimSun"/>
                <a:cs typeface="SimSun"/>
              </a:rPr>
              <a:t>内存储器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433844" y="2133046"/>
            <a:ext cx="1002205" cy="20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6"/>
              </a:lnSpc>
              <a:spcBef>
                <a:spcPts val="0"/>
              </a:spcBef>
              <a:spcAft>
                <a:spcPts val="0"/>
              </a:spcAft>
            </a:pPr>
            <a:r>
              <a:rPr sz="1350" spc="-13" dirty="0">
                <a:solidFill>
                  <a:srgbClr val="C00000"/>
                </a:solidFill>
                <a:latin typeface="SimSun"/>
                <a:cs typeface="SimSun"/>
              </a:rPr>
              <a:t>磁鼓、磁芯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078729" y="2133046"/>
            <a:ext cx="492322" cy="20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6"/>
              </a:lnSpc>
              <a:spcBef>
                <a:spcPts val="0"/>
              </a:spcBef>
              <a:spcAft>
                <a:spcPts val="0"/>
              </a:spcAft>
            </a:pPr>
            <a:r>
              <a:rPr sz="1350" spc="-14" dirty="0">
                <a:solidFill>
                  <a:srgbClr val="C00000"/>
                </a:solidFill>
                <a:latin typeface="SimSun"/>
                <a:cs typeface="SimSun"/>
              </a:rPr>
              <a:t>磁芯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192996" y="2133046"/>
            <a:ext cx="1172167" cy="20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6"/>
              </a:lnSpc>
              <a:spcBef>
                <a:spcPts val="0"/>
              </a:spcBef>
              <a:spcAft>
                <a:spcPts val="0"/>
              </a:spcAft>
            </a:pPr>
            <a:r>
              <a:rPr sz="1350" spc="-14" dirty="0">
                <a:solidFill>
                  <a:srgbClr val="C00000"/>
                </a:solidFill>
                <a:latin typeface="SimSun"/>
                <a:cs typeface="SimSun"/>
              </a:rPr>
              <a:t>半导体存储器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221617" y="2474788"/>
            <a:ext cx="1496295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2"/>
              </a:lnSpc>
              <a:spcBef>
                <a:spcPts val="0"/>
              </a:spcBef>
              <a:spcAft>
                <a:spcPts val="0"/>
              </a:spcAft>
            </a:pPr>
            <a:r>
              <a:rPr sz="1500" spc="-63" dirty="0">
                <a:solidFill>
                  <a:srgbClr val="002060"/>
                </a:solidFill>
                <a:highlight>
                  <a:srgbClr val="FFC000"/>
                </a:highlight>
                <a:latin typeface="SimSun"/>
                <a:cs typeface="SimSun"/>
              </a:rPr>
              <a:t>磁带、卡片、磁</a:t>
            </a:r>
          </a:p>
          <a:p>
            <a:pPr marL="541224" marR="0">
              <a:lnSpc>
                <a:spcPts val="1502"/>
              </a:lnSpc>
              <a:spcBef>
                <a:spcPts val="457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SimSun"/>
                <a:cs typeface="SimSun"/>
              </a:rPr>
              <a:t>鼓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61032" y="2601958"/>
            <a:ext cx="917092" cy="228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2060"/>
                </a:solidFill>
                <a:latin typeface="SimSun"/>
                <a:cs typeface="SimSun"/>
              </a:rPr>
              <a:t>外存储器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717913" y="2589045"/>
            <a:ext cx="1214325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2060"/>
                </a:solidFill>
                <a:latin typeface="SimSun"/>
                <a:cs typeface="SimSun"/>
              </a:rPr>
              <a:t>磁盘、磁带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171784" y="2589045"/>
            <a:ext cx="1214325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2060"/>
                </a:solidFill>
                <a:latin typeface="SimSun"/>
                <a:cs typeface="SimSun"/>
              </a:rPr>
              <a:t>软盘、硬盘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593730" y="2589045"/>
            <a:ext cx="1638036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2060"/>
                </a:solidFill>
                <a:latin typeface="SimSun"/>
                <a:cs typeface="SimSun"/>
              </a:rPr>
              <a:t>软盘</a:t>
            </a:r>
            <a:r>
              <a:rPr sz="1650" spc="4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650" spc="20" dirty="0">
                <a:solidFill>
                  <a:srgbClr val="002060"/>
                </a:solidFill>
                <a:latin typeface="SimSun"/>
                <a:cs typeface="SimSun"/>
              </a:rPr>
              <a:t>硬盘</a:t>
            </a:r>
            <a:r>
              <a:rPr sz="1650" spc="42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650" spc="20" dirty="0">
                <a:solidFill>
                  <a:srgbClr val="002060"/>
                </a:solidFill>
                <a:latin typeface="SimSun"/>
                <a:cs typeface="SimSun"/>
              </a:rPr>
              <a:t>光盘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261032" y="3155651"/>
            <a:ext cx="2227199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SimSun"/>
                <a:cs typeface="SimSun"/>
              </a:rPr>
              <a:t>运算速度</a:t>
            </a:r>
            <a:r>
              <a:rPr sz="1500" spc="24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spc="11" dirty="0">
                <a:solidFill>
                  <a:srgbClr val="000000"/>
                </a:solidFill>
                <a:latin typeface="SimSun"/>
                <a:cs typeface="SimSun"/>
              </a:rPr>
              <a:t>5000-</a:t>
            </a: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几万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664883" y="3155651"/>
            <a:ext cx="2773408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1" dirty="0">
                <a:solidFill>
                  <a:srgbClr val="000000"/>
                </a:solidFill>
                <a:latin typeface="SimSun"/>
                <a:cs typeface="SimSun"/>
              </a:rPr>
              <a:t>几十万</a:t>
            </a:r>
            <a:r>
              <a:rPr sz="1650" spc="10" dirty="0">
                <a:solidFill>
                  <a:srgbClr val="000000"/>
                </a:solidFill>
                <a:latin typeface="SimSun"/>
                <a:cs typeface="SimSun"/>
              </a:rPr>
              <a:t>-</a:t>
            </a: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百万</a:t>
            </a:r>
            <a:r>
              <a:rPr sz="1650" spc="18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50" spc="21" dirty="0">
                <a:solidFill>
                  <a:srgbClr val="000000"/>
                </a:solidFill>
                <a:latin typeface="SimSun"/>
                <a:cs typeface="SimSun"/>
              </a:rPr>
              <a:t>百万</a:t>
            </a:r>
            <a:r>
              <a:rPr sz="1650" spc="10" dirty="0">
                <a:solidFill>
                  <a:srgbClr val="000000"/>
                </a:solidFill>
                <a:latin typeface="SimSun"/>
                <a:cs typeface="SimSun"/>
              </a:rPr>
              <a:t>-</a:t>
            </a: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几百万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752820" y="3155651"/>
            <a:ext cx="1320518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2" dirty="0">
                <a:solidFill>
                  <a:srgbClr val="000000"/>
                </a:solidFill>
                <a:latin typeface="SimSun"/>
                <a:cs typeface="SimSun"/>
              </a:rPr>
              <a:t>几百万</a:t>
            </a:r>
            <a:r>
              <a:rPr sz="1650" spc="10" dirty="0">
                <a:solidFill>
                  <a:srgbClr val="000000"/>
                </a:solidFill>
                <a:latin typeface="SimSun"/>
                <a:cs typeface="SimSun"/>
              </a:rPr>
              <a:t>-</a:t>
            </a: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几亿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433844" y="3616229"/>
            <a:ext cx="1001940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机器语言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823973" y="3616229"/>
            <a:ext cx="1001940" cy="525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监控程序</a:t>
            </a:r>
          </a:p>
          <a:p>
            <a:pPr marL="0" marR="0">
              <a:lnSpc>
                <a:spcPts val="1669"/>
              </a:lnSpc>
              <a:spcBef>
                <a:spcPts val="447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编译语言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277844" y="3616229"/>
            <a:ext cx="1001940" cy="1081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实时处理</a:t>
            </a:r>
          </a:p>
          <a:p>
            <a:pPr marL="0" marR="0">
              <a:lnSpc>
                <a:spcPts val="1669"/>
              </a:lnSpc>
              <a:spcBef>
                <a:spcPts val="447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</a:p>
          <a:p>
            <a:pPr marL="0" marR="0">
              <a:lnSpc>
                <a:spcPts val="1669"/>
              </a:lnSpc>
              <a:spcBef>
                <a:spcPts val="54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企业管理</a:t>
            </a:r>
          </a:p>
          <a:p>
            <a:pPr marL="0" marR="0">
              <a:lnSpc>
                <a:spcPts val="1669"/>
              </a:lnSpc>
              <a:spcBef>
                <a:spcPts val="498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自动控制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912228" y="3616229"/>
            <a:ext cx="1001940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分时处理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261032" y="3761597"/>
            <a:ext cx="917092" cy="784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SimSun"/>
                <a:cs typeface="SimSun"/>
              </a:rPr>
              <a:t>处理方式</a:t>
            </a:r>
          </a:p>
          <a:p>
            <a:pPr marL="0" marR="0">
              <a:lnSpc>
                <a:spcPts val="1502"/>
              </a:lnSpc>
              <a:spcBef>
                <a:spcPts val="2873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SimSun"/>
                <a:cs typeface="SimSun"/>
              </a:rPr>
              <a:t>应用领域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433844" y="3891392"/>
            <a:ext cx="1001940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汇编语言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699790" y="3891392"/>
            <a:ext cx="1426711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网络操作系统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823973" y="4172041"/>
            <a:ext cx="1001940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事务处理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433844" y="4309729"/>
            <a:ext cx="1001940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科学计算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6912228" y="4309729"/>
            <a:ext cx="1001940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各行各业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611853" y="4447416"/>
            <a:ext cx="1426711" cy="250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9"/>
              </a:lnSpc>
              <a:spcBef>
                <a:spcPts val="0"/>
              </a:spcBef>
              <a:spcAft>
                <a:spcPts val="0"/>
              </a:spcAft>
            </a:pPr>
            <a:r>
              <a:rPr sz="1650" spc="20" dirty="0">
                <a:solidFill>
                  <a:srgbClr val="000000"/>
                </a:solidFill>
                <a:latin typeface="SimSun"/>
                <a:cs typeface="SimSun"/>
              </a:rPr>
              <a:t>经济信息处理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3394017" cy="30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第一代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(1946-1957</a:t>
            </a: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年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，电子管计算机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3817139"/>
            <a:ext cx="7630060" cy="983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1946年2月14日，地点:美国宾夕法尼亚大学，第一台电子数字计算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机，名字:</a:t>
            </a:r>
            <a:r>
              <a:rPr sz="2000" dirty="0">
                <a:solidFill>
                  <a:srgbClr val="00518E"/>
                </a:solidFill>
                <a:latin typeface="Microsoft YaHei"/>
                <a:cs typeface="Microsoft YaHei"/>
              </a:rPr>
              <a:t>ENIAC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（Electronic</a:t>
            </a:r>
            <a:r>
              <a:rPr sz="2000" spc="-21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Numerical</a:t>
            </a:r>
            <a:r>
              <a:rPr sz="2000" spc="-22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Integrator</a:t>
            </a:r>
            <a:r>
              <a:rPr sz="2000" spc="-14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And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Calculator）采用十进制（考点）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368552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计算机的特点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85259" y="657276"/>
            <a:ext cx="1295654" cy="339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595959"/>
                </a:solidFill>
                <a:latin typeface="Microsoft YaHei"/>
                <a:cs typeface="Microsoft YaHei"/>
              </a:rPr>
              <a:t>运算速度</a:t>
            </a: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快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99430" y="654845"/>
            <a:ext cx="3629200" cy="793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运算速度：每秒执行指令的条数。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世界上最快的计算机：美国的SUMMIT</a:t>
            </a:r>
          </a:p>
          <a:p>
            <a:pPr marL="0" marR="0">
              <a:lnSpc>
                <a:spcPts val="19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（20亿亿次每秒）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79290" y="1125910"/>
            <a:ext cx="308978" cy="390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4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595959"/>
                </a:solidFill>
                <a:latin typeface="Microsoft YaHei"/>
                <a:cs typeface="Microsoft YaHe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99430" y="1386619"/>
            <a:ext cx="3718836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第二名：神威太湖之光（12.54亿亿每秒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16345" y="1905179"/>
            <a:ext cx="1295400" cy="339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5F5E5C"/>
                </a:solidFill>
                <a:latin typeface="Microsoft YaHei"/>
                <a:cs typeface="Microsoft YaHei"/>
              </a:rPr>
              <a:t>计算精度</a:t>
            </a: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高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14802" y="2099492"/>
            <a:ext cx="308978" cy="390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4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595959"/>
                </a:solidFill>
                <a:latin typeface="Microsoft YaHei"/>
                <a:cs typeface="Microsoft YaHei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44286" y="2099492"/>
            <a:ext cx="308978" cy="390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4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595959"/>
                </a:solidFill>
                <a:latin typeface="Microsoft YaHei"/>
                <a:cs typeface="Microsoft YaHei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65758" y="2124889"/>
            <a:ext cx="1524000" cy="339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5F5E5C"/>
                </a:solidFill>
                <a:latin typeface="Microsoft YaHei"/>
                <a:cs typeface="Microsoft YaHei"/>
              </a:rPr>
              <a:t>高度</a:t>
            </a: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自动化</a:t>
            </a:r>
            <a:r>
              <a:rPr sz="1800" b="1" dirty="0">
                <a:solidFill>
                  <a:srgbClr val="5F5E5C"/>
                </a:solidFill>
                <a:latin typeface="Microsoft YaHei"/>
                <a:cs typeface="Microsoft YaHei"/>
              </a:rPr>
              <a:t>，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31331" y="2265967"/>
            <a:ext cx="2539375" cy="1281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运算精度取决亍采用机器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码的字长，字长越长，有</a:t>
            </a:r>
          </a:p>
          <a:p>
            <a:pPr marL="0" marR="0">
              <a:lnSpc>
                <a:spcPts val="192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效位数越夗，精度越高。</a:t>
            </a:r>
          </a:p>
          <a:p>
            <a:pPr marL="0" marR="0">
              <a:lnSpc>
                <a:spcPts val="1919"/>
              </a:lnSpc>
              <a:spcBef>
                <a:spcPts val="5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Π可以精确到小数点后3.14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亿位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94358" y="2399209"/>
            <a:ext cx="1066800" cy="339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5F5E5C"/>
                </a:solidFill>
                <a:latin typeface="Microsoft YaHei"/>
                <a:cs typeface="Microsoft YaHei"/>
              </a:rPr>
              <a:t>通用性</a:t>
            </a: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强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3173" y="2814988"/>
            <a:ext cx="2584704" cy="549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自动化设备中植入计算机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控制系统才能实现自动化。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588384" y="3727142"/>
            <a:ext cx="308799" cy="390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595959"/>
                </a:solidFill>
                <a:latin typeface="Microsoft YaHei"/>
                <a:cs typeface="Microsoft YaHei"/>
              </a:rPr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70576" y="3727142"/>
            <a:ext cx="308799" cy="390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595959"/>
                </a:solidFill>
                <a:latin typeface="Microsoft YaHei"/>
                <a:cs typeface="Microsoft YaHei"/>
              </a:rPr>
              <a:t>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88364" y="3752216"/>
            <a:ext cx="1981453" cy="61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5F5E5C"/>
                </a:solidFill>
                <a:latin typeface="Microsoft YaHei"/>
                <a:cs typeface="Microsoft YaHei"/>
              </a:rPr>
              <a:t>具有数据</a:t>
            </a: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分析</a:t>
            </a:r>
            <a:r>
              <a:rPr sz="1800" b="1" dirty="0">
                <a:solidFill>
                  <a:srgbClr val="5F5E5C"/>
                </a:solidFill>
                <a:latin typeface="Microsoft YaHei"/>
                <a:cs typeface="Microsoft YaHei"/>
              </a:rPr>
              <a:t>和逻</a:t>
            </a:r>
          </a:p>
          <a:p>
            <a:pPr marL="343153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5F5E5C"/>
                </a:solidFill>
                <a:latin typeface="Microsoft YaHei"/>
                <a:cs typeface="Microsoft YaHei"/>
              </a:rPr>
              <a:t>辑</a:t>
            </a: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判断</a:t>
            </a:r>
            <a:r>
              <a:rPr sz="1800" b="1" dirty="0">
                <a:solidFill>
                  <a:srgbClr val="5F5E5C"/>
                </a:solidFill>
                <a:latin typeface="Microsoft YaHei"/>
                <a:cs typeface="Microsoft YaHei"/>
              </a:rPr>
              <a:t>能力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45759" y="3752216"/>
            <a:ext cx="1295653" cy="339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5F5E5C"/>
                </a:solidFill>
                <a:latin typeface="Microsoft YaHei"/>
                <a:cs typeface="Microsoft YaHei"/>
              </a:rPr>
              <a:t>存储容量</a:t>
            </a:r>
            <a:r>
              <a:rPr sz="1800" b="1" dirty="0">
                <a:solidFill>
                  <a:srgbClr val="FF0000"/>
                </a:solidFill>
                <a:latin typeface="Microsoft YaHei"/>
                <a:cs typeface="Microsoft YaHei"/>
              </a:rPr>
              <a:t>大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050915" y="4216713"/>
            <a:ext cx="2787396" cy="793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存储记忆载体，将数据、指令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程序和运算结果存储起来，可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即时输出。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9276" y="4399593"/>
            <a:ext cx="2990088" cy="549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电脑的由来，可以推理、诊断、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联想等模拟人类思维。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368552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计算机的特点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792042"/>
            <a:ext cx="7024118" cy="159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err="1">
                <a:solidFill>
                  <a:srgbClr val="005EA4"/>
                </a:solidFill>
                <a:latin typeface="Microsoft YaHei"/>
                <a:cs typeface="Microsoft YaHei"/>
              </a:rPr>
              <a:t>例题：</a:t>
            </a:r>
            <a:r>
              <a:rPr sz="2000" dirty="0" err="1">
                <a:solidFill>
                  <a:srgbClr val="000000"/>
                </a:solidFill>
                <a:latin typeface="Microsoft YaHei"/>
                <a:cs typeface="Microsoft YaHei"/>
              </a:rPr>
              <a:t>关</a:t>
            </a:r>
            <a:r>
              <a:rPr lang="zh-CN" altLang="en-US" sz="2000" dirty="0">
                <a:solidFill>
                  <a:srgbClr val="000000"/>
                </a:solidFill>
                <a:latin typeface="Microsoft YaHei"/>
                <a:cs typeface="Microsoft YaHei"/>
              </a:rPr>
              <a:t>于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“电子计算机的特点”，以下论述</a:t>
            </a:r>
            <a:r>
              <a:rPr sz="2000" dirty="0">
                <a:solidFill>
                  <a:srgbClr val="FF0000"/>
                </a:solidFill>
                <a:latin typeface="Microsoft YaHei"/>
                <a:cs typeface="Microsoft YaHei"/>
              </a:rPr>
              <a:t>错误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的是（）。</a:t>
            </a:r>
          </a:p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A.运算速度快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B.存储容量大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C.</a:t>
            </a:r>
            <a:r>
              <a:rPr lang="zh-CN" altLang="en-US" sz="2000" dirty="0">
                <a:solidFill>
                  <a:srgbClr val="000000"/>
                </a:solidFill>
                <a:latin typeface="Microsoft YaHei"/>
                <a:cs typeface="Microsoft YaHei"/>
              </a:rPr>
              <a:t>不</a:t>
            </a:r>
            <a:r>
              <a:rPr sz="2000" dirty="0" err="1">
                <a:solidFill>
                  <a:srgbClr val="000000"/>
                </a:solidFill>
                <a:latin typeface="Microsoft YaHei"/>
                <a:cs typeface="Microsoft YaHei"/>
              </a:rPr>
              <a:t>能进行</a:t>
            </a:r>
            <a:r>
              <a:rPr lang="zh-CN" altLang="en-US" sz="2000" dirty="0">
                <a:solidFill>
                  <a:srgbClr val="000000"/>
                </a:solidFill>
                <a:latin typeface="Microsoft YaHei"/>
                <a:cs typeface="Microsoft YaHei"/>
              </a:rPr>
              <a:t>逻</a:t>
            </a:r>
            <a:r>
              <a:rPr sz="2000" dirty="0" err="1">
                <a:solidFill>
                  <a:srgbClr val="000000"/>
                </a:solidFill>
                <a:latin typeface="Microsoft YaHei"/>
                <a:cs typeface="Microsoft YaHei"/>
              </a:rPr>
              <a:t>辑判断</a:t>
            </a:r>
            <a:endParaRPr sz="2000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2403"/>
              </a:lnSpc>
              <a:spcBef>
                <a:spcPts val="0"/>
              </a:spcBef>
              <a:spcAft>
                <a:spcPts val="0"/>
              </a:spcAft>
            </a:pPr>
            <a:r>
              <a:rPr sz="2000" spc="-66" dirty="0">
                <a:solidFill>
                  <a:srgbClr val="000000"/>
                </a:solidFill>
                <a:latin typeface="Microsoft YaHei"/>
                <a:cs typeface="Microsoft YaHei"/>
              </a:rPr>
              <a:t>D.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计算精度高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7307" y="2899794"/>
            <a:ext cx="367936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368552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计算机的分类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6141" y="1113462"/>
            <a:ext cx="865632" cy="27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595959"/>
                </a:solidFill>
                <a:latin typeface="Microsoft YaHei"/>
                <a:cs typeface="Microsoft YaHei"/>
              </a:rPr>
              <a:t>按照</a:t>
            </a:r>
            <a:r>
              <a:rPr sz="1400" b="1" dirty="0">
                <a:solidFill>
                  <a:srgbClr val="FF0000"/>
                </a:solidFill>
                <a:latin typeface="Microsoft YaHei"/>
                <a:cs typeface="Microsoft YaHei"/>
              </a:rPr>
              <a:t>用途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7767" y="1436605"/>
            <a:ext cx="573024" cy="39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595959"/>
                </a:solidFill>
                <a:latin typeface="Microsoft YaHei"/>
                <a:cs typeface="Microsoft YaHei"/>
              </a:rPr>
              <a:t>专用机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595959"/>
                </a:solidFill>
                <a:latin typeface="Microsoft YaHei"/>
                <a:cs typeface="Microsoft YaHei"/>
              </a:rPr>
              <a:t>通用机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20663" y="1565853"/>
            <a:ext cx="2584704" cy="196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518E"/>
                </a:solidFill>
                <a:latin typeface="Microsoft YaHei"/>
                <a:cs typeface="Microsoft YaHei"/>
              </a:rPr>
              <a:t>例：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微型计算机的主频很</a:t>
            </a:r>
          </a:p>
          <a:p>
            <a:pPr marL="0" marR="0">
              <a:lnSpc>
                <a:spcPts val="2106"/>
              </a:lnSpc>
              <a:spcBef>
                <a:spcPts val="488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大程度上决定了计算机的运</a:t>
            </a:r>
          </a:p>
          <a:p>
            <a:pPr marL="0" marR="0">
              <a:lnSpc>
                <a:spcPts val="2106"/>
              </a:lnSpc>
              <a:spcBef>
                <a:spcPts val="389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行速度，它是指（）。</a:t>
            </a:r>
          </a:p>
          <a:p>
            <a:pPr marL="0" marR="0">
              <a:lnSpc>
                <a:spcPts val="2106"/>
              </a:lnSpc>
              <a:spcBef>
                <a:spcPts val="389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A.计算机的运行速度快慢</a:t>
            </a:r>
          </a:p>
          <a:p>
            <a:pPr marL="0" marR="0">
              <a:lnSpc>
                <a:spcPts val="2106"/>
              </a:lnSpc>
              <a:spcBef>
                <a:spcPts val="392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B.微处理器时钟工作频率</a:t>
            </a:r>
          </a:p>
          <a:p>
            <a:pPr marL="0" marR="0">
              <a:lnSpc>
                <a:spcPts val="2106"/>
              </a:lnSpc>
              <a:spcBef>
                <a:spcPts val="389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C.基本指令操作次数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3964" y="2338377"/>
            <a:ext cx="1757425" cy="27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595959"/>
                </a:solidFill>
                <a:latin typeface="Microsoft YaHei"/>
                <a:cs typeface="Microsoft YaHei"/>
              </a:rPr>
              <a:t>按照</a:t>
            </a:r>
            <a:r>
              <a:rPr sz="1400" b="1" dirty="0">
                <a:solidFill>
                  <a:srgbClr val="FF0000"/>
                </a:solidFill>
                <a:latin typeface="Microsoft YaHei"/>
                <a:cs typeface="Microsoft YaHei"/>
              </a:rPr>
              <a:t>性能</a:t>
            </a:r>
            <a:r>
              <a:rPr sz="1400" b="1" dirty="0">
                <a:solidFill>
                  <a:srgbClr val="595959"/>
                </a:solidFill>
                <a:latin typeface="Microsoft YaHei"/>
                <a:cs typeface="Microsoft YaHei"/>
              </a:rPr>
              <a:t>和运算</a:t>
            </a:r>
            <a:r>
              <a:rPr sz="1400" b="1" dirty="0">
                <a:solidFill>
                  <a:srgbClr val="FF0000"/>
                </a:solidFill>
                <a:latin typeface="Microsoft YaHei"/>
                <a:cs typeface="Microsoft YaHei"/>
              </a:rPr>
              <a:t>速度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6606" y="2475173"/>
            <a:ext cx="915924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4035" y="2703684"/>
            <a:ext cx="1834896" cy="390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595959"/>
                </a:solidFill>
                <a:latin typeface="Microsoft YaHei"/>
                <a:cs typeface="Microsoft YaHei"/>
              </a:rPr>
              <a:t>巨型机、大型机、小型机、</a:t>
            </a:r>
          </a:p>
          <a:p>
            <a:pPr marL="172212" marR="0">
              <a:lnSpc>
                <a:spcPts val="1319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595959"/>
                </a:solidFill>
                <a:latin typeface="Microsoft YaHei"/>
                <a:cs typeface="Microsoft YaHei"/>
              </a:rPr>
              <a:t>工作站和微型计算机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20663" y="3542825"/>
            <a:ext cx="2179815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spc="-57" dirty="0">
                <a:solidFill>
                  <a:srgbClr val="000000"/>
                </a:solidFill>
                <a:latin typeface="Microsoft YaHei"/>
                <a:cs typeface="Microsoft YaHei"/>
              </a:rPr>
              <a:t>D.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单位时间的存取数据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13713" y="3798707"/>
            <a:ext cx="1759915" cy="273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6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595959"/>
                </a:solidFill>
                <a:latin typeface="Microsoft YaHei"/>
                <a:cs typeface="Microsoft YaHei"/>
              </a:rPr>
              <a:t>按照处理的</a:t>
            </a:r>
            <a:r>
              <a:rPr sz="1400" b="1" dirty="0">
                <a:solidFill>
                  <a:srgbClr val="FF0000"/>
                </a:solidFill>
                <a:latin typeface="Microsoft YaHei"/>
                <a:cs typeface="Microsoft YaHei"/>
              </a:rPr>
              <a:t>数据类型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08862" y="4133170"/>
            <a:ext cx="1416710" cy="55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416" marR="0">
              <a:lnSpc>
                <a:spcPts val="145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595959"/>
                </a:solidFill>
                <a:latin typeface="Microsoft YaHei"/>
                <a:cs typeface="Microsoft YaHei"/>
              </a:rPr>
              <a:t>模拟计算机</a:t>
            </a:r>
          </a:p>
          <a:p>
            <a:pPr marL="280416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595959"/>
                </a:solidFill>
                <a:latin typeface="Microsoft YaHei"/>
                <a:cs typeface="Microsoft YaHei"/>
              </a:rPr>
              <a:t>数字计算机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595959"/>
                </a:solidFill>
                <a:latin typeface="Microsoft YaHei"/>
                <a:cs typeface="Microsoft YaHei"/>
              </a:rPr>
              <a:t>数字模拟混合计算机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368552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计算机的分类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895" y="962349"/>
            <a:ext cx="1933956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595959"/>
                </a:solidFill>
                <a:latin typeface="Microsoft YaHei"/>
                <a:cs typeface="Microsoft YaHei"/>
              </a:rPr>
              <a:t>按照用途划分：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428421"/>
            <a:ext cx="5867400" cy="61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专用机：针对性强、特定服务、专门设计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通用机：科学计算、数据处理、过程控制解决各类问题。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599" y="2259019"/>
            <a:ext cx="2442972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595959"/>
                </a:solidFill>
                <a:latin typeface="Microsoft YaHei"/>
                <a:cs typeface="Microsoft YaHei"/>
              </a:rPr>
              <a:t>按照性能和运算速度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5962" y="2838121"/>
            <a:ext cx="7763510" cy="1986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巨型机：是一种超大型电子计算机，具有很强的计算和处理数据的能力，主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要特点表现为高速度和大容量，配有夗种外部和外围设备及丰富的、高功能</a:t>
            </a:r>
          </a:p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的软件系统。例如：</a:t>
            </a:r>
            <a:r>
              <a:rPr sz="1800" dirty="0">
                <a:solidFill>
                  <a:srgbClr val="262626"/>
                </a:solidFill>
                <a:latin typeface="SimSun"/>
                <a:cs typeface="SimSun"/>
              </a:rPr>
              <a:t>神威、银河、曙光、天河。</a:t>
            </a:r>
          </a:p>
          <a:p>
            <a:pPr marL="0" marR="0">
              <a:lnSpc>
                <a:spcPts val="2136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 err="1">
                <a:solidFill>
                  <a:srgbClr val="262626"/>
                </a:solidFill>
                <a:latin typeface="Microsoft YaHei"/>
                <a:cs typeface="Microsoft YaHei"/>
              </a:rPr>
              <a:t>小型机：指采用精简指令集处理器，性能和价格介</a:t>
            </a:r>
            <a:r>
              <a:rPr lang="zh-CN" altLang="en-US" sz="1800" dirty="0">
                <a:solidFill>
                  <a:srgbClr val="262626"/>
                </a:solidFill>
                <a:latin typeface="Microsoft YaHei"/>
                <a:cs typeface="Microsoft YaHei"/>
              </a:rPr>
              <a:t>于</a:t>
            </a:r>
            <a:r>
              <a:rPr sz="1800" dirty="0" err="1">
                <a:solidFill>
                  <a:srgbClr val="262626"/>
                </a:solidFill>
                <a:latin typeface="Microsoft YaHei"/>
                <a:cs typeface="Microsoft YaHei"/>
              </a:rPr>
              <a:t>PC服务器和大型主机之</a:t>
            </a:r>
            <a:endParaRPr sz="1800" dirty="0">
              <a:solidFill>
                <a:srgbClr val="262626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间的一种高性能</a:t>
            </a:r>
            <a:r>
              <a:rPr sz="1800" spc="76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64 位计算机。</a:t>
            </a:r>
            <a:r>
              <a:rPr sz="1800" spc="-54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minicomputer</a:t>
            </a:r>
            <a:r>
              <a:rPr sz="1800" dirty="0">
                <a:solidFill>
                  <a:srgbClr val="262626"/>
                </a:solidFill>
                <a:latin typeface="SimSun"/>
                <a:cs typeface="SimSun"/>
              </a:rPr>
              <a:t>一词是由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DEC</a:t>
            </a:r>
            <a:r>
              <a:rPr sz="1800" dirty="0">
                <a:solidFill>
                  <a:srgbClr val="262626"/>
                </a:solidFill>
                <a:latin typeface="SimSun"/>
                <a:cs typeface="SimSun"/>
              </a:rPr>
              <a:t>公司于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1965</a:t>
            </a:r>
            <a:r>
              <a:rPr sz="1800" dirty="0">
                <a:solidFill>
                  <a:srgbClr val="262626"/>
                </a:solidFill>
                <a:latin typeface="SimSun"/>
                <a:cs typeface="SimSun"/>
              </a:rPr>
              <a:t>年创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SimSun"/>
                <a:cs typeface="SimSun"/>
              </a:rPr>
              <a:t>造。在中国，小型机习惯上用来指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UNIX</a:t>
            </a:r>
            <a:r>
              <a:rPr sz="1800" dirty="0">
                <a:solidFill>
                  <a:srgbClr val="262626"/>
                </a:solidFill>
                <a:latin typeface="SimSun"/>
                <a:cs typeface="SimSun"/>
              </a:rPr>
              <a:t>服务器。</a:t>
            </a:r>
            <a:r>
              <a:rPr sz="1800" spc="-52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Calibri"/>
                <a:cs typeface="Calibri"/>
              </a:rPr>
              <a:t>DEC</a:t>
            </a:r>
            <a:r>
              <a:rPr sz="1800" dirty="0">
                <a:solidFill>
                  <a:srgbClr val="262626"/>
                </a:solidFill>
                <a:latin typeface="SimSun"/>
                <a:cs typeface="SimSun"/>
              </a:rPr>
              <a:t>公司海外销售主管约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SimSun"/>
                <a:cs typeface="SimSun"/>
              </a:rPr>
              <a:t>翰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·</a:t>
            </a:r>
            <a:r>
              <a:rPr sz="1800" dirty="0">
                <a:solidFill>
                  <a:srgbClr val="262626"/>
                </a:solidFill>
                <a:latin typeface="SimSun"/>
                <a:cs typeface="SimSun"/>
              </a:rPr>
              <a:t>格伦将</a:t>
            </a:r>
            <a:r>
              <a:rPr sz="1800" dirty="0">
                <a:solidFill>
                  <a:srgbClr val="262626"/>
                </a:solidFill>
                <a:latin typeface="Calibri"/>
                <a:cs typeface="Calibri"/>
              </a:rPr>
              <a:t>PDP-8</a:t>
            </a:r>
            <a:r>
              <a:rPr sz="1800" dirty="0">
                <a:solidFill>
                  <a:srgbClr val="262626"/>
                </a:solidFill>
                <a:latin typeface="SimSun"/>
                <a:cs typeface="SimSun"/>
              </a:rPr>
              <a:t>运到英国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053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368552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计算机的分类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6643" y="674313"/>
            <a:ext cx="2442972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595959"/>
                </a:solidFill>
                <a:latin typeface="Microsoft YaHei"/>
                <a:cs typeface="Microsoft YaHei"/>
              </a:rPr>
              <a:t>按照性能和运算速度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962" y="1282389"/>
            <a:ext cx="1171346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62626"/>
                </a:solidFill>
                <a:latin typeface="Microsoft YaHei"/>
                <a:cs typeface="Microsoft YaHei"/>
              </a:rPr>
              <a:t>工作站：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5962" y="1590277"/>
            <a:ext cx="7999985" cy="1437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是一种高端的通用微型计算机。它是为了单用户使用并提供比个人计算机更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 err="1">
                <a:solidFill>
                  <a:srgbClr val="262626"/>
                </a:solidFill>
                <a:latin typeface="Microsoft YaHei"/>
                <a:cs typeface="Microsoft YaHei"/>
              </a:rPr>
              <a:t>强大的性能，尤其是在图形处理能力</a:t>
            </a: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，</a:t>
            </a:r>
            <a:r>
              <a:rPr lang="zh-CN" altLang="en-US" sz="1800" dirty="0">
                <a:solidFill>
                  <a:srgbClr val="262626"/>
                </a:solidFill>
                <a:latin typeface="Microsoft YaHei"/>
                <a:cs typeface="Microsoft YaHei"/>
              </a:rPr>
              <a:t>任</a:t>
            </a:r>
            <a:r>
              <a:rPr sz="1800" dirty="0" err="1">
                <a:solidFill>
                  <a:srgbClr val="262626"/>
                </a:solidFill>
                <a:latin typeface="Microsoft YaHei"/>
                <a:cs typeface="Microsoft YaHei"/>
              </a:rPr>
              <a:t>务并行方面的能力。通常配有高分</a:t>
            </a:r>
            <a:endParaRPr sz="1800" dirty="0">
              <a:solidFill>
                <a:srgbClr val="262626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 err="1">
                <a:solidFill>
                  <a:srgbClr val="262626"/>
                </a:solidFill>
                <a:latin typeface="Microsoft YaHei"/>
                <a:cs typeface="Microsoft YaHei"/>
              </a:rPr>
              <a:t>辨率的大屏</a:t>
            </a: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、</a:t>
            </a:r>
            <a:r>
              <a:rPr lang="zh-CN" altLang="en-US" sz="1800" dirty="0">
                <a:solidFill>
                  <a:srgbClr val="262626"/>
                </a:solidFill>
                <a:latin typeface="Microsoft YaHei"/>
                <a:cs typeface="Microsoft YaHei"/>
              </a:rPr>
              <a:t>多</a:t>
            </a:r>
            <a:r>
              <a:rPr sz="1800" dirty="0" err="1">
                <a:solidFill>
                  <a:srgbClr val="262626"/>
                </a:solidFill>
                <a:latin typeface="Microsoft YaHei"/>
                <a:cs typeface="Microsoft YaHei"/>
              </a:rPr>
              <a:t>屏显示器及容量很大的内存储器和外部存储器，工作站的应</a:t>
            </a:r>
            <a:endParaRPr sz="1800" dirty="0">
              <a:solidFill>
                <a:srgbClr val="262626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用领域有：</a:t>
            </a:r>
            <a:r>
              <a:rPr sz="1800" spc="69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科学和工程计算、软件开发、计算机辅助分析、计算机辅助制造、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工程设计和应用、图形和图像处理、过程控制和信息管理等。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5962" y="3233744"/>
            <a:ext cx="1171346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62626"/>
                </a:solidFill>
                <a:latin typeface="Microsoft YaHei"/>
                <a:cs typeface="Microsoft YaHei"/>
              </a:rPr>
              <a:t>微型机：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5962" y="3541574"/>
            <a:ext cx="7705951" cy="1163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“微型机”、由</a:t>
            </a:r>
            <a:r>
              <a:rPr lang="zh-CN" altLang="en-US" sz="1800" dirty="0">
                <a:solidFill>
                  <a:srgbClr val="262626"/>
                </a:solidFill>
                <a:latin typeface="Microsoft YaHei"/>
                <a:cs typeface="Microsoft YaHei"/>
              </a:rPr>
              <a:t>于</a:t>
            </a: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其具备人脑的某些功能，所以也称其为“微电脑”。微型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计算机是由大规模集成电路组成的、体积较小的电子计算机。它是以微处理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器为基础，配以内存储器及输入输出(I/0)接口电路和相应的辅助电路而构成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的裸机。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368552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计算机的分类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135" y="674313"/>
            <a:ext cx="2188464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595959"/>
                </a:solidFill>
                <a:latin typeface="Microsoft YaHei"/>
                <a:cs typeface="Microsoft YaHei"/>
              </a:rPr>
              <a:t>按照处理数据类型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666" y="1106621"/>
            <a:ext cx="1679448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62626"/>
                </a:solidFill>
                <a:latin typeface="Microsoft YaHei"/>
                <a:cs typeface="Microsoft YaHei"/>
              </a:rPr>
              <a:t>模拟计算机：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3666" y="1414451"/>
            <a:ext cx="6096000" cy="888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是根据相似原理，用一种连续变化的模拟量作为被运算的对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象的计算机。以电子线路构成基本运算部件。由运算部件、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控制部件、排题板、输入输出设备等组成。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3666" y="2508955"/>
            <a:ext cx="1679448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62626"/>
                </a:solidFill>
                <a:latin typeface="Microsoft YaHei"/>
                <a:cs typeface="Microsoft YaHei"/>
              </a:rPr>
              <a:t>数字计算机：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3666" y="2816716"/>
            <a:ext cx="7706256" cy="1163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数字式电子计算机是当今世界电子计算机行业中的主流，其内部处理的是一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种称为符号信号或数字信号的电信号。它的主要特点是“离散”，在相邻的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两个符号之间丌可能有第三种符号存在。由亍这种处理信号的差异，使得它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的组成结构和性能优亍模拟式电子计算机。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3666" y="4185965"/>
            <a:ext cx="7239000" cy="647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62626"/>
                </a:solidFill>
                <a:latin typeface="Microsoft YaHei"/>
                <a:cs typeface="Microsoft YaHei"/>
              </a:rPr>
              <a:t>数字模拟混合计算机：</a:t>
            </a:r>
          </a:p>
          <a:p>
            <a:pPr marL="0" marR="0">
              <a:lnSpc>
                <a:spcPts val="2208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数字技术和模拟技术相结合，综合了数字计算机和模拟计算机的功能。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773936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微型计算机的发展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3666" y="746322"/>
            <a:ext cx="4319626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62626"/>
                </a:solidFill>
                <a:latin typeface="Microsoft YaHei"/>
                <a:cs typeface="Microsoft YaHei"/>
              </a:rPr>
              <a:t>第一代微型计算机（1971-1977）：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666" y="1054083"/>
            <a:ext cx="7654697" cy="614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以4位和8位微处理器Intel4004、</a:t>
            </a:r>
            <a:r>
              <a:rPr sz="1800" spc="54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Intel8008、Intel8080等为代表的微型计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算机。主频为1-5MHz。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3666" y="1600016"/>
            <a:ext cx="4319626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62626"/>
                </a:solidFill>
                <a:latin typeface="Microsoft YaHei"/>
                <a:cs typeface="Microsoft YaHei"/>
              </a:rPr>
              <a:t>第二代微型计算机（1978-1981）：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3666" y="1907846"/>
            <a:ext cx="7694015" cy="614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以16位微处理器Intel8086、</a:t>
            </a:r>
            <a:r>
              <a:rPr sz="1800" spc="56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Motorola</a:t>
            </a:r>
            <a:r>
              <a:rPr sz="1800" spc="44" dirty="0">
                <a:solidFill>
                  <a:srgbClr val="262626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M6800等为代表的微型计算机。例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如IBM PC微型计算机。主频为4-10MHz。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3666" y="2453837"/>
            <a:ext cx="4319626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62626"/>
                </a:solidFill>
                <a:latin typeface="Microsoft YaHei"/>
                <a:cs typeface="Microsoft YaHei"/>
              </a:rPr>
              <a:t>第三代微型计算机（1982-1984）：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3666" y="2761667"/>
            <a:ext cx="7602996" cy="91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以16位微处理器Intel8088和8086等为代表的微型计算机。例如IBM-PC微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型计算机和286微型计算机。主频为10-30MHz。</a:t>
            </a:r>
          </a:p>
          <a:p>
            <a:pPr marL="0" marR="0">
              <a:lnSpc>
                <a:spcPts val="235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62626"/>
                </a:solidFill>
                <a:latin typeface="Microsoft YaHei"/>
                <a:cs typeface="Microsoft YaHei"/>
              </a:rPr>
              <a:t>第四代微型计算机（1985-1988）：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3666" y="3615361"/>
            <a:ext cx="7621190" cy="1467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以32位微处理器Intel80386和80486等为代表的386和486微型计算机。主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频为10-60MHz。</a:t>
            </a:r>
          </a:p>
          <a:p>
            <a:pPr marL="0" marR="0">
              <a:lnSpc>
                <a:spcPts val="235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62626"/>
                </a:solidFill>
                <a:latin typeface="Microsoft YaHei"/>
                <a:cs typeface="Microsoft YaHei"/>
              </a:rPr>
              <a:t>第五代微型计算机（1990-现在）：</a:t>
            </a:r>
          </a:p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以16位微处理器</a:t>
            </a:r>
            <a:r>
              <a:rPr sz="1800" spc="-10" dirty="0">
                <a:solidFill>
                  <a:srgbClr val="262626"/>
                </a:solidFill>
                <a:latin typeface="Microsoft YaHei"/>
                <a:cs typeface="Microsoft YaHei"/>
              </a:rPr>
              <a:t>Pentium</a:t>
            </a: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（586）为代表的奔腾计算机。主频为70MHz-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62626"/>
                </a:solidFill>
                <a:latin typeface="Microsoft YaHei"/>
                <a:cs typeface="Microsoft YaHei"/>
              </a:rPr>
              <a:t>2GH。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368552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计算机的应用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2500" y="858080"/>
            <a:ext cx="2993136" cy="506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9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70C0"/>
                </a:solidFill>
                <a:latin typeface="Microsoft YaHei"/>
                <a:cs typeface="Microsoft YaHei"/>
              </a:rPr>
              <a:t>计算机的广泛应用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5210" y="1012224"/>
            <a:ext cx="835151" cy="434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spc="-108" dirty="0">
                <a:solidFill>
                  <a:srgbClr val="FFFFFF"/>
                </a:solidFill>
                <a:latin typeface="Microsoft YaHei"/>
                <a:cs typeface="Times New Roman"/>
              </a:rPr>
              <a:t>多</a:t>
            </a:r>
            <a:r>
              <a:rPr sz="1200" spc="-10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媒</a:t>
            </a:r>
            <a:r>
              <a:rPr sz="1200" spc="-10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体</a:t>
            </a:r>
            <a:r>
              <a:rPr sz="1200" spc="-10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技</a:t>
            </a:r>
          </a:p>
          <a:p>
            <a:pPr marL="0" marR="0">
              <a:lnSpc>
                <a:spcPts val="1583"/>
              </a:lnSpc>
              <a:spcBef>
                <a:spcPts val="288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0485" y="1514255"/>
            <a:ext cx="807719" cy="47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sz="1200" spc="120" dirty="0">
                <a:solidFill>
                  <a:srgbClr val="FFFFFF"/>
                </a:solidFill>
                <a:latin typeface="Microsoft YaHei"/>
                <a:cs typeface="Microsoft YaHei"/>
              </a:rPr>
              <a:t>人工智能</a:t>
            </a:r>
          </a:p>
          <a:p>
            <a:pPr marL="0" marR="0">
              <a:lnSpc>
                <a:spcPts val="1583"/>
              </a:lnSpc>
              <a:spcBef>
                <a:spcPts val="288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AI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35047" y="2130859"/>
            <a:ext cx="362120" cy="27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06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84578" y="2272591"/>
            <a:ext cx="438574" cy="643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454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05</a:t>
            </a:r>
          </a:p>
          <a:p>
            <a:pPr marL="0" marR="0">
              <a:lnSpc>
                <a:spcPts val="1853"/>
              </a:lnSpc>
              <a:spcBef>
                <a:spcPts val="100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04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4199" y="2503331"/>
            <a:ext cx="790346" cy="47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sz="1200" spc="74" dirty="0">
                <a:solidFill>
                  <a:srgbClr val="FFFFFF"/>
                </a:solidFill>
                <a:latin typeface="Microsoft YaHei"/>
                <a:cs typeface="Microsoft YaHei"/>
              </a:rPr>
              <a:t>计算机辅</a:t>
            </a:r>
          </a:p>
          <a:p>
            <a:pPr marL="0" marR="0">
              <a:lnSpc>
                <a:spcPts val="1583"/>
              </a:lnSpc>
              <a:spcBef>
                <a:spcPts val="288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助系统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67863" y="2676705"/>
            <a:ext cx="362120" cy="27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01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39921" y="2779429"/>
            <a:ext cx="780288" cy="476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sz="1200" spc="48" dirty="0">
                <a:solidFill>
                  <a:srgbClr val="FFFFFF"/>
                </a:solidFill>
                <a:latin typeface="Microsoft YaHei"/>
                <a:cs typeface="Microsoft YaHei"/>
              </a:rPr>
              <a:t>科学计算</a:t>
            </a:r>
          </a:p>
          <a:p>
            <a:pPr marL="0" marR="0">
              <a:lnSpc>
                <a:spcPts val="1583"/>
              </a:lnSpc>
              <a:spcBef>
                <a:spcPts val="288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（最初）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02129" y="2946453"/>
            <a:ext cx="362120" cy="27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03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82494" y="2979981"/>
            <a:ext cx="362120" cy="27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02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34256" y="3412379"/>
            <a:ext cx="6096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考点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82750" y="3438178"/>
            <a:ext cx="986028" cy="714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过</a:t>
            </a:r>
            <a:r>
              <a:rPr sz="1200" spc="-10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程</a:t>
            </a:r>
            <a:r>
              <a:rPr sz="1200" spc="-10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控</a:t>
            </a:r>
            <a:r>
              <a:rPr sz="1200" spc="-10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制</a:t>
            </a:r>
          </a:p>
          <a:p>
            <a:pPr marL="0" marR="0">
              <a:lnSpc>
                <a:spcPts val="1583"/>
              </a:lnSpc>
              <a:spcBef>
                <a:spcPts val="288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（</a:t>
            </a:r>
            <a:r>
              <a:rPr sz="1200" spc="-10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工</a:t>
            </a:r>
            <a:r>
              <a:rPr sz="1200" spc="-10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业</a:t>
            </a:r>
            <a:r>
              <a:rPr sz="1200" spc="-10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Microsoft YaHei"/>
                <a:cs typeface="Microsoft YaHei"/>
              </a:rPr>
              <a:t>领</a:t>
            </a:r>
          </a:p>
          <a:p>
            <a:pPr marL="0" marR="0">
              <a:lnSpc>
                <a:spcPts val="1583"/>
              </a:lnSpc>
              <a:spcBef>
                <a:spcPts val="237"/>
              </a:spcBef>
              <a:spcAft>
                <a:spcPts val="0"/>
              </a:spcAft>
            </a:pPr>
            <a:r>
              <a:rPr sz="1200" spc="141" dirty="0">
                <a:solidFill>
                  <a:srgbClr val="FFFFFF"/>
                </a:solidFill>
                <a:latin typeface="Microsoft YaHei"/>
                <a:cs typeface="Microsoft YaHei"/>
              </a:rPr>
              <a:t>域、军事）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54122" y="3501170"/>
            <a:ext cx="944880" cy="477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sz="1200" spc="84" dirty="0">
                <a:solidFill>
                  <a:srgbClr val="FFFFFF"/>
                </a:solidFill>
                <a:latin typeface="Microsoft YaHei"/>
                <a:cs typeface="Microsoft YaHei"/>
              </a:rPr>
              <a:t>数据处理</a:t>
            </a:r>
          </a:p>
          <a:p>
            <a:pPr marL="0" marR="0">
              <a:lnSpc>
                <a:spcPts val="1583"/>
              </a:lnSpc>
              <a:spcBef>
                <a:spcPts val="288"/>
              </a:spcBef>
              <a:spcAft>
                <a:spcPts val="0"/>
              </a:spcAft>
            </a:pPr>
            <a:r>
              <a:rPr sz="1200" spc="60" dirty="0">
                <a:solidFill>
                  <a:srgbClr val="FFFFFF"/>
                </a:solidFill>
                <a:latin typeface="Microsoft YaHei"/>
                <a:cs typeface="Microsoft YaHei"/>
              </a:rPr>
              <a:t>（最广泛）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1985" y="795669"/>
            <a:ext cx="1545032" cy="695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329" marR="0">
              <a:lnSpc>
                <a:spcPts val="3563"/>
              </a:lnSpc>
              <a:spcBef>
                <a:spcPts val="0"/>
              </a:spcBef>
              <a:spcAft>
                <a:spcPts val="0"/>
              </a:spcAft>
            </a:pPr>
            <a:r>
              <a:rPr sz="2700" b="1" dirty="0">
                <a:solidFill>
                  <a:srgbClr val="FFFFFF"/>
                </a:solidFill>
                <a:latin typeface="Microsoft YaHei"/>
                <a:cs typeface="Microsoft YaHei"/>
              </a:rPr>
              <a:t>目</a:t>
            </a:r>
            <a:r>
              <a:rPr sz="2700" b="1" spc="-2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FFFF"/>
                </a:solidFill>
                <a:latin typeface="Microsoft YaHei"/>
                <a:cs typeface="Microsoft YaHei"/>
              </a:rPr>
              <a:t>录</a:t>
            </a:r>
          </a:p>
          <a:p>
            <a:pPr marL="0" marR="0">
              <a:lnSpc>
                <a:spcPts val="1457"/>
              </a:lnSpc>
              <a:spcBef>
                <a:spcPts val="106"/>
              </a:spcBef>
              <a:spcAft>
                <a:spcPts val="0"/>
              </a:spcAft>
            </a:pPr>
            <a:r>
              <a:rPr sz="1100" b="1" dirty="0">
                <a:solidFill>
                  <a:srgbClr val="FFFFFF"/>
                </a:solidFill>
                <a:latin typeface="Microsoft YaHei"/>
                <a:cs typeface="Microsoft YaHei"/>
              </a:rPr>
              <a:t>——CONTENTS——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9375" y="3114962"/>
            <a:ext cx="615850" cy="59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40934" y="3126900"/>
            <a:ext cx="616078" cy="59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02203" y="3138421"/>
            <a:ext cx="616159" cy="596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17359" y="3154586"/>
            <a:ext cx="615850" cy="59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4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04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8252" y="4085569"/>
            <a:ext cx="953414" cy="333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4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 err="1">
                <a:solidFill>
                  <a:srgbClr val="404040"/>
                </a:solidFill>
                <a:latin typeface="Microsoft YaHei"/>
              </a:rPr>
              <a:t>发展</a:t>
            </a:r>
            <a:r>
              <a:rPr lang="zh-CN" altLang="en-US" sz="2100" dirty="0">
                <a:solidFill>
                  <a:srgbClr val="404040"/>
                </a:solidFill>
                <a:latin typeface="Microsoft YaHei"/>
              </a:rPr>
              <a:t>史</a:t>
            </a:r>
            <a:endParaRPr sz="2100" dirty="0">
              <a:solidFill>
                <a:srgbClr val="404040"/>
              </a:solidFill>
              <a:latin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2988" y="4085569"/>
            <a:ext cx="686409" cy="390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4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404040"/>
                </a:solidFill>
                <a:latin typeface="Microsoft YaHei"/>
                <a:cs typeface="Microsoft YaHei"/>
              </a:rPr>
              <a:t>特点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39791" y="4085569"/>
            <a:ext cx="686409" cy="390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4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404040"/>
                </a:solidFill>
                <a:latin typeface="Microsoft YaHei"/>
                <a:cs typeface="Microsoft YaHei"/>
              </a:rPr>
              <a:t>分类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81418" y="4085569"/>
            <a:ext cx="686409" cy="390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4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404040"/>
                </a:solidFill>
                <a:latin typeface="Microsoft YaHei"/>
                <a:cs typeface="Microsoft YaHei"/>
              </a:rPr>
              <a:t>应用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5112051" cy="30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信息高速公路：“国家信息基础设施”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NII,</a:t>
            </a: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“金”字工程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93741" y="859537"/>
            <a:ext cx="1771269" cy="725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Microsoft YaHei"/>
                <a:cs typeface="Microsoft YaHei"/>
              </a:rPr>
              <a:t>金桥工程</a:t>
            </a:r>
          </a:p>
          <a:p>
            <a:pPr marL="18669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crosoft YaHei"/>
                <a:cs typeface="Microsoft YaHei"/>
              </a:rPr>
              <a:t>全国经济信息网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6748" y="1009956"/>
            <a:ext cx="286456" cy="339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2076" y="1720284"/>
            <a:ext cx="1371600" cy="440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Microsoft YaHei"/>
                <a:cs typeface="Microsoft YaHei"/>
              </a:rPr>
              <a:t>金卡工程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04509" y="2253540"/>
            <a:ext cx="1295400" cy="339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crosoft YaHei"/>
                <a:cs typeface="Microsoft YaHei"/>
              </a:rPr>
              <a:t>金融信息网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16498" y="2751329"/>
            <a:ext cx="1840611" cy="778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Microsoft YaHei"/>
                <a:cs typeface="Microsoft YaHei"/>
              </a:rPr>
              <a:t>金关工程</a:t>
            </a:r>
          </a:p>
          <a:p>
            <a:pPr marL="88011" marR="0">
              <a:lnSpc>
                <a:spcPts val="2375"/>
              </a:lnSpc>
              <a:spcBef>
                <a:spcPts val="23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crosoft YaHei"/>
                <a:cs typeface="Microsoft YaHei"/>
              </a:rPr>
              <a:t>外贸海关信息网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07892" y="2953691"/>
            <a:ext cx="286456" cy="339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41620" y="3696277"/>
            <a:ext cx="1371600" cy="440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Microsoft YaHei"/>
                <a:cs typeface="Microsoft YaHei"/>
              </a:rPr>
              <a:t>金智工程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36748" y="3804014"/>
            <a:ext cx="286635" cy="340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84292" y="4126188"/>
            <a:ext cx="1754733" cy="340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crosoft YaHei"/>
                <a:cs typeface="Microsoft YaHei"/>
              </a:rPr>
              <a:t>教育科研信息网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90414" y="96301"/>
            <a:ext cx="1359605" cy="64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54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70C0"/>
                </a:solidFill>
                <a:latin typeface="Microsoft YaHei"/>
                <a:cs typeface="Microsoft YaHei"/>
              </a:rPr>
              <a:t>CIMS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52843" y="129556"/>
            <a:ext cx="2330070" cy="100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Computer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Integrated</a:t>
            </a:r>
          </a:p>
          <a:p>
            <a:pPr marL="0" marR="0">
              <a:lnSpc>
                <a:spcPts val="2197"/>
              </a:lnSpc>
              <a:spcBef>
                <a:spcPts val="61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Manufacturing</a:t>
            </a:r>
            <a:r>
              <a:rPr sz="1800" spc="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</a:p>
          <a:p>
            <a:pPr marL="0" marR="0">
              <a:lnSpc>
                <a:spcPts val="1800"/>
              </a:lnSpc>
              <a:spcBef>
                <a:spcPts val="77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计算机集成制造系统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9510" y="196942"/>
            <a:ext cx="1573377" cy="30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D0D0D"/>
                </a:solidFill>
                <a:latin typeface="Microsoft YaHei"/>
                <a:cs typeface="Microsoft YaHei"/>
              </a:rPr>
              <a:t>计算机辅助系统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554" y="1206350"/>
            <a:ext cx="2554140" cy="960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220" marR="0">
              <a:lnSpc>
                <a:spcPts val="475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70C0"/>
                </a:solidFill>
                <a:latin typeface="Microsoft YaHei"/>
                <a:cs typeface="Microsoft YaHei"/>
              </a:rPr>
              <a:t>CA</a:t>
            </a:r>
          </a:p>
          <a:p>
            <a:pPr marL="0" marR="0">
              <a:lnSpc>
                <a:spcPts val="2106"/>
              </a:lnSpc>
              <a:spcBef>
                <a:spcPts val="405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Computer</a:t>
            </a:r>
            <a:r>
              <a:rPr sz="1600" spc="501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Aided</a:t>
            </a:r>
            <a:r>
              <a:rPr sz="1600" spc="17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Design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63568" y="1417991"/>
            <a:ext cx="1017926" cy="575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31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FFFF"/>
                </a:solidFill>
                <a:latin typeface="Microsoft YaHei"/>
                <a:cs typeface="Microsoft YaHei"/>
              </a:rPr>
              <a:t>CAX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3649" y="1422504"/>
            <a:ext cx="1090017" cy="641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5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90" dirty="0">
                <a:solidFill>
                  <a:srgbClr val="0070C0"/>
                </a:solidFill>
                <a:latin typeface="Microsoft YaHei"/>
                <a:cs typeface="Microsoft YaHei"/>
              </a:rPr>
              <a:t>CAT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00723" y="2012094"/>
            <a:ext cx="1821903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Computer</a:t>
            </a:r>
            <a:r>
              <a:rPr sz="1600" spc="501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Aided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3058" y="2178464"/>
            <a:ext cx="1571244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计算机辅助设计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00723" y="2329086"/>
            <a:ext cx="2010156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spc="-48" dirty="0">
                <a:solidFill>
                  <a:srgbClr val="000000"/>
                </a:solidFill>
                <a:latin typeface="Microsoft YaHei"/>
                <a:cs typeface="Microsoft YaHei"/>
              </a:rPr>
              <a:t>Test</a:t>
            </a:r>
            <a:r>
              <a:rPr sz="1600" spc="58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计算机辅助测试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65071" y="2430688"/>
            <a:ext cx="957947" cy="64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754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70C0"/>
                </a:solidFill>
                <a:latin typeface="Microsoft YaHei"/>
                <a:cs typeface="Microsoft YaHei"/>
              </a:rPr>
              <a:t>CAI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12713" y="2862869"/>
            <a:ext cx="2044811" cy="895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6" marR="0">
              <a:lnSpc>
                <a:spcPts val="4754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70C0"/>
                </a:solidFill>
                <a:latin typeface="Microsoft YaHei"/>
                <a:cs typeface="Microsoft YaHei"/>
              </a:rPr>
              <a:t>CMI</a:t>
            </a:r>
          </a:p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Computer</a:t>
            </a:r>
            <a:r>
              <a:rPr sz="1600" spc="501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Manage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5448" y="3085879"/>
            <a:ext cx="2927296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Computer</a:t>
            </a:r>
            <a:r>
              <a:rPr sz="1600" spc="501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Aided</a:t>
            </a:r>
            <a:r>
              <a:rPr sz="1600" spc="17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Instruction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13586" y="3402871"/>
            <a:ext cx="1571244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计算机辅助教学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12713" y="3769571"/>
            <a:ext cx="2676144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Instruction 计算机管理教学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01242" y="3799266"/>
            <a:ext cx="4939923" cy="12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0991" marR="0">
              <a:lnSpc>
                <a:spcPts val="4754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70C0"/>
                </a:solidFill>
                <a:latin typeface="Microsoft YaHei"/>
                <a:cs typeface="Microsoft YaHei"/>
              </a:rPr>
              <a:t>CAM</a:t>
            </a:r>
            <a:r>
              <a:rPr sz="3600" b="1" spc="4769" dirty="0">
                <a:solidFill>
                  <a:srgbClr val="0070C0"/>
                </a:solidFill>
                <a:latin typeface="Microsoft YaHei"/>
                <a:cs typeface="Microsoft YaHei"/>
              </a:rPr>
              <a:t> </a:t>
            </a:r>
            <a:r>
              <a:rPr sz="3600" b="1" dirty="0">
                <a:solidFill>
                  <a:srgbClr val="0070C0"/>
                </a:solidFill>
                <a:latin typeface="Microsoft YaHei"/>
                <a:cs typeface="Microsoft YaHei"/>
              </a:rPr>
              <a:t>CBE</a:t>
            </a:r>
          </a:p>
          <a:p>
            <a:pPr marL="0" marR="0">
              <a:lnSpc>
                <a:spcPts val="2106"/>
              </a:lnSpc>
              <a:spcBef>
                <a:spcPts val="404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Computer</a:t>
            </a:r>
            <a:r>
              <a:rPr sz="1600" spc="501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Aided</a:t>
            </a:r>
            <a:r>
              <a:rPr sz="1600" spc="17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Manufacturing</a:t>
            </a:r>
          </a:p>
          <a:p>
            <a:pPr marL="1746859" marR="0">
              <a:lnSpc>
                <a:spcPts val="2106"/>
              </a:lnSpc>
              <a:spcBef>
                <a:spcPts val="389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计算机辅助制造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52365" y="4388924"/>
            <a:ext cx="2537711" cy="622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Computer</a:t>
            </a:r>
            <a:r>
              <a:rPr sz="1600" spc="501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Based</a:t>
            </a:r>
          </a:p>
          <a:p>
            <a:pPr marL="0" marR="0">
              <a:lnSpc>
                <a:spcPts val="2109"/>
              </a:lnSpc>
              <a:spcBef>
                <a:spcPts val="389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Education计算机辅助教育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368552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计算机的特点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792042"/>
            <a:ext cx="6656769" cy="310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5EA4"/>
                </a:solidFill>
                <a:latin typeface="Microsoft YaHei"/>
                <a:cs typeface="Microsoft YaHei"/>
              </a:rPr>
              <a:t>例题：</a:t>
            </a:r>
            <a:r>
              <a:rPr sz="2000" spc="664" dirty="0">
                <a:solidFill>
                  <a:srgbClr val="005EA4"/>
                </a:solidFill>
                <a:latin typeface="Times New Roman"/>
                <a:cs typeface="Times New Roman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Microsoft YaHei"/>
                <a:cs typeface="Microsoft YaHei"/>
              </a:rPr>
              <a:t>计算机当前的应用领域无所</a:t>
            </a:r>
            <a:r>
              <a:rPr lang="zh-CN" altLang="en-US" sz="2000" dirty="0">
                <a:solidFill>
                  <a:srgbClr val="000000"/>
                </a:solidFill>
                <a:latin typeface="Microsoft YaHei"/>
                <a:cs typeface="Microsoft YaHei"/>
              </a:rPr>
              <a:t>不</a:t>
            </a:r>
            <a:r>
              <a:rPr sz="2000" dirty="0" err="1">
                <a:solidFill>
                  <a:srgbClr val="000000"/>
                </a:solidFill>
                <a:latin typeface="Microsoft YaHei"/>
                <a:cs typeface="Microsoft YaHei"/>
              </a:rPr>
              <a:t>在，但其应用最早的</a:t>
            </a:r>
            <a:endParaRPr sz="2000" dirty="0">
              <a:solidFill>
                <a:srgbClr val="000000"/>
              </a:solidFill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276" y="1096774"/>
            <a:ext cx="1426463" cy="1593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领域却是。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A.数据处理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B.科学计算</a:t>
            </a:r>
          </a:p>
          <a:p>
            <a:pPr marL="0" marR="0">
              <a:lnSpc>
                <a:spcPts val="2403"/>
              </a:lnSpc>
              <a:spcBef>
                <a:spcPts val="5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C.人工智能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spc="-66" dirty="0">
                <a:solidFill>
                  <a:srgbClr val="000000"/>
                </a:solidFill>
                <a:latin typeface="Microsoft YaHei"/>
                <a:cs typeface="Microsoft YaHei"/>
              </a:rPr>
              <a:t>D.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过程控制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83334" y="3404275"/>
            <a:ext cx="380491" cy="53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368552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计算机的特点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792042"/>
            <a:ext cx="6836601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5EA4"/>
                </a:solidFill>
                <a:latin typeface="Microsoft YaHei"/>
                <a:cs typeface="Microsoft YaHei"/>
              </a:rPr>
              <a:t>例题：</a:t>
            </a:r>
            <a:r>
              <a:rPr sz="2000" spc="76" dirty="0">
                <a:solidFill>
                  <a:srgbClr val="005EA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计算机当前的应用领域广泛，但据统计其应用最广泛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1096774"/>
            <a:ext cx="1426463" cy="1593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的领域是。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A.数据处理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B.科学计算</a:t>
            </a:r>
          </a:p>
          <a:p>
            <a:pPr marL="0" marR="0">
              <a:lnSpc>
                <a:spcPts val="2403"/>
              </a:lnSpc>
              <a:spcBef>
                <a:spcPts val="5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C.辅助设计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spc="-66" dirty="0">
                <a:solidFill>
                  <a:srgbClr val="000000"/>
                </a:solidFill>
                <a:latin typeface="Microsoft YaHei"/>
                <a:cs typeface="Microsoft YaHei"/>
              </a:rPr>
              <a:t>D.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过程控制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83334" y="3404275"/>
            <a:ext cx="398968" cy="53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773936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计算机的发展趋势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1714" y="262906"/>
            <a:ext cx="6096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SimSun"/>
                <a:cs typeface="SimSun"/>
              </a:rPr>
              <a:t>考点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26182" y="1362509"/>
            <a:ext cx="687324" cy="27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70C0"/>
                </a:solidFill>
                <a:latin typeface="Microsoft YaHei"/>
                <a:cs typeface="Microsoft YaHei"/>
              </a:rPr>
              <a:t>巨型化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44007" y="1396926"/>
            <a:ext cx="687324" cy="27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70C0"/>
                </a:solidFill>
                <a:latin typeface="Microsoft YaHei"/>
                <a:cs typeface="Microsoft YaHei"/>
              </a:rPr>
              <a:t>智能化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4452" y="1714720"/>
            <a:ext cx="2290267" cy="239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595959"/>
                </a:solidFill>
                <a:latin typeface="Microsoft YaHei"/>
                <a:cs typeface="Microsoft YaHei"/>
              </a:rPr>
              <a:t>发展高速、大存储量、功能强大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42737" y="1713518"/>
            <a:ext cx="25908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595959"/>
                </a:solidFill>
                <a:latin typeface="Microsoft YaHei"/>
                <a:cs typeface="Microsoft YaHei"/>
              </a:rPr>
              <a:t>智能化技术让计算机模拟智力活动。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40280" y="2389050"/>
            <a:ext cx="687324" cy="27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70C0"/>
                </a:solidFill>
                <a:latin typeface="Microsoft YaHei"/>
                <a:cs typeface="Microsoft YaHei"/>
              </a:rPr>
              <a:t>微型化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9782" y="2422255"/>
            <a:ext cx="866851" cy="273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6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70C0"/>
                </a:solidFill>
                <a:latin typeface="Microsoft YaHei"/>
                <a:cs typeface="Microsoft YaHei"/>
              </a:rPr>
              <a:t>多媒体化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75537" y="2685576"/>
            <a:ext cx="6096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595959"/>
                </a:solidFill>
                <a:latin typeface="Microsoft YaHei"/>
                <a:cs typeface="Microsoft YaHei"/>
              </a:rPr>
              <a:t>微型机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29782" y="2736757"/>
            <a:ext cx="1524000" cy="19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95959"/>
                </a:solidFill>
                <a:latin typeface="Microsoft YaHei"/>
                <a:cs typeface="Microsoft YaHei"/>
              </a:rPr>
              <a:t>多</a:t>
            </a:r>
            <a:r>
              <a:rPr sz="1200" dirty="0" err="1">
                <a:solidFill>
                  <a:srgbClr val="595959"/>
                </a:solidFill>
                <a:latin typeface="Microsoft YaHei"/>
                <a:cs typeface="Microsoft YaHei"/>
              </a:rPr>
              <a:t>媒体的普及应用化</a:t>
            </a:r>
            <a:endParaRPr sz="1200" dirty="0">
              <a:solidFill>
                <a:srgbClr val="595959"/>
              </a:solidFill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1826" y="3395525"/>
            <a:ext cx="687324" cy="27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70C0"/>
                </a:solidFill>
                <a:latin typeface="Microsoft YaHei"/>
                <a:cs typeface="Microsoft YaHei"/>
              </a:rPr>
              <a:t>网络化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35803" y="3415591"/>
            <a:ext cx="1578864" cy="27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70C0"/>
                </a:solidFill>
                <a:latin typeface="Microsoft YaHei"/>
                <a:cs typeface="Microsoft YaHei"/>
              </a:rPr>
              <a:t>未来计算机新技术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00556" y="3709704"/>
            <a:ext cx="2133600" cy="239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595959"/>
                </a:solidFill>
                <a:latin typeface="Microsoft YaHei"/>
                <a:cs typeface="Microsoft YaHei"/>
              </a:rPr>
              <a:t>计算机技术和通信技术的结合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35803" y="3803888"/>
            <a:ext cx="3657600" cy="513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595959"/>
                </a:solidFill>
                <a:latin typeface="Microsoft YaHei"/>
                <a:cs typeface="Microsoft YaHei"/>
              </a:rPr>
              <a:t>光计算机、生物计算机、神经网络计算机、量子计算</a:t>
            </a:r>
          </a:p>
          <a:p>
            <a:pPr marL="0" marR="0">
              <a:lnSpc>
                <a:spcPts val="1583"/>
              </a:lnSpc>
              <a:spcBef>
                <a:spcPts val="526"/>
              </a:spcBef>
              <a:spcAft>
                <a:spcPts val="0"/>
              </a:spcAft>
            </a:pPr>
            <a:r>
              <a:rPr sz="1200" dirty="0">
                <a:solidFill>
                  <a:srgbClr val="595959"/>
                </a:solidFill>
                <a:latin typeface="Microsoft YaHei"/>
                <a:cs typeface="Microsoft YaHei"/>
              </a:rPr>
              <a:t>银河、曙光、深腾、神威（中国自主的巨型机）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828800" cy="30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冯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·</a:t>
            </a: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诺依曼体系结构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792042"/>
            <a:ext cx="6857594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5EA4"/>
                </a:solidFill>
                <a:latin typeface="Microsoft YaHei"/>
                <a:cs typeface="Microsoft YaHei"/>
              </a:rPr>
              <a:t>真题：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第一台电子计算机是1946年在美国研制成功的，该机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1096774"/>
            <a:ext cx="2190902" cy="37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的英文缩写名是（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92196" y="1096774"/>
            <a:ext cx="1566087" cy="460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ts val="0"/>
              </a:spcBef>
              <a:spcAft>
                <a:spcPts val="0"/>
              </a:spcAft>
            </a:pPr>
            <a:r>
              <a:rPr sz="3600" spc="-30" baseline="-28800" dirty="0">
                <a:solidFill>
                  <a:srgbClr val="FF0000"/>
                </a:solidFill>
                <a:latin typeface="Microsoft YaHei"/>
                <a:cs typeface="Microsoft YaHei"/>
              </a:rPr>
              <a:t>ENIAC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）？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571244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计算机发展阶段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792042"/>
            <a:ext cx="676961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5EA4"/>
                </a:solidFill>
                <a:latin typeface="Microsoft YaHei"/>
                <a:cs typeface="Microsoft YaHei"/>
              </a:rPr>
              <a:t>例题：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计算机问世至今已经历四代，而四代划分的主要依据</a:t>
            </a:r>
          </a:p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err="1">
                <a:solidFill>
                  <a:srgbClr val="000000"/>
                </a:solidFill>
                <a:latin typeface="Microsoft YaHei"/>
                <a:cs typeface="Microsoft YaHei"/>
              </a:rPr>
              <a:t>是决定</a:t>
            </a:r>
            <a:r>
              <a:rPr lang="zh-CN" altLang="en-US" sz="2000" dirty="0">
                <a:solidFill>
                  <a:srgbClr val="000000"/>
                </a:solidFill>
                <a:latin typeface="Microsoft YaHei"/>
                <a:cs typeface="Microsoft YaHei"/>
              </a:rPr>
              <a:t>于</a:t>
            </a:r>
            <a:r>
              <a:rPr sz="2000" dirty="0" err="1">
                <a:solidFill>
                  <a:srgbClr val="000000"/>
                </a:solidFill>
                <a:latin typeface="Microsoft YaHei"/>
                <a:cs typeface="Microsoft YaHei"/>
              </a:rPr>
              <a:t>计算机的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（）。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1401896"/>
            <a:ext cx="902208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A.规模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4270" y="1401896"/>
            <a:ext cx="882777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B.功能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15207" y="1401896"/>
            <a:ext cx="893064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C.性能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52009" y="1401896"/>
            <a:ext cx="916545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spc="-66" dirty="0">
                <a:solidFill>
                  <a:srgbClr val="000000"/>
                </a:solidFill>
                <a:latin typeface="Microsoft YaHei"/>
                <a:cs typeface="Microsoft YaHei"/>
              </a:rPr>
              <a:t>D.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元件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67307" y="2899794"/>
            <a:ext cx="409095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571244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计算机发展阶段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792042"/>
            <a:ext cx="5497069" cy="159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err="1">
                <a:solidFill>
                  <a:srgbClr val="005EA4"/>
                </a:solidFill>
                <a:latin typeface="Microsoft YaHei"/>
                <a:cs typeface="Microsoft YaHei"/>
              </a:rPr>
              <a:t>例题：</a:t>
            </a:r>
            <a:r>
              <a:rPr sz="2000" dirty="0" err="1">
                <a:solidFill>
                  <a:srgbClr val="000000"/>
                </a:solidFill>
                <a:latin typeface="Microsoft YaHei"/>
                <a:cs typeface="Microsoft YaHei"/>
              </a:rPr>
              <a:t>第四代计算机采用的</a:t>
            </a:r>
            <a:r>
              <a:rPr lang="zh-CN" altLang="en-US" sz="2000" dirty="0">
                <a:solidFill>
                  <a:srgbClr val="000000"/>
                </a:solidFill>
                <a:latin typeface="Microsoft YaHei"/>
                <a:cs typeface="Microsoft YaHei"/>
              </a:rPr>
              <a:t>逻</a:t>
            </a:r>
            <a:r>
              <a:rPr sz="2000" dirty="0" err="1">
                <a:solidFill>
                  <a:srgbClr val="000000"/>
                </a:solidFill>
                <a:latin typeface="Microsoft YaHei"/>
                <a:cs typeface="Microsoft YaHei"/>
              </a:rPr>
              <a:t>辑元器件是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（）。</a:t>
            </a:r>
          </a:p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A.中小规模集成电路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B.大规模、超大规模集成电路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C.电子管</a:t>
            </a:r>
          </a:p>
          <a:p>
            <a:pPr marL="0" marR="0">
              <a:lnSpc>
                <a:spcPts val="2403"/>
              </a:lnSpc>
              <a:spcBef>
                <a:spcPts val="0"/>
              </a:spcBef>
              <a:spcAft>
                <a:spcPts val="0"/>
              </a:spcAft>
            </a:pPr>
            <a:r>
              <a:rPr sz="2000" spc="-66" dirty="0">
                <a:solidFill>
                  <a:srgbClr val="000000"/>
                </a:solidFill>
                <a:latin typeface="Microsoft YaHei"/>
                <a:cs typeface="Microsoft YaHei"/>
              </a:rPr>
              <a:t>D.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晶体管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7307" y="2899794"/>
            <a:ext cx="380661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976628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人类早期的计算工具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368552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计算机的特点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792042"/>
            <a:ext cx="4041594" cy="310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5EA4"/>
                </a:solidFill>
                <a:latin typeface="Microsoft YaHei"/>
                <a:cs typeface="Microsoft YaHei"/>
              </a:rPr>
              <a:t>例题：</a:t>
            </a:r>
            <a:r>
              <a:rPr sz="2000" spc="76" dirty="0">
                <a:solidFill>
                  <a:srgbClr val="005EA4"/>
                </a:solidFill>
                <a:latin typeface="Times New Roman"/>
                <a:cs typeface="Times New Roman"/>
              </a:rPr>
              <a:t> </a:t>
            </a:r>
            <a:r>
              <a:rPr sz="2000" dirty="0" err="1">
                <a:solidFill>
                  <a:srgbClr val="000000"/>
                </a:solidFill>
                <a:latin typeface="Microsoft YaHei"/>
                <a:cs typeface="Microsoft YaHei"/>
              </a:rPr>
              <a:t>计算机发展阶段</a:t>
            </a:r>
            <a:r>
              <a:rPr lang="zh-CN" altLang="en-US" sz="2000" dirty="0">
                <a:solidFill>
                  <a:srgbClr val="000000"/>
                </a:solidFill>
                <a:latin typeface="Microsoft YaHei"/>
                <a:cs typeface="Microsoft YaHei"/>
              </a:rPr>
              <a:t>不</a:t>
            </a:r>
            <a:r>
              <a:rPr sz="2000" dirty="0" err="1">
                <a:solidFill>
                  <a:srgbClr val="000000"/>
                </a:solidFill>
                <a:latin typeface="Microsoft YaHei"/>
                <a:cs typeface="Microsoft YaHei"/>
              </a:rPr>
              <a:t>包括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（）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1096774"/>
            <a:ext cx="1172273" cy="1289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A.巨型化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B.中型化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C.微型化</a:t>
            </a:r>
          </a:p>
          <a:p>
            <a:pPr marL="0" marR="0">
              <a:lnSpc>
                <a:spcPts val="2403"/>
              </a:lnSpc>
              <a:spcBef>
                <a:spcPts val="50"/>
              </a:spcBef>
              <a:spcAft>
                <a:spcPts val="0"/>
              </a:spcAft>
            </a:pPr>
            <a:r>
              <a:rPr sz="2000" spc="-66" dirty="0">
                <a:solidFill>
                  <a:srgbClr val="000000"/>
                </a:solidFill>
                <a:latin typeface="Microsoft YaHei"/>
                <a:cs typeface="Microsoft YaHei"/>
              </a:rPr>
              <a:t>D.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网络化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83334" y="3404275"/>
            <a:ext cx="380491" cy="534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828800" cy="30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冯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·</a:t>
            </a: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诺依曼体系结构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276" y="792042"/>
            <a:ext cx="7278625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5EA4"/>
                </a:solidFill>
                <a:latin typeface="Microsoft YaHei"/>
                <a:cs typeface="Microsoft YaHei"/>
              </a:rPr>
              <a:t>例题：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在计算机运行时，把程序和数据同样存放在内存中，这是</a:t>
            </a:r>
          </a:p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由（</a:t>
            </a:r>
            <a:r>
              <a:rPr lang="en-US" sz="2000" dirty="0">
                <a:solidFill>
                  <a:srgbClr val="000000"/>
                </a:solidFill>
                <a:latin typeface="Microsoft YaHei"/>
                <a:cs typeface="Microsoft YaHei"/>
              </a:rPr>
              <a:t>      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）所领导的研究小组正式提出并论证的。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9276" y="1401896"/>
            <a:ext cx="902208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A.图灵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4270" y="1401896"/>
            <a:ext cx="882777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B.布尔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15207" y="1401896"/>
            <a:ext cx="1463294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C.冯·诺依曼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21985" y="1401896"/>
            <a:ext cx="1425561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spc="-66" dirty="0">
                <a:solidFill>
                  <a:srgbClr val="000000"/>
                </a:solidFill>
                <a:latin typeface="Microsoft YaHei"/>
                <a:cs typeface="Microsoft YaHei"/>
              </a:rPr>
              <a:t>D.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爱因斯坦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07312" y="2683768"/>
            <a:ext cx="369527" cy="53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64554"/>
            <a:ext cx="9324528" cy="5380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963168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回顾内容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72107" y="1531746"/>
            <a:ext cx="1695287" cy="50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93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70C0"/>
                </a:solidFill>
                <a:latin typeface="Microsoft YaHei"/>
                <a:cs typeface="Microsoft YaHei"/>
              </a:rPr>
              <a:t>THANKS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8654" y="3475712"/>
            <a:ext cx="2689860" cy="70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27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0070C0"/>
                </a:solidFill>
                <a:latin typeface="Microsoft YaHei"/>
                <a:cs typeface="Microsoft YaHei"/>
              </a:rPr>
              <a:t>感谢欣赏！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976628" cy="305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人类早期的计算工具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59406" y="1703339"/>
            <a:ext cx="8382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计算尺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16473" y="4512402"/>
            <a:ext cx="17526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莱布尼茨计算器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72996" y="594105"/>
            <a:ext cx="2640177" cy="50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93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FFFF"/>
                </a:solidFill>
                <a:latin typeface="Microsoft YaHei"/>
                <a:cs typeface="Microsoft YaHei"/>
              </a:rPr>
              <a:t>计算机产生前期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2688" y="2811959"/>
            <a:ext cx="7605005" cy="1163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查尔斯·巴贝奇：差分机和分析机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计算机科学的奠基人：阿伦·图灵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 err="1">
                <a:solidFill>
                  <a:srgbClr val="FFFFFF"/>
                </a:solidFill>
                <a:latin typeface="Microsoft YaHei"/>
                <a:cs typeface="Microsoft YaHei"/>
              </a:rPr>
              <a:t>冯·诺依曼：人类</a:t>
            </a:r>
            <a:r>
              <a:rPr lang="zh-CN" altLang="en-US" sz="1800" dirty="0">
                <a:solidFill>
                  <a:srgbClr val="FFFFFF"/>
                </a:solidFill>
                <a:latin typeface="Microsoft YaHei"/>
                <a:cs typeface="Microsoft YaHei"/>
              </a:rPr>
              <a:t>史</a:t>
            </a:r>
            <a:r>
              <a:rPr sz="1800" dirty="0" err="1">
                <a:solidFill>
                  <a:srgbClr val="FFFFFF"/>
                </a:solidFill>
                <a:latin typeface="Microsoft YaHei"/>
                <a:cs typeface="Microsoft YaHei"/>
              </a:rPr>
              <a:t>上第二台电子计算机，</a:t>
            </a:r>
            <a:r>
              <a:rPr sz="1800" spc="-29" dirty="0" err="1">
                <a:solidFill>
                  <a:srgbClr val="FFFFFF"/>
                </a:solidFill>
                <a:latin typeface="Microsoft YaHei"/>
                <a:cs typeface="Microsoft YaHei"/>
              </a:rPr>
              <a:t>EDVAC</a:t>
            </a:r>
            <a:r>
              <a:rPr sz="1800" dirty="0" err="1">
                <a:solidFill>
                  <a:srgbClr val="FFFFFF"/>
                </a:solidFill>
                <a:latin typeface="Microsoft YaHei"/>
                <a:cs typeface="Microsoft YaHei"/>
              </a:rPr>
              <a:t>中采用了“存储概念</a:t>
            </a: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”。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采用二进制。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423441" cy="30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查尔斯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·</a:t>
            </a: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巴贝奇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9067" y="3566938"/>
            <a:ext cx="8382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差分机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1209" y="3617611"/>
            <a:ext cx="1581937" cy="56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u="sng" dirty="0">
                <a:solidFill>
                  <a:srgbClr val="0000FF"/>
                </a:solidFill>
                <a:latin typeface="SimSun"/>
                <a:cs typeface="SimSun"/>
                <a:hlinkClick r:id="rId3"/>
              </a:rPr>
              <a:t>查尔斯</a:t>
            </a:r>
            <a:r>
              <a:rPr sz="1800" u="sng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·</a:t>
            </a:r>
            <a:r>
              <a:rPr sz="1800" u="sng" dirty="0">
                <a:solidFill>
                  <a:srgbClr val="0000FF"/>
                </a:solidFill>
                <a:latin typeface="SimSun"/>
                <a:cs typeface="SimSun"/>
                <a:hlinkClick r:id="rId3"/>
              </a:rPr>
              <a:t>巴贝奇</a:t>
            </a:r>
          </a:p>
          <a:p>
            <a:pPr marL="0" marR="0">
              <a:lnSpc>
                <a:spcPts val="1800"/>
              </a:lnSpc>
              <a:spcBef>
                <a:spcPts val="12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失败的英雄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73061" y="3926881"/>
            <a:ext cx="8382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分析机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018057" cy="30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阿伦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·</a:t>
            </a: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图灵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7061" y="1244780"/>
            <a:ext cx="3780201" cy="27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Microsoft YaHei"/>
                <a:cs typeface="Microsoft YaHei"/>
              </a:rPr>
              <a:t>在1937年首次提出了一个通用设备的设想。他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87061" y="1458140"/>
            <a:ext cx="3718559" cy="27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Microsoft YaHei"/>
                <a:cs typeface="Microsoft YaHei"/>
              </a:rPr>
              <a:t>设想所有的计算都可能在一种特殊的机器上进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7061" y="1664024"/>
            <a:ext cx="2877312" cy="37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Microsoft YaHei"/>
                <a:cs typeface="Microsoft YaHei"/>
              </a:rPr>
              <a:t>行，这就是现在所说的</a:t>
            </a:r>
            <a:r>
              <a:rPr sz="2000" dirty="0">
                <a:solidFill>
                  <a:srgbClr val="000000"/>
                </a:solidFill>
                <a:latin typeface="Microsoft YaHei"/>
                <a:cs typeface="Microsoft YaHei"/>
              </a:rPr>
              <a:t>图灵机</a:t>
            </a:r>
            <a:r>
              <a:rPr sz="1400" dirty="0">
                <a:solidFill>
                  <a:srgbClr val="000000"/>
                </a:solidFill>
                <a:latin typeface="Microsoft YaHei"/>
                <a:cs typeface="Microsoft YaHei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04988" y="1775348"/>
            <a:ext cx="1071371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12" dirty="0">
                <a:solidFill>
                  <a:srgbClr val="FF0000"/>
                </a:solidFill>
                <a:latin typeface="SimSun"/>
                <a:cs typeface="SimSun"/>
              </a:rPr>
              <a:t>（考点）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81598" y="2384948"/>
            <a:ext cx="838200" cy="1202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316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程序</a:t>
            </a:r>
          </a:p>
          <a:p>
            <a:pPr marL="0" marR="0">
              <a:lnSpc>
                <a:spcPts val="1800"/>
              </a:lnSpc>
              <a:spcBef>
                <a:spcPts val="557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SimSun"/>
                <a:cs typeface="SimSun"/>
              </a:rPr>
              <a:t>计算机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88308" y="3285926"/>
            <a:ext cx="963168" cy="240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SimSun"/>
                <a:cs typeface="SimSun"/>
              </a:rPr>
              <a:t>输入数据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49184" y="3285926"/>
            <a:ext cx="963168" cy="240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SimSun"/>
                <a:cs typeface="SimSun"/>
              </a:rPr>
              <a:t>输出数据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2900" y="4203158"/>
            <a:ext cx="332295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阿兰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·</a:t>
            </a: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麦席森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·</a:t>
            </a: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图灵（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1912-1954</a:t>
            </a: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）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11724" y="4224366"/>
            <a:ext cx="24384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SimSun"/>
                <a:cs typeface="SimSun"/>
              </a:rPr>
              <a:t>可编程数据处理器模型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828800" cy="30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冯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·</a:t>
            </a: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诺依曼体系结构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47823" y="1013590"/>
            <a:ext cx="5994010" cy="1038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1946年</a:t>
            </a:r>
            <a:r>
              <a:rPr sz="1600" spc="5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著名</a:t>
            </a:r>
            <a:r>
              <a:rPr sz="1600" dirty="0">
                <a:solidFill>
                  <a:srgbClr val="0070C0"/>
                </a:solidFill>
                <a:latin typeface="Microsoft YaHei"/>
                <a:cs typeface="Microsoft YaHei"/>
              </a:rPr>
              <a:t>美籍匈牙利数学家</a:t>
            </a:r>
            <a:r>
              <a:rPr sz="1600" u="sng" dirty="0">
                <a:solidFill>
                  <a:srgbClr val="0000FF"/>
                </a:solidFill>
                <a:latin typeface="Microsoft YaHei"/>
                <a:cs typeface="Microsoft YaHei"/>
                <a:hlinkClick r:id="rId3"/>
              </a:rPr>
              <a:t>冯·诺依曼</a:t>
            </a:r>
            <a:r>
              <a:rPr sz="1600" spc="11" dirty="0">
                <a:solidFill>
                  <a:srgbClr val="000000"/>
                </a:solidFill>
                <a:latin typeface="Microsoft YaHei"/>
                <a:cs typeface="Microsoft YaHei"/>
              </a:rPr>
              <a:t>（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Neumann，John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von）提出了“</a:t>
            </a:r>
            <a:r>
              <a:rPr sz="1600" dirty="0">
                <a:solidFill>
                  <a:srgbClr val="0070C0"/>
                </a:solidFill>
                <a:latin typeface="Microsoft YaHei"/>
                <a:cs typeface="Microsoft YaHei"/>
              </a:rPr>
              <a:t>存储程序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”和“</a:t>
            </a:r>
            <a:r>
              <a:rPr sz="1600" dirty="0">
                <a:solidFill>
                  <a:srgbClr val="0070C0"/>
                </a:solidFill>
                <a:latin typeface="Microsoft YaHei"/>
                <a:cs typeface="Microsoft YaHei"/>
                <a:hlinkClick r:id="rId3"/>
              </a:rPr>
              <a:t>程序控制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  <a:hlinkClick r:id="rId3"/>
              </a:rPr>
              <a:t>”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的思想，这一卓越的思</a:t>
            </a:r>
          </a:p>
          <a:p>
            <a:pPr marL="0" marR="0">
              <a:lnSpc>
                <a:spcPts val="1923"/>
              </a:lnSpc>
              <a:spcBef>
                <a:spcPts val="50"/>
              </a:spcBef>
              <a:spcAft>
                <a:spcPts val="0"/>
              </a:spcAft>
            </a:pPr>
            <a:r>
              <a:rPr sz="1600" dirty="0" err="1">
                <a:solidFill>
                  <a:srgbClr val="000000"/>
                </a:solidFill>
                <a:latin typeface="Microsoft YaHei"/>
                <a:cs typeface="Microsoft YaHei"/>
              </a:rPr>
              <a:t>想为电子计算机的</a:t>
            </a:r>
            <a:r>
              <a:rPr lang="zh-CN" altLang="en-US" sz="1600" dirty="0">
                <a:solidFill>
                  <a:srgbClr val="0070C0"/>
                </a:solidFill>
                <a:latin typeface="Microsoft YaHei"/>
                <a:cs typeface="Microsoft YaHei"/>
              </a:rPr>
              <a:t>逻辑</a:t>
            </a:r>
            <a:r>
              <a:rPr sz="1600" dirty="0" err="1">
                <a:solidFill>
                  <a:srgbClr val="0070C0"/>
                </a:solidFill>
                <a:latin typeface="Microsoft YaHei"/>
                <a:cs typeface="Microsoft YaHei"/>
              </a:rPr>
              <a:t>结构设计</a:t>
            </a:r>
            <a:r>
              <a:rPr sz="1600" dirty="0" err="1">
                <a:solidFill>
                  <a:srgbClr val="000000"/>
                </a:solidFill>
                <a:latin typeface="Microsoft YaHei"/>
                <a:cs typeface="Microsoft YaHei"/>
              </a:rPr>
              <a:t>奠定了基础，已成为计算机设计</a:t>
            </a:r>
            <a:endParaRPr sz="1600" dirty="0">
              <a:solidFill>
                <a:srgbClr val="000000"/>
              </a:solidFill>
              <a:latin typeface="Microsoft YaHei"/>
              <a:cs typeface="Microsoft YaHei"/>
            </a:endParaRP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的基本原则。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0282" y="2947576"/>
            <a:ext cx="7462633" cy="857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冯·诺依曼思想的</a:t>
            </a:r>
            <a:r>
              <a:rPr sz="1600" dirty="0">
                <a:solidFill>
                  <a:srgbClr val="FF0000"/>
                </a:solidFill>
                <a:latin typeface="Microsoft YaHei"/>
                <a:cs typeface="Microsoft YaHei"/>
              </a:rPr>
              <a:t>核心要点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是：</a:t>
            </a:r>
            <a:r>
              <a:rPr sz="160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（考点）</a:t>
            </a:r>
          </a:p>
          <a:p>
            <a:pPr marL="239242" marR="0">
              <a:lnSpc>
                <a:spcPts val="2109"/>
              </a:lnSpc>
              <a:spcBef>
                <a:spcPts val="315"/>
              </a:spcBef>
              <a:spcAft>
                <a:spcPts val="0"/>
              </a:spcAft>
            </a:pPr>
            <a:r>
              <a:rPr sz="1600" spc="26" dirty="0">
                <a:solidFill>
                  <a:srgbClr val="000000"/>
                </a:solidFill>
                <a:latin typeface="Microsoft YaHei"/>
                <a:cs typeface="Microsoft YaHei"/>
              </a:rPr>
              <a:t>1)</a:t>
            </a:r>
            <a:r>
              <a:rPr sz="1600" spc="43" dirty="0">
                <a:solidFill>
                  <a:srgbClr val="000000"/>
                </a:solidFill>
                <a:latin typeface="Microsoft YaHei"/>
                <a:cs typeface="Microsoft YaHei"/>
              </a:rPr>
              <a:t>计算机的基本结构应由五大部件组成：</a:t>
            </a:r>
            <a:r>
              <a:rPr sz="1600" spc="42" dirty="0">
                <a:solidFill>
                  <a:srgbClr val="0070C0"/>
                </a:solidFill>
                <a:latin typeface="Microsoft YaHei"/>
                <a:cs typeface="Microsoft YaHei"/>
              </a:rPr>
              <a:t>运算器、控制器、存储器、输入设备</a:t>
            </a:r>
          </a:p>
          <a:p>
            <a:pPr marL="0" marR="0">
              <a:lnSpc>
                <a:spcPts val="1922"/>
              </a:lnSpc>
              <a:spcBef>
                <a:spcPts val="50"/>
              </a:spcBef>
              <a:spcAft>
                <a:spcPts val="0"/>
              </a:spcAft>
            </a:pPr>
            <a:r>
              <a:rPr sz="1600" dirty="0">
                <a:solidFill>
                  <a:srgbClr val="0070C0"/>
                </a:solidFill>
                <a:latin typeface="Microsoft YaHei"/>
                <a:cs typeface="Microsoft YaHei"/>
              </a:rPr>
              <a:t>和输出设备。</a:t>
            </a:r>
            <a:r>
              <a:rPr sz="1600" spc="103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Microsoft YaHei"/>
                <a:cs typeface="Microsoft YaHei"/>
              </a:rPr>
              <a:t>（5）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1049" y="3807366"/>
            <a:ext cx="5126101" cy="611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2)计算机中应采用</a:t>
            </a:r>
            <a:r>
              <a:rPr sz="1600" dirty="0">
                <a:solidFill>
                  <a:srgbClr val="005EA4"/>
                </a:solidFill>
                <a:latin typeface="Microsoft YaHei"/>
                <a:cs typeface="Microsoft YaHei"/>
              </a:rPr>
              <a:t>二进制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形式表示数据和指令。</a:t>
            </a:r>
            <a:r>
              <a:rPr sz="1600" dirty="0">
                <a:solidFill>
                  <a:srgbClr val="FF0000"/>
                </a:solidFill>
                <a:latin typeface="Microsoft YaHei"/>
                <a:cs typeface="Microsoft YaHei"/>
              </a:rPr>
              <a:t>（</a:t>
            </a:r>
            <a:r>
              <a:rPr sz="1600" spc="10" dirty="0">
                <a:solidFill>
                  <a:srgbClr val="FF0000"/>
                </a:solidFill>
                <a:latin typeface="Microsoft YaHei"/>
                <a:cs typeface="Microsoft YaHei"/>
              </a:rPr>
              <a:t>2</a:t>
            </a:r>
            <a:r>
              <a:rPr sz="1600" dirty="0">
                <a:solidFill>
                  <a:srgbClr val="FF0000"/>
                </a:solidFill>
                <a:latin typeface="Microsoft YaHei"/>
                <a:cs typeface="Microsoft YaHei"/>
              </a:rPr>
              <a:t>）</a:t>
            </a:r>
          </a:p>
          <a:p>
            <a:pPr marL="0" marR="0">
              <a:lnSpc>
                <a:spcPts val="2106"/>
              </a:lnSpc>
              <a:spcBef>
                <a:spcPts val="305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3)采用</a:t>
            </a:r>
            <a:r>
              <a:rPr sz="1600" dirty="0">
                <a:solidFill>
                  <a:srgbClr val="005EA4"/>
                </a:solidFill>
                <a:latin typeface="Microsoft YaHei"/>
                <a:cs typeface="Microsoft YaHei"/>
              </a:rPr>
              <a:t>“存储程序”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和</a:t>
            </a:r>
            <a:r>
              <a:rPr sz="1600" dirty="0">
                <a:solidFill>
                  <a:srgbClr val="005EA4"/>
                </a:solidFill>
                <a:latin typeface="Microsoft YaHei"/>
                <a:cs typeface="Microsoft YaHei"/>
              </a:rPr>
              <a:t>“程序控制”</a:t>
            </a:r>
            <a:r>
              <a:rPr sz="1600" dirty="0">
                <a:solidFill>
                  <a:srgbClr val="000000"/>
                </a:solidFill>
                <a:latin typeface="Microsoft YaHei"/>
                <a:cs typeface="Microsoft YaHei"/>
              </a:rPr>
              <a:t>的工作方式。</a:t>
            </a:r>
            <a:r>
              <a:rPr sz="1600" dirty="0">
                <a:solidFill>
                  <a:srgbClr val="FF0000"/>
                </a:solidFill>
                <a:latin typeface="Microsoft YaHei"/>
                <a:cs typeface="Microsoft YaHei"/>
              </a:rPr>
              <a:t>（2）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209" y="212885"/>
            <a:ext cx="1828800" cy="307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6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冯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·</a:t>
            </a: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诺依曼体系结构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5106" y="774636"/>
            <a:ext cx="8531291" cy="1001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5EA4"/>
                </a:solidFill>
                <a:latin typeface="Microsoft YaHei"/>
                <a:cs typeface="Microsoft YaHei"/>
              </a:rPr>
              <a:t>真题：_____</a:t>
            </a:r>
            <a:r>
              <a:rPr sz="2400" spc="-1809" dirty="0">
                <a:solidFill>
                  <a:srgbClr val="FF0000"/>
                </a:solidFill>
                <a:latin typeface="SimSun"/>
                <a:cs typeface="SimSun"/>
              </a:rPr>
              <a:t>图</a:t>
            </a:r>
            <a:r>
              <a:rPr sz="2000" dirty="0">
                <a:solidFill>
                  <a:srgbClr val="005EA4"/>
                </a:solidFill>
                <a:latin typeface="Microsoft YaHei"/>
                <a:cs typeface="Microsoft YaHei"/>
              </a:rPr>
              <a:t>___</a:t>
            </a:r>
            <a:r>
              <a:rPr sz="2400" spc="-1509" dirty="0">
                <a:solidFill>
                  <a:srgbClr val="FF0000"/>
                </a:solidFill>
                <a:latin typeface="SimSun"/>
                <a:cs typeface="SimSun"/>
              </a:rPr>
              <a:t>灵</a:t>
            </a:r>
            <a:r>
              <a:rPr sz="2000" dirty="0">
                <a:solidFill>
                  <a:srgbClr val="005EA4"/>
                </a:solidFill>
                <a:latin typeface="Microsoft YaHei"/>
                <a:cs typeface="Microsoft YaHei"/>
              </a:rPr>
              <a:t>_</a:t>
            </a:r>
            <a:r>
              <a:rPr sz="2000" spc="-588" dirty="0">
                <a:solidFill>
                  <a:srgbClr val="005EA4"/>
                </a:solidFill>
                <a:latin typeface="Microsoft YaHei"/>
                <a:cs typeface="Microsoft YaHei"/>
              </a:rPr>
              <a:t> </a:t>
            </a:r>
            <a:r>
              <a:rPr sz="2000" dirty="0">
                <a:solidFill>
                  <a:srgbClr val="005EA4"/>
                </a:solidFill>
                <a:latin typeface="Microsoft YaHei"/>
                <a:cs typeface="Microsoft YaHei"/>
              </a:rPr>
              <a:t>_</a:t>
            </a:r>
            <a:r>
              <a:rPr sz="2400" spc="-2109" dirty="0">
                <a:solidFill>
                  <a:srgbClr val="FF0000"/>
                </a:solidFill>
                <a:latin typeface="SimSun"/>
                <a:cs typeface="SimSun"/>
              </a:rPr>
              <a:t>机</a:t>
            </a:r>
            <a:r>
              <a:rPr sz="2000" dirty="0">
                <a:solidFill>
                  <a:srgbClr val="005EA4"/>
                </a:solidFill>
                <a:latin typeface="Microsoft YaHei"/>
                <a:cs typeface="Microsoft YaHei"/>
              </a:rPr>
              <a:t>_____</a:t>
            </a:r>
            <a:r>
              <a:rPr sz="2000" dirty="0">
                <a:solidFill>
                  <a:srgbClr val="0D0D0D"/>
                </a:solidFill>
                <a:latin typeface="Microsoft YaHei"/>
                <a:cs typeface="Microsoft YaHei"/>
              </a:rPr>
              <a:t>是由数学家阿兰·麦席森·图灵（1912-1954）</a:t>
            </a:r>
          </a:p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Microsoft YaHei"/>
                <a:cs typeface="Microsoft YaHei"/>
              </a:rPr>
              <a:t>提出的一种抽象计算模型，即将人们用纸笔进行数学运算的过程进行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D0D0D"/>
                </a:solidFill>
                <a:latin typeface="Microsoft YaHei"/>
                <a:cs typeface="Microsoft YaHei"/>
              </a:rPr>
              <a:t>抽象，由一个虚拟的机器来替代人们进行数学运算。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1000</Words>
  <Application>Microsoft Office PowerPoint</Application>
  <PresentationFormat>全屏显示(16:9)</PresentationFormat>
  <Paragraphs>336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SimSun</vt:lpstr>
      <vt:lpstr>Times New Roman</vt:lpstr>
      <vt:lpstr>Microsoft YaHei</vt:lpstr>
      <vt:lpstr>Calibri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lenovo</dc:creator>
  <cp:lastModifiedBy>lenovo</cp:lastModifiedBy>
  <cp:revision>8</cp:revision>
  <dcterms:modified xsi:type="dcterms:W3CDTF">2022-03-20T03:40:40Z</dcterms:modified>
</cp:coreProperties>
</file>