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DG Jory" panose="020B0604020202020204" charset="-78"/>
      <p:regular r:id="rId19"/>
    </p:embeddedFont>
    <p:embeddedFont>
      <p:font typeface="DM Serif Display" pitchFamily="2" charset="0"/>
      <p:regular r:id="rId20"/>
    </p:embeddedFont>
    <p:embeddedFont>
      <p:font typeface="League Spartan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A696B-FE00-4D32-8118-8E448310CEC2}" v="65" dt="2025-07-17T06:23:31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dra Babu" userId="a344975b614f2df6" providerId="LiveId" clId="{9AEA696B-FE00-4D32-8118-8E448310CEC2}"/>
    <pc:docChg chg="modSld">
      <pc:chgData name="Tandra Babu" userId="a344975b614f2df6" providerId="LiveId" clId="{9AEA696B-FE00-4D32-8118-8E448310CEC2}" dt="2025-07-17T06:50:27.338" v="1" actId="14100"/>
      <pc:docMkLst>
        <pc:docMk/>
      </pc:docMkLst>
      <pc:sldChg chg="modSp mod">
        <pc:chgData name="Tandra Babu" userId="a344975b614f2df6" providerId="LiveId" clId="{9AEA696B-FE00-4D32-8118-8E448310CEC2}" dt="2025-07-17T06:50:27.338" v="1" actId="14100"/>
        <pc:sldMkLst>
          <pc:docMk/>
          <pc:sldMk cId="0" sldId="256"/>
        </pc:sldMkLst>
        <pc:spChg chg="mod">
          <ac:chgData name="Tandra Babu" userId="a344975b614f2df6" providerId="LiveId" clId="{9AEA696B-FE00-4D32-8118-8E448310CEC2}" dt="2025-07-17T06:50:27.338" v="1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Tandra Babu" userId="a344975b614f2df6" providerId="LiveId" clId="{9AEA696B-FE00-4D32-8118-8E448310CEC2}" dt="2025-07-17T06:23:31.738" v="0" actId="20577"/>
        <pc:sldMkLst>
          <pc:docMk/>
          <pc:sldMk cId="0" sldId="270"/>
        </pc:sldMkLst>
        <pc:spChg chg="mod">
          <ac:chgData name="Tandra Babu" userId="a344975b614f2df6" providerId="LiveId" clId="{9AEA696B-FE00-4D32-8118-8E448310CEC2}" dt="2025-07-17T06:23:31.738" v="0" actId="20577"/>
          <ac:spMkLst>
            <pc:docMk/>
            <pc:sldMk cId="0" sldId="270"/>
            <ac:spMk id="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2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607933" y="59261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680067" y="-251105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4571777" y="6587175"/>
            <a:ext cx="9144445" cy="924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29"/>
              </a:lnSpc>
            </a:pPr>
            <a:r>
              <a:rPr lang="en-US" sz="6024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Presented By : Tandra  Babu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12967" y="195743"/>
            <a:ext cx="6262066" cy="1665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559"/>
              </a:lnSpc>
              <a:spcBef>
                <a:spcPct val="0"/>
              </a:spcBef>
            </a:pPr>
            <a:r>
              <a:rPr lang="en-US" sz="5466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PROGRAMMING IN PYTHON (LAB)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043841" y="2324178"/>
            <a:ext cx="10200318" cy="3800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12"/>
              </a:lnSpc>
            </a:pPr>
            <a:r>
              <a:rPr lang="en-US" sz="8344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DEPLOYMENT OF PYTHON APPLICATIONS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417468" y="8501700"/>
            <a:ext cx="9594259" cy="90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84"/>
              </a:lnSpc>
            </a:pPr>
            <a:r>
              <a:rPr lang="en-US" sz="5903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Assigned By : Haranath Rakshit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2129" y="159620"/>
            <a:ext cx="9026224" cy="1738160"/>
            <a:chOff x="0" y="0"/>
            <a:chExt cx="3631499" cy="6993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31499" cy="699310"/>
            </a:xfrm>
            <a:custGeom>
              <a:avLst/>
              <a:gdLst/>
              <a:ahLst/>
              <a:cxnLst/>
              <a:rect l="l" t="t" r="r" b="b"/>
              <a:pathLst>
                <a:path w="3631499" h="699310">
                  <a:moveTo>
                    <a:pt x="3631499" y="0"/>
                  </a:moveTo>
                  <a:lnTo>
                    <a:pt x="0" y="0"/>
                  </a:lnTo>
                  <a:lnTo>
                    <a:pt x="0" y="511350"/>
                  </a:lnTo>
                  <a:lnTo>
                    <a:pt x="157480" y="511350"/>
                  </a:lnTo>
                  <a:lnTo>
                    <a:pt x="157480" y="699310"/>
                  </a:lnTo>
                  <a:lnTo>
                    <a:pt x="463550" y="511350"/>
                  </a:lnTo>
                  <a:lnTo>
                    <a:pt x="3631499" y="511350"/>
                  </a:lnTo>
                  <a:lnTo>
                    <a:pt x="3631499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3631499" cy="5945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73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28650" y="280644"/>
            <a:ext cx="9293184" cy="1210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5"/>
              </a:lnSpc>
            </a:pPr>
            <a:r>
              <a:rPr lang="en-US" sz="398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CI/CD – CONTINUOUS INTEGRATION AND DEPLOYMENT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2170907"/>
            <a:ext cx="5366664" cy="731547"/>
            <a:chOff x="0" y="0"/>
            <a:chExt cx="1413442" cy="19267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13442" cy="192671"/>
            </a:xfrm>
            <a:custGeom>
              <a:avLst/>
              <a:gdLst/>
              <a:ahLst/>
              <a:cxnLst/>
              <a:rect l="l" t="t" r="r" b="b"/>
              <a:pathLst>
                <a:path w="1413442" h="192671">
                  <a:moveTo>
                    <a:pt x="0" y="0"/>
                  </a:moveTo>
                  <a:lnTo>
                    <a:pt x="1413442" y="0"/>
                  </a:lnTo>
                  <a:lnTo>
                    <a:pt x="1413442" y="192671"/>
                  </a:lnTo>
                  <a:lnTo>
                    <a:pt x="0" y="192671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413442" cy="2402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62129" y="3254880"/>
            <a:ext cx="15471107" cy="2016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8285" lvl="1" indent="-414143" algn="l">
              <a:lnSpc>
                <a:spcPts val="5371"/>
              </a:lnSpc>
              <a:buFont typeface="Arial"/>
              <a:buChar char="•"/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CI (Continuous Integration): Automatically test and merge code changes.</a:t>
            </a:r>
          </a:p>
          <a:p>
            <a:pPr marL="828285" lvl="1" indent="-414143" algn="l">
              <a:lnSpc>
                <a:spcPts val="5371"/>
              </a:lnSpc>
              <a:buFont typeface="Arial"/>
              <a:buChar char="•"/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CD (Continuous Deployment): Automatically deploy changes to production.</a:t>
            </a:r>
          </a:p>
          <a:p>
            <a:pPr algn="l">
              <a:lnSpc>
                <a:spcPts val="5371"/>
              </a:lnSpc>
            </a:pPr>
            <a:endParaRPr lang="en-US" sz="3836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62129" y="2262062"/>
            <a:ext cx="6206242" cy="63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375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IS CI/CD?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28700" y="4905563"/>
            <a:ext cx="4005347" cy="731547"/>
            <a:chOff x="0" y="0"/>
            <a:chExt cx="1054906" cy="19267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54906" cy="192671"/>
            </a:xfrm>
            <a:custGeom>
              <a:avLst/>
              <a:gdLst/>
              <a:ahLst/>
              <a:cxnLst/>
              <a:rect l="l" t="t" r="r" b="b"/>
              <a:pathLst>
                <a:path w="1054906" h="192671">
                  <a:moveTo>
                    <a:pt x="0" y="0"/>
                  </a:moveTo>
                  <a:lnTo>
                    <a:pt x="1054906" y="0"/>
                  </a:lnTo>
                  <a:lnTo>
                    <a:pt x="1054906" y="192671"/>
                  </a:lnTo>
                  <a:lnTo>
                    <a:pt x="0" y="192671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054906" cy="2402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0" y="4999051"/>
            <a:ext cx="6206242" cy="63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375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BENEFITS: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2129" y="5989536"/>
            <a:ext cx="15471107" cy="4036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1"/>
              </a:lnSpc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1. Faster and safer deployments.</a:t>
            </a:r>
          </a:p>
          <a:p>
            <a:pPr algn="l">
              <a:lnSpc>
                <a:spcPts val="5371"/>
              </a:lnSpc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2. Automatic testing reduces bugs.</a:t>
            </a:r>
          </a:p>
          <a:p>
            <a:pPr algn="l">
              <a:lnSpc>
                <a:spcPts val="5371"/>
              </a:lnSpc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3. Integration with tools like:</a:t>
            </a:r>
          </a:p>
          <a:p>
            <a:pPr marL="828285" lvl="1" indent="-414143" algn="l">
              <a:lnSpc>
                <a:spcPts val="5371"/>
              </a:lnSpc>
              <a:buFont typeface="Arial"/>
              <a:buChar char="•"/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GitHub Actions</a:t>
            </a:r>
          </a:p>
          <a:p>
            <a:pPr marL="828285" lvl="1" indent="-414143" algn="l">
              <a:lnSpc>
                <a:spcPts val="5371"/>
              </a:lnSpc>
              <a:buFont typeface="Arial"/>
              <a:buChar char="•"/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GitLab CI/CD</a:t>
            </a:r>
          </a:p>
          <a:p>
            <a:pPr marL="828285" lvl="1" indent="-414143" algn="l">
              <a:lnSpc>
                <a:spcPts val="5371"/>
              </a:lnSpc>
              <a:buFont typeface="Arial"/>
              <a:buChar char="•"/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Jenkins</a:t>
            </a:r>
          </a:p>
        </p:txBody>
      </p:sp>
      <p:sp>
        <p:nvSpPr>
          <p:cNvPr id="16" name="Freeform 16"/>
          <p:cNvSpPr/>
          <p:nvPr/>
        </p:nvSpPr>
        <p:spPr>
          <a:xfrm>
            <a:off x="14607933" y="69548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10800000">
            <a:off x="14780504" y="-1161226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7935" y="280086"/>
            <a:ext cx="7145135" cy="1686211"/>
            <a:chOff x="0" y="0"/>
            <a:chExt cx="4031784" cy="951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31784" cy="951478"/>
            </a:xfrm>
            <a:custGeom>
              <a:avLst/>
              <a:gdLst/>
              <a:ahLst/>
              <a:cxnLst/>
              <a:rect l="l" t="t" r="r" b="b"/>
              <a:pathLst>
                <a:path w="4031784" h="951478">
                  <a:moveTo>
                    <a:pt x="4031784" y="0"/>
                  </a:moveTo>
                  <a:lnTo>
                    <a:pt x="0" y="0"/>
                  </a:lnTo>
                  <a:lnTo>
                    <a:pt x="0" y="763518"/>
                  </a:lnTo>
                  <a:lnTo>
                    <a:pt x="157480" y="763518"/>
                  </a:lnTo>
                  <a:lnTo>
                    <a:pt x="157480" y="951478"/>
                  </a:lnTo>
                  <a:lnTo>
                    <a:pt x="463550" y="763518"/>
                  </a:lnTo>
                  <a:lnTo>
                    <a:pt x="4031784" y="763518"/>
                  </a:lnTo>
                  <a:lnTo>
                    <a:pt x="4031784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031784" cy="8086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2248656"/>
            <a:ext cx="3490790" cy="731547"/>
            <a:chOff x="0" y="0"/>
            <a:chExt cx="919385" cy="1926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9385" cy="192671"/>
            </a:xfrm>
            <a:custGeom>
              <a:avLst/>
              <a:gdLst/>
              <a:ahLst/>
              <a:cxnLst/>
              <a:rect l="l" t="t" r="r" b="b"/>
              <a:pathLst>
                <a:path w="919385" h="192671">
                  <a:moveTo>
                    <a:pt x="0" y="0"/>
                  </a:moveTo>
                  <a:lnTo>
                    <a:pt x="919385" y="0"/>
                  </a:lnTo>
                  <a:lnTo>
                    <a:pt x="919385" y="192671"/>
                  </a:lnTo>
                  <a:lnTo>
                    <a:pt x="0" y="192671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919385" cy="2402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62129" y="3254880"/>
            <a:ext cx="11013386" cy="1337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8285" lvl="1" indent="-414143" algn="l">
              <a:lnSpc>
                <a:spcPts val="5371"/>
              </a:lnSpc>
              <a:buFont typeface="Arial"/>
              <a:buChar char="•"/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Build and deploy a Flask or Django blog application.</a:t>
            </a:r>
          </a:p>
          <a:p>
            <a:pPr algn="l">
              <a:lnSpc>
                <a:spcPts val="5371"/>
              </a:lnSpc>
            </a:pPr>
            <a:endParaRPr lang="en-US" sz="3836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954312" y="4146248"/>
            <a:ext cx="3490790" cy="731547"/>
            <a:chOff x="0" y="0"/>
            <a:chExt cx="919385" cy="19267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19385" cy="192671"/>
            </a:xfrm>
            <a:custGeom>
              <a:avLst/>
              <a:gdLst/>
              <a:ahLst/>
              <a:cxnLst/>
              <a:rect l="l" t="t" r="r" b="b"/>
              <a:pathLst>
                <a:path w="919385" h="192671">
                  <a:moveTo>
                    <a:pt x="0" y="0"/>
                  </a:moveTo>
                  <a:lnTo>
                    <a:pt x="919385" y="0"/>
                  </a:lnTo>
                  <a:lnTo>
                    <a:pt x="919385" y="192671"/>
                  </a:lnTo>
                  <a:lnTo>
                    <a:pt x="0" y="192671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919385" cy="2402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-476089" y="423276"/>
            <a:ext cx="9293184" cy="1210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5"/>
              </a:lnSpc>
            </a:pPr>
            <a:r>
              <a:rPr lang="en-US" sz="398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1 – DEPLOY BLOG APPLICATION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0" y="2342144"/>
            <a:ext cx="5399415" cy="63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375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OBJECTIVE: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0" y="4239735"/>
            <a:ext cx="5399415" cy="63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375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KEY STEPS: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99911" y="5239745"/>
            <a:ext cx="11013386" cy="5412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8285" lvl="1" indent="-414143" algn="l">
              <a:lnSpc>
                <a:spcPts val="5371"/>
              </a:lnSpc>
              <a:buAutoNum type="arabicPeriod"/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Build the app with templates and routes.</a:t>
            </a:r>
          </a:p>
          <a:p>
            <a:pPr algn="l">
              <a:lnSpc>
                <a:spcPts val="5371"/>
              </a:lnSpc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2. Use </a:t>
            </a:r>
            <a:r>
              <a:rPr lang="en-US" sz="3836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venv</a:t>
            </a: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and freeze requirements.</a:t>
            </a:r>
          </a:p>
          <a:p>
            <a:pPr algn="l">
              <a:lnSpc>
                <a:spcPts val="5371"/>
              </a:lnSpc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3. Prepare for Heroku deployment:</a:t>
            </a:r>
          </a:p>
          <a:p>
            <a:pPr algn="l">
              <a:lnSpc>
                <a:spcPts val="5371"/>
              </a:lnSpc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*  requirements.txt</a:t>
            </a:r>
          </a:p>
          <a:p>
            <a:pPr algn="l">
              <a:lnSpc>
                <a:spcPts val="5371"/>
              </a:lnSpc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*  </a:t>
            </a:r>
            <a:r>
              <a:rPr lang="en-US" sz="3836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Procfile</a:t>
            </a:r>
            <a:endParaRPr lang="en-US" sz="3836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algn="l">
              <a:lnSpc>
                <a:spcPts val="5371"/>
              </a:lnSpc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  *  runtime.txt</a:t>
            </a:r>
          </a:p>
          <a:p>
            <a:pPr algn="l">
              <a:lnSpc>
                <a:spcPts val="5371"/>
              </a:lnSpc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4. Push to GitHub and deploy using Heroku.</a:t>
            </a:r>
          </a:p>
          <a:p>
            <a:pPr algn="l">
              <a:lnSpc>
                <a:spcPts val="5371"/>
              </a:lnSpc>
            </a:pPr>
            <a:endParaRPr lang="en-US" sz="3836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4607933" y="6073061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10800000">
            <a:off x="14769299" y="-1786471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7935" y="280086"/>
            <a:ext cx="7145135" cy="1686211"/>
            <a:chOff x="0" y="0"/>
            <a:chExt cx="4031784" cy="951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31784" cy="951478"/>
            </a:xfrm>
            <a:custGeom>
              <a:avLst/>
              <a:gdLst/>
              <a:ahLst/>
              <a:cxnLst/>
              <a:rect l="l" t="t" r="r" b="b"/>
              <a:pathLst>
                <a:path w="4031784" h="951478">
                  <a:moveTo>
                    <a:pt x="4031784" y="0"/>
                  </a:moveTo>
                  <a:lnTo>
                    <a:pt x="0" y="0"/>
                  </a:lnTo>
                  <a:lnTo>
                    <a:pt x="0" y="763518"/>
                  </a:lnTo>
                  <a:lnTo>
                    <a:pt x="157480" y="763518"/>
                  </a:lnTo>
                  <a:lnTo>
                    <a:pt x="157480" y="951478"/>
                  </a:lnTo>
                  <a:lnTo>
                    <a:pt x="463550" y="763518"/>
                  </a:lnTo>
                  <a:lnTo>
                    <a:pt x="4031784" y="763518"/>
                  </a:lnTo>
                  <a:lnTo>
                    <a:pt x="4031784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031784" cy="8086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-476089" y="695325"/>
            <a:ext cx="9293184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65"/>
              </a:lnSpc>
            </a:pPr>
            <a:r>
              <a:rPr lang="en-US" sz="438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POSSIBLE USE CASES: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6993" y="2183420"/>
            <a:ext cx="16963114" cy="7981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9"/>
              </a:lnSpc>
            </a:pPr>
            <a:r>
              <a:rPr lang="en-US" sz="3777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1.Personal Blogging Platform:</a:t>
            </a:r>
          </a:p>
          <a:p>
            <a:pPr algn="l">
              <a:lnSpc>
                <a:spcPts val="5289"/>
              </a:lnSpc>
            </a:pPr>
            <a:r>
              <a:rPr lang="en-US" sz="3777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*A user wants to maintain their personal blog (e.g., travel, tech, lifestyle).</a:t>
            </a:r>
          </a:p>
          <a:p>
            <a:pPr algn="l">
              <a:lnSpc>
                <a:spcPts val="5289"/>
              </a:lnSpc>
            </a:pPr>
            <a:r>
              <a:rPr lang="en-US" sz="3777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 *Can be hosted for free on platforms like Heroku.</a:t>
            </a:r>
          </a:p>
          <a:p>
            <a:pPr algn="l">
              <a:lnSpc>
                <a:spcPts val="5289"/>
              </a:lnSpc>
            </a:pPr>
            <a:r>
              <a:rPr lang="en-US" sz="3777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2.Educational Portfolio:</a:t>
            </a:r>
          </a:p>
          <a:p>
            <a:pPr algn="l">
              <a:lnSpc>
                <a:spcPts val="5289"/>
              </a:lnSpc>
            </a:pPr>
            <a:r>
              <a:rPr lang="en-US" sz="3777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 *A student or developer showcases project write-ups, research, or technical articles.</a:t>
            </a:r>
          </a:p>
          <a:p>
            <a:pPr algn="l">
              <a:lnSpc>
                <a:spcPts val="5289"/>
              </a:lnSpc>
            </a:pPr>
            <a:r>
              <a:rPr lang="en-US" sz="3777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3.Internal Team Communication:</a:t>
            </a:r>
          </a:p>
          <a:p>
            <a:pPr algn="l">
              <a:lnSpc>
                <a:spcPts val="5289"/>
              </a:lnSpc>
            </a:pPr>
            <a:r>
              <a:rPr lang="en-US" sz="3777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*Used by a small organization or team to share updates or announcements.</a:t>
            </a:r>
          </a:p>
          <a:p>
            <a:pPr algn="l">
              <a:lnSpc>
                <a:spcPts val="5289"/>
              </a:lnSpc>
            </a:pPr>
            <a:r>
              <a:rPr lang="en-US" sz="3777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4.CMS Prototype:</a:t>
            </a:r>
          </a:p>
          <a:p>
            <a:pPr algn="l">
              <a:lnSpc>
                <a:spcPts val="5289"/>
              </a:lnSpc>
            </a:pPr>
            <a:r>
              <a:rPr lang="en-US" sz="3777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*Acts as a lightweight content management system for demo purposes.</a:t>
            </a:r>
          </a:p>
          <a:p>
            <a:pPr algn="l">
              <a:lnSpc>
                <a:spcPts val="5289"/>
              </a:lnSpc>
            </a:pPr>
            <a:r>
              <a:rPr lang="en-US" sz="3777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5.Web Development Practice:</a:t>
            </a:r>
          </a:p>
          <a:p>
            <a:pPr algn="l">
              <a:lnSpc>
                <a:spcPts val="5289"/>
              </a:lnSpc>
            </a:pPr>
            <a:r>
              <a:rPr lang="en-US" sz="3777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*For learners to understand CRUD operations, routing, templating, and deployment.</a:t>
            </a:r>
          </a:p>
          <a:p>
            <a:pPr algn="l">
              <a:lnSpc>
                <a:spcPts val="5289"/>
              </a:lnSpc>
            </a:pPr>
            <a:endParaRPr lang="en-US" sz="3777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7" name="Freeform 7"/>
          <p:cNvSpPr/>
          <p:nvPr/>
        </p:nvSpPr>
        <p:spPr>
          <a:xfrm rot="5400000" flipH="1">
            <a:off x="17422056" y="-670927"/>
            <a:ext cx="3962914" cy="3588238"/>
          </a:xfrm>
          <a:custGeom>
            <a:avLst/>
            <a:gdLst/>
            <a:ahLst/>
            <a:cxnLst/>
            <a:rect l="l" t="t" r="r" b="b"/>
            <a:pathLst>
              <a:path w="3962914" h="3588238">
                <a:moveTo>
                  <a:pt x="3962914" y="0"/>
                </a:moveTo>
                <a:lnTo>
                  <a:pt x="0" y="0"/>
                </a:lnTo>
                <a:lnTo>
                  <a:pt x="0" y="3588238"/>
                </a:lnTo>
                <a:lnTo>
                  <a:pt x="3962914" y="3588238"/>
                </a:lnTo>
                <a:lnTo>
                  <a:pt x="39629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2129" y="210020"/>
            <a:ext cx="8219160" cy="1686211"/>
            <a:chOff x="0" y="0"/>
            <a:chExt cx="4637824" cy="951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37824" cy="951478"/>
            </a:xfrm>
            <a:custGeom>
              <a:avLst/>
              <a:gdLst/>
              <a:ahLst/>
              <a:cxnLst/>
              <a:rect l="l" t="t" r="r" b="b"/>
              <a:pathLst>
                <a:path w="4637824" h="951478">
                  <a:moveTo>
                    <a:pt x="4637824" y="0"/>
                  </a:moveTo>
                  <a:lnTo>
                    <a:pt x="0" y="0"/>
                  </a:lnTo>
                  <a:lnTo>
                    <a:pt x="0" y="763518"/>
                  </a:lnTo>
                  <a:lnTo>
                    <a:pt x="157480" y="763518"/>
                  </a:lnTo>
                  <a:lnTo>
                    <a:pt x="157480" y="951478"/>
                  </a:lnTo>
                  <a:lnTo>
                    <a:pt x="463550" y="763518"/>
                  </a:lnTo>
                  <a:lnTo>
                    <a:pt x="4637824" y="763518"/>
                  </a:lnTo>
                  <a:lnTo>
                    <a:pt x="4637824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37824" cy="8086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5117" y="294858"/>
            <a:ext cx="9293184" cy="1210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85"/>
              </a:lnSpc>
            </a:pPr>
            <a:r>
              <a:rPr lang="en-US" sz="398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2 – DOCKERIZE AND DEPLOY API DATA FETCHER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2248656"/>
            <a:ext cx="3490790" cy="731547"/>
            <a:chOff x="0" y="0"/>
            <a:chExt cx="919385" cy="19267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19385" cy="192671"/>
            </a:xfrm>
            <a:custGeom>
              <a:avLst/>
              <a:gdLst/>
              <a:ahLst/>
              <a:cxnLst/>
              <a:rect l="l" t="t" r="r" b="b"/>
              <a:pathLst>
                <a:path w="919385" h="192671">
                  <a:moveTo>
                    <a:pt x="0" y="0"/>
                  </a:moveTo>
                  <a:lnTo>
                    <a:pt x="919385" y="0"/>
                  </a:lnTo>
                  <a:lnTo>
                    <a:pt x="919385" y="192671"/>
                  </a:lnTo>
                  <a:lnTo>
                    <a:pt x="0" y="192671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919385" cy="2402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2342144"/>
            <a:ext cx="5399415" cy="63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375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OBJECTIVE: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5336758"/>
            <a:ext cx="3490790" cy="731547"/>
            <a:chOff x="0" y="0"/>
            <a:chExt cx="919385" cy="19267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9385" cy="192671"/>
            </a:xfrm>
            <a:custGeom>
              <a:avLst/>
              <a:gdLst/>
              <a:ahLst/>
              <a:cxnLst/>
              <a:rect l="l" t="t" r="r" b="b"/>
              <a:pathLst>
                <a:path w="919385" h="192671">
                  <a:moveTo>
                    <a:pt x="0" y="0"/>
                  </a:moveTo>
                  <a:lnTo>
                    <a:pt x="919385" y="0"/>
                  </a:lnTo>
                  <a:lnTo>
                    <a:pt x="919385" y="192671"/>
                  </a:lnTo>
                  <a:lnTo>
                    <a:pt x="0" y="192671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919385" cy="2402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74388" y="5430245"/>
            <a:ext cx="5399415" cy="63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375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KEY STEPS: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2129" y="3418354"/>
            <a:ext cx="11013386" cy="1331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8285" lvl="1" indent="-414143" algn="l">
              <a:lnSpc>
                <a:spcPts val="5371"/>
              </a:lnSpc>
              <a:buFont typeface="Arial"/>
              <a:buChar char="•"/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Create a Python script that fetches data from an API and deploy it using Docker.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2129" y="6506456"/>
            <a:ext cx="11013386" cy="3360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8285" lvl="1" indent="-414143" algn="l">
              <a:lnSpc>
                <a:spcPts val="5371"/>
              </a:lnSpc>
              <a:buFont typeface="Arial"/>
              <a:buChar char="•"/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Write the script using requests.</a:t>
            </a:r>
          </a:p>
          <a:p>
            <a:pPr marL="828285" lvl="1" indent="-414143" algn="l">
              <a:lnSpc>
                <a:spcPts val="5371"/>
              </a:lnSpc>
              <a:buFont typeface="Arial"/>
              <a:buChar char="•"/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Create a </a:t>
            </a:r>
            <a:r>
              <a:rPr lang="en-US" sz="3836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Dockerfile</a:t>
            </a: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and build an image.</a:t>
            </a:r>
          </a:p>
          <a:p>
            <a:pPr marL="828285" lvl="1" indent="-414143" algn="l">
              <a:lnSpc>
                <a:spcPts val="5371"/>
              </a:lnSpc>
              <a:buFont typeface="Arial"/>
              <a:buChar char="•"/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Test the container locally.</a:t>
            </a:r>
          </a:p>
          <a:p>
            <a:pPr marL="828285" lvl="1" indent="-414143" algn="l">
              <a:lnSpc>
                <a:spcPts val="5371"/>
              </a:lnSpc>
              <a:buFont typeface="Arial"/>
              <a:buChar char="•"/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Push to Docker Hub.</a:t>
            </a:r>
          </a:p>
          <a:p>
            <a:pPr marL="828285" lvl="1" indent="-414143" algn="l">
              <a:lnSpc>
                <a:spcPts val="5371"/>
              </a:lnSpc>
              <a:buFont typeface="Arial"/>
              <a:buChar char="•"/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Deploy to cloud (AWS ECS, Azure, or GCP).</a:t>
            </a:r>
          </a:p>
        </p:txBody>
      </p:sp>
      <p:sp>
        <p:nvSpPr>
          <p:cNvPr id="16" name="Freeform 16"/>
          <p:cNvSpPr/>
          <p:nvPr/>
        </p:nvSpPr>
        <p:spPr>
          <a:xfrm>
            <a:off x="14607933" y="6073061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10800000">
            <a:off x="14769299" y="-1786471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7935" y="280086"/>
            <a:ext cx="7145135" cy="1686211"/>
            <a:chOff x="0" y="0"/>
            <a:chExt cx="4031784" cy="9514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031784" cy="951478"/>
            </a:xfrm>
            <a:custGeom>
              <a:avLst/>
              <a:gdLst/>
              <a:ahLst/>
              <a:cxnLst/>
              <a:rect l="l" t="t" r="r" b="b"/>
              <a:pathLst>
                <a:path w="4031784" h="951478">
                  <a:moveTo>
                    <a:pt x="4031784" y="0"/>
                  </a:moveTo>
                  <a:lnTo>
                    <a:pt x="0" y="0"/>
                  </a:lnTo>
                  <a:lnTo>
                    <a:pt x="0" y="763518"/>
                  </a:lnTo>
                  <a:lnTo>
                    <a:pt x="157480" y="763518"/>
                  </a:lnTo>
                  <a:lnTo>
                    <a:pt x="157480" y="951478"/>
                  </a:lnTo>
                  <a:lnTo>
                    <a:pt x="463550" y="763518"/>
                  </a:lnTo>
                  <a:lnTo>
                    <a:pt x="4031784" y="763518"/>
                  </a:lnTo>
                  <a:lnTo>
                    <a:pt x="4031784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031784" cy="8086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-476089" y="695325"/>
            <a:ext cx="9293184" cy="66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65"/>
              </a:lnSpc>
            </a:pPr>
            <a:r>
              <a:rPr lang="en-US" sz="438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POSSIBLE USE CASES: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97935" y="2137905"/>
            <a:ext cx="15994736" cy="8403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7"/>
              </a:lnSpc>
            </a:pPr>
            <a:r>
              <a:rPr lang="en-US" sz="3662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1. Weather Forecast Collector:</a:t>
            </a:r>
          </a:p>
          <a:p>
            <a:pPr marL="790689" lvl="1" indent="-395345" algn="l">
              <a:lnSpc>
                <a:spcPts val="5127"/>
              </a:lnSpc>
              <a:buFont typeface="Arial"/>
              <a:buChar char="•"/>
            </a:pPr>
            <a:r>
              <a:rPr lang="en-US" sz="3662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Fetch real-time weather updates from APIs like OpenWeatherMap.</a:t>
            </a:r>
          </a:p>
          <a:p>
            <a:pPr marL="790689" lvl="1" indent="-395345" algn="l">
              <a:lnSpc>
                <a:spcPts val="5127"/>
              </a:lnSpc>
              <a:buFont typeface="Arial"/>
              <a:buChar char="•"/>
            </a:pPr>
            <a:r>
              <a:rPr lang="en-US" sz="3662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Useful in dashboards or automated notification systems.</a:t>
            </a:r>
          </a:p>
          <a:p>
            <a:pPr algn="l">
              <a:lnSpc>
                <a:spcPts val="5127"/>
              </a:lnSpc>
            </a:pPr>
            <a:r>
              <a:rPr lang="en-US" sz="3662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2. Stock Market Data Fetcher:</a:t>
            </a:r>
          </a:p>
          <a:p>
            <a:pPr marL="790689" lvl="1" indent="-395345" algn="l">
              <a:lnSpc>
                <a:spcPts val="5127"/>
              </a:lnSpc>
              <a:buFont typeface="Arial"/>
              <a:buChar char="•"/>
            </a:pPr>
            <a:r>
              <a:rPr lang="en-US" sz="3662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Periodically retrieve stock prices or crypto market data.</a:t>
            </a:r>
          </a:p>
          <a:p>
            <a:pPr marL="790689" lvl="1" indent="-395345" algn="l">
              <a:lnSpc>
                <a:spcPts val="5127"/>
              </a:lnSpc>
              <a:buFont typeface="Arial"/>
              <a:buChar char="•"/>
            </a:pPr>
            <a:r>
              <a:rPr lang="en-US" sz="3662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Feed it into analytics systems or trading bots.</a:t>
            </a:r>
          </a:p>
          <a:p>
            <a:pPr algn="l">
              <a:lnSpc>
                <a:spcPts val="5127"/>
              </a:lnSpc>
            </a:pPr>
            <a:r>
              <a:rPr lang="en-US" sz="3662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3. News Aggregator:</a:t>
            </a:r>
          </a:p>
          <a:p>
            <a:pPr marL="790689" lvl="1" indent="-395345" algn="l">
              <a:lnSpc>
                <a:spcPts val="5127"/>
              </a:lnSpc>
              <a:buFont typeface="Arial"/>
              <a:buChar char="•"/>
            </a:pPr>
            <a:r>
              <a:rPr lang="en-US" sz="3662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Pull latest headlines from multiple news sources via APIs.</a:t>
            </a:r>
          </a:p>
          <a:p>
            <a:pPr marL="790689" lvl="1" indent="-395345" algn="l">
              <a:lnSpc>
                <a:spcPts val="5127"/>
              </a:lnSpc>
              <a:buFont typeface="Arial"/>
              <a:buChar char="•"/>
            </a:pPr>
            <a:r>
              <a:rPr lang="en-US" sz="3662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Present them in a simplified or categorized format.</a:t>
            </a:r>
          </a:p>
          <a:p>
            <a:pPr algn="l">
              <a:lnSpc>
                <a:spcPts val="5127"/>
              </a:lnSpc>
            </a:pPr>
            <a:r>
              <a:rPr lang="en-US" sz="3662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4. Microservices Communication:</a:t>
            </a:r>
          </a:p>
          <a:p>
            <a:pPr marL="790689" lvl="1" indent="-395345" algn="l">
              <a:lnSpc>
                <a:spcPts val="5127"/>
              </a:lnSpc>
              <a:buFont typeface="Arial"/>
              <a:buChar char="•"/>
            </a:pPr>
            <a:r>
              <a:rPr lang="en-US" sz="3662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Serve as a backend service that fetches and processes data for other services or frontends.</a:t>
            </a:r>
          </a:p>
          <a:p>
            <a:pPr algn="l">
              <a:lnSpc>
                <a:spcPts val="5127"/>
              </a:lnSpc>
            </a:pPr>
            <a:endParaRPr lang="en-US" sz="3662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7" name="Freeform 7"/>
          <p:cNvSpPr/>
          <p:nvPr/>
        </p:nvSpPr>
        <p:spPr>
          <a:xfrm rot="5400000" flipH="1">
            <a:off x="17280861" y="-670927"/>
            <a:ext cx="3962914" cy="3588238"/>
          </a:xfrm>
          <a:custGeom>
            <a:avLst/>
            <a:gdLst/>
            <a:ahLst/>
            <a:cxnLst/>
            <a:rect l="l" t="t" r="r" b="b"/>
            <a:pathLst>
              <a:path w="3962914" h="3588238">
                <a:moveTo>
                  <a:pt x="3962914" y="0"/>
                </a:moveTo>
                <a:lnTo>
                  <a:pt x="0" y="0"/>
                </a:lnTo>
                <a:lnTo>
                  <a:pt x="0" y="3588238"/>
                </a:lnTo>
                <a:lnTo>
                  <a:pt x="3962914" y="3588238"/>
                </a:lnTo>
                <a:lnTo>
                  <a:pt x="39629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5400000" flipH="1">
            <a:off x="17401885" y="7235979"/>
            <a:ext cx="3962914" cy="3588238"/>
          </a:xfrm>
          <a:custGeom>
            <a:avLst/>
            <a:gdLst/>
            <a:ahLst/>
            <a:cxnLst/>
            <a:rect l="l" t="t" r="r" b="b"/>
            <a:pathLst>
              <a:path w="3962914" h="3588238">
                <a:moveTo>
                  <a:pt x="3962914" y="0"/>
                </a:moveTo>
                <a:lnTo>
                  <a:pt x="0" y="0"/>
                </a:lnTo>
                <a:lnTo>
                  <a:pt x="0" y="3588238"/>
                </a:lnTo>
                <a:lnTo>
                  <a:pt x="3962914" y="3588238"/>
                </a:lnTo>
                <a:lnTo>
                  <a:pt x="39629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130126" y="2070379"/>
            <a:ext cx="6027748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28926" y="4029505"/>
            <a:ext cx="11013386" cy="4847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8285" lvl="1" indent="-414143" algn="l">
              <a:lnSpc>
                <a:spcPts val="5371"/>
              </a:lnSpc>
              <a:buAutoNum type="arabicPeriod"/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Deployment makes your Python apps usable to others.</a:t>
            </a:r>
          </a:p>
          <a:p>
            <a:pPr marL="828285" lvl="1" indent="-414143" algn="l">
              <a:lnSpc>
                <a:spcPts val="5371"/>
              </a:lnSpc>
              <a:buAutoNum type="arabicPeriod"/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Use setup tools to package your app.</a:t>
            </a:r>
          </a:p>
          <a:p>
            <a:pPr marL="828285" lvl="1" indent="-414143" algn="l">
              <a:lnSpc>
                <a:spcPts val="5371"/>
              </a:lnSpc>
              <a:buAutoNum type="arabicPeriod"/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Use </a:t>
            </a:r>
            <a:r>
              <a:rPr lang="en-US" sz="3836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venv</a:t>
            </a: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to isolate environments.</a:t>
            </a:r>
          </a:p>
          <a:p>
            <a:pPr marL="828285" lvl="1" indent="-414143" algn="l">
              <a:lnSpc>
                <a:spcPts val="5371"/>
              </a:lnSpc>
              <a:buAutoNum type="arabicPeriod"/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Heroku and Docker are great platforms to deploy.</a:t>
            </a:r>
          </a:p>
          <a:p>
            <a:pPr marL="828285" lvl="1" indent="-414143" algn="l">
              <a:lnSpc>
                <a:spcPts val="5371"/>
              </a:lnSpc>
              <a:buAutoNum type="arabicPeriod"/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CI/CD automates testing and deployment.</a:t>
            </a:r>
          </a:p>
          <a:p>
            <a:pPr algn="l">
              <a:lnSpc>
                <a:spcPts val="5371"/>
              </a:lnSpc>
            </a:pPr>
            <a:endParaRPr lang="en-US" sz="3836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4938559" y="6968651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3" y="0"/>
                </a:lnTo>
                <a:lnTo>
                  <a:pt x="7360133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flipH="1" flipV="1">
            <a:off x="14938559" y="-1774116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4002798" y="5623611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 flipV="1">
            <a:off x="-4002798" y="-3332133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002798" y="5623611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938559" y="-1774116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3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3" y="0"/>
                </a:lnTo>
                <a:lnTo>
                  <a:pt x="7360133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938559" y="6968651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3" y="0"/>
                </a:lnTo>
                <a:lnTo>
                  <a:pt x="7360133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4002798" y="-3332133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3085631" y="3971747"/>
            <a:ext cx="14173669" cy="37400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55"/>
              </a:lnSpc>
            </a:pPr>
            <a:r>
              <a:rPr lang="en-US" sz="4253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These are the resources I used for making my ppt :</a:t>
            </a:r>
          </a:p>
          <a:p>
            <a:pPr algn="l">
              <a:lnSpc>
                <a:spcPts val="5955"/>
              </a:lnSpc>
            </a:pPr>
            <a:r>
              <a:rPr lang="en-US" sz="4253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1.  “Python : The Complete Reference” -  By Martin C.  Brown</a:t>
            </a:r>
          </a:p>
          <a:p>
            <a:pPr algn="l">
              <a:lnSpc>
                <a:spcPts val="5955"/>
              </a:lnSpc>
            </a:pPr>
            <a:r>
              <a:rPr lang="en-US" sz="4253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2.  https://www.geeksforgeeks.com</a:t>
            </a:r>
          </a:p>
          <a:p>
            <a:pPr algn="l">
              <a:lnSpc>
                <a:spcPts val="5955"/>
              </a:lnSpc>
            </a:pPr>
            <a:r>
              <a:rPr lang="en-US" sz="4253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3.  https://www.chatgpt.com</a:t>
            </a:r>
          </a:p>
          <a:p>
            <a:pPr algn="l">
              <a:lnSpc>
                <a:spcPts val="5955"/>
              </a:lnSpc>
            </a:pPr>
            <a:r>
              <a:rPr lang="en-US" sz="4253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4.  https://www.canva.com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6021566" y="1558017"/>
            <a:ext cx="5994124" cy="1773322"/>
            <a:chOff x="0" y="0"/>
            <a:chExt cx="27474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163750" y="1700201"/>
            <a:ext cx="5994124" cy="1773322"/>
            <a:chOff x="0" y="0"/>
            <a:chExt cx="27474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47400" cy="812800"/>
            </a:xfrm>
            <a:custGeom>
              <a:avLst/>
              <a:gdLst/>
              <a:ahLst/>
              <a:cxnLst/>
              <a:rect l="l" t="t" r="r" b="b"/>
              <a:pathLst>
                <a:path w="2747400" h="8128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130126" y="2070379"/>
            <a:ext cx="6027748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REFERENCES: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48974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607933" y="-126175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57022" y="6029979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TextBox 6"/>
          <p:cNvSpPr txBox="1"/>
          <p:nvPr/>
        </p:nvSpPr>
        <p:spPr>
          <a:xfrm>
            <a:off x="4751838" y="4153209"/>
            <a:ext cx="8784324" cy="1261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12"/>
              </a:lnSpc>
              <a:spcBef>
                <a:spcPct val="0"/>
              </a:spcBef>
            </a:pPr>
            <a:r>
              <a:rPr lang="en-US" sz="8344" b="1" u="none" strike="noStrike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80067" y="6029979"/>
            <a:ext cx="6109367" cy="5531754"/>
          </a:xfrm>
          <a:custGeom>
            <a:avLst/>
            <a:gdLst/>
            <a:ahLst/>
            <a:cxnLst/>
            <a:rect l="l" t="t" r="r" b="b"/>
            <a:pathLst>
              <a:path w="6109367" h="5531754">
                <a:moveTo>
                  <a:pt x="0" y="0"/>
                </a:moveTo>
                <a:lnTo>
                  <a:pt x="6109367" y="0"/>
                </a:lnTo>
                <a:lnTo>
                  <a:pt x="6109367" y="5531754"/>
                </a:lnTo>
                <a:lnTo>
                  <a:pt x="0" y="5531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5658508" y="-1261755"/>
            <a:ext cx="6309558" cy="5713018"/>
          </a:xfrm>
          <a:custGeom>
            <a:avLst/>
            <a:gdLst/>
            <a:ahLst/>
            <a:cxnLst/>
            <a:rect l="l" t="t" r="r" b="b"/>
            <a:pathLst>
              <a:path w="6309558" h="5713018">
                <a:moveTo>
                  <a:pt x="6309559" y="5713019"/>
                </a:moveTo>
                <a:lnTo>
                  <a:pt x="0" y="5713019"/>
                </a:lnTo>
                <a:lnTo>
                  <a:pt x="0" y="0"/>
                </a:lnTo>
                <a:lnTo>
                  <a:pt x="6309559" y="0"/>
                </a:lnTo>
                <a:lnTo>
                  <a:pt x="6309559" y="571301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28188" y="7090417"/>
            <a:ext cx="6188967" cy="5603829"/>
          </a:xfrm>
          <a:custGeom>
            <a:avLst/>
            <a:gdLst/>
            <a:ahLst/>
            <a:cxnLst/>
            <a:rect l="l" t="t" r="r" b="b"/>
            <a:pathLst>
              <a:path w="6188967" h="5603829">
                <a:moveTo>
                  <a:pt x="0" y="0"/>
                </a:moveTo>
                <a:lnTo>
                  <a:pt x="6188968" y="0"/>
                </a:lnTo>
                <a:lnTo>
                  <a:pt x="6188968" y="5603828"/>
                </a:lnTo>
                <a:lnTo>
                  <a:pt x="0" y="56038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 flipV="1">
            <a:off x="-3530978" y="-2407245"/>
            <a:ext cx="6183065" cy="5598484"/>
          </a:xfrm>
          <a:custGeom>
            <a:avLst/>
            <a:gdLst/>
            <a:ahLst/>
            <a:cxnLst/>
            <a:rect l="l" t="t" r="r" b="b"/>
            <a:pathLst>
              <a:path w="6183065" h="5598484">
                <a:moveTo>
                  <a:pt x="6183065" y="5598484"/>
                </a:moveTo>
                <a:lnTo>
                  <a:pt x="0" y="5598484"/>
                </a:lnTo>
                <a:lnTo>
                  <a:pt x="0" y="0"/>
                </a:lnTo>
                <a:lnTo>
                  <a:pt x="6183065" y="0"/>
                </a:lnTo>
                <a:lnTo>
                  <a:pt x="6183065" y="559848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5981225" y="297057"/>
            <a:ext cx="6154293" cy="1773322"/>
            <a:chOff x="0" y="0"/>
            <a:chExt cx="2820813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20813" cy="812800"/>
            </a:xfrm>
            <a:custGeom>
              <a:avLst/>
              <a:gdLst/>
              <a:ahLst/>
              <a:cxnLst/>
              <a:rect l="l" t="t" r="r" b="b"/>
              <a:pathLst>
                <a:path w="2820813" h="812800">
                  <a:moveTo>
                    <a:pt x="2820813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820813" y="624840"/>
                  </a:lnTo>
                  <a:lnTo>
                    <a:pt x="2820813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820813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07770" y="391997"/>
            <a:ext cx="6155569" cy="1823095"/>
            <a:chOff x="0" y="0"/>
            <a:chExt cx="2744369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4370" cy="812800"/>
            </a:xfrm>
            <a:custGeom>
              <a:avLst/>
              <a:gdLst/>
              <a:ahLst/>
              <a:cxnLst/>
              <a:rect l="l" t="t" r="r" b="b"/>
              <a:pathLst>
                <a:path w="2744370" h="812800">
                  <a:moveTo>
                    <a:pt x="274437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4370" y="624840"/>
                  </a:lnTo>
                  <a:lnTo>
                    <a:pt x="274437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744369" cy="6699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62079" y="3318559"/>
            <a:ext cx="3534442" cy="4461471"/>
            <a:chOff x="0" y="0"/>
            <a:chExt cx="547578" cy="69119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7578" cy="691199"/>
            </a:xfrm>
            <a:custGeom>
              <a:avLst/>
              <a:gdLst/>
              <a:ahLst/>
              <a:cxnLst/>
              <a:rect l="l" t="t" r="r" b="b"/>
              <a:pathLst>
                <a:path w="547578" h="691199">
                  <a:moveTo>
                    <a:pt x="0" y="0"/>
                  </a:moveTo>
                  <a:lnTo>
                    <a:pt x="547578" y="0"/>
                  </a:lnTo>
                  <a:lnTo>
                    <a:pt x="547578" y="691199"/>
                  </a:lnTo>
                  <a:lnTo>
                    <a:pt x="0" y="691199"/>
                  </a:lnTo>
                  <a:close/>
                </a:path>
              </a:pathLst>
            </a:custGeom>
            <a:blipFill>
              <a:blip r:embed="rId4"/>
              <a:stretch>
                <a:fillRect l="-44553" r="-44553"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4458740" y="2644626"/>
            <a:ext cx="12236943" cy="7530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4"/>
              </a:lnSpc>
            </a:pPr>
            <a:r>
              <a:rPr lang="en-US" sz="3882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This presentation includes :</a:t>
            </a:r>
          </a:p>
          <a:p>
            <a:pPr marL="838153" lvl="1" indent="-419076" algn="l">
              <a:lnSpc>
                <a:spcPts val="5434"/>
              </a:lnSpc>
              <a:buFont typeface="Arial"/>
              <a:buChar char="•"/>
            </a:pPr>
            <a:r>
              <a:rPr lang="en-US" sz="3882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Understanding what it means to deploy a Python application.</a:t>
            </a:r>
          </a:p>
          <a:p>
            <a:pPr marL="838153" lvl="1" indent="-419076" algn="l">
              <a:lnSpc>
                <a:spcPts val="5434"/>
              </a:lnSpc>
              <a:buFont typeface="Arial"/>
              <a:buChar char="•"/>
            </a:pPr>
            <a:r>
              <a:rPr lang="en-US" sz="3882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Package Python applications properly using industry tools.</a:t>
            </a:r>
          </a:p>
          <a:p>
            <a:pPr marL="838153" lvl="1" indent="-419076" algn="l">
              <a:lnSpc>
                <a:spcPts val="5434"/>
              </a:lnSpc>
              <a:buFont typeface="Arial"/>
              <a:buChar char="•"/>
            </a:pPr>
            <a:r>
              <a:rPr lang="en-US" sz="3882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Use virtual environments to isolate project dependencies.</a:t>
            </a:r>
          </a:p>
          <a:p>
            <a:pPr marL="838153" lvl="1" indent="-419076" algn="l">
              <a:lnSpc>
                <a:spcPts val="5434"/>
              </a:lnSpc>
              <a:buFont typeface="Arial"/>
              <a:buChar char="•"/>
            </a:pPr>
            <a:r>
              <a:rPr lang="en-US" sz="3882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Deploy applications on cloud platforms like Heroku, AWS, or using Docker containers.</a:t>
            </a:r>
          </a:p>
          <a:p>
            <a:pPr marL="838153" lvl="1" indent="-419076" algn="l">
              <a:lnSpc>
                <a:spcPts val="5434"/>
              </a:lnSpc>
              <a:buFont typeface="Arial"/>
              <a:buChar char="•"/>
            </a:pPr>
            <a:r>
              <a:rPr lang="en-US" sz="3882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Understand the basic concepts of CI/CD to automate your deployment process.</a:t>
            </a:r>
          </a:p>
          <a:p>
            <a:pPr algn="l">
              <a:lnSpc>
                <a:spcPts val="5434"/>
              </a:lnSpc>
            </a:pPr>
            <a:endParaRPr lang="en-US" sz="3882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107770" y="912255"/>
            <a:ext cx="6027748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7"/>
              </a:lnSpc>
            </a:pPr>
            <a:r>
              <a:rPr lang="en-US" sz="37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LEARNING OBJECTIVES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3887423" y="-1953622"/>
            <a:ext cx="8271857" cy="7489790"/>
          </a:xfrm>
          <a:custGeom>
            <a:avLst/>
            <a:gdLst/>
            <a:ahLst/>
            <a:cxnLst/>
            <a:rect l="l" t="t" r="r" b="b"/>
            <a:pathLst>
              <a:path w="8271857" h="7489790">
                <a:moveTo>
                  <a:pt x="8271856" y="7489790"/>
                </a:moveTo>
                <a:lnTo>
                  <a:pt x="0" y="7489790"/>
                </a:lnTo>
                <a:lnTo>
                  <a:pt x="0" y="0"/>
                </a:lnTo>
                <a:lnTo>
                  <a:pt x="8271856" y="0"/>
                </a:lnTo>
                <a:lnTo>
                  <a:pt x="8271856" y="74897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35119" y="6435521"/>
            <a:ext cx="7305763" cy="6615036"/>
          </a:xfrm>
          <a:custGeom>
            <a:avLst/>
            <a:gdLst/>
            <a:ahLst/>
            <a:cxnLst/>
            <a:rect l="l" t="t" r="r" b="b"/>
            <a:pathLst>
              <a:path w="7305763" h="6615036">
                <a:moveTo>
                  <a:pt x="0" y="0"/>
                </a:moveTo>
                <a:lnTo>
                  <a:pt x="7305762" y="0"/>
                </a:lnTo>
                <a:lnTo>
                  <a:pt x="7305762" y="6615036"/>
                </a:lnTo>
                <a:lnTo>
                  <a:pt x="0" y="661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4" name="Group 4"/>
          <p:cNvGrpSpPr/>
          <p:nvPr/>
        </p:nvGrpSpPr>
        <p:grpSpPr>
          <a:xfrm>
            <a:off x="1028700" y="179317"/>
            <a:ext cx="7648120" cy="1611956"/>
            <a:chOff x="0" y="0"/>
            <a:chExt cx="3505507" cy="73883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505507" cy="738838"/>
            </a:xfrm>
            <a:custGeom>
              <a:avLst/>
              <a:gdLst/>
              <a:ahLst/>
              <a:cxnLst/>
              <a:rect l="l" t="t" r="r" b="b"/>
              <a:pathLst>
                <a:path w="3505507" h="738838">
                  <a:moveTo>
                    <a:pt x="3505507" y="0"/>
                  </a:moveTo>
                  <a:lnTo>
                    <a:pt x="0" y="0"/>
                  </a:lnTo>
                  <a:lnTo>
                    <a:pt x="0" y="550878"/>
                  </a:lnTo>
                  <a:lnTo>
                    <a:pt x="157480" y="550878"/>
                  </a:lnTo>
                  <a:lnTo>
                    <a:pt x="157480" y="738838"/>
                  </a:lnTo>
                  <a:lnTo>
                    <a:pt x="463550" y="550878"/>
                  </a:lnTo>
                  <a:lnTo>
                    <a:pt x="3505507" y="550878"/>
                  </a:lnTo>
                  <a:lnTo>
                    <a:pt x="3505507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3505507" cy="5959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41435" y="2478028"/>
            <a:ext cx="3753009" cy="851368"/>
            <a:chOff x="0" y="0"/>
            <a:chExt cx="988447" cy="22422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88447" cy="224229"/>
            </a:xfrm>
            <a:custGeom>
              <a:avLst/>
              <a:gdLst/>
              <a:ahLst/>
              <a:cxnLst/>
              <a:rect l="l" t="t" r="r" b="b"/>
              <a:pathLst>
                <a:path w="988447" h="224229">
                  <a:moveTo>
                    <a:pt x="0" y="0"/>
                  </a:moveTo>
                  <a:lnTo>
                    <a:pt x="988447" y="0"/>
                  </a:lnTo>
                  <a:lnTo>
                    <a:pt x="988447" y="224229"/>
                  </a:lnTo>
                  <a:lnTo>
                    <a:pt x="0" y="224229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988447" cy="271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41476" y="6033798"/>
            <a:ext cx="3752968" cy="689443"/>
            <a:chOff x="0" y="0"/>
            <a:chExt cx="988436" cy="18158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88436" cy="181582"/>
            </a:xfrm>
            <a:custGeom>
              <a:avLst/>
              <a:gdLst/>
              <a:ahLst/>
              <a:cxnLst/>
              <a:rect l="l" t="t" r="r" b="b"/>
              <a:pathLst>
                <a:path w="988436" h="181582">
                  <a:moveTo>
                    <a:pt x="0" y="0"/>
                  </a:moveTo>
                  <a:lnTo>
                    <a:pt x="988436" y="0"/>
                  </a:lnTo>
                  <a:lnTo>
                    <a:pt x="988436" y="181582"/>
                  </a:lnTo>
                  <a:lnTo>
                    <a:pt x="0" y="181582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988436" cy="238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779925" y="3460524"/>
            <a:ext cx="10803407" cy="2573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6671" lvl="1" indent="-398336" algn="l">
              <a:lnSpc>
                <a:spcPts val="5166"/>
              </a:lnSpc>
              <a:buFont typeface="Arial"/>
              <a:buChar char="•"/>
            </a:pPr>
            <a:r>
              <a:rPr lang="en-US" sz="369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High-level, interpreted, and general-purpose programming language.</a:t>
            </a:r>
          </a:p>
          <a:p>
            <a:pPr marL="796671" lvl="1" indent="-398336" algn="l">
              <a:lnSpc>
                <a:spcPts val="5166"/>
              </a:lnSpc>
              <a:buFont typeface="Arial"/>
              <a:buChar char="•"/>
            </a:pPr>
            <a:r>
              <a:rPr lang="en-US" sz="369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Easy-to-read syntax with dynamic typing.</a:t>
            </a:r>
          </a:p>
          <a:p>
            <a:pPr algn="l">
              <a:lnSpc>
                <a:spcPts val="5166"/>
              </a:lnSpc>
            </a:pPr>
            <a:endParaRPr lang="en-US" sz="3690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79925" y="6918570"/>
            <a:ext cx="13107497" cy="3195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5965" lvl="1" indent="-397983" algn="l">
              <a:lnSpc>
                <a:spcPts val="5161"/>
              </a:lnSpc>
              <a:buFont typeface="Arial"/>
              <a:buChar char="•"/>
            </a:pPr>
            <a:r>
              <a:rPr lang="en-US" sz="368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Simple &amp; Expressive</a:t>
            </a:r>
          </a:p>
          <a:p>
            <a:pPr marL="795965" lvl="1" indent="-397983" algn="l">
              <a:lnSpc>
                <a:spcPts val="5161"/>
              </a:lnSpc>
              <a:buFont typeface="Arial"/>
              <a:buChar char="•"/>
            </a:pPr>
            <a:r>
              <a:rPr lang="en-US" sz="368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Cross-platform (Windows, macOS, Linux)</a:t>
            </a:r>
          </a:p>
          <a:p>
            <a:pPr marL="795965" lvl="1" indent="-397983" algn="l">
              <a:lnSpc>
                <a:spcPts val="5161"/>
              </a:lnSpc>
              <a:buFont typeface="Arial"/>
              <a:buChar char="•"/>
            </a:pPr>
            <a:r>
              <a:rPr lang="en-US" sz="368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Large standard library</a:t>
            </a:r>
          </a:p>
          <a:p>
            <a:pPr marL="795965" lvl="1" indent="-397983" algn="l">
              <a:lnSpc>
                <a:spcPts val="5161"/>
              </a:lnSpc>
              <a:buFont typeface="Arial"/>
              <a:buChar char="•"/>
            </a:pPr>
            <a:r>
              <a:rPr lang="en-US" sz="368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Supports OOP &amp; Functional Programming</a:t>
            </a:r>
          </a:p>
          <a:p>
            <a:pPr algn="l">
              <a:lnSpc>
                <a:spcPts val="4881"/>
              </a:lnSpc>
            </a:pPr>
            <a:endParaRPr lang="en-US" sz="3686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47748" y="2684554"/>
            <a:ext cx="474038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54150" y="6138024"/>
            <a:ext cx="332753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KEY FEATURES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79925" y="480125"/>
            <a:ext cx="8145669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BASICS OF PYTHON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9925" y="375808"/>
            <a:ext cx="8115300" cy="1677874"/>
            <a:chOff x="0" y="0"/>
            <a:chExt cx="3719638" cy="7690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19638" cy="769052"/>
            </a:xfrm>
            <a:custGeom>
              <a:avLst/>
              <a:gdLst/>
              <a:ahLst/>
              <a:cxnLst/>
              <a:rect l="l" t="t" r="r" b="b"/>
              <a:pathLst>
                <a:path w="3719638" h="769052">
                  <a:moveTo>
                    <a:pt x="3719638" y="0"/>
                  </a:moveTo>
                  <a:lnTo>
                    <a:pt x="0" y="0"/>
                  </a:lnTo>
                  <a:lnTo>
                    <a:pt x="0" y="581092"/>
                  </a:lnTo>
                  <a:lnTo>
                    <a:pt x="157480" y="581092"/>
                  </a:lnTo>
                  <a:lnTo>
                    <a:pt x="157480" y="769052"/>
                  </a:lnTo>
                  <a:lnTo>
                    <a:pt x="463550" y="581092"/>
                  </a:lnTo>
                  <a:lnTo>
                    <a:pt x="3719638" y="581092"/>
                  </a:lnTo>
                  <a:lnTo>
                    <a:pt x="3719638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3719638" cy="6642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73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79925" y="654393"/>
            <a:ext cx="8145669" cy="748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IS DEPLOYMENT ?</a:t>
            </a:r>
          </a:p>
        </p:txBody>
      </p:sp>
      <p:sp>
        <p:nvSpPr>
          <p:cNvPr id="6" name="Freeform 6"/>
          <p:cNvSpPr/>
          <p:nvPr/>
        </p:nvSpPr>
        <p:spPr>
          <a:xfrm>
            <a:off x="14662304" y="8099018"/>
            <a:ext cx="7305763" cy="6615036"/>
          </a:xfrm>
          <a:custGeom>
            <a:avLst/>
            <a:gdLst/>
            <a:ahLst/>
            <a:cxnLst/>
            <a:rect l="l" t="t" r="r" b="b"/>
            <a:pathLst>
              <a:path w="7305763" h="6615036">
                <a:moveTo>
                  <a:pt x="0" y="0"/>
                </a:moveTo>
                <a:lnTo>
                  <a:pt x="7305763" y="0"/>
                </a:lnTo>
                <a:lnTo>
                  <a:pt x="7305763" y="6615036"/>
                </a:lnTo>
                <a:lnTo>
                  <a:pt x="0" y="661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 flipH="1" flipV="1">
            <a:off x="14098240" y="-495020"/>
            <a:ext cx="8271857" cy="7489790"/>
          </a:xfrm>
          <a:custGeom>
            <a:avLst/>
            <a:gdLst/>
            <a:ahLst/>
            <a:cxnLst/>
            <a:rect l="l" t="t" r="r" b="b"/>
            <a:pathLst>
              <a:path w="8271857" h="7489790">
                <a:moveTo>
                  <a:pt x="8271857" y="7489790"/>
                </a:moveTo>
                <a:lnTo>
                  <a:pt x="0" y="7489790"/>
                </a:lnTo>
                <a:lnTo>
                  <a:pt x="0" y="0"/>
                </a:lnTo>
                <a:lnTo>
                  <a:pt x="8271857" y="0"/>
                </a:lnTo>
                <a:lnTo>
                  <a:pt x="8271857" y="74897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28700" y="2501357"/>
            <a:ext cx="2986523" cy="851368"/>
            <a:chOff x="0" y="0"/>
            <a:chExt cx="786574" cy="22422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86574" cy="224229"/>
            </a:xfrm>
            <a:custGeom>
              <a:avLst/>
              <a:gdLst/>
              <a:ahLst/>
              <a:cxnLst/>
              <a:rect l="l" t="t" r="r" b="b"/>
              <a:pathLst>
                <a:path w="786574" h="224229">
                  <a:moveTo>
                    <a:pt x="0" y="0"/>
                  </a:moveTo>
                  <a:lnTo>
                    <a:pt x="786574" y="0"/>
                  </a:lnTo>
                  <a:lnTo>
                    <a:pt x="786574" y="224229"/>
                  </a:lnTo>
                  <a:lnTo>
                    <a:pt x="0" y="224229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786574" cy="271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57704" y="2629543"/>
            <a:ext cx="4800895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DEFINITION 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3724200"/>
            <a:ext cx="9915897" cy="1925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66"/>
              </a:lnSpc>
            </a:pPr>
            <a:r>
              <a:rPr lang="en-US" sz="369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Deployment is the process of making a software application available to users on a server, cloud, or platform.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28700" y="6097449"/>
            <a:ext cx="5364777" cy="951662"/>
            <a:chOff x="0" y="0"/>
            <a:chExt cx="1412945" cy="25064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412945" cy="250644"/>
            </a:xfrm>
            <a:custGeom>
              <a:avLst/>
              <a:gdLst/>
              <a:ahLst/>
              <a:cxnLst/>
              <a:rect l="l" t="t" r="r" b="b"/>
              <a:pathLst>
                <a:path w="1412945" h="250644">
                  <a:moveTo>
                    <a:pt x="0" y="0"/>
                  </a:moveTo>
                  <a:lnTo>
                    <a:pt x="1412945" y="0"/>
                  </a:lnTo>
                  <a:lnTo>
                    <a:pt x="1412945" y="250644"/>
                  </a:lnTo>
                  <a:lnTo>
                    <a:pt x="0" y="250644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412945" cy="3077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169895" y="6275783"/>
            <a:ext cx="508238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WHY IS IT IMPORTANT?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79925" y="7420586"/>
            <a:ext cx="13107497" cy="2547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5965" lvl="1" indent="-397983" algn="l">
              <a:lnSpc>
                <a:spcPts val="5161"/>
              </a:lnSpc>
              <a:buFont typeface="Arial"/>
              <a:buChar char="•"/>
            </a:pPr>
            <a:r>
              <a:rPr lang="en-US" sz="368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Makes your app accessible from anywhere.</a:t>
            </a:r>
          </a:p>
          <a:p>
            <a:pPr marL="795965" lvl="1" indent="-397983" algn="l">
              <a:lnSpc>
                <a:spcPts val="5161"/>
              </a:lnSpc>
              <a:buFont typeface="Arial"/>
              <a:buChar char="•"/>
            </a:pPr>
            <a:r>
              <a:rPr lang="en-US" sz="368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Supports scalability and performance.</a:t>
            </a:r>
          </a:p>
          <a:p>
            <a:pPr marL="795965" lvl="1" indent="-397983" algn="l">
              <a:lnSpc>
                <a:spcPts val="5161"/>
              </a:lnSpc>
              <a:buFont typeface="Arial"/>
              <a:buChar char="•"/>
            </a:pPr>
            <a:r>
              <a:rPr lang="en-US" sz="368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Enables collaboration, testing, and production-ready systems.</a:t>
            </a:r>
          </a:p>
          <a:p>
            <a:pPr algn="l">
              <a:lnSpc>
                <a:spcPts val="4881"/>
              </a:lnSpc>
            </a:pPr>
            <a:endParaRPr lang="en-US" sz="3686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38731" y="375808"/>
            <a:ext cx="14923749" cy="1733716"/>
            <a:chOff x="0" y="0"/>
            <a:chExt cx="6030095" cy="7005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0095" cy="700526"/>
            </a:xfrm>
            <a:custGeom>
              <a:avLst/>
              <a:gdLst/>
              <a:ahLst/>
              <a:cxnLst/>
              <a:rect l="l" t="t" r="r" b="b"/>
              <a:pathLst>
                <a:path w="6030095" h="700526">
                  <a:moveTo>
                    <a:pt x="6030095" y="0"/>
                  </a:moveTo>
                  <a:lnTo>
                    <a:pt x="0" y="0"/>
                  </a:lnTo>
                  <a:lnTo>
                    <a:pt x="0" y="512566"/>
                  </a:lnTo>
                  <a:lnTo>
                    <a:pt x="157480" y="512566"/>
                  </a:lnTo>
                  <a:lnTo>
                    <a:pt x="157480" y="700526"/>
                  </a:lnTo>
                  <a:lnTo>
                    <a:pt x="463550" y="512566"/>
                  </a:lnTo>
                  <a:lnTo>
                    <a:pt x="6030095" y="512566"/>
                  </a:lnTo>
                  <a:lnTo>
                    <a:pt x="6030095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6030095" cy="595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73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-485363" y="714375"/>
            <a:ext cx="17171935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7"/>
              </a:lnSpc>
            </a:pPr>
            <a:r>
              <a:rPr lang="en-US" sz="41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PACKAGING PYTHON PROJECTS USING SETUPTOOLS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2529278"/>
            <a:ext cx="5144786" cy="851368"/>
            <a:chOff x="0" y="0"/>
            <a:chExt cx="1355005" cy="22422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55005" cy="224229"/>
            </a:xfrm>
            <a:custGeom>
              <a:avLst/>
              <a:gdLst/>
              <a:ahLst/>
              <a:cxnLst/>
              <a:rect l="l" t="t" r="r" b="b"/>
              <a:pathLst>
                <a:path w="1355005" h="224229">
                  <a:moveTo>
                    <a:pt x="0" y="0"/>
                  </a:moveTo>
                  <a:lnTo>
                    <a:pt x="1355005" y="0"/>
                  </a:lnTo>
                  <a:lnTo>
                    <a:pt x="1355005" y="224229"/>
                  </a:lnTo>
                  <a:lnTo>
                    <a:pt x="0" y="224229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355005" cy="271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5670369"/>
            <a:ext cx="4559836" cy="891150"/>
            <a:chOff x="0" y="0"/>
            <a:chExt cx="1200945" cy="23470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00945" cy="234706"/>
            </a:xfrm>
            <a:custGeom>
              <a:avLst/>
              <a:gdLst/>
              <a:ahLst/>
              <a:cxnLst/>
              <a:rect l="l" t="t" r="r" b="b"/>
              <a:pathLst>
                <a:path w="1200945" h="234706">
                  <a:moveTo>
                    <a:pt x="0" y="0"/>
                  </a:moveTo>
                  <a:lnTo>
                    <a:pt x="1200945" y="0"/>
                  </a:lnTo>
                  <a:lnTo>
                    <a:pt x="1200945" y="234706"/>
                  </a:lnTo>
                  <a:lnTo>
                    <a:pt x="0" y="234706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200945" cy="291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09383" y="2657464"/>
            <a:ext cx="4983421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IS PACKAGING 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3723546"/>
            <a:ext cx="14402060" cy="1337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1"/>
              </a:lnSpc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Preparing your Python code in a standard format so that it can be easily distributed or installed using pip.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85978" y="5818447"/>
            <a:ext cx="56875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KEY COMPONENTS: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50710" y="6904419"/>
            <a:ext cx="16786580" cy="3782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3318" lvl="1" indent="-391659" algn="l">
              <a:lnSpc>
                <a:spcPts val="5079"/>
              </a:lnSpc>
              <a:buFont typeface="Arial"/>
              <a:buChar char="•"/>
            </a:pPr>
            <a:r>
              <a:rPr lang="en-US" sz="3628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setup.py – A script that contains metadata and instructions on how to build/install the project.</a:t>
            </a:r>
          </a:p>
          <a:p>
            <a:pPr marL="783318" lvl="1" indent="-391659" algn="l">
              <a:lnSpc>
                <a:spcPts val="5079"/>
              </a:lnSpc>
              <a:buFont typeface="Arial"/>
              <a:buChar char="•"/>
            </a:pPr>
            <a:r>
              <a:rPr lang="en-US" sz="3628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setup.cfg</a:t>
            </a:r>
            <a:r>
              <a:rPr lang="en-US" sz="3628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– Optional configuration file for declarative setup.</a:t>
            </a:r>
          </a:p>
          <a:p>
            <a:pPr marL="783318" lvl="1" indent="-391659" algn="l">
              <a:lnSpc>
                <a:spcPts val="5079"/>
              </a:lnSpc>
              <a:buFont typeface="Arial"/>
              <a:buChar char="•"/>
            </a:pPr>
            <a:r>
              <a:rPr lang="en-US" sz="3628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MANIFEST.in – Specifies extra files to include in the package.</a:t>
            </a:r>
          </a:p>
          <a:p>
            <a:pPr marL="783318" lvl="1" indent="-391659" algn="l">
              <a:lnSpc>
                <a:spcPts val="5079"/>
              </a:lnSpc>
              <a:buFont typeface="Arial"/>
              <a:buChar char="•"/>
            </a:pPr>
            <a:r>
              <a:rPr lang="en-US" sz="3628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requirements.txt – Lists all the dependencies required for the project.</a:t>
            </a:r>
          </a:p>
          <a:p>
            <a:pPr algn="l">
              <a:lnSpc>
                <a:spcPts val="4803"/>
              </a:lnSpc>
            </a:pPr>
            <a:endParaRPr lang="en-US" sz="3628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4662304" y="8099018"/>
            <a:ext cx="7305763" cy="6615036"/>
          </a:xfrm>
          <a:custGeom>
            <a:avLst/>
            <a:gdLst/>
            <a:ahLst/>
            <a:cxnLst/>
            <a:rect l="l" t="t" r="r" b="b"/>
            <a:pathLst>
              <a:path w="7305763" h="6615036">
                <a:moveTo>
                  <a:pt x="0" y="0"/>
                </a:moveTo>
                <a:lnTo>
                  <a:pt x="7305763" y="0"/>
                </a:lnTo>
                <a:lnTo>
                  <a:pt x="7305763" y="6615036"/>
                </a:lnTo>
                <a:lnTo>
                  <a:pt x="0" y="661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10800000">
            <a:off x="16166140" y="-352556"/>
            <a:ext cx="7305763" cy="6615036"/>
          </a:xfrm>
          <a:custGeom>
            <a:avLst/>
            <a:gdLst/>
            <a:ahLst/>
            <a:cxnLst/>
            <a:rect l="l" t="t" r="r" b="b"/>
            <a:pathLst>
              <a:path w="7305763" h="6615036">
                <a:moveTo>
                  <a:pt x="0" y="0"/>
                </a:moveTo>
                <a:lnTo>
                  <a:pt x="7305762" y="0"/>
                </a:lnTo>
                <a:lnTo>
                  <a:pt x="7305762" y="6615036"/>
                </a:lnTo>
                <a:lnTo>
                  <a:pt x="0" y="661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7623" y="322644"/>
            <a:ext cx="9653225" cy="1734843"/>
            <a:chOff x="0" y="0"/>
            <a:chExt cx="3891186" cy="6993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91187" cy="699310"/>
            </a:xfrm>
            <a:custGeom>
              <a:avLst/>
              <a:gdLst/>
              <a:ahLst/>
              <a:cxnLst/>
              <a:rect l="l" t="t" r="r" b="b"/>
              <a:pathLst>
                <a:path w="3891187" h="699310">
                  <a:moveTo>
                    <a:pt x="3891187" y="0"/>
                  </a:moveTo>
                  <a:lnTo>
                    <a:pt x="0" y="0"/>
                  </a:lnTo>
                  <a:lnTo>
                    <a:pt x="0" y="511350"/>
                  </a:lnTo>
                  <a:lnTo>
                    <a:pt x="157480" y="511350"/>
                  </a:lnTo>
                  <a:lnTo>
                    <a:pt x="157480" y="699310"/>
                  </a:lnTo>
                  <a:lnTo>
                    <a:pt x="463550" y="511350"/>
                  </a:lnTo>
                  <a:lnTo>
                    <a:pt x="3891187" y="511350"/>
                  </a:lnTo>
                  <a:lnTo>
                    <a:pt x="3891187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3891186" cy="5945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73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27623" y="565172"/>
            <a:ext cx="9653225" cy="822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0"/>
              </a:lnSpc>
              <a:spcBef>
                <a:spcPct val="0"/>
              </a:spcBef>
            </a:pPr>
            <a:r>
              <a:rPr lang="en-US" sz="4736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Virtual Environments (venv, virtualenv)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2080540"/>
            <a:ext cx="7484585" cy="851368"/>
            <a:chOff x="0" y="0"/>
            <a:chExt cx="1971249" cy="22422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71249" cy="224229"/>
            </a:xfrm>
            <a:custGeom>
              <a:avLst/>
              <a:gdLst/>
              <a:ahLst/>
              <a:cxnLst/>
              <a:rect l="l" t="t" r="r" b="b"/>
              <a:pathLst>
                <a:path w="1971249" h="224229">
                  <a:moveTo>
                    <a:pt x="0" y="0"/>
                  </a:moveTo>
                  <a:lnTo>
                    <a:pt x="1971249" y="0"/>
                  </a:lnTo>
                  <a:lnTo>
                    <a:pt x="1971249" y="224229"/>
                  </a:lnTo>
                  <a:lnTo>
                    <a:pt x="0" y="224229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971249" cy="271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27623" y="2208727"/>
            <a:ext cx="8836021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IS VIRTUAL ENVIRONMENT?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157216"/>
            <a:ext cx="14402060" cy="13372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1"/>
              </a:lnSpc>
            </a:pPr>
            <a:r>
              <a:rPr lang="en-US" sz="3836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 self-contained directory that contains a Python interpreter and libraries for a particular project.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28700" y="4799239"/>
            <a:ext cx="2885670" cy="891150"/>
            <a:chOff x="0" y="0"/>
            <a:chExt cx="760012" cy="2347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60012" cy="234706"/>
            </a:xfrm>
            <a:custGeom>
              <a:avLst/>
              <a:gdLst/>
              <a:ahLst/>
              <a:cxnLst/>
              <a:rect l="l" t="t" r="r" b="b"/>
              <a:pathLst>
                <a:path w="760012" h="234706">
                  <a:moveTo>
                    <a:pt x="0" y="0"/>
                  </a:moveTo>
                  <a:lnTo>
                    <a:pt x="760012" y="0"/>
                  </a:lnTo>
                  <a:lnTo>
                    <a:pt x="760012" y="234706"/>
                  </a:lnTo>
                  <a:lnTo>
                    <a:pt x="0" y="234706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760012" cy="291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817851" y="4947317"/>
            <a:ext cx="330736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WHY USE IT?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7623" y="5918990"/>
            <a:ext cx="12088917" cy="1894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3565" lvl="1" indent="-396782" algn="l">
              <a:lnSpc>
                <a:spcPts val="5145"/>
              </a:lnSpc>
              <a:buFont typeface="Arial"/>
              <a:buChar char="•"/>
            </a:pPr>
            <a:r>
              <a:rPr lang="en-US" sz="3675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Prevents dependency conflicts between projects.</a:t>
            </a:r>
          </a:p>
          <a:p>
            <a:pPr marL="793565" lvl="1" indent="-396782" algn="l">
              <a:lnSpc>
                <a:spcPts val="5145"/>
              </a:lnSpc>
              <a:buFont typeface="Arial"/>
              <a:buChar char="•"/>
            </a:pPr>
            <a:r>
              <a:rPr lang="en-US" sz="3675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Ensures consistency between development and production.</a:t>
            </a:r>
          </a:p>
          <a:p>
            <a:pPr algn="l">
              <a:lnSpc>
                <a:spcPts val="4866"/>
              </a:lnSpc>
            </a:pPr>
            <a:endParaRPr lang="en-US" sz="3675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1047749" y="7367538"/>
            <a:ext cx="1677984" cy="685923"/>
            <a:chOff x="0" y="0"/>
            <a:chExt cx="441938" cy="18065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41938" cy="180655"/>
            </a:xfrm>
            <a:custGeom>
              <a:avLst/>
              <a:gdLst/>
              <a:ahLst/>
              <a:cxnLst/>
              <a:rect l="l" t="t" r="r" b="b"/>
              <a:pathLst>
                <a:path w="441938" h="180655">
                  <a:moveTo>
                    <a:pt x="0" y="0"/>
                  </a:moveTo>
                  <a:lnTo>
                    <a:pt x="441938" y="0"/>
                  </a:lnTo>
                  <a:lnTo>
                    <a:pt x="441938" y="180655"/>
                  </a:lnTo>
                  <a:lnTo>
                    <a:pt x="0" y="180655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57150"/>
              <a:ext cx="441938" cy="2378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464864" y="7413002"/>
            <a:ext cx="2843754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TOOLS: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27623" y="8282061"/>
            <a:ext cx="12088917" cy="1894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3565" lvl="1" indent="-396782" algn="l">
              <a:lnSpc>
                <a:spcPts val="5145"/>
              </a:lnSpc>
              <a:buFont typeface="Arial"/>
              <a:buChar char="•"/>
            </a:pPr>
            <a:r>
              <a:rPr lang="en-US" sz="3675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venv – Built-in for Python 3.</a:t>
            </a:r>
          </a:p>
          <a:p>
            <a:pPr marL="793565" lvl="1" indent="-396782" algn="l">
              <a:lnSpc>
                <a:spcPts val="5145"/>
              </a:lnSpc>
              <a:buFont typeface="Arial"/>
              <a:buChar char="•"/>
            </a:pPr>
            <a:r>
              <a:rPr lang="en-US" sz="3675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virtualenv – External tool, supports older versions.</a:t>
            </a:r>
          </a:p>
          <a:p>
            <a:pPr algn="l">
              <a:lnSpc>
                <a:spcPts val="4866"/>
              </a:lnSpc>
            </a:pPr>
            <a:endParaRPr lang="en-US" sz="3675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14635119" y="6687070"/>
            <a:ext cx="7305763" cy="6615036"/>
          </a:xfrm>
          <a:custGeom>
            <a:avLst/>
            <a:gdLst/>
            <a:ahLst/>
            <a:cxnLst/>
            <a:rect l="l" t="t" r="r" b="b"/>
            <a:pathLst>
              <a:path w="7305763" h="6615036">
                <a:moveTo>
                  <a:pt x="0" y="0"/>
                </a:moveTo>
                <a:lnTo>
                  <a:pt x="7305762" y="0"/>
                </a:lnTo>
                <a:lnTo>
                  <a:pt x="7305762" y="6615036"/>
                </a:lnTo>
                <a:lnTo>
                  <a:pt x="0" y="661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 rot="-10800000">
            <a:off x="16107578" y="-224304"/>
            <a:ext cx="5211464" cy="4718744"/>
          </a:xfrm>
          <a:custGeom>
            <a:avLst/>
            <a:gdLst/>
            <a:ahLst/>
            <a:cxnLst/>
            <a:rect l="l" t="t" r="r" b="b"/>
            <a:pathLst>
              <a:path w="5211464" h="4718744">
                <a:moveTo>
                  <a:pt x="0" y="0"/>
                </a:moveTo>
                <a:lnTo>
                  <a:pt x="5211464" y="0"/>
                </a:lnTo>
                <a:lnTo>
                  <a:pt x="5211464" y="4718743"/>
                </a:lnTo>
                <a:lnTo>
                  <a:pt x="0" y="47187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58761" y="40897"/>
            <a:ext cx="8064638" cy="1734843"/>
            <a:chOff x="0" y="0"/>
            <a:chExt cx="3250832" cy="6993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50832" cy="699310"/>
            </a:xfrm>
            <a:custGeom>
              <a:avLst/>
              <a:gdLst/>
              <a:ahLst/>
              <a:cxnLst/>
              <a:rect l="l" t="t" r="r" b="b"/>
              <a:pathLst>
                <a:path w="3250832" h="699310">
                  <a:moveTo>
                    <a:pt x="3250832" y="0"/>
                  </a:moveTo>
                  <a:lnTo>
                    <a:pt x="0" y="0"/>
                  </a:lnTo>
                  <a:lnTo>
                    <a:pt x="0" y="511350"/>
                  </a:lnTo>
                  <a:lnTo>
                    <a:pt x="157480" y="511350"/>
                  </a:lnTo>
                  <a:lnTo>
                    <a:pt x="157480" y="699310"/>
                  </a:lnTo>
                  <a:lnTo>
                    <a:pt x="463550" y="511350"/>
                  </a:lnTo>
                  <a:lnTo>
                    <a:pt x="3250832" y="511350"/>
                  </a:lnTo>
                  <a:lnTo>
                    <a:pt x="3250832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3250832" cy="5945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73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84092" y="2080540"/>
            <a:ext cx="5084274" cy="851368"/>
            <a:chOff x="0" y="0"/>
            <a:chExt cx="1339068" cy="22422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39068" cy="224229"/>
            </a:xfrm>
            <a:custGeom>
              <a:avLst/>
              <a:gdLst/>
              <a:ahLst/>
              <a:cxnLst/>
              <a:rect l="l" t="t" r="r" b="b"/>
              <a:pathLst>
                <a:path w="1339068" h="224229">
                  <a:moveTo>
                    <a:pt x="0" y="0"/>
                  </a:moveTo>
                  <a:lnTo>
                    <a:pt x="1339068" y="0"/>
                  </a:lnTo>
                  <a:lnTo>
                    <a:pt x="1339068" y="224229"/>
                  </a:lnTo>
                  <a:lnTo>
                    <a:pt x="0" y="224229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339068" cy="2718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785975" y="206419"/>
            <a:ext cx="9010211" cy="822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30"/>
              </a:lnSpc>
              <a:spcBef>
                <a:spcPct val="0"/>
              </a:spcBef>
            </a:pPr>
            <a:r>
              <a:rPr lang="en-US" sz="4736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Deployment Platforms 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2671" y="2207081"/>
            <a:ext cx="5207115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POPULAR PLATFORMS: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169164" y="3341484"/>
            <a:ext cx="8721329" cy="3360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8285" lvl="1" indent="-414143" algn="l">
              <a:lnSpc>
                <a:spcPts val="5371"/>
              </a:lnSpc>
              <a:buAutoNum type="arabicPeriod"/>
            </a:pPr>
            <a:r>
              <a:rPr lang="en-US" sz="3836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Heroku</a:t>
            </a:r>
          </a:p>
          <a:p>
            <a:pPr marL="828285" lvl="1" indent="-414143" algn="l">
              <a:lnSpc>
                <a:spcPts val="5371"/>
              </a:lnSpc>
              <a:buFont typeface="Arial"/>
              <a:buChar char="•"/>
            </a:pPr>
            <a:r>
              <a:rPr lang="en-US" sz="3836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Simple, beginner-friendly.</a:t>
            </a:r>
          </a:p>
          <a:p>
            <a:pPr marL="828285" lvl="1" indent="-414143" algn="l">
              <a:lnSpc>
                <a:spcPts val="5371"/>
              </a:lnSpc>
              <a:buFont typeface="Arial"/>
              <a:buChar char="•"/>
            </a:pPr>
            <a:r>
              <a:rPr lang="en-US" sz="3836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Deploy with Git and a Procfile.</a:t>
            </a:r>
          </a:p>
          <a:p>
            <a:pPr marL="828285" lvl="1" indent="-414143" algn="l">
              <a:lnSpc>
                <a:spcPts val="5371"/>
              </a:lnSpc>
              <a:buFont typeface="Arial"/>
              <a:buChar char="•"/>
            </a:pPr>
            <a:r>
              <a:rPr lang="en-US" sz="3836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Free-tier available for small projects.</a:t>
            </a:r>
          </a:p>
          <a:p>
            <a:pPr algn="l">
              <a:lnSpc>
                <a:spcPts val="5371"/>
              </a:lnSpc>
            </a:pPr>
            <a:endParaRPr lang="en-US" sz="3836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-169164" y="6441146"/>
            <a:ext cx="9313164" cy="3360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1"/>
              </a:lnSpc>
            </a:pPr>
            <a:r>
              <a:rPr lang="en-US" sz="3836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  2. AWS (Amazon Web Services)</a:t>
            </a:r>
          </a:p>
          <a:p>
            <a:pPr marL="828285" lvl="1" indent="-414143" algn="l">
              <a:lnSpc>
                <a:spcPts val="5371"/>
              </a:lnSpc>
              <a:buFont typeface="Arial"/>
              <a:buChar char="•"/>
            </a:pPr>
            <a:r>
              <a:rPr lang="en-US" sz="3836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Offers EC2 (servers), Lambda (serverless), and Elastic Beanstalk (PaaS).</a:t>
            </a:r>
          </a:p>
          <a:p>
            <a:pPr marL="828285" lvl="1" indent="-414143" algn="l">
              <a:lnSpc>
                <a:spcPts val="5371"/>
              </a:lnSpc>
              <a:buFont typeface="Arial"/>
              <a:buChar char="•"/>
            </a:pPr>
            <a:r>
              <a:rPr lang="en-US" sz="3836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More control and scalability.</a:t>
            </a:r>
          </a:p>
          <a:p>
            <a:pPr algn="l">
              <a:lnSpc>
                <a:spcPts val="5371"/>
              </a:lnSpc>
            </a:pPr>
            <a:endParaRPr lang="en-US" sz="3836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982635" y="3630898"/>
            <a:ext cx="8948984" cy="6065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1"/>
              </a:lnSpc>
            </a:pPr>
            <a:r>
              <a:rPr lang="en-US" sz="3836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   3. Docker</a:t>
            </a:r>
          </a:p>
          <a:p>
            <a:pPr marL="828285" lvl="1" indent="-414143" algn="l">
              <a:lnSpc>
                <a:spcPts val="5371"/>
              </a:lnSpc>
              <a:buFont typeface="Arial"/>
              <a:buChar char="•"/>
            </a:pPr>
            <a:r>
              <a:rPr lang="en-US" sz="3836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Package your app and environment into a container.</a:t>
            </a:r>
          </a:p>
          <a:p>
            <a:pPr marL="828285" lvl="1" indent="-414143" algn="l">
              <a:lnSpc>
                <a:spcPts val="5371"/>
              </a:lnSpc>
              <a:buFont typeface="Arial"/>
              <a:buChar char="•"/>
            </a:pPr>
            <a:r>
              <a:rPr lang="en-US" sz="3836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Ensures the app runs the same anywhere (dev, test, prod).</a:t>
            </a:r>
          </a:p>
          <a:p>
            <a:pPr marL="828285" lvl="1" indent="-414143" algn="l">
              <a:lnSpc>
                <a:spcPts val="5371"/>
              </a:lnSpc>
              <a:buFont typeface="Arial"/>
              <a:buChar char="•"/>
            </a:pPr>
            <a:r>
              <a:rPr lang="en-US" sz="3836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Can be deployed to any cloud (AWS, Azure, GCP).</a:t>
            </a:r>
          </a:p>
          <a:p>
            <a:pPr algn="l">
              <a:lnSpc>
                <a:spcPts val="5371"/>
              </a:lnSpc>
            </a:pPr>
            <a:endParaRPr lang="en-US" sz="3836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algn="l">
              <a:lnSpc>
                <a:spcPts val="5371"/>
              </a:lnSpc>
            </a:pPr>
            <a:endParaRPr lang="en-US" sz="3836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13" name="Freeform 13"/>
          <p:cNvSpPr/>
          <p:nvPr/>
        </p:nvSpPr>
        <p:spPr>
          <a:xfrm rot="-10800000" flipH="1" flipV="1">
            <a:off x="16351619" y="7952415"/>
            <a:ext cx="7169590" cy="6491738"/>
          </a:xfrm>
          <a:custGeom>
            <a:avLst/>
            <a:gdLst/>
            <a:ahLst/>
            <a:cxnLst/>
            <a:rect l="l" t="t" r="r" b="b"/>
            <a:pathLst>
              <a:path w="7169590" h="6491738">
                <a:moveTo>
                  <a:pt x="7169590" y="6491737"/>
                </a:moveTo>
                <a:lnTo>
                  <a:pt x="0" y="6491737"/>
                </a:lnTo>
                <a:lnTo>
                  <a:pt x="0" y="0"/>
                </a:lnTo>
                <a:lnTo>
                  <a:pt x="7169590" y="0"/>
                </a:lnTo>
                <a:lnTo>
                  <a:pt x="7169590" y="649173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flipH="1" flipV="1">
            <a:off x="-5178283" y="-4411198"/>
            <a:ext cx="7169590" cy="6491738"/>
          </a:xfrm>
          <a:custGeom>
            <a:avLst/>
            <a:gdLst/>
            <a:ahLst/>
            <a:cxnLst/>
            <a:rect l="l" t="t" r="r" b="b"/>
            <a:pathLst>
              <a:path w="7169590" h="6491738">
                <a:moveTo>
                  <a:pt x="7169589" y="6491738"/>
                </a:moveTo>
                <a:lnTo>
                  <a:pt x="0" y="6491738"/>
                </a:lnTo>
                <a:lnTo>
                  <a:pt x="0" y="0"/>
                </a:lnTo>
                <a:lnTo>
                  <a:pt x="7169589" y="0"/>
                </a:lnTo>
                <a:lnTo>
                  <a:pt x="7169589" y="649173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5363256" y="-751215"/>
            <a:ext cx="7169590" cy="6491738"/>
          </a:xfrm>
          <a:custGeom>
            <a:avLst/>
            <a:gdLst/>
            <a:ahLst/>
            <a:cxnLst/>
            <a:rect l="l" t="t" r="r" b="b"/>
            <a:pathLst>
              <a:path w="7169590" h="6491738">
                <a:moveTo>
                  <a:pt x="7169590" y="6491738"/>
                </a:moveTo>
                <a:lnTo>
                  <a:pt x="0" y="6491738"/>
                </a:lnTo>
                <a:lnTo>
                  <a:pt x="0" y="0"/>
                </a:lnTo>
                <a:lnTo>
                  <a:pt x="7169590" y="0"/>
                </a:lnTo>
                <a:lnTo>
                  <a:pt x="7169590" y="649173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97935" y="280086"/>
            <a:ext cx="7064453" cy="1686211"/>
            <a:chOff x="0" y="0"/>
            <a:chExt cx="3986257" cy="9514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86257" cy="951478"/>
            </a:xfrm>
            <a:custGeom>
              <a:avLst/>
              <a:gdLst/>
              <a:ahLst/>
              <a:cxnLst/>
              <a:rect l="l" t="t" r="r" b="b"/>
              <a:pathLst>
                <a:path w="3986257" h="951478">
                  <a:moveTo>
                    <a:pt x="3986257" y="0"/>
                  </a:moveTo>
                  <a:lnTo>
                    <a:pt x="0" y="0"/>
                  </a:lnTo>
                  <a:lnTo>
                    <a:pt x="0" y="763518"/>
                  </a:lnTo>
                  <a:lnTo>
                    <a:pt x="157480" y="763518"/>
                  </a:lnTo>
                  <a:lnTo>
                    <a:pt x="157480" y="951478"/>
                  </a:lnTo>
                  <a:lnTo>
                    <a:pt x="463550" y="763518"/>
                  </a:lnTo>
                  <a:lnTo>
                    <a:pt x="3986257" y="763518"/>
                  </a:lnTo>
                  <a:lnTo>
                    <a:pt x="3986257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986257" cy="8086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58066" y="2334492"/>
            <a:ext cx="2159525" cy="731547"/>
            <a:chOff x="0" y="0"/>
            <a:chExt cx="568764" cy="19267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68764" cy="192671"/>
            </a:xfrm>
            <a:custGeom>
              <a:avLst/>
              <a:gdLst/>
              <a:ahLst/>
              <a:cxnLst/>
              <a:rect l="l" t="t" r="r" b="b"/>
              <a:pathLst>
                <a:path w="568764" h="192671">
                  <a:moveTo>
                    <a:pt x="0" y="0"/>
                  </a:moveTo>
                  <a:lnTo>
                    <a:pt x="568764" y="0"/>
                  </a:lnTo>
                  <a:lnTo>
                    <a:pt x="568764" y="192671"/>
                  </a:lnTo>
                  <a:lnTo>
                    <a:pt x="0" y="192671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68764" cy="2402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7640060"/>
            <a:ext cx="7083352" cy="2466909"/>
            <a:chOff x="0" y="0"/>
            <a:chExt cx="233383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33830" cy="812800"/>
            </a:xfrm>
            <a:custGeom>
              <a:avLst/>
              <a:gdLst/>
              <a:ahLst/>
              <a:cxnLst/>
              <a:rect l="l" t="t" r="r" b="b"/>
              <a:pathLst>
                <a:path w="2333830" h="812800">
                  <a:moveTo>
                    <a:pt x="0" y="0"/>
                  </a:moveTo>
                  <a:lnTo>
                    <a:pt x="2333830" y="0"/>
                  </a:lnTo>
                  <a:lnTo>
                    <a:pt x="233383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5428" r="-5428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746310" y="3361314"/>
            <a:ext cx="12497690" cy="2574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2358" lvl="1" indent="-396179" algn="l">
              <a:lnSpc>
                <a:spcPts val="5138"/>
              </a:lnSpc>
              <a:buFont typeface="Arial"/>
              <a:buChar char="•"/>
            </a:pPr>
            <a:r>
              <a:rPr lang="en-US" sz="367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Install Heroku CLI.</a:t>
            </a:r>
          </a:p>
          <a:p>
            <a:pPr marL="792358" lvl="1" indent="-396179" algn="l">
              <a:lnSpc>
                <a:spcPts val="5138"/>
              </a:lnSpc>
              <a:buFont typeface="Arial"/>
              <a:buChar char="•"/>
            </a:pPr>
            <a:r>
              <a:rPr lang="en-US" sz="367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Create requirements.txt, </a:t>
            </a:r>
            <a:r>
              <a:rPr lang="en-US" sz="3670" dirty="0" err="1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Procfile</a:t>
            </a:r>
            <a:r>
              <a:rPr lang="en-US" sz="367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, and runtime.txt.</a:t>
            </a:r>
          </a:p>
          <a:p>
            <a:pPr marL="792358" lvl="1" indent="-396179" algn="l">
              <a:lnSpc>
                <a:spcPts val="5138"/>
              </a:lnSpc>
              <a:buFont typeface="Arial"/>
              <a:buChar char="•"/>
            </a:pPr>
            <a:r>
              <a:rPr lang="en-US" sz="367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Initialize a Git repo and push to Heroku.</a:t>
            </a:r>
          </a:p>
          <a:p>
            <a:pPr marL="792358" lvl="1" indent="-396179" algn="l">
              <a:lnSpc>
                <a:spcPts val="5138"/>
              </a:lnSpc>
              <a:buFont typeface="Arial"/>
              <a:buChar char="•"/>
            </a:pPr>
            <a:r>
              <a:rPr lang="en-US" sz="367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Access your app at https://your-app-name.herokuapp.com.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916871" y="371101"/>
            <a:ext cx="10094064" cy="1315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7"/>
              </a:lnSpc>
            </a:pPr>
            <a:r>
              <a:rPr lang="en-US" sz="433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HEROKU DEPLOYMENT WORKFLOW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65972" y="2427979"/>
            <a:ext cx="3543712" cy="63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375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STEPS: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58066" y="6138256"/>
            <a:ext cx="2623451" cy="731547"/>
            <a:chOff x="0" y="0"/>
            <a:chExt cx="690950" cy="19267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90950" cy="192671"/>
            </a:xfrm>
            <a:custGeom>
              <a:avLst/>
              <a:gdLst/>
              <a:ahLst/>
              <a:cxnLst/>
              <a:rect l="l" t="t" r="r" b="b"/>
              <a:pathLst>
                <a:path w="690950" h="192671">
                  <a:moveTo>
                    <a:pt x="0" y="0"/>
                  </a:moveTo>
                  <a:lnTo>
                    <a:pt x="690950" y="0"/>
                  </a:lnTo>
                  <a:lnTo>
                    <a:pt x="690950" y="192671"/>
                  </a:lnTo>
                  <a:lnTo>
                    <a:pt x="0" y="192671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690950" cy="2402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597935" y="6231744"/>
            <a:ext cx="3543712" cy="63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375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EXAMPLE: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11420" y="6984104"/>
            <a:ext cx="2652817" cy="655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Procfile :</a:t>
            </a:r>
          </a:p>
        </p:txBody>
      </p:sp>
      <p:sp>
        <p:nvSpPr>
          <p:cNvPr id="19" name="Freeform 19"/>
          <p:cNvSpPr/>
          <p:nvPr/>
        </p:nvSpPr>
        <p:spPr>
          <a:xfrm rot="-10800000" flipH="1" flipV="1">
            <a:off x="15363256" y="6298419"/>
            <a:ext cx="7169590" cy="6491738"/>
          </a:xfrm>
          <a:custGeom>
            <a:avLst/>
            <a:gdLst/>
            <a:ahLst/>
            <a:cxnLst/>
            <a:rect l="l" t="t" r="r" b="b"/>
            <a:pathLst>
              <a:path w="7169590" h="6491738">
                <a:moveTo>
                  <a:pt x="7169590" y="6491737"/>
                </a:moveTo>
                <a:lnTo>
                  <a:pt x="0" y="6491737"/>
                </a:lnTo>
                <a:lnTo>
                  <a:pt x="0" y="0"/>
                </a:lnTo>
                <a:lnTo>
                  <a:pt x="7169590" y="0"/>
                </a:lnTo>
                <a:lnTo>
                  <a:pt x="7169590" y="649173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2129" y="861266"/>
            <a:ext cx="9026224" cy="1738160"/>
            <a:chOff x="0" y="0"/>
            <a:chExt cx="3631499" cy="6993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31499" cy="699310"/>
            </a:xfrm>
            <a:custGeom>
              <a:avLst/>
              <a:gdLst/>
              <a:ahLst/>
              <a:cxnLst/>
              <a:rect l="l" t="t" r="r" b="b"/>
              <a:pathLst>
                <a:path w="3631499" h="699310">
                  <a:moveTo>
                    <a:pt x="3631499" y="0"/>
                  </a:moveTo>
                  <a:lnTo>
                    <a:pt x="0" y="0"/>
                  </a:lnTo>
                  <a:lnTo>
                    <a:pt x="0" y="511350"/>
                  </a:lnTo>
                  <a:lnTo>
                    <a:pt x="157480" y="511350"/>
                  </a:lnTo>
                  <a:lnTo>
                    <a:pt x="157480" y="699310"/>
                  </a:lnTo>
                  <a:lnTo>
                    <a:pt x="463550" y="511350"/>
                  </a:lnTo>
                  <a:lnTo>
                    <a:pt x="3631499" y="511350"/>
                  </a:lnTo>
                  <a:lnTo>
                    <a:pt x="3631499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3631499" cy="5945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73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8210" y="1072747"/>
            <a:ext cx="10094064" cy="657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7"/>
              </a:lnSpc>
            </a:pPr>
            <a:r>
              <a:rPr lang="en-US" sz="433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DOCKER BASICS FOR PYTHON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81919" y="3015420"/>
            <a:ext cx="5366664" cy="731547"/>
            <a:chOff x="0" y="0"/>
            <a:chExt cx="1413442" cy="19267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13442" cy="192671"/>
            </a:xfrm>
            <a:custGeom>
              <a:avLst/>
              <a:gdLst/>
              <a:ahLst/>
              <a:cxnLst/>
              <a:rect l="l" t="t" r="r" b="b"/>
              <a:pathLst>
                <a:path w="1413442" h="192671">
                  <a:moveTo>
                    <a:pt x="0" y="0"/>
                  </a:moveTo>
                  <a:lnTo>
                    <a:pt x="1413442" y="0"/>
                  </a:lnTo>
                  <a:lnTo>
                    <a:pt x="1413442" y="192671"/>
                  </a:lnTo>
                  <a:lnTo>
                    <a:pt x="0" y="192671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413442" cy="2402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62129" y="3108907"/>
            <a:ext cx="6206242" cy="63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375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IS DOCKER?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81919" y="6383592"/>
            <a:ext cx="5366664" cy="731547"/>
            <a:chOff x="0" y="0"/>
            <a:chExt cx="1413442" cy="19267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13442" cy="192671"/>
            </a:xfrm>
            <a:custGeom>
              <a:avLst/>
              <a:gdLst/>
              <a:ahLst/>
              <a:cxnLst/>
              <a:rect l="l" t="t" r="r" b="b"/>
              <a:pathLst>
                <a:path w="1413442" h="192671">
                  <a:moveTo>
                    <a:pt x="0" y="0"/>
                  </a:moveTo>
                  <a:lnTo>
                    <a:pt x="1413442" y="0"/>
                  </a:lnTo>
                  <a:lnTo>
                    <a:pt x="1413442" y="192671"/>
                  </a:lnTo>
                  <a:lnTo>
                    <a:pt x="0" y="192671"/>
                  </a:lnTo>
                  <a:close/>
                </a:path>
              </a:pathLst>
            </a:custGeom>
            <a:solidFill>
              <a:srgbClr val="9BDAE9">
                <a:alpha val="49804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1413442" cy="2402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14311" y="6477080"/>
            <a:ext cx="6206242" cy="638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6"/>
              </a:lnSpc>
            </a:pPr>
            <a:r>
              <a:rPr lang="en-US" sz="375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WHY USE DOCKER?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14311" y="7539060"/>
            <a:ext cx="14402060" cy="2016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8285" lvl="1" indent="-414143" algn="l">
              <a:lnSpc>
                <a:spcPts val="5371"/>
              </a:lnSpc>
              <a:buFont typeface="Arial"/>
              <a:buChar char="•"/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Portability: Runs the same across environments.</a:t>
            </a:r>
          </a:p>
          <a:p>
            <a:pPr marL="828285" lvl="1" indent="-414143" algn="l">
              <a:lnSpc>
                <a:spcPts val="5371"/>
              </a:lnSpc>
              <a:buFont typeface="Arial"/>
              <a:buChar char="•"/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Consistency: Avoids "it works on my machine" issues.</a:t>
            </a:r>
          </a:p>
          <a:p>
            <a:pPr algn="l">
              <a:lnSpc>
                <a:spcPts val="5371"/>
              </a:lnSpc>
            </a:pPr>
            <a:endParaRPr lang="en-US" sz="3836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14311" y="4161742"/>
            <a:ext cx="14402060" cy="2016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8285" lvl="1" indent="-414143" algn="l">
              <a:lnSpc>
                <a:spcPts val="5371"/>
              </a:lnSpc>
              <a:buFont typeface="Arial"/>
              <a:buChar char="•"/>
            </a:pPr>
            <a:r>
              <a:rPr lang="en-US" sz="3836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Docker allows you to containerize your application along with all its dependencies.</a:t>
            </a:r>
          </a:p>
          <a:p>
            <a:pPr algn="l">
              <a:lnSpc>
                <a:spcPts val="5371"/>
              </a:lnSpc>
            </a:pPr>
            <a:endParaRPr lang="en-US" sz="3836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4607933" y="6954867"/>
            <a:ext cx="7360133" cy="6664266"/>
          </a:xfrm>
          <a:custGeom>
            <a:avLst/>
            <a:gdLst/>
            <a:ahLst/>
            <a:cxnLst/>
            <a:rect l="l" t="t" r="r" b="b"/>
            <a:pathLst>
              <a:path w="7360133" h="6664266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flipH="1" flipV="1">
            <a:off x="15462278" y="-743036"/>
            <a:ext cx="6903388" cy="6250704"/>
          </a:xfrm>
          <a:custGeom>
            <a:avLst/>
            <a:gdLst/>
            <a:ahLst/>
            <a:cxnLst/>
            <a:rect l="l" t="t" r="r" b="b"/>
            <a:pathLst>
              <a:path w="6903388" h="6250704">
                <a:moveTo>
                  <a:pt x="6903388" y="6250704"/>
                </a:moveTo>
                <a:lnTo>
                  <a:pt x="0" y="6250704"/>
                </a:lnTo>
                <a:lnTo>
                  <a:pt x="0" y="0"/>
                </a:lnTo>
                <a:lnTo>
                  <a:pt x="6903388" y="0"/>
                </a:lnTo>
                <a:lnTo>
                  <a:pt x="6903388" y="625070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1045</Words>
  <Application>Microsoft Office PowerPoint</Application>
  <PresentationFormat>Custom</PresentationFormat>
  <Paragraphs>139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DG Jory</vt:lpstr>
      <vt:lpstr>Calibri</vt:lpstr>
      <vt:lpstr>DM Serif Display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Minimalist Project Presentation</dc:title>
  <cp:lastModifiedBy>Tandra Babu</cp:lastModifiedBy>
  <cp:revision>2</cp:revision>
  <dcterms:created xsi:type="dcterms:W3CDTF">2006-08-16T00:00:00Z</dcterms:created>
  <dcterms:modified xsi:type="dcterms:W3CDTF">2025-07-17T06:50:31Z</dcterms:modified>
  <dc:identifier>DAGrYLHyHWI</dc:identifier>
</cp:coreProperties>
</file>