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2" r:id="rId4"/>
    <p:sldId id="263" r:id="rId5"/>
    <p:sldId id="264" r:id="rId6"/>
    <p:sldId id="272" r:id="rId7"/>
    <p:sldId id="265" r:id="rId8"/>
    <p:sldId id="267" r:id="rId9"/>
    <p:sldId id="269"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0820"/>
    <a:srgbClr val="FF00FF"/>
    <a:srgbClr val="13BA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36" autoAdjust="0"/>
    <p:restoredTop sz="94660"/>
  </p:normalViewPr>
  <p:slideViewPr>
    <p:cSldViewPr snapToGrid="0">
      <p:cViewPr varScale="1">
        <p:scale>
          <a:sx n="120" d="100"/>
          <a:sy n="120" d="100"/>
        </p:scale>
        <p:origin x="31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042926B-E798-4303-8CE8-3A3B31AC6F6D}" type="datetimeFigureOut">
              <a:rPr lang="en-US" smtClean="0"/>
              <a:pPr/>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541E3-82CB-476F-B773-2DC58BE48DC5}" type="slidenum">
              <a:rPr lang="en-US" smtClean="0"/>
              <a:pPr/>
              <a:t>‹#›</a:t>
            </a:fld>
            <a:endParaRPr lang="en-US"/>
          </a:p>
        </p:txBody>
      </p:sp>
    </p:spTree>
    <p:extLst>
      <p:ext uri="{BB962C8B-B14F-4D97-AF65-F5344CB8AC3E}">
        <p14:creationId xmlns:p14="http://schemas.microsoft.com/office/powerpoint/2010/main" val="1752463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42926B-E798-4303-8CE8-3A3B31AC6F6D}" type="datetimeFigureOut">
              <a:rPr lang="en-US" smtClean="0"/>
              <a:pPr/>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541E3-82CB-476F-B773-2DC58BE48DC5}" type="slidenum">
              <a:rPr lang="en-US" smtClean="0"/>
              <a:pPr/>
              <a:t>‹#›</a:t>
            </a:fld>
            <a:endParaRPr lang="en-US"/>
          </a:p>
        </p:txBody>
      </p:sp>
    </p:spTree>
    <p:extLst>
      <p:ext uri="{BB962C8B-B14F-4D97-AF65-F5344CB8AC3E}">
        <p14:creationId xmlns:p14="http://schemas.microsoft.com/office/powerpoint/2010/main" val="1126790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42926B-E798-4303-8CE8-3A3B31AC6F6D}" type="datetimeFigureOut">
              <a:rPr lang="en-US" smtClean="0"/>
              <a:pPr/>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541E3-82CB-476F-B773-2DC58BE48DC5}" type="slidenum">
              <a:rPr lang="en-US" smtClean="0"/>
              <a:pPr/>
              <a:t>‹#›</a:t>
            </a:fld>
            <a:endParaRPr lang="en-US"/>
          </a:p>
        </p:txBody>
      </p:sp>
    </p:spTree>
    <p:extLst>
      <p:ext uri="{BB962C8B-B14F-4D97-AF65-F5344CB8AC3E}">
        <p14:creationId xmlns:p14="http://schemas.microsoft.com/office/powerpoint/2010/main" val="2371077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42926B-E798-4303-8CE8-3A3B31AC6F6D}" type="datetimeFigureOut">
              <a:rPr lang="en-US" smtClean="0"/>
              <a:pPr/>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541E3-82CB-476F-B773-2DC58BE48DC5}" type="slidenum">
              <a:rPr lang="en-US" smtClean="0"/>
              <a:pPr/>
              <a:t>‹#›</a:t>
            </a:fld>
            <a:endParaRPr lang="en-US"/>
          </a:p>
        </p:txBody>
      </p:sp>
    </p:spTree>
    <p:extLst>
      <p:ext uri="{BB962C8B-B14F-4D97-AF65-F5344CB8AC3E}">
        <p14:creationId xmlns:p14="http://schemas.microsoft.com/office/powerpoint/2010/main" val="2975284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42926B-E798-4303-8CE8-3A3B31AC6F6D}" type="datetimeFigureOut">
              <a:rPr lang="en-US" smtClean="0"/>
              <a:pPr/>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541E3-82CB-476F-B773-2DC58BE48DC5}" type="slidenum">
              <a:rPr lang="en-US" smtClean="0"/>
              <a:pPr/>
              <a:t>‹#›</a:t>
            </a:fld>
            <a:endParaRPr lang="en-US"/>
          </a:p>
        </p:txBody>
      </p:sp>
    </p:spTree>
    <p:extLst>
      <p:ext uri="{BB962C8B-B14F-4D97-AF65-F5344CB8AC3E}">
        <p14:creationId xmlns:p14="http://schemas.microsoft.com/office/powerpoint/2010/main" val="253717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42926B-E798-4303-8CE8-3A3B31AC6F6D}" type="datetimeFigureOut">
              <a:rPr lang="en-US" smtClean="0"/>
              <a:pPr/>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541E3-82CB-476F-B773-2DC58BE48DC5}" type="slidenum">
              <a:rPr lang="en-US" smtClean="0"/>
              <a:pPr/>
              <a:t>‹#›</a:t>
            </a:fld>
            <a:endParaRPr lang="en-US"/>
          </a:p>
        </p:txBody>
      </p:sp>
    </p:spTree>
    <p:extLst>
      <p:ext uri="{BB962C8B-B14F-4D97-AF65-F5344CB8AC3E}">
        <p14:creationId xmlns:p14="http://schemas.microsoft.com/office/powerpoint/2010/main" val="92377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2926B-E798-4303-8CE8-3A3B31AC6F6D}" type="datetimeFigureOut">
              <a:rPr lang="en-US" smtClean="0"/>
              <a:pPr/>
              <a:t>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A541E3-82CB-476F-B773-2DC58BE48DC5}" type="slidenum">
              <a:rPr lang="en-US" smtClean="0"/>
              <a:pPr/>
              <a:t>‹#›</a:t>
            </a:fld>
            <a:endParaRPr lang="en-US"/>
          </a:p>
        </p:txBody>
      </p:sp>
    </p:spTree>
    <p:extLst>
      <p:ext uri="{BB962C8B-B14F-4D97-AF65-F5344CB8AC3E}">
        <p14:creationId xmlns:p14="http://schemas.microsoft.com/office/powerpoint/2010/main" val="419125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42926B-E798-4303-8CE8-3A3B31AC6F6D}" type="datetimeFigureOut">
              <a:rPr lang="en-US" smtClean="0"/>
              <a:pPr/>
              <a:t>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A541E3-82CB-476F-B773-2DC58BE48DC5}" type="slidenum">
              <a:rPr lang="en-US" smtClean="0"/>
              <a:pPr/>
              <a:t>‹#›</a:t>
            </a:fld>
            <a:endParaRPr lang="en-US"/>
          </a:p>
        </p:txBody>
      </p:sp>
    </p:spTree>
    <p:extLst>
      <p:ext uri="{BB962C8B-B14F-4D97-AF65-F5344CB8AC3E}">
        <p14:creationId xmlns:p14="http://schemas.microsoft.com/office/powerpoint/2010/main" val="209709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42926B-E798-4303-8CE8-3A3B31AC6F6D}" type="datetimeFigureOut">
              <a:rPr lang="en-US" smtClean="0"/>
              <a:pPr/>
              <a:t>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A541E3-82CB-476F-B773-2DC58BE48DC5}" type="slidenum">
              <a:rPr lang="en-US" smtClean="0"/>
              <a:pPr/>
              <a:t>‹#›</a:t>
            </a:fld>
            <a:endParaRPr lang="en-US"/>
          </a:p>
        </p:txBody>
      </p:sp>
    </p:spTree>
    <p:extLst>
      <p:ext uri="{BB962C8B-B14F-4D97-AF65-F5344CB8AC3E}">
        <p14:creationId xmlns:p14="http://schemas.microsoft.com/office/powerpoint/2010/main" val="3560676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42926B-E798-4303-8CE8-3A3B31AC6F6D}" type="datetimeFigureOut">
              <a:rPr lang="en-US" smtClean="0"/>
              <a:pPr/>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541E3-82CB-476F-B773-2DC58BE48DC5}" type="slidenum">
              <a:rPr lang="en-US" smtClean="0"/>
              <a:pPr/>
              <a:t>‹#›</a:t>
            </a:fld>
            <a:endParaRPr lang="en-US"/>
          </a:p>
        </p:txBody>
      </p:sp>
    </p:spTree>
    <p:extLst>
      <p:ext uri="{BB962C8B-B14F-4D97-AF65-F5344CB8AC3E}">
        <p14:creationId xmlns:p14="http://schemas.microsoft.com/office/powerpoint/2010/main" val="2732141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42926B-E798-4303-8CE8-3A3B31AC6F6D}" type="datetimeFigureOut">
              <a:rPr lang="en-US" smtClean="0"/>
              <a:pPr/>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541E3-82CB-476F-B773-2DC58BE48DC5}" type="slidenum">
              <a:rPr lang="en-US" smtClean="0"/>
              <a:pPr/>
              <a:t>‹#›</a:t>
            </a:fld>
            <a:endParaRPr lang="en-US"/>
          </a:p>
        </p:txBody>
      </p:sp>
    </p:spTree>
    <p:extLst>
      <p:ext uri="{BB962C8B-B14F-4D97-AF65-F5344CB8AC3E}">
        <p14:creationId xmlns:p14="http://schemas.microsoft.com/office/powerpoint/2010/main" val="3002093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2926B-E798-4303-8CE8-3A3B31AC6F6D}" type="datetimeFigureOut">
              <a:rPr lang="en-US" smtClean="0"/>
              <a:pPr/>
              <a:t>12/2/2016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541E3-82CB-476F-B773-2DC58BE48DC5}" type="slidenum">
              <a:rPr lang="en-US" smtClean="0"/>
              <a:pPr/>
              <a:t>‹#›</a:t>
            </a:fld>
            <a:endParaRPr lang="en-US"/>
          </a:p>
        </p:txBody>
      </p:sp>
    </p:spTree>
    <p:extLst>
      <p:ext uri="{BB962C8B-B14F-4D97-AF65-F5344CB8AC3E}">
        <p14:creationId xmlns:p14="http://schemas.microsoft.com/office/powerpoint/2010/main" val="48681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200" dirty="0"/>
              <a:t>How </a:t>
            </a:r>
            <a:r>
              <a:rPr lang="en-US" sz="3200"/>
              <a:t>to use…</a:t>
            </a:r>
            <a:endParaRPr lang="en-US" sz="3200" dirty="0"/>
          </a:p>
        </p:txBody>
      </p:sp>
      <p:sp>
        <p:nvSpPr>
          <p:cNvPr id="3" name="Content Placeholder 2"/>
          <p:cNvSpPr>
            <a:spLocks noGrp="1"/>
          </p:cNvSpPr>
          <p:nvPr>
            <p:ph idx="1"/>
          </p:nvPr>
        </p:nvSpPr>
        <p:spPr>
          <a:xfrm>
            <a:off x="0" y="1825625"/>
            <a:ext cx="12058650" cy="4351338"/>
          </a:xfrm>
        </p:spPr>
        <p:txBody>
          <a:bodyPr>
            <a:noAutofit/>
          </a:bodyPr>
          <a:lstStyle/>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matrixProfile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profileIndex</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motifIndex</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discordIndex</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interactiveMatrixProfile</a:t>
            </a:r>
            <a:r>
              <a:rPr lang="en-US" sz="1600" dirty="0">
                <a:latin typeface="Courier New" panose="02070309020205020404" pitchFamily="49" charset="0"/>
                <a:cs typeface="Courier New" panose="02070309020205020404" pitchFamily="49" charset="0"/>
              </a:rPr>
              <a:t>(data, </a:t>
            </a:r>
            <a:r>
              <a:rPr lang="en-US" sz="1600" dirty="0" err="1">
                <a:latin typeface="Courier New" panose="02070309020205020404" pitchFamily="49" charset="0"/>
                <a:cs typeface="Courier New" panose="02070309020205020404" pitchFamily="49" charset="0"/>
              </a:rPr>
              <a:t>subLen</a:t>
            </a:r>
            <a:r>
              <a:rPr lang="en-US" sz="1600" dirty="0">
                <a:latin typeface="Courier New" panose="02070309020205020404" pitchFamily="49" charset="0"/>
                <a:cs typeface="Courier New" panose="02070309020205020404" pitchFamily="49" charset="0"/>
              </a:rPr>
              <a:t>);</a:t>
            </a:r>
          </a:p>
          <a:p>
            <a:r>
              <a:rPr lang="en-US" sz="1600" dirty="0"/>
              <a:t>Input</a:t>
            </a:r>
          </a:p>
          <a:p>
            <a:pPr lvl="1"/>
            <a:r>
              <a:rPr lang="en-US" sz="1400" dirty="0">
                <a:latin typeface="Courier New" panose="02070309020205020404" pitchFamily="49" charset="0"/>
                <a:cs typeface="Courier New" panose="02070309020205020404" pitchFamily="49" charset="0"/>
              </a:rPr>
              <a:t>data</a:t>
            </a:r>
            <a:r>
              <a:rPr lang="en-US" sz="1400" dirty="0"/>
              <a:t>: input time series</a:t>
            </a:r>
          </a:p>
          <a:p>
            <a:pPr lvl="1"/>
            <a:r>
              <a:rPr lang="en-US" sz="1400" dirty="0" err="1">
                <a:latin typeface="Courier New" panose="02070309020205020404" pitchFamily="49" charset="0"/>
                <a:cs typeface="Courier New" panose="02070309020205020404" pitchFamily="49" charset="0"/>
              </a:rPr>
              <a:t>subLen</a:t>
            </a:r>
            <a:r>
              <a:rPr lang="en-US" sz="1400" dirty="0"/>
              <a:t>: subsequence length</a:t>
            </a:r>
          </a:p>
          <a:p>
            <a:r>
              <a:rPr lang="en-US" sz="1600" dirty="0"/>
              <a:t>Output</a:t>
            </a:r>
          </a:p>
          <a:p>
            <a:pPr lvl="1"/>
            <a:r>
              <a:rPr lang="en-US" sz="1400" dirty="0" err="1">
                <a:latin typeface="Courier New" panose="02070309020205020404" pitchFamily="49" charset="0"/>
                <a:cs typeface="Courier New" panose="02070309020205020404" pitchFamily="49" charset="0"/>
              </a:rPr>
              <a:t>matrixProfile</a:t>
            </a:r>
            <a:r>
              <a:rPr lang="en-US" sz="1400" dirty="0"/>
              <a:t>: the approximated matrix profile when stopped</a:t>
            </a:r>
            <a:r>
              <a:rPr lang="en-US" sz="1400" dirty="0">
                <a:cs typeface="Times New Roman" panose="02020603050405020304" pitchFamily="18" charset="0"/>
              </a:rPr>
              <a:t> or complete</a:t>
            </a:r>
            <a:endParaRPr lang="en-US" sz="1400" dirty="0"/>
          </a:p>
          <a:p>
            <a:pPr lvl="1"/>
            <a:r>
              <a:rPr lang="en-US" sz="1400" dirty="0" err="1">
                <a:latin typeface="Courier New" panose="02070309020205020404" pitchFamily="49" charset="0"/>
                <a:cs typeface="Courier New" panose="02070309020205020404" pitchFamily="49" charset="0"/>
              </a:rPr>
              <a:t>profileIndex</a:t>
            </a:r>
            <a:r>
              <a:rPr lang="en-US" sz="1400" dirty="0"/>
              <a:t>: the approximated matrix profile index when stopped</a:t>
            </a:r>
            <a:r>
              <a:rPr lang="en-US" sz="1400" dirty="0">
                <a:cs typeface="Times New Roman" panose="02020603050405020304" pitchFamily="18" charset="0"/>
              </a:rPr>
              <a:t> or complete</a:t>
            </a:r>
            <a:endParaRPr lang="en-US" sz="1400" dirty="0"/>
          </a:p>
          <a:p>
            <a:pPr lvl="1"/>
            <a:r>
              <a:rPr lang="en-US" sz="1400" dirty="0" err="1">
                <a:latin typeface="Courier New" panose="02070309020205020404" pitchFamily="49" charset="0"/>
                <a:cs typeface="Courier New" panose="02070309020205020404" pitchFamily="49" charset="0"/>
              </a:rPr>
              <a:t>motifIndex</a:t>
            </a:r>
            <a:r>
              <a:rPr lang="en-US" sz="1400" dirty="0"/>
              <a:t>: the detected motif index when stopped or complete (3x2 cell)</a:t>
            </a:r>
          </a:p>
          <a:p>
            <a:pPr lvl="1"/>
            <a:endParaRPr lang="en-US" sz="1400" dirty="0"/>
          </a:p>
          <a:p>
            <a:pPr lvl="1"/>
            <a:endParaRPr lang="en-US" sz="1400" dirty="0"/>
          </a:p>
          <a:p>
            <a:pPr lvl="1"/>
            <a:endParaRPr lang="en-US" sz="1400" dirty="0"/>
          </a:p>
          <a:p>
            <a:pPr lvl="1"/>
            <a:endParaRPr lang="en-US" sz="1400" dirty="0"/>
          </a:p>
          <a:p>
            <a:pPr marL="457200" lvl="1" indent="0">
              <a:buNone/>
            </a:pPr>
            <a:endParaRPr lang="en-US" sz="1400" dirty="0"/>
          </a:p>
          <a:p>
            <a:pPr lvl="1"/>
            <a:r>
              <a:rPr lang="en-US" sz="1400" dirty="0" err="1">
                <a:latin typeface="Courier New" panose="02070309020205020404" pitchFamily="49" charset="0"/>
                <a:cs typeface="Courier New" panose="02070309020205020404" pitchFamily="49" charset="0"/>
              </a:rPr>
              <a:t>discordIndex</a:t>
            </a:r>
            <a:r>
              <a:rPr lang="en-US" sz="1400" dirty="0">
                <a:cs typeface="Times New Roman" panose="02020603050405020304" pitchFamily="18" charset="0"/>
              </a:rPr>
              <a:t>: vector contains the discord’s index when stop or complete</a:t>
            </a:r>
          </a:p>
          <a:p>
            <a:pPr lvl="1"/>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2481076414"/>
              </p:ext>
            </p:extLst>
          </p:nvPr>
        </p:nvGraphicFramePr>
        <p:xfrm>
          <a:off x="2986786" y="4182223"/>
          <a:ext cx="3175889" cy="1112520"/>
        </p:xfrm>
        <a:graphic>
          <a:graphicData uri="http://schemas.openxmlformats.org/drawingml/2006/table">
            <a:tbl>
              <a:tblPr firstRow="1" bandRow="1">
                <a:tableStyleId>{5940675A-B579-460E-94D1-54222C63F5DA}</a:tableStyleId>
              </a:tblPr>
              <a:tblGrid>
                <a:gridCol w="773430">
                  <a:extLst>
                    <a:ext uri="{9D8B030D-6E8A-4147-A177-3AD203B41FA5}">
                      <a16:colId xmlns:a16="http://schemas.microsoft.com/office/drawing/2014/main" val="20000"/>
                    </a:ext>
                  </a:extLst>
                </a:gridCol>
                <a:gridCol w="2402459">
                  <a:extLst>
                    <a:ext uri="{9D8B030D-6E8A-4147-A177-3AD203B41FA5}">
                      <a16:colId xmlns:a16="http://schemas.microsoft.com/office/drawing/2014/main" val="20001"/>
                    </a:ext>
                  </a:extLst>
                </a:gridCol>
              </a:tblGrid>
              <a:tr h="370840">
                <a:tc>
                  <a:txBody>
                    <a:bodyPr/>
                    <a:lstStyle/>
                    <a:p>
                      <a:r>
                        <a:rPr lang="en-US" sz="1200" dirty="0"/>
                        <a:t>1</a:t>
                      </a:r>
                      <a:r>
                        <a:rPr lang="en-US" sz="1200" baseline="30000" dirty="0"/>
                        <a:t>st</a:t>
                      </a:r>
                      <a:r>
                        <a:rPr lang="en-US" sz="1200" dirty="0"/>
                        <a:t> motif</a:t>
                      </a:r>
                    </a:p>
                  </a:txBody>
                  <a:tcPr/>
                </a:tc>
                <a:tc>
                  <a:txBody>
                    <a:bodyPr/>
                    <a:lstStyle/>
                    <a:p>
                      <a:r>
                        <a:rPr lang="en-US" sz="1200" dirty="0"/>
                        <a:t>1</a:t>
                      </a:r>
                      <a:r>
                        <a:rPr lang="en-US" sz="1200" baseline="30000" dirty="0"/>
                        <a:t>st</a:t>
                      </a:r>
                      <a:r>
                        <a:rPr lang="en-US" sz="1200" dirty="0"/>
                        <a:t> motif’s NN within</a:t>
                      </a:r>
                      <a:r>
                        <a:rPr lang="en-US" sz="1200" baseline="0" dirty="0"/>
                        <a:t> certain radius</a:t>
                      </a:r>
                      <a:endParaRPr lang="en-US" sz="1200" dirty="0"/>
                    </a:p>
                  </a:txBody>
                  <a:tcPr/>
                </a:tc>
                <a:extLst>
                  <a:ext uri="{0D108BD9-81ED-4DB2-BD59-A6C34878D82A}">
                    <a16:rowId xmlns:a16="http://schemas.microsoft.com/office/drawing/2014/main" val="10000"/>
                  </a:ext>
                </a:extLst>
              </a:tr>
              <a:tr h="370840">
                <a:tc>
                  <a:txBody>
                    <a:bodyPr/>
                    <a:lstStyle/>
                    <a:p>
                      <a:r>
                        <a:rPr lang="en-US" sz="1200"/>
                        <a:t>2</a:t>
                      </a:r>
                      <a:r>
                        <a:rPr lang="en-US" sz="1200" baseline="30000"/>
                        <a:t>nd</a:t>
                      </a:r>
                      <a:r>
                        <a:rPr lang="en-US" sz="1200"/>
                        <a:t> motif</a:t>
                      </a:r>
                      <a:endParaRPr lang="en-US" sz="1200" dirty="0"/>
                    </a:p>
                  </a:txBody>
                  <a:tcPr/>
                </a:tc>
                <a:tc>
                  <a:txBody>
                    <a:bodyPr/>
                    <a:lstStyle/>
                    <a:p>
                      <a:r>
                        <a:rPr lang="en-US" sz="1200" dirty="0"/>
                        <a:t>2</a:t>
                      </a:r>
                      <a:r>
                        <a:rPr lang="en-US" sz="1200" baseline="30000" dirty="0"/>
                        <a:t>nd</a:t>
                      </a:r>
                      <a:r>
                        <a:rPr lang="en-US" sz="1200" dirty="0"/>
                        <a:t> motif’s NN within</a:t>
                      </a:r>
                      <a:r>
                        <a:rPr lang="en-US" sz="1200" baseline="0" dirty="0"/>
                        <a:t> certain radius</a:t>
                      </a:r>
                      <a:endParaRPr lang="en-US" sz="1200" dirty="0"/>
                    </a:p>
                  </a:txBody>
                  <a:tcPr/>
                </a:tc>
                <a:extLst>
                  <a:ext uri="{0D108BD9-81ED-4DB2-BD59-A6C34878D82A}">
                    <a16:rowId xmlns:a16="http://schemas.microsoft.com/office/drawing/2014/main" val="10001"/>
                  </a:ext>
                </a:extLst>
              </a:tr>
              <a:tr h="370840">
                <a:tc>
                  <a:txBody>
                    <a:bodyPr/>
                    <a:lstStyle/>
                    <a:p>
                      <a:r>
                        <a:rPr lang="en-US" sz="1200" dirty="0"/>
                        <a:t>3</a:t>
                      </a:r>
                      <a:r>
                        <a:rPr lang="en-US" sz="1200" baseline="30000" dirty="0"/>
                        <a:t>rd</a:t>
                      </a:r>
                      <a:r>
                        <a:rPr lang="en-US" sz="1200" dirty="0"/>
                        <a:t> motif</a:t>
                      </a:r>
                    </a:p>
                  </a:txBody>
                  <a:tcPr/>
                </a:tc>
                <a:tc>
                  <a:txBody>
                    <a:bodyPr/>
                    <a:lstStyle/>
                    <a:p>
                      <a:r>
                        <a:rPr lang="en-US" sz="1200" dirty="0"/>
                        <a:t>3</a:t>
                      </a:r>
                      <a:r>
                        <a:rPr lang="en-US" sz="1200" baseline="30000" dirty="0"/>
                        <a:t>rd</a:t>
                      </a:r>
                      <a:r>
                        <a:rPr lang="en-US" sz="1200" dirty="0"/>
                        <a:t> motif’s NN within</a:t>
                      </a:r>
                      <a:r>
                        <a:rPr lang="en-US" sz="1200" baseline="0" dirty="0"/>
                        <a:t> certain radius</a:t>
                      </a:r>
                      <a:endParaRPr lang="en-US" sz="12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23625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7851112" y="0"/>
            <a:ext cx="4340888" cy="6858000"/>
          </a:xfrm>
          <a:prstGeom prst="rect">
            <a:avLst/>
          </a:prstGeom>
          <a:noFill/>
          <a:ln w="9525">
            <a:noFill/>
            <a:miter lim="800000"/>
            <a:headEnd/>
            <a:tailEnd/>
          </a:ln>
        </p:spPr>
      </p:pic>
      <p:sp>
        <p:nvSpPr>
          <p:cNvPr id="6" name="TextBox 5"/>
          <p:cNvSpPr txBox="1"/>
          <p:nvPr/>
        </p:nvSpPr>
        <p:spPr>
          <a:xfrm>
            <a:off x="1123950" y="1828800"/>
            <a:ext cx="4190955" cy="369332"/>
          </a:xfrm>
          <a:prstGeom prst="rect">
            <a:avLst/>
          </a:prstGeom>
          <a:noFill/>
        </p:spPr>
        <p:txBody>
          <a:bodyPr wrap="none" rtlCol="0">
            <a:spAutoFit/>
          </a:bodyPr>
          <a:lstStyle/>
          <a:p>
            <a:r>
              <a:rPr lang="en-US" dirty="0"/>
              <a:t>(no comments here, just another example)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185420" y="871583"/>
            <a:ext cx="8907780" cy="5355272"/>
          </a:xfrm>
          <a:prstGeom prst="rect">
            <a:avLst/>
          </a:prstGeom>
          <a:ln>
            <a:solidFill>
              <a:schemeClr val="tx1">
                <a:lumMod val="95000"/>
                <a:lumOff val="5000"/>
              </a:schemeClr>
            </a:solidFill>
          </a:ln>
        </p:spPr>
      </p:pic>
      <p:cxnSp>
        <p:nvCxnSpPr>
          <p:cNvPr id="5" name="Straight Arrow Connector 4"/>
          <p:cNvCxnSpPr/>
          <p:nvPr/>
        </p:nvCxnSpPr>
        <p:spPr>
          <a:xfrm flipH="1">
            <a:off x="8848726" y="2419350"/>
            <a:ext cx="857249"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810750" y="1885950"/>
            <a:ext cx="2381250" cy="1077218"/>
          </a:xfrm>
          <a:prstGeom prst="rect">
            <a:avLst/>
          </a:prstGeom>
          <a:noFill/>
        </p:spPr>
        <p:txBody>
          <a:bodyPr wrap="square" rtlCol="0">
            <a:spAutoFit/>
          </a:bodyPr>
          <a:lstStyle/>
          <a:p>
            <a:r>
              <a:rPr lang="en-US" sz="1600" dirty="0"/>
              <a:t>If this motif is not of interest to you, click </a:t>
            </a:r>
            <a:r>
              <a:rPr lang="en-US" sz="1600" b="1" dirty="0"/>
              <a:t>discard</a:t>
            </a:r>
            <a:r>
              <a:rPr lang="en-US" sz="1600" dirty="0"/>
              <a:t>, to force the tool to find another motif</a:t>
            </a:r>
          </a:p>
        </p:txBody>
      </p:sp>
      <p:cxnSp>
        <p:nvCxnSpPr>
          <p:cNvPr id="8" name="Straight Arrow Connector 7"/>
          <p:cNvCxnSpPr/>
          <p:nvPr/>
        </p:nvCxnSpPr>
        <p:spPr>
          <a:xfrm flipH="1">
            <a:off x="8886826" y="2686050"/>
            <a:ext cx="771524" cy="1504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801101" y="2933700"/>
            <a:ext cx="914399" cy="2114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553575" y="4819650"/>
            <a:ext cx="2381250" cy="830997"/>
          </a:xfrm>
          <a:prstGeom prst="rect">
            <a:avLst/>
          </a:prstGeom>
          <a:noFill/>
        </p:spPr>
        <p:txBody>
          <a:bodyPr wrap="square" rtlCol="0">
            <a:spAutoFit/>
          </a:bodyPr>
          <a:lstStyle/>
          <a:p>
            <a:r>
              <a:rPr lang="en-US" sz="1600" dirty="0"/>
              <a:t>Here </a:t>
            </a:r>
            <a:r>
              <a:rPr lang="en-US" sz="1600" b="1" dirty="0"/>
              <a:t>stop</a:t>
            </a:r>
            <a:r>
              <a:rPr lang="en-US" sz="1600" dirty="0"/>
              <a:t> means stop the entire tool, and return all the patterns. </a:t>
            </a:r>
          </a:p>
        </p:txBody>
      </p:sp>
      <p:cxnSp>
        <p:nvCxnSpPr>
          <p:cNvPr id="14" name="Straight Arrow Connector 13"/>
          <p:cNvCxnSpPr>
            <a:stCxn id="13" idx="1"/>
          </p:cNvCxnSpPr>
          <p:nvPr/>
        </p:nvCxnSpPr>
        <p:spPr>
          <a:xfrm flipH="1">
            <a:off x="8848727" y="5235149"/>
            <a:ext cx="704848" cy="6703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518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duotone>
              <a:schemeClr val="bg2">
                <a:shade val="45000"/>
                <a:satMod val="135000"/>
              </a:schemeClr>
              <a:prstClr val="white"/>
            </a:duotone>
          </a:blip>
          <a:stretch>
            <a:fillRect/>
          </a:stretch>
        </p:blipFill>
        <p:spPr>
          <a:xfrm>
            <a:off x="185420" y="871583"/>
            <a:ext cx="8907780" cy="5355272"/>
          </a:xfrm>
          <a:prstGeom prst="rect">
            <a:avLst/>
          </a:prstGeom>
          <a:ln>
            <a:solidFill>
              <a:schemeClr val="tx1">
                <a:lumMod val="95000"/>
                <a:lumOff val="5000"/>
              </a:schemeClr>
            </a:solidFill>
          </a:ln>
        </p:spPr>
      </p:pic>
      <p:sp>
        <p:nvSpPr>
          <p:cNvPr id="7" name="TextBox 6"/>
          <p:cNvSpPr txBox="1"/>
          <p:nvPr/>
        </p:nvSpPr>
        <p:spPr>
          <a:xfrm>
            <a:off x="9229725" y="1085850"/>
            <a:ext cx="2381250" cy="3539430"/>
          </a:xfrm>
          <a:prstGeom prst="rect">
            <a:avLst/>
          </a:prstGeom>
          <a:noFill/>
        </p:spPr>
        <p:txBody>
          <a:bodyPr wrap="square" rtlCol="0">
            <a:spAutoFit/>
          </a:bodyPr>
          <a:lstStyle/>
          <a:p>
            <a:r>
              <a:rPr lang="en-US" sz="1600" dirty="0"/>
              <a:t>If you set a subsequence length that was </a:t>
            </a:r>
            <a:r>
              <a:rPr lang="en-US" sz="1600" b="1" dirty="0">
                <a:solidFill>
                  <a:srgbClr val="FF00FF"/>
                </a:solidFill>
              </a:rPr>
              <a:t>too long</a:t>
            </a:r>
            <a:r>
              <a:rPr lang="en-US" sz="1600" dirty="0"/>
              <a:t>, there simply would not be enough data to make three sets of motifs and three discords! </a:t>
            </a:r>
          </a:p>
          <a:p>
            <a:endParaRPr lang="en-US" sz="1600" dirty="0"/>
          </a:p>
          <a:p>
            <a:r>
              <a:rPr lang="en-US" sz="1600" dirty="0"/>
              <a:t>So the subsequence length must </a:t>
            </a:r>
            <a:r>
              <a:rPr lang="en-US" sz="1600" b="1" dirty="0">
                <a:solidFill>
                  <a:srgbClr val="13BA58"/>
                </a:solidFill>
              </a:rPr>
              <a:t>be less than 1/20 the length </a:t>
            </a:r>
            <a:r>
              <a:rPr lang="en-US" sz="1600" dirty="0"/>
              <a:t>of the time series length.</a:t>
            </a:r>
          </a:p>
          <a:p>
            <a:endParaRPr lang="en-US" sz="1600" dirty="0"/>
          </a:p>
          <a:p>
            <a:endParaRPr lang="en-US" sz="1600" dirty="0"/>
          </a:p>
          <a:p>
            <a:endParaRPr lang="en-US" sz="1600" dirty="0"/>
          </a:p>
        </p:txBody>
      </p:sp>
      <p:sp>
        <p:nvSpPr>
          <p:cNvPr id="9" name="Right Brace 8"/>
          <p:cNvSpPr/>
          <p:nvPr/>
        </p:nvSpPr>
        <p:spPr>
          <a:xfrm rot="5400000" flipH="1">
            <a:off x="1188247" y="-383381"/>
            <a:ext cx="1171571" cy="2852740"/>
          </a:xfrm>
          <a:prstGeom prst="rightBrace">
            <a:avLst/>
          </a:prstGeom>
          <a:ln w="47625">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flipH="1">
            <a:off x="7153280" y="790575"/>
            <a:ext cx="1171571" cy="314327"/>
          </a:xfrm>
          <a:prstGeom prst="rightBrace">
            <a:avLst/>
          </a:prstGeom>
          <a:ln w="47625">
            <a:solidFill>
              <a:srgbClr val="13BA5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34518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duotone>
              <a:schemeClr val="bg2">
                <a:shade val="45000"/>
                <a:satMod val="135000"/>
              </a:schemeClr>
              <a:prstClr val="white"/>
            </a:duotone>
          </a:blip>
          <a:stretch>
            <a:fillRect/>
          </a:stretch>
        </p:blipFill>
        <p:spPr>
          <a:xfrm>
            <a:off x="185420" y="871583"/>
            <a:ext cx="8907780" cy="5355272"/>
          </a:xfrm>
          <a:prstGeom prst="rect">
            <a:avLst/>
          </a:prstGeom>
          <a:ln>
            <a:solidFill>
              <a:schemeClr val="tx1">
                <a:lumMod val="95000"/>
                <a:lumOff val="5000"/>
              </a:schemeClr>
            </a:solidFill>
          </a:ln>
        </p:spPr>
      </p:pic>
      <p:sp>
        <p:nvSpPr>
          <p:cNvPr id="7" name="TextBox 6"/>
          <p:cNvSpPr txBox="1"/>
          <p:nvPr/>
        </p:nvSpPr>
        <p:spPr>
          <a:xfrm>
            <a:off x="9563100" y="1381125"/>
            <a:ext cx="2381250" cy="3785652"/>
          </a:xfrm>
          <a:prstGeom prst="rect">
            <a:avLst/>
          </a:prstGeom>
          <a:noFill/>
        </p:spPr>
        <p:txBody>
          <a:bodyPr wrap="square" rtlCol="0">
            <a:spAutoFit/>
          </a:bodyPr>
          <a:lstStyle/>
          <a:p>
            <a:r>
              <a:rPr lang="en-US" sz="1600" dirty="0"/>
              <a:t>We have to impose a maximum number on subsequences that can appear in a single motif (we chose ten).</a:t>
            </a:r>
          </a:p>
          <a:p>
            <a:endParaRPr lang="en-US" sz="1600" dirty="0"/>
          </a:p>
          <a:p>
            <a:r>
              <a:rPr lang="en-US" sz="1600" dirty="0"/>
              <a:t>Otherwise, having three different motifs would not be defined for certain pathological datasets. For example, a pure sine wave. </a:t>
            </a:r>
          </a:p>
          <a:p>
            <a:endParaRPr lang="en-US" sz="1600" dirty="0"/>
          </a:p>
          <a:p>
            <a:endParaRPr lang="en-US" sz="1600" dirty="0"/>
          </a:p>
          <a:p>
            <a:endParaRPr lang="en-US" sz="1600" dirty="0"/>
          </a:p>
        </p:txBody>
      </p:sp>
      <p:cxnSp>
        <p:nvCxnSpPr>
          <p:cNvPr id="6" name="Straight Arrow Connector 5"/>
          <p:cNvCxnSpPr/>
          <p:nvPr/>
        </p:nvCxnSpPr>
        <p:spPr>
          <a:xfrm flipH="1">
            <a:off x="8267702" y="2647950"/>
            <a:ext cx="1181098"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518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7121130" y="0"/>
            <a:ext cx="5070870" cy="6858000"/>
          </a:xfrm>
          <a:prstGeom prst="rect">
            <a:avLst/>
          </a:prstGeom>
          <a:noFill/>
          <a:ln w="9525">
            <a:noFill/>
            <a:miter lim="800000"/>
            <a:headEnd/>
            <a:tailEnd/>
          </a:ln>
        </p:spPr>
      </p:pic>
      <p:sp>
        <p:nvSpPr>
          <p:cNvPr id="5" name="Rectangle 4"/>
          <p:cNvSpPr/>
          <p:nvPr/>
        </p:nvSpPr>
        <p:spPr>
          <a:xfrm>
            <a:off x="0" y="6027003"/>
            <a:ext cx="7048500" cy="830997"/>
          </a:xfrm>
          <a:prstGeom prst="rect">
            <a:avLst/>
          </a:prstGeom>
        </p:spPr>
        <p:txBody>
          <a:bodyPr wrap="square">
            <a:spAutoFit/>
          </a:bodyPr>
          <a:lstStyle/>
          <a:p>
            <a:r>
              <a:rPr lang="en-US" sz="1200" dirty="0"/>
              <a:t>Here is the entire code you need to run this</a:t>
            </a:r>
          </a:p>
          <a:p>
            <a:r>
              <a:rPr lang="en-US" sz="900" dirty="0">
                <a:latin typeface="Courier New" pitchFamily="49" charset="0"/>
                <a:cs typeface="Courier New" pitchFamily="49" charset="0"/>
              </a:rPr>
              <a:t>load dataset		</a:t>
            </a:r>
            <a:r>
              <a:rPr lang="en-US" sz="900" dirty="0">
                <a:solidFill>
                  <a:srgbClr val="13BA58"/>
                </a:solidFill>
                <a:latin typeface="Courier New" pitchFamily="49" charset="0"/>
                <a:cs typeface="Courier New" pitchFamily="49" charset="0"/>
              </a:rPr>
              <a:t>% Load the data</a:t>
            </a:r>
          </a:p>
          <a:p>
            <a:r>
              <a:rPr lang="en-US" sz="900" dirty="0">
                <a:latin typeface="Courier New" pitchFamily="49" charset="0"/>
                <a:cs typeface="Courier New" pitchFamily="49" charset="0"/>
              </a:rPr>
              <a:t>TAG = data(140000:5:end,7);  </a:t>
            </a:r>
            <a:r>
              <a:rPr lang="en-US" sz="900" dirty="0">
                <a:solidFill>
                  <a:srgbClr val="13BA58"/>
                </a:solidFill>
                <a:latin typeface="Courier New" pitchFamily="49" charset="0"/>
                <a:cs typeface="Courier New" pitchFamily="49" charset="0"/>
              </a:rPr>
              <a:t>% Pull out a section of TAG 7 to examine</a:t>
            </a:r>
            <a:endParaRPr lang="en-US" sz="900" dirty="0">
              <a:latin typeface="Courier New" pitchFamily="49" charset="0"/>
              <a:cs typeface="Courier New" pitchFamily="49" charset="0"/>
            </a:endParaRPr>
          </a:p>
          <a:p>
            <a:r>
              <a:rPr lang="en-US" sz="900" dirty="0" err="1">
                <a:latin typeface="Courier New" pitchFamily="49" charset="0"/>
                <a:cs typeface="Courier New" pitchFamily="49" charset="0"/>
              </a:rPr>
              <a:t>subLen</a:t>
            </a:r>
            <a:r>
              <a:rPr lang="en-US" sz="900" dirty="0">
                <a:latin typeface="Courier New" pitchFamily="49" charset="0"/>
                <a:cs typeface="Courier New" pitchFamily="49" charset="0"/>
              </a:rPr>
              <a:t> = 2000;	</a:t>
            </a:r>
            <a:r>
              <a:rPr lang="en-US" sz="900" dirty="0">
                <a:solidFill>
                  <a:srgbClr val="13BA58"/>
                </a:solidFill>
                <a:latin typeface="Courier New" pitchFamily="49" charset="0"/>
                <a:cs typeface="Courier New" pitchFamily="49" charset="0"/>
              </a:rPr>
              <a:t>% Choose the pattern length we are interested in</a:t>
            </a:r>
          </a:p>
          <a:p>
            <a:r>
              <a:rPr lang="en-US" sz="900" dirty="0">
                <a:latin typeface="Courier New" pitchFamily="49" charset="0"/>
                <a:cs typeface="Courier New" pitchFamily="49" charset="0"/>
              </a:rPr>
              <a:t>[</a:t>
            </a:r>
            <a:r>
              <a:rPr lang="en-US" sz="900" dirty="0" err="1">
                <a:latin typeface="Courier New" pitchFamily="49" charset="0"/>
                <a:cs typeface="Courier New" pitchFamily="49" charset="0"/>
              </a:rPr>
              <a:t>matrixProfile</a:t>
            </a:r>
            <a:r>
              <a:rPr lang="en-US" sz="900" dirty="0">
                <a:latin typeface="Courier New" pitchFamily="49" charset="0"/>
                <a:cs typeface="Courier New" pitchFamily="49" charset="0"/>
              </a:rPr>
              <a:t>, </a:t>
            </a:r>
            <a:r>
              <a:rPr lang="en-US" sz="900" dirty="0" err="1">
                <a:latin typeface="Courier New" pitchFamily="49" charset="0"/>
                <a:cs typeface="Courier New" pitchFamily="49" charset="0"/>
              </a:rPr>
              <a:t>profileIndex</a:t>
            </a:r>
            <a:r>
              <a:rPr lang="en-US" sz="900" dirty="0">
                <a:latin typeface="Courier New" pitchFamily="49" charset="0"/>
                <a:cs typeface="Courier New" pitchFamily="49" charset="0"/>
              </a:rPr>
              <a:t>, </a:t>
            </a:r>
            <a:r>
              <a:rPr lang="en-US" sz="900" dirty="0" err="1">
                <a:latin typeface="Courier New" pitchFamily="49" charset="0"/>
                <a:cs typeface="Courier New" pitchFamily="49" charset="0"/>
              </a:rPr>
              <a:t>motifIndex</a:t>
            </a:r>
            <a:r>
              <a:rPr lang="en-US" sz="900" dirty="0">
                <a:latin typeface="Courier New" pitchFamily="49" charset="0"/>
                <a:cs typeface="Courier New" pitchFamily="49" charset="0"/>
              </a:rPr>
              <a:t>, </a:t>
            </a:r>
            <a:r>
              <a:rPr lang="en-US" sz="900" dirty="0" err="1">
                <a:latin typeface="Courier New" pitchFamily="49" charset="0"/>
                <a:cs typeface="Courier New" pitchFamily="49" charset="0"/>
              </a:rPr>
              <a:t>discordIndex</a:t>
            </a:r>
            <a:r>
              <a:rPr lang="en-US" sz="900" dirty="0">
                <a:latin typeface="Courier New" pitchFamily="49" charset="0"/>
                <a:cs typeface="Courier New" pitchFamily="49" charset="0"/>
              </a:rPr>
              <a:t>] = </a:t>
            </a:r>
            <a:r>
              <a:rPr lang="en-US" sz="900" dirty="0" err="1">
                <a:latin typeface="Courier New" pitchFamily="49" charset="0"/>
                <a:cs typeface="Courier New" pitchFamily="49" charset="0"/>
              </a:rPr>
              <a:t>interactiveMatrixProfile</a:t>
            </a:r>
            <a:r>
              <a:rPr lang="en-US" sz="900" dirty="0">
                <a:latin typeface="Courier New" pitchFamily="49" charset="0"/>
                <a:cs typeface="Courier New" pitchFamily="49" charset="0"/>
              </a:rPr>
              <a:t>(TAG, </a:t>
            </a:r>
            <a:r>
              <a:rPr lang="en-US" sz="900" dirty="0" err="1">
                <a:latin typeface="Courier New" pitchFamily="49" charset="0"/>
                <a:cs typeface="Courier New" pitchFamily="49" charset="0"/>
              </a:rPr>
              <a:t>subLen</a:t>
            </a:r>
            <a:r>
              <a:rPr lang="en-US" sz="900" dirty="0">
                <a:latin typeface="Courier New" pitchFamily="49" charset="0"/>
                <a:cs typeface="Courier New" pitchFamily="49" charset="0"/>
              </a:rPr>
              <a:t>);</a:t>
            </a:r>
          </a:p>
        </p:txBody>
      </p:sp>
      <p:sp>
        <p:nvSpPr>
          <p:cNvPr id="6" name="TextBox 5"/>
          <p:cNvSpPr txBox="1"/>
          <p:nvPr/>
        </p:nvSpPr>
        <p:spPr>
          <a:xfrm>
            <a:off x="123824" y="0"/>
            <a:ext cx="6410325" cy="338554"/>
          </a:xfrm>
          <a:prstGeom prst="rect">
            <a:avLst/>
          </a:prstGeom>
          <a:noFill/>
        </p:spPr>
        <p:txBody>
          <a:bodyPr wrap="square" rtlCol="0">
            <a:spAutoFit/>
          </a:bodyPr>
          <a:lstStyle/>
          <a:p>
            <a:r>
              <a:rPr lang="en-US" sz="1600" dirty="0"/>
              <a:t>It actually converged at about 1%, I could not click fast enough ;-)</a:t>
            </a:r>
          </a:p>
        </p:txBody>
      </p:sp>
      <p:cxnSp>
        <p:nvCxnSpPr>
          <p:cNvPr id="7" name="Straight Arrow Connector 6"/>
          <p:cNvCxnSpPr/>
          <p:nvPr/>
        </p:nvCxnSpPr>
        <p:spPr>
          <a:xfrm>
            <a:off x="5657850" y="209550"/>
            <a:ext cx="1752602"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0499" y="1362075"/>
            <a:ext cx="6410325" cy="3785652"/>
          </a:xfrm>
          <a:prstGeom prst="rect">
            <a:avLst/>
          </a:prstGeom>
          <a:noFill/>
        </p:spPr>
        <p:txBody>
          <a:bodyPr wrap="square" rtlCol="0">
            <a:spAutoFit/>
          </a:bodyPr>
          <a:lstStyle/>
          <a:p>
            <a:r>
              <a:rPr lang="en-US" sz="1600" dirty="0"/>
              <a:t>To my eye, these results make sense.</a:t>
            </a:r>
          </a:p>
          <a:p>
            <a:endParaRPr lang="en-US" sz="1600" dirty="0"/>
          </a:p>
          <a:p>
            <a:r>
              <a:rPr lang="en-US" sz="1600" dirty="0"/>
              <a:t>The three motifs are three variations on a theme.</a:t>
            </a:r>
          </a:p>
          <a:p>
            <a:pPr marL="342900" indent="-342900">
              <a:buAutoNum type="arabicParenR"/>
            </a:pPr>
            <a:r>
              <a:rPr lang="en-US" sz="1600" dirty="0"/>
              <a:t>800 </a:t>
            </a:r>
            <a:r>
              <a:rPr lang="en-US" sz="1600" dirty="0" err="1"/>
              <a:t>datapoints</a:t>
            </a:r>
            <a:r>
              <a:rPr lang="en-US" sz="1600" dirty="0"/>
              <a:t> of noise or low amplitude, </a:t>
            </a:r>
            <a:r>
              <a:rPr lang="en-US" sz="1600" i="1" dirty="0"/>
              <a:t>then</a:t>
            </a:r>
            <a:r>
              <a:rPr lang="en-US" sz="1600" dirty="0"/>
              <a:t> four cycles</a:t>
            </a:r>
          </a:p>
          <a:p>
            <a:pPr marL="342900" indent="-342900">
              <a:buAutoNum type="arabicParenR"/>
            </a:pPr>
            <a:r>
              <a:rPr lang="en-US" sz="1600" dirty="0"/>
              <a:t>Weak cycles in the beginning, that get progressively more pronounced</a:t>
            </a:r>
          </a:p>
          <a:p>
            <a:pPr marL="342900" indent="-342900">
              <a:buAutoNum type="arabicParenR"/>
            </a:pPr>
            <a:r>
              <a:rPr lang="en-US" sz="1600" dirty="0"/>
              <a:t>Five full strong cycles, that then (around 1400) fade</a:t>
            </a:r>
          </a:p>
          <a:p>
            <a:pPr marL="342900" indent="-342900">
              <a:buAutoNum type="alphaUcParenR" startAt="4"/>
            </a:pPr>
            <a:r>
              <a:rPr lang="en-US" sz="1600" dirty="0"/>
              <a:t>The first discord is just the high frequency noise at the beginning of the data. The second two have cycles, but are clearly different to normal motifs.</a:t>
            </a:r>
          </a:p>
          <a:p>
            <a:pPr marL="342900" indent="-342900">
              <a:buAutoNum type="alphaUcParenR" startAt="4"/>
            </a:pPr>
            <a:endParaRPr lang="en-US" sz="1600" dirty="0"/>
          </a:p>
          <a:p>
            <a:pPr marL="342900" indent="-342900"/>
            <a:endParaRPr lang="en-US" sz="1600" dirty="0"/>
          </a:p>
          <a:p>
            <a:pPr marL="342900" indent="-342900"/>
            <a:r>
              <a:rPr lang="en-US" sz="1600" dirty="0"/>
              <a:t>      </a:t>
            </a:r>
            <a:r>
              <a:rPr lang="en-US" sz="1600" dirty="0">
                <a:solidFill>
                  <a:srgbClr val="0070C0"/>
                </a:solidFill>
              </a:rPr>
              <a:t> However, you might say that motif ‘1’ and ‘2’ are really the same, and should be merged, which begs the question, how did we define them in the first place (next slide…………)</a:t>
            </a:r>
          </a:p>
          <a:p>
            <a:pPr marL="342900" indent="-342900"/>
            <a:r>
              <a:rPr lang="en-US" sz="16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t="38333" b="16806"/>
          <a:stretch>
            <a:fillRect/>
          </a:stretch>
        </p:blipFill>
        <p:spPr bwMode="auto">
          <a:xfrm>
            <a:off x="7121130" y="2628900"/>
            <a:ext cx="5070870" cy="3076575"/>
          </a:xfrm>
          <a:prstGeom prst="rect">
            <a:avLst/>
          </a:prstGeom>
          <a:noFill/>
          <a:ln w="9525">
            <a:noFill/>
            <a:miter lim="800000"/>
            <a:headEnd/>
            <a:tailEnd/>
          </a:ln>
        </p:spPr>
      </p:pic>
      <p:sp>
        <p:nvSpPr>
          <p:cNvPr id="10" name="TextBox 9"/>
          <p:cNvSpPr txBox="1"/>
          <p:nvPr/>
        </p:nvSpPr>
        <p:spPr>
          <a:xfrm>
            <a:off x="200024" y="876300"/>
            <a:ext cx="6410325" cy="6217087"/>
          </a:xfrm>
          <a:prstGeom prst="rect">
            <a:avLst/>
          </a:prstGeom>
          <a:noFill/>
        </p:spPr>
        <p:txBody>
          <a:bodyPr wrap="square" rtlCol="0">
            <a:spAutoFit/>
          </a:bodyPr>
          <a:lstStyle/>
          <a:p>
            <a:r>
              <a:rPr lang="en-US" sz="1600" dirty="0"/>
              <a:t>Below I explain how I did this.</a:t>
            </a:r>
          </a:p>
          <a:p>
            <a:endParaRPr lang="en-US" sz="1600" dirty="0"/>
          </a:p>
          <a:p>
            <a:r>
              <a:rPr lang="en-US" sz="1600" dirty="0"/>
              <a:t>There might be other ways, but every other way I can think of, seems to be vulnerable to a pathologic dataset that would make it give strange results.</a:t>
            </a:r>
          </a:p>
          <a:p>
            <a:r>
              <a:rPr lang="en-US" sz="1600" dirty="0"/>
              <a:t>----</a:t>
            </a:r>
          </a:p>
          <a:p>
            <a:endParaRPr lang="en-US" sz="1600" dirty="0"/>
          </a:p>
          <a:p>
            <a:r>
              <a:rPr lang="en-US" sz="1600" dirty="0"/>
              <a:t>First, we have to set a parameter, </a:t>
            </a:r>
            <a:r>
              <a:rPr lang="en-US" sz="1600" i="1" dirty="0"/>
              <a:t>R</a:t>
            </a:r>
            <a:r>
              <a:rPr lang="en-US" sz="1600" dirty="0"/>
              <a:t> (range). Must be greater than or equal to 1.0, I made it 3.0 for all the slides today.</a:t>
            </a:r>
          </a:p>
          <a:p>
            <a:endParaRPr lang="en-US" sz="1600" dirty="0"/>
          </a:p>
          <a:p>
            <a:r>
              <a:rPr lang="en-US" sz="1600" dirty="0"/>
              <a:t>When the motif tool finds the best pair </a:t>
            </a:r>
            <a:r>
              <a:rPr lang="en-US" sz="1600" b="1" dirty="0">
                <a:solidFill>
                  <a:srgbClr val="00B050"/>
                </a:solidFill>
              </a:rPr>
              <a:t>A</a:t>
            </a:r>
            <a:r>
              <a:rPr lang="en-US" sz="1600" dirty="0"/>
              <a:t> and </a:t>
            </a:r>
            <a:r>
              <a:rPr lang="en-US" sz="1600" b="1" dirty="0">
                <a:solidFill>
                  <a:srgbClr val="00B0F0"/>
                </a:solidFill>
              </a:rPr>
              <a:t>B</a:t>
            </a:r>
            <a:r>
              <a:rPr lang="en-US" sz="1600" dirty="0"/>
              <a:t> (here the pair at 30775 and 33077), we measure the Euclidean distance between them; </a:t>
            </a:r>
          </a:p>
          <a:p>
            <a:endParaRPr lang="en-US" sz="1600" dirty="0"/>
          </a:p>
          <a:p>
            <a:r>
              <a:rPr lang="en-US" sz="1600" dirty="0"/>
              <a:t>    Dist = </a:t>
            </a:r>
            <a:r>
              <a:rPr lang="en-US" sz="1600" dirty="0" err="1"/>
              <a:t>EuclideanDistance</a:t>
            </a:r>
            <a:r>
              <a:rPr lang="en-US" sz="1600" dirty="0"/>
              <a:t> (</a:t>
            </a:r>
            <a:r>
              <a:rPr lang="en-US" sz="1600" b="1" dirty="0">
                <a:solidFill>
                  <a:srgbClr val="00B050"/>
                </a:solidFill>
              </a:rPr>
              <a:t>A</a:t>
            </a:r>
            <a:r>
              <a:rPr lang="en-US" sz="1600" dirty="0"/>
              <a:t>,</a:t>
            </a:r>
            <a:r>
              <a:rPr lang="en-US" sz="1600" b="1" dirty="0">
                <a:solidFill>
                  <a:srgbClr val="00B0F0"/>
                </a:solidFill>
              </a:rPr>
              <a:t>B</a:t>
            </a:r>
            <a:r>
              <a:rPr lang="en-US" sz="1600" dirty="0"/>
              <a:t> ) </a:t>
            </a:r>
          </a:p>
          <a:p>
            <a:endParaRPr lang="en-US" sz="1600" dirty="0"/>
          </a:p>
          <a:p>
            <a:r>
              <a:rPr lang="en-US" sz="1600" dirty="0"/>
              <a:t>Now we search the full time series, for any other patterns that are </a:t>
            </a:r>
          </a:p>
          <a:p>
            <a:pPr lvl="2"/>
            <a:r>
              <a:rPr lang="en-US" sz="1600" dirty="0"/>
              <a:t>Within R*Dist of </a:t>
            </a:r>
            <a:r>
              <a:rPr lang="en-US" sz="1600" b="1" dirty="0">
                <a:solidFill>
                  <a:srgbClr val="00B050"/>
                </a:solidFill>
              </a:rPr>
              <a:t>A</a:t>
            </a:r>
          </a:p>
          <a:p>
            <a:pPr lvl="2"/>
            <a:r>
              <a:rPr lang="en-US" sz="1600" dirty="0"/>
              <a:t>    or </a:t>
            </a:r>
          </a:p>
          <a:p>
            <a:pPr lvl="2"/>
            <a:r>
              <a:rPr lang="en-US" sz="1600" dirty="0"/>
              <a:t>Within R*Dist of </a:t>
            </a:r>
            <a:r>
              <a:rPr lang="en-US" sz="1600" b="1" dirty="0">
                <a:solidFill>
                  <a:srgbClr val="00B0F0"/>
                </a:solidFill>
              </a:rPr>
              <a:t>B</a:t>
            </a:r>
          </a:p>
          <a:p>
            <a:r>
              <a:rPr lang="en-US" sz="1600" dirty="0"/>
              <a:t>All such patterns are part of the motif (these are the gray time series in the window).</a:t>
            </a:r>
          </a:p>
          <a:p>
            <a:endParaRPr lang="en-US" sz="1600" dirty="0"/>
          </a:p>
          <a:p>
            <a:r>
              <a:rPr lang="en-US" sz="1400" dirty="0"/>
              <a:t>The second motif panel is searching for motifs, excluding anything in the first panel.</a:t>
            </a:r>
          </a:p>
          <a:p>
            <a:r>
              <a:rPr lang="en-US" sz="1400" dirty="0"/>
              <a:t>The third motif panel is searching for motifs, excluding anything in the two panels</a:t>
            </a:r>
            <a:r>
              <a:rPr lang="en-US" sz="1600" dirty="0"/>
              <a:t>.</a:t>
            </a:r>
          </a:p>
          <a:p>
            <a:endParaRPr lang="en-US" sz="1600" dirty="0"/>
          </a:p>
          <a:p>
            <a:endParaRPr lang="en-US" sz="1600" dirty="0"/>
          </a:p>
        </p:txBody>
      </p:sp>
      <p:sp>
        <p:nvSpPr>
          <p:cNvPr id="8" name="Rectangle 7"/>
          <p:cNvSpPr/>
          <p:nvPr/>
        </p:nvSpPr>
        <p:spPr>
          <a:xfrm>
            <a:off x="200025" y="0"/>
            <a:ext cx="11849100" cy="707886"/>
          </a:xfrm>
          <a:prstGeom prst="rect">
            <a:avLst/>
          </a:prstGeom>
          <a:solidFill>
            <a:schemeClr val="bg1">
              <a:lumMod val="85000"/>
            </a:schemeClr>
          </a:solidFill>
        </p:spPr>
        <p:txBody>
          <a:bodyPr wrap="square">
            <a:spAutoFit/>
          </a:bodyPr>
          <a:lstStyle/>
          <a:p>
            <a:pPr lvl="1" eaLnBrk="0" fontAlgn="base" hangingPunct="0">
              <a:spcBef>
                <a:spcPct val="0"/>
              </a:spcBef>
              <a:spcAft>
                <a:spcPct val="0"/>
              </a:spcAft>
            </a:pPr>
            <a:r>
              <a:rPr lang="en-US" sz="2400" dirty="0">
                <a:latin typeface="Arial" pitchFamily="34" charset="0"/>
                <a:cs typeface="Arial" pitchFamily="34" charset="0"/>
              </a:rPr>
              <a:t>a.</a:t>
            </a:r>
            <a:r>
              <a:rPr lang="en-US" sz="900" dirty="0">
                <a:latin typeface="Arial" pitchFamily="34" charset="0"/>
                <a:cs typeface="Arial" pitchFamily="34" charset="0"/>
              </a:rPr>
              <a:t>      </a:t>
            </a:r>
            <a:r>
              <a:rPr lang="en-US" sz="1600" dirty="0">
                <a:latin typeface="Arial" pitchFamily="34" charset="0"/>
                <a:cs typeface="Arial" pitchFamily="34" charset="0"/>
              </a:rPr>
              <a:t>Creating an equivalent of the parameter that enabled the user to specify the similarity between instances of a motifs within a cluster </a:t>
            </a:r>
            <a:r>
              <a:rPr lang="en-US" sz="1600" dirty="0">
                <a:solidFill>
                  <a:srgbClr val="C00000"/>
                </a:solidFill>
                <a:latin typeface="Arial" pitchFamily="34" charset="0"/>
                <a:cs typeface="Arial" pitchFamily="34" charset="0"/>
              </a:rPr>
              <a:t>(done. I did this a very sensible way, but there might be other ways)</a:t>
            </a:r>
            <a:endParaRPr lang="en-US" sz="2400" dirty="0">
              <a:solidFill>
                <a:srgbClr val="C00000"/>
              </a:solidFill>
              <a:latin typeface="Arial" pitchFamily="34" charset="0"/>
              <a:cs typeface="Arial" pitchFamily="34" charset="0"/>
            </a:endParaRPr>
          </a:p>
        </p:txBody>
      </p:sp>
      <p:cxnSp>
        <p:nvCxnSpPr>
          <p:cNvPr id="14" name="Straight Arrow Connector 13"/>
          <p:cNvCxnSpPr/>
          <p:nvPr/>
        </p:nvCxnSpPr>
        <p:spPr>
          <a:xfrm flipH="1">
            <a:off x="9734550" y="2114550"/>
            <a:ext cx="542925"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0725150" y="2105025"/>
            <a:ext cx="542925"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7994117" y="0"/>
            <a:ext cx="4197883" cy="6858000"/>
          </a:xfrm>
          <a:prstGeom prst="rect">
            <a:avLst/>
          </a:prstGeom>
          <a:noFill/>
          <a:ln w="9525">
            <a:noFill/>
            <a:miter lim="800000"/>
            <a:headEnd/>
            <a:tailEnd/>
          </a:ln>
        </p:spPr>
      </p:pic>
      <p:cxnSp>
        <p:nvCxnSpPr>
          <p:cNvPr id="6" name="Straight Connector 5"/>
          <p:cNvCxnSpPr/>
          <p:nvPr/>
        </p:nvCxnSpPr>
        <p:spPr>
          <a:xfrm flipV="1">
            <a:off x="7307108" y="2686556"/>
            <a:ext cx="4013650" cy="5745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7339476" y="3753356"/>
            <a:ext cx="4004211" cy="26029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355660" y="4795881"/>
            <a:ext cx="4019046" cy="917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241022" y="3722336"/>
            <a:ext cx="793359" cy="276999"/>
          </a:xfrm>
          <a:prstGeom prst="rect">
            <a:avLst/>
          </a:prstGeom>
          <a:noFill/>
        </p:spPr>
        <p:txBody>
          <a:bodyPr wrap="none" rtlCol="0">
            <a:spAutoFit/>
          </a:bodyPr>
          <a:lstStyle/>
          <a:p>
            <a:r>
              <a:rPr lang="en-US" sz="1200" dirty="0"/>
              <a:t>4 degrees</a:t>
            </a:r>
          </a:p>
        </p:txBody>
      </p:sp>
      <p:sp>
        <p:nvSpPr>
          <p:cNvPr id="15" name="TextBox 14"/>
          <p:cNvSpPr txBox="1"/>
          <p:nvPr/>
        </p:nvSpPr>
        <p:spPr>
          <a:xfrm>
            <a:off x="7241022" y="4627295"/>
            <a:ext cx="793359" cy="276999"/>
          </a:xfrm>
          <a:prstGeom prst="rect">
            <a:avLst/>
          </a:prstGeom>
          <a:noFill/>
        </p:spPr>
        <p:txBody>
          <a:bodyPr wrap="none" rtlCol="0">
            <a:spAutoFit/>
          </a:bodyPr>
          <a:lstStyle/>
          <a:p>
            <a:r>
              <a:rPr lang="en-US" sz="1200" dirty="0"/>
              <a:t>0 degrees</a:t>
            </a:r>
          </a:p>
        </p:txBody>
      </p:sp>
      <p:sp>
        <p:nvSpPr>
          <p:cNvPr id="17" name="TextBox 16"/>
          <p:cNvSpPr txBox="1"/>
          <p:nvPr/>
        </p:nvSpPr>
        <p:spPr>
          <a:xfrm>
            <a:off x="7241022" y="2887508"/>
            <a:ext cx="793359" cy="276999"/>
          </a:xfrm>
          <a:prstGeom prst="rect">
            <a:avLst/>
          </a:prstGeom>
          <a:noFill/>
        </p:spPr>
        <p:txBody>
          <a:bodyPr wrap="none" rtlCol="0">
            <a:spAutoFit/>
          </a:bodyPr>
          <a:lstStyle/>
          <a:p>
            <a:r>
              <a:rPr lang="en-US" sz="1200" dirty="0"/>
              <a:t>8 degrees</a:t>
            </a:r>
          </a:p>
        </p:txBody>
      </p:sp>
      <p:sp>
        <p:nvSpPr>
          <p:cNvPr id="18" name="TextBox 17"/>
          <p:cNvSpPr txBox="1"/>
          <p:nvPr/>
        </p:nvSpPr>
        <p:spPr>
          <a:xfrm>
            <a:off x="190499" y="762000"/>
            <a:ext cx="5591175" cy="3724096"/>
          </a:xfrm>
          <a:prstGeom prst="rect">
            <a:avLst/>
          </a:prstGeom>
          <a:noFill/>
        </p:spPr>
        <p:txBody>
          <a:bodyPr wrap="square" rtlCol="0">
            <a:spAutoFit/>
          </a:bodyPr>
          <a:lstStyle/>
          <a:p>
            <a:r>
              <a:rPr lang="en-US" sz="2000" dirty="0"/>
              <a:t>Just for fun, I repeated the experiment in the last slide, but </a:t>
            </a:r>
            <a:r>
              <a:rPr lang="en-US" sz="2000" i="1" dirty="0"/>
              <a:t>halved</a:t>
            </a:r>
            <a:r>
              <a:rPr lang="en-US" sz="2000" dirty="0"/>
              <a:t> the subsequence length </a:t>
            </a:r>
          </a:p>
          <a:p>
            <a:endParaRPr lang="en-US" sz="2000" dirty="0"/>
          </a:p>
          <a:p>
            <a:r>
              <a:rPr lang="en-US" sz="2000" dirty="0"/>
              <a:t>The three motifs are three variations on a theme. This makes sense, there is only one high-level pattern in the data. However it nicely seems to find subtle </a:t>
            </a:r>
            <a:r>
              <a:rPr lang="en-US" sz="2000" i="1" dirty="0"/>
              <a:t>sub-motifs </a:t>
            </a:r>
          </a:p>
          <a:p>
            <a:endParaRPr lang="en-US" sz="2000" dirty="0"/>
          </a:p>
          <a:p>
            <a:pPr marL="342900" indent="-342900">
              <a:buAutoNum type="arabicParenR"/>
            </a:pPr>
            <a:r>
              <a:rPr lang="en-US" sz="2000" dirty="0"/>
              <a:t>8 degree ascending slope </a:t>
            </a:r>
          </a:p>
          <a:p>
            <a:pPr marL="342900" indent="-342900">
              <a:buAutoNum type="arabicParenR"/>
            </a:pPr>
            <a:r>
              <a:rPr lang="en-US" sz="2000" dirty="0"/>
              <a:t>4 degree ascending slope </a:t>
            </a:r>
          </a:p>
          <a:p>
            <a:pPr marL="342900" indent="-342900">
              <a:buAutoNum type="arabicParenR"/>
            </a:pPr>
            <a:r>
              <a:rPr lang="en-US" sz="2000" dirty="0"/>
              <a:t>Constant slope</a:t>
            </a:r>
          </a:p>
          <a:p>
            <a:pPr marL="342900" indent="-342900"/>
            <a:r>
              <a:rPr lang="en-US" sz="1600" dirty="0"/>
              <a:t> </a:t>
            </a:r>
          </a:p>
        </p:txBody>
      </p:sp>
      <p:sp>
        <p:nvSpPr>
          <p:cNvPr id="19" name="Rectangle 18"/>
          <p:cNvSpPr/>
          <p:nvPr/>
        </p:nvSpPr>
        <p:spPr>
          <a:xfrm>
            <a:off x="0" y="6027003"/>
            <a:ext cx="7048500" cy="830997"/>
          </a:xfrm>
          <a:prstGeom prst="rect">
            <a:avLst/>
          </a:prstGeom>
        </p:spPr>
        <p:txBody>
          <a:bodyPr wrap="square">
            <a:spAutoFit/>
          </a:bodyPr>
          <a:lstStyle/>
          <a:p>
            <a:r>
              <a:rPr lang="en-US" sz="1200" dirty="0"/>
              <a:t>Here is the entire code you need to run this</a:t>
            </a:r>
          </a:p>
          <a:p>
            <a:r>
              <a:rPr lang="en-US" sz="900" dirty="0">
                <a:latin typeface="Courier New" pitchFamily="49" charset="0"/>
                <a:cs typeface="Courier New" pitchFamily="49" charset="0"/>
              </a:rPr>
              <a:t>load dataset		     </a:t>
            </a:r>
            <a:r>
              <a:rPr lang="en-US" sz="900" dirty="0">
                <a:solidFill>
                  <a:srgbClr val="13BA58"/>
                </a:solidFill>
                <a:latin typeface="Courier New" pitchFamily="49" charset="0"/>
                <a:cs typeface="Courier New" pitchFamily="49" charset="0"/>
              </a:rPr>
              <a:t>% Load the data</a:t>
            </a:r>
          </a:p>
          <a:p>
            <a:r>
              <a:rPr lang="en-US" sz="900" dirty="0">
                <a:latin typeface="Courier New" pitchFamily="49" charset="0"/>
                <a:cs typeface="Courier New" pitchFamily="49" charset="0"/>
              </a:rPr>
              <a:t>TAG = data(140000:5:end,7);    </a:t>
            </a:r>
            <a:r>
              <a:rPr lang="en-US" sz="900" dirty="0">
                <a:solidFill>
                  <a:srgbClr val="13BA58"/>
                </a:solidFill>
                <a:latin typeface="Courier New" pitchFamily="49" charset="0"/>
                <a:cs typeface="Courier New" pitchFamily="49" charset="0"/>
              </a:rPr>
              <a:t>% Pull out a section of TAG 7 to examine</a:t>
            </a:r>
            <a:endParaRPr lang="en-US" sz="900" dirty="0">
              <a:latin typeface="Courier New" pitchFamily="49" charset="0"/>
              <a:cs typeface="Courier New" pitchFamily="49" charset="0"/>
            </a:endParaRPr>
          </a:p>
          <a:p>
            <a:r>
              <a:rPr lang="en-US" sz="900" dirty="0" err="1">
                <a:latin typeface="Courier New" pitchFamily="49" charset="0"/>
                <a:cs typeface="Courier New" pitchFamily="49" charset="0"/>
              </a:rPr>
              <a:t>subLen</a:t>
            </a:r>
            <a:r>
              <a:rPr lang="en-US" sz="900" dirty="0">
                <a:latin typeface="Courier New" pitchFamily="49" charset="0"/>
                <a:cs typeface="Courier New" pitchFamily="49" charset="0"/>
              </a:rPr>
              <a:t> = 1000;	    </a:t>
            </a:r>
            <a:r>
              <a:rPr lang="en-US" sz="900" dirty="0">
                <a:solidFill>
                  <a:srgbClr val="13BA58"/>
                </a:solidFill>
                <a:latin typeface="Courier New" pitchFamily="49" charset="0"/>
                <a:cs typeface="Courier New" pitchFamily="49" charset="0"/>
              </a:rPr>
              <a:t>% Choose the pattern length we are interested in</a:t>
            </a:r>
          </a:p>
          <a:p>
            <a:r>
              <a:rPr lang="en-US" sz="900" dirty="0">
                <a:latin typeface="Courier New" pitchFamily="49" charset="0"/>
                <a:cs typeface="Courier New" pitchFamily="49" charset="0"/>
              </a:rPr>
              <a:t>[</a:t>
            </a:r>
            <a:r>
              <a:rPr lang="en-US" sz="900" dirty="0" err="1">
                <a:latin typeface="Courier New" pitchFamily="49" charset="0"/>
                <a:cs typeface="Courier New" pitchFamily="49" charset="0"/>
              </a:rPr>
              <a:t>matrixProfile</a:t>
            </a:r>
            <a:r>
              <a:rPr lang="en-US" sz="900" dirty="0">
                <a:latin typeface="Courier New" pitchFamily="49" charset="0"/>
                <a:cs typeface="Courier New" pitchFamily="49" charset="0"/>
              </a:rPr>
              <a:t>, </a:t>
            </a:r>
            <a:r>
              <a:rPr lang="en-US" sz="900" dirty="0" err="1">
                <a:latin typeface="Courier New" pitchFamily="49" charset="0"/>
                <a:cs typeface="Courier New" pitchFamily="49" charset="0"/>
              </a:rPr>
              <a:t>profileIndex</a:t>
            </a:r>
            <a:r>
              <a:rPr lang="en-US" sz="900" dirty="0">
                <a:latin typeface="Courier New" pitchFamily="49" charset="0"/>
                <a:cs typeface="Courier New" pitchFamily="49" charset="0"/>
              </a:rPr>
              <a:t>, </a:t>
            </a:r>
            <a:r>
              <a:rPr lang="en-US" sz="900" dirty="0" err="1">
                <a:latin typeface="Courier New" pitchFamily="49" charset="0"/>
                <a:cs typeface="Courier New" pitchFamily="49" charset="0"/>
              </a:rPr>
              <a:t>motifIndex</a:t>
            </a:r>
            <a:r>
              <a:rPr lang="en-US" sz="900" dirty="0">
                <a:latin typeface="Courier New" pitchFamily="49" charset="0"/>
                <a:cs typeface="Courier New" pitchFamily="49" charset="0"/>
              </a:rPr>
              <a:t>, </a:t>
            </a:r>
            <a:r>
              <a:rPr lang="en-US" sz="900" dirty="0" err="1">
                <a:latin typeface="Courier New" pitchFamily="49" charset="0"/>
                <a:cs typeface="Courier New" pitchFamily="49" charset="0"/>
              </a:rPr>
              <a:t>discordIndex</a:t>
            </a:r>
            <a:r>
              <a:rPr lang="en-US" sz="900" dirty="0">
                <a:latin typeface="Courier New" pitchFamily="49" charset="0"/>
                <a:cs typeface="Courier New" pitchFamily="49" charset="0"/>
              </a:rPr>
              <a:t>] = </a:t>
            </a:r>
            <a:r>
              <a:rPr lang="en-US" sz="900" dirty="0" err="1">
                <a:latin typeface="Courier New" pitchFamily="49" charset="0"/>
                <a:cs typeface="Courier New" pitchFamily="49" charset="0"/>
              </a:rPr>
              <a:t>interactiveMatrixProfile</a:t>
            </a:r>
            <a:r>
              <a:rPr lang="en-US" sz="900" dirty="0">
                <a:latin typeface="Courier New" pitchFamily="49" charset="0"/>
                <a:cs typeface="Courier New" pitchFamily="49" charset="0"/>
              </a:rPr>
              <a:t>(TAG, </a:t>
            </a:r>
            <a:r>
              <a:rPr lang="en-US" sz="900" dirty="0" err="1">
                <a:latin typeface="Courier New" pitchFamily="49" charset="0"/>
                <a:cs typeface="Courier New" pitchFamily="49" charset="0"/>
              </a:rPr>
              <a:t>subLen</a:t>
            </a:r>
            <a:r>
              <a:rPr lang="en-US" sz="900" dirty="0">
                <a:latin typeface="Courier New" pitchFamily="49" charset="0"/>
                <a:cs typeface="Courier New" pitchFamily="49"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8269251" y="0"/>
            <a:ext cx="3922749" cy="6858000"/>
          </a:xfrm>
          <a:prstGeom prst="rect">
            <a:avLst/>
          </a:prstGeom>
          <a:noFill/>
          <a:ln w="9525">
            <a:noFill/>
            <a:miter lim="800000"/>
            <a:headEnd/>
            <a:tailEnd/>
          </a:ln>
        </p:spPr>
      </p:pic>
      <p:sp>
        <p:nvSpPr>
          <p:cNvPr id="5" name="Arc 4"/>
          <p:cNvSpPr/>
          <p:nvPr/>
        </p:nvSpPr>
        <p:spPr>
          <a:xfrm flipV="1">
            <a:off x="6662008" y="2134150"/>
            <a:ext cx="441960" cy="1196340"/>
          </a:xfrm>
          <a:prstGeom prst="arc">
            <a:avLst>
              <a:gd name="adj1" fmla="val 11138433"/>
              <a:gd name="adj2" fmla="val 215873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7095078" y="2733590"/>
            <a:ext cx="996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659978" y="2752640"/>
            <a:ext cx="99695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Arc 8"/>
          <p:cNvSpPr/>
          <p:nvPr/>
        </p:nvSpPr>
        <p:spPr>
          <a:xfrm flipV="1">
            <a:off x="7251372" y="3176675"/>
            <a:ext cx="441960" cy="1196340"/>
          </a:xfrm>
          <a:prstGeom prst="arc">
            <a:avLst>
              <a:gd name="adj1" fmla="val 11138433"/>
              <a:gd name="adj2" fmla="val 215873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Connector 9"/>
          <p:cNvCxnSpPr/>
          <p:nvPr/>
        </p:nvCxnSpPr>
        <p:spPr>
          <a:xfrm>
            <a:off x="7684442" y="3776115"/>
            <a:ext cx="4804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77119" y="3795165"/>
            <a:ext cx="1169173"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Arc 12"/>
          <p:cNvSpPr/>
          <p:nvPr/>
        </p:nvSpPr>
        <p:spPr>
          <a:xfrm flipV="1">
            <a:off x="5631616" y="3199602"/>
            <a:ext cx="441960" cy="1196340"/>
          </a:xfrm>
          <a:prstGeom prst="arc">
            <a:avLst>
              <a:gd name="adj1" fmla="val 11138433"/>
              <a:gd name="adj2" fmla="val 215873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5874818" y="5041338"/>
            <a:ext cx="1844800" cy="369332"/>
          </a:xfrm>
          <a:prstGeom prst="rect">
            <a:avLst/>
          </a:prstGeom>
          <a:noFill/>
        </p:spPr>
        <p:txBody>
          <a:bodyPr wrap="none" rtlCol="0">
            <a:spAutoFit/>
          </a:bodyPr>
          <a:lstStyle/>
          <a:p>
            <a:r>
              <a:rPr lang="en-US" dirty="0"/>
              <a:t>{close to random}</a:t>
            </a:r>
          </a:p>
        </p:txBody>
      </p:sp>
      <p:sp>
        <p:nvSpPr>
          <p:cNvPr id="17" name="TextBox 16"/>
          <p:cNvSpPr txBox="1"/>
          <p:nvPr/>
        </p:nvSpPr>
        <p:spPr>
          <a:xfrm>
            <a:off x="171449" y="209550"/>
            <a:ext cx="4781551" cy="2185214"/>
          </a:xfrm>
          <a:prstGeom prst="rect">
            <a:avLst/>
          </a:prstGeom>
          <a:noFill/>
        </p:spPr>
        <p:txBody>
          <a:bodyPr wrap="square" rtlCol="0">
            <a:spAutoFit/>
          </a:bodyPr>
          <a:lstStyle/>
          <a:p>
            <a:r>
              <a:rPr lang="en-US" sz="2400" dirty="0"/>
              <a:t>The tool seems quite robust to very noisy data, here discovering two motifs that seem ‘real’ to me, in spite of the fact that they are not “perfect”, and there is a lot of noise.</a:t>
            </a:r>
          </a:p>
          <a:p>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3426959" y="0"/>
            <a:ext cx="4207555" cy="6676571"/>
          </a:xfrm>
          <a:prstGeom prst="rect">
            <a:avLst/>
          </a:prstGeom>
          <a:noFill/>
          <a:ln w="9525">
            <a:noFill/>
            <a:miter lim="800000"/>
            <a:headEnd/>
            <a:tailEnd/>
          </a:ln>
        </p:spPr>
      </p:pic>
      <p:pic>
        <p:nvPicPr>
          <p:cNvPr id="21509" name="Picture 5"/>
          <p:cNvPicPr>
            <a:picLocks noChangeAspect="1" noChangeArrowheads="1"/>
          </p:cNvPicPr>
          <p:nvPr/>
        </p:nvPicPr>
        <p:blipFill>
          <a:blip r:embed="rId3" cstate="print"/>
          <a:srcRect/>
          <a:stretch>
            <a:fillRect/>
          </a:stretch>
        </p:blipFill>
        <p:spPr bwMode="auto">
          <a:xfrm>
            <a:off x="7781925" y="0"/>
            <a:ext cx="4299226" cy="6647543"/>
          </a:xfrm>
          <a:prstGeom prst="rect">
            <a:avLst/>
          </a:prstGeom>
          <a:noFill/>
          <a:ln w="9525">
            <a:noFill/>
            <a:miter lim="800000"/>
            <a:headEnd/>
            <a:tailEnd/>
          </a:ln>
        </p:spPr>
      </p:pic>
      <p:sp>
        <p:nvSpPr>
          <p:cNvPr id="8" name="TextBox 7"/>
          <p:cNvSpPr txBox="1"/>
          <p:nvPr/>
        </p:nvSpPr>
        <p:spPr>
          <a:xfrm>
            <a:off x="190500" y="1362075"/>
            <a:ext cx="2924175" cy="3293209"/>
          </a:xfrm>
          <a:prstGeom prst="rect">
            <a:avLst/>
          </a:prstGeom>
          <a:noFill/>
        </p:spPr>
        <p:txBody>
          <a:bodyPr wrap="square" rtlCol="0">
            <a:spAutoFit/>
          </a:bodyPr>
          <a:lstStyle/>
          <a:p>
            <a:r>
              <a:rPr lang="en-US" sz="2000" dirty="0"/>
              <a:t>Here are two identical experiments, except I first smoothed the data for the leftmost one.</a:t>
            </a:r>
          </a:p>
          <a:p>
            <a:endParaRPr lang="en-US" sz="2000" dirty="0"/>
          </a:p>
          <a:p>
            <a:r>
              <a:rPr lang="en-US" sz="2000" dirty="0"/>
              <a:t>It is clear (and not surprising) that smoothing helps a little.</a:t>
            </a:r>
          </a:p>
          <a:p>
            <a:endParaRPr lang="en-US" sz="1600" dirty="0"/>
          </a:p>
          <a:p>
            <a:r>
              <a:rPr lang="en-US" sz="1600" dirty="0"/>
              <a:t> </a:t>
            </a:r>
          </a:p>
          <a:p>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735</Words>
  <Application>Microsoft Office PowerPoint</Application>
  <PresentationFormat>Widescreen</PresentationFormat>
  <Paragraphs>92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Times New Roman</vt:lpstr>
      <vt:lpstr>Office Theme</vt:lpstr>
      <vt:lpstr>How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chiadnaoh@gmail.com</dc:creator>
  <cp:lastModifiedBy>Eamonn Keogh</cp:lastModifiedBy>
  <cp:revision>84</cp:revision>
  <dcterms:created xsi:type="dcterms:W3CDTF">2016-01-26T19:22:27Z</dcterms:created>
  <dcterms:modified xsi:type="dcterms:W3CDTF">2016-12-03T01:59:15Z</dcterms:modified>
</cp:coreProperties>
</file>