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vision.caltech.edu/html-files/archive.html" TargetMode="External"/><Relationship Id="rId4" Type="http://schemas.openxmlformats.org/officeDocument/2006/relationships/hyperlink" Target="http://ethesis.nitrkl.ac.in/6482/1/212CS1097-2.pdf" TargetMode="External"/><Relationship Id="rId5" Type="http://schemas.openxmlformats.org/officeDocument/2006/relationships/hyperlink" Target="http://www.scholarpedia.org/article/Fisherfac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jpg"/><Relationship Id="rId4" Type="http://schemas.openxmlformats.org/officeDocument/2006/relationships/image" Target="../media/image00.jpg"/><Relationship Id="rId9" Type="http://schemas.openxmlformats.org/officeDocument/2006/relationships/image" Target="../media/image04.jpg"/><Relationship Id="rId5" Type="http://schemas.openxmlformats.org/officeDocument/2006/relationships/image" Target="../media/image03.jpg"/><Relationship Id="rId6" Type="http://schemas.openxmlformats.org/officeDocument/2006/relationships/image" Target="../media/image05.jpg"/><Relationship Id="rId7" Type="http://schemas.openxmlformats.org/officeDocument/2006/relationships/image" Target="../media/image01.jpg"/><Relationship Id="rId8" Type="http://schemas.openxmlformats.org/officeDocument/2006/relationships/image" Target="../media/image0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8" y="378875"/>
            <a:ext cx="8520600" cy="2052600"/>
          </a:xfrm>
          <a:prstGeom prst="rect">
            <a:avLst/>
          </a:prstGeom>
        </p:spPr>
        <p:txBody>
          <a:bodyPr anchorCtr="0" anchor="b" bIns="91425" lIns="91425" rIns="91425" tIns="91425">
            <a:noAutofit/>
          </a:bodyPr>
          <a:lstStyle/>
          <a:p>
            <a:pPr lvl="0">
              <a:spcBef>
                <a:spcPts val="0"/>
              </a:spcBef>
              <a:buNone/>
            </a:pPr>
            <a:r>
              <a:rPr lang="en">
                <a:latin typeface="Georgia"/>
                <a:ea typeface="Georgia"/>
                <a:cs typeface="Georgia"/>
                <a:sym typeface="Georgia"/>
              </a:rPr>
              <a:t>Gender Classification from Facial Images</a:t>
            </a:r>
          </a:p>
        </p:txBody>
      </p:sp>
      <p:sp>
        <p:nvSpPr>
          <p:cNvPr id="60" name="Shape 60"/>
          <p:cNvSpPr txBox="1"/>
          <p:nvPr>
            <p:ph idx="1" type="subTitle"/>
          </p:nvPr>
        </p:nvSpPr>
        <p:spPr>
          <a:xfrm>
            <a:off x="5096300" y="2834125"/>
            <a:ext cx="3735900" cy="1566300"/>
          </a:xfrm>
          <a:prstGeom prst="rect">
            <a:avLst/>
          </a:prstGeom>
        </p:spPr>
        <p:txBody>
          <a:bodyPr anchorCtr="0" anchor="t" bIns="91425" lIns="91425" rIns="91425" tIns="91425">
            <a:noAutofit/>
          </a:bodyPr>
          <a:lstStyle/>
          <a:p>
            <a:pPr lvl="0">
              <a:spcBef>
                <a:spcPts val="0"/>
              </a:spcBef>
              <a:buNone/>
            </a:pPr>
            <a:r>
              <a:rPr lang="en">
                <a:solidFill>
                  <a:srgbClr val="CFE2F3"/>
                </a:solidFill>
                <a:latin typeface="Average"/>
                <a:ea typeface="Average"/>
                <a:cs typeface="Average"/>
                <a:sym typeface="Average"/>
              </a:rPr>
              <a:t>Team : Queen</a:t>
            </a:r>
          </a:p>
          <a:p>
            <a:pPr lvl="0">
              <a:spcBef>
                <a:spcPts val="0"/>
              </a:spcBef>
              <a:buNone/>
            </a:pPr>
            <a:r>
              <a:rPr lang="en" sz="2200">
                <a:solidFill>
                  <a:srgbClr val="CFE2F3"/>
                </a:solidFill>
                <a:latin typeface="Average"/>
                <a:ea typeface="Average"/>
                <a:cs typeface="Average"/>
                <a:sym typeface="Average"/>
              </a:rPr>
              <a:t>Subha Karanam, 201430043</a:t>
            </a:r>
          </a:p>
          <a:p>
            <a:pPr lvl="0">
              <a:spcBef>
                <a:spcPts val="0"/>
              </a:spcBef>
              <a:buNone/>
            </a:pPr>
            <a:r>
              <a:rPr lang="en" sz="2200">
                <a:solidFill>
                  <a:srgbClr val="CFE2F3"/>
                </a:solidFill>
                <a:latin typeface="Average"/>
                <a:ea typeface="Average"/>
                <a:cs typeface="Average"/>
                <a:sym typeface="Average"/>
              </a:rPr>
              <a:t>Dushyant Goel, 201401011</a:t>
            </a:r>
          </a:p>
          <a:p>
            <a:pPr lvl="0">
              <a:spcBef>
                <a:spcPts val="0"/>
              </a:spcBef>
              <a:buNone/>
            </a:pPr>
            <a:r>
              <a:rPr lang="en" sz="2200">
                <a:solidFill>
                  <a:srgbClr val="CFE2F3"/>
                </a:solidFill>
                <a:latin typeface="Average"/>
                <a:ea typeface="Average"/>
                <a:cs typeface="Average"/>
                <a:sym typeface="Average"/>
              </a:rPr>
              <a:t>Appidi Abhinav, 201431218</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Eigenvalues of DD’ = D’D ??</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D’DVi  = SiVi</a:t>
            </a:r>
          </a:p>
          <a:p>
            <a:pPr lvl="0">
              <a:spcBef>
                <a:spcPts val="0"/>
              </a:spcBef>
              <a:buNone/>
            </a:pPr>
            <a:r>
              <a:rPr lang="en"/>
              <a:t>→ DD’.DVi = Si.DVi</a:t>
            </a:r>
          </a:p>
          <a:p>
            <a:pPr lvl="0">
              <a:spcBef>
                <a:spcPts val="0"/>
              </a:spcBef>
              <a:buNone/>
            </a:pPr>
            <a:r>
              <a:rPr lang="en"/>
              <a:t>→ CDVi = SiDVi</a:t>
            </a:r>
          </a:p>
          <a:p>
            <a:pPr lvl="0">
              <a:spcBef>
                <a:spcPts val="0"/>
              </a:spcBef>
              <a:buNone/>
            </a:pPr>
            <a:r>
              <a:rPr lang="en"/>
              <a:t>→ CUi = SiDUi.</a:t>
            </a:r>
          </a:p>
          <a:p>
            <a:pPr lvl="0" rtl="0">
              <a:spcBef>
                <a:spcPts val="0"/>
              </a:spcBef>
              <a:buNone/>
            </a:pPr>
            <a:r>
              <a:rPr lang="en"/>
              <a:t>It means Ui is equal to DVi. So, the DD’ and D’D have the same eigenvalues but there eigenvectors are different and are related by Ui = DVi.</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Continuing . .</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After computing the eigenvectors we need to select the K eigenvectors whose eigenvalues are larger.</a:t>
            </a:r>
          </a:p>
          <a:p>
            <a:pPr lvl="0" rtl="0">
              <a:spcBef>
                <a:spcPts val="0"/>
              </a:spcBef>
              <a:buNone/>
            </a:pPr>
            <a:r>
              <a:rPr lang="en"/>
              <a:t>So as we have K eigenvectors, this selected K eigenvectors are used for representing the whole dataset.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Testing </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For recognition of any unknown face image(test image), we first need to convert the given image into its normalised form(subtract calculated mean from given image -&gt; size = NxM).</a:t>
            </a:r>
          </a:p>
          <a:p>
            <a:pPr lvl="0">
              <a:spcBef>
                <a:spcPts val="0"/>
              </a:spcBef>
              <a:buNone/>
            </a:pPr>
            <a:r>
              <a:rPr lang="en"/>
              <a:t>Then it is converted into its linear form ie., into NMx1 size image vector.</a:t>
            </a:r>
          </a:p>
          <a:p>
            <a:pPr lvl="0">
              <a:spcBef>
                <a:spcPts val="0"/>
              </a:spcBef>
              <a:buNone/>
            </a:pPr>
            <a:r>
              <a:rPr lang="en"/>
              <a:t>We then project this on all the selected components. Then we need to calculate the distance by using Eucildean distance (can use Mahalanobis distance, but error is high in that), and the calculated image which is minimised is the equivalent image of the given input image.</a:t>
            </a:r>
          </a:p>
          <a:p>
            <a:pPr lvl="0">
              <a:spcBef>
                <a:spcPts val="0"/>
              </a:spcBef>
              <a:buNone/>
            </a:pPr>
            <a:r>
              <a:rPr lang="en"/>
              <a:t>We can set a threshold value, accordingly we can identify that given image.</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 2 : Using Fisherfaces(LDA) </a:t>
            </a:r>
          </a:p>
        </p:txBody>
      </p:sp>
      <p:sp>
        <p:nvSpPr>
          <p:cNvPr id="139" name="Shape 139"/>
          <p:cNvSpPr txBox="1"/>
          <p:nvPr>
            <p:ph idx="1" type="body"/>
          </p:nvPr>
        </p:nvSpPr>
        <p:spPr>
          <a:xfrm>
            <a:off x="311700" y="1152475"/>
            <a:ext cx="8520600" cy="3688500"/>
          </a:xfrm>
          <a:prstGeom prst="rect">
            <a:avLst/>
          </a:prstGeom>
        </p:spPr>
        <p:txBody>
          <a:bodyPr anchorCtr="0" anchor="t" bIns="91425" lIns="91425" rIns="91425" tIns="91425">
            <a:noAutofit/>
          </a:bodyPr>
          <a:lstStyle/>
          <a:p>
            <a:pPr lvl="0">
              <a:spcBef>
                <a:spcPts val="0"/>
              </a:spcBef>
              <a:buNone/>
            </a:pPr>
            <a:r>
              <a:rPr lang="en"/>
              <a:t>It is assumed that there are 3 classes of images(male, female and ambiguous) and the data in each class is normally distributed denoted by </a:t>
            </a:r>
            <a:r>
              <a:rPr i="1" lang="en"/>
              <a:t>N(</a:t>
            </a:r>
            <a:r>
              <a:rPr lang="en"/>
              <a:t>𝝁</a:t>
            </a:r>
            <a:r>
              <a:rPr baseline="-25000" lang="en"/>
              <a:t>i</a:t>
            </a:r>
            <a:r>
              <a:rPr lang="en"/>
              <a:t>, 𝚺</a:t>
            </a:r>
            <a:r>
              <a:rPr baseline="-25000" lang="en"/>
              <a:t>i</a:t>
            </a:r>
            <a:r>
              <a:rPr i="1" lang="en"/>
              <a:t>)</a:t>
            </a:r>
            <a:r>
              <a:rPr lang="en"/>
              <a:t> with mean 𝝁</a:t>
            </a:r>
            <a:r>
              <a:rPr baseline="-25000" lang="en"/>
              <a:t>i </a:t>
            </a:r>
            <a:r>
              <a:rPr lang="en"/>
              <a:t>, covariance 𝚺</a:t>
            </a:r>
            <a:r>
              <a:rPr baseline="-25000" lang="en"/>
              <a:t>i</a:t>
            </a:r>
            <a:r>
              <a:rPr lang="en"/>
              <a:t> and probability density function </a:t>
            </a:r>
            <a:r>
              <a:rPr i="1" lang="en">
                <a:solidFill>
                  <a:srgbClr val="D9D9D9"/>
                </a:solidFill>
              </a:rPr>
              <a:t>fi</a:t>
            </a:r>
            <a:r>
              <a:rPr lang="en">
                <a:solidFill>
                  <a:srgbClr val="D9D9D9"/>
                </a:solidFill>
              </a:rPr>
              <a:t>(</a:t>
            </a:r>
            <a:r>
              <a:rPr b="1" lang="en">
                <a:solidFill>
                  <a:srgbClr val="D9D9D9"/>
                </a:solidFill>
              </a:rPr>
              <a:t>x</a:t>
            </a:r>
            <a:r>
              <a:rPr lang="en">
                <a:solidFill>
                  <a:srgbClr val="D9D9D9"/>
                </a:solidFill>
              </a:rPr>
              <a:t>|μi,Σi). GIven their class Prior probabilities, test samples are classified by comparing log-likelihoods.</a:t>
            </a:r>
          </a:p>
          <a:p>
            <a:pPr lvl="0">
              <a:spcBef>
                <a:spcPts val="0"/>
              </a:spcBef>
              <a:buNone/>
            </a:pPr>
            <a:r>
              <a:rPr lang="en"/>
              <a:t>Step 1 : The training dataset is normalised by calculating mean and subtracting the mean from from each image.</a:t>
            </a:r>
          </a:p>
          <a:p>
            <a:pPr lvl="0">
              <a:spcBef>
                <a:spcPts val="0"/>
              </a:spcBef>
              <a:buNone/>
            </a:pPr>
            <a:r>
              <a:rPr lang="en"/>
              <a:t>Step 2 : Two types of matrices are needed to be calculated from the training data. One is a within-class scatter matrix(S</a:t>
            </a:r>
            <a:r>
              <a:rPr baseline="-25000" lang="en"/>
              <a:t>w</a:t>
            </a:r>
            <a:r>
              <a:rPr lang="en"/>
              <a:t>) which denotes the differences in images in each class. And the second one is the between-class scatter(S</a:t>
            </a:r>
            <a:r>
              <a:rPr baseline="-25000" lang="en"/>
              <a:t>b</a:t>
            </a:r>
            <a:r>
              <a:rPr lang="en"/>
              <a:t>) matrix which denotes the differences between the classes.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Continuing . .</a:t>
            </a:r>
          </a:p>
        </p:txBody>
      </p:sp>
      <p:sp>
        <p:nvSpPr>
          <p:cNvPr id="145" name="Shape 145"/>
          <p:cNvSpPr txBox="1"/>
          <p:nvPr>
            <p:ph idx="1" type="body"/>
          </p:nvPr>
        </p:nvSpPr>
        <p:spPr>
          <a:xfrm>
            <a:off x="311700" y="1152475"/>
            <a:ext cx="8520600" cy="3645300"/>
          </a:xfrm>
          <a:prstGeom prst="rect">
            <a:avLst/>
          </a:prstGeom>
        </p:spPr>
        <p:txBody>
          <a:bodyPr anchorCtr="0" anchor="t" bIns="91425" lIns="91425" rIns="91425" tIns="91425">
            <a:noAutofit/>
          </a:bodyPr>
          <a:lstStyle/>
          <a:p>
            <a:pPr lvl="0">
              <a:spcBef>
                <a:spcPts val="0"/>
              </a:spcBef>
              <a:buNone/>
            </a:pPr>
            <a:r>
              <a:rPr lang="en"/>
              <a:t>S</a:t>
            </a:r>
            <a:r>
              <a:rPr baseline="-25000" lang="en"/>
              <a:t>w </a:t>
            </a:r>
            <a:r>
              <a:rPr lang="en"/>
              <a:t>= </a:t>
            </a:r>
            <a:r>
              <a:rPr lang="en">
                <a:solidFill>
                  <a:srgbClr val="D9D9D9"/>
                </a:solidFill>
              </a:rPr>
              <a:t>∑</a:t>
            </a:r>
            <a:r>
              <a:rPr baseline="30000" lang="en">
                <a:solidFill>
                  <a:srgbClr val="D9D9D9"/>
                </a:solidFill>
              </a:rPr>
              <a:t>C</a:t>
            </a:r>
            <a:r>
              <a:rPr baseline="-25000" lang="en">
                <a:solidFill>
                  <a:srgbClr val="D9D9D9"/>
                </a:solidFill>
              </a:rPr>
              <a:t>j=1</a:t>
            </a:r>
            <a:r>
              <a:rPr lang="en">
                <a:solidFill>
                  <a:srgbClr val="D9D9D9"/>
                </a:solidFill>
              </a:rPr>
              <a:t>∑</a:t>
            </a:r>
            <a:r>
              <a:rPr baseline="30000" lang="en">
                <a:solidFill>
                  <a:srgbClr val="D9D9D9"/>
                </a:solidFill>
              </a:rPr>
              <a:t>nj</a:t>
            </a:r>
            <a:r>
              <a:rPr baseline="-25000" lang="en">
                <a:solidFill>
                  <a:srgbClr val="D9D9D9"/>
                </a:solidFill>
              </a:rPr>
              <a:t>i=1</a:t>
            </a:r>
            <a:r>
              <a:rPr lang="en">
                <a:solidFill>
                  <a:srgbClr val="D9D9D9"/>
                </a:solidFill>
              </a:rPr>
              <a:t>(</a:t>
            </a:r>
            <a:r>
              <a:rPr b="1" lang="en">
                <a:solidFill>
                  <a:srgbClr val="D9D9D9"/>
                </a:solidFill>
              </a:rPr>
              <a:t>x</a:t>
            </a:r>
            <a:r>
              <a:rPr baseline="-25000" lang="en">
                <a:solidFill>
                  <a:srgbClr val="D9D9D9"/>
                </a:solidFill>
              </a:rPr>
              <a:t>ij</a:t>
            </a:r>
            <a:r>
              <a:rPr lang="en">
                <a:solidFill>
                  <a:srgbClr val="D9D9D9"/>
                </a:solidFill>
              </a:rPr>
              <a:t>−μ</a:t>
            </a:r>
            <a:r>
              <a:rPr baseline="-25000" lang="en">
                <a:solidFill>
                  <a:srgbClr val="D9D9D9"/>
                </a:solidFill>
              </a:rPr>
              <a:t>j</a:t>
            </a:r>
            <a:r>
              <a:rPr lang="en">
                <a:solidFill>
                  <a:srgbClr val="D9D9D9"/>
                </a:solidFill>
              </a:rPr>
              <a:t>)(</a:t>
            </a:r>
            <a:r>
              <a:rPr b="1" lang="en">
                <a:solidFill>
                  <a:srgbClr val="D9D9D9"/>
                </a:solidFill>
              </a:rPr>
              <a:t>x</a:t>
            </a:r>
            <a:r>
              <a:rPr baseline="-25000" lang="en">
                <a:solidFill>
                  <a:srgbClr val="D9D9D9"/>
                </a:solidFill>
              </a:rPr>
              <a:t>ij</a:t>
            </a:r>
            <a:r>
              <a:rPr lang="en">
                <a:solidFill>
                  <a:srgbClr val="D9D9D9"/>
                </a:solidFill>
              </a:rPr>
              <a:t>−μ</a:t>
            </a:r>
            <a:r>
              <a:rPr baseline="-25000" lang="en">
                <a:solidFill>
                  <a:srgbClr val="D9D9D9"/>
                </a:solidFill>
              </a:rPr>
              <a:t>j</a:t>
            </a:r>
            <a:r>
              <a:rPr lang="en">
                <a:solidFill>
                  <a:srgbClr val="D9D9D9"/>
                </a:solidFill>
              </a:rPr>
              <a:t>)</a:t>
            </a:r>
            <a:r>
              <a:rPr baseline="30000" lang="en">
                <a:solidFill>
                  <a:srgbClr val="D9D9D9"/>
                </a:solidFill>
              </a:rPr>
              <a:t>T</a:t>
            </a:r>
            <a:r>
              <a:rPr lang="en">
                <a:solidFill>
                  <a:srgbClr val="D9D9D9"/>
                </a:solidFill>
              </a:rPr>
              <a:t>, 											where </a:t>
            </a:r>
            <a:r>
              <a:rPr b="1" lang="en">
                <a:solidFill>
                  <a:srgbClr val="D9D9D9"/>
                </a:solidFill>
              </a:rPr>
              <a:t>x</a:t>
            </a:r>
            <a:r>
              <a:rPr baseline="-25000" lang="en">
                <a:solidFill>
                  <a:srgbClr val="D9D9D9"/>
                </a:solidFill>
              </a:rPr>
              <a:t>ij </a:t>
            </a:r>
            <a:r>
              <a:rPr lang="en">
                <a:solidFill>
                  <a:srgbClr val="D9D9D9"/>
                </a:solidFill>
              </a:rPr>
              <a:t>is the i</a:t>
            </a:r>
            <a:r>
              <a:rPr baseline="30000" lang="en">
                <a:solidFill>
                  <a:srgbClr val="D9D9D9"/>
                </a:solidFill>
              </a:rPr>
              <a:t>th</a:t>
            </a:r>
            <a:r>
              <a:rPr lang="en">
                <a:solidFill>
                  <a:srgbClr val="D9D9D9"/>
                </a:solidFill>
              </a:rPr>
              <a:t> sample of the j</a:t>
            </a:r>
            <a:r>
              <a:rPr baseline="30000" lang="en">
                <a:solidFill>
                  <a:srgbClr val="D9D9D9"/>
                </a:solidFill>
              </a:rPr>
              <a:t>th</a:t>
            </a:r>
            <a:r>
              <a:rPr lang="en">
                <a:solidFill>
                  <a:srgbClr val="D9D9D9"/>
                </a:solidFill>
              </a:rPr>
              <a:t> class, n</a:t>
            </a:r>
            <a:r>
              <a:rPr baseline="-25000" lang="en">
                <a:solidFill>
                  <a:srgbClr val="D9D9D9"/>
                </a:solidFill>
              </a:rPr>
              <a:t>j</a:t>
            </a:r>
            <a:r>
              <a:rPr lang="en">
                <a:solidFill>
                  <a:srgbClr val="D9D9D9"/>
                </a:solidFill>
              </a:rPr>
              <a:t> is the number of samples in the j</a:t>
            </a:r>
            <a:r>
              <a:rPr baseline="30000" lang="en">
                <a:solidFill>
                  <a:srgbClr val="D9D9D9"/>
                </a:solidFill>
              </a:rPr>
              <a:t>th</a:t>
            </a:r>
            <a:r>
              <a:rPr lang="en">
                <a:solidFill>
                  <a:srgbClr val="D9D9D9"/>
                </a:solidFill>
              </a:rPr>
              <a:t> class and C is the number of classes.</a:t>
            </a:r>
          </a:p>
          <a:p>
            <a:pPr lvl="0">
              <a:spcBef>
                <a:spcPts val="0"/>
              </a:spcBef>
              <a:buNone/>
            </a:pPr>
            <a:r>
              <a:rPr lang="en">
                <a:solidFill>
                  <a:srgbClr val="D9D9D9"/>
                </a:solidFill>
              </a:rPr>
              <a:t>S</a:t>
            </a:r>
            <a:r>
              <a:rPr baseline="-25000" lang="en">
                <a:solidFill>
                  <a:srgbClr val="D9D9D9"/>
                </a:solidFill>
              </a:rPr>
              <a:t>b </a:t>
            </a:r>
            <a:r>
              <a:rPr lang="en">
                <a:solidFill>
                  <a:srgbClr val="D9D9D9"/>
                </a:solidFill>
              </a:rPr>
              <a:t>= ∑</a:t>
            </a:r>
            <a:r>
              <a:rPr baseline="30000" lang="en">
                <a:solidFill>
                  <a:srgbClr val="D9D9D9"/>
                </a:solidFill>
              </a:rPr>
              <a:t>C</a:t>
            </a:r>
            <a:r>
              <a:rPr baseline="-25000" lang="en">
                <a:solidFill>
                  <a:srgbClr val="D9D9D9"/>
                </a:solidFill>
              </a:rPr>
              <a:t>j=1</a:t>
            </a:r>
            <a:r>
              <a:rPr lang="en">
                <a:solidFill>
                  <a:srgbClr val="D9D9D9"/>
                </a:solidFill>
              </a:rPr>
              <a:t>(μ</a:t>
            </a:r>
            <a:r>
              <a:rPr baseline="-25000" lang="en">
                <a:solidFill>
                  <a:srgbClr val="D9D9D9"/>
                </a:solidFill>
              </a:rPr>
              <a:t>j</a:t>
            </a:r>
            <a:r>
              <a:rPr lang="en">
                <a:solidFill>
                  <a:srgbClr val="D9D9D9"/>
                </a:solidFill>
              </a:rPr>
              <a:t>−μ)(μ</a:t>
            </a:r>
            <a:r>
              <a:rPr baseline="-25000" lang="en">
                <a:solidFill>
                  <a:srgbClr val="D9D9D9"/>
                </a:solidFill>
              </a:rPr>
              <a:t>j</a:t>
            </a:r>
            <a:r>
              <a:rPr lang="en">
                <a:solidFill>
                  <a:srgbClr val="D9D9D9"/>
                </a:solidFill>
              </a:rPr>
              <a:t>−μ)</a:t>
            </a:r>
            <a:r>
              <a:rPr baseline="30000" lang="en">
                <a:solidFill>
                  <a:srgbClr val="D9D9D9"/>
                </a:solidFill>
              </a:rPr>
              <a:t>T </a:t>
            </a:r>
            <a:r>
              <a:rPr lang="en">
                <a:solidFill>
                  <a:srgbClr val="D9D9D9"/>
                </a:solidFill>
              </a:rPr>
              <a:t>, where μ</a:t>
            </a:r>
            <a:r>
              <a:rPr baseline="-25000" lang="en">
                <a:solidFill>
                  <a:srgbClr val="D9D9D9"/>
                </a:solidFill>
              </a:rPr>
              <a:t>j </a:t>
            </a:r>
            <a:r>
              <a:rPr lang="en">
                <a:solidFill>
                  <a:srgbClr val="D9D9D9"/>
                </a:solidFill>
              </a:rPr>
              <a:t>is the mean of the data in the j</a:t>
            </a:r>
            <a:r>
              <a:rPr baseline="-25000" lang="en">
                <a:solidFill>
                  <a:srgbClr val="D9D9D9"/>
                </a:solidFill>
              </a:rPr>
              <a:t>th</a:t>
            </a:r>
            <a:r>
              <a:rPr lang="en">
                <a:solidFill>
                  <a:srgbClr val="D9D9D9"/>
                </a:solidFill>
              </a:rPr>
              <a:t> class, μ is the mean of all classes and C is the number of classes.</a:t>
            </a:r>
          </a:p>
          <a:p>
            <a:pPr lvl="0">
              <a:spcBef>
                <a:spcPts val="0"/>
              </a:spcBef>
              <a:buNone/>
            </a:pPr>
            <a:r>
              <a:rPr lang="en">
                <a:solidFill>
                  <a:srgbClr val="D9D9D9"/>
                </a:solidFill>
              </a:rPr>
              <a:t>Step 3 : Now we create a basis, V for a subspace such that S</a:t>
            </a:r>
            <a:r>
              <a:rPr baseline="-25000" lang="en">
                <a:solidFill>
                  <a:srgbClr val="D9D9D9"/>
                </a:solidFill>
              </a:rPr>
              <a:t>w </a:t>
            </a:r>
            <a:r>
              <a:rPr lang="en">
                <a:solidFill>
                  <a:srgbClr val="D9D9D9"/>
                </a:solidFill>
              </a:rPr>
              <a:t> is minimized and S</a:t>
            </a:r>
            <a:r>
              <a:rPr baseline="-25000" lang="en">
                <a:solidFill>
                  <a:srgbClr val="D9D9D9"/>
                </a:solidFill>
              </a:rPr>
              <a:t>b</a:t>
            </a:r>
            <a:r>
              <a:rPr lang="en">
                <a:solidFill>
                  <a:srgbClr val="D9D9D9"/>
                </a:solidFill>
              </a:rPr>
              <a:t> is maximised. V will be a matrix whose columns </a:t>
            </a:r>
            <a:r>
              <a:rPr b="1" lang="en">
                <a:solidFill>
                  <a:srgbClr val="D9D9D9"/>
                </a:solidFill>
              </a:rPr>
              <a:t>v</a:t>
            </a:r>
            <a:r>
              <a:rPr b="1" baseline="-25000" lang="en">
                <a:solidFill>
                  <a:srgbClr val="D9D9D9"/>
                </a:solidFill>
              </a:rPr>
              <a:t>i</a:t>
            </a:r>
            <a:r>
              <a:rPr b="1" lang="en">
                <a:solidFill>
                  <a:srgbClr val="D9D9D9"/>
                </a:solidFill>
              </a:rPr>
              <a:t> </a:t>
            </a:r>
            <a:r>
              <a:rPr lang="en">
                <a:solidFill>
                  <a:srgbClr val="D9D9D9"/>
                </a:solidFill>
              </a:rPr>
              <a:t>will be the basis vectors for the mentioned subspace. The matrix V can be found by (VS</a:t>
            </a:r>
            <a:r>
              <a:rPr baseline="-25000" lang="en">
                <a:solidFill>
                  <a:srgbClr val="D9D9D9"/>
                </a:solidFill>
              </a:rPr>
              <a:t>b</a:t>
            </a:r>
            <a:r>
              <a:rPr lang="en">
                <a:solidFill>
                  <a:srgbClr val="D9D9D9"/>
                </a:solidFill>
              </a:rPr>
              <a:t>V</a:t>
            </a:r>
            <a:r>
              <a:rPr baseline="30000" lang="en">
                <a:solidFill>
                  <a:srgbClr val="D9D9D9"/>
                </a:solidFill>
              </a:rPr>
              <a:t>T</a:t>
            </a:r>
            <a:r>
              <a:rPr lang="en">
                <a:solidFill>
                  <a:srgbClr val="D9D9D9"/>
                </a:solidFill>
              </a:rPr>
              <a:t>)/(VS</a:t>
            </a:r>
            <a:r>
              <a:rPr baseline="-25000" lang="en">
                <a:solidFill>
                  <a:srgbClr val="D9D9D9"/>
                </a:solidFill>
              </a:rPr>
              <a:t>w</a:t>
            </a:r>
            <a:r>
              <a:rPr lang="en">
                <a:solidFill>
                  <a:srgbClr val="D9D9D9"/>
                </a:solidFill>
              </a:rPr>
              <a:t>V</a:t>
            </a:r>
            <a:r>
              <a:rPr baseline="30000" lang="en">
                <a:solidFill>
                  <a:srgbClr val="D9D9D9"/>
                </a:solidFill>
              </a:rPr>
              <a:t>T</a:t>
            </a:r>
            <a:r>
              <a:rPr lang="en">
                <a:solidFill>
                  <a:srgbClr val="D9D9D9"/>
                </a:solidFill>
              </a:rPr>
              <a:t>). </a:t>
            </a:r>
          </a:p>
          <a:p>
            <a:pPr lvl="0">
              <a:spcBef>
                <a:spcPts val="0"/>
              </a:spcBef>
              <a:spcAft>
                <a:spcPts val="0"/>
              </a:spcAft>
              <a:buNone/>
            </a:pPr>
            <a:r>
              <a:t/>
            </a:r>
            <a:endParaRPr i="1" sz="850">
              <a:solidFill>
                <a:srgbClr val="000000"/>
              </a:solidFill>
              <a:highlight>
                <a:srgbClr val="FFFFFF"/>
              </a:highlight>
              <a:latin typeface="Georgia"/>
              <a:ea typeface="Georgia"/>
              <a:cs typeface="Georgia"/>
              <a:sym typeface="Georgia"/>
            </a:endParaRPr>
          </a:p>
          <a:p>
            <a:pPr lvl="0">
              <a:spcBef>
                <a:spcPts val="0"/>
              </a:spcBef>
              <a:buNone/>
            </a:pPr>
            <a:r>
              <a:t/>
            </a:r>
            <a:endParaRPr>
              <a:solidFill>
                <a:srgbClr val="D9D9D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Continuing . .</a:t>
            </a:r>
          </a:p>
        </p:txBody>
      </p:sp>
      <p:sp>
        <p:nvSpPr>
          <p:cNvPr id="151" name="Shape 151"/>
          <p:cNvSpPr txBox="1"/>
          <p:nvPr>
            <p:ph idx="1" type="body"/>
          </p:nvPr>
        </p:nvSpPr>
        <p:spPr>
          <a:xfrm>
            <a:off x="311700" y="1240725"/>
            <a:ext cx="8520600" cy="3416400"/>
          </a:xfrm>
          <a:prstGeom prst="rect">
            <a:avLst/>
          </a:prstGeom>
        </p:spPr>
        <p:txBody>
          <a:bodyPr anchorCtr="0" anchor="t" bIns="91425" lIns="91425" rIns="91425" tIns="91425">
            <a:noAutofit/>
          </a:bodyPr>
          <a:lstStyle/>
          <a:p>
            <a:pPr lvl="0">
              <a:spcBef>
                <a:spcPts val="0"/>
              </a:spcBef>
              <a:buNone/>
            </a:pPr>
            <a:r>
              <a:rPr lang="en"/>
              <a:t>The solution for the aforementioned equation will be the eigen generalization :</a:t>
            </a:r>
          </a:p>
          <a:p>
            <a:pPr lvl="0">
              <a:spcBef>
                <a:spcPts val="0"/>
              </a:spcBef>
              <a:buNone/>
            </a:pPr>
            <a:r>
              <a:rPr lang="en"/>
              <a:t>S</a:t>
            </a:r>
            <a:r>
              <a:rPr baseline="-25000" lang="en"/>
              <a:t>b</a:t>
            </a:r>
            <a:r>
              <a:rPr lang="en"/>
              <a:t>V = S</a:t>
            </a:r>
            <a:r>
              <a:rPr baseline="-25000" lang="en"/>
              <a:t>w</a:t>
            </a:r>
            <a:r>
              <a:rPr lang="en"/>
              <a:t>VE</a:t>
            </a:r>
          </a:p>
          <a:p>
            <a:pPr lvl="0">
              <a:spcBef>
                <a:spcPts val="0"/>
              </a:spcBef>
              <a:buNone/>
            </a:pPr>
            <a:r>
              <a:rPr lang="en"/>
              <a:t>So, V will be the matrix of eigenvectors and E will be a diagonal matrix consisting of eigenvalues. The eigenvectors corresponding to nonzero eigenvalues will be the Fisherfaces. </a:t>
            </a:r>
          </a:p>
          <a:p>
            <a:pPr lvl="0">
              <a:spcBef>
                <a:spcPts val="0"/>
              </a:spcBef>
              <a:buNone/>
            </a:pPr>
            <a:r>
              <a:rPr lang="en"/>
              <a:t>Step 4 : An image is taken from the test data and is normalised using the mean of the training data.</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idx="1" type="body"/>
          </p:nvPr>
        </p:nvSpPr>
        <p:spPr>
          <a:xfrm>
            <a:off x="311700" y="334975"/>
            <a:ext cx="8520600" cy="4233900"/>
          </a:xfrm>
          <a:prstGeom prst="rect">
            <a:avLst/>
          </a:prstGeom>
        </p:spPr>
        <p:txBody>
          <a:bodyPr anchorCtr="0" anchor="t" bIns="91425" lIns="91425" rIns="91425" tIns="91425">
            <a:noAutofit/>
          </a:bodyPr>
          <a:lstStyle/>
          <a:p>
            <a:pPr lvl="0">
              <a:spcBef>
                <a:spcPts val="0"/>
              </a:spcBef>
              <a:buNone/>
            </a:pPr>
            <a:r>
              <a:rPr lang="en"/>
              <a:t>Step 5 : We choose a V so as to maximise </a:t>
            </a:r>
            <a:r>
              <a:rPr lang="en">
                <a:solidFill>
                  <a:srgbClr val="D9D9D9"/>
                </a:solidFill>
              </a:rPr>
              <a:t>(VS</a:t>
            </a:r>
            <a:r>
              <a:rPr baseline="-25000" lang="en">
                <a:solidFill>
                  <a:srgbClr val="D9D9D9"/>
                </a:solidFill>
              </a:rPr>
              <a:t>b</a:t>
            </a:r>
            <a:r>
              <a:rPr lang="en">
                <a:solidFill>
                  <a:srgbClr val="D9D9D9"/>
                </a:solidFill>
              </a:rPr>
              <a:t>V</a:t>
            </a:r>
            <a:r>
              <a:rPr baseline="30000" lang="en">
                <a:solidFill>
                  <a:srgbClr val="D9D9D9"/>
                </a:solidFill>
              </a:rPr>
              <a:t>T</a:t>
            </a:r>
            <a:r>
              <a:rPr lang="en">
                <a:solidFill>
                  <a:srgbClr val="D9D9D9"/>
                </a:solidFill>
              </a:rPr>
              <a:t>)/(VS</a:t>
            </a:r>
            <a:r>
              <a:rPr baseline="-25000" lang="en">
                <a:solidFill>
                  <a:srgbClr val="D9D9D9"/>
                </a:solidFill>
              </a:rPr>
              <a:t>w</a:t>
            </a:r>
            <a:r>
              <a:rPr lang="en">
                <a:solidFill>
                  <a:srgbClr val="D9D9D9"/>
                </a:solidFill>
              </a:rPr>
              <a:t>V</a:t>
            </a:r>
            <a:r>
              <a:rPr baseline="30000" lang="en">
                <a:solidFill>
                  <a:srgbClr val="D9D9D9"/>
                </a:solidFill>
              </a:rPr>
              <a:t>T</a:t>
            </a:r>
            <a:r>
              <a:rPr lang="en">
                <a:solidFill>
                  <a:srgbClr val="D9D9D9"/>
                </a:solidFill>
              </a:rPr>
              <a:t>). And the test image is then projected onto the subspace with basis V.</a:t>
            </a:r>
          </a:p>
          <a:p>
            <a:pPr lvl="0">
              <a:spcBef>
                <a:spcPts val="0"/>
              </a:spcBef>
              <a:buNone/>
            </a:pPr>
            <a:r>
              <a:rPr lang="en"/>
              <a:t>Step 6 : A simple Linear Discriminant Function is applied now to differentiate between the classes. This can be done because the variation between the classes has been maximised and the variation in the data in each class has been minimised.</a:t>
            </a:r>
          </a:p>
          <a:p>
            <a:pPr lvl="0">
              <a:spcBef>
                <a:spcPts val="0"/>
              </a:spcBef>
              <a:buNone/>
            </a:pPr>
            <a:r>
              <a:rPr lang="en"/>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Bibliography</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Database : </a:t>
            </a:r>
            <a:r>
              <a:rPr lang="en" u="sng">
                <a:solidFill>
                  <a:schemeClr val="hlink"/>
                </a:solidFill>
                <a:hlinkClick r:id="rId3"/>
              </a:rPr>
              <a:t>http://www.vision.caltech.edu/html-files/archive.html</a:t>
            </a:r>
          </a:p>
          <a:p>
            <a:pPr indent="-228600" lvl="0" marL="457200" rtl="0">
              <a:spcBef>
                <a:spcPts val="0"/>
              </a:spcBef>
            </a:pPr>
            <a:r>
              <a:rPr lang="en" u="sng">
                <a:solidFill>
                  <a:schemeClr val="hlink"/>
                </a:solidFill>
                <a:hlinkClick r:id="rId4"/>
              </a:rPr>
              <a:t>http://ethesis.nitrkl.ac.in/6482/1/212CS1097-2.pdf</a:t>
            </a:r>
          </a:p>
          <a:p>
            <a:pPr indent="-228600" lvl="0" marL="457200" rtl="0">
              <a:spcBef>
                <a:spcPts val="0"/>
              </a:spcBef>
            </a:pPr>
            <a:r>
              <a:rPr lang="en" u="sng">
                <a:solidFill>
                  <a:schemeClr val="hlink"/>
                </a:solidFill>
                <a:hlinkClick r:id="rId5"/>
              </a:rPr>
              <a:t>http://www.scholarpedia.org/article/Fisherfaces</a:t>
            </a:r>
          </a:p>
          <a:p>
            <a:pPr indent="-228600" lvl="0" marL="457200">
              <a:spcBef>
                <a:spcPts val="0"/>
              </a:spcBef>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55825" y="290600"/>
            <a:ext cx="8520600" cy="572700"/>
          </a:xfrm>
          <a:prstGeom prst="rect">
            <a:avLst/>
          </a:prstGeom>
        </p:spPr>
        <p:txBody>
          <a:bodyPr anchorCtr="0" anchor="t" bIns="91425" lIns="91425" rIns="91425" tIns="91425">
            <a:noAutofit/>
          </a:bodyPr>
          <a:lstStyle/>
          <a:p>
            <a:pPr lvl="0" algn="ctr">
              <a:spcBef>
                <a:spcPts val="0"/>
              </a:spcBef>
              <a:buNone/>
            </a:pPr>
            <a:r>
              <a:rPr lang="en"/>
              <a:t>Where we are</a:t>
            </a:r>
          </a:p>
        </p:txBody>
      </p:sp>
      <p:sp>
        <p:nvSpPr>
          <p:cNvPr id="168" name="Shape 168"/>
          <p:cNvSpPr txBox="1"/>
          <p:nvPr>
            <p:ph idx="1" type="body"/>
          </p:nvPr>
        </p:nvSpPr>
        <p:spPr>
          <a:xfrm>
            <a:off x="311700" y="808150"/>
            <a:ext cx="8520600" cy="3416400"/>
          </a:xfrm>
          <a:prstGeom prst="rect">
            <a:avLst/>
          </a:prstGeom>
        </p:spPr>
        <p:txBody>
          <a:bodyPr anchorCtr="0" anchor="t" bIns="91425" lIns="91425" rIns="91425" tIns="91425">
            <a:noAutofit/>
          </a:bodyPr>
          <a:lstStyle/>
          <a:p>
            <a:pPr lvl="0">
              <a:spcBef>
                <a:spcPts val="0"/>
              </a:spcBef>
              <a:buNone/>
            </a:pPr>
            <a:r>
              <a:rPr b="1" lang="en" sz="2400"/>
              <a:t>Done</a:t>
            </a:r>
          </a:p>
          <a:p>
            <a:pPr indent="-228600" lvl="0" marL="457200">
              <a:spcBef>
                <a:spcPts val="0"/>
              </a:spcBef>
              <a:buAutoNum type="arabicPeriod"/>
            </a:pPr>
            <a:r>
              <a:rPr lang="en"/>
              <a:t>We have implemented the Eigenfaces method for gender classification. The classifier was trained using 150 male and 150 female images from public CalTech data set.</a:t>
            </a:r>
          </a:p>
          <a:p>
            <a:pPr indent="-228600" lvl="0" marL="457200">
              <a:spcBef>
                <a:spcPts val="0"/>
              </a:spcBef>
              <a:buAutoNum type="arabicPeriod"/>
            </a:pPr>
            <a:r>
              <a:rPr lang="en"/>
              <a:t>We have finished reading theory for Fischerfaces method. </a:t>
            </a:r>
          </a:p>
          <a:p>
            <a:pPr lvl="0">
              <a:spcBef>
                <a:spcPts val="0"/>
              </a:spcBef>
              <a:buNone/>
            </a:pPr>
            <a:r>
              <a:rPr b="1" lang="en" sz="2400"/>
              <a:t>Doing</a:t>
            </a:r>
          </a:p>
          <a:p>
            <a:pPr indent="-228600" lvl="0" marL="457200">
              <a:spcBef>
                <a:spcPts val="0"/>
              </a:spcBef>
              <a:buAutoNum type="arabicPeriod"/>
            </a:pPr>
            <a:r>
              <a:rPr lang="en"/>
              <a:t>In process of implementing fischer face.</a:t>
            </a:r>
          </a:p>
          <a:p>
            <a:pPr lvl="0">
              <a:spcBef>
                <a:spcPts val="0"/>
              </a:spcBef>
              <a:buNone/>
            </a:pPr>
            <a:r>
              <a:rPr b="1" lang="en" sz="2400"/>
              <a:t>To Do</a:t>
            </a:r>
          </a:p>
          <a:p>
            <a:pPr indent="-228600" lvl="0" marL="457200">
              <a:spcBef>
                <a:spcPts val="0"/>
              </a:spcBef>
              <a:buAutoNum type="arabicPeriod"/>
            </a:pPr>
            <a:r>
              <a:rPr lang="en"/>
              <a:t>Unaligned facial images by set classification.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Identification of Gender from facial images of people is done by using 3 different methods. The methods chosen are : </a:t>
            </a:r>
          </a:p>
          <a:p>
            <a:pPr indent="-228600" lvl="0" marL="457200" rtl="0">
              <a:spcBef>
                <a:spcPts val="0"/>
              </a:spcBef>
            </a:pPr>
            <a:r>
              <a:rPr lang="en"/>
              <a:t>Using EigenFaces Method</a:t>
            </a:r>
          </a:p>
          <a:p>
            <a:pPr indent="-228600" lvl="0" marL="457200" rtl="0">
              <a:spcBef>
                <a:spcPts val="0"/>
              </a:spcBef>
            </a:pPr>
            <a:r>
              <a:rPr lang="en"/>
              <a:t>Using Fisherfaces Method</a:t>
            </a:r>
          </a:p>
          <a:p>
            <a:pPr indent="-228600" lvl="0" marL="457200">
              <a:spcBef>
                <a:spcPts val="0"/>
              </a:spcBef>
            </a:pPr>
            <a:r>
              <a:rPr lang="en"/>
              <a:t>Using Set Classification (for unaligned facial images)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1527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72" name="Shape 72"/>
          <p:cNvSpPr txBox="1"/>
          <p:nvPr>
            <p:ph idx="1" type="body"/>
          </p:nvPr>
        </p:nvSpPr>
        <p:spPr>
          <a:xfrm>
            <a:off x="311700" y="963725"/>
            <a:ext cx="8520600" cy="3743400"/>
          </a:xfrm>
          <a:prstGeom prst="rect">
            <a:avLst/>
          </a:prstGeom>
        </p:spPr>
        <p:txBody>
          <a:bodyPr anchorCtr="0" anchor="t" bIns="91425" lIns="91425" rIns="91425" tIns="91425">
            <a:noAutofit/>
          </a:bodyPr>
          <a:lstStyle/>
          <a:p>
            <a:pPr indent="457200" lvl="0" rtl="0">
              <a:spcBef>
                <a:spcPts val="0"/>
              </a:spcBef>
              <a:buNone/>
            </a:pPr>
            <a:r>
              <a:rPr lang="en"/>
              <a:t>A gender classification method has many potential applications such as human identification, smart computer-human interface, computer vision approach for monitoring people, passive demographic data collection, etc. The methods chosen here deal with frontal facial images with inherent variations in the image formation process.</a:t>
            </a:r>
          </a:p>
          <a:p>
            <a:pPr indent="457200" lvl="0" rtl="0">
              <a:spcBef>
                <a:spcPts val="0"/>
              </a:spcBef>
              <a:buNone/>
            </a:pPr>
            <a:r>
              <a:rPr lang="en"/>
              <a:t>The database that is being used for this project is the Frontal Face dataset from Caltech(also called </a:t>
            </a:r>
            <a:r>
              <a:rPr b="1" lang="en"/>
              <a:t>Caltech Faces</a:t>
            </a:r>
            <a:r>
              <a:rPr lang="en"/>
              <a:t>). This dataset contains 450 images of 27 people with variations in lighting, expressions, backgrounds etc. It has 278 male images and 172 female images</a:t>
            </a:r>
          </a:p>
          <a:p>
            <a:pPr indent="457200" lvl="0">
              <a:spcBef>
                <a:spcPts val="0"/>
              </a:spcBef>
              <a:buNone/>
            </a:pPr>
            <a:r>
              <a:rPr lang="en"/>
              <a:t>Some challenges faced will be the variations in the dataset taken like illumination, change in camera angle, head pose, expressions, facial hair, background etc.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pic>
        <p:nvPicPr>
          <p:cNvPr descr="image_0002.jpg" id="77" name="Shape 77"/>
          <p:cNvPicPr preferRelativeResize="0"/>
          <p:nvPr/>
        </p:nvPicPr>
        <p:blipFill>
          <a:blip r:embed="rId3">
            <a:alphaModFix/>
          </a:blip>
          <a:stretch>
            <a:fillRect/>
          </a:stretch>
        </p:blipFill>
        <p:spPr>
          <a:xfrm>
            <a:off x="184125" y="519062"/>
            <a:ext cx="2340399" cy="1546349"/>
          </a:xfrm>
          <a:prstGeom prst="rect">
            <a:avLst/>
          </a:prstGeom>
          <a:noFill/>
          <a:ln>
            <a:noFill/>
          </a:ln>
        </p:spPr>
      </p:pic>
      <p:pic>
        <p:nvPicPr>
          <p:cNvPr descr="image_0008.jpg" id="78" name="Shape 78"/>
          <p:cNvPicPr preferRelativeResize="0"/>
          <p:nvPr/>
        </p:nvPicPr>
        <p:blipFill rotWithShape="1">
          <a:blip r:embed="rId4">
            <a:alphaModFix/>
          </a:blip>
          <a:srcRect b="0" l="0" r="-2322" t="0"/>
          <a:stretch/>
        </p:blipFill>
        <p:spPr>
          <a:xfrm>
            <a:off x="2276750" y="519075"/>
            <a:ext cx="2482000" cy="1546324"/>
          </a:xfrm>
          <a:prstGeom prst="rect">
            <a:avLst/>
          </a:prstGeom>
          <a:noFill/>
          <a:ln>
            <a:noFill/>
          </a:ln>
        </p:spPr>
      </p:pic>
      <p:pic>
        <p:nvPicPr>
          <p:cNvPr descr="image_0015.jpg" id="79" name="Shape 79"/>
          <p:cNvPicPr preferRelativeResize="0"/>
          <p:nvPr/>
        </p:nvPicPr>
        <p:blipFill rotWithShape="1">
          <a:blip r:embed="rId5">
            <a:alphaModFix/>
          </a:blip>
          <a:srcRect b="0" l="9633" r="0" t="0"/>
          <a:stretch/>
        </p:blipFill>
        <p:spPr>
          <a:xfrm>
            <a:off x="4699774" y="519075"/>
            <a:ext cx="2114949" cy="1546324"/>
          </a:xfrm>
          <a:prstGeom prst="rect">
            <a:avLst/>
          </a:prstGeom>
          <a:noFill/>
          <a:ln>
            <a:noFill/>
          </a:ln>
        </p:spPr>
      </p:pic>
      <p:pic>
        <p:nvPicPr>
          <p:cNvPr descr="image_0014.jpg" id="80" name="Shape 80"/>
          <p:cNvPicPr preferRelativeResize="0"/>
          <p:nvPr/>
        </p:nvPicPr>
        <p:blipFill rotWithShape="1">
          <a:blip r:embed="rId6">
            <a:alphaModFix/>
          </a:blip>
          <a:srcRect b="0" l="0" r="9633" t="0"/>
          <a:stretch/>
        </p:blipFill>
        <p:spPr>
          <a:xfrm>
            <a:off x="6814724" y="519075"/>
            <a:ext cx="2114949" cy="1546324"/>
          </a:xfrm>
          <a:prstGeom prst="rect">
            <a:avLst/>
          </a:prstGeom>
          <a:noFill/>
          <a:ln>
            <a:noFill/>
          </a:ln>
        </p:spPr>
      </p:pic>
      <p:pic>
        <p:nvPicPr>
          <p:cNvPr descr="image_0010.jpg" id="81" name="Shape 81"/>
          <p:cNvPicPr preferRelativeResize="0"/>
          <p:nvPr/>
        </p:nvPicPr>
        <p:blipFill>
          <a:blip r:embed="rId7">
            <a:alphaModFix/>
          </a:blip>
          <a:stretch>
            <a:fillRect/>
          </a:stretch>
        </p:blipFill>
        <p:spPr>
          <a:xfrm>
            <a:off x="184125" y="2513675"/>
            <a:ext cx="2340399" cy="1546332"/>
          </a:xfrm>
          <a:prstGeom prst="rect">
            <a:avLst/>
          </a:prstGeom>
          <a:noFill/>
          <a:ln>
            <a:noFill/>
          </a:ln>
        </p:spPr>
      </p:pic>
      <p:pic>
        <p:nvPicPr>
          <p:cNvPr descr="image_0021.jpg" id="82" name="Shape 82"/>
          <p:cNvPicPr preferRelativeResize="0"/>
          <p:nvPr/>
        </p:nvPicPr>
        <p:blipFill>
          <a:blip r:embed="rId8">
            <a:alphaModFix/>
          </a:blip>
          <a:stretch>
            <a:fillRect/>
          </a:stretch>
        </p:blipFill>
        <p:spPr>
          <a:xfrm>
            <a:off x="2524525" y="2513675"/>
            <a:ext cx="2340363" cy="1546324"/>
          </a:xfrm>
          <a:prstGeom prst="rect">
            <a:avLst/>
          </a:prstGeom>
          <a:noFill/>
          <a:ln>
            <a:noFill/>
          </a:ln>
        </p:spPr>
      </p:pic>
      <p:pic>
        <p:nvPicPr>
          <p:cNvPr descr="image_0004.jpg" id="83" name="Shape 83"/>
          <p:cNvPicPr preferRelativeResize="0"/>
          <p:nvPr/>
        </p:nvPicPr>
        <p:blipFill>
          <a:blip r:embed="rId9">
            <a:alphaModFix/>
          </a:blip>
          <a:stretch>
            <a:fillRect/>
          </a:stretch>
        </p:blipFill>
        <p:spPr>
          <a:xfrm>
            <a:off x="4864924" y="2513675"/>
            <a:ext cx="2425624" cy="1602650"/>
          </a:xfrm>
          <a:prstGeom prst="rect">
            <a:avLst/>
          </a:prstGeom>
          <a:noFill/>
          <a:ln>
            <a:noFill/>
          </a:ln>
        </p:spPr>
      </p:pic>
      <p:sp>
        <p:nvSpPr>
          <p:cNvPr id="84" name="Shape 84"/>
          <p:cNvSpPr txBox="1"/>
          <p:nvPr/>
        </p:nvSpPr>
        <p:spPr>
          <a:xfrm>
            <a:off x="234450" y="4259375"/>
            <a:ext cx="8675100" cy="4689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An example showing that all variations in image are considered in processing the algorithm.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79850"/>
            <a:ext cx="8520600" cy="572700"/>
          </a:xfrm>
          <a:prstGeom prst="rect">
            <a:avLst/>
          </a:prstGeom>
        </p:spPr>
        <p:txBody>
          <a:bodyPr anchorCtr="0" anchor="t" bIns="91425" lIns="91425" rIns="91425" tIns="91425">
            <a:noAutofit/>
          </a:bodyPr>
          <a:lstStyle/>
          <a:p>
            <a:pPr lvl="0">
              <a:spcBef>
                <a:spcPts val="0"/>
              </a:spcBef>
              <a:buNone/>
            </a:pPr>
            <a:r>
              <a:rPr lang="en"/>
              <a:t>Method 1 : Using EigenFaces </a:t>
            </a:r>
          </a:p>
        </p:txBody>
      </p:sp>
      <p:sp>
        <p:nvSpPr>
          <p:cNvPr id="90" name="Shape 90"/>
          <p:cNvSpPr txBox="1"/>
          <p:nvPr>
            <p:ph idx="1" type="body"/>
          </p:nvPr>
        </p:nvSpPr>
        <p:spPr>
          <a:xfrm>
            <a:off x="311700" y="931742"/>
            <a:ext cx="8520600" cy="3822600"/>
          </a:xfrm>
          <a:prstGeom prst="rect">
            <a:avLst/>
          </a:prstGeom>
        </p:spPr>
        <p:txBody>
          <a:bodyPr anchorCtr="0" anchor="t" bIns="91425" lIns="91425" rIns="91425" tIns="91425">
            <a:noAutofit/>
          </a:bodyPr>
          <a:lstStyle/>
          <a:p>
            <a:pPr lvl="0">
              <a:spcBef>
                <a:spcPts val="0"/>
              </a:spcBef>
              <a:buNone/>
            </a:pPr>
            <a:r>
              <a:rPr lang="en"/>
              <a:t>*This method can also detect faces in an image.</a:t>
            </a:r>
          </a:p>
          <a:p>
            <a:pPr lvl="0">
              <a:spcBef>
                <a:spcPts val="0"/>
              </a:spcBef>
              <a:buNone/>
            </a:pPr>
            <a:r>
              <a:rPr lang="en"/>
              <a:t>From a total of 450 images(278M and 172F),  400(250M and 150F) images are being used as training data and the rest(50) are testing data(28M and 22F).</a:t>
            </a:r>
          </a:p>
          <a:p>
            <a:pPr lvl="0">
              <a:spcBef>
                <a:spcPts val="0"/>
              </a:spcBef>
              <a:buNone/>
            </a:pPr>
            <a:r>
              <a:rPr lang="en"/>
              <a:t>Step 1 : The training dataset is loaded and the mean of the grayscale version of the images is taken.</a:t>
            </a:r>
          </a:p>
          <a:p>
            <a:pPr lvl="0">
              <a:spcBef>
                <a:spcPts val="0"/>
              </a:spcBef>
              <a:buNone/>
            </a:pPr>
            <a:r>
              <a:rPr lang="en"/>
              <a:t>Step 2 : A new dataset is formed by normalising the original dataset with the mean.(Subtracting mean from original). The mean of this new dataset will be zero.</a:t>
            </a:r>
          </a:p>
          <a:p>
            <a:pPr lvl="0">
              <a:spcBef>
                <a:spcPts val="0"/>
              </a:spcBef>
              <a:buNone/>
            </a:pPr>
            <a:r>
              <a:t/>
            </a:r>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Method : (PCA)</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Step 3 :  Then we have calculated the covariance of the matrix.</a:t>
            </a:r>
          </a:p>
          <a:p>
            <a:pPr lvl="0">
              <a:spcBef>
                <a:spcPts val="0"/>
              </a:spcBef>
              <a:buNone/>
            </a:pPr>
            <a:r>
              <a:rPr lang="en"/>
              <a:t>Step 4 : Then calculate the eigenvalues and eigenvectors of the covariance matrix.</a:t>
            </a:r>
          </a:p>
          <a:p>
            <a:pPr lvl="0">
              <a:spcBef>
                <a:spcPts val="0"/>
              </a:spcBef>
              <a:buNone/>
            </a:pPr>
            <a:r>
              <a:rPr lang="en"/>
              <a:t>Step 5 : Last step of PCA is to select the components(choosing the first k large values among all eigenvalues) and forming a feature vector.</a:t>
            </a:r>
          </a:p>
          <a:p>
            <a:pPr lvl="0">
              <a:spcBef>
                <a:spcPts val="0"/>
              </a:spcBef>
              <a:buNone/>
            </a:pPr>
            <a:r>
              <a:rPr lang="en"/>
              <a:t>→ </a:t>
            </a:r>
            <a:r>
              <a:rPr lang="en" sz="2000"/>
              <a:t>Objective of PCA is to reduce the high dimensional training data set into lower dimensional space by finding the Eigenfaces also known as the Principal Components.</a:t>
            </a:r>
          </a:p>
          <a:p>
            <a:pPr lvl="0">
              <a:spcBef>
                <a:spcPts val="0"/>
              </a:spcBef>
              <a:buNone/>
            </a:pPr>
            <a:r>
              <a:t/>
            </a:r>
            <a:endParaRPr/>
          </a:p>
          <a:p>
            <a:pPr lvl="0" rtl="0">
              <a:spcBef>
                <a:spcPts val="0"/>
              </a:spcBef>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Procedure followed : </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We have training dataset with total of P images of size NxM.</a:t>
            </a:r>
          </a:p>
          <a:p>
            <a:pPr indent="-228600" lvl="0" marL="457200" rtl="0">
              <a:spcBef>
                <a:spcPts val="0"/>
              </a:spcBef>
              <a:buAutoNum type="arabicPeriod"/>
            </a:pPr>
            <a:r>
              <a:rPr lang="en"/>
              <a:t>Calculated the mean(μ) of that face vectors. (size = NxM).</a:t>
            </a:r>
          </a:p>
          <a:p>
            <a:pPr indent="-228600" lvl="0" marL="457200" rtl="0">
              <a:spcBef>
                <a:spcPts val="0"/>
              </a:spcBef>
              <a:buAutoNum type="arabicPeriod"/>
            </a:pPr>
            <a:r>
              <a:rPr lang="en"/>
              <a:t>Next step is to get normalised images(Lm)(subtract mean from each image vector) (size = NxM).</a:t>
            </a:r>
          </a:p>
          <a:p>
            <a:pPr indent="-228600" lvl="0" marL="457200" rtl="0">
              <a:spcBef>
                <a:spcPts val="0"/>
              </a:spcBef>
              <a:buAutoNum type="arabicPeriod"/>
            </a:pPr>
            <a:r>
              <a:rPr lang="en"/>
              <a:t>Now we compute the covariance matrix C which is of NMxNM.</a:t>
            </a:r>
          </a:p>
          <a:p>
            <a:pPr lvl="0" rtl="0">
              <a:spcBef>
                <a:spcPts val="0"/>
              </a:spcBef>
              <a:buNone/>
            </a:pPr>
            <a:r>
              <a:rPr lang="en"/>
              <a:t>        Where D = [L1,L2,L3, . . . Lm]’ (size = NMxM).</a:t>
            </a:r>
          </a:p>
          <a:p>
            <a:pPr lvl="0" rtl="0">
              <a:spcBef>
                <a:spcPts val="0"/>
              </a:spcBef>
              <a:buNone/>
            </a:pPr>
            <a:r>
              <a:rPr lang="en"/>
              <a:t>  5.    Next step is to find the eigenvalues and eigenvectors of the matrix C or DD’ . </a:t>
            </a:r>
          </a:p>
          <a:p>
            <a:pPr lvl="0" rtl="0">
              <a:spcBef>
                <a:spcPts val="0"/>
              </a:spcBef>
              <a:buNone/>
            </a:pPr>
            <a:r>
              <a:rPr lang="en"/>
              <a:t>         Let eigenvectors of covariance matrix is Ui.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Mean Faces</a:t>
            </a:r>
          </a:p>
        </p:txBody>
      </p:sp>
      <p:sp>
        <p:nvSpPr>
          <p:cNvPr id="108" name="Shape 108"/>
          <p:cNvSpPr txBox="1"/>
          <p:nvPr>
            <p:ph idx="1" type="body"/>
          </p:nvPr>
        </p:nvSpPr>
        <p:spPr>
          <a:xfrm>
            <a:off x="311700" y="1152475"/>
            <a:ext cx="8520600" cy="619800"/>
          </a:xfrm>
          <a:prstGeom prst="rect">
            <a:avLst/>
          </a:prstGeom>
        </p:spPr>
        <p:txBody>
          <a:bodyPr anchorCtr="0" anchor="t" bIns="91425" lIns="91425" rIns="91425" tIns="91425">
            <a:noAutofit/>
          </a:bodyPr>
          <a:lstStyle/>
          <a:p>
            <a:pPr lvl="0">
              <a:spcBef>
                <a:spcPts val="0"/>
              </a:spcBef>
              <a:buNone/>
            </a:pPr>
            <a:r>
              <a:rPr lang="en"/>
              <a:t>250 male faces were used for training dataset and mean image is calculated,</a:t>
            </a:r>
          </a:p>
        </p:txBody>
      </p:sp>
      <p:pic>
        <p:nvPicPr>
          <p:cNvPr descr="mean.jpg" id="109" name="Shape 109"/>
          <p:cNvPicPr preferRelativeResize="0"/>
          <p:nvPr/>
        </p:nvPicPr>
        <p:blipFill>
          <a:blip r:embed="rId3">
            <a:alphaModFix/>
          </a:blip>
          <a:stretch>
            <a:fillRect/>
          </a:stretch>
        </p:blipFill>
        <p:spPr>
          <a:xfrm>
            <a:off x="1782750" y="1607999"/>
            <a:ext cx="4581651" cy="3436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Continuing . . </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have DD’ of dimensions NMxNM (here, we have NxM = 592x896 -&gt; NM = 530432), which is practically not possible to compute the eigenvectors of this size.</a:t>
            </a:r>
          </a:p>
          <a:p>
            <a:pPr lvl="0">
              <a:spcBef>
                <a:spcPts val="0"/>
              </a:spcBef>
              <a:buNone/>
            </a:pPr>
            <a:r>
              <a:rPr lang="en"/>
              <a:t>So, instead of finding eigenvectors of DD’ , we calculate the eigenvectors of matrix D’D.which is of size MxM.</a:t>
            </a:r>
          </a:p>
          <a:p>
            <a:pPr lvl="0">
              <a:spcBef>
                <a:spcPts val="0"/>
              </a:spcBef>
              <a:buNone/>
            </a:pPr>
            <a:r>
              <a:rPr lang="en"/>
              <a:t>Let Vi is the eigenvectors for this D’D.    So,  D’DVi = Si.Vi (where s_i is an eigenvalues).</a:t>
            </a:r>
          </a:p>
          <a:p>
            <a:pPr lvl="0" rtl="0">
              <a:spcBef>
                <a:spcPts val="0"/>
              </a:spcBef>
              <a:buNone/>
            </a:pPr>
            <a:r>
              <a:rPr lang="en"/>
              <a:t>We know DD’ and D’D have same eigenvalues but their eigenvectors are different.</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