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58" r:id="rId3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7600" y="228600"/>
            <a:ext cx="4876800" cy="400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789385"/>
            <a:ext cx="4171950" cy="3888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89385"/>
            <a:ext cx="4171950" cy="3888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474345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00400" y="474345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29400" y="474345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55E62301-2739-4108-989E-6FB2808E6E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5654" y="1354412"/>
            <a:ext cx="589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File</a:t>
            </a:r>
            <a:r>
              <a:rPr lang="zh-CN" altLang="en-US" sz="4000" dirty="0" smtClean="0"/>
              <a:t>与</a:t>
            </a:r>
            <a:r>
              <a:rPr lang="en-US" altLang="zh-CN" sz="4000" dirty="0" smtClean="0"/>
              <a:t>I/O</a:t>
            </a:r>
            <a:r>
              <a:rPr lang="zh-CN" altLang="en-US" sz="4000" dirty="0" smtClean="0"/>
              <a:t>操作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InputStream类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789385"/>
            <a:ext cx="8569325" cy="426600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InputStream类中定义的方法</a:t>
            </a:r>
          </a:p>
          <a:p>
            <a:pPr lvl="1">
              <a:lnSpc>
                <a:spcPct val="140000"/>
              </a:lnSpc>
            </a:pPr>
            <a:r>
              <a:rPr lang="zh-CN" altLang="en-US" sz="1600">
                <a:solidFill>
                  <a:srgbClr val="000099"/>
                </a:solidFill>
              </a:rPr>
              <a:t>int read():</a:t>
            </a:r>
            <a:r>
              <a:rPr lang="zh-CN" altLang="en-US" sz="1600" b="0">
                <a:solidFill>
                  <a:srgbClr val="000099"/>
                </a:solidFill>
              </a:rPr>
              <a:t> 从输入流中读取一个字节，把它转换为0-255之间的整数，并返回这一整数，如果遇到输入流的结果，返回-1</a:t>
            </a:r>
          </a:p>
          <a:p>
            <a:pPr lvl="1">
              <a:lnSpc>
                <a:spcPct val="140000"/>
              </a:lnSpc>
            </a:pPr>
            <a:r>
              <a:rPr lang="zh-CN" altLang="en-US" sz="1600">
                <a:solidFill>
                  <a:srgbClr val="000099"/>
                </a:solidFill>
              </a:rPr>
              <a:t>int</a:t>
            </a:r>
            <a:r>
              <a:rPr lang="zh-CN" altLang="en-US" sz="1600" b="0">
                <a:solidFill>
                  <a:srgbClr val="000099"/>
                </a:solidFill>
              </a:rPr>
              <a:t> </a:t>
            </a:r>
            <a:r>
              <a:rPr lang="zh-CN" altLang="en-US" sz="1600">
                <a:solidFill>
                  <a:srgbClr val="000099"/>
                </a:solidFill>
              </a:rPr>
              <a:t>read(byte[] b)</a:t>
            </a:r>
            <a:r>
              <a:rPr lang="zh-CN" altLang="en-US" sz="1600" b="0">
                <a:solidFill>
                  <a:srgbClr val="000099"/>
                </a:solidFill>
              </a:rPr>
              <a:t>: 从输入流中读取若干个字节，把它们保存到参数b指定的字节数组中，返回的整数表示读取的字节数，如果遇到输入流的结尾，返回-1</a:t>
            </a:r>
          </a:p>
          <a:p>
            <a:pPr lvl="1">
              <a:lnSpc>
                <a:spcPct val="140000"/>
              </a:lnSpc>
            </a:pPr>
            <a:r>
              <a:rPr lang="zh-CN" altLang="en-US" sz="1600">
                <a:solidFill>
                  <a:srgbClr val="000099"/>
                </a:solidFill>
              </a:rPr>
              <a:t>int read(byte[] b, int off, int len)</a:t>
            </a:r>
            <a:r>
              <a:rPr lang="zh-CN" altLang="en-US" sz="1600" b="0">
                <a:solidFill>
                  <a:srgbClr val="000099"/>
                </a:solidFill>
              </a:rPr>
              <a:t> 从输入流中读取若干个字节，把它们保存到参数b指定的字节数组中。参数off指定在字节数组中开始保存数据的起始下标，参数len指定读取的字节数目。返回的整数表示实际读取的字节数。如果遇到输入流的结尾，返回-1</a:t>
            </a:r>
          </a:p>
          <a:p>
            <a:pPr lvl="1">
              <a:lnSpc>
                <a:spcPct val="140000"/>
              </a:lnSpc>
            </a:pPr>
            <a:r>
              <a:rPr lang="zh-CN" altLang="en-US" sz="1600">
                <a:solidFill>
                  <a:srgbClr val="000099"/>
                </a:solidFill>
              </a:rPr>
              <a:t>void close() </a:t>
            </a:r>
            <a:r>
              <a:rPr lang="zh-CN" altLang="en-US" sz="1600" b="0">
                <a:solidFill>
                  <a:srgbClr val="000099"/>
                </a:solidFill>
              </a:rPr>
              <a:t>:关闭输入流</a:t>
            </a:r>
          </a:p>
          <a:p>
            <a:pPr lvl="1">
              <a:lnSpc>
                <a:spcPct val="140000"/>
              </a:lnSpc>
            </a:pPr>
            <a:r>
              <a:rPr lang="zh-CN" altLang="en-US" sz="1600">
                <a:solidFill>
                  <a:srgbClr val="000099"/>
                </a:solidFill>
              </a:rPr>
              <a:t>int available() </a:t>
            </a:r>
            <a:r>
              <a:rPr lang="zh-CN" altLang="en-US" sz="1600" b="0">
                <a:solidFill>
                  <a:srgbClr val="000099"/>
                </a:solidFill>
              </a:rPr>
              <a:t>:返回可以从输入流中读取的字节数目</a:t>
            </a:r>
          </a:p>
          <a:p>
            <a:pPr lvl="1">
              <a:lnSpc>
                <a:spcPct val="140000"/>
              </a:lnSpc>
            </a:pPr>
            <a:r>
              <a:rPr lang="zh-CN" altLang="en-US" sz="1600">
                <a:solidFill>
                  <a:srgbClr val="000099"/>
                </a:solidFill>
              </a:rPr>
              <a:t>skip(long n)</a:t>
            </a:r>
            <a:r>
              <a:rPr lang="zh-CN" altLang="en-US" sz="1600" b="0">
                <a:solidFill>
                  <a:srgbClr val="000099"/>
                </a:solidFill>
              </a:rPr>
              <a:t>:从输入流中跳过参数n指定数目的字节</a:t>
            </a:r>
          </a:p>
          <a:p>
            <a:pPr lvl="1">
              <a:lnSpc>
                <a:spcPct val="140000"/>
              </a:lnSpc>
            </a:pPr>
            <a:r>
              <a:rPr lang="zh-CN" altLang="en-US" sz="1600">
                <a:solidFill>
                  <a:srgbClr val="000099"/>
                </a:solidFill>
              </a:rPr>
              <a:t>boolean markSupported(), void mark(int readLimit), void reset()</a:t>
            </a:r>
            <a:r>
              <a:rPr lang="zh-CN" altLang="en-US" sz="1600" b="0">
                <a:solidFill>
                  <a:srgbClr val="000099"/>
                </a:solidFill>
              </a:rPr>
              <a:t>:用于重复读入数据</a:t>
            </a:r>
          </a:p>
        </p:txBody>
      </p:sp>
    </p:spTree>
    <p:extLst>
      <p:ext uri="{BB962C8B-B14F-4D97-AF65-F5344CB8AC3E}">
        <p14:creationId xmlns:p14="http://schemas.microsoft.com/office/powerpoint/2010/main" val="213785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字节数组输入流：ByteArrayInputStream 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byte[] b = {1,2,55,-1,-99,-87};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ByteArrayInputStream in = new ByteArrayInputStream(b);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int i = in.read();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while(i != -1){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	System.out.println(i);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	i = in.read();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}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try {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	in.close();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} catch (IOException e) {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	e.printStackTrace();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400" dirty="0">
                <a:solidFill>
                  <a:srgbClr val="000099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8292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示例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文件输入流：FileInputStream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99"/>
                </a:solidFill>
              </a:rPr>
              <a:t>FileInputStream in = new FileInputStream("d:/123.txt");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99"/>
                </a:solidFill>
              </a:rPr>
              <a:t>int data = in.read();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99"/>
                </a:solidFill>
              </a:rPr>
              <a:t>while(data != -1){</a:t>
            </a:r>
          </a:p>
          <a:p>
            <a:pPr lvl="2">
              <a:buNone/>
            </a:pPr>
            <a:r>
              <a:rPr lang="zh-CN" altLang="en-US" sz="2000" dirty="0">
                <a:solidFill>
                  <a:srgbClr val="000099"/>
                </a:solidFill>
              </a:rPr>
              <a:t>System.out.println(data);</a:t>
            </a:r>
          </a:p>
          <a:p>
            <a:pPr lvl="2">
              <a:buNone/>
            </a:pPr>
            <a:r>
              <a:rPr lang="zh-CN" altLang="en-US" sz="2000" dirty="0">
                <a:solidFill>
                  <a:srgbClr val="000099"/>
                </a:solidFill>
              </a:rPr>
              <a:t>data = in.read();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99"/>
                </a:solidFill>
              </a:rPr>
              <a:t>}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99"/>
                </a:solidFill>
              </a:rPr>
              <a:t>in.close();</a:t>
            </a:r>
          </a:p>
        </p:txBody>
      </p:sp>
    </p:spTree>
    <p:extLst>
      <p:ext uri="{BB962C8B-B14F-4D97-AF65-F5344CB8AC3E}">
        <p14:creationId xmlns:p14="http://schemas.microsoft.com/office/powerpoint/2010/main" val="418446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OutputStream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1" y="790576"/>
            <a:ext cx="8353425" cy="3888581"/>
          </a:xfrm>
        </p:spPr>
        <p:txBody>
          <a:bodyPr/>
          <a:lstStyle/>
          <a:p>
            <a:r>
              <a:rPr lang="en-US" altLang="zh-CN" sz="2400" dirty="0" smtClean="0"/>
              <a:t>Out</a:t>
            </a:r>
            <a:r>
              <a:rPr lang="zh-CN" altLang="en-US" sz="2400" dirty="0" smtClean="0"/>
              <a:t>putStream</a:t>
            </a:r>
            <a:r>
              <a:rPr lang="zh-CN" altLang="en-US" sz="2400" dirty="0"/>
              <a:t>--字节输出流的顶级父类，抽象类</a:t>
            </a:r>
          </a:p>
          <a:p>
            <a:endParaRPr lang="zh-CN" altLang="en-US" sz="2400" dirty="0"/>
          </a:p>
        </p:txBody>
      </p:sp>
      <p:pic>
        <p:nvPicPr>
          <p:cNvPr id="14340" name="Picture 4" descr="26outpu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1" y="1545431"/>
            <a:ext cx="7642225" cy="1782366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14356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OutputStream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OutputStream类中定义的方法：</a:t>
            </a:r>
          </a:p>
          <a:p>
            <a:pPr lvl="1"/>
            <a:r>
              <a:rPr lang="zh-CN" altLang="en-US" sz="1800">
                <a:solidFill>
                  <a:srgbClr val="000099"/>
                </a:solidFill>
              </a:rPr>
              <a:t>void write(int b)</a:t>
            </a:r>
            <a:r>
              <a:rPr lang="zh-CN" altLang="en-US" sz="1800" b="0">
                <a:solidFill>
                  <a:srgbClr val="000099"/>
                </a:solidFill>
              </a:rPr>
              <a:t>: 向输出流写出一个字节</a:t>
            </a:r>
          </a:p>
          <a:p>
            <a:pPr lvl="1"/>
            <a:r>
              <a:rPr lang="zh-CN" altLang="en-US" sz="1800">
                <a:solidFill>
                  <a:srgbClr val="000099"/>
                </a:solidFill>
              </a:rPr>
              <a:t>void write(byte[] b)</a:t>
            </a:r>
            <a:r>
              <a:rPr lang="zh-CN" altLang="en-US" sz="1800" b="0">
                <a:solidFill>
                  <a:srgbClr val="000099"/>
                </a:solidFill>
              </a:rPr>
              <a:t>: 把参数b指定的字节数组中的所有字节写到输出流</a:t>
            </a:r>
          </a:p>
          <a:p>
            <a:pPr lvl="1"/>
            <a:r>
              <a:rPr lang="zh-CN" altLang="en-US" sz="1800">
                <a:solidFill>
                  <a:srgbClr val="000099"/>
                </a:solidFill>
              </a:rPr>
              <a:t>void write(byte[] b,int off, int len)</a:t>
            </a:r>
            <a:r>
              <a:rPr lang="zh-CN" altLang="en-US" sz="1800" b="0">
                <a:solidFill>
                  <a:srgbClr val="000099"/>
                </a:solidFill>
              </a:rPr>
              <a:t>:把参数b指定的字节数组中的若干字节写到输出流，参数off为起始下标，参数len为长度</a:t>
            </a:r>
          </a:p>
          <a:p>
            <a:pPr lvl="1"/>
            <a:r>
              <a:rPr lang="zh-CN" altLang="en-US" sz="1800">
                <a:solidFill>
                  <a:srgbClr val="000099"/>
                </a:solidFill>
              </a:rPr>
              <a:t>void close()</a:t>
            </a:r>
            <a:r>
              <a:rPr lang="zh-CN" altLang="en-US" sz="1800" b="0">
                <a:solidFill>
                  <a:srgbClr val="000099"/>
                </a:solidFill>
              </a:rPr>
              <a:t>:关闭输出流</a:t>
            </a:r>
          </a:p>
          <a:p>
            <a:pPr lvl="1"/>
            <a:r>
              <a:rPr lang="zh-CN" altLang="en-US" sz="1800">
                <a:solidFill>
                  <a:srgbClr val="000099"/>
                </a:solidFill>
              </a:rPr>
              <a:t>void flush()</a:t>
            </a:r>
            <a:r>
              <a:rPr lang="zh-CN" altLang="en-US" sz="1800" b="0">
                <a:solidFill>
                  <a:srgbClr val="000099"/>
                </a:solidFill>
              </a:rPr>
              <a:t>:OutputStream类本身的flush方法不执行任何操作，它的一些带缓冲区的子类覆盖了flush方法，该方法强制把缓冲区内的数据写到输出流中</a:t>
            </a:r>
          </a:p>
        </p:txBody>
      </p:sp>
    </p:spTree>
    <p:extLst>
      <p:ext uri="{BB962C8B-B14F-4D97-AF65-F5344CB8AC3E}">
        <p14:creationId xmlns:p14="http://schemas.microsoft.com/office/powerpoint/2010/main" val="5056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示例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文件输出流：FileOutputStream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99"/>
                </a:solidFill>
              </a:rPr>
              <a:t>byte[] a = {89,97,86,111};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99"/>
                </a:solidFill>
              </a:rPr>
              <a:t>FileOutputStream out = new FileOutputStream("d:/12.txt");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99"/>
                </a:solidFill>
              </a:rPr>
              <a:t>out.write(a);</a:t>
            </a:r>
          </a:p>
          <a:p>
            <a:pPr lvl="1">
              <a:buNone/>
            </a:pPr>
            <a:r>
              <a:rPr lang="zh-CN" altLang="en-US" dirty="0">
                <a:solidFill>
                  <a:srgbClr val="000099"/>
                </a:solidFill>
              </a:rPr>
              <a:t>out.close();</a:t>
            </a:r>
          </a:p>
        </p:txBody>
      </p:sp>
    </p:spTree>
    <p:extLst>
      <p:ext uri="{BB962C8B-B14F-4D97-AF65-F5344CB8AC3E}">
        <p14:creationId xmlns:p14="http://schemas.microsoft.com/office/powerpoint/2010/main" val="289558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 sz="1800"/>
              <a:t>Copy文件操作：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FileInputStream in = new FileInputStream("d:/aaa.rmvb");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FileOutputStream out = new FileOutputStream("d:/bbb.txt");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byte[] datas = new byte[1024];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int i = in.read(datas);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while(i != -1){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 	out.write(datas);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	i = in.read(datas);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}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in.close();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	out.close();</a:t>
            </a:r>
          </a:p>
        </p:txBody>
      </p:sp>
    </p:spTree>
    <p:extLst>
      <p:ext uri="{BB962C8B-B14F-4D97-AF65-F5344CB8AC3E}">
        <p14:creationId xmlns:p14="http://schemas.microsoft.com/office/powerpoint/2010/main" val="78134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DataInputStream类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sz="2400"/>
              <a:t>FilterInputStream的子类，FilterInputStream--过滤输入流，是一种用于扩展输入流的装饰器，它的子类分别用来扩展输入流的某一种功能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DataInputStream类与DataOutputStream类搭配使用，可以按照与平台无关的方式从流中读取和写入基本数据类型(int、char、boolean等)的数据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构造方法：</a:t>
            </a:r>
          </a:p>
          <a:p>
            <a:pPr lvl="1">
              <a:lnSpc>
                <a:spcPct val="170000"/>
              </a:lnSpc>
            </a:pPr>
            <a:r>
              <a:rPr lang="zh-CN" altLang="en-US">
                <a:solidFill>
                  <a:srgbClr val="000099"/>
                </a:solidFill>
              </a:rPr>
              <a:t>DataInputStream(InputStream in) :</a:t>
            </a:r>
            <a:r>
              <a:rPr lang="zh-CN" altLang="en-US" b="0">
                <a:solidFill>
                  <a:srgbClr val="000099"/>
                </a:solidFill>
              </a:rPr>
              <a:t>使用指定的底层 InputStream 创建一个 DataInputStream</a:t>
            </a:r>
          </a:p>
        </p:txBody>
      </p:sp>
    </p:spTree>
    <p:extLst>
      <p:ext uri="{BB962C8B-B14F-4D97-AF65-F5344CB8AC3E}">
        <p14:creationId xmlns:p14="http://schemas.microsoft.com/office/powerpoint/2010/main" val="42894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57"/>
            <a:ext cx="8229600" cy="857250"/>
          </a:xfrm>
        </p:spPr>
        <p:txBody>
          <a:bodyPr/>
          <a:lstStyle/>
          <a:p>
            <a:r>
              <a:rPr lang="zh-CN" altLang="en-US" dirty="0"/>
              <a:t>Data流示例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6171"/>
            <a:ext cx="8229600" cy="42073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public static void main(String[] args) throws IOException {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FileOutputStream fout = new FileOutputStream("d:/123.txt");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DataOutputStream dout = new DataOutputStream(fout);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dout.writeBoolean(true);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dout.writeChar('A');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dout.writeInt(111);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dout.writeBytes("hello World");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dout.close()</a:t>
            </a:r>
            <a:r>
              <a:rPr lang="zh-CN" altLang="zh-CN" sz="1200" dirty="0" smtClean="0"/>
              <a:t>;</a:t>
            </a:r>
            <a:r>
              <a:rPr lang="zh-CN" altLang="zh-CN" sz="1200" dirty="0"/>
              <a:t>		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DataInputStream din = new DataInputStream(new FileInputStream("d:/123.txt"));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System.out.println(din.readBoolean());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System.out.println(din.readChar());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System.out.println(din.readInt());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byte[] data = new byte[din.available()];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System.out.println(din.read(data));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System.out.println(new String(data));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	din.close();</a:t>
            </a:r>
          </a:p>
          <a:p>
            <a:pPr>
              <a:lnSpc>
                <a:spcPct val="110000"/>
              </a:lnSpc>
              <a:buNone/>
            </a:pPr>
            <a:r>
              <a:rPr lang="zh-CN" altLang="zh-CN" sz="12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1632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BufferedInputStream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BufferedInputStream类覆盖了被装饰的输入流的读数据行为，利用缓冲区来提高读数据。BufferedOutputStream则是带缓冲区的输出流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构造方法：</a:t>
            </a:r>
          </a:p>
          <a:p>
            <a:pPr lvl="1">
              <a:lnSpc>
                <a:spcPct val="160000"/>
              </a:lnSpc>
            </a:pPr>
            <a:r>
              <a:rPr lang="zh-CN" altLang="en-US">
                <a:solidFill>
                  <a:srgbClr val="000099"/>
                </a:solidFill>
              </a:rPr>
              <a:t>BufferedInputStream(InputStream in) :通过原始输入流构造一个带缓冲区的输入流</a:t>
            </a:r>
          </a:p>
          <a:p>
            <a:pPr lvl="1">
              <a:lnSpc>
                <a:spcPct val="160000"/>
              </a:lnSpc>
            </a:pPr>
            <a:r>
              <a:rPr lang="zh-CN" altLang="en-US">
                <a:solidFill>
                  <a:srgbClr val="000099"/>
                </a:solidFill>
              </a:rPr>
              <a:t>BufferedInputStream(InputStream in, int size) :通过一个原始输入流构造一个带缓冲区的输入流，参数size指定缓冲区大小，以字节为单位</a:t>
            </a:r>
          </a:p>
        </p:txBody>
      </p:sp>
    </p:spTree>
    <p:extLst>
      <p:ext uri="{BB962C8B-B14F-4D97-AF65-F5344CB8AC3E}">
        <p14:creationId xmlns:p14="http://schemas.microsoft.com/office/powerpoint/2010/main" val="23026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File对象的操作</a:t>
            </a:r>
          </a:p>
          <a:p>
            <a:r>
              <a:rPr lang="zh-CN" altLang="en-US"/>
              <a:t>java.io包</a:t>
            </a:r>
          </a:p>
          <a:p>
            <a:r>
              <a:rPr lang="zh-CN" altLang="en-US"/>
              <a:t>基于字节的流</a:t>
            </a:r>
          </a:p>
          <a:p>
            <a:r>
              <a:rPr lang="zh-CN" altLang="en-US"/>
              <a:t>基于字符的流</a:t>
            </a:r>
          </a:p>
          <a:p>
            <a:r>
              <a:rPr lang="zh-CN" altLang="en-US"/>
              <a:t>对象的序列化</a:t>
            </a:r>
          </a:p>
        </p:txBody>
      </p:sp>
    </p:spTree>
    <p:extLst>
      <p:ext uri="{BB962C8B-B14F-4D97-AF65-F5344CB8AC3E}">
        <p14:creationId xmlns:p14="http://schemas.microsoft.com/office/powerpoint/2010/main" val="32109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/>
              <a:t>FileInputStream in = new FileInputStream("d:/123.txt");</a:t>
            </a:r>
          </a:p>
          <a:p>
            <a:r>
              <a:rPr lang="zh-CN" altLang="zh-CN" sz="1800"/>
              <a:t>		BufferedInputStream bin = new BufferedInputStream(in,1024);</a:t>
            </a:r>
          </a:p>
          <a:p>
            <a:r>
              <a:rPr lang="zh-CN" altLang="zh-CN" sz="1800"/>
              <a:t>		byte[] data = new byte[100];</a:t>
            </a:r>
          </a:p>
          <a:p>
            <a:r>
              <a:rPr lang="zh-CN" altLang="zh-CN" sz="1800"/>
              <a:t>		int size = bin.read(data);</a:t>
            </a:r>
          </a:p>
          <a:p>
            <a:r>
              <a:rPr lang="zh-CN" altLang="zh-CN" sz="1800"/>
              <a:t>		while(size != -1){</a:t>
            </a:r>
          </a:p>
          <a:p>
            <a:r>
              <a:rPr lang="zh-CN" altLang="zh-CN" sz="1800"/>
              <a:t>			System.out.println(new String(data));</a:t>
            </a:r>
          </a:p>
          <a:p>
            <a:r>
              <a:rPr lang="zh-CN" altLang="zh-CN" sz="1800"/>
              <a:t>			size = bin.read(data);</a:t>
            </a:r>
          </a:p>
          <a:p>
            <a:r>
              <a:rPr lang="zh-CN" altLang="zh-CN" sz="1800"/>
              <a:t>		}</a:t>
            </a:r>
          </a:p>
          <a:p>
            <a:r>
              <a:rPr lang="zh-CN" altLang="zh-CN" sz="1800"/>
              <a:t>		bin.close();</a:t>
            </a:r>
          </a:p>
          <a:p>
            <a:r>
              <a:rPr lang="zh-CN" altLang="zh-CN" sz="1800"/>
              <a:t>		in.close();</a:t>
            </a:r>
          </a:p>
        </p:txBody>
      </p:sp>
    </p:spTree>
    <p:extLst>
      <p:ext uri="{BB962C8B-B14F-4D97-AF65-F5344CB8AC3E}">
        <p14:creationId xmlns:p14="http://schemas.microsoft.com/office/powerpoint/2010/main" val="78693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BufferedOutputStream示例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/>
              <a:t>FileOutputStream fout = new FileOutputStream("d:/222.txt");</a:t>
            </a:r>
          </a:p>
          <a:p>
            <a:r>
              <a:rPr lang="zh-CN" altLang="zh-CN" sz="1800"/>
              <a:t>BufferedOutputStream bout = new BufferedOutputStream(fout,100);//</a:t>
            </a:r>
            <a:r>
              <a:rPr lang="zh-CN" sz="1800"/>
              <a:t>缓冲区为</a:t>
            </a:r>
            <a:r>
              <a:rPr lang="zh-CN" altLang="zh-CN" sz="1800"/>
              <a:t>2</a:t>
            </a:r>
            <a:r>
              <a:rPr lang="zh-CN" sz="1800"/>
              <a:t>，假设改为</a:t>
            </a:r>
            <a:r>
              <a:rPr lang="zh-CN" altLang="zh-CN" sz="1800"/>
              <a:t>100</a:t>
            </a:r>
            <a:r>
              <a:rPr lang="zh-CN" sz="1800"/>
              <a:t>就会报异常</a:t>
            </a:r>
          </a:p>
          <a:p>
            <a:r>
              <a:rPr lang="zh-CN" altLang="zh-CN" sz="1800"/>
              <a:t>DataOutputStream dout = new DataOutputStream(bout);</a:t>
            </a:r>
          </a:p>
          <a:p>
            <a:r>
              <a:rPr lang="zh-CN" altLang="zh-CN" sz="1800"/>
              <a:t>dout.writeUTF("</a:t>
            </a:r>
            <a:r>
              <a:rPr lang="zh-CN" sz="1800"/>
              <a:t>你好啊</a:t>
            </a:r>
            <a:r>
              <a:rPr lang="zh-CN" altLang="zh-CN" sz="1800"/>
              <a:t>");</a:t>
            </a:r>
          </a:p>
          <a:p>
            <a:endParaRPr lang="zh-CN" altLang="zh-CN" sz="1800"/>
          </a:p>
          <a:p>
            <a:r>
              <a:rPr lang="zh-CN" altLang="zh-CN" sz="1800"/>
              <a:t>FileInputStream fin = new FileInputStream("d:/222.txt");</a:t>
            </a:r>
          </a:p>
          <a:p>
            <a:r>
              <a:rPr lang="zh-CN" altLang="zh-CN" sz="1800"/>
              <a:t>BufferedInputStream bin = new BufferedInputStream(fin);</a:t>
            </a:r>
          </a:p>
          <a:p>
            <a:r>
              <a:rPr lang="zh-CN" altLang="zh-CN" sz="1800"/>
              <a:t>DataInputStream din = new DataInputStream(bin);</a:t>
            </a:r>
          </a:p>
          <a:p>
            <a:r>
              <a:rPr lang="zh-CN" altLang="zh-CN" sz="1800"/>
              <a:t>din.readUTF(din);</a:t>
            </a:r>
          </a:p>
        </p:txBody>
      </p:sp>
    </p:spTree>
    <p:extLst>
      <p:ext uri="{BB962C8B-B14F-4D97-AF65-F5344CB8AC3E}">
        <p14:creationId xmlns:p14="http://schemas.microsoft.com/office/powerpoint/2010/main" val="18164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PrintStream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2000"/>
              <a:t>PrintStream ps = new PrintStream("d:/ps.txt");</a:t>
            </a:r>
          </a:p>
          <a:p>
            <a:r>
              <a:rPr lang="zh-CN" altLang="zh-CN" sz="2000"/>
              <a:t>ps.print(true);</a:t>
            </a:r>
          </a:p>
          <a:p>
            <a:r>
              <a:rPr lang="zh-CN" altLang="zh-CN" sz="2000"/>
              <a:t>ps.println("aaaaa");</a:t>
            </a:r>
          </a:p>
          <a:p>
            <a:r>
              <a:rPr lang="zh-CN" altLang="zh-CN" sz="2000"/>
              <a:t>ps.print('A');</a:t>
            </a:r>
          </a:p>
          <a:p>
            <a:r>
              <a:rPr lang="zh-CN" altLang="zh-CN" sz="2000"/>
              <a:t>ps.print(123131);</a:t>
            </a:r>
          </a:p>
          <a:p>
            <a:r>
              <a:rPr lang="zh-CN" altLang="zh-CN" sz="2000"/>
              <a:t>ps.close();</a:t>
            </a:r>
          </a:p>
        </p:txBody>
      </p:sp>
    </p:spTree>
    <p:extLst>
      <p:ext uri="{BB962C8B-B14F-4D97-AF65-F5344CB8AC3E}">
        <p14:creationId xmlns:p14="http://schemas.microsoft.com/office/powerpoint/2010/main" val="344571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Reader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1" y="790576"/>
            <a:ext cx="8208963" cy="3888581"/>
          </a:xfrm>
        </p:spPr>
        <p:txBody>
          <a:bodyPr/>
          <a:lstStyle/>
          <a:p>
            <a:r>
              <a:rPr lang="zh-CN" altLang="en-US" sz="2400"/>
              <a:t>Reader -- 字符输入流，抽象类</a:t>
            </a:r>
          </a:p>
          <a:p>
            <a:endParaRPr lang="zh-CN" altLang="en-US" sz="2400"/>
          </a:p>
        </p:txBody>
      </p:sp>
      <p:pic>
        <p:nvPicPr>
          <p:cNvPr id="26628" name="Picture 4" descr="23read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1" y="1600201"/>
            <a:ext cx="6873875" cy="1889522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300747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Writer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1" y="790576"/>
            <a:ext cx="8424863" cy="3888581"/>
          </a:xfrm>
        </p:spPr>
        <p:txBody>
          <a:bodyPr/>
          <a:lstStyle/>
          <a:p>
            <a:r>
              <a:rPr lang="zh-CN" altLang="en-US" sz="2400"/>
              <a:t>Writer-- 字符输入流，抽象类</a:t>
            </a:r>
          </a:p>
          <a:p>
            <a:endParaRPr lang="zh-CN" altLang="en-US" sz="2400"/>
          </a:p>
        </p:txBody>
      </p:sp>
      <p:pic>
        <p:nvPicPr>
          <p:cNvPr id="27652" name="Picture 4" descr="24writ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827088" y="1491853"/>
            <a:ext cx="7078662" cy="253841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686982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FileReader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000"/>
              <a:t>FileReader fr = new FileReader("d:/123.txt");</a:t>
            </a:r>
          </a:p>
          <a:p>
            <a:pPr>
              <a:lnSpc>
                <a:spcPct val="130000"/>
              </a:lnSpc>
            </a:pPr>
            <a:r>
              <a:rPr lang="zh-CN" altLang="zh-CN" sz="2000"/>
              <a:t>char[] chars = new char[1024];</a:t>
            </a:r>
          </a:p>
          <a:p>
            <a:pPr>
              <a:lnSpc>
                <a:spcPct val="130000"/>
              </a:lnSpc>
            </a:pPr>
            <a:r>
              <a:rPr lang="zh-CN" altLang="zh-CN" sz="2000"/>
              <a:t>int size = fr.read(chars);</a:t>
            </a:r>
          </a:p>
          <a:p>
            <a:pPr>
              <a:lnSpc>
                <a:spcPct val="130000"/>
              </a:lnSpc>
            </a:pPr>
            <a:r>
              <a:rPr lang="zh-CN" altLang="zh-CN" sz="2000"/>
              <a:t>while(size != -1){</a:t>
            </a:r>
          </a:p>
          <a:p>
            <a:pPr>
              <a:lnSpc>
                <a:spcPct val="130000"/>
              </a:lnSpc>
            </a:pPr>
            <a:r>
              <a:rPr lang="zh-CN" altLang="zh-CN" sz="2000"/>
              <a:t>	System.out.println(new String(chars));</a:t>
            </a:r>
          </a:p>
          <a:p>
            <a:pPr>
              <a:lnSpc>
                <a:spcPct val="130000"/>
              </a:lnSpc>
            </a:pPr>
            <a:r>
              <a:rPr lang="zh-CN" altLang="zh-CN" sz="2000"/>
              <a:t>	size = fr.read(chars);</a:t>
            </a:r>
          </a:p>
          <a:p>
            <a:pPr>
              <a:lnSpc>
                <a:spcPct val="130000"/>
              </a:lnSpc>
            </a:pPr>
            <a:r>
              <a:rPr lang="zh-CN" altLang="zh-CN" sz="2000"/>
              <a:t>}</a:t>
            </a:r>
          </a:p>
          <a:p>
            <a:pPr>
              <a:lnSpc>
                <a:spcPct val="130000"/>
              </a:lnSpc>
            </a:pPr>
            <a:r>
              <a:rPr lang="zh-CN" altLang="zh-CN" sz="2000"/>
              <a:t>fr.close();</a:t>
            </a:r>
          </a:p>
        </p:txBody>
      </p:sp>
    </p:spTree>
    <p:extLst>
      <p:ext uri="{BB962C8B-B14F-4D97-AF65-F5344CB8AC3E}">
        <p14:creationId xmlns:p14="http://schemas.microsoft.com/office/powerpoint/2010/main" val="3221257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FileWriter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FileWriter fw = new FileWriter("fw.txt",</a:t>
            </a:r>
            <a:r>
              <a:rPr lang="zh-CN" altLang="zh-CN">
                <a:solidFill>
                  <a:srgbClr val="FF0D07"/>
                </a:solidFill>
              </a:rPr>
              <a:t>true</a:t>
            </a:r>
            <a:r>
              <a:rPr lang="zh-CN" altLang="zh-CN"/>
              <a:t>);</a:t>
            </a:r>
          </a:p>
          <a:p>
            <a:r>
              <a:rPr lang="zh-CN" altLang="zh-CN"/>
              <a:t>fw.write("</a:t>
            </a:r>
            <a:r>
              <a:rPr lang="zh-CN"/>
              <a:t>你好，今天是星期四</a:t>
            </a:r>
            <a:r>
              <a:rPr lang="zh-CN" altLang="zh-CN"/>
              <a:t>\r\n");</a:t>
            </a:r>
          </a:p>
          <a:p>
            <a:r>
              <a:rPr lang="zh-CN" altLang="zh-CN"/>
              <a:t>fw.close();</a:t>
            </a:r>
          </a:p>
        </p:txBody>
      </p:sp>
    </p:spTree>
    <p:extLst>
      <p:ext uri="{BB962C8B-B14F-4D97-AF65-F5344CB8AC3E}">
        <p14:creationId xmlns:p14="http://schemas.microsoft.com/office/powerpoint/2010/main" val="96965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675" y="250031"/>
            <a:ext cx="4876800" cy="400050"/>
          </a:xfrm>
        </p:spPr>
        <p:txBody>
          <a:bodyPr>
            <a:normAutofit fontScale="90000"/>
          </a:bodyPr>
          <a:lstStyle/>
          <a:p>
            <a:r>
              <a:rPr lang="zh-CN" altLang="zh-CN"/>
              <a:t>InputStreamReader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InputStreamReader可以把InputStream类型转换为Reader类型</a:t>
            </a:r>
          </a:p>
          <a:p>
            <a:r>
              <a:rPr lang="zh-CN" altLang="en-US"/>
              <a:t>构造方法：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InputStreamReader(InputStream in)创建一个使用默认字符集的 InputStreamReader。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InputStreamReader(InputStream in, String charSet)创建使用指定字符集的 InputStreamReader。</a:t>
            </a:r>
          </a:p>
        </p:txBody>
      </p:sp>
    </p:spTree>
    <p:extLst>
      <p:ext uri="{BB962C8B-B14F-4D97-AF65-F5344CB8AC3E}">
        <p14:creationId xmlns:p14="http://schemas.microsoft.com/office/powerpoint/2010/main" val="3074413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InputStreamReader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790576"/>
            <a:ext cx="9036050" cy="3888581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000"/>
              <a:t>BufferedReader br = new BufferedReader(new InputStreamReader(System.in));</a:t>
            </a:r>
          </a:p>
          <a:p>
            <a:pPr>
              <a:lnSpc>
                <a:spcPct val="130000"/>
              </a:lnSpc>
            </a:pPr>
            <a:r>
              <a:rPr lang="zh-CN" altLang="en-US" sz="2000"/>
              <a:t>String str = br.readLine();</a:t>
            </a:r>
          </a:p>
          <a:p>
            <a:pPr>
              <a:lnSpc>
                <a:spcPct val="130000"/>
              </a:lnSpc>
            </a:pPr>
            <a:r>
              <a:rPr lang="zh-CN" altLang="en-US" sz="2000"/>
              <a:t>System.out.println(str);</a:t>
            </a:r>
          </a:p>
          <a:p>
            <a:pPr>
              <a:lnSpc>
                <a:spcPct val="130000"/>
              </a:lnSpc>
            </a:pPr>
            <a:r>
              <a:rPr lang="zh-CN" altLang="en-US" sz="2000"/>
              <a:t>br.close();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99"/>
                </a:solidFill>
              </a:rPr>
              <a:t>BufferedReader  -- 带有缓冲区的字符输入流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99"/>
                </a:solidFill>
              </a:rPr>
              <a:t>System.in:为InputStream类型，代表标准输入流，默认的数据源为键盘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99"/>
                </a:solidFill>
              </a:rPr>
              <a:t>System.out:为PrintStream类型，代表标准输出流，默认的数据汇是控制台</a:t>
            </a: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99"/>
                </a:solidFill>
              </a:rPr>
              <a:t>System.err:为PrintStream类型，代表标准错误输出也流，默认的数据汇是控制台</a:t>
            </a:r>
          </a:p>
        </p:txBody>
      </p:sp>
    </p:spTree>
    <p:extLst>
      <p:ext uri="{BB962C8B-B14F-4D97-AF65-F5344CB8AC3E}">
        <p14:creationId xmlns:p14="http://schemas.microsoft.com/office/powerpoint/2010/main" val="166107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对象的序列化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对象的序列化是指把对象写到一个输出流中，对象的反序列化是指从一个输入流中读取一个对象</a:t>
            </a:r>
          </a:p>
          <a:p>
            <a:r>
              <a:rPr lang="zh-CN" altLang="en-US"/>
              <a:t>java语言要求只有实现了java.io.Serializable接口的类的对象才能被序列化和反序列化</a:t>
            </a:r>
          </a:p>
          <a:p>
            <a:r>
              <a:rPr lang="zh-CN" altLang="en-US"/>
              <a:t>实现序列化用ObjectOutputStream类</a:t>
            </a:r>
          </a:p>
          <a:p>
            <a:r>
              <a:rPr lang="zh-CN" altLang="en-US"/>
              <a:t>反序列化用ObjectInputStream类</a:t>
            </a:r>
          </a:p>
        </p:txBody>
      </p:sp>
    </p:spTree>
    <p:extLst>
      <p:ext uri="{BB962C8B-B14F-4D97-AF65-F5344CB8AC3E}">
        <p14:creationId xmlns:p14="http://schemas.microsoft.com/office/powerpoint/2010/main" val="4109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File </a:t>
            </a:r>
            <a:r>
              <a:rPr lang="zh-CN"/>
              <a:t>类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File类提供了管理文件或目录的方法。File实例表示真实文件系统中的一个文件或者目录</a:t>
            </a:r>
          </a:p>
          <a:p>
            <a:r>
              <a:rPr lang="zh-CN" altLang="en-US"/>
              <a:t>构造函数</a:t>
            </a:r>
          </a:p>
          <a:p>
            <a:pPr lvl="1">
              <a:lnSpc>
                <a:spcPct val="130000"/>
              </a:lnSpc>
            </a:pPr>
            <a:r>
              <a:rPr lang="zh-CN" altLang="en-US" sz="1900">
                <a:solidFill>
                  <a:srgbClr val="000099"/>
                </a:solidFill>
              </a:rPr>
              <a:t>File(String pathname);</a:t>
            </a:r>
          </a:p>
          <a:p>
            <a:pPr lvl="1">
              <a:lnSpc>
                <a:spcPct val="140000"/>
              </a:lnSpc>
            </a:pPr>
            <a:r>
              <a:rPr lang="zh-CN" altLang="en-US" sz="1900">
                <a:solidFill>
                  <a:srgbClr val="000099"/>
                </a:solidFill>
              </a:rPr>
              <a:t>File(String dir, String subpath);</a:t>
            </a:r>
            <a:endParaRPr lang="zh-CN" altLang="en-US" sz="2800">
              <a:solidFill>
                <a:srgbClr val="000099"/>
              </a:solidFill>
            </a:endParaRPr>
          </a:p>
          <a:p>
            <a:r>
              <a:rPr lang="zh-CN" altLang="en-US"/>
              <a:t>常用方法</a:t>
            </a:r>
          </a:p>
          <a:p>
            <a:pPr lvl="1">
              <a:lnSpc>
                <a:spcPct val="150000"/>
              </a:lnSpc>
            </a:pPr>
            <a:r>
              <a:rPr lang="zh-CN" altLang="en-US" sz="1900">
                <a:solidFill>
                  <a:srgbClr val="000099"/>
                </a:solidFill>
              </a:rPr>
              <a:t>canRead()、canWrite()、exists() 和 length()等等</a:t>
            </a:r>
          </a:p>
        </p:txBody>
      </p:sp>
    </p:spTree>
    <p:extLst>
      <p:ext uri="{BB962C8B-B14F-4D97-AF65-F5344CB8AC3E}">
        <p14:creationId xmlns:p14="http://schemas.microsoft.com/office/powerpoint/2010/main" val="422926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ObjectOutputStream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1600"/>
              <a:t>ObjectOutputStream oout = new ObjectOutputStream(new                    			FileOutputStream("d:/emp.obj"));</a:t>
            </a:r>
          </a:p>
          <a:p>
            <a:r>
              <a:rPr lang="zh-CN" altLang="en-US" sz="1600"/>
              <a:t>Employee emp =  new Employee("aa", 23);</a:t>
            </a:r>
          </a:p>
          <a:p>
            <a:r>
              <a:rPr lang="zh-CN" altLang="en-US" sz="1600"/>
              <a:t>oout.writeObject(emp);</a:t>
            </a:r>
          </a:p>
          <a:p>
            <a:r>
              <a:rPr lang="zh-CN" altLang="en-US" sz="1600"/>
              <a:t>oout.close();</a:t>
            </a:r>
          </a:p>
          <a:p>
            <a:r>
              <a:rPr lang="zh-CN" altLang="en-US" sz="1600"/>
              <a:t>		</a:t>
            </a:r>
          </a:p>
          <a:p>
            <a:r>
              <a:rPr lang="zh-CN" altLang="en-US" sz="1600"/>
              <a:t>ObjectInputStream oin = new ObjectInputStream(new 						FileInputStream("d:/emp.obj"));</a:t>
            </a:r>
          </a:p>
          <a:p>
            <a:r>
              <a:rPr lang="zh-CN" altLang="en-US" sz="1600"/>
              <a:t>Employee e = (Employee) oin.readObject();</a:t>
            </a:r>
          </a:p>
          <a:p>
            <a:r>
              <a:rPr lang="zh-CN" altLang="en-US" sz="1600"/>
              <a:t>System.out.println(e.getName());</a:t>
            </a:r>
          </a:p>
          <a:p>
            <a:r>
              <a:rPr lang="zh-CN" altLang="en-US" sz="1600"/>
              <a:t>System.out.println(e.getAge());</a:t>
            </a:r>
          </a:p>
          <a:p>
            <a:r>
              <a:rPr lang="zh-CN" altLang="en-US" sz="1600">
                <a:solidFill>
                  <a:srgbClr val="FF0D07"/>
                </a:solidFill>
              </a:rPr>
              <a:t>如果某些属性不想被序列化，则这些属性使用transient修饰符</a:t>
            </a:r>
          </a:p>
        </p:txBody>
      </p:sp>
    </p:spTree>
    <p:extLst>
      <p:ext uri="{BB962C8B-B14F-4D97-AF65-F5344CB8AC3E}">
        <p14:creationId xmlns:p14="http://schemas.microsoft.com/office/powerpoint/2010/main" val="2319460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java I/O类库对各种常见的数据源、数据汇及处理过程进行了抽象。</a:t>
            </a:r>
          </a:p>
          <a:p>
            <a:r>
              <a:rPr lang="zh-CN" altLang="en-US"/>
              <a:t>java I/O类库具有两个对称性：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输入-输出对称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字节流和字符流对称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33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File </a:t>
            </a:r>
            <a:r>
              <a:rPr lang="zh-CN"/>
              <a:t>类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文件的信息</a:t>
            </a:r>
          </a:p>
          <a:p>
            <a:r>
              <a:rPr lang="zh-CN" altLang="en-US" dirty="0" smtClean="0"/>
              <a:t>String </a:t>
            </a:r>
            <a:r>
              <a:rPr lang="zh-CN" altLang="en-US" dirty="0"/>
              <a:t>getName( )； //获得文件(目录)名</a:t>
            </a:r>
          </a:p>
          <a:p>
            <a:r>
              <a:rPr lang="zh-CN" altLang="en-US" dirty="0" smtClean="0"/>
              <a:t>String </a:t>
            </a:r>
            <a:r>
              <a:rPr lang="zh-CN" altLang="en-US" dirty="0"/>
              <a:t>getAbsolutePath()　//获得绝对路径</a:t>
            </a:r>
          </a:p>
          <a:p>
            <a:r>
              <a:rPr lang="zh-CN" altLang="en-US" dirty="0" smtClean="0"/>
              <a:t>String </a:t>
            </a:r>
            <a:r>
              <a:rPr lang="zh-CN" altLang="en-US" dirty="0"/>
              <a:t>getParent( )； //获得上级目录名</a:t>
            </a:r>
          </a:p>
        </p:txBody>
      </p:sp>
    </p:spTree>
    <p:extLst>
      <p:ext uri="{BB962C8B-B14F-4D97-AF65-F5344CB8AC3E}">
        <p14:creationId xmlns:p14="http://schemas.microsoft.com/office/powerpoint/2010/main" val="348061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File </a:t>
            </a:r>
            <a:r>
              <a:rPr lang="zh-CN"/>
              <a:t>类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文件属性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boolean exists( )；    //是否存在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boolean canWrite( )；//是否可写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boolean canRead( )；//是否可读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boolean isFile( )； 	 //是否是一个文件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boolean isDirectory( )；//是否是一个目录</a:t>
            </a:r>
          </a:p>
        </p:txBody>
      </p:sp>
    </p:spTree>
    <p:extLst>
      <p:ext uri="{BB962C8B-B14F-4D97-AF65-F5344CB8AC3E}">
        <p14:creationId xmlns:p14="http://schemas.microsoft.com/office/powerpoint/2010/main" val="129381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File </a:t>
            </a:r>
            <a:r>
              <a:rPr lang="zh-CN"/>
              <a:t>类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文件信息 目录操作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long lastModified( );//文件最后修改日期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long length( ); //文件长度(字节数长度)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boolean delete( );//删除当前文件对象表示的文件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boolean mkdir( ); //创建一个目录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boolean createNewFile(); //创建文件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String[] list( ); //求出目录里所有的文件或目录名</a:t>
            </a:r>
          </a:p>
          <a:p>
            <a:pPr lvl="1"/>
            <a:r>
              <a:rPr lang="zh-CN" altLang="en-US">
                <a:solidFill>
                  <a:srgbClr val="000099"/>
                </a:solidFill>
              </a:rPr>
              <a:t>File[] listFiles();//求目录里所有的文件对象</a:t>
            </a:r>
          </a:p>
        </p:txBody>
      </p:sp>
    </p:spTree>
    <p:extLst>
      <p:ext uri="{BB962C8B-B14F-4D97-AF65-F5344CB8AC3E}">
        <p14:creationId xmlns:p14="http://schemas.microsoft.com/office/powerpoint/2010/main" val="167454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I/O (input/output)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1" y="789385"/>
            <a:ext cx="4168775" cy="3888581"/>
          </a:xfrm>
        </p:spPr>
        <p:txBody>
          <a:bodyPr/>
          <a:lstStyle/>
          <a:p>
            <a:r>
              <a:rPr lang="zh-CN" altLang="en-US" sz="2000"/>
              <a:t>输入/输出处理是程序设计中非常重要的一部分，比如从键盘读取数据、从文件中读取数据或向文件中写数据等等。</a:t>
            </a:r>
          </a:p>
          <a:p>
            <a:r>
              <a:rPr lang="zh-CN" altLang="en-US" sz="2000"/>
              <a:t>java把一组有序的数据序列称为流(Stream)。根据操作的类型，可以把流分为</a:t>
            </a:r>
            <a:r>
              <a:rPr lang="zh-CN" altLang="en-US" sz="2000">
                <a:solidFill>
                  <a:srgbClr val="FF0D07"/>
                </a:solidFill>
              </a:rPr>
              <a:t>输入流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D07"/>
                </a:solidFill>
              </a:rPr>
              <a:t>输出流</a:t>
            </a:r>
            <a:r>
              <a:rPr lang="zh-CN" altLang="en-US" sz="2000"/>
              <a:t>。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124075" y="3543300"/>
            <a:ext cx="1079500" cy="972741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340659" y="3443355"/>
            <a:ext cx="646331" cy="11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文件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网络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键盘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7596188" y="3543300"/>
            <a:ext cx="1079500" cy="972741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7812086" y="3469535"/>
            <a:ext cx="646331" cy="117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文件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网络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键盘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643439" y="3706416"/>
            <a:ext cx="1582737" cy="647700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859338" y="3814763"/>
            <a:ext cx="101899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java程序</a:t>
            </a:r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>
            <a:off x="3348039" y="3976688"/>
            <a:ext cx="1150937" cy="107156"/>
          </a:xfrm>
          <a:prstGeom prst="rightArrow">
            <a:avLst>
              <a:gd name="adj1" fmla="val 50000"/>
              <a:gd name="adj2" fmla="val 201389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6372225" y="3976688"/>
            <a:ext cx="1150938" cy="107156"/>
          </a:xfrm>
          <a:prstGeom prst="rightArrow">
            <a:avLst>
              <a:gd name="adj1" fmla="val 50000"/>
              <a:gd name="adj2" fmla="val 201389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419476" y="3706416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输入流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515100" y="3706416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输出流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266950" y="4647129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数据源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696671" y="4647129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数据汇</a:t>
            </a:r>
          </a:p>
        </p:txBody>
      </p:sp>
      <p:pic>
        <p:nvPicPr>
          <p:cNvPr id="10256" name="Picture 16" descr="10352089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00563" y="951310"/>
            <a:ext cx="4483100" cy="1565672"/>
          </a:xfrm>
          <a:noFill/>
          <a:ln/>
        </p:spPr>
      </p:pic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804026" y="246340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289490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java I/O系统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java I/O系统负责处理程序的输入和输出，I/O类库位于java.io包中,它对各种输入流和输出流进行了抽象。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按照最小的数据单元，可以把流分为：</a:t>
            </a:r>
          </a:p>
          <a:p>
            <a:pPr lvl="1">
              <a:lnSpc>
                <a:spcPct val="170000"/>
              </a:lnSpc>
            </a:pPr>
            <a:r>
              <a:rPr lang="zh-CN" altLang="en-US" sz="2400">
                <a:solidFill>
                  <a:srgbClr val="000099"/>
                </a:solidFill>
              </a:rPr>
              <a:t>字节流 </a:t>
            </a:r>
          </a:p>
          <a:p>
            <a:pPr lvl="2">
              <a:lnSpc>
                <a:spcPct val="180000"/>
              </a:lnSpc>
            </a:pPr>
            <a:r>
              <a:rPr lang="zh-CN" altLang="en-US" sz="2000">
                <a:solidFill>
                  <a:srgbClr val="000099"/>
                </a:solidFill>
              </a:rPr>
              <a:t>抽象父类是 InputStream 和 OutputStream</a:t>
            </a:r>
          </a:p>
          <a:p>
            <a:pPr lvl="1">
              <a:lnSpc>
                <a:spcPct val="170000"/>
              </a:lnSpc>
            </a:pPr>
            <a:r>
              <a:rPr lang="zh-CN" altLang="en-US" sz="2400">
                <a:solidFill>
                  <a:srgbClr val="000099"/>
                </a:solidFill>
              </a:rPr>
              <a:t>字符流</a:t>
            </a:r>
          </a:p>
          <a:p>
            <a:pPr lvl="2">
              <a:lnSpc>
                <a:spcPct val="170000"/>
              </a:lnSpc>
            </a:pPr>
            <a:r>
              <a:rPr lang="zh-CN" altLang="en-US" sz="2000">
                <a:solidFill>
                  <a:srgbClr val="000099"/>
                </a:solidFill>
              </a:rPr>
              <a:t>抽象父类是 Reader 和 Writer</a:t>
            </a:r>
            <a:endParaRPr lang="zh-CN" alt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00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InputStream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1" y="790576"/>
            <a:ext cx="8424863" cy="3888581"/>
          </a:xfrm>
        </p:spPr>
        <p:txBody>
          <a:bodyPr/>
          <a:lstStyle/>
          <a:p>
            <a:r>
              <a:rPr lang="zh-CN" altLang="en-US" sz="2400"/>
              <a:t>InputStream--字节输入流的顶级父类，抽象类</a:t>
            </a:r>
          </a:p>
          <a:p>
            <a:endParaRPr lang="zh-CN" altLang="en-US" sz="2400"/>
          </a:p>
        </p:txBody>
      </p:sp>
      <p:pic>
        <p:nvPicPr>
          <p:cNvPr id="12292" name="Picture 4" descr="25inpu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82626" y="1545431"/>
            <a:ext cx="7508875" cy="2430066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5719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1533</Words>
  <Application>Microsoft Office PowerPoint</Application>
  <PresentationFormat>全屏显示(16:9)</PresentationFormat>
  <Paragraphs>226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内容</vt:lpstr>
      <vt:lpstr>File 类</vt:lpstr>
      <vt:lpstr>File 类</vt:lpstr>
      <vt:lpstr>File 类</vt:lpstr>
      <vt:lpstr>File 类</vt:lpstr>
      <vt:lpstr>I/O (input/output)</vt:lpstr>
      <vt:lpstr>java I/O系统</vt:lpstr>
      <vt:lpstr>InputStream</vt:lpstr>
      <vt:lpstr>InputStream类</vt:lpstr>
      <vt:lpstr>示例</vt:lpstr>
      <vt:lpstr>示例</vt:lpstr>
      <vt:lpstr>OutputStream</vt:lpstr>
      <vt:lpstr>OutputStream</vt:lpstr>
      <vt:lpstr>示例</vt:lpstr>
      <vt:lpstr>示例</vt:lpstr>
      <vt:lpstr>DataInputStream类</vt:lpstr>
      <vt:lpstr>Data流示例</vt:lpstr>
      <vt:lpstr>BufferedInputStream</vt:lpstr>
      <vt:lpstr>示例</vt:lpstr>
      <vt:lpstr>BufferedOutputStream示例</vt:lpstr>
      <vt:lpstr>PrintStream </vt:lpstr>
      <vt:lpstr>Reader</vt:lpstr>
      <vt:lpstr>Writer</vt:lpstr>
      <vt:lpstr>FileReader </vt:lpstr>
      <vt:lpstr>FileWriter </vt:lpstr>
      <vt:lpstr>InputStreamReader</vt:lpstr>
      <vt:lpstr>InputStreamReader</vt:lpstr>
      <vt:lpstr>对象的序列化</vt:lpstr>
      <vt:lpstr>ObjectOutputStream 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30</cp:revision>
  <dcterms:created xsi:type="dcterms:W3CDTF">2015-11-23T02:26:00Z</dcterms:created>
  <dcterms:modified xsi:type="dcterms:W3CDTF">2016-08-11T11:45:27Z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