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28" r:id="rId3"/>
    <p:sldId id="360" r:id="rId4"/>
    <p:sldId id="361" r:id="rId5"/>
    <p:sldId id="368" r:id="rId6"/>
    <p:sldId id="362" r:id="rId7"/>
    <p:sldId id="363" r:id="rId8"/>
    <p:sldId id="369" r:id="rId9"/>
    <p:sldId id="370" r:id="rId10"/>
    <p:sldId id="371" r:id="rId11"/>
    <p:sldId id="367" r:id="rId12"/>
    <p:sldId id="364" r:id="rId13"/>
    <p:sldId id="378" r:id="rId14"/>
    <p:sldId id="379" r:id="rId15"/>
    <p:sldId id="365" r:id="rId16"/>
    <p:sldId id="366" r:id="rId17"/>
    <p:sldId id="373" r:id="rId18"/>
    <p:sldId id="380" r:id="rId19"/>
    <p:sldId id="381" r:id="rId20"/>
    <p:sldId id="382" r:id="rId21"/>
    <p:sldId id="372" r:id="rId22"/>
    <p:sldId id="374" r:id="rId23"/>
    <p:sldId id="375" r:id="rId24"/>
    <p:sldId id="376" r:id="rId25"/>
    <p:sldId id="377" r:id="rId26"/>
    <p:sldId id="383" r:id="rId27"/>
    <p:sldId id="385" r:id="rId28"/>
    <p:sldId id="386" r:id="rId29"/>
    <p:sldId id="387" r:id="rId30"/>
    <p:sldId id="384" r:id="rId31"/>
    <p:sldId id="258" r:id="rId3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5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2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cn/" TargetMode="External"/><Relationship Id="rId2" Type="http://schemas.openxmlformats.org/officeDocument/2006/relationships/hyperlink" Target="http://www.w3school.com.cn/js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on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114" y="1354412"/>
            <a:ext cx="801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Java</a:t>
            </a:r>
            <a:r>
              <a:rPr lang="zh-CN" altLang="en-US" sz="4000" dirty="0" smtClean="0"/>
              <a:t>网络编程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6428" y="1040777"/>
            <a:ext cx="68035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在建立到远程对象的连接后，以下方法用于访问头字段和内容：</a:t>
            </a:r>
          </a:p>
          <a:p>
            <a:r>
              <a:rPr lang="en-US" altLang="zh-CN" dirty="0" err="1"/>
              <a:t>getContent</a:t>
            </a:r>
            <a:endParaRPr lang="en-US" altLang="zh-CN" dirty="0"/>
          </a:p>
          <a:p>
            <a:r>
              <a:rPr lang="en-US" altLang="zh-CN" dirty="0" err="1"/>
              <a:t>getHeaderField</a:t>
            </a:r>
            <a:endParaRPr lang="en-US" altLang="zh-CN" dirty="0"/>
          </a:p>
          <a:p>
            <a:r>
              <a:rPr lang="en-US" altLang="zh-CN" dirty="0" err="1"/>
              <a:t>getInputStream</a:t>
            </a:r>
            <a:endParaRPr lang="en-US" altLang="zh-CN" dirty="0"/>
          </a:p>
          <a:p>
            <a:r>
              <a:rPr lang="en-US" altLang="zh-CN" dirty="0" err="1"/>
              <a:t>getOutputStream</a:t>
            </a:r>
            <a:endParaRPr lang="en-US" altLang="zh-CN" dirty="0"/>
          </a:p>
          <a:p>
            <a:r>
              <a:rPr lang="zh-CN" altLang="en-US" dirty="0"/>
              <a:t>某些头字段需要经常访问。以下方法：</a:t>
            </a:r>
          </a:p>
          <a:p>
            <a:r>
              <a:rPr lang="en-US" altLang="zh-CN" dirty="0" err="1"/>
              <a:t>getContentEncoding</a:t>
            </a:r>
            <a:endParaRPr lang="en-US" altLang="zh-CN" dirty="0"/>
          </a:p>
          <a:p>
            <a:r>
              <a:rPr lang="en-US" altLang="zh-CN" dirty="0" err="1"/>
              <a:t>getContentLength</a:t>
            </a:r>
            <a:endParaRPr lang="en-US" altLang="zh-CN" dirty="0"/>
          </a:p>
          <a:p>
            <a:r>
              <a:rPr lang="en-US" altLang="zh-CN" dirty="0" err="1"/>
              <a:t>getContentType</a:t>
            </a:r>
            <a:endParaRPr lang="en-US" altLang="zh-CN" dirty="0"/>
          </a:p>
          <a:p>
            <a:r>
              <a:rPr lang="en-US" altLang="zh-CN" dirty="0" err="1"/>
              <a:t>getDate</a:t>
            </a:r>
            <a:endParaRPr lang="en-US" altLang="zh-CN" dirty="0"/>
          </a:p>
          <a:p>
            <a:r>
              <a:rPr lang="en-US" altLang="zh-CN" dirty="0" err="1"/>
              <a:t>getExpiration</a:t>
            </a:r>
            <a:endParaRPr lang="en-US" altLang="zh-CN" dirty="0"/>
          </a:p>
          <a:p>
            <a:r>
              <a:rPr lang="en-US" altLang="zh-CN" dirty="0" err="1"/>
              <a:t>getLastModifed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97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6686" y="873302"/>
            <a:ext cx="75220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URL</a:t>
            </a:r>
            <a:r>
              <a:rPr lang="zh-CN" altLang="en-US" sz="2000" b="1" dirty="0"/>
              <a:t>请求的类别</a:t>
            </a:r>
            <a:r>
              <a:rPr lang="en-US" altLang="zh-CN" sz="2000" b="1" dirty="0"/>
              <a:t>: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分为二类</a:t>
            </a:r>
            <a:r>
              <a:rPr lang="en-US" altLang="zh-CN" sz="2000" dirty="0"/>
              <a:t>,GET</a:t>
            </a:r>
            <a:r>
              <a:rPr lang="zh-CN" altLang="en-US" sz="2000" dirty="0"/>
              <a:t>与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请求。二者的区别在于： </a:t>
            </a:r>
            <a:br>
              <a:rPr lang="zh-CN" altLang="en-US" sz="2000" dirty="0"/>
            </a:br>
            <a:r>
              <a:rPr lang="zh-CN" altLang="en-US" sz="2000" dirty="0"/>
              <a:t>     </a:t>
            </a:r>
            <a:r>
              <a:rPr lang="en-US" altLang="zh-CN" sz="2000" dirty="0" smtClean="0"/>
              <a:t>1) </a:t>
            </a:r>
            <a:r>
              <a:rPr lang="en-US" altLang="zh-CN" sz="2000" dirty="0"/>
              <a:t>get</a:t>
            </a:r>
            <a:r>
              <a:rPr lang="zh-CN" altLang="en-US" sz="2000" dirty="0"/>
              <a:t>请求可以获取静态页面，也可以把参数放在</a:t>
            </a:r>
            <a:r>
              <a:rPr lang="en-US" altLang="zh-CN" sz="2000" dirty="0"/>
              <a:t>URL</a:t>
            </a:r>
            <a:r>
              <a:rPr lang="zh-CN" altLang="en-US" sz="2000" dirty="0"/>
              <a:t>字串后面，传递给</a:t>
            </a:r>
            <a:r>
              <a:rPr lang="en-US" altLang="zh-CN" sz="2000" dirty="0" smtClean="0"/>
              <a:t>servlet</a:t>
            </a:r>
            <a:r>
              <a:rPr lang="zh-CN" altLang="en-US" sz="2000" dirty="0"/>
              <a:t>。 </a:t>
            </a:r>
            <a:br>
              <a:rPr lang="zh-CN" altLang="en-US" sz="2000" dirty="0"/>
            </a:br>
            <a:r>
              <a:rPr lang="zh-CN" altLang="en-US" sz="2000" dirty="0"/>
              <a:t>     </a:t>
            </a:r>
            <a:r>
              <a:rPr lang="en-US" altLang="zh-CN" sz="2000" dirty="0" smtClean="0"/>
              <a:t>2) </a:t>
            </a:r>
            <a:r>
              <a:rPr lang="en-US" altLang="zh-CN" sz="2000" dirty="0"/>
              <a:t>post</a:t>
            </a:r>
            <a:r>
              <a:rPr lang="zh-CN" altLang="en-US" sz="2000" dirty="0"/>
              <a:t>与</a:t>
            </a:r>
            <a:r>
              <a:rPr lang="en-US" altLang="zh-CN" sz="2000" dirty="0"/>
              <a:t>get</a:t>
            </a:r>
            <a:r>
              <a:rPr lang="zh-CN" altLang="en-US" sz="2000" dirty="0"/>
              <a:t>的不同之处在于</a:t>
            </a:r>
            <a:r>
              <a:rPr lang="en-US" altLang="zh-CN" sz="2000" dirty="0"/>
              <a:t>post</a:t>
            </a:r>
            <a:r>
              <a:rPr lang="zh-CN" altLang="en-US" sz="2000" dirty="0"/>
              <a:t>的参数不是放在</a:t>
            </a:r>
            <a:r>
              <a:rPr lang="en-US" altLang="zh-CN" sz="2000" dirty="0"/>
              <a:t>URL</a:t>
            </a:r>
            <a:r>
              <a:rPr lang="zh-CN" altLang="en-US" sz="2000" dirty="0"/>
              <a:t>字串里面，而是放在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请求的正文内。 </a:t>
            </a:r>
          </a:p>
        </p:txBody>
      </p:sp>
    </p:spTree>
    <p:extLst>
      <p:ext uri="{BB962C8B-B14F-4D97-AF65-F5344CB8AC3E}">
        <p14:creationId xmlns:p14="http://schemas.microsoft.com/office/powerpoint/2010/main" val="132512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995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245764"/>
            <a:ext cx="72825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（超文本传输协议）是一个基于请求与响应模式的、无状态的、应用层的协议，常基于</a:t>
            </a:r>
            <a:r>
              <a:rPr lang="en-US" altLang="zh-CN" dirty="0"/>
              <a:t>TCP</a:t>
            </a:r>
            <a:r>
              <a:rPr lang="zh-CN" altLang="en-US" dirty="0"/>
              <a:t>的连接方式。</a:t>
            </a:r>
            <a:r>
              <a:rPr lang="en-US" altLang="zh-CN" dirty="0"/>
              <a:t>HTTP</a:t>
            </a:r>
            <a:r>
              <a:rPr lang="zh-CN" altLang="en-US" dirty="0"/>
              <a:t>协议的主要特点是：</a:t>
            </a:r>
            <a:br>
              <a:rPr lang="zh-CN" altLang="en-US" dirty="0"/>
            </a:br>
            <a:r>
              <a:rPr lang="zh-CN" altLang="en-US" dirty="0"/>
              <a:t>     </a:t>
            </a:r>
            <a:r>
              <a:rPr lang="en-US" altLang="zh-CN" dirty="0"/>
              <a:t>1.</a:t>
            </a:r>
            <a:r>
              <a:rPr lang="zh-CN" altLang="en-US" dirty="0"/>
              <a:t>支持客户</a:t>
            </a:r>
            <a:r>
              <a:rPr lang="en-US" altLang="zh-CN" dirty="0"/>
              <a:t>/</a:t>
            </a:r>
            <a:r>
              <a:rPr lang="zh-CN" altLang="en-US" dirty="0"/>
              <a:t>服务器模式。</a:t>
            </a:r>
            <a:br>
              <a:rPr lang="zh-CN" altLang="en-US" dirty="0"/>
            </a:br>
            <a:r>
              <a:rPr lang="zh-CN" altLang="en-US" dirty="0"/>
              <a:t>     </a:t>
            </a:r>
            <a:r>
              <a:rPr lang="en-US" altLang="zh-CN" dirty="0"/>
              <a:t>2.</a:t>
            </a:r>
            <a:r>
              <a:rPr lang="zh-CN" altLang="en-US" dirty="0"/>
              <a:t>简单快速：客户向服务器请求服务时，只需传送请求方法和路径。由于</a:t>
            </a:r>
            <a:r>
              <a:rPr lang="en-US" altLang="zh-CN" dirty="0"/>
              <a:t>HTTP</a:t>
            </a:r>
            <a:r>
              <a:rPr lang="zh-CN" altLang="en-US" dirty="0"/>
              <a:t>协议简单，通信速度很快。</a:t>
            </a:r>
            <a:br>
              <a:rPr lang="zh-CN" altLang="en-US" dirty="0"/>
            </a:br>
            <a:r>
              <a:rPr lang="zh-CN" altLang="en-US" dirty="0"/>
              <a:t>     </a:t>
            </a:r>
            <a:r>
              <a:rPr lang="en-US" altLang="zh-CN" dirty="0"/>
              <a:t>3.</a:t>
            </a:r>
            <a:r>
              <a:rPr lang="zh-CN" altLang="en-US" dirty="0"/>
              <a:t>灵活：</a:t>
            </a:r>
            <a:r>
              <a:rPr lang="en-US" altLang="zh-CN" dirty="0"/>
              <a:t>HTTP</a:t>
            </a:r>
            <a:r>
              <a:rPr lang="zh-CN" altLang="en-US" dirty="0"/>
              <a:t>允许传输任意类型的数据对象。类型由</a:t>
            </a:r>
            <a:r>
              <a:rPr lang="en-US" altLang="zh-CN" dirty="0"/>
              <a:t>Content-Type</a:t>
            </a:r>
            <a:r>
              <a:rPr lang="zh-CN" altLang="en-US" dirty="0"/>
              <a:t>加以标记。</a:t>
            </a:r>
            <a:br>
              <a:rPr lang="zh-CN" altLang="en-US" dirty="0"/>
            </a:br>
            <a:r>
              <a:rPr lang="zh-CN" altLang="en-US" dirty="0"/>
              <a:t>     </a:t>
            </a:r>
            <a:r>
              <a:rPr lang="en-US" altLang="zh-CN" dirty="0"/>
              <a:t>4.</a:t>
            </a:r>
            <a:r>
              <a:rPr lang="zh-CN" altLang="en-US" dirty="0"/>
              <a:t>无连接：即每次连接只处理一个请求，处理完客户的请求，并收到客户的应答后，即断开连接。采用这种方式可以节省传输时间。</a:t>
            </a:r>
            <a:br>
              <a:rPr lang="zh-CN" altLang="en-US" dirty="0"/>
            </a:br>
            <a:r>
              <a:rPr lang="zh-CN" altLang="en-US" dirty="0"/>
              <a:t>     </a:t>
            </a:r>
            <a:r>
              <a:rPr lang="en-US" altLang="zh-CN" dirty="0"/>
              <a:t>5.</a:t>
            </a:r>
            <a:r>
              <a:rPr lang="zh-CN" altLang="en-US" dirty="0"/>
              <a:t>无状态：无状态是指协议对于事务处理没有记忆能力。</a:t>
            </a:r>
          </a:p>
        </p:txBody>
      </p:sp>
    </p:spTree>
    <p:extLst>
      <p:ext uri="{BB962C8B-B14F-4D97-AF65-F5344CB8AC3E}">
        <p14:creationId xmlns:p14="http://schemas.microsoft.com/office/powerpoint/2010/main" val="324287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5" y="676968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请求由三部分组成，分别是：请求行、消息报头、请求</a:t>
            </a:r>
            <a:r>
              <a:rPr lang="zh-CN" altLang="en-US" dirty="0" smtClean="0"/>
              <a:t>正文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请求</a:t>
            </a:r>
            <a:r>
              <a:rPr lang="zh-CN" altLang="en-US" dirty="0"/>
              <a:t>行以一个方法符号开头，以空格分开，后面跟着请求的</a:t>
            </a:r>
            <a:r>
              <a:rPr lang="en-US" altLang="zh-CN" dirty="0"/>
              <a:t>URI</a:t>
            </a:r>
            <a:r>
              <a:rPr lang="zh-CN" altLang="en-US" dirty="0"/>
              <a:t>和协议的版本，格式如下：</a:t>
            </a:r>
            <a:r>
              <a:rPr lang="en-US" altLang="zh-CN" dirty="0"/>
              <a:t>Method Request-URI HTTP-Version CRLF  </a:t>
            </a:r>
            <a:br>
              <a:rPr lang="en-US" altLang="zh-CN" dirty="0"/>
            </a:br>
            <a:r>
              <a:rPr lang="zh-CN" altLang="en-US" dirty="0"/>
              <a:t>其中 </a:t>
            </a:r>
            <a:r>
              <a:rPr lang="en-US" altLang="zh-CN" dirty="0"/>
              <a:t>Method</a:t>
            </a:r>
            <a:r>
              <a:rPr lang="zh-CN" altLang="en-US" dirty="0"/>
              <a:t>表示请求方法；</a:t>
            </a:r>
            <a:r>
              <a:rPr lang="en-US" altLang="zh-CN" dirty="0"/>
              <a:t>Request-URI</a:t>
            </a:r>
            <a:r>
              <a:rPr lang="zh-CN" altLang="en-US" dirty="0"/>
              <a:t>是一个统一资源标识符；</a:t>
            </a:r>
            <a:r>
              <a:rPr lang="en-US" altLang="zh-CN" dirty="0"/>
              <a:t>HTTP-Version</a:t>
            </a:r>
            <a:r>
              <a:rPr lang="zh-CN" altLang="en-US" dirty="0"/>
              <a:t>表示请求的</a:t>
            </a:r>
            <a:r>
              <a:rPr lang="en-US" altLang="zh-CN" dirty="0"/>
              <a:t>HTTP</a:t>
            </a:r>
            <a:r>
              <a:rPr lang="zh-CN" altLang="en-US" dirty="0"/>
              <a:t>协议版本；</a:t>
            </a:r>
            <a:r>
              <a:rPr lang="en-US" altLang="zh-CN" dirty="0"/>
              <a:t>CRLF</a:t>
            </a:r>
            <a:r>
              <a:rPr lang="zh-CN" altLang="en-US" dirty="0"/>
              <a:t>表示回车和换行（除了作为结尾的</a:t>
            </a:r>
            <a:r>
              <a:rPr lang="en-US" altLang="zh-CN" dirty="0"/>
              <a:t>CRLF</a:t>
            </a:r>
            <a:r>
              <a:rPr lang="zh-CN" altLang="en-US" dirty="0"/>
              <a:t>外，不允许出现单独的</a:t>
            </a:r>
            <a:r>
              <a:rPr lang="en-US" altLang="zh-CN" dirty="0"/>
              <a:t>CR</a:t>
            </a:r>
            <a:r>
              <a:rPr lang="zh-CN" altLang="en-US" dirty="0"/>
              <a:t>或</a:t>
            </a:r>
            <a:r>
              <a:rPr lang="en-US" altLang="zh-CN" dirty="0"/>
              <a:t>LF</a:t>
            </a:r>
            <a:r>
              <a:rPr lang="zh-CN" altLang="en-US" dirty="0"/>
              <a:t>字符）。</a:t>
            </a:r>
          </a:p>
        </p:txBody>
      </p:sp>
      <p:sp>
        <p:nvSpPr>
          <p:cNvPr id="5" name="矩形 4"/>
          <p:cNvSpPr/>
          <p:nvPr/>
        </p:nvSpPr>
        <p:spPr>
          <a:xfrm>
            <a:off x="620487" y="2441496"/>
            <a:ext cx="8131628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请求方法（所有方法全为大写）有多种，各个方法的解释如下：</a:t>
            </a:r>
            <a:br>
              <a:rPr lang="zh-CN" altLang="en-US" sz="1600" dirty="0"/>
            </a:br>
            <a:r>
              <a:rPr lang="en-US" altLang="zh-CN" sz="1600" dirty="0"/>
              <a:t>GET     </a:t>
            </a:r>
            <a:r>
              <a:rPr lang="zh-CN" altLang="en-US" sz="1600" dirty="0"/>
              <a:t>请求获取</a:t>
            </a:r>
            <a:r>
              <a:rPr lang="en-US" altLang="zh-CN" sz="1600" dirty="0"/>
              <a:t>Request-URI</a:t>
            </a:r>
            <a:r>
              <a:rPr lang="zh-CN" altLang="en-US" sz="1600" dirty="0"/>
              <a:t>所标识的资源</a:t>
            </a:r>
            <a:br>
              <a:rPr lang="zh-CN" altLang="en-US" sz="1600" dirty="0"/>
            </a:br>
            <a:r>
              <a:rPr lang="en-US" altLang="zh-CN" sz="1600" dirty="0"/>
              <a:t>POST    </a:t>
            </a:r>
            <a:r>
              <a:rPr lang="zh-CN" altLang="en-US" sz="1600" dirty="0"/>
              <a:t>在</a:t>
            </a:r>
            <a:r>
              <a:rPr lang="en-US" altLang="zh-CN" sz="1600" dirty="0"/>
              <a:t>Request-URI</a:t>
            </a:r>
            <a:r>
              <a:rPr lang="zh-CN" altLang="en-US" sz="1600" dirty="0"/>
              <a:t>所标识的资源后附加新的数据</a:t>
            </a:r>
            <a:br>
              <a:rPr lang="zh-CN" altLang="en-US" sz="1600" dirty="0"/>
            </a:br>
            <a:r>
              <a:rPr lang="en-US" altLang="zh-CN" sz="1600" dirty="0"/>
              <a:t>HEAD    </a:t>
            </a:r>
            <a:r>
              <a:rPr lang="zh-CN" altLang="en-US" sz="1600" dirty="0"/>
              <a:t>请求获取由</a:t>
            </a:r>
            <a:r>
              <a:rPr lang="en-US" altLang="zh-CN" sz="1600" dirty="0"/>
              <a:t>Request-URI</a:t>
            </a:r>
            <a:r>
              <a:rPr lang="zh-CN" altLang="en-US" sz="1600" dirty="0"/>
              <a:t>所标识的资源的响应消息报头</a:t>
            </a:r>
            <a:br>
              <a:rPr lang="zh-CN" altLang="en-US" sz="1600" dirty="0"/>
            </a:br>
            <a:r>
              <a:rPr lang="en-US" altLang="zh-CN" sz="1600" dirty="0"/>
              <a:t>PUT     </a:t>
            </a:r>
            <a:r>
              <a:rPr lang="zh-CN" altLang="en-US" sz="1600" dirty="0"/>
              <a:t>请求服务器存储一个资源，并用</a:t>
            </a:r>
            <a:r>
              <a:rPr lang="en-US" altLang="zh-CN" sz="1600" dirty="0"/>
              <a:t>Request-URI</a:t>
            </a:r>
            <a:r>
              <a:rPr lang="zh-CN" altLang="en-US" sz="1600" dirty="0"/>
              <a:t>作为其标识</a:t>
            </a:r>
            <a:br>
              <a:rPr lang="zh-CN" altLang="en-US" sz="1600" dirty="0"/>
            </a:br>
            <a:r>
              <a:rPr lang="en-US" altLang="zh-CN" sz="1600" dirty="0"/>
              <a:t>DELETE  </a:t>
            </a:r>
            <a:r>
              <a:rPr lang="zh-CN" altLang="en-US" sz="1600" dirty="0"/>
              <a:t>请求服务器删除</a:t>
            </a:r>
            <a:r>
              <a:rPr lang="en-US" altLang="zh-CN" sz="1600" dirty="0"/>
              <a:t>Request-URI</a:t>
            </a:r>
            <a:r>
              <a:rPr lang="zh-CN" altLang="en-US" sz="1600" dirty="0"/>
              <a:t>所标识的资源</a:t>
            </a:r>
            <a:br>
              <a:rPr lang="zh-CN" altLang="en-US" sz="1600" dirty="0"/>
            </a:br>
            <a:r>
              <a:rPr lang="en-US" altLang="zh-CN" sz="1600" dirty="0"/>
              <a:t>TRACE   </a:t>
            </a:r>
            <a:r>
              <a:rPr lang="zh-CN" altLang="en-US" sz="1600" dirty="0"/>
              <a:t>请求服务器回送收到的请求信息，主要用于测试或诊断</a:t>
            </a:r>
            <a:br>
              <a:rPr lang="zh-CN" altLang="en-US" sz="1600" dirty="0"/>
            </a:br>
            <a:r>
              <a:rPr lang="en-US" altLang="zh-CN" sz="1600" dirty="0"/>
              <a:t>CONNECT </a:t>
            </a:r>
            <a:r>
              <a:rPr lang="zh-CN" altLang="en-US" sz="1600" dirty="0"/>
              <a:t>保留将来使用</a:t>
            </a:r>
            <a:br>
              <a:rPr lang="zh-CN" altLang="en-US" sz="1600" dirty="0"/>
            </a:br>
            <a:r>
              <a:rPr lang="en-US" altLang="zh-CN" sz="1600" dirty="0"/>
              <a:t>OPTIONS </a:t>
            </a:r>
            <a:r>
              <a:rPr lang="zh-CN" altLang="en-US" sz="1600" dirty="0"/>
              <a:t>请求查询服务器的性能，或者查询与资源相关的选项和需求</a:t>
            </a:r>
          </a:p>
        </p:txBody>
      </p:sp>
    </p:spTree>
    <p:extLst>
      <p:ext uri="{BB962C8B-B14F-4D97-AF65-F5344CB8AC3E}">
        <p14:creationId xmlns:p14="http://schemas.microsoft.com/office/powerpoint/2010/main" val="313577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028" y="43185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应用举例：</a:t>
            </a:r>
            <a:br>
              <a:rPr lang="zh-CN" altLang="en-US" dirty="0"/>
            </a:br>
            <a:r>
              <a:rPr lang="en-US" altLang="zh-CN" dirty="0"/>
              <a:t>GET</a:t>
            </a:r>
            <a:r>
              <a:rPr lang="zh-CN" altLang="en-US" dirty="0"/>
              <a:t>方法：在浏览器的地址栏中输入网址的方式访问网页时，浏览器采用</a:t>
            </a:r>
            <a:r>
              <a:rPr lang="en-US" altLang="zh-CN" dirty="0"/>
              <a:t>GET</a:t>
            </a:r>
            <a:r>
              <a:rPr lang="zh-CN" altLang="en-US" dirty="0"/>
              <a:t>方法向服务器获取资源，</a:t>
            </a:r>
            <a:r>
              <a:rPr lang="en-US" altLang="zh-CN" dirty="0" err="1"/>
              <a:t>eg:GET</a:t>
            </a:r>
            <a:r>
              <a:rPr lang="en-US" altLang="zh-CN" dirty="0"/>
              <a:t> /form.html HTTP/1.1 (CRLF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POST</a:t>
            </a:r>
            <a:r>
              <a:rPr lang="zh-CN" altLang="en-US" dirty="0"/>
              <a:t>方法要求被请求服务器接受附在请求后面的数据，常用于提交表单。</a:t>
            </a:r>
            <a:br>
              <a:rPr lang="zh-CN" altLang="en-US" dirty="0"/>
            </a:b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POST /</a:t>
            </a:r>
            <a:r>
              <a:rPr lang="en-US" altLang="zh-CN" dirty="0" err="1"/>
              <a:t>reg.jsp</a:t>
            </a:r>
            <a:r>
              <a:rPr lang="en-US" altLang="zh-CN" dirty="0"/>
              <a:t> HTTP/ (CRLF)</a:t>
            </a:r>
            <a:br>
              <a:rPr lang="en-US" altLang="zh-CN" dirty="0"/>
            </a:br>
            <a:r>
              <a:rPr lang="en-US" altLang="zh-CN" dirty="0" err="1"/>
              <a:t>Accept:image</a:t>
            </a:r>
            <a:r>
              <a:rPr lang="en-US" altLang="zh-CN" dirty="0"/>
              <a:t>/</a:t>
            </a:r>
            <a:r>
              <a:rPr lang="en-US" altLang="zh-CN" dirty="0" err="1"/>
              <a:t>gif,image</a:t>
            </a:r>
            <a:r>
              <a:rPr lang="en-US" altLang="zh-CN" dirty="0"/>
              <a:t>/x-</a:t>
            </a:r>
            <a:r>
              <a:rPr lang="en-US" altLang="zh-CN" dirty="0" err="1"/>
              <a:t>xbit</a:t>
            </a:r>
            <a:r>
              <a:rPr lang="en-US" altLang="zh-CN" dirty="0"/>
              <a:t>,... (CRLF)</a:t>
            </a:r>
            <a:br>
              <a:rPr lang="en-US" altLang="zh-CN" dirty="0"/>
            </a:br>
            <a:r>
              <a:rPr lang="en-US" altLang="zh-CN" dirty="0"/>
              <a:t>...</a:t>
            </a:r>
            <a:br>
              <a:rPr lang="en-US" altLang="zh-CN" dirty="0"/>
            </a:br>
            <a:r>
              <a:rPr lang="en-US" altLang="zh-CN" dirty="0" err="1"/>
              <a:t>HOST:www.guet.edu.cn</a:t>
            </a:r>
            <a:r>
              <a:rPr lang="en-US" altLang="zh-CN" dirty="0"/>
              <a:t> (CRLF)</a:t>
            </a:r>
            <a:br>
              <a:rPr lang="en-US" altLang="zh-CN" dirty="0"/>
            </a:br>
            <a:r>
              <a:rPr lang="en-US" altLang="zh-CN" dirty="0"/>
              <a:t>Content-Length:22 (CRLF)</a:t>
            </a:r>
            <a:br>
              <a:rPr lang="en-US" altLang="zh-CN" dirty="0"/>
            </a:br>
            <a:r>
              <a:rPr lang="en-US" altLang="zh-CN" dirty="0" err="1"/>
              <a:t>Connection:Keep-Alive</a:t>
            </a:r>
            <a:r>
              <a:rPr lang="en-US" altLang="zh-CN" dirty="0"/>
              <a:t> (CRLF)</a:t>
            </a:r>
            <a:br>
              <a:rPr lang="en-US" altLang="zh-CN" dirty="0"/>
            </a:br>
            <a:r>
              <a:rPr lang="en-US" altLang="zh-CN" dirty="0" err="1"/>
              <a:t>Cache-Control:no-cache</a:t>
            </a:r>
            <a:r>
              <a:rPr lang="en-US" altLang="zh-CN" dirty="0"/>
              <a:t> (CRLF)</a:t>
            </a:r>
            <a:br>
              <a:rPr lang="en-US" altLang="zh-CN" dirty="0"/>
            </a:br>
            <a:r>
              <a:rPr lang="en-US" altLang="zh-CN" dirty="0"/>
              <a:t>(CRLF)         //</a:t>
            </a:r>
            <a:r>
              <a:rPr lang="zh-CN" altLang="en-US" dirty="0"/>
              <a:t>该</a:t>
            </a:r>
            <a:r>
              <a:rPr lang="en-US" altLang="zh-CN" dirty="0"/>
              <a:t>CRLF</a:t>
            </a:r>
            <a:r>
              <a:rPr lang="zh-CN" altLang="en-US" dirty="0"/>
              <a:t>表示消息报头已经结束，在此之前为消息报头</a:t>
            </a:r>
            <a:br>
              <a:rPr lang="zh-CN" altLang="en-US" dirty="0"/>
            </a:br>
            <a:r>
              <a:rPr lang="en-US" altLang="zh-CN" dirty="0"/>
              <a:t>user=</a:t>
            </a:r>
            <a:r>
              <a:rPr lang="en-US" altLang="zh-CN" dirty="0" err="1"/>
              <a:t>jeffrey&amp;pwd</a:t>
            </a:r>
            <a:r>
              <a:rPr lang="en-US" altLang="zh-CN" dirty="0"/>
              <a:t>=1234  //</a:t>
            </a:r>
            <a:r>
              <a:rPr lang="zh-CN" altLang="en-US" dirty="0"/>
              <a:t>此行以下为提交的数据</a:t>
            </a:r>
          </a:p>
        </p:txBody>
      </p:sp>
    </p:spTree>
    <p:extLst>
      <p:ext uri="{BB962C8B-B14F-4D97-AF65-F5344CB8AC3E}">
        <p14:creationId xmlns:p14="http://schemas.microsoft.com/office/powerpoint/2010/main" val="158284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4878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HttpURLConnection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5170" y="1560943"/>
            <a:ext cx="784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 </a:t>
            </a:r>
            <a:r>
              <a:rPr lang="zh-CN" altLang="en-US" dirty="0"/>
              <a:t>协议可能是现在 </a:t>
            </a:r>
            <a:r>
              <a:rPr lang="en-US" altLang="zh-CN" dirty="0"/>
              <a:t>Internet </a:t>
            </a:r>
            <a:r>
              <a:rPr lang="zh-CN" altLang="en-US" dirty="0"/>
              <a:t>上使用得最多、最重要的协议了，越来越多的 </a:t>
            </a:r>
            <a:r>
              <a:rPr lang="en-US" altLang="zh-CN" dirty="0"/>
              <a:t>Java </a:t>
            </a:r>
            <a:r>
              <a:rPr lang="zh-CN" altLang="en-US" dirty="0"/>
              <a:t>应用程序需要直接通过 </a:t>
            </a:r>
            <a:r>
              <a:rPr lang="en-US" altLang="zh-CN" dirty="0"/>
              <a:t>HTTP </a:t>
            </a:r>
            <a:r>
              <a:rPr lang="zh-CN" altLang="en-US" dirty="0"/>
              <a:t>协议来访问网络资源。在 </a:t>
            </a:r>
            <a:r>
              <a:rPr lang="en-US" altLang="zh-CN" dirty="0"/>
              <a:t>JDK </a:t>
            </a:r>
            <a:r>
              <a:rPr lang="zh-CN" altLang="en-US" dirty="0"/>
              <a:t>的 </a:t>
            </a:r>
            <a:r>
              <a:rPr lang="en-US" altLang="zh-CN" dirty="0"/>
              <a:t>java.net </a:t>
            </a:r>
            <a:r>
              <a:rPr lang="zh-CN" altLang="en-US" dirty="0"/>
              <a:t>包中已经提供了访问 </a:t>
            </a:r>
            <a:r>
              <a:rPr lang="en-US" altLang="zh-CN" dirty="0"/>
              <a:t>HTTP </a:t>
            </a:r>
            <a:r>
              <a:rPr lang="zh-CN" altLang="en-US" dirty="0"/>
              <a:t>协议的基本功能：</a:t>
            </a:r>
            <a:r>
              <a:rPr lang="en-US" altLang="zh-CN" dirty="0" err="1"/>
              <a:t>HttpURLConnection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145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657" y="1205235"/>
            <a:ext cx="7946572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URL </a:t>
            </a:r>
            <a:r>
              <a:rPr lang="en-US" altLang="zh-CN" dirty="0" err="1"/>
              <a:t>url</a:t>
            </a:r>
            <a:r>
              <a:rPr lang="en-US" altLang="zh-CN" dirty="0"/>
              <a:t> = new URL("http://localhost:8080/</a:t>
            </a:r>
            <a:r>
              <a:rPr lang="en-US" altLang="zh-CN" dirty="0" err="1"/>
              <a:t>TestHttpURLConnectionPro</a:t>
            </a:r>
            <a:r>
              <a:rPr lang="en-US" altLang="zh-CN" dirty="0"/>
              <a:t>/</a:t>
            </a:r>
            <a:r>
              <a:rPr lang="en-US" altLang="zh-CN" dirty="0" err="1"/>
              <a:t>index.jsp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 err="1"/>
              <a:t>URLConnection</a:t>
            </a:r>
            <a:r>
              <a:rPr lang="en-US" altLang="zh-CN" dirty="0"/>
              <a:t> </a:t>
            </a:r>
            <a:r>
              <a:rPr lang="en-US" altLang="zh-CN" dirty="0" err="1"/>
              <a:t>rulConnection</a:t>
            </a:r>
            <a:r>
              <a:rPr lang="en-US" altLang="zh-CN" dirty="0"/>
              <a:t> = </a:t>
            </a:r>
            <a:r>
              <a:rPr lang="en-US" altLang="zh-CN" dirty="0" err="1"/>
              <a:t>url.openConnection</a:t>
            </a:r>
            <a:r>
              <a:rPr lang="en-US" altLang="zh-CN" dirty="0"/>
              <a:t>();// </a:t>
            </a:r>
            <a:r>
              <a:rPr lang="zh-CN" altLang="en-US" dirty="0"/>
              <a:t>此处的</a:t>
            </a:r>
            <a:r>
              <a:rPr lang="en-US" altLang="zh-CN" dirty="0" err="1"/>
              <a:t>urlConnection</a:t>
            </a:r>
            <a:r>
              <a:rPr lang="zh-CN" altLang="en-US" dirty="0"/>
              <a:t>对象实际上是根据</a:t>
            </a:r>
            <a:r>
              <a:rPr lang="en-US" altLang="zh-CN" dirty="0"/>
              <a:t>URL</a:t>
            </a:r>
            <a:r>
              <a:rPr lang="zh-CN" altLang="en-US" dirty="0"/>
              <a:t>的 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// </a:t>
            </a:r>
            <a:r>
              <a:rPr lang="zh-CN" altLang="en-US" dirty="0"/>
              <a:t>请求协议</a:t>
            </a:r>
            <a:r>
              <a:rPr lang="en-US" altLang="zh-CN" dirty="0"/>
              <a:t>(</a:t>
            </a:r>
            <a:r>
              <a:rPr lang="zh-CN" altLang="en-US" dirty="0"/>
              <a:t>此处是</a:t>
            </a:r>
            <a:r>
              <a:rPr lang="en-US" altLang="zh-CN" dirty="0"/>
              <a:t>http)</a:t>
            </a:r>
            <a:r>
              <a:rPr lang="zh-CN" altLang="en-US" dirty="0"/>
              <a:t>生成的</a:t>
            </a:r>
            <a:r>
              <a:rPr lang="en-US" altLang="zh-CN" dirty="0" err="1"/>
              <a:t>URLConnection</a:t>
            </a:r>
            <a:r>
              <a:rPr lang="zh-CN" altLang="en-US" dirty="0"/>
              <a:t>类 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// </a:t>
            </a:r>
            <a:r>
              <a:rPr lang="zh-CN" altLang="en-US" dirty="0"/>
              <a:t>的子类</a:t>
            </a:r>
            <a:r>
              <a:rPr lang="en-US" altLang="zh-CN" dirty="0" err="1"/>
              <a:t>HttpURLConnection</a:t>
            </a:r>
            <a:r>
              <a:rPr lang="en-US" altLang="zh-CN" dirty="0"/>
              <a:t>,</a:t>
            </a:r>
            <a:r>
              <a:rPr lang="zh-CN" altLang="en-US" dirty="0"/>
              <a:t>故此处最好将其转化 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// </a:t>
            </a:r>
            <a:r>
              <a:rPr lang="zh-CN" altLang="en-US" dirty="0"/>
              <a:t>为</a:t>
            </a:r>
            <a:r>
              <a:rPr lang="en-US" altLang="zh-CN" dirty="0" err="1"/>
              <a:t>HttpURLConnection</a:t>
            </a:r>
            <a:r>
              <a:rPr lang="zh-CN" altLang="en-US" dirty="0"/>
              <a:t>类型的对象</a:t>
            </a:r>
            <a:r>
              <a:rPr lang="en-US" altLang="zh-CN" dirty="0"/>
              <a:t>,</a:t>
            </a:r>
            <a:r>
              <a:rPr lang="zh-CN" altLang="en-US" dirty="0"/>
              <a:t>以便用到 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// </a:t>
            </a:r>
            <a:r>
              <a:rPr lang="en-US" altLang="zh-CN" dirty="0" err="1"/>
              <a:t>HttpURLConnection</a:t>
            </a:r>
            <a:r>
              <a:rPr lang="zh-CN" altLang="en-US" dirty="0"/>
              <a:t>更多的</a:t>
            </a:r>
            <a:r>
              <a:rPr lang="en-US" altLang="zh-CN" dirty="0"/>
              <a:t>API.</a:t>
            </a:r>
            <a:r>
              <a:rPr lang="zh-CN" altLang="en-US" dirty="0"/>
              <a:t>如下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HttpURLConnection</a:t>
            </a:r>
            <a:r>
              <a:rPr lang="en-US" altLang="zh-CN" dirty="0"/>
              <a:t> </a:t>
            </a:r>
            <a:r>
              <a:rPr lang="en-US" altLang="zh-CN" dirty="0" err="1"/>
              <a:t>httpUrlConnection</a:t>
            </a:r>
            <a:r>
              <a:rPr lang="en-US" altLang="zh-CN" dirty="0"/>
              <a:t> = (</a:t>
            </a:r>
            <a:r>
              <a:rPr lang="en-US" altLang="zh-CN" dirty="0" err="1"/>
              <a:t>HttpURLConnection</a:t>
            </a:r>
            <a:r>
              <a:rPr lang="en-US" altLang="zh-CN" dirty="0"/>
              <a:t>) </a:t>
            </a:r>
            <a:r>
              <a:rPr lang="en-US" altLang="zh-CN" dirty="0" err="1"/>
              <a:t>rulConnection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751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742" y="772599"/>
            <a:ext cx="8327572" cy="42780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// </a:t>
            </a:r>
            <a:r>
              <a:rPr lang="zh-CN" altLang="en-US" sz="1600" dirty="0"/>
              <a:t>设置是否向</a:t>
            </a:r>
            <a:r>
              <a:rPr lang="en-US" altLang="zh-CN" sz="1600" dirty="0" err="1"/>
              <a:t>httpUrlConnection</a:t>
            </a:r>
            <a:r>
              <a:rPr lang="zh-CN" altLang="en-US" sz="1600" dirty="0"/>
              <a:t>输出，因为这个是</a:t>
            </a:r>
            <a:r>
              <a:rPr lang="en-US" altLang="zh-CN" sz="1600" dirty="0"/>
              <a:t>post</a:t>
            </a:r>
            <a:r>
              <a:rPr lang="zh-CN" altLang="en-US" sz="1600" dirty="0"/>
              <a:t>请求，参数要放在 </a:t>
            </a:r>
          </a:p>
          <a:p>
            <a:r>
              <a:rPr lang="en-US" altLang="zh-CN" sz="1600" dirty="0"/>
              <a:t>// http</a:t>
            </a:r>
            <a:r>
              <a:rPr lang="zh-CN" altLang="en-US" sz="1600" dirty="0"/>
              <a:t>正文内，因此需要设为</a:t>
            </a:r>
            <a:r>
              <a:rPr lang="en-US" altLang="zh-CN" sz="1600" dirty="0"/>
              <a:t>true, </a:t>
            </a:r>
            <a:r>
              <a:rPr lang="zh-CN" altLang="en-US" sz="1600" dirty="0"/>
              <a:t>默认情况下是</a:t>
            </a:r>
            <a:r>
              <a:rPr lang="en-US" altLang="zh-CN" sz="1600" dirty="0"/>
              <a:t>false; </a:t>
            </a:r>
          </a:p>
          <a:p>
            <a:r>
              <a:rPr lang="en-US" altLang="zh-CN" sz="1600" dirty="0" err="1"/>
              <a:t>httpUrlConnection.setDoOutput</a:t>
            </a:r>
            <a:r>
              <a:rPr lang="en-US" altLang="zh-CN" sz="1600" dirty="0"/>
              <a:t>(true); </a:t>
            </a:r>
          </a:p>
          <a:p>
            <a:r>
              <a:rPr lang="en-US" altLang="zh-CN" sz="1600" dirty="0"/>
              <a:t>// </a:t>
            </a:r>
            <a:r>
              <a:rPr lang="zh-CN" altLang="en-US" sz="1600" dirty="0"/>
              <a:t>设置是否从</a:t>
            </a:r>
            <a:r>
              <a:rPr lang="en-US" altLang="zh-CN" sz="1600" dirty="0" err="1"/>
              <a:t>httpUrlConnection</a:t>
            </a:r>
            <a:r>
              <a:rPr lang="zh-CN" altLang="en-US" sz="1600" dirty="0"/>
              <a:t>读入，默认情况下是</a:t>
            </a:r>
            <a:r>
              <a:rPr lang="en-US" altLang="zh-CN" sz="1600" dirty="0"/>
              <a:t>true; </a:t>
            </a:r>
          </a:p>
          <a:p>
            <a:r>
              <a:rPr lang="en-US" altLang="zh-CN" sz="1600" dirty="0" err="1"/>
              <a:t>httpUrlConnection.setDoInput</a:t>
            </a:r>
            <a:r>
              <a:rPr lang="en-US" altLang="zh-CN" sz="1600" dirty="0"/>
              <a:t>(true); </a:t>
            </a:r>
          </a:p>
          <a:p>
            <a:r>
              <a:rPr lang="en-US" altLang="zh-CN" sz="1600" dirty="0"/>
              <a:t>// Post </a:t>
            </a:r>
            <a:r>
              <a:rPr lang="zh-CN" altLang="en-US" sz="1600" dirty="0"/>
              <a:t>请求不能使用缓存 </a:t>
            </a:r>
          </a:p>
          <a:p>
            <a:r>
              <a:rPr lang="en-US" altLang="zh-CN" sz="1600" dirty="0" err="1"/>
              <a:t>httpUrlConnection.setUseCaches</a:t>
            </a:r>
            <a:r>
              <a:rPr lang="en-US" altLang="zh-CN" sz="1600" dirty="0"/>
              <a:t>(false); </a:t>
            </a:r>
          </a:p>
          <a:p>
            <a:r>
              <a:rPr lang="en-US" altLang="zh-CN" sz="1600" dirty="0"/>
              <a:t>// </a:t>
            </a:r>
            <a:r>
              <a:rPr lang="zh-CN" altLang="en-US" sz="1600" dirty="0"/>
              <a:t>设定传送的内容类型是可序列化的</a:t>
            </a:r>
            <a:r>
              <a:rPr lang="en-US" altLang="zh-CN" sz="1600" dirty="0"/>
              <a:t>java</a:t>
            </a:r>
            <a:r>
              <a:rPr lang="zh-CN" altLang="en-US" sz="1600" dirty="0"/>
              <a:t>对象 </a:t>
            </a:r>
          </a:p>
          <a:p>
            <a:r>
              <a:rPr lang="en-US" altLang="zh-CN" sz="1600" dirty="0"/>
              <a:t>// (</a:t>
            </a:r>
            <a:r>
              <a:rPr lang="zh-CN" altLang="en-US" sz="1600" dirty="0"/>
              <a:t>如果不设此项</a:t>
            </a:r>
            <a:r>
              <a:rPr lang="en-US" altLang="zh-CN" sz="1600" dirty="0"/>
              <a:t>,</a:t>
            </a:r>
            <a:r>
              <a:rPr lang="zh-CN" altLang="en-US" sz="1600" dirty="0"/>
              <a:t>在传送序列化对象时</a:t>
            </a:r>
            <a:r>
              <a:rPr lang="en-US" altLang="zh-CN" sz="1600" dirty="0"/>
              <a:t>,</a:t>
            </a:r>
            <a:r>
              <a:rPr lang="zh-CN" altLang="en-US" sz="1600" dirty="0"/>
              <a:t>当</a:t>
            </a:r>
            <a:r>
              <a:rPr lang="en-US" altLang="zh-CN" sz="1600" dirty="0"/>
              <a:t>WEB</a:t>
            </a:r>
            <a:r>
              <a:rPr lang="zh-CN" altLang="en-US" sz="1600" dirty="0"/>
              <a:t>服务默认的不是这种类型时可能抛</a:t>
            </a:r>
            <a:r>
              <a:rPr lang="en-US" altLang="zh-CN" sz="1600" dirty="0" err="1"/>
              <a:t>java.io.EOFException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 err="1"/>
              <a:t>httpUrlConnection.setRequestProperty</a:t>
            </a:r>
            <a:r>
              <a:rPr lang="en-US" altLang="zh-CN" sz="1600" dirty="0"/>
              <a:t>("Content-type", "application/x-java-serialized-object"); </a:t>
            </a:r>
          </a:p>
          <a:p>
            <a:r>
              <a:rPr lang="en-US" altLang="zh-CN" sz="1600" dirty="0"/>
              <a:t>// </a:t>
            </a:r>
            <a:r>
              <a:rPr lang="zh-CN" altLang="en-US" sz="1600" dirty="0"/>
              <a:t>设定请求的方法为</a:t>
            </a:r>
            <a:r>
              <a:rPr lang="en-US" altLang="zh-CN" sz="1600" dirty="0"/>
              <a:t>"POST"</a:t>
            </a:r>
            <a:r>
              <a:rPr lang="zh-CN" altLang="en-US" sz="1600" dirty="0"/>
              <a:t>，默认是</a:t>
            </a:r>
            <a:r>
              <a:rPr lang="en-US" altLang="zh-CN" sz="1600" dirty="0"/>
              <a:t>GET </a:t>
            </a:r>
          </a:p>
          <a:p>
            <a:r>
              <a:rPr lang="en-US" altLang="zh-CN" sz="1600" dirty="0" err="1"/>
              <a:t>httpUrlConnection.setRequestMethod</a:t>
            </a:r>
            <a:r>
              <a:rPr lang="en-US" altLang="zh-CN" sz="1600" dirty="0"/>
              <a:t>("POST</a:t>
            </a:r>
            <a:r>
              <a:rPr lang="en-US" altLang="zh-CN" sz="1600" dirty="0" smtClean="0"/>
              <a:t>");</a:t>
            </a:r>
            <a:endParaRPr lang="en-US" altLang="zh-CN" sz="1600" dirty="0"/>
          </a:p>
          <a:p>
            <a:r>
              <a:rPr lang="en-US" altLang="zh-CN" sz="1600" dirty="0"/>
              <a:t>// </a:t>
            </a:r>
            <a:r>
              <a:rPr lang="zh-CN" altLang="en-US" sz="1600" dirty="0"/>
              <a:t>连接，从上述第</a:t>
            </a:r>
            <a:r>
              <a:rPr lang="en-US" altLang="zh-CN" sz="1600" dirty="0"/>
              <a:t>2</a:t>
            </a:r>
            <a:r>
              <a:rPr lang="zh-CN" altLang="en-US" sz="1600" dirty="0"/>
              <a:t>条中</a:t>
            </a:r>
            <a:r>
              <a:rPr lang="en-US" altLang="zh-CN" sz="1600" dirty="0" err="1"/>
              <a:t>url.openConnection</a:t>
            </a:r>
            <a:r>
              <a:rPr lang="en-US" altLang="zh-CN" sz="1600" dirty="0"/>
              <a:t>()</a:t>
            </a:r>
            <a:r>
              <a:rPr lang="zh-CN" altLang="en-US" sz="1600" dirty="0"/>
              <a:t>至此的配置必须要在</a:t>
            </a:r>
            <a:r>
              <a:rPr lang="en-US" altLang="zh-CN" sz="1600" dirty="0"/>
              <a:t>connect</a:t>
            </a:r>
            <a:r>
              <a:rPr lang="zh-CN" altLang="en-US" sz="1600" dirty="0"/>
              <a:t>之前完成， </a:t>
            </a:r>
          </a:p>
          <a:p>
            <a:r>
              <a:rPr lang="en-US" altLang="zh-CN" sz="1600" dirty="0" err="1" smtClean="0"/>
              <a:t>httpUrlConnection.connect</a:t>
            </a:r>
            <a:r>
              <a:rPr lang="en-US" altLang="zh-CN" sz="1600" dirty="0"/>
              <a:t>(); </a:t>
            </a:r>
            <a:endParaRPr lang="en-US" altLang="zh-CN" sz="1600" dirty="0" smtClean="0"/>
          </a:p>
          <a:p>
            <a:r>
              <a:rPr lang="en-US" altLang="zh-CN" sz="1600" dirty="0" err="1"/>
              <a:t>OutputStream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outStrm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httpUrlConnection.getOutputStream</a:t>
            </a:r>
            <a:r>
              <a:rPr lang="en-US" altLang="zh-CN" sz="1600" dirty="0" smtClean="0"/>
              <a:t>();//</a:t>
            </a:r>
            <a:r>
              <a:rPr lang="en-US" altLang="zh-CN" sz="1600" dirty="0" err="1" smtClean="0"/>
              <a:t>getOutputStream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包含</a:t>
            </a:r>
            <a:r>
              <a:rPr lang="en-US" altLang="zh-CN" sz="1600" dirty="0" smtClean="0"/>
              <a:t>connect,</a:t>
            </a:r>
            <a:r>
              <a:rPr lang="zh-CN" altLang="en-US" sz="1600" dirty="0" smtClean="0"/>
              <a:t>因此可以不用调用上面的方面。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377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075"/>
            <a:ext cx="8229600" cy="264012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使用</a:t>
            </a:r>
            <a:r>
              <a:rPr lang="en-US" altLang="zh-CN" sz="3200" dirty="0" err="1"/>
              <a:t>HttpURLConnection</a:t>
            </a:r>
            <a:r>
              <a:rPr lang="zh-CN" altLang="en-US" sz="3200" dirty="0"/>
              <a:t>向服务器发送</a:t>
            </a:r>
            <a:r>
              <a:rPr lang="en-US" altLang="zh-CN" sz="3200" dirty="0"/>
              <a:t>get</a:t>
            </a:r>
            <a:r>
              <a:rPr lang="zh-CN" altLang="en-US" sz="3200" dirty="0"/>
              <a:t>请求</a:t>
            </a:r>
          </a:p>
        </p:txBody>
      </p:sp>
      <p:sp>
        <p:nvSpPr>
          <p:cNvPr id="4" name="矩形 3"/>
          <p:cNvSpPr/>
          <p:nvPr/>
        </p:nvSpPr>
        <p:spPr>
          <a:xfrm>
            <a:off x="544286" y="585923"/>
            <a:ext cx="8229600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向服务器端发送请求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publicvoid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sendSms</a:t>
            </a:r>
            <a:r>
              <a:rPr lang="en-US" altLang="zh-CN" sz="1600" dirty="0"/>
              <a:t>() throws Exception{</a:t>
            </a:r>
          </a:p>
          <a:p>
            <a:r>
              <a:rPr lang="en-US" altLang="zh-CN" sz="1600" dirty="0"/>
              <a:t>        String message="</a:t>
            </a:r>
            <a:r>
              <a:rPr lang="zh-CN" altLang="en-US" sz="1600" dirty="0"/>
              <a:t>货已发到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/>
              <a:t>        message=</a:t>
            </a:r>
            <a:r>
              <a:rPr lang="en-US" altLang="zh-CN" sz="1600" dirty="0" err="1"/>
              <a:t>URLEncoder.encode</a:t>
            </a:r>
            <a:r>
              <a:rPr lang="en-US" altLang="zh-CN" sz="1600" dirty="0"/>
              <a:t>(message, "UTF-8");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(message);</a:t>
            </a:r>
          </a:p>
          <a:p>
            <a:r>
              <a:rPr lang="en-US" altLang="zh-CN" sz="1600" dirty="0"/>
              <a:t>        String path ="http://localhost:8083/</a:t>
            </a:r>
            <a:r>
              <a:rPr lang="en-US" altLang="zh-CN" sz="1600" dirty="0" err="1"/>
              <a:t>DS_Trade</a:t>
            </a:r>
            <a:r>
              <a:rPr lang="en-US" altLang="zh-CN" sz="1600" dirty="0"/>
              <a:t>/mobile/</a:t>
            </a:r>
            <a:r>
              <a:rPr lang="en-US" altLang="zh-CN" sz="1600" dirty="0" err="1"/>
              <a:t>sim!add.do?message</a:t>
            </a:r>
            <a:r>
              <a:rPr lang="en-US" altLang="zh-CN" sz="1600" dirty="0"/>
              <a:t>="+message;</a:t>
            </a:r>
          </a:p>
          <a:p>
            <a:r>
              <a:rPr lang="en-US" altLang="zh-CN" sz="1600" dirty="0"/>
              <a:t>        URL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=new URL(path);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HttpURLConnection</a:t>
            </a:r>
            <a:r>
              <a:rPr lang="en-US" altLang="zh-CN" sz="1600" dirty="0"/>
              <a:t> conn = (</a:t>
            </a:r>
            <a:r>
              <a:rPr lang="en-US" altLang="zh-CN" sz="1600" dirty="0" err="1"/>
              <a:t>HttpURLConnection</a:t>
            </a:r>
            <a:r>
              <a:rPr lang="en-US" altLang="zh-CN" sz="1600" dirty="0"/>
              <a:t>)</a:t>
            </a:r>
            <a:r>
              <a:rPr lang="en-US" altLang="zh-CN" sz="1600" dirty="0" err="1"/>
              <a:t>url.openConnection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conn.setConnectTimeout</a:t>
            </a:r>
            <a:r>
              <a:rPr lang="en-US" altLang="zh-CN" sz="1600" dirty="0"/>
              <a:t>(5*1000);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conn.setRequestMethod</a:t>
            </a:r>
            <a:r>
              <a:rPr lang="en-US" altLang="zh-CN" sz="1600" dirty="0"/>
              <a:t>("GET");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inStream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conn.getInputStream</a:t>
            </a:r>
            <a:r>
              <a:rPr lang="en-US" altLang="zh-CN" sz="1600" dirty="0"/>
              <a:t>();    </a:t>
            </a:r>
          </a:p>
          <a:p>
            <a:r>
              <a:rPr lang="en-US" altLang="zh-CN" sz="1600" dirty="0"/>
              <a:t>        byte[] data = </a:t>
            </a:r>
            <a:r>
              <a:rPr lang="en-US" altLang="zh-CN" sz="1600" dirty="0" err="1"/>
              <a:t>StreamTool.readInputStream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inStream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String result=new String(data, "UTF-8");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(result);</a:t>
            </a:r>
          </a:p>
          <a:p>
            <a:r>
              <a:rPr lang="en-US" altLang="zh-CN" sz="1600" dirty="0"/>
              <a:t>    }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44285" y="4497169"/>
            <a:ext cx="82296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String message=</a:t>
            </a:r>
            <a:r>
              <a:rPr lang="en-US" altLang="zh-CN" dirty="0" err="1"/>
              <a:t>request.getParameter</a:t>
            </a:r>
            <a:r>
              <a:rPr lang="en-US" altLang="zh-CN" dirty="0" smtClean="0"/>
              <a:t>(“message”);//</a:t>
            </a:r>
            <a:r>
              <a:rPr lang="zh-CN" altLang="en-US" dirty="0" smtClean="0"/>
              <a:t>在服务器端获取数据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4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27421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HttpURLConnection</a:t>
            </a:r>
            <a:r>
              <a:rPr lang="zh-CN" altLang="en-US" sz="2400" dirty="0"/>
              <a:t>向服务器</a:t>
            </a:r>
            <a:r>
              <a:rPr lang="zh-CN" altLang="en-US" sz="2400" dirty="0" smtClean="0"/>
              <a:t>发送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请求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19743" y="563454"/>
            <a:ext cx="9024257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publicvoid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addByUrl</a:t>
            </a:r>
            <a:r>
              <a:rPr lang="en-US" altLang="zh-CN" sz="1200" dirty="0"/>
              <a:t>() throws Exception{</a:t>
            </a:r>
          </a:p>
          <a:p>
            <a:r>
              <a:rPr lang="en-US" altLang="zh-CN" sz="1200" dirty="0"/>
              <a:t>        String encoding="UTF-8";</a:t>
            </a:r>
          </a:p>
          <a:p>
            <a:r>
              <a:rPr lang="en-US" altLang="zh-CN" sz="1200" dirty="0"/>
              <a:t>        String 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="[{\"</a:t>
            </a:r>
            <a:r>
              <a:rPr lang="en-US" altLang="zh-CN" sz="1200" dirty="0" err="1"/>
              <a:t>addTime</a:t>
            </a:r>
            <a:r>
              <a:rPr lang="en-US" altLang="zh-CN" sz="1200" dirty="0"/>
              <a:t>\":\"2011-09-19 14:23:02\"[],\"</a:t>
            </a:r>
            <a:r>
              <a:rPr lang="en-US" altLang="zh-CN" sz="1200" dirty="0" err="1"/>
              <a:t>iccid</a:t>
            </a:r>
            <a:r>
              <a:rPr lang="en-US" altLang="zh-CN" sz="1200" dirty="0"/>
              <a:t>\":\"1111\",\"id\":0,\"</a:t>
            </a:r>
            <a:r>
              <a:rPr lang="en-US" altLang="zh-CN" sz="1200" dirty="0" err="1"/>
              <a:t>imei</a:t>
            </a:r>
            <a:r>
              <a:rPr lang="en-US" altLang="zh-CN" sz="1200" dirty="0"/>
              <a:t>\":\"2222\",\"</a:t>
            </a:r>
            <a:r>
              <a:rPr lang="en-US" altLang="zh-CN" sz="1200" dirty="0" err="1"/>
              <a:t>imsi</a:t>
            </a:r>
            <a:r>
              <a:rPr lang="en-US" altLang="zh-CN" sz="1200" dirty="0"/>
              <a:t>\":\"3333\",\"</a:t>
            </a:r>
            <a:r>
              <a:rPr lang="en-US" altLang="zh-CN" sz="1200" dirty="0" err="1"/>
              <a:t>phoneType</a:t>
            </a:r>
            <a:r>
              <a:rPr lang="en-US" altLang="zh-CN" sz="1200" dirty="0"/>
              <a:t>\":\"4444\",\"remark\":\"</a:t>
            </a:r>
            <a:r>
              <a:rPr lang="en-US" altLang="zh-CN" sz="1200" dirty="0" err="1"/>
              <a:t>aaaa</a:t>
            </a:r>
            <a:r>
              <a:rPr lang="en-US" altLang="zh-CN" sz="1200" dirty="0"/>
              <a:t>\",\"</a:t>
            </a:r>
            <a:r>
              <a:rPr lang="en-US" altLang="zh-CN" sz="1200" dirty="0" err="1"/>
              <a:t>tel</a:t>
            </a:r>
            <a:r>
              <a:rPr lang="en-US" altLang="zh-CN" sz="1200" dirty="0"/>
              <a:t>\":\"5555\"}]";</a:t>
            </a:r>
          </a:p>
          <a:p>
            <a:r>
              <a:rPr lang="en-US" altLang="zh-CN" sz="1200" dirty="0"/>
              <a:t>        String path ="http://localhost:8083/</a:t>
            </a:r>
            <a:r>
              <a:rPr lang="en-US" altLang="zh-CN" sz="1200" dirty="0" err="1"/>
              <a:t>xxxx</a:t>
            </a:r>
            <a:r>
              <a:rPr lang="en-US" altLang="zh-CN" sz="1200" dirty="0"/>
              <a:t>/xxx/sim!add.do";</a:t>
            </a:r>
          </a:p>
          <a:p>
            <a:r>
              <a:rPr lang="en-US" altLang="zh-CN" sz="1200" dirty="0"/>
              <a:t>        byte[] data = </a:t>
            </a:r>
            <a:r>
              <a:rPr lang="en-US" altLang="zh-CN" sz="1200" dirty="0" err="1"/>
              <a:t>params.getBytes</a:t>
            </a:r>
            <a:r>
              <a:rPr lang="en-US" altLang="zh-CN" sz="1200" dirty="0"/>
              <a:t>(encoding);</a:t>
            </a:r>
          </a:p>
          <a:p>
            <a:r>
              <a:rPr lang="en-US" altLang="zh-CN" sz="1200" dirty="0"/>
              <a:t>        URL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 =new URL(path);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HttpURLConnection</a:t>
            </a:r>
            <a:r>
              <a:rPr lang="en-US" altLang="zh-CN" sz="1200" dirty="0"/>
              <a:t> conn = (</a:t>
            </a:r>
            <a:r>
              <a:rPr lang="en-US" altLang="zh-CN" sz="1200" dirty="0" err="1"/>
              <a:t>HttpURLConnection</a:t>
            </a:r>
            <a:r>
              <a:rPr lang="en-US" altLang="zh-CN" sz="1200" dirty="0"/>
              <a:t>)</a:t>
            </a:r>
            <a:r>
              <a:rPr lang="en-US" altLang="zh-CN" sz="1200" dirty="0" err="1"/>
              <a:t>url.openConnection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conn.setRequestMethod</a:t>
            </a:r>
            <a:r>
              <a:rPr lang="en-US" altLang="zh-CN" sz="1200" dirty="0"/>
              <a:t>("POST");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conn.setDoOutput</a:t>
            </a:r>
            <a:r>
              <a:rPr lang="en-US" altLang="zh-CN" sz="1200" dirty="0"/>
              <a:t>(true);</a:t>
            </a:r>
          </a:p>
          <a:p>
            <a:r>
              <a:rPr lang="en-US" altLang="zh-CN" sz="1200" dirty="0"/>
              <a:t>        //application/x-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 text/xml-&gt;xml</a:t>
            </a:r>
            <a:r>
              <a:rPr lang="zh-CN" altLang="en-US" sz="1200" dirty="0"/>
              <a:t>数据 </a:t>
            </a:r>
            <a:r>
              <a:rPr lang="en-US" altLang="zh-CN" sz="1200" dirty="0"/>
              <a:t>application/x-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json</a:t>
            </a:r>
            <a:r>
              <a:rPr lang="zh-CN" altLang="en-US" sz="1200" dirty="0"/>
              <a:t>对象 </a:t>
            </a:r>
            <a:r>
              <a:rPr lang="en-US" altLang="zh-CN" sz="1200" dirty="0"/>
              <a:t>application/x-www-form-</a:t>
            </a:r>
            <a:r>
              <a:rPr lang="en-US" altLang="zh-CN" sz="1200" dirty="0" err="1"/>
              <a:t>urlencoded</a:t>
            </a:r>
            <a:r>
              <a:rPr lang="en-US" altLang="zh-CN" sz="1200" dirty="0"/>
              <a:t>-&gt;</a:t>
            </a:r>
            <a:r>
              <a:rPr lang="zh-CN" altLang="en-US" sz="1200" dirty="0"/>
              <a:t>表单数据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 err="1"/>
              <a:t>conn.setRequestProperty</a:t>
            </a:r>
            <a:r>
              <a:rPr lang="en-US" altLang="zh-CN" sz="1200" dirty="0"/>
              <a:t>("Content-Type", "application/x-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; charset="+ encoding);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conn.setRequestProperty</a:t>
            </a:r>
            <a:r>
              <a:rPr lang="en-US" altLang="zh-CN" sz="1200" dirty="0"/>
              <a:t>("Content-Length", </a:t>
            </a:r>
            <a:r>
              <a:rPr lang="en-US" altLang="zh-CN" sz="1200" dirty="0" err="1"/>
              <a:t>String.valueOf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data.length</a:t>
            </a:r>
            <a:r>
              <a:rPr lang="en-US" altLang="zh-CN" sz="1200" dirty="0"/>
              <a:t>));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conn.setConnectTimeout</a:t>
            </a:r>
            <a:r>
              <a:rPr lang="en-US" altLang="zh-CN" sz="1200" dirty="0"/>
              <a:t>(5*1000);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OutputStream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outStream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conn.getOutputStream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outStream.write</a:t>
            </a:r>
            <a:r>
              <a:rPr lang="en-US" altLang="zh-CN" sz="1200" dirty="0"/>
              <a:t>(data);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outStream.flush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outStream.close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System.out.println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conn.getResponseCode</a:t>
            </a:r>
            <a:r>
              <a:rPr lang="en-US" altLang="zh-CN" sz="1200" dirty="0"/>
              <a:t>()); //</a:t>
            </a:r>
            <a:r>
              <a:rPr lang="zh-CN" altLang="en-US" sz="1200" dirty="0"/>
              <a:t>响应代码 </a:t>
            </a:r>
            <a:r>
              <a:rPr lang="en-US" altLang="zh-CN" sz="1200" dirty="0"/>
              <a:t>200</a:t>
            </a:r>
            <a:r>
              <a:rPr lang="zh-CN" altLang="en-US" sz="1200" dirty="0"/>
              <a:t>表示成功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if(</a:t>
            </a:r>
            <a:r>
              <a:rPr lang="en-US" altLang="zh-CN" sz="1200" dirty="0" err="1"/>
              <a:t>conn.getResponseCode</a:t>
            </a:r>
            <a:r>
              <a:rPr lang="en-US" altLang="zh-CN" sz="1200" dirty="0"/>
              <a:t>()==200){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InputStream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inStream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conn.getInputStream</a:t>
            </a:r>
            <a:r>
              <a:rPr lang="en-US" altLang="zh-CN" sz="1200" dirty="0"/>
              <a:t>();   </a:t>
            </a:r>
          </a:p>
          <a:p>
            <a:r>
              <a:rPr lang="en-US" altLang="zh-CN" sz="1200" dirty="0"/>
              <a:t>            String result=new String(</a:t>
            </a:r>
            <a:r>
              <a:rPr lang="en-US" altLang="zh-CN" sz="1200" dirty="0" err="1"/>
              <a:t>StreamTool.readInputStream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inStream</a:t>
            </a:r>
            <a:r>
              <a:rPr lang="en-US" altLang="zh-CN" sz="1200" dirty="0"/>
              <a:t>), "UTF-8");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90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713" y="1082379"/>
            <a:ext cx="7761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（</a:t>
            </a:r>
            <a:r>
              <a:rPr lang="en-US" altLang="zh-CN" dirty="0"/>
              <a:t>Uniform Resource Locator</a:t>
            </a:r>
            <a:r>
              <a:rPr lang="zh-CN" altLang="en-US" dirty="0"/>
              <a:t>）中文名为统一资源定位符，有时也被俗称为网页地址。表示为互联网上的资源，如网页或者</a:t>
            </a:r>
            <a:r>
              <a:rPr lang="en-US" altLang="zh-CN" dirty="0"/>
              <a:t>FTP</a:t>
            </a:r>
            <a:r>
              <a:rPr lang="zh-CN" altLang="en-US" dirty="0"/>
              <a:t>地址</a:t>
            </a:r>
            <a:r>
              <a:rPr lang="zh-CN" altLang="en-US" dirty="0" smtClean="0"/>
              <a:t>。</a:t>
            </a:r>
            <a:r>
              <a:rPr lang="en-US" altLang="zh-CN" dirty="0"/>
              <a:t>URL</a:t>
            </a:r>
            <a:r>
              <a:rPr lang="zh-CN" altLang="en-US" dirty="0"/>
              <a:t>可以分为如下几个部分。</a:t>
            </a:r>
          </a:p>
        </p:txBody>
      </p:sp>
      <p:sp>
        <p:nvSpPr>
          <p:cNvPr id="6" name="矩形 5"/>
          <p:cNvSpPr/>
          <p:nvPr/>
        </p:nvSpPr>
        <p:spPr>
          <a:xfrm>
            <a:off x="598713" y="2041104"/>
            <a:ext cx="767443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protocol://host:port/path?query#ref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8713" y="2616287"/>
            <a:ext cx="7761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protocols(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  <a:r>
              <a:rPr lang="zh-CN" altLang="en-US" dirty="0"/>
              <a:t>可以是 </a:t>
            </a:r>
            <a:r>
              <a:rPr lang="en-US" altLang="zh-CN" dirty="0"/>
              <a:t>HTTP, HTTPS, FTP, </a:t>
            </a:r>
            <a:r>
              <a:rPr lang="zh-CN" altLang="en-US" dirty="0"/>
              <a:t>和</a:t>
            </a:r>
            <a:r>
              <a:rPr lang="en-US" altLang="zh-CN" dirty="0"/>
              <a:t>File</a:t>
            </a:r>
            <a:r>
              <a:rPr lang="zh-CN" altLang="en-US" dirty="0"/>
              <a:t>。</a:t>
            </a:r>
            <a:r>
              <a:rPr lang="en-US" altLang="zh-CN" dirty="0"/>
              <a:t>port </a:t>
            </a:r>
            <a:r>
              <a:rPr lang="zh-CN" altLang="en-US" dirty="0"/>
              <a:t>为端口号。</a:t>
            </a:r>
            <a:r>
              <a:rPr lang="en-US" altLang="zh-CN" dirty="0"/>
              <a:t>path</a:t>
            </a:r>
            <a:r>
              <a:rPr lang="zh-CN" altLang="en-US" dirty="0"/>
              <a:t>为文件路径及文件名。</a:t>
            </a:r>
          </a:p>
        </p:txBody>
      </p:sp>
      <p:sp>
        <p:nvSpPr>
          <p:cNvPr id="8" name="矩形 7"/>
          <p:cNvSpPr/>
          <p:nvPr/>
        </p:nvSpPr>
        <p:spPr>
          <a:xfrm>
            <a:off x="598713" y="3282434"/>
            <a:ext cx="272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协议的</a:t>
            </a:r>
            <a:r>
              <a:rPr lang="en-US" altLang="zh-CN" dirty="0"/>
              <a:t>URL</a:t>
            </a:r>
            <a:r>
              <a:rPr lang="zh-CN" altLang="en-US" dirty="0"/>
              <a:t>实例如下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8712" y="3663727"/>
            <a:ext cx="776151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http://www.w3cschool.cc/index.html?language=cn#j2se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12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27421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HttpURLConnection</a:t>
            </a:r>
            <a:r>
              <a:rPr lang="zh-CN" altLang="en-US" sz="2400" dirty="0"/>
              <a:t>向服务器</a:t>
            </a:r>
            <a:r>
              <a:rPr lang="zh-CN" altLang="en-US" sz="2400" dirty="0" smtClean="0"/>
              <a:t>发送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请求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64029" y="1279089"/>
            <a:ext cx="8022771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获取</a:t>
            </a:r>
            <a:r>
              <a:rPr lang="en-US" altLang="zh-CN" dirty="0"/>
              <a:t>post</a:t>
            </a:r>
            <a:r>
              <a:rPr lang="zh-CN" altLang="en-US" dirty="0"/>
              <a:t>请求过来的数据</a:t>
            </a:r>
          </a:p>
          <a:p>
            <a:r>
              <a:rPr lang="en-US" altLang="zh-CN" dirty="0"/>
              <a:t>byte[] data=</a:t>
            </a:r>
            <a:r>
              <a:rPr lang="en-US" altLang="zh-CN" dirty="0" err="1"/>
              <a:t>StreamTool.readInputStream</a:t>
            </a:r>
            <a:r>
              <a:rPr lang="en-US" altLang="zh-CN" dirty="0"/>
              <a:t>(</a:t>
            </a:r>
            <a:r>
              <a:rPr lang="en-US" altLang="zh-CN" dirty="0" err="1"/>
              <a:t>request.getInputStream</a:t>
            </a:r>
            <a:r>
              <a:rPr lang="en-US" altLang="zh-CN" dirty="0"/>
              <a:t>());</a:t>
            </a:r>
          </a:p>
          <a:p>
            <a:r>
              <a:rPr lang="en-US" altLang="zh-CN" dirty="0" smtClean="0"/>
              <a:t>//[{\"</a:t>
            </a:r>
            <a:r>
              <a:rPr lang="en-US" altLang="zh-CN" dirty="0" err="1"/>
              <a:t>addTime</a:t>
            </a:r>
            <a:r>
              <a:rPr lang="en-US" altLang="zh-CN" dirty="0"/>
              <a:t>\":\"2011-09-19 14:23:02</a:t>
            </a:r>
            <a:r>
              <a:rPr lang="en-US" altLang="zh-CN" dirty="0" smtClean="0"/>
              <a:t>\"[], \"</a:t>
            </a:r>
            <a:r>
              <a:rPr lang="en-US" altLang="zh-CN" dirty="0" err="1"/>
              <a:t>iccid</a:t>
            </a:r>
            <a:r>
              <a:rPr lang="en-US" altLang="zh-CN" dirty="0"/>
              <a:t>\":\"1111</a:t>
            </a:r>
            <a:r>
              <a:rPr lang="en-US" altLang="zh-CN" dirty="0" smtClean="0"/>
              <a:t>\", \"</a:t>
            </a:r>
            <a:r>
              <a:rPr lang="en-US" altLang="zh-CN" dirty="0"/>
              <a:t>id\":0</a:t>
            </a:r>
            <a:r>
              <a:rPr lang="en-US" altLang="zh-CN" dirty="0" smtClean="0"/>
              <a:t>, \"</a:t>
            </a:r>
            <a:r>
              <a:rPr lang="en-US" altLang="zh-CN" dirty="0" err="1"/>
              <a:t>imei</a:t>
            </a:r>
            <a:r>
              <a:rPr lang="en-US" altLang="zh-CN" dirty="0"/>
              <a:t>\":\"2222</a:t>
            </a:r>
            <a:r>
              <a:rPr lang="en-US" altLang="zh-CN" dirty="0" smtClean="0"/>
              <a:t>\",\"</a:t>
            </a:r>
            <a:r>
              <a:rPr lang="en-US" altLang="zh-CN" dirty="0" err="1"/>
              <a:t>imsi</a:t>
            </a:r>
            <a:r>
              <a:rPr lang="en-US" altLang="zh-CN" dirty="0"/>
              <a:t>\":\"3333</a:t>
            </a:r>
            <a:r>
              <a:rPr lang="en-US" altLang="zh-CN" dirty="0" smtClean="0"/>
              <a:t>\",\"</a:t>
            </a:r>
            <a:r>
              <a:rPr lang="en-US" altLang="zh-CN" dirty="0" err="1"/>
              <a:t>phoneType</a:t>
            </a:r>
            <a:r>
              <a:rPr lang="en-US" altLang="zh-CN" dirty="0"/>
              <a:t>\":\"4444\",\"remark\":\"</a:t>
            </a:r>
            <a:r>
              <a:rPr lang="en-US" altLang="zh-CN" dirty="0" err="1"/>
              <a:t>aaaa</a:t>
            </a:r>
            <a:r>
              <a:rPr lang="en-US" altLang="zh-CN" dirty="0"/>
              <a:t>\",\"</a:t>
            </a:r>
            <a:r>
              <a:rPr lang="en-US" altLang="zh-CN" dirty="0" err="1"/>
              <a:t>tel</a:t>
            </a:r>
            <a:r>
              <a:rPr lang="en-US" altLang="zh-CN" dirty="0"/>
              <a:t>\":\"5555\"}]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/>
              <a:t>json</a:t>
            </a:r>
            <a:r>
              <a:rPr lang="en-US" altLang="zh-CN" dirty="0"/>
              <a:t>=new String(data, "UTF-8");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524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256" y="1694587"/>
            <a:ext cx="7674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注意事项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dirty="0" err="1" smtClean="0"/>
              <a:t>HttpURLConnection</a:t>
            </a:r>
            <a:r>
              <a:rPr lang="zh-CN" altLang="en-US" dirty="0"/>
              <a:t>的</a:t>
            </a:r>
            <a:r>
              <a:rPr lang="en-US" altLang="zh-CN" dirty="0"/>
              <a:t>connect()</a:t>
            </a:r>
            <a:r>
              <a:rPr lang="zh-CN" altLang="en-US" dirty="0"/>
              <a:t>函数，实际上只是建立了一个与服务器的</a:t>
            </a:r>
            <a:r>
              <a:rPr lang="en-US" altLang="zh-CN" dirty="0" err="1"/>
              <a:t>tcp</a:t>
            </a:r>
            <a:r>
              <a:rPr lang="zh-CN" altLang="en-US" dirty="0"/>
              <a:t>连接，并没有实际发送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。无论</a:t>
            </a:r>
            <a:r>
              <a:rPr lang="zh-CN" altLang="en-US" dirty="0"/>
              <a:t>是</a:t>
            </a:r>
            <a:r>
              <a:rPr lang="en-US" altLang="zh-CN" dirty="0"/>
              <a:t>post</a:t>
            </a:r>
            <a:r>
              <a:rPr lang="zh-CN" altLang="en-US" dirty="0"/>
              <a:t>还是</a:t>
            </a:r>
            <a:r>
              <a:rPr lang="en-US" altLang="zh-CN" dirty="0"/>
              <a:t>get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请求实际上直到</a:t>
            </a:r>
            <a:r>
              <a:rPr lang="en-US" altLang="zh-CN" dirty="0" err="1"/>
              <a:t>HttpURLConnection</a:t>
            </a:r>
            <a:r>
              <a:rPr lang="zh-CN" altLang="en-US" dirty="0"/>
              <a:t>的</a:t>
            </a:r>
            <a:r>
              <a:rPr lang="en-US" altLang="zh-CN" dirty="0" err="1"/>
              <a:t>getInputStream</a:t>
            </a:r>
            <a:r>
              <a:rPr lang="en-US" altLang="zh-CN" dirty="0"/>
              <a:t>()</a:t>
            </a:r>
            <a:r>
              <a:rPr lang="zh-CN" altLang="en-US" dirty="0"/>
              <a:t>这个函数里面才正式发送出去。 </a:t>
            </a:r>
          </a:p>
        </p:txBody>
      </p:sp>
    </p:spTree>
    <p:extLst>
      <p:ext uri="{BB962C8B-B14F-4D97-AF65-F5344CB8AC3E}">
        <p14:creationId xmlns:p14="http://schemas.microsoft.com/office/powerpoint/2010/main" val="25669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1742" y="1051663"/>
            <a:ext cx="7576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注意事项</a:t>
            </a:r>
            <a:r>
              <a:rPr lang="en-US" altLang="zh-CN" b="1" dirty="0" smtClean="0"/>
              <a:t>2.</a:t>
            </a:r>
            <a:r>
              <a:rPr lang="zh-CN" altLang="en-US" dirty="0" smtClean="0"/>
              <a:t>在</a:t>
            </a:r>
            <a:r>
              <a:rPr lang="zh-CN" altLang="en-US" dirty="0"/>
              <a:t>用</a:t>
            </a:r>
            <a:r>
              <a:rPr lang="en-US" altLang="zh-CN" dirty="0"/>
              <a:t>POST</a:t>
            </a:r>
            <a:r>
              <a:rPr lang="zh-CN" altLang="en-US" dirty="0"/>
              <a:t>方式发送</a:t>
            </a:r>
            <a:r>
              <a:rPr lang="en-US" altLang="zh-CN" dirty="0"/>
              <a:t>URL</a:t>
            </a:r>
            <a:r>
              <a:rPr lang="zh-CN" altLang="en-US" dirty="0"/>
              <a:t>请求时，</a:t>
            </a:r>
            <a:r>
              <a:rPr lang="en-US" altLang="zh-CN" dirty="0"/>
              <a:t>URL</a:t>
            </a:r>
            <a:r>
              <a:rPr lang="zh-CN" altLang="en-US" dirty="0"/>
              <a:t>请求参数的设定顺序是重中之重</a:t>
            </a:r>
            <a:r>
              <a:rPr lang="zh-CN" altLang="en-US" dirty="0" smtClean="0"/>
              <a:t>，对</a:t>
            </a:r>
            <a:r>
              <a:rPr lang="en-US" altLang="zh-CN" dirty="0"/>
              <a:t>connection</a:t>
            </a:r>
            <a:r>
              <a:rPr lang="zh-CN" altLang="en-US" dirty="0"/>
              <a:t>对象的一切配置（那一堆</a:t>
            </a:r>
            <a:r>
              <a:rPr lang="en-US" altLang="zh-CN" dirty="0"/>
              <a:t>set</a:t>
            </a:r>
            <a:r>
              <a:rPr lang="zh-CN" altLang="en-US" dirty="0"/>
              <a:t>函数</a:t>
            </a:r>
            <a:r>
              <a:rPr lang="zh-CN" altLang="en-US" dirty="0" smtClean="0"/>
              <a:t>）都</a:t>
            </a:r>
            <a:r>
              <a:rPr lang="zh-CN" altLang="en-US" dirty="0"/>
              <a:t>必须要在</a:t>
            </a:r>
            <a:r>
              <a:rPr lang="en-US" altLang="zh-CN" dirty="0"/>
              <a:t>connect()</a:t>
            </a:r>
            <a:r>
              <a:rPr lang="zh-CN" altLang="en-US" dirty="0"/>
              <a:t>函数执行之前完成。而对</a:t>
            </a:r>
            <a:r>
              <a:rPr lang="en-US" altLang="zh-CN" dirty="0" err="1"/>
              <a:t>outputStream</a:t>
            </a:r>
            <a:r>
              <a:rPr lang="zh-CN" altLang="en-US" dirty="0"/>
              <a:t>的写操作，又必须要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inputStream</a:t>
            </a:r>
            <a:r>
              <a:rPr lang="zh-CN" altLang="en-US" dirty="0"/>
              <a:t>的读操作之前</a:t>
            </a:r>
            <a:r>
              <a:rPr lang="zh-CN" altLang="en-US" dirty="0" smtClean="0"/>
              <a:t>。这些</a:t>
            </a:r>
            <a:r>
              <a:rPr lang="zh-CN" altLang="en-US" dirty="0"/>
              <a:t>顺序实际上是由</a:t>
            </a:r>
            <a:r>
              <a:rPr lang="en-US" altLang="zh-CN" dirty="0"/>
              <a:t>http</a:t>
            </a:r>
            <a:r>
              <a:rPr lang="zh-CN" altLang="en-US" dirty="0"/>
              <a:t>请求的格式决定的。 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inputStream</a:t>
            </a:r>
            <a:r>
              <a:rPr lang="zh-CN" altLang="en-US" dirty="0"/>
              <a:t>读操作在</a:t>
            </a:r>
            <a:r>
              <a:rPr lang="en-US" altLang="zh-CN" dirty="0" err="1"/>
              <a:t>outputStream</a:t>
            </a:r>
            <a:r>
              <a:rPr lang="zh-CN" altLang="en-US" dirty="0"/>
              <a:t>的写操作之前，会抛出例外： </a:t>
            </a:r>
          </a:p>
          <a:p>
            <a:r>
              <a:rPr lang="en-US" altLang="zh-CN" dirty="0" err="1" smtClean="0"/>
              <a:t>java.net.ProtocolException</a:t>
            </a:r>
            <a:r>
              <a:rPr lang="en-US" altLang="zh-CN" dirty="0"/>
              <a:t>: Cannot write output after reading input.......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8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9713" y="1417588"/>
            <a:ext cx="7456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注意事项</a:t>
            </a:r>
            <a:r>
              <a:rPr lang="en-US" altLang="zh-CN" b="1" dirty="0" smtClean="0"/>
              <a:t>3. </a:t>
            </a:r>
            <a:r>
              <a:rPr lang="en-US" altLang="zh-CN" dirty="0" smtClean="0"/>
              <a:t>http</a:t>
            </a:r>
            <a:r>
              <a:rPr lang="zh-CN" altLang="en-US" dirty="0"/>
              <a:t>请求实际上由两部分组成</a:t>
            </a:r>
            <a:r>
              <a:rPr lang="zh-CN" altLang="en-US" dirty="0" smtClean="0"/>
              <a:t>，一</a:t>
            </a:r>
            <a:r>
              <a:rPr lang="zh-CN" altLang="en-US" dirty="0"/>
              <a:t>个是</a:t>
            </a:r>
            <a:r>
              <a:rPr lang="en-US" altLang="zh-CN" dirty="0"/>
              <a:t>http</a:t>
            </a:r>
            <a:r>
              <a:rPr lang="zh-CN" altLang="en-US" dirty="0"/>
              <a:t>头，所有关于此次</a:t>
            </a:r>
            <a:r>
              <a:rPr lang="en-US" altLang="zh-CN" dirty="0"/>
              <a:t>http</a:t>
            </a:r>
            <a:r>
              <a:rPr lang="zh-CN" altLang="en-US" dirty="0"/>
              <a:t>请求的配置都在</a:t>
            </a:r>
            <a:r>
              <a:rPr lang="en-US" altLang="zh-CN" dirty="0"/>
              <a:t>http</a:t>
            </a:r>
            <a:r>
              <a:rPr lang="zh-CN" altLang="en-US" dirty="0"/>
              <a:t>头里面定义</a:t>
            </a:r>
            <a:r>
              <a:rPr lang="zh-CN" altLang="en-US" dirty="0" smtClean="0"/>
              <a:t>， </a:t>
            </a:r>
            <a:r>
              <a:rPr lang="zh-CN" altLang="en-US" dirty="0"/>
              <a:t>一个是正文</a:t>
            </a:r>
            <a:r>
              <a:rPr lang="en-US" altLang="zh-CN" dirty="0"/>
              <a:t>content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connect</a:t>
            </a:r>
            <a:r>
              <a:rPr lang="en-US" altLang="zh-CN" dirty="0"/>
              <a:t>()</a:t>
            </a:r>
            <a:r>
              <a:rPr lang="zh-CN" altLang="en-US" dirty="0"/>
              <a:t>函数会根据</a:t>
            </a:r>
            <a:r>
              <a:rPr lang="en-US" altLang="zh-CN" dirty="0" err="1"/>
              <a:t>HttpURLConnection</a:t>
            </a:r>
            <a:r>
              <a:rPr lang="zh-CN" altLang="en-US" dirty="0"/>
              <a:t>对象的配置值生成</a:t>
            </a:r>
            <a:r>
              <a:rPr lang="en-US" altLang="zh-CN" dirty="0"/>
              <a:t>http</a:t>
            </a:r>
            <a:r>
              <a:rPr lang="zh-CN" altLang="en-US" dirty="0"/>
              <a:t>头部信息，因此在调用</a:t>
            </a:r>
            <a:r>
              <a:rPr lang="en-US" altLang="zh-CN" dirty="0"/>
              <a:t>connect</a:t>
            </a:r>
            <a:r>
              <a:rPr lang="zh-CN" altLang="en-US" dirty="0"/>
              <a:t>函数之前</a:t>
            </a:r>
            <a:r>
              <a:rPr lang="zh-CN" altLang="en-US" dirty="0" smtClean="0"/>
              <a:t>， </a:t>
            </a:r>
            <a:r>
              <a:rPr lang="zh-CN" altLang="en-US" dirty="0"/>
              <a:t>就必须把所有的配置准备好。 </a:t>
            </a:r>
          </a:p>
        </p:txBody>
      </p:sp>
    </p:spTree>
    <p:extLst>
      <p:ext uri="{BB962C8B-B14F-4D97-AF65-F5344CB8AC3E}">
        <p14:creationId xmlns:p14="http://schemas.microsoft.com/office/powerpoint/2010/main" val="186775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1370" y="1199874"/>
            <a:ext cx="74567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注意事项</a:t>
            </a:r>
            <a:r>
              <a:rPr lang="en-US" altLang="zh-CN" b="1" dirty="0" smtClean="0"/>
              <a:t>4.</a:t>
            </a:r>
            <a:r>
              <a:rPr lang="zh-CN" altLang="en-US" dirty="0"/>
              <a:t>在</a:t>
            </a:r>
            <a:r>
              <a:rPr lang="en-US" altLang="zh-CN" dirty="0"/>
              <a:t>http</a:t>
            </a:r>
            <a:r>
              <a:rPr lang="zh-CN" altLang="en-US" dirty="0"/>
              <a:t>头后面紧跟着的是</a:t>
            </a:r>
            <a:r>
              <a:rPr lang="en-US" altLang="zh-CN" dirty="0"/>
              <a:t>http</a:t>
            </a:r>
            <a:r>
              <a:rPr lang="zh-CN" altLang="en-US" dirty="0"/>
              <a:t>请求的正文，正文的内容是通过</a:t>
            </a:r>
            <a:r>
              <a:rPr lang="en-US" altLang="zh-CN" dirty="0" err="1"/>
              <a:t>outputStream</a:t>
            </a:r>
            <a:r>
              <a:rPr lang="zh-CN" altLang="en-US" dirty="0"/>
              <a:t>流写入的</a:t>
            </a:r>
            <a:r>
              <a:rPr lang="zh-CN" altLang="en-US" dirty="0" smtClean="0"/>
              <a:t>，实际上</a:t>
            </a:r>
            <a:r>
              <a:rPr lang="en-US" altLang="zh-CN" dirty="0" err="1"/>
              <a:t>outputStream</a:t>
            </a:r>
            <a:r>
              <a:rPr lang="zh-CN" altLang="en-US" dirty="0"/>
              <a:t>不是一个网络流，充其量是个字符串流，往里面写入的东西不会立即发送到网络</a:t>
            </a:r>
            <a:r>
              <a:rPr lang="zh-CN" altLang="en-US" dirty="0" smtClean="0"/>
              <a:t>，而是</a:t>
            </a:r>
            <a:r>
              <a:rPr lang="zh-CN" altLang="en-US" dirty="0"/>
              <a:t>存在于内存缓冲区中，待</a:t>
            </a:r>
            <a:r>
              <a:rPr lang="en-US" altLang="zh-CN" dirty="0" err="1"/>
              <a:t>outputStream</a:t>
            </a:r>
            <a:r>
              <a:rPr lang="zh-CN" altLang="en-US" dirty="0"/>
              <a:t>流关闭时，根据输入的内容生成</a:t>
            </a:r>
            <a:r>
              <a:rPr lang="en-US" altLang="zh-CN" dirty="0"/>
              <a:t>http</a:t>
            </a:r>
            <a:r>
              <a:rPr lang="zh-CN" altLang="en-US" dirty="0"/>
              <a:t>正文</a:t>
            </a:r>
            <a:r>
              <a:rPr lang="zh-CN" altLang="en-US" dirty="0" smtClean="0"/>
              <a:t>。至此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请求的东西已经全部准备就绪。在</a:t>
            </a:r>
            <a:r>
              <a:rPr lang="en-US" altLang="zh-CN" dirty="0" err="1"/>
              <a:t>getInputStream</a:t>
            </a:r>
            <a:r>
              <a:rPr lang="en-US" altLang="zh-CN" dirty="0"/>
              <a:t>()</a:t>
            </a:r>
            <a:r>
              <a:rPr lang="zh-CN" altLang="en-US" dirty="0"/>
              <a:t>函数调用的时候，就会把准备好的</a:t>
            </a:r>
            <a:r>
              <a:rPr lang="en-US" altLang="zh-CN" dirty="0"/>
              <a:t>http</a:t>
            </a:r>
            <a:r>
              <a:rPr lang="zh-CN" altLang="en-US" dirty="0"/>
              <a:t>请求 </a:t>
            </a:r>
            <a:r>
              <a:rPr lang="zh-CN" altLang="en-US" dirty="0" smtClean="0"/>
              <a:t>正式</a:t>
            </a:r>
            <a:r>
              <a:rPr lang="zh-CN" altLang="en-US" dirty="0"/>
              <a:t>发送到服务器了，然后返回一个输入流，用于读取服务器对于此次</a:t>
            </a:r>
            <a:r>
              <a:rPr lang="en-US" altLang="zh-CN" dirty="0"/>
              <a:t>http</a:t>
            </a:r>
            <a:r>
              <a:rPr lang="zh-CN" altLang="en-US" dirty="0"/>
              <a:t>请求的返回信息。由于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zh-CN" altLang="en-US" dirty="0"/>
              <a:t>在</a:t>
            </a:r>
            <a:r>
              <a:rPr lang="en-US" altLang="zh-CN" dirty="0" err="1"/>
              <a:t>getInputStream</a:t>
            </a:r>
            <a:r>
              <a:rPr lang="zh-CN" altLang="en-US" dirty="0"/>
              <a:t>的时候已经发送出去了（包括</a:t>
            </a:r>
            <a:r>
              <a:rPr lang="en-US" altLang="zh-CN" dirty="0"/>
              <a:t>http</a:t>
            </a:r>
            <a:r>
              <a:rPr lang="zh-CN" altLang="en-US" dirty="0"/>
              <a:t>头和正文），因此在</a:t>
            </a:r>
            <a:r>
              <a:rPr lang="en-US" altLang="zh-CN" dirty="0" err="1"/>
              <a:t>getInputStream</a:t>
            </a:r>
            <a:r>
              <a:rPr lang="en-US" altLang="zh-CN" dirty="0"/>
              <a:t>()</a:t>
            </a:r>
            <a:r>
              <a:rPr lang="zh-CN" altLang="en-US" dirty="0" smtClean="0"/>
              <a:t>函数后</a:t>
            </a:r>
            <a:r>
              <a:rPr lang="zh-CN" altLang="en-US" dirty="0"/>
              <a:t>对</a:t>
            </a:r>
            <a:r>
              <a:rPr lang="en-US" altLang="zh-CN" dirty="0"/>
              <a:t>connection</a:t>
            </a:r>
            <a:r>
              <a:rPr lang="zh-CN" altLang="en-US" dirty="0"/>
              <a:t>对象进行设置（对</a:t>
            </a:r>
            <a:r>
              <a:rPr lang="en-US" altLang="zh-CN" dirty="0"/>
              <a:t>http</a:t>
            </a:r>
            <a:r>
              <a:rPr lang="zh-CN" altLang="en-US" dirty="0"/>
              <a:t>头的信息进行修改）或者写入</a:t>
            </a:r>
            <a:r>
              <a:rPr lang="en-US" altLang="zh-CN" dirty="0" err="1"/>
              <a:t>outputStream</a:t>
            </a:r>
            <a:r>
              <a:rPr lang="zh-CN" altLang="en-US" dirty="0"/>
              <a:t>（对正文进行修改</a:t>
            </a:r>
            <a:r>
              <a:rPr lang="zh-CN" altLang="en-US" dirty="0" smtClean="0"/>
              <a:t>）都是</a:t>
            </a:r>
            <a:r>
              <a:rPr lang="zh-CN" altLang="en-US" dirty="0"/>
              <a:t>没有意义的了，执行这些操作会导致异常的发生。 </a:t>
            </a:r>
          </a:p>
        </p:txBody>
      </p:sp>
    </p:spTree>
    <p:extLst>
      <p:ext uri="{BB962C8B-B14F-4D97-AF65-F5344CB8AC3E}">
        <p14:creationId xmlns:p14="http://schemas.microsoft.com/office/powerpoint/2010/main" val="29045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177434"/>
            <a:ext cx="81098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注意事项</a:t>
            </a:r>
            <a:r>
              <a:rPr lang="en-US" altLang="zh-CN" b="1" dirty="0" smtClean="0"/>
              <a:t>5. </a:t>
            </a:r>
            <a:r>
              <a:rPr lang="en-US" altLang="zh-CN" dirty="0" err="1" smtClean="0"/>
              <a:t>HttpURLConnection</a:t>
            </a:r>
            <a:r>
              <a:rPr lang="zh-CN" altLang="en-US" dirty="0"/>
              <a:t>是基于</a:t>
            </a:r>
            <a:r>
              <a:rPr lang="en-US" altLang="zh-CN" dirty="0"/>
              <a:t>HTTP</a:t>
            </a:r>
            <a:r>
              <a:rPr lang="zh-CN" altLang="en-US" dirty="0"/>
              <a:t>协议的，其底层通过</a:t>
            </a:r>
            <a:r>
              <a:rPr lang="en-US" altLang="zh-CN" dirty="0"/>
              <a:t>socket</a:t>
            </a:r>
            <a:r>
              <a:rPr lang="zh-CN" altLang="en-US" dirty="0"/>
              <a:t>通信实现。如果不设置超时（</a:t>
            </a:r>
            <a:r>
              <a:rPr lang="en-US" altLang="zh-CN" dirty="0"/>
              <a:t>timeout</a:t>
            </a:r>
            <a:r>
              <a:rPr lang="zh-CN" altLang="en-US" dirty="0"/>
              <a:t>），在网络异常的情况下，可能会导致程序僵死而不继续往下执行。可以通过以下两个语句来设置相应的超时：</a:t>
            </a:r>
            <a:br>
              <a:rPr lang="zh-CN" altLang="en-US" dirty="0"/>
            </a:br>
            <a:r>
              <a:rPr lang="en-US" altLang="zh-CN" dirty="0" err="1"/>
              <a:t>System.setProperty</a:t>
            </a:r>
            <a:r>
              <a:rPr lang="en-US" altLang="zh-CN" dirty="0"/>
              <a:t>("</a:t>
            </a:r>
            <a:r>
              <a:rPr lang="en-US" altLang="zh-CN" dirty="0" err="1"/>
              <a:t>sun.net.client.defaultConnectTimeout</a:t>
            </a:r>
            <a:r>
              <a:rPr lang="en-US" altLang="zh-CN" dirty="0"/>
              <a:t>", </a:t>
            </a:r>
            <a:r>
              <a:rPr lang="zh-CN" altLang="en-US" dirty="0"/>
              <a:t>超时毫秒数字符串</a:t>
            </a:r>
            <a:r>
              <a:rPr lang="en-US" altLang="zh-CN" dirty="0"/>
              <a:t>);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System.setProperty</a:t>
            </a:r>
            <a:r>
              <a:rPr lang="en-US" altLang="zh-CN" dirty="0"/>
              <a:t>("</a:t>
            </a:r>
            <a:r>
              <a:rPr lang="en-US" altLang="zh-CN" dirty="0" err="1"/>
              <a:t>sun.net.client.defaultReadTimeout</a:t>
            </a:r>
            <a:r>
              <a:rPr lang="en-US" altLang="zh-CN" dirty="0"/>
              <a:t>", </a:t>
            </a:r>
            <a:r>
              <a:rPr lang="zh-CN" altLang="en-US" dirty="0"/>
              <a:t>超时毫秒数字符串</a:t>
            </a:r>
            <a:r>
              <a:rPr lang="en-US" altLang="zh-CN" dirty="0"/>
              <a:t>);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其中： </a:t>
            </a:r>
            <a:r>
              <a:rPr lang="en-US" altLang="zh-CN" dirty="0" err="1"/>
              <a:t>sun.net.client.defaultConnectTimeout</a:t>
            </a:r>
            <a:r>
              <a:rPr lang="zh-CN" altLang="en-US" dirty="0"/>
              <a:t>：连接主机的超时时间（单位：毫秒）</a:t>
            </a:r>
            <a:br>
              <a:rPr lang="zh-CN" altLang="en-US" dirty="0"/>
            </a:br>
            <a:r>
              <a:rPr lang="en-US" altLang="zh-CN" dirty="0" err="1"/>
              <a:t>sun.net.client.defaultReadTimeout</a:t>
            </a:r>
            <a:r>
              <a:rPr lang="zh-CN" altLang="en-US" dirty="0"/>
              <a:t>：从主机读取数据的超时时间（单位：毫秒）</a:t>
            </a:r>
          </a:p>
        </p:txBody>
      </p:sp>
    </p:spTree>
    <p:extLst>
      <p:ext uri="{BB962C8B-B14F-4D97-AF65-F5344CB8AC3E}">
        <p14:creationId xmlns:p14="http://schemas.microsoft.com/office/powerpoint/2010/main" val="234905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JSON(JavaScript Object Notation) </a:t>
            </a:r>
            <a:r>
              <a:rPr lang="zh-CN" altLang="en-US" sz="2400" dirty="0"/>
              <a:t>是一种轻量级的数据交换格式。 易于人阅读和编写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JSON</a:t>
            </a:r>
            <a:r>
              <a:rPr lang="zh-CN" altLang="en-US" sz="2400" dirty="0"/>
              <a:t>建构于两种结构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、“</a:t>
            </a:r>
            <a:r>
              <a:rPr lang="zh-CN" altLang="en-US" sz="2400" dirty="0"/>
              <a:t>名称</a:t>
            </a:r>
            <a:r>
              <a:rPr lang="en-US" altLang="zh-CN" sz="2400" dirty="0"/>
              <a:t>/</a:t>
            </a:r>
            <a:r>
              <a:rPr lang="zh-CN" altLang="en-US" sz="2400" dirty="0"/>
              <a:t>值”对的</a:t>
            </a:r>
            <a:r>
              <a:rPr lang="zh-CN" altLang="en-US" sz="2400" dirty="0" smtClean="0"/>
              <a:t>集合。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、值</a:t>
            </a:r>
            <a:r>
              <a:rPr lang="zh-CN" altLang="en-US" sz="2400" dirty="0"/>
              <a:t>的有序</a:t>
            </a:r>
            <a:r>
              <a:rPr lang="zh-CN" altLang="en-US" sz="2400" dirty="0" smtClean="0"/>
              <a:t>列表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5415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55" y="1223486"/>
            <a:ext cx="61245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59971" y="2747486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对象是一个无序的“‘名称</a:t>
            </a:r>
            <a:r>
              <a:rPr lang="en-US" altLang="zh-CN" dirty="0"/>
              <a:t>/</a:t>
            </a:r>
            <a:r>
              <a:rPr lang="zh-CN" altLang="en-US" dirty="0"/>
              <a:t>值’对”集合。一个对象以“</a:t>
            </a:r>
            <a:r>
              <a:rPr lang="en-US" altLang="zh-CN" dirty="0"/>
              <a:t>{”</a:t>
            </a:r>
            <a:r>
              <a:rPr lang="zh-CN" altLang="en-US" dirty="0"/>
              <a:t>（左括号）开始，“</a:t>
            </a:r>
            <a:r>
              <a:rPr lang="en-US" altLang="zh-CN" dirty="0"/>
              <a:t>}”</a:t>
            </a:r>
            <a:r>
              <a:rPr lang="zh-CN" altLang="en-US" dirty="0"/>
              <a:t>（右括号）结束。每个“名称”后跟一个“</a:t>
            </a:r>
            <a:r>
              <a:rPr lang="en-US" altLang="zh-CN" dirty="0"/>
              <a:t>:”</a:t>
            </a:r>
            <a:r>
              <a:rPr lang="zh-CN" altLang="en-US" dirty="0"/>
              <a:t>（冒号）；“‘名称</a:t>
            </a:r>
            <a:r>
              <a:rPr lang="en-US" altLang="zh-CN" dirty="0"/>
              <a:t>/</a:t>
            </a:r>
            <a:r>
              <a:rPr lang="zh-CN" altLang="en-US" dirty="0"/>
              <a:t>值’ 对”之间使用“</a:t>
            </a:r>
            <a:r>
              <a:rPr lang="en-US" altLang="zh-CN" dirty="0"/>
              <a:t>,”</a:t>
            </a:r>
            <a:r>
              <a:rPr lang="zh-CN" altLang="en-US" dirty="0"/>
              <a:t>（逗号）分隔。</a:t>
            </a:r>
          </a:p>
        </p:txBody>
      </p:sp>
    </p:spTree>
    <p:extLst>
      <p:ext uri="{BB962C8B-B14F-4D97-AF65-F5344CB8AC3E}">
        <p14:creationId xmlns:p14="http://schemas.microsoft.com/office/powerpoint/2010/main" val="2318255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166812"/>
            <a:ext cx="59626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38200" y="2806771"/>
            <a:ext cx="6890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数组是值（</a:t>
            </a:r>
            <a:r>
              <a:rPr lang="en-US" altLang="zh-CN" dirty="0"/>
              <a:t>value</a:t>
            </a:r>
            <a:r>
              <a:rPr lang="zh-CN" altLang="en-US" dirty="0"/>
              <a:t>）的有序集合。一个数组以“</a:t>
            </a:r>
            <a:r>
              <a:rPr lang="en-US" altLang="zh-CN" dirty="0"/>
              <a:t>[”</a:t>
            </a:r>
            <a:r>
              <a:rPr lang="zh-CN" altLang="en-US" dirty="0"/>
              <a:t>（左中括号）开始，“</a:t>
            </a:r>
            <a:r>
              <a:rPr lang="en-US" altLang="zh-CN" dirty="0"/>
              <a:t>]”</a:t>
            </a:r>
            <a:r>
              <a:rPr lang="zh-CN" altLang="en-US" dirty="0"/>
              <a:t>（右中括号）结束。值之间使用“</a:t>
            </a:r>
            <a:r>
              <a:rPr lang="en-US" altLang="zh-CN" dirty="0"/>
              <a:t>,”</a:t>
            </a:r>
            <a:r>
              <a:rPr lang="zh-CN" altLang="en-US" dirty="0"/>
              <a:t>（逗号）分隔。</a:t>
            </a:r>
          </a:p>
        </p:txBody>
      </p:sp>
    </p:spTree>
    <p:extLst>
      <p:ext uri="{BB962C8B-B14F-4D97-AF65-F5344CB8AC3E}">
        <p14:creationId xmlns:p14="http://schemas.microsoft.com/office/powerpoint/2010/main" val="2677588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24" y="824593"/>
            <a:ext cx="61055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38200" y="3735071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值（</a:t>
            </a:r>
            <a:r>
              <a:rPr lang="en-US" altLang="zh-CN" dirty="0"/>
              <a:t>value</a:t>
            </a:r>
            <a:r>
              <a:rPr lang="zh-CN" altLang="en-US" dirty="0"/>
              <a:t>）可以是双引号括起来的字符串（</a:t>
            </a:r>
            <a:r>
              <a:rPr lang="en-US" altLang="zh-CN" dirty="0"/>
              <a:t>string</a:t>
            </a:r>
            <a:r>
              <a:rPr lang="zh-CN" altLang="en-US" dirty="0"/>
              <a:t>）、数值</a:t>
            </a:r>
            <a:r>
              <a:rPr lang="en-US" altLang="zh-CN" dirty="0"/>
              <a:t>(number)</a:t>
            </a:r>
            <a:r>
              <a:rPr lang="zh-CN" altLang="en-US" dirty="0"/>
              <a:t>、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、 </a:t>
            </a:r>
            <a:r>
              <a:rPr lang="en-US" altLang="zh-CN" dirty="0"/>
              <a:t>null</a:t>
            </a:r>
            <a:r>
              <a:rPr lang="zh-CN" altLang="en-US" dirty="0"/>
              <a:t>、对象（</a:t>
            </a:r>
            <a:r>
              <a:rPr lang="en-US" altLang="zh-CN" dirty="0"/>
              <a:t>object</a:t>
            </a:r>
            <a:r>
              <a:rPr lang="zh-CN" altLang="en-US" dirty="0"/>
              <a:t>）或者数组（</a:t>
            </a:r>
            <a:r>
              <a:rPr lang="en-US" altLang="zh-CN" dirty="0"/>
              <a:t>array</a:t>
            </a:r>
            <a:r>
              <a:rPr lang="zh-CN" altLang="en-US" dirty="0"/>
              <a:t>）。这些结构可以嵌套。</a:t>
            </a:r>
          </a:p>
        </p:txBody>
      </p:sp>
    </p:spTree>
    <p:extLst>
      <p:ext uri="{BB962C8B-B14F-4D97-AF65-F5344CB8AC3E}">
        <p14:creationId xmlns:p14="http://schemas.microsoft.com/office/powerpoint/2010/main" val="412171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343" y="369264"/>
            <a:ext cx="8229600" cy="65399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314" y="1120479"/>
            <a:ext cx="7837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java.net</a:t>
            </a:r>
            <a:r>
              <a:rPr lang="zh-CN" altLang="en-US" dirty="0"/>
              <a:t>包中定义了</a:t>
            </a:r>
            <a:r>
              <a:rPr lang="en-US" altLang="zh-CN" dirty="0"/>
              <a:t>URL</a:t>
            </a:r>
            <a:r>
              <a:rPr lang="zh-CN" altLang="en-US" dirty="0"/>
              <a:t>类，该类用来处理有关</a:t>
            </a:r>
            <a:r>
              <a:rPr lang="en-US" altLang="zh-CN" dirty="0"/>
              <a:t>URL</a:t>
            </a:r>
            <a:r>
              <a:rPr lang="zh-CN" altLang="en-US" dirty="0"/>
              <a:t>的内容。对于</a:t>
            </a:r>
            <a:r>
              <a:rPr lang="en-US" altLang="zh-CN" dirty="0"/>
              <a:t>URL</a:t>
            </a:r>
            <a:r>
              <a:rPr lang="zh-CN" altLang="en-US" dirty="0"/>
              <a:t>类的创建和使用，下面分别进行介绍。</a:t>
            </a:r>
          </a:p>
          <a:p>
            <a:r>
              <a:rPr lang="en-US" altLang="zh-CN" dirty="0"/>
              <a:t>java.net.URL</a:t>
            </a:r>
            <a:r>
              <a:rPr lang="zh-CN" altLang="en-US" dirty="0"/>
              <a:t>提供了丰富的</a:t>
            </a:r>
            <a:r>
              <a:rPr lang="en-US" altLang="zh-CN" dirty="0"/>
              <a:t>URL</a:t>
            </a:r>
            <a:r>
              <a:rPr lang="zh-CN" altLang="en-US" dirty="0"/>
              <a:t>构建方式，并可以通过</a:t>
            </a:r>
            <a:r>
              <a:rPr lang="en-US" altLang="zh-CN" dirty="0"/>
              <a:t>java.net.URL</a:t>
            </a:r>
            <a:r>
              <a:rPr lang="zh-CN" altLang="en-US" dirty="0"/>
              <a:t>来获取资源。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08404"/>
              </p:ext>
            </p:extLst>
          </p:nvPr>
        </p:nvGraphicFramePr>
        <p:xfrm>
          <a:off x="533400" y="2176371"/>
          <a:ext cx="7543799" cy="2124885"/>
        </p:xfrm>
        <a:graphic>
          <a:graphicData uri="http://schemas.openxmlformats.org/drawingml/2006/table">
            <a:tbl>
              <a:tblPr/>
              <a:tblGrid>
                <a:gridCol w="1075070"/>
                <a:gridCol w="6468729"/>
              </a:tblGrid>
              <a:tr h="20350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17543" marR="17543" marT="17543" marB="1754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方法描述</a:t>
                      </a:r>
                    </a:p>
                  </a:txBody>
                  <a:tcPr marL="17543" marR="17543" marT="17543" marB="1754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6868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public URL(String protocol, String host, int port, String file) throws MalformedURLException.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通过给定的参数</a:t>
                      </a:r>
                      <a:r>
                        <a:rPr lang="en-US" altLang="zh-CN" sz="1200">
                          <a:effectLst/>
                        </a:rPr>
                        <a:t>(</a:t>
                      </a:r>
                      <a:r>
                        <a:rPr lang="zh-CN" altLang="en-US" sz="1200">
                          <a:effectLst/>
                        </a:rPr>
                        <a:t>协议、主机名、端口号、文件名</a:t>
                      </a:r>
                      <a:r>
                        <a:rPr lang="en-US" altLang="zh-CN" sz="1200">
                          <a:effectLst/>
                        </a:rPr>
                        <a:t>)</a:t>
                      </a:r>
                      <a:r>
                        <a:rPr lang="zh-CN" altLang="en-US" sz="1200">
                          <a:effectLst/>
                        </a:rPr>
                        <a:t>创建</a:t>
                      </a:r>
                      <a:r>
                        <a:rPr lang="en-US" sz="1200">
                          <a:effectLst/>
                        </a:rPr>
                        <a:t>URL。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74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2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public URL(String protocol, String host, String file) throws MalformedURLException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使用指定的协议、主机名、文件名创建</a:t>
                      </a:r>
                      <a:r>
                        <a:rPr lang="en-US" sz="1200">
                          <a:effectLst/>
                        </a:rPr>
                        <a:t>URL，</a:t>
                      </a:r>
                      <a:r>
                        <a:rPr lang="zh-CN" altLang="en-US" sz="1200">
                          <a:effectLst/>
                        </a:rPr>
                        <a:t>端口使用协议的默认端口。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public URL(String url) throws MalformedURLException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通过给定的</a:t>
                      </a:r>
                      <a:r>
                        <a:rPr lang="en-US" sz="1200">
                          <a:effectLst/>
                        </a:rPr>
                        <a:t>URL</a:t>
                      </a:r>
                      <a:r>
                        <a:rPr lang="zh-CN" altLang="en-US" sz="1200">
                          <a:effectLst/>
                        </a:rPr>
                        <a:t>字符串创建</a:t>
                      </a:r>
                      <a:r>
                        <a:rPr lang="en-US" sz="1200">
                          <a:effectLst/>
                        </a:rPr>
                        <a:t>URL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4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URL(URL context, String </a:t>
                      </a:r>
                      <a:r>
                        <a:rPr lang="en-US" sz="1200" b="1" dirty="0" err="1">
                          <a:effectLst/>
                        </a:rPr>
                        <a:t>url</a:t>
                      </a:r>
                      <a:r>
                        <a:rPr lang="en-US" sz="1200" b="1" dirty="0">
                          <a:effectLst/>
                        </a:rPr>
                        <a:t>) throws </a:t>
                      </a:r>
                      <a:r>
                        <a:rPr lang="en-US" sz="1200" b="1" dirty="0" err="1">
                          <a:effectLst/>
                        </a:rPr>
                        <a:t>MalformedURLException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zh-CN" altLang="en-US" sz="1200" dirty="0">
                          <a:effectLst/>
                        </a:rPr>
                        <a:t>使用基地址和相对</a:t>
                      </a:r>
                      <a:r>
                        <a:rPr lang="en-US" sz="1200" dirty="0">
                          <a:effectLst/>
                        </a:rPr>
                        <a:t>URL</a:t>
                      </a:r>
                      <a:r>
                        <a:rPr lang="zh-CN" altLang="en-US" sz="1200" dirty="0">
                          <a:effectLst/>
                        </a:rPr>
                        <a:t>创建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504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JSON</a:t>
            </a:r>
            <a:r>
              <a:rPr lang="zh-CN" altLang="en-US" sz="3200" dirty="0" smtClean="0"/>
              <a:t>教程与工具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W3cschool JSON</a:t>
            </a:r>
            <a:r>
              <a:rPr lang="zh-CN" altLang="en-US" sz="2400" dirty="0" smtClean="0"/>
              <a:t>教程 </a:t>
            </a:r>
            <a:r>
              <a:rPr lang="en-US" altLang="zh-CN" sz="2400" dirty="0">
                <a:hlinkClick r:id="rId2"/>
              </a:rPr>
              <a:t>http://www.w3school.com.cn/json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r>
              <a:rPr lang="en-US" altLang="zh-CN" sz="2400" dirty="0" smtClean="0"/>
              <a:t>JSON</a:t>
            </a:r>
            <a:r>
              <a:rPr lang="zh-CN" altLang="en-US" sz="2400" dirty="0" smtClean="0"/>
              <a:t>在线解析与格式化验证</a:t>
            </a:r>
            <a:r>
              <a:rPr lang="en-US" altLang="zh-CN" sz="2400" dirty="0">
                <a:hlinkClick r:id="rId3"/>
              </a:rPr>
              <a:t>http://json.cn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sz="2400" dirty="0" smtClean="0"/>
          </a:p>
          <a:p>
            <a:r>
              <a:rPr lang="en-US" altLang="zh-CN" sz="2400" dirty="0" smtClean="0"/>
              <a:t>JSON </a:t>
            </a:r>
            <a:r>
              <a:rPr lang="en-US" altLang="zh-CN" sz="2400" dirty="0" smtClean="0">
                <a:hlinkClick r:id="rId4"/>
              </a:rPr>
              <a:t>http</a:t>
            </a:r>
            <a:r>
              <a:rPr lang="en-US" altLang="zh-CN" sz="2400" dirty="0">
                <a:hlinkClick r:id="rId4"/>
              </a:rPr>
              <a:t>://www.json.org</a:t>
            </a:r>
            <a:r>
              <a:rPr lang="en-US" altLang="zh-CN" sz="2400" dirty="0" smtClean="0">
                <a:hlinkClick r:id="rId4"/>
              </a:rPr>
              <a:t>/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176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842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0485" y="872619"/>
            <a:ext cx="7663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类中包含了很多方法用于访问</a:t>
            </a:r>
            <a:r>
              <a:rPr lang="en-US" altLang="zh-CN" dirty="0"/>
              <a:t>URL</a:t>
            </a:r>
            <a:r>
              <a:rPr lang="zh-CN" altLang="en-US" dirty="0"/>
              <a:t>的各个部分，具体方法及描述如下：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09326"/>
              </p:ext>
            </p:extLst>
          </p:nvPr>
        </p:nvGraphicFramePr>
        <p:xfrm>
          <a:off x="772885" y="1369763"/>
          <a:ext cx="7195458" cy="3448287"/>
        </p:xfrm>
        <a:graphic>
          <a:graphicData uri="http://schemas.openxmlformats.org/drawingml/2006/table">
            <a:tbl>
              <a:tblPr/>
              <a:tblGrid>
                <a:gridCol w="805544"/>
                <a:gridCol w="6389914"/>
              </a:tblGrid>
              <a:tr h="13639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11758" marR="11758" marT="11758" marB="1175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方法描述</a:t>
                      </a:r>
                    </a:p>
                  </a:txBody>
                  <a:tcPr marL="11758" marR="11758" marT="11758" marB="1175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getPath</a:t>
                      </a:r>
                      <a:r>
                        <a:rPr lang="en-US" sz="1200" b="1" dirty="0" smtClean="0">
                          <a:effectLst/>
                        </a:rPr>
                        <a:t>() \\</a:t>
                      </a:r>
                      <a:r>
                        <a:rPr lang="zh-CN" altLang="en-US" sz="1200" dirty="0" smtClean="0">
                          <a:effectLst/>
                        </a:rPr>
                        <a:t>返回</a:t>
                      </a:r>
                      <a:r>
                        <a:rPr lang="en-US" sz="1200" dirty="0">
                          <a:effectLst/>
                        </a:rPr>
                        <a:t>URL</a:t>
                      </a:r>
                      <a:r>
                        <a:rPr lang="zh-CN" altLang="en-US" sz="1200" dirty="0">
                          <a:effectLst/>
                        </a:rPr>
                        <a:t>路径部分。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2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getQuery</a:t>
                      </a:r>
                      <a:r>
                        <a:rPr lang="en-US" sz="1200" b="1" dirty="0" smtClean="0">
                          <a:effectLst/>
                        </a:rPr>
                        <a:t>() \\</a:t>
                      </a:r>
                      <a:r>
                        <a:rPr lang="zh-CN" altLang="en-US" sz="1200" dirty="0" smtClean="0">
                          <a:effectLst/>
                        </a:rPr>
                        <a:t>返回</a:t>
                      </a:r>
                      <a:r>
                        <a:rPr lang="en-US" sz="1200" dirty="0">
                          <a:effectLst/>
                        </a:rPr>
                        <a:t>URL</a:t>
                      </a:r>
                      <a:r>
                        <a:rPr lang="zh-CN" altLang="en-US" sz="1200" dirty="0">
                          <a:effectLst/>
                        </a:rPr>
                        <a:t>查询部分。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getAuthority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zh-CN" altLang="en-US" sz="1200" dirty="0" smtClean="0">
                          <a:effectLst/>
                        </a:rPr>
                        <a:t>获取</a:t>
                      </a:r>
                      <a:r>
                        <a:rPr lang="zh-CN" altLang="en-US" sz="1200" dirty="0">
                          <a:effectLst/>
                        </a:rPr>
                        <a:t>此 </a:t>
                      </a:r>
                      <a:r>
                        <a:rPr lang="en-US" sz="1200" dirty="0">
                          <a:effectLst/>
                        </a:rPr>
                        <a:t>URL </a:t>
                      </a:r>
                      <a:r>
                        <a:rPr lang="zh-CN" altLang="en-US" sz="1200" dirty="0">
                          <a:effectLst/>
                        </a:rPr>
                        <a:t>的授权部分。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4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</a:t>
                      </a:r>
                      <a:r>
                        <a:rPr lang="en-US" sz="1200" b="1" dirty="0" err="1">
                          <a:effectLst/>
                        </a:rPr>
                        <a:t>int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getPort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en-US" sz="1200" dirty="0" err="1" smtClean="0">
                          <a:effectLst/>
                        </a:rPr>
                        <a:t>返回</a:t>
                      </a:r>
                      <a:r>
                        <a:rPr lang="en-US" sz="1200" dirty="0" err="1">
                          <a:effectLst/>
                        </a:rPr>
                        <a:t>URL端口部分</a:t>
                      </a:r>
                      <a:endParaRPr lang="en-US" sz="1200" dirty="0">
                        <a:effectLst/>
                      </a:endParaRP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5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</a:t>
                      </a:r>
                      <a:r>
                        <a:rPr lang="en-US" sz="1200" b="1" dirty="0" err="1">
                          <a:effectLst/>
                        </a:rPr>
                        <a:t>int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getDefaultPort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zh-CN" altLang="en-US" sz="1200" dirty="0" smtClean="0">
                          <a:effectLst/>
                        </a:rPr>
                        <a:t>返回</a:t>
                      </a:r>
                      <a:r>
                        <a:rPr lang="zh-CN" altLang="en-US" sz="1200" dirty="0">
                          <a:effectLst/>
                        </a:rPr>
                        <a:t>协议的默认端口号。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82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6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getProtocol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zh-CN" altLang="en-US" sz="1200" dirty="0" smtClean="0">
                          <a:effectLst/>
                        </a:rPr>
                        <a:t>返回</a:t>
                      </a:r>
                      <a:r>
                        <a:rPr lang="en-US" sz="1200" dirty="0">
                          <a:effectLst/>
                        </a:rPr>
                        <a:t>URL</a:t>
                      </a:r>
                      <a:r>
                        <a:rPr lang="zh-CN" altLang="en-US" sz="1200" dirty="0">
                          <a:effectLst/>
                        </a:rPr>
                        <a:t>的协议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7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getHost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en-US" sz="1200" dirty="0" err="1" smtClean="0">
                          <a:effectLst/>
                        </a:rPr>
                        <a:t>返回</a:t>
                      </a:r>
                      <a:r>
                        <a:rPr lang="en-US" sz="1200" dirty="0" err="1">
                          <a:effectLst/>
                        </a:rPr>
                        <a:t>URL的主机</a:t>
                      </a:r>
                      <a:endParaRPr lang="en-US" sz="1200" dirty="0">
                        <a:effectLst/>
                      </a:endParaRP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8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getFile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en-US" sz="1200" dirty="0" err="1" smtClean="0">
                          <a:effectLst/>
                        </a:rPr>
                        <a:t>返回</a:t>
                      </a:r>
                      <a:r>
                        <a:rPr lang="en-US" sz="1200" dirty="0" err="1">
                          <a:effectLst/>
                        </a:rPr>
                        <a:t>URL文件名部分</a:t>
                      </a:r>
                      <a:endParaRPr lang="en-US" sz="1200" dirty="0">
                        <a:effectLst/>
                      </a:endParaRP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9349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9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getRef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zh-CN" altLang="en-US" sz="1200" dirty="0" smtClean="0">
                          <a:effectLst/>
                        </a:rPr>
                        <a:t>获取</a:t>
                      </a:r>
                      <a:r>
                        <a:rPr lang="zh-CN" altLang="en-US" sz="1200" dirty="0">
                          <a:effectLst/>
                        </a:rPr>
                        <a:t>此 </a:t>
                      </a:r>
                      <a:r>
                        <a:rPr lang="en-US" sz="1200" dirty="0">
                          <a:effectLst/>
                        </a:rPr>
                        <a:t>URL </a:t>
                      </a:r>
                      <a:r>
                        <a:rPr lang="zh-CN" altLang="en-US" sz="1200" dirty="0">
                          <a:effectLst/>
                        </a:rPr>
                        <a:t>的锚点（也称为</a:t>
                      </a:r>
                      <a:r>
                        <a:rPr lang="en-US" altLang="zh-CN" sz="1200" dirty="0">
                          <a:effectLst/>
                        </a:rPr>
                        <a:t>"</a:t>
                      </a:r>
                      <a:r>
                        <a:rPr lang="zh-CN" altLang="en-US" sz="1200" dirty="0">
                          <a:effectLst/>
                        </a:rPr>
                        <a:t>引用</a:t>
                      </a:r>
                      <a:r>
                        <a:rPr lang="en-US" altLang="zh-CN" sz="1200" dirty="0">
                          <a:effectLst/>
                        </a:rPr>
                        <a:t>"</a:t>
                      </a:r>
                      <a:r>
                        <a:rPr lang="zh-CN" altLang="en-US" sz="1200" dirty="0">
                          <a:effectLst/>
                        </a:rPr>
                        <a:t>）。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24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10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</a:t>
                      </a:r>
                      <a:r>
                        <a:rPr lang="en-US" sz="1200" b="1" dirty="0" err="1">
                          <a:effectLst/>
                        </a:rPr>
                        <a:t>URLConnection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openConnection</a:t>
                      </a:r>
                      <a:r>
                        <a:rPr lang="en-US" sz="1200" b="1" dirty="0">
                          <a:effectLst/>
                        </a:rPr>
                        <a:t>() throws </a:t>
                      </a:r>
                      <a:r>
                        <a:rPr lang="en-US" sz="1200" b="1" dirty="0" err="1" smtClean="0">
                          <a:effectLst/>
                        </a:rPr>
                        <a:t>IOException</a:t>
                      </a:r>
                      <a:r>
                        <a:rPr lang="en-US" sz="1200" b="1" dirty="0" smtClean="0">
                          <a:effectLst/>
                        </a:rPr>
                        <a:t>\\</a:t>
                      </a:r>
                      <a:r>
                        <a:rPr lang="zh-CN" altLang="en-US" sz="1200" dirty="0" smtClean="0">
                          <a:effectLst/>
                        </a:rPr>
                        <a:t>打开</a:t>
                      </a:r>
                      <a:r>
                        <a:rPr lang="zh-CN" altLang="en-US" sz="1200" dirty="0">
                          <a:effectLst/>
                        </a:rPr>
                        <a:t>一个</a:t>
                      </a:r>
                      <a:r>
                        <a:rPr lang="en-US" sz="1200" dirty="0">
                          <a:effectLst/>
                        </a:rPr>
                        <a:t>URL</a:t>
                      </a:r>
                      <a:r>
                        <a:rPr lang="zh-CN" altLang="en-US" sz="1200" dirty="0">
                          <a:effectLst/>
                        </a:rPr>
                        <a:t>连接，并运行客户端访问资源。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34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0485" y="1231358"/>
            <a:ext cx="7794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抽象类 </a:t>
            </a:r>
            <a:r>
              <a:rPr lang="en-US" altLang="zh-CN" dirty="0" err="1"/>
              <a:t>URLConnection</a:t>
            </a:r>
            <a:r>
              <a:rPr lang="en-US" altLang="zh-CN" dirty="0"/>
              <a:t> </a:t>
            </a:r>
            <a:r>
              <a:rPr lang="zh-CN" altLang="en-US" dirty="0"/>
              <a:t>是所有类的超类，它代表应用程序和 </a:t>
            </a:r>
            <a:r>
              <a:rPr lang="en-US" altLang="zh-CN" dirty="0"/>
              <a:t>URL </a:t>
            </a:r>
            <a:r>
              <a:rPr lang="zh-CN" altLang="en-US" dirty="0"/>
              <a:t>之间的通信链接。此类的实例可用于读取和写入此 </a:t>
            </a:r>
            <a:r>
              <a:rPr lang="en-US" altLang="zh-CN" dirty="0"/>
              <a:t>URL </a:t>
            </a:r>
            <a:r>
              <a:rPr lang="zh-CN" altLang="en-US" dirty="0"/>
              <a:t>引用的资源。通常，创建一个到 </a:t>
            </a:r>
            <a:r>
              <a:rPr lang="en-US" altLang="zh-CN" dirty="0"/>
              <a:t>URL </a:t>
            </a:r>
            <a:r>
              <a:rPr lang="zh-CN" altLang="en-US" dirty="0"/>
              <a:t>的连接需要几个步骤：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99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URLConnections</a:t>
            </a:r>
            <a:r>
              <a:rPr lang="en-US" altLang="zh-CN" dirty="0"/>
              <a:t> </a:t>
            </a:r>
            <a:r>
              <a:rPr lang="zh-CN" altLang="en-US" dirty="0"/>
              <a:t>类方法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7783"/>
              </p:ext>
            </p:extLst>
          </p:nvPr>
        </p:nvGraphicFramePr>
        <p:xfrm>
          <a:off x="718456" y="2193695"/>
          <a:ext cx="739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144"/>
                <a:gridCol w="3690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openConnection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Connect()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对影响到远程资源连接的参数进行操作。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与资源交互；查询头字段和内容。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4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99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URLConnections</a:t>
            </a:r>
            <a:r>
              <a:rPr lang="en-US" altLang="zh-CN" dirty="0"/>
              <a:t> </a:t>
            </a:r>
            <a:r>
              <a:rPr lang="zh-CN" altLang="en-US" dirty="0"/>
              <a:t>类方法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751114" y="1140589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openConnection</a:t>
            </a:r>
            <a:r>
              <a:rPr lang="en-US" altLang="zh-CN" dirty="0"/>
              <a:t>() </a:t>
            </a:r>
            <a:r>
              <a:rPr lang="zh-CN" altLang="en-US" dirty="0"/>
              <a:t>返回一个 </a:t>
            </a:r>
            <a:r>
              <a:rPr lang="en-US" altLang="zh-CN" dirty="0" err="1"/>
              <a:t>java.net.URLConnection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例如：</a:t>
            </a:r>
          </a:p>
          <a:p>
            <a:r>
              <a:rPr lang="zh-CN" altLang="en-US" dirty="0"/>
              <a:t>如果你连接</a:t>
            </a:r>
            <a:r>
              <a:rPr lang="en-US" altLang="zh-CN" dirty="0"/>
              <a:t>HTTP</a:t>
            </a:r>
            <a:r>
              <a:rPr lang="zh-CN" altLang="en-US" dirty="0"/>
              <a:t>协议的</a:t>
            </a:r>
            <a:r>
              <a:rPr lang="en-US" altLang="zh-CN" dirty="0"/>
              <a:t>URL, </a:t>
            </a:r>
            <a:r>
              <a:rPr lang="en-US" altLang="zh-CN" dirty="0" err="1"/>
              <a:t>openConnection</a:t>
            </a:r>
            <a:r>
              <a:rPr lang="en-US" altLang="zh-CN" dirty="0"/>
              <a:t>() </a:t>
            </a:r>
            <a:r>
              <a:rPr lang="zh-CN" altLang="en-US" dirty="0"/>
              <a:t>方法返回 </a:t>
            </a:r>
            <a:r>
              <a:rPr lang="en-US" altLang="zh-CN" dirty="0" err="1"/>
              <a:t>HttpURLConnection</a:t>
            </a:r>
            <a:r>
              <a:rPr lang="en-US" altLang="zh-CN" dirty="0"/>
              <a:t> </a:t>
            </a:r>
            <a:r>
              <a:rPr lang="zh-CN" altLang="en-US" dirty="0"/>
              <a:t>对象。</a:t>
            </a:r>
          </a:p>
          <a:p>
            <a:r>
              <a:rPr lang="zh-CN" altLang="en-US" dirty="0"/>
              <a:t>如果你连接的</a:t>
            </a:r>
            <a:r>
              <a:rPr lang="en-US" altLang="zh-CN" dirty="0"/>
              <a:t>URL</a:t>
            </a:r>
            <a:r>
              <a:rPr lang="zh-CN" altLang="en-US" dirty="0"/>
              <a:t>为一个 </a:t>
            </a:r>
            <a:r>
              <a:rPr lang="en-US" altLang="zh-CN" dirty="0"/>
              <a:t>JAR 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en-US" altLang="zh-CN" dirty="0" err="1"/>
              <a:t>openConnection</a:t>
            </a:r>
            <a:r>
              <a:rPr lang="en-US" altLang="zh-CN" dirty="0"/>
              <a:t>() </a:t>
            </a:r>
            <a:r>
              <a:rPr lang="zh-CN" altLang="en-US" dirty="0"/>
              <a:t>方法将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JarURLConnection</a:t>
            </a:r>
            <a:r>
              <a:rPr lang="en-US" altLang="zh-CN" dirty="0" smtClean="0"/>
              <a:t>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69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85073"/>
              </p:ext>
            </p:extLst>
          </p:nvPr>
        </p:nvGraphicFramePr>
        <p:xfrm>
          <a:off x="914400" y="26741"/>
          <a:ext cx="6977743" cy="4927892"/>
        </p:xfrm>
        <a:graphic>
          <a:graphicData uri="http://schemas.openxmlformats.org/drawingml/2006/table">
            <a:tbl>
              <a:tblPr/>
              <a:tblGrid>
                <a:gridCol w="870857"/>
                <a:gridCol w="6106886"/>
              </a:tblGrid>
              <a:tr h="8280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7138" marR="7138" marT="7138" marB="713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solidFill>
                            <a:srgbClr val="FFFFFF"/>
                          </a:solidFill>
                          <a:effectLst/>
                        </a:rPr>
                        <a:t>方法描述</a:t>
                      </a:r>
                    </a:p>
                  </a:txBody>
                  <a:tcPr marL="7138" marR="7138" marT="7138" marB="713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Object </a:t>
                      </a:r>
                      <a:r>
                        <a:rPr lang="en-US" sz="1400" b="1" dirty="0" err="1">
                          <a:effectLst/>
                        </a:rPr>
                        <a:t>getContent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检索</a:t>
                      </a:r>
                      <a:r>
                        <a:rPr lang="en-US" sz="1400" dirty="0">
                          <a:effectLst/>
                        </a:rPr>
                        <a:t>URL</a:t>
                      </a:r>
                      <a:r>
                        <a:rPr lang="zh-CN" altLang="en-US" sz="1400" dirty="0">
                          <a:effectLst/>
                        </a:rPr>
                        <a:t>链接内容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2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Object </a:t>
                      </a:r>
                      <a:r>
                        <a:rPr lang="en-US" sz="1400" b="1" dirty="0" err="1">
                          <a:effectLst/>
                        </a:rPr>
                        <a:t>getContent</a:t>
                      </a:r>
                      <a:r>
                        <a:rPr lang="en-US" sz="1400" b="1" dirty="0">
                          <a:effectLst/>
                        </a:rPr>
                        <a:t>(Class[] classes)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检索</a:t>
                      </a:r>
                      <a:r>
                        <a:rPr lang="en-US" sz="1400" dirty="0">
                          <a:effectLst/>
                        </a:rPr>
                        <a:t>URL</a:t>
                      </a:r>
                      <a:r>
                        <a:rPr lang="zh-CN" altLang="en-US" sz="1400" dirty="0">
                          <a:effectLst/>
                        </a:rPr>
                        <a:t>链接内容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3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String </a:t>
                      </a:r>
                      <a:r>
                        <a:rPr lang="en-US" sz="1400" b="1" dirty="0" err="1">
                          <a:effectLst/>
                        </a:rPr>
                        <a:t>getContentEncoding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头部 </a:t>
                      </a:r>
                      <a:r>
                        <a:rPr lang="en-US" sz="1400" dirty="0">
                          <a:effectLst/>
                        </a:rPr>
                        <a:t>content-encoding </a:t>
                      </a:r>
                      <a:r>
                        <a:rPr lang="zh-CN" altLang="en-US" sz="1400" dirty="0">
                          <a:effectLst/>
                        </a:rPr>
                        <a:t>字段值。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 err="1">
                          <a:effectLst/>
                        </a:rPr>
                        <a:t>int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getContentLength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头部 </a:t>
                      </a:r>
                      <a:r>
                        <a:rPr lang="en-US" sz="1400" dirty="0">
                          <a:effectLst/>
                        </a:rPr>
                        <a:t>content-length</a:t>
                      </a:r>
                      <a:r>
                        <a:rPr lang="zh-CN" altLang="en-US" sz="1400" dirty="0">
                          <a:effectLst/>
                        </a:rPr>
                        <a:t>字段值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5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String </a:t>
                      </a:r>
                      <a:r>
                        <a:rPr lang="en-US" sz="1400" b="1" dirty="0" err="1">
                          <a:effectLst/>
                        </a:rPr>
                        <a:t>getContentType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头部 </a:t>
                      </a:r>
                      <a:r>
                        <a:rPr lang="en-US" sz="1400" dirty="0">
                          <a:effectLst/>
                        </a:rPr>
                        <a:t>content-type </a:t>
                      </a:r>
                      <a:r>
                        <a:rPr lang="zh-CN" altLang="en-US" sz="1400" dirty="0">
                          <a:effectLst/>
                        </a:rPr>
                        <a:t>字段值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6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 err="1">
                          <a:effectLst/>
                        </a:rPr>
                        <a:t>int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getLastModified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头部 </a:t>
                      </a:r>
                      <a:r>
                        <a:rPr lang="en-US" sz="1400" dirty="0">
                          <a:effectLst/>
                        </a:rPr>
                        <a:t>last-modified </a:t>
                      </a:r>
                      <a:r>
                        <a:rPr lang="zh-CN" altLang="en-US" sz="1400" dirty="0">
                          <a:effectLst/>
                        </a:rPr>
                        <a:t>字段值。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7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long </a:t>
                      </a:r>
                      <a:r>
                        <a:rPr lang="en-US" sz="1400" b="1" dirty="0" err="1">
                          <a:effectLst/>
                        </a:rPr>
                        <a:t>getExpiration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头部 </a:t>
                      </a:r>
                      <a:r>
                        <a:rPr lang="en-US" sz="1400" dirty="0">
                          <a:effectLst/>
                        </a:rPr>
                        <a:t>expires </a:t>
                      </a:r>
                      <a:r>
                        <a:rPr lang="zh-CN" altLang="en-US" sz="1400" dirty="0">
                          <a:effectLst/>
                        </a:rPr>
                        <a:t>字段值。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89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8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long </a:t>
                      </a:r>
                      <a:r>
                        <a:rPr lang="en-US" sz="1400" b="1" dirty="0" err="1">
                          <a:effectLst/>
                        </a:rPr>
                        <a:t>getIfModifiedSince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对象的 </a:t>
                      </a:r>
                      <a:r>
                        <a:rPr lang="en-US" sz="1400" dirty="0" err="1">
                          <a:effectLst/>
                        </a:rPr>
                        <a:t>ifModifiedSince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字段值。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1301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9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void setDoInput(boolean input)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zh-CN" altLang="en-US" sz="1400">
                          <a:effectLst/>
                        </a:rPr>
                        <a:t>连接可用于输入和</a:t>
                      </a:r>
                      <a:r>
                        <a:rPr lang="en-US" altLang="zh-CN" sz="1400">
                          <a:effectLst/>
                        </a:rPr>
                        <a:t>/</a:t>
                      </a:r>
                      <a:r>
                        <a:rPr lang="zh-CN" altLang="en-US" sz="1400">
                          <a:effectLst/>
                        </a:rPr>
                        <a:t>或输出。如果打算使用 </a:t>
                      </a: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zh-CN" altLang="en-US" sz="1400">
                          <a:effectLst/>
                        </a:rPr>
                        <a:t>连接进行输入，则将 </a:t>
                      </a:r>
                      <a:r>
                        <a:rPr lang="en-US" sz="1400">
                          <a:effectLst/>
                        </a:rPr>
                        <a:t>DoInput </a:t>
                      </a:r>
                      <a:r>
                        <a:rPr lang="zh-CN" altLang="en-US" sz="1400">
                          <a:effectLst/>
                        </a:rPr>
                        <a:t>标志设置为 </a:t>
                      </a:r>
                      <a:r>
                        <a:rPr lang="en-US" sz="1400">
                          <a:effectLst/>
                        </a:rPr>
                        <a:t>true；</a:t>
                      </a:r>
                      <a:r>
                        <a:rPr lang="zh-CN" altLang="en-US" sz="1400">
                          <a:effectLst/>
                        </a:rPr>
                        <a:t>如果不打算使用，则设置为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  <a:r>
                        <a:rPr lang="zh-CN" altLang="en-US" sz="1400">
                          <a:effectLst/>
                        </a:rPr>
                        <a:t>默认值为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301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10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void setDoOutput(boolean output)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zh-CN" altLang="en-US" sz="1400">
                          <a:effectLst/>
                        </a:rPr>
                        <a:t>连接可用于输入和</a:t>
                      </a:r>
                      <a:r>
                        <a:rPr lang="en-US" altLang="zh-CN" sz="1400">
                          <a:effectLst/>
                        </a:rPr>
                        <a:t>/</a:t>
                      </a:r>
                      <a:r>
                        <a:rPr lang="zh-CN" altLang="en-US" sz="1400">
                          <a:effectLst/>
                        </a:rPr>
                        <a:t>或输出。如果打算使用 </a:t>
                      </a: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zh-CN" altLang="en-US" sz="1400">
                          <a:effectLst/>
                        </a:rPr>
                        <a:t>连接进行输出，则将 </a:t>
                      </a:r>
                      <a:r>
                        <a:rPr lang="en-US" sz="1400">
                          <a:effectLst/>
                        </a:rPr>
                        <a:t>DoOutput </a:t>
                      </a:r>
                      <a:r>
                        <a:rPr lang="zh-CN" altLang="en-US" sz="1400">
                          <a:effectLst/>
                        </a:rPr>
                        <a:t>标志设置为 </a:t>
                      </a:r>
                      <a:r>
                        <a:rPr lang="en-US" sz="1400">
                          <a:effectLst/>
                        </a:rPr>
                        <a:t>true；</a:t>
                      </a:r>
                      <a:r>
                        <a:rPr lang="zh-CN" altLang="en-US" sz="1400">
                          <a:effectLst/>
                        </a:rPr>
                        <a:t>如果不打算使用，则设置为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  <a:r>
                        <a:rPr lang="zh-CN" altLang="en-US" sz="1400">
                          <a:effectLst/>
                        </a:rPr>
                        <a:t>默认值为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0742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11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InputStream getInputStream() throws IOException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sz="1400">
                          <a:effectLst/>
                        </a:rPr>
                        <a:t>URL</a:t>
                      </a:r>
                      <a:r>
                        <a:rPr lang="zh-CN" altLang="en-US" sz="1400">
                          <a:effectLst/>
                        </a:rPr>
                        <a:t>的输入流，用于读取资源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42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12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OutputStream getOutputStream() throws IOException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sz="1400">
                          <a:effectLst/>
                        </a:rPr>
                        <a:t>URL</a:t>
                      </a:r>
                      <a:r>
                        <a:rPr lang="zh-CN" altLang="en-US" sz="1400">
                          <a:effectLst/>
                        </a:rPr>
                        <a:t>的输出流</a:t>
                      </a:r>
                      <a:r>
                        <a:rPr lang="en-US" altLang="zh-CN" sz="1400">
                          <a:effectLst/>
                        </a:rPr>
                        <a:t>, </a:t>
                      </a:r>
                      <a:r>
                        <a:rPr lang="zh-CN" altLang="en-US" sz="1400">
                          <a:effectLst/>
                        </a:rPr>
                        <a:t>用于写入资源。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3889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13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public URL </a:t>
                      </a:r>
                      <a:r>
                        <a:rPr lang="en-US" sz="1400" b="1" dirty="0" err="1">
                          <a:effectLst/>
                        </a:rPr>
                        <a:t>getURL</a:t>
                      </a:r>
                      <a:r>
                        <a:rPr lang="en-US" sz="1400" b="1" dirty="0" smtClean="0">
                          <a:effectLst/>
                        </a:rPr>
                        <a:t>(),\\</a:t>
                      </a:r>
                      <a:r>
                        <a:rPr lang="zh-CN" altLang="en-US" sz="1400" dirty="0" smtClean="0">
                          <a:effectLst/>
                        </a:rPr>
                        <a:t>返回 </a:t>
                      </a:r>
                      <a:r>
                        <a:rPr lang="en-US" sz="1400" dirty="0" err="1">
                          <a:effectLst/>
                        </a:rPr>
                        <a:t>URLConnection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对象连接的</a:t>
                      </a:r>
                      <a:r>
                        <a:rPr lang="en-US" sz="1400" dirty="0">
                          <a:effectLst/>
                        </a:rPr>
                        <a:t>URL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74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457"/>
            <a:ext cx="8229600" cy="344771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创建一个到 </a:t>
            </a:r>
            <a:r>
              <a:rPr lang="en-US" altLang="zh-CN" sz="3600" dirty="0"/>
              <a:t>URL </a:t>
            </a:r>
            <a:r>
              <a:rPr lang="zh-CN" altLang="en-US" sz="3600" dirty="0"/>
              <a:t>的连接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1556088"/>
            <a:ext cx="7707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</a:t>
            </a:r>
            <a:r>
              <a:rPr lang="zh-CN" altLang="en-US" dirty="0"/>
              <a:t>在 </a:t>
            </a:r>
            <a:r>
              <a:rPr lang="en-US" altLang="zh-CN" dirty="0"/>
              <a:t>URL </a:t>
            </a:r>
            <a:r>
              <a:rPr lang="zh-CN" altLang="en-US" dirty="0"/>
              <a:t>上调用 </a:t>
            </a:r>
            <a:r>
              <a:rPr lang="en-US" altLang="zh-CN" dirty="0" err="1"/>
              <a:t>openConnection</a:t>
            </a:r>
            <a:r>
              <a:rPr lang="en-US" altLang="zh-CN" dirty="0"/>
              <a:t> </a:t>
            </a:r>
            <a:r>
              <a:rPr lang="zh-CN" altLang="en-US" dirty="0"/>
              <a:t>方法创建连接对象。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、处理</a:t>
            </a:r>
            <a:r>
              <a:rPr lang="zh-CN" altLang="en-US" dirty="0"/>
              <a:t>设置参数和一般请求属性。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 </a:t>
            </a:r>
            <a:r>
              <a:rPr lang="en-US" altLang="zh-CN" dirty="0"/>
              <a:t>connect </a:t>
            </a:r>
            <a:r>
              <a:rPr lang="zh-CN" altLang="en-US" dirty="0"/>
              <a:t>方法建立到远程对象的实际连接。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、远程</a:t>
            </a:r>
            <a:r>
              <a:rPr lang="zh-CN" altLang="en-US" dirty="0"/>
              <a:t>对象变为可用。远程对象的头字段和内容变为可访问。</a:t>
            </a:r>
          </a:p>
        </p:txBody>
      </p:sp>
    </p:spTree>
    <p:extLst>
      <p:ext uri="{BB962C8B-B14F-4D97-AF65-F5344CB8AC3E}">
        <p14:creationId xmlns:p14="http://schemas.microsoft.com/office/powerpoint/2010/main" val="389661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6685" y="140914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使用以下方法修改设置参数：</a:t>
            </a:r>
          </a:p>
          <a:p>
            <a:r>
              <a:rPr lang="en-US" altLang="zh-CN" dirty="0" err="1"/>
              <a:t>setAllowUserInteraction</a:t>
            </a:r>
            <a:endParaRPr lang="en-US" altLang="zh-CN" dirty="0"/>
          </a:p>
          <a:p>
            <a:r>
              <a:rPr lang="en-US" altLang="zh-CN" dirty="0" err="1"/>
              <a:t>setDoInput</a:t>
            </a:r>
            <a:endParaRPr lang="en-US" altLang="zh-CN" dirty="0"/>
          </a:p>
          <a:p>
            <a:r>
              <a:rPr lang="en-US" altLang="zh-CN" dirty="0" err="1"/>
              <a:t>setDoOutput</a:t>
            </a:r>
            <a:endParaRPr lang="en-US" altLang="zh-CN" dirty="0"/>
          </a:p>
          <a:p>
            <a:r>
              <a:rPr lang="en-US" altLang="zh-CN" dirty="0" err="1"/>
              <a:t>setIfModifiedSince</a:t>
            </a:r>
            <a:endParaRPr lang="en-US" altLang="zh-CN" dirty="0"/>
          </a:p>
          <a:p>
            <a:r>
              <a:rPr lang="en-US" altLang="zh-CN" dirty="0" err="1"/>
              <a:t>setUseCaches</a:t>
            </a:r>
            <a:endParaRPr lang="en-US" altLang="zh-CN" dirty="0"/>
          </a:p>
          <a:p>
            <a:r>
              <a:rPr lang="zh-CN" altLang="en-US" dirty="0"/>
              <a:t>使用以下方法修改一般请求属性：</a:t>
            </a:r>
          </a:p>
          <a:p>
            <a:r>
              <a:rPr lang="en-US" altLang="zh-CN" dirty="0" err="1"/>
              <a:t>setRequestProperty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0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err="1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1952</Words>
  <Application>Microsoft Office PowerPoint</Application>
  <PresentationFormat>全屏显示(16:9)</PresentationFormat>
  <Paragraphs>204</Paragraphs>
  <Slides>31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URL处理</vt:lpstr>
      <vt:lpstr>URL类方法</vt:lpstr>
      <vt:lpstr>URL类方法</vt:lpstr>
      <vt:lpstr>URLConnections 类方法</vt:lpstr>
      <vt:lpstr>URLConnections 类方法</vt:lpstr>
      <vt:lpstr>PowerPoint 演示文稿</vt:lpstr>
      <vt:lpstr>创建一个到 URL 的连接</vt:lpstr>
      <vt:lpstr>PowerPoint 演示文稿</vt:lpstr>
      <vt:lpstr>PowerPoint 演示文稿</vt:lpstr>
      <vt:lpstr>PowerPoint 演示文稿</vt:lpstr>
      <vt:lpstr>HTTP协议</vt:lpstr>
      <vt:lpstr>PowerPoint 演示文稿</vt:lpstr>
      <vt:lpstr>PowerPoint 演示文稿</vt:lpstr>
      <vt:lpstr>HttpURLConnection</vt:lpstr>
      <vt:lpstr>PowerPoint 演示文稿</vt:lpstr>
      <vt:lpstr>PowerPoint 演示文稿</vt:lpstr>
      <vt:lpstr>使用HttpURLConnection向服务器发送get请求</vt:lpstr>
      <vt:lpstr>使用HttpURLConnection向服务器发送post请求</vt:lpstr>
      <vt:lpstr>使用HttpURLConnection向服务器发送post请求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JSON</vt:lpstr>
      <vt:lpstr>PowerPoint 演示文稿</vt:lpstr>
      <vt:lpstr>PowerPoint 演示文稿</vt:lpstr>
      <vt:lpstr>PowerPoint 演示文稿</vt:lpstr>
      <vt:lpstr>JSON教程与工具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73</cp:revision>
  <dcterms:created xsi:type="dcterms:W3CDTF">2015-11-23T02:26:00Z</dcterms:created>
  <dcterms:modified xsi:type="dcterms:W3CDTF">2016-08-24T14:51:15Z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